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328" r:id="rId2"/>
    <p:sldId id="464" r:id="rId3"/>
    <p:sldId id="1098" r:id="rId4"/>
    <p:sldId id="1070" r:id="rId5"/>
    <p:sldId id="1097" r:id="rId6"/>
    <p:sldId id="1096" r:id="rId7"/>
    <p:sldId id="841" r:id="rId8"/>
    <p:sldId id="487" r:id="rId9"/>
    <p:sldId id="488" r:id="rId10"/>
    <p:sldId id="490" r:id="rId11"/>
    <p:sldId id="491" r:id="rId12"/>
    <p:sldId id="494" r:id="rId13"/>
    <p:sldId id="496" r:id="rId14"/>
    <p:sldId id="498" r:id="rId15"/>
    <p:sldId id="500" r:id="rId16"/>
    <p:sldId id="502" r:id="rId17"/>
    <p:sldId id="504" r:id="rId18"/>
    <p:sldId id="507" r:id="rId19"/>
    <p:sldId id="509" r:id="rId20"/>
    <p:sldId id="512" r:id="rId21"/>
    <p:sldId id="51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CC00"/>
    <a:srgbClr val="CC6600"/>
    <a:srgbClr val="FF9900"/>
    <a:srgbClr val="FFFF00"/>
    <a:srgbClr val="FFCC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9" autoAdjust="0"/>
    <p:restoredTop sz="94819" autoAdjust="0"/>
  </p:normalViewPr>
  <p:slideViewPr>
    <p:cSldViewPr>
      <p:cViewPr varScale="1">
        <p:scale>
          <a:sx n="108" d="100"/>
          <a:sy n="108" d="100"/>
        </p:scale>
        <p:origin x="1416" y="144"/>
      </p:cViewPr>
      <p:guideLst>
        <p:guide orient="horz" pos="3264"/>
        <p:guide pos="44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8A3786A-4D18-4F5D-ADA7-4FA5D7415496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E7EE49-CB9F-4FC0-81E0-CF0255733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B339A61-518B-406D-B20B-0D4BF0793F1E}" type="datetime1">
              <a:rPr lang="zh-CN" altLang="en-US"/>
              <a:pPr>
                <a:defRPr/>
              </a:pPr>
              <a:t>2020/2/23</a:t>
            </a:fld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61D9E1-0713-4F7A-BFD5-B9CDF88AB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DFE460-0191-4F24-851D-24D2073FB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2DB074-E356-4222-83C1-4B9913013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46C7373-E889-4BB5-9B00-2C5E5726E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7869D-C045-496F-B3B0-04C1E9D6747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DFE460-0191-4F24-851D-24D2073FB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2DB074-E356-4222-83C1-4B99130135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46C7373-E889-4BB5-9B00-2C5E5726E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7869D-C045-496F-B3B0-04C1E9D6747D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6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4819-99C7-4677-A55A-FA833D63C593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18279-D03C-4EEF-BADC-0512BFCC7E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DF75-A1D7-4E54-B8B8-014E5F6516C0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FACA3-EA12-460D-9185-1B029B65A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5E32-0A4F-4C2C-B263-392FF7415D86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10042-008D-429E-8C6E-DA0F9C33B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3C14-E9F7-4B04-8E25-38D8E82677DD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DBD47-9AC9-439A-8026-F485532CD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6F2D-3740-4929-BE53-D428C7E68B6C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5F81-5EA1-4456-BF0A-B46187BD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21CE-C2DD-4E3C-8953-91B3CA17E0F7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22C86-C09A-4B6A-AC51-F50028DEA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721F-DD57-4BEE-B5E1-7F8C630C264E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8654-3412-44FA-87EE-0A96060E7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0BA0-3264-4865-A917-7C60A3A40700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C3FA6-27E0-41A7-BB57-B2D37EC0C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EDDD-33B9-4A9F-A1DE-EDB4F2497C85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D33D9-2CC9-404F-B99A-44BF440A4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EE9AA-B707-40F3-8EDE-FE1784CFF4FF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E0C5-21C7-4652-8733-D1204FA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CDB60-91A1-42C3-8D36-8A12495367DC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CAA37-682E-43D9-9445-1671789B59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72204-9070-40EB-9988-45DD204BC87E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7C7A9-D462-4881-88DA-3FD977446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4EB5-3B62-4A31-8700-BE4D6CEB4D33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70966-EE0D-4CEE-805A-E2E5E28CF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430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43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8BA2AD-D26C-4CE5-9117-7020AA2A684A}" type="datetime10">
              <a:rPr lang="zh-CN" altLang="en-US"/>
              <a:pPr>
                <a:defRPr/>
              </a:pPr>
              <a:t>23:07</a:t>
            </a:fld>
            <a:endParaRPr lang="en-US" altLang="zh-CN"/>
          </a:p>
        </p:txBody>
      </p:sp>
      <p:sp>
        <p:nvSpPr>
          <p:cNvPr id="9943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4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E950152-9BF7-4A82-AEDF-8EA75D10A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9" descr="Fy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42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4315" name="Rectangle 11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      </a:t>
            </a:r>
            <a:r>
              <a:rPr kumimoji="1" lang="zh-CN" altLang="en-US" sz="2800" b="1" i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单片机原理及接口技术</a:t>
            </a:r>
            <a:endParaRPr kumimoji="1" lang="zh-CN" altLang="en-US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ransition>
    <p:cut thruBlk="1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A20EC5-86A3-4409-B7AF-F5A0766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9C161D05-B5B0-4E5E-84FB-99D64BC9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89C51/S51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单片机的指令系统</a:t>
            </a:r>
          </a:p>
        </p:txBody>
      </p:sp>
      <p:pic>
        <p:nvPicPr>
          <p:cNvPr id="410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FD7E588-BBC2-4F80-BBBA-FEDDA5F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4808321-9B2A-4345-BEFD-FAC0735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6C903BD-4EFA-40F7-8134-165586644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—89C51/S51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的指令系统</a:t>
            </a: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62539"/>
            <a:ext cx="8153400" cy="500063"/>
          </a:xfrm>
          <a:solidFill>
            <a:srgbClr val="CCFF33"/>
          </a:solidFill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如：（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=78H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，（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R5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=47H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，（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70H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=F2H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，执行指令：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882" y="2341104"/>
            <a:ext cx="7924800" cy="1618234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  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A      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；（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）→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，（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=78H</a:t>
            </a:r>
          </a:p>
          <a:p>
            <a:pPr marL="0" indent="0" algn="just" eaLnBrk="1" hangingPunct="1"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  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70H    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；（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70H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）→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，（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=F2H</a:t>
            </a:r>
          </a:p>
          <a:p>
            <a:pPr marL="0" indent="0" algn="just" eaLnBrk="1" hangingPunct="1"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  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#A3H   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； 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A3H→R5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，（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R5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=A3H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2550782-EFB6-4982-A303-F49043E8F1C6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FD2054-ECB3-479D-B494-D860DD64896E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EE3172E-8C21-48F2-9ED7-F6D7D6AD5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18" y="4134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100B8353-0066-4804-8C53-58046E52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0FC1D5FB-756A-4E85-B338-AF7D489721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8D885-9387-4749-ADD6-E7B9E10B4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59" y="433147"/>
            <a:ext cx="2053086" cy="99014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DE953FA3-9833-4A93-9969-F7C55524E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5" y="659607"/>
            <a:ext cx="5835989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400" b="1" kern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2 </a:t>
            </a:r>
            <a:r>
              <a:rPr lang="zh-CN" altLang="en-US" sz="2400" b="1" kern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、以寄存器</a:t>
            </a:r>
            <a:r>
              <a:rPr lang="en-US" altLang="zh-CN" sz="2400" b="1" kern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Rn</a:t>
            </a:r>
            <a:r>
              <a:rPr lang="zh-CN" altLang="en-US" sz="2400" b="1" kern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为目的操作数指令（</a:t>
            </a:r>
            <a:r>
              <a:rPr lang="en-US" altLang="zh-CN" sz="2400" b="1" kern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3</a:t>
            </a:r>
            <a:r>
              <a:rPr lang="zh-CN" altLang="en-US" sz="2400" b="1" kern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条）</a:t>
            </a:r>
            <a:endParaRPr lang="zh-CN" altLang="en-US" sz="2400" b="1" kern="0" dirty="0">
              <a:solidFill>
                <a:srgbClr val="FF0000"/>
              </a:solidFill>
              <a:latin typeface="创艺简黑体" pitchFamily="2" charset="-122"/>
              <a:ea typeface="创艺简黑体" pitchFamily="2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57E2D6B-57E4-4139-BE8B-3E43C82A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55" y="4237840"/>
            <a:ext cx="8475889" cy="16893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指令功能：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把源操作数所指定的内容送到当前工作寄存器组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R0-R7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中的某个寄存器</a:t>
            </a:r>
            <a:r>
              <a:rPr kumimoji="1" lang="zh-CN" altLang="en-US" b="1" dirty="0">
                <a:latin typeface="宋体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    2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源操作数有寄存器寻址、直接寻址和立即数寻址三种方式</a:t>
            </a:r>
            <a:endParaRPr kumimoji="1" lang="en-US" altLang="zh-CN" b="1" dirty="0">
              <a:latin typeface="宋体" charset="-122"/>
              <a:ea typeface="黑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latin typeface="宋体" charset="-122"/>
                <a:ea typeface="黑体" pitchFamily="2" charset="-122"/>
              </a:rPr>
              <a:t>    </a:t>
            </a:r>
            <a:r>
              <a:rPr kumimoji="1" lang="en-US" altLang="zh-CN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 3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 、 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在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89C51/S51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指令系统中没有“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MOV  Rn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Rn”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传送指令</a:t>
            </a:r>
            <a:endParaRPr kumimoji="1" lang="en-US" altLang="zh-CN" b="1" dirty="0">
              <a:latin typeface="宋体" charset="-122"/>
            </a:endParaRPr>
          </a:p>
        </p:txBody>
      </p:sp>
    </p:spTree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A011BD6-E608-44CC-8AD1-CC530FB4AE9C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>
              <a:ea typeface="宋体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66BAAC-7D1C-4947-93B7-6CFFE54F6730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85" y="782364"/>
            <a:ext cx="6149759" cy="442913"/>
          </a:xfrm>
          <a:solidFill>
            <a:srgbClr val="E3E997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、以直接地址为目的操作数的指令（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条）</a:t>
            </a:r>
          </a:p>
        </p:txBody>
      </p:sp>
      <p:grpSp>
        <p:nvGrpSpPr>
          <p:cNvPr id="43013" name="Group 29"/>
          <p:cNvGrpSpPr>
            <a:grpSpLocks/>
          </p:cNvGrpSpPr>
          <p:nvPr/>
        </p:nvGrpSpPr>
        <p:grpSpPr bwMode="auto">
          <a:xfrm>
            <a:off x="-22198" y="1313801"/>
            <a:ext cx="9144000" cy="5105400"/>
            <a:chOff x="0" y="528"/>
            <a:chExt cx="5760" cy="3216"/>
          </a:xfrm>
        </p:grpSpPr>
        <p:sp>
          <p:nvSpPr>
            <p:cNvPr id="43015" name="Text Box 9"/>
            <p:cNvSpPr txBox="1">
              <a:spLocks noChangeArrowheads="1"/>
            </p:cNvSpPr>
            <p:nvPr/>
          </p:nvSpPr>
          <p:spPr bwMode="auto">
            <a:xfrm>
              <a:off x="1584" y="576"/>
              <a:ext cx="864" cy="31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eaLnBrk="0" hangingPunct="0"/>
              <a:r>
                <a:rPr kumimoji="1" lang="zh-CN" altLang="en-US" sz="1600" b="1" dirty="0">
                  <a:solidFill>
                    <a:srgbClr val="3333FF"/>
                  </a:solidFill>
                  <a:latin typeface="Times New Roman" pitchFamily="18" charset="0"/>
                </a:rPr>
                <a:t>机器码格式</a:t>
              </a:r>
            </a:p>
            <a:p>
              <a:pPr marL="457200" indent="-457200" eaLnBrk="0" hangingPunct="0"/>
              <a:endParaRPr kumimoji="1" lang="zh-CN" altLang="en-US" sz="1600" b="1" dirty="0">
                <a:latin typeface="宋体" charset="-122"/>
              </a:endParaRPr>
            </a:p>
            <a:p>
              <a:pPr marL="457200" indent="-457200" eaLnBrk="0" hangingPunct="0"/>
              <a:r>
                <a:rPr kumimoji="1" lang="en-US" altLang="zh-CN" sz="1600" dirty="0">
                  <a:latin typeface="宋体" charset="-122"/>
                </a:rPr>
                <a:t>1111 0101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宋体" charset="-122"/>
                </a:rPr>
                <a:t>direct</a:t>
              </a:r>
            </a:p>
            <a:p>
              <a:pPr marL="457200" indent="-457200" eaLnBrk="0" hangingPunct="0"/>
              <a:r>
                <a:rPr kumimoji="1" lang="en-US" altLang="zh-CN" sz="1600" b="1" dirty="0">
                  <a:latin typeface="宋体" charset="-122"/>
                </a:rPr>
                <a:t>            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1000 1rrr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</a:p>
            <a:p>
              <a:pPr marL="457200" indent="-457200"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marL="457200" indent="-457200"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1000  0101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direct2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direct1</a:t>
              </a:r>
            </a:p>
            <a:p>
              <a:pPr marL="457200" indent="-457200"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1000 011i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</a:p>
            <a:p>
              <a:pPr marL="457200" indent="-457200" eaLnBrk="0" hangingPunct="0"/>
              <a:endParaRPr kumimoji="1" lang="en-US" altLang="zh-CN" sz="1600" dirty="0">
                <a:latin typeface="宋体" charset="-122"/>
              </a:endParaRPr>
            </a:p>
            <a:p>
              <a:pPr marL="457200" indent="-457200" eaLnBrk="0" hangingPunct="0"/>
              <a:endParaRPr kumimoji="1" lang="en-US" altLang="zh-CN" sz="1600" b="1" dirty="0">
                <a:latin typeface="宋体" charset="-122"/>
              </a:endParaRP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0111 0101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</a:p>
            <a:p>
              <a:pPr marL="457200" indent="-457200" eaLnBrk="0" hangingPunct="0"/>
              <a:r>
                <a:rPr kumimoji="1" lang="en-US" altLang="zh-CN" sz="1600" dirty="0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0" y="565"/>
              <a:ext cx="1488" cy="29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 dirty="0">
                  <a:solidFill>
                    <a:srgbClr val="3333FF"/>
                  </a:solidFill>
                  <a:latin typeface="Times New Roman" pitchFamily="18" charset="0"/>
                </a:rPr>
                <a:t>汇编指令格式</a:t>
              </a:r>
            </a:p>
            <a:p>
              <a:pPr eaLnBrk="0" hangingPunct="0"/>
              <a:endParaRPr kumimoji="1" lang="zh-CN" altLang="en-US" sz="1600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sz="1600" dirty="0">
                  <a:solidFill>
                    <a:srgbClr val="FF0000"/>
                  </a:solidFill>
                  <a:latin typeface="宋体" charset="-122"/>
                </a:rPr>
                <a:t>MOV</a:t>
              </a:r>
              <a:r>
                <a:rPr kumimoji="1" lang="en-US" altLang="zh-CN" sz="1600" dirty="0">
                  <a:latin typeface="宋体" charset="-122"/>
                </a:rPr>
                <a:t>  </a:t>
              </a:r>
              <a:r>
                <a:rPr kumimoji="1" lang="en-US" altLang="zh-CN" sz="1600" b="1" dirty="0">
                  <a:solidFill>
                    <a:srgbClr val="3333FF"/>
                  </a:solidFill>
                  <a:latin typeface="宋体" charset="-122"/>
                </a:rPr>
                <a:t>direct</a:t>
              </a:r>
              <a:r>
                <a:rPr kumimoji="1" lang="en-US" altLang="zh-CN" sz="1600" dirty="0">
                  <a:latin typeface="宋体" charset="-122"/>
                </a:rPr>
                <a:t> ,A;</a:t>
              </a:r>
            </a:p>
            <a:p>
              <a:pPr algn="just" eaLnBrk="0" hangingPunct="0"/>
              <a:endParaRPr kumimoji="1" lang="en-US" altLang="zh-CN" sz="1600" dirty="0">
                <a:latin typeface="宋体" charset="-122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sz="1600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sz="1600" dirty="0">
                  <a:latin typeface="Times New Roman" pitchFamily="18" charset="0"/>
                </a:rPr>
                <a:t>  </a:t>
              </a:r>
              <a:r>
                <a:rPr kumimoji="1" lang="en-US" altLang="zh-CN" sz="1600" b="1" dirty="0">
                  <a:solidFill>
                    <a:srgbClr val="3333FF"/>
                  </a:solidFill>
                  <a:latin typeface="Times New Roman" pitchFamily="18" charset="0"/>
                </a:rPr>
                <a:t>direct</a:t>
              </a:r>
              <a:r>
                <a:rPr kumimoji="1" lang="en-US" altLang="zh-CN" sz="1600" dirty="0">
                  <a:latin typeface="Times New Roman" pitchFamily="18" charset="0"/>
                </a:rPr>
                <a:t> ,Rn ;</a:t>
              </a:r>
            </a:p>
            <a:p>
              <a:pPr algn="just"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sz="1600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sz="1600" dirty="0">
                  <a:latin typeface="Times New Roman" pitchFamily="18" charset="0"/>
                </a:rPr>
                <a:t>  </a:t>
              </a:r>
              <a:r>
                <a:rPr kumimoji="1" lang="en-US" altLang="zh-CN" sz="1600" b="1" dirty="0">
                  <a:solidFill>
                    <a:srgbClr val="3333FF"/>
                  </a:solidFill>
                  <a:latin typeface="Times New Roman" pitchFamily="18" charset="0"/>
                </a:rPr>
                <a:t>direct1</a:t>
              </a:r>
              <a:r>
                <a:rPr kumimoji="1" lang="en-US" altLang="zh-CN" sz="1600" dirty="0">
                  <a:latin typeface="Times New Roman" pitchFamily="18" charset="0"/>
                </a:rPr>
                <a:t> , direct2 ;</a:t>
              </a:r>
            </a:p>
            <a:p>
              <a:pPr algn="just"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sz="1600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sz="1600" dirty="0">
                  <a:latin typeface="Times New Roman" pitchFamily="18" charset="0"/>
                </a:rPr>
                <a:t>  </a:t>
              </a:r>
              <a:r>
                <a:rPr kumimoji="1" lang="en-US" altLang="zh-CN" sz="1600" b="1" dirty="0">
                  <a:solidFill>
                    <a:srgbClr val="3333FF"/>
                  </a:solidFill>
                  <a:latin typeface="Times New Roman" pitchFamily="18" charset="0"/>
                </a:rPr>
                <a:t>direct</a:t>
              </a:r>
              <a:r>
                <a:rPr kumimoji="1" lang="en-US" altLang="zh-CN" sz="1600" dirty="0">
                  <a:latin typeface="Times New Roman" pitchFamily="18" charset="0"/>
                </a:rPr>
                <a:t> ,@Ri ;</a:t>
              </a:r>
            </a:p>
            <a:p>
              <a:pPr algn="just"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sz="1600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sz="1600" dirty="0">
                  <a:latin typeface="Times New Roman" pitchFamily="18" charset="0"/>
                </a:rPr>
                <a:t> </a:t>
              </a:r>
              <a:r>
                <a:rPr kumimoji="1" lang="en-US" altLang="zh-CN" sz="1600" b="1" dirty="0">
                  <a:solidFill>
                    <a:srgbClr val="3333FF"/>
                  </a:solidFill>
                  <a:latin typeface="Times New Roman" pitchFamily="18" charset="0"/>
                </a:rPr>
                <a:t>direct</a:t>
              </a:r>
              <a:r>
                <a:rPr kumimoji="1" lang="en-US" altLang="zh-CN" sz="1600" dirty="0">
                  <a:latin typeface="Times New Roman" pitchFamily="18" charset="0"/>
                </a:rPr>
                <a:t> ,#data;</a:t>
              </a:r>
            </a:p>
            <a:p>
              <a:pPr algn="just" eaLnBrk="0" hangingPunct="0"/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43017" name="Text Box 10"/>
            <p:cNvSpPr txBox="1">
              <a:spLocks noChangeArrowheads="1"/>
            </p:cNvSpPr>
            <p:nvPr/>
          </p:nvSpPr>
          <p:spPr bwMode="auto">
            <a:xfrm>
              <a:off x="2400" y="583"/>
              <a:ext cx="1104" cy="28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 dirty="0">
                  <a:solidFill>
                    <a:srgbClr val="3333FF"/>
                  </a:solidFill>
                  <a:latin typeface="Times New Roman" pitchFamily="18" charset="0"/>
                </a:rPr>
                <a:t>操作</a:t>
              </a:r>
            </a:p>
            <a:p>
              <a:pPr eaLnBrk="0" hangingPunct="0"/>
              <a:endParaRPr kumimoji="1" lang="zh-CN" altLang="en-US" sz="1600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sz="1600" dirty="0">
                  <a:latin typeface="宋体" charset="-122"/>
                </a:rPr>
                <a:t>(A)→ direct</a:t>
              </a:r>
            </a:p>
            <a:p>
              <a:pPr eaLnBrk="0" hangingPunct="0"/>
              <a:endParaRPr kumimoji="1" lang="en-US" altLang="zh-CN" sz="1600" dirty="0">
                <a:latin typeface="宋体" charset="-122"/>
              </a:endParaRPr>
            </a:p>
            <a:p>
              <a:pPr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sz="1600" dirty="0">
                  <a:latin typeface="Times New Roman" pitchFamily="18" charset="0"/>
                </a:rPr>
                <a:t>Rn→ direct </a:t>
              </a:r>
            </a:p>
            <a:p>
              <a:pPr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sz="1600" dirty="0">
                  <a:latin typeface="Times New Roman" pitchFamily="18" charset="0"/>
                </a:rPr>
                <a:t>direct2→direct 1</a:t>
              </a:r>
            </a:p>
            <a:p>
              <a:pPr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sz="1600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sz="1600" dirty="0">
                  <a:latin typeface="Times New Roman" pitchFamily="18" charset="0"/>
                </a:rPr>
                <a:t>((Ri)) → direct</a:t>
              </a:r>
              <a:r>
                <a:rPr kumimoji="1" lang="en-US" altLang="zh-CN" sz="1600" b="1" dirty="0">
                  <a:latin typeface="Times New Roman" pitchFamily="18" charset="0"/>
                </a:rPr>
                <a:t> </a:t>
              </a:r>
            </a:p>
            <a:p>
              <a:pPr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sz="1600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sz="1600" dirty="0">
                  <a:latin typeface="Times New Roman" pitchFamily="18" charset="0"/>
                </a:rPr>
                <a:t>#data → direct </a:t>
              </a:r>
            </a:p>
          </p:txBody>
        </p:sp>
        <p:sp>
          <p:nvSpPr>
            <p:cNvPr id="43018" name="Text Box 11"/>
            <p:cNvSpPr txBox="1">
              <a:spLocks noChangeArrowheads="1"/>
            </p:cNvSpPr>
            <p:nvPr/>
          </p:nvSpPr>
          <p:spPr bwMode="auto">
            <a:xfrm>
              <a:off x="3456" y="554"/>
              <a:ext cx="2304" cy="30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1600" b="1" dirty="0">
                  <a:solidFill>
                    <a:srgbClr val="3333FF"/>
                  </a:solidFill>
                  <a:latin typeface="Times New Roman" pitchFamily="18" charset="0"/>
                </a:rPr>
                <a:t>注释</a:t>
              </a:r>
            </a:p>
            <a:p>
              <a:pPr eaLnBrk="0" hangingPunct="0"/>
              <a:endParaRPr kumimoji="1" lang="zh-CN" altLang="en-US" sz="1600" b="1" dirty="0">
                <a:latin typeface="宋体" charset="-122"/>
                <a:cs typeface="Times New Roman" pitchFamily="18" charset="0"/>
              </a:endParaRPr>
            </a:p>
            <a:p>
              <a:pPr eaLnBrk="0" hangingPunct="0"/>
              <a:r>
                <a:rPr kumimoji="1" lang="zh-CN" altLang="en-US" sz="1600" dirty="0">
                  <a:latin typeface="宋体" charset="-122"/>
                </a:rPr>
                <a:t>将</a:t>
              </a:r>
              <a:r>
                <a:rPr kumimoji="1" lang="en-US" altLang="zh-CN" sz="1600" dirty="0">
                  <a:latin typeface="宋体" charset="-122"/>
                </a:rPr>
                <a:t>A</a:t>
              </a:r>
              <a:r>
                <a:rPr kumimoji="1" lang="zh-CN" altLang="en-US" sz="1600" dirty="0">
                  <a:latin typeface="宋体" charset="-122"/>
                </a:rPr>
                <a:t>中内容传送到直接地址</a:t>
              </a:r>
              <a:r>
                <a:rPr kumimoji="1" lang="en-US" altLang="zh-CN" sz="1600" dirty="0">
                  <a:latin typeface="宋体" charset="-122"/>
                </a:rPr>
                <a:t>direct</a:t>
              </a:r>
              <a:r>
                <a:rPr kumimoji="1" lang="zh-CN" altLang="en-US" sz="1600" dirty="0">
                  <a:latin typeface="宋体" charset="-122"/>
                </a:rPr>
                <a:t>所指出的片内存储单元中。</a:t>
              </a:r>
            </a:p>
            <a:p>
              <a:pPr algn="just" eaLnBrk="0" hangingPunct="0"/>
              <a:endParaRPr kumimoji="1" lang="zh-CN" altLang="en-US" dirty="0">
                <a:latin typeface="宋体" charset="-122"/>
                <a:cs typeface="Times New Roman" pitchFamily="18" charset="0"/>
              </a:endParaRPr>
            </a:p>
            <a:p>
              <a:pPr algn="just" eaLnBrk="0" hangingPunct="0"/>
              <a:r>
                <a:rPr kumimoji="1" lang="zh-CN" altLang="en-US" sz="1600" dirty="0">
                  <a:latin typeface="Times New Roman" pitchFamily="18" charset="0"/>
                </a:rPr>
                <a:t>将工作寄存器</a:t>
              </a:r>
              <a:r>
                <a:rPr kumimoji="1" lang="en-US" altLang="zh-CN" sz="1600" dirty="0">
                  <a:latin typeface="Times New Roman" pitchFamily="18" charset="0"/>
                </a:rPr>
                <a:t>Rn</a:t>
              </a:r>
              <a:r>
                <a:rPr kumimoji="1" lang="zh-CN" altLang="en-US" sz="1600" dirty="0">
                  <a:latin typeface="Times New Roman" pitchFamily="18" charset="0"/>
                </a:rPr>
                <a:t>（即</a:t>
              </a:r>
              <a:r>
                <a:rPr kumimoji="1" lang="en-US" altLang="zh-CN" sz="1600" dirty="0">
                  <a:latin typeface="Times New Roman" pitchFamily="18" charset="0"/>
                </a:rPr>
                <a:t>R0-R7</a:t>
              </a:r>
              <a:r>
                <a:rPr kumimoji="1" lang="zh-CN" altLang="en-US" sz="1600" dirty="0">
                  <a:latin typeface="Times New Roman" pitchFamily="18" charset="0"/>
                </a:rPr>
                <a:t>）中内容传送到直接地址</a:t>
              </a:r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  <a:r>
                <a:rPr kumimoji="1" lang="zh-CN" altLang="en-US" sz="1600" dirty="0">
                  <a:latin typeface="Times New Roman" pitchFamily="18" charset="0"/>
                </a:rPr>
                <a:t>所指出的片内存储单元中。</a:t>
              </a:r>
            </a:p>
            <a:p>
              <a:pPr algn="just" eaLnBrk="0" hangingPunct="0"/>
              <a:endParaRPr kumimoji="1" lang="zh-CN" altLang="en-US" sz="1600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zh-CN" altLang="en-US" sz="1600" dirty="0">
                  <a:latin typeface="Times New Roman" pitchFamily="18" charset="0"/>
                </a:rPr>
                <a:t>将直接地址源</a:t>
              </a:r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  <a:r>
                <a:rPr kumimoji="1" lang="zh-CN" altLang="en-US" sz="1600" dirty="0">
                  <a:latin typeface="Times New Roman" pitchFamily="18" charset="0"/>
                </a:rPr>
                <a:t>所指出的片内存储单元中内容传送到直接地址目的</a:t>
              </a:r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  <a:r>
                <a:rPr kumimoji="1" lang="zh-CN" altLang="en-US" sz="1600" dirty="0">
                  <a:latin typeface="Times New Roman" pitchFamily="18" charset="0"/>
                </a:rPr>
                <a:t>所指出的片内存储单元中</a:t>
              </a:r>
            </a:p>
            <a:p>
              <a:pPr algn="just" eaLnBrk="0" hangingPunct="0"/>
              <a:endParaRPr kumimoji="1" lang="zh-CN" altLang="en-US" dirty="0">
                <a:latin typeface="宋体" charset="-122"/>
              </a:endParaRPr>
            </a:p>
            <a:p>
              <a:pPr algn="just" eaLnBrk="0" hangingPunct="0"/>
              <a:r>
                <a:rPr kumimoji="1" lang="zh-CN" altLang="en-US" sz="1600" dirty="0">
                  <a:latin typeface="Times New Roman" pitchFamily="18" charset="0"/>
                </a:rPr>
                <a:t>将间接寻址（</a:t>
              </a:r>
              <a:r>
                <a:rPr kumimoji="1" lang="en-US" altLang="zh-CN" sz="1600" dirty="0">
                  <a:latin typeface="Times New Roman" pitchFamily="18" charset="0"/>
                </a:rPr>
                <a:t>Ri</a:t>
              </a:r>
              <a:r>
                <a:rPr kumimoji="1" lang="zh-CN" altLang="en-US" sz="1600" dirty="0">
                  <a:latin typeface="Times New Roman" pitchFamily="18" charset="0"/>
                </a:rPr>
                <a:t>为</a:t>
              </a:r>
              <a:r>
                <a:rPr kumimoji="1" lang="en-US" altLang="zh-CN" sz="1600" dirty="0">
                  <a:latin typeface="Times New Roman" pitchFamily="18" charset="0"/>
                </a:rPr>
                <a:t>R0</a:t>
              </a:r>
              <a:r>
                <a:rPr kumimoji="1" lang="zh-CN" altLang="en-US" sz="1600" dirty="0">
                  <a:latin typeface="Times New Roman" pitchFamily="18" charset="0"/>
                </a:rPr>
                <a:t>或</a:t>
              </a:r>
              <a:r>
                <a:rPr kumimoji="1" lang="en-US" altLang="zh-CN" sz="1600" dirty="0">
                  <a:latin typeface="Times New Roman" pitchFamily="18" charset="0"/>
                </a:rPr>
                <a:t>R1</a:t>
              </a:r>
              <a:r>
                <a:rPr kumimoji="1" lang="zh-CN" altLang="en-US" sz="1600" dirty="0">
                  <a:latin typeface="Times New Roman" pitchFamily="18" charset="0"/>
                </a:rPr>
                <a:t>）所得的片内</a:t>
              </a:r>
              <a:r>
                <a:rPr kumimoji="1" lang="en-US" altLang="zh-CN" sz="1600" dirty="0">
                  <a:latin typeface="Times New Roman" pitchFamily="18" charset="0"/>
                </a:rPr>
                <a:t>RAM</a:t>
              </a:r>
              <a:r>
                <a:rPr kumimoji="1" lang="zh-CN" altLang="en-US" sz="1600" dirty="0">
                  <a:latin typeface="Times New Roman" pitchFamily="18" charset="0"/>
                </a:rPr>
                <a:t>单元内容传送到直接地址</a:t>
              </a:r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  <a:r>
                <a:rPr kumimoji="1" lang="zh-CN" altLang="en-US" sz="1600" dirty="0">
                  <a:latin typeface="Times New Roman" pitchFamily="18" charset="0"/>
                </a:rPr>
                <a:t>所指出的片内存储单元</a:t>
              </a:r>
              <a:r>
                <a:rPr kumimoji="1" lang="zh-CN" altLang="en-US" sz="1600" b="1" dirty="0">
                  <a:latin typeface="Times New Roman" pitchFamily="18" charset="0"/>
                </a:rPr>
                <a:t>中</a:t>
              </a:r>
            </a:p>
            <a:p>
              <a:pPr algn="just" eaLnBrk="0" hangingPunct="0"/>
              <a:endParaRPr kumimoji="1" lang="zh-CN" altLang="en-US" sz="1600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zh-CN" altLang="en-US" sz="1600" dirty="0">
                  <a:latin typeface="Times New Roman" pitchFamily="18" charset="0"/>
                </a:rPr>
                <a:t>将立即数传送到直接地址</a:t>
              </a:r>
              <a:r>
                <a:rPr kumimoji="1" lang="en-US" altLang="zh-CN" sz="1600" dirty="0">
                  <a:latin typeface="Times New Roman" pitchFamily="18" charset="0"/>
                </a:rPr>
                <a:t>direct</a:t>
              </a:r>
              <a:r>
                <a:rPr kumimoji="1" lang="zh-CN" altLang="en-US" sz="1600" dirty="0">
                  <a:latin typeface="Times New Roman" pitchFamily="18" charset="0"/>
                </a:rPr>
                <a:t>所指出的片内存储单元中</a:t>
              </a:r>
            </a:p>
          </p:txBody>
        </p:sp>
        <p:sp>
          <p:nvSpPr>
            <p:cNvPr id="43019" name="Line 16"/>
            <p:cNvSpPr>
              <a:spLocks noChangeShapeType="1"/>
            </p:cNvSpPr>
            <p:nvPr/>
          </p:nvSpPr>
          <p:spPr bwMode="auto">
            <a:xfrm>
              <a:off x="192" y="528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1584" y="528"/>
              <a:ext cx="0" cy="3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1" name="Line 19"/>
            <p:cNvSpPr>
              <a:spLocks noChangeShapeType="1"/>
            </p:cNvSpPr>
            <p:nvPr/>
          </p:nvSpPr>
          <p:spPr bwMode="auto">
            <a:xfrm>
              <a:off x="0" y="864"/>
              <a:ext cx="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2" name="Line 20"/>
            <p:cNvSpPr>
              <a:spLocks noChangeShapeType="1"/>
            </p:cNvSpPr>
            <p:nvPr/>
          </p:nvSpPr>
          <p:spPr bwMode="auto">
            <a:xfrm>
              <a:off x="0" y="1296"/>
              <a:ext cx="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3" name="Line 21"/>
            <p:cNvSpPr>
              <a:spLocks noChangeShapeType="1"/>
            </p:cNvSpPr>
            <p:nvPr/>
          </p:nvSpPr>
          <p:spPr bwMode="auto">
            <a:xfrm>
              <a:off x="0" y="1920"/>
              <a:ext cx="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4" name="Line 22"/>
            <p:cNvSpPr>
              <a:spLocks noChangeShapeType="1"/>
            </p:cNvSpPr>
            <p:nvPr/>
          </p:nvSpPr>
          <p:spPr bwMode="auto">
            <a:xfrm>
              <a:off x="0" y="2544"/>
              <a:ext cx="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5" name="Line 23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6" name="Line 24"/>
            <p:cNvSpPr>
              <a:spLocks noChangeShapeType="1"/>
            </p:cNvSpPr>
            <p:nvPr/>
          </p:nvSpPr>
          <p:spPr bwMode="auto">
            <a:xfrm>
              <a:off x="2400" y="528"/>
              <a:ext cx="0" cy="3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7" name="Line 25"/>
            <p:cNvSpPr>
              <a:spLocks noChangeShapeType="1"/>
            </p:cNvSpPr>
            <p:nvPr/>
          </p:nvSpPr>
          <p:spPr bwMode="auto">
            <a:xfrm>
              <a:off x="3456" y="528"/>
              <a:ext cx="0" cy="3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2BBA902E-2498-40DF-A7A8-CBA48B7DDFBC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B6FFC762-A8DE-44E3-A9B8-C36AF44066AC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2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F32F9A60-7227-4053-9F76-97BE019A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18" y="70043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2B46960A-8118-4764-BBB2-6460A3DD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3E28825A-CBC3-4A60-8E47-6456B6C25E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C0563E4-32BC-4ECA-9B9D-8D5D203DE6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32" y="323660"/>
            <a:ext cx="2053086" cy="990141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-5911" y="747713"/>
            <a:ext cx="5951443" cy="609600"/>
          </a:xfrm>
          <a:gradFill rotWithShape="0">
            <a:gsLst>
              <a:gs pos="0">
                <a:srgbClr val="CCFF66"/>
              </a:gs>
              <a:gs pos="50000">
                <a:srgbClr val="ECFFC5"/>
              </a:gs>
              <a:gs pos="100000">
                <a:srgbClr val="CCFF66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4 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、以间接地址为目的操作数的指令（</a:t>
            </a:r>
            <a:r>
              <a:rPr lang="en-US" altLang="zh-CN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条）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134535" y="5510212"/>
            <a:ext cx="5670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(</a:t>
            </a:r>
            <a:r>
              <a:rPr kumimoji="1" lang="en-US" altLang="zh-CN" sz="2400" b="1" dirty="0" err="1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Ri</a:t>
            </a:r>
            <a:r>
              <a:rPr kumimoji="1" lang="en-US" altLang="zh-CN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)</a:t>
            </a:r>
            <a:r>
              <a:rPr kumimoji="1" lang="zh-CN" altLang="en-US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表示</a:t>
            </a:r>
            <a:r>
              <a:rPr kumimoji="1" lang="en-US" altLang="zh-CN" sz="2400" b="1" dirty="0" err="1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Ri</a:t>
            </a:r>
            <a:r>
              <a:rPr kumimoji="1" lang="zh-CN" altLang="en-US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中的内容为指定的</a:t>
            </a:r>
            <a:r>
              <a:rPr kumimoji="1" lang="en-US" altLang="zh-CN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RAM</a:t>
            </a:r>
            <a:r>
              <a:rPr kumimoji="1" lang="zh-CN" altLang="en-US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单元。	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403920" y="1599069"/>
            <a:ext cx="82296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</a:rPr>
              <a:t>汇编格式	机器码格式          操作	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251520" y="2075550"/>
            <a:ext cx="8534400" cy="646331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1600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</a:rPr>
              <a:t>MOV    @Ri , A        </a:t>
            </a:r>
            <a:r>
              <a:rPr kumimoji="1" lang="en-US" altLang="zh-CN" b="1" dirty="0">
                <a:latin typeface="Times New Roman" pitchFamily="18" charset="0"/>
              </a:rPr>
              <a:t>;1111 011i          (A)→(Ri)        </a:t>
            </a:r>
          </a:p>
          <a:p>
            <a:pPr eaLnBrk="0" hangingPunct="0"/>
            <a:r>
              <a:rPr kumimoji="1" lang="zh-CN" altLang="en-US" b="1" dirty="0">
                <a:latin typeface="宋体" charset="-122"/>
              </a:rPr>
              <a:t>功能：将累加器</a:t>
            </a:r>
            <a:r>
              <a:rPr kumimoji="1" lang="en-US" altLang="zh-CN" b="1" dirty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宋体" charset="-122"/>
              </a:rPr>
              <a:t>中内容传送到间接寻址</a:t>
            </a:r>
            <a:r>
              <a:rPr kumimoji="1" lang="en-US" altLang="zh-CN" b="1" dirty="0">
                <a:latin typeface="Times New Roman" pitchFamily="18" charset="0"/>
              </a:rPr>
              <a:t>Ri</a:t>
            </a:r>
            <a:r>
              <a:rPr kumimoji="1" lang="zh-CN" altLang="en-US" b="1" dirty="0">
                <a:latin typeface="宋体" charset="-122"/>
              </a:rPr>
              <a:t>为</a:t>
            </a:r>
            <a:r>
              <a:rPr kumimoji="1" lang="en-US" altLang="zh-CN" b="1" dirty="0">
                <a:latin typeface="Times New Roman" pitchFamily="18" charset="0"/>
              </a:rPr>
              <a:t>R0</a:t>
            </a:r>
            <a:r>
              <a:rPr kumimoji="1" lang="zh-CN" altLang="en-US" b="1" dirty="0">
                <a:latin typeface="宋体" charset="-122"/>
              </a:rPr>
              <a:t>或</a:t>
            </a:r>
            <a:r>
              <a:rPr kumimoji="1" lang="en-US" altLang="zh-CN" b="1" dirty="0">
                <a:latin typeface="Times New Roman" pitchFamily="18" charset="0"/>
              </a:rPr>
              <a:t>R1</a:t>
            </a:r>
            <a:r>
              <a:rPr kumimoji="1" lang="zh-CN" altLang="en-US" b="1" dirty="0">
                <a:latin typeface="宋体" charset="-122"/>
              </a:rPr>
              <a:t>）所指的片内</a:t>
            </a:r>
            <a:r>
              <a:rPr kumimoji="1" lang="en-US" altLang="zh-CN" b="1" dirty="0">
                <a:latin typeface="Times New Roman" pitchFamily="18" charset="0"/>
              </a:rPr>
              <a:t>RAM</a:t>
            </a:r>
            <a:r>
              <a:rPr kumimoji="1" lang="zh-CN" altLang="en-US" b="1" dirty="0">
                <a:latin typeface="宋体" charset="-122"/>
              </a:rPr>
              <a:t>单元中</a:t>
            </a:r>
            <a:r>
              <a:rPr kumimoji="1" lang="zh-CN" altLang="en-US" b="1" dirty="0">
                <a:latin typeface="Times New Roman" pitchFamily="18" charset="0"/>
              </a:rPr>
              <a:t> 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251520" y="3193521"/>
            <a:ext cx="8534400" cy="1015663"/>
          </a:xfrm>
          <a:prstGeom prst="rect">
            <a:avLst/>
          </a:prstGeom>
          <a:solidFill>
            <a:srgbClr val="CC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</a:rPr>
              <a:t>MOV    @Ri , direct  </a:t>
            </a:r>
            <a:r>
              <a:rPr kumimoji="1" lang="en-US" altLang="zh-CN" b="1" dirty="0">
                <a:latin typeface="Times New Roman" pitchFamily="18" charset="0"/>
              </a:rPr>
              <a:t> ;   0101 011i    (direct)→(Ri)    </a:t>
            </a:r>
          </a:p>
          <a:p>
            <a:pPr eaLnBrk="0" hangingPunct="0"/>
            <a:r>
              <a:rPr kumimoji="1" lang="zh-CN" altLang="en-US" b="1" dirty="0">
                <a:latin typeface="宋体" charset="-122"/>
              </a:rPr>
              <a:t>功能：将直接寻址得到的片内</a:t>
            </a:r>
            <a:r>
              <a:rPr kumimoji="1" lang="en-US" altLang="zh-CN" b="1" dirty="0">
                <a:latin typeface="宋体" charset="-122"/>
              </a:rPr>
              <a:t>RAM direct</a:t>
            </a:r>
            <a:r>
              <a:rPr kumimoji="1" lang="zh-CN" altLang="en-US" b="1" dirty="0">
                <a:latin typeface="宋体" charset="-122"/>
              </a:rPr>
              <a:t>单元内容，或特殊功能寄存器中内容，传送到间接寻址（</a:t>
            </a:r>
            <a:r>
              <a:rPr kumimoji="1" lang="en-US" altLang="zh-CN" b="1" dirty="0" err="1">
                <a:latin typeface="Times New Roman" pitchFamily="18" charset="0"/>
              </a:rPr>
              <a:t>Ri</a:t>
            </a:r>
            <a:r>
              <a:rPr kumimoji="1" lang="zh-CN" altLang="en-US" b="1" dirty="0">
                <a:latin typeface="宋体" charset="-122"/>
              </a:rPr>
              <a:t>为</a:t>
            </a:r>
            <a:r>
              <a:rPr kumimoji="1" lang="en-US" altLang="zh-CN" b="1" dirty="0">
                <a:latin typeface="Times New Roman" pitchFamily="18" charset="0"/>
              </a:rPr>
              <a:t>R0</a:t>
            </a:r>
            <a:r>
              <a:rPr kumimoji="1" lang="zh-CN" altLang="en-US" b="1" dirty="0">
                <a:latin typeface="宋体" charset="-122"/>
              </a:rPr>
              <a:t>或</a:t>
            </a:r>
            <a:r>
              <a:rPr kumimoji="1" lang="en-US" altLang="zh-CN" b="1" dirty="0">
                <a:latin typeface="Times New Roman" pitchFamily="18" charset="0"/>
              </a:rPr>
              <a:t>R1</a:t>
            </a:r>
            <a:r>
              <a:rPr kumimoji="1" lang="zh-CN" altLang="en-US" b="1" dirty="0">
                <a:latin typeface="宋体" charset="-122"/>
              </a:rPr>
              <a:t>）所指的片内</a:t>
            </a:r>
            <a:r>
              <a:rPr kumimoji="1" lang="en-US" altLang="zh-CN" b="1" dirty="0">
                <a:latin typeface="Times New Roman" pitchFamily="18" charset="0"/>
              </a:rPr>
              <a:t>RAM</a:t>
            </a:r>
            <a:r>
              <a:rPr kumimoji="1" lang="zh-CN" altLang="en-US" b="1" dirty="0">
                <a:latin typeface="宋体" charset="-122"/>
              </a:rPr>
              <a:t>单元中。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251520" y="4625497"/>
            <a:ext cx="8534400" cy="738664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</a:rPr>
              <a:t>MOV    @Ri , #data     </a:t>
            </a:r>
            <a:r>
              <a:rPr kumimoji="1" lang="en-US" altLang="zh-CN" b="1" dirty="0">
                <a:latin typeface="Times New Roman" pitchFamily="18" charset="0"/>
              </a:rPr>
              <a:t>;     0111 011i      #data→(Ri)	   </a:t>
            </a:r>
          </a:p>
          <a:p>
            <a:pPr eaLnBrk="0" hangingPunct="0"/>
            <a:r>
              <a:rPr kumimoji="1" lang="zh-CN" altLang="en-US" b="1" dirty="0">
                <a:latin typeface="宋体" charset="-122"/>
              </a:rPr>
              <a:t>功能：将立即数</a:t>
            </a:r>
            <a:r>
              <a:rPr kumimoji="1" lang="en-US" altLang="zh-CN" b="1" dirty="0">
                <a:latin typeface="宋体" charset="-122"/>
              </a:rPr>
              <a:t>data</a:t>
            </a:r>
            <a:r>
              <a:rPr kumimoji="1" lang="zh-CN" altLang="en-US" b="1" dirty="0">
                <a:latin typeface="宋体" charset="-122"/>
              </a:rPr>
              <a:t>传送到间接寻址（</a:t>
            </a:r>
            <a:r>
              <a:rPr kumimoji="1" lang="en-US" altLang="zh-CN" b="1" dirty="0" err="1">
                <a:latin typeface="Times New Roman" pitchFamily="18" charset="0"/>
              </a:rPr>
              <a:t>Ri</a:t>
            </a:r>
            <a:r>
              <a:rPr kumimoji="1" lang="zh-CN" altLang="en-US" b="1" dirty="0">
                <a:latin typeface="宋体" charset="-122"/>
              </a:rPr>
              <a:t>为</a:t>
            </a:r>
            <a:r>
              <a:rPr kumimoji="1" lang="en-US" altLang="zh-CN" b="1" dirty="0">
                <a:latin typeface="Times New Roman" pitchFamily="18" charset="0"/>
              </a:rPr>
              <a:t>R0</a:t>
            </a:r>
            <a:r>
              <a:rPr kumimoji="1" lang="zh-CN" altLang="en-US" b="1" dirty="0">
                <a:latin typeface="宋体" charset="-122"/>
              </a:rPr>
              <a:t>或</a:t>
            </a:r>
            <a:r>
              <a:rPr kumimoji="1" lang="en-US" altLang="zh-CN" b="1" dirty="0">
                <a:latin typeface="Times New Roman" pitchFamily="18" charset="0"/>
              </a:rPr>
              <a:t>R1</a:t>
            </a:r>
            <a:r>
              <a:rPr kumimoji="1" lang="zh-CN" altLang="en-US" b="1" dirty="0">
                <a:latin typeface="宋体" charset="-122"/>
              </a:rPr>
              <a:t>）所得的片内</a:t>
            </a:r>
            <a:r>
              <a:rPr kumimoji="1" lang="en-US" altLang="zh-CN" b="1" dirty="0">
                <a:latin typeface="Times New Roman" pitchFamily="18" charset="0"/>
              </a:rPr>
              <a:t>RAM</a:t>
            </a:r>
            <a:r>
              <a:rPr kumimoji="1" lang="zh-CN" altLang="en-US" b="1" dirty="0">
                <a:latin typeface="宋体" charset="-122"/>
              </a:rPr>
              <a:t>单元中。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3D08A45-25F6-439C-ABE7-186460F8B85E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1BE1EEE-3E9F-49FF-BA3B-9700F3164EAF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2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BEF471D6-F989-4269-9096-320CADFE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18" y="107156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BF0674E5-9530-4742-8E1C-3115F78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7004816F-2EC2-41E1-A3DD-48F758BC93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AC18C7-4BA7-48F1-A358-3891840B6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32" y="287796"/>
            <a:ext cx="2053086" cy="990141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" y="624251"/>
            <a:ext cx="4419778" cy="655637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、 十六位数据传送指令</a:t>
            </a:r>
            <a:r>
              <a:rPr lang="en-US" altLang="zh-CN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(1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条</a:t>
            </a:r>
            <a:r>
              <a:rPr lang="en-US" altLang="zh-CN" sz="2400" b="1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)</a:t>
            </a: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603922" y="3372776"/>
            <a:ext cx="7789984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MOV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  DPTR,   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#1000H	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；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(DPTR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=1000H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，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			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           	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；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(DPH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=10H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，        </a:t>
            </a:r>
            <a:endParaRPr kumimoji="1" lang="en-US" altLang="zh-CN" sz="2400" b="1" dirty="0">
              <a:solidFill>
                <a:srgbClr val="000080"/>
              </a:solidFill>
              <a:latin typeface="Times New Roman" pitchFamily="18" charset="0"/>
              <a:ea typeface="黑体" pitchFamily="2" charset="-122"/>
            </a:endParaRPr>
          </a:p>
          <a:p>
            <a:pPr eaLnBrk="0" hangingPunct="0"/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					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；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(DPL</a:t>
            </a:r>
            <a:r>
              <a:rPr kumimoji="1" lang="zh-CN" altLang="en-US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en-US" altLang="zh-CN" sz="2400" b="1" dirty="0">
                <a:solidFill>
                  <a:srgbClr val="000080"/>
                </a:solidFill>
                <a:latin typeface="Times New Roman" pitchFamily="18" charset="0"/>
                <a:ea typeface="黑体" pitchFamily="2" charset="-122"/>
              </a:rPr>
              <a:t>=00H </a:t>
            </a:r>
          </a:p>
        </p:txBody>
      </p:sp>
      <p:grpSp>
        <p:nvGrpSpPr>
          <p:cNvPr id="46087" name="Group 29"/>
          <p:cNvGrpSpPr>
            <a:grpSpLocks/>
          </p:cNvGrpSpPr>
          <p:nvPr/>
        </p:nvGrpSpPr>
        <p:grpSpPr bwMode="auto">
          <a:xfrm>
            <a:off x="228600" y="1497657"/>
            <a:ext cx="8915400" cy="1465263"/>
            <a:chOff x="0" y="1056"/>
            <a:chExt cx="5616" cy="923"/>
          </a:xfrm>
        </p:grpSpPr>
        <p:sp>
          <p:nvSpPr>
            <p:cNvPr id="46088" name="Text Box 10"/>
            <p:cNvSpPr txBox="1">
              <a:spLocks noChangeArrowheads="1"/>
            </p:cNvSpPr>
            <p:nvPr/>
          </p:nvSpPr>
          <p:spPr bwMode="auto">
            <a:xfrm>
              <a:off x="0" y="1056"/>
              <a:ext cx="1920" cy="923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latin typeface="Times New Roman" pitchFamily="18" charset="0"/>
                </a:rPr>
                <a:t>汇编指令格式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DPTR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#data16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46089" name="Text Box 11"/>
            <p:cNvSpPr txBox="1">
              <a:spLocks noChangeArrowheads="1"/>
            </p:cNvSpPr>
            <p:nvPr/>
          </p:nvSpPr>
          <p:spPr bwMode="auto">
            <a:xfrm>
              <a:off x="1728" y="1056"/>
              <a:ext cx="912" cy="923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eaLnBrk="0" hangingPunct="0"/>
              <a:r>
                <a:rPr kumimoji="1" lang="zh-CN" altLang="en-US" b="1">
                  <a:latin typeface="Times New Roman" pitchFamily="18" charset="0"/>
                </a:rPr>
                <a:t>机器码格式</a:t>
              </a:r>
            </a:p>
            <a:p>
              <a:pPr marL="457200" indent="-457200" eaLnBrk="0" hangingPunct="0"/>
              <a:endParaRPr kumimoji="1" lang="zh-CN" altLang="en-US" b="1">
                <a:latin typeface="Times New Roman" pitchFamily="18" charset="0"/>
              </a:endParaRP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1001 0000</a:t>
              </a: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data(h)</a:t>
              </a: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data(l)</a:t>
              </a:r>
            </a:p>
          </p:txBody>
        </p:sp>
        <p:sp>
          <p:nvSpPr>
            <p:cNvPr id="46090" name="Text Box 12"/>
            <p:cNvSpPr txBox="1">
              <a:spLocks noChangeArrowheads="1"/>
            </p:cNvSpPr>
            <p:nvPr/>
          </p:nvSpPr>
          <p:spPr bwMode="auto">
            <a:xfrm>
              <a:off x="2640" y="1056"/>
              <a:ext cx="1248" cy="923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>
                  <a:latin typeface="Times New Roman" pitchFamily="18" charset="0"/>
                </a:rPr>
                <a:t>操作</a:t>
              </a:r>
            </a:p>
            <a:p>
              <a:pPr eaLnBrk="0" hangingPunct="0"/>
              <a:endParaRPr kumimoji="1" lang="zh-CN" altLang="en-US" b="1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>
                  <a:latin typeface="Times New Roman" pitchFamily="18" charset="0"/>
                </a:rPr>
                <a:t>#data16→DPTR</a:t>
              </a:r>
            </a:p>
            <a:p>
              <a:pPr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46091" name="Text Box 13"/>
            <p:cNvSpPr txBox="1">
              <a:spLocks noChangeArrowheads="1"/>
            </p:cNvSpPr>
            <p:nvPr/>
          </p:nvSpPr>
          <p:spPr bwMode="auto">
            <a:xfrm>
              <a:off x="3888" y="1056"/>
              <a:ext cx="1725" cy="923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>
                  <a:latin typeface="Times New Roman" pitchFamily="18" charset="0"/>
                </a:rPr>
                <a:t>注释</a:t>
              </a:r>
            </a:p>
            <a:p>
              <a:pPr eaLnBrk="0" hangingPunct="0"/>
              <a:endParaRPr kumimoji="1" lang="zh-CN" altLang="en-US" b="1">
                <a:latin typeface="Times New Roman" pitchFamily="18" charset="0"/>
              </a:endParaRPr>
            </a:p>
            <a:p>
              <a:pPr algn="just" eaLnBrk="0" hangingPunct="0"/>
              <a:r>
                <a:rPr kumimoji="1" lang="zh-CN" altLang="en-US" b="1">
                  <a:latin typeface="宋体" charset="-122"/>
                </a:rPr>
                <a:t>将</a:t>
              </a:r>
              <a:r>
                <a:rPr kumimoji="1" lang="en-US" altLang="zh-CN" b="1">
                  <a:latin typeface="宋体" charset="-122"/>
                </a:rPr>
                <a:t>16</a:t>
              </a:r>
              <a:r>
                <a:rPr kumimoji="1" lang="zh-CN" altLang="en-US" b="1">
                  <a:latin typeface="宋体" charset="-122"/>
                </a:rPr>
                <a:t>位立即数传送到</a:t>
              </a:r>
              <a:r>
                <a:rPr kumimoji="1" lang="en-US" altLang="zh-CN" b="1">
                  <a:latin typeface="宋体" charset="-122"/>
                </a:rPr>
                <a:t>DPTR</a:t>
              </a:r>
              <a:r>
                <a:rPr kumimoji="1" lang="zh-CN" altLang="en-US" b="1">
                  <a:latin typeface="宋体" charset="-122"/>
                </a:rPr>
                <a:t>中</a:t>
              </a:r>
            </a:p>
            <a:p>
              <a:pPr eaLnBrk="0" hangingPunct="0"/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46092" name="Line 15"/>
            <p:cNvSpPr>
              <a:spLocks noChangeShapeType="1"/>
            </p:cNvSpPr>
            <p:nvPr/>
          </p:nvSpPr>
          <p:spPr bwMode="auto">
            <a:xfrm>
              <a:off x="0" y="1968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3" name="Line 18"/>
            <p:cNvSpPr>
              <a:spLocks noChangeShapeType="1"/>
            </p:cNvSpPr>
            <p:nvPr/>
          </p:nvSpPr>
          <p:spPr bwMode="auto">
            <a:xfrm>
              <a:off x="3840" y="1097"/>
              <a:ext cx="0" cy="8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4" name="Line 22"/>
            <p:cNvSpPr>
              <a:spLocks noChangeShapeType="1"/>
            </p:cNvSpPr>
            <p:nvPr/>
          </p:nvSpPr>
          <p:spPr bwMode="auto">
            <a:xfrm>
              <a:off x="2544" y="1104"/>
              <a:ext cx="0" cy="8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5" name="Line 23"/>
            <p:cNvSpPr>
              <a:spLocks noChangeShapeType="1"/>
            </p:cNvSpPr>
            <p:nvPr/>
          </p:nvSpPr>
          <p:spPr bwMode="auto">
            <a:xfrm>
              <a:off x="1680" y="1104"/>
              <a:ext cx="0" cy="8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6" name="Line 27"/>
            <p:cNvSpPr>
              <a:spLocks noChangeShapeType="1"/>
            </p:cNvSpPr>
            <p:nvPr/>
          </p:nvSpPr>
          <p:spPr bwMode="auto">
            <a:xfrm>
              <a:off x="0" y="1344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E4577B8-D09D-431F-89F0-6BCAE3C6434D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87F584BC-BDF6-4DFE-B045-D164F42F6A05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5D541098-C309-44C2-9269-C35E5463F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2791FC3A-E9EB-451C-B954-F0F83F3B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56B6F8D3-6EF2-4BE8-9A71-8C3BD61694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F54DBAF2-3779-461E-B092-ABC4D8A07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57" y="4357870"/>
            <a:ext cx="1023037" cy="46166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 dirty="0">
                <a:solidFill>
                  <a:srgbClr val="FF3399"/>
                </a:solidFill>
                <a:latin typeface="Times New Roman" pitchFamily="18" charset="0"/>
              </a:rPr>
              <a:t>DPTR</a:t>
            </a: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FE91EDBE-37BF-45A6-ACCE-DA618C6833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3507" y="4580376"/>
            <a:ext cx="357943" cy="1234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28F1D2FB-D100-455A-BCB8-A9534253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204" y="4338155"/>
            <a:ext cx="1531396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2400" b="1" dirty="0">
                <a:solidFill>
                  <a:srgbClr val="FF3399"/>
                </a:solidFill>
                <a:latin typeface="Times New Roman" pitchFamily="18" charset="0"/>
              </a:rPr>
              <a:t>#data16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1D62D3BC-AF01-4AD6-B1BD-68AF71AA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59" y="5380861"/>
            <a:ext cx="8475889" cy="8707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b="1" dirty="0">
                <a:latin typeface="宋体" charset="-122"/>
              </a:rPr>
              <a:t>指令功能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：是把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16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位常数送入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DPTR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。</a:t>
            </a:r>
            <a:endParaRPr kumimoji="1" lang="en-US" altLang="zh-CN" dirty="0">
              <a:latin typeface="黑体" pitchFamily="2" charset="-122"/>
              <a:ea typeface="黑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     2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DPTR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由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DPH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DPL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组成。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 16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位常数的高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8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位送给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DPH,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低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8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位送给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DPL</a:t>
            </a:r>
            <a:r>
              <a:rPr kumimoji="1" lang="zh-CN" altLang="en-US" b="1" dirty="0">
                <a:latin typeface="宋体" charset="-122"/>
                <a:ea typeface="黑体" pitchFamily="2" charset="-122"/>
              </a:rPr>
              <a:t>。</a:t>
            </a:r>
            <a:endParaRPr kumimoji="1" lang="en-US" altLang="zh-CN" b="1" dirty="0">
              <a:latin typeface="宋体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AD61DE-F05B-4EB5-A87A-785AE53C3A66}"/>
              </a:ext>
            </a:extLst>
          </p:cNvPr>
          <p:cNvSpPr/>
          <p:nvPr/>
        </p:nvSpPr>
        <p:spPr>
          <a:xfrm>
            <a:off x="4801129" y="854039"/>
            <a:ext cx="1599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74905E-51C1-46FC-8D16-70E8B6573779}"/>
              </a:ext>
            </a:extLst>
          </p:cNvPr>
          <p:cNvSpPr/>
          <p:nvPr/>
        </p:nvSpPr>
        <p:spPr>
          <a:xfrm>
            <a:off x="6271596" y="837323"/>
            <a:ext cx="1145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  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52607"/>
            <a:ext cx="3048000" cy="464175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创艺简黑体"/>
              </a:rPr>
              <a:t>6 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</a:rPr>
              <a:t>、查表指令（</a:t>
            </a:r>
            <a:r>
              <a:rPr lang="en-US" altLang="zh-CN" sz="2400" b="1" dirty="0">
                <a:solidFill>
                  <a:srgbClr val="FF0000"/>
                </a:solidFill>
                <a:latin typeface="创艺简黑体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</a:rPr>
              <a:t>条）</a:t>
            </a: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152400" y="1591846"/>
            <a:ext cx="8915400" cy="2289175"/>
            <a:chOff x="96" y="816"/>
            <a:chExt cx="5616" cy="1442"/>
          </a:xfrm>
        </p:grpSpPr>
        <p:sp>
          <p:nvSpPr>
            <p:cNvPr id="47112" name="Text Box 10"/>
            <p:cNvSpPr txBox="1">
              <a:spLocks noChangeArrowheads="1"/>
            </p:cNvSpPr>
            <p:nvPr/>
          </p:nvSpPr>
          <p:spPr bwMode="auto">
            <a:xfrm>
              <a:off x="96" y="816"/>
              <a:ext cx="1920" cy="144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latin typeface="Times New Roman" pitchFamily="18" charset="0"/>
                </a:rPr>
                <a:t>汇编指令格式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MOVC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@A+DPTR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MOVC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@A+PC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47113" name="Text Box 11"/>
            <p:cNvSpPr txBox="1">
              <a:spLocks noChangeArrowheads="1"/>
            </p:cNvSpPr>
            <p:nvPr/>
          </p:nvSpPr>
          <p:spPr bwMode="auto">
            <a:xfrm>
              <a:off x="1824" y="816"/>
              <a:ext cx="912" cy="144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eaLnBrk="0" hangingPunct="0"/>
              <a:r>
                <a:rPr kumimoji="1" lang="zh-CN" altLang="en-US" b="1">
                  <a:latin typeface="Times New Roman" pitchFamily="18" charset="0"/>
                </a:rPr>
                <a:t>机器码格式</a:t>
              </a:r>
            </a:p>
            <a:p>
              <a:pPr marL="457200" indent="-457200" eaLnBrk="0" hangingPunct="0"/>
              <a:endParaRPr kumimoji="1" lang="zh-CN" altLang="en-US" b="1">
                <a:latin typeface="Times New Roman" pitchFamily="18" charset="0"/>
              </a:endParaRP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1001 0011</a:t>
              </a: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1000 0011</a:t>
              </a: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47114" name="Text Box 12"/>
            <p:cNvSpPr txBox="1">
              <a:spLocks noChangeArrowheads="1"/>
            </p:cNvSpPr>
            <p:nvPr/>
          </p:nvSpPr>
          <p:spPr bwMode="auto">
            <a:xfrm>
              <a:off x="2736" y="816"/>
              <a:ext cx="1248" cy="144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>
                  <a:latin typeface="Times New Roman" pitchFamily="18" charset="0"/>
                </a:rPr>
                <a:t>操作</a:t>
              </a:r>
            </a:p>
            <a:p>
              <a:pPr eaLnBrk="0" hangingPunct="0"/>
              <a:endParaRPr kumimoji="1" lang="zh-CN" altLang="en-US" b="1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>
                  <a:latin typeface="Times New Roman" pitchFamily="18" charset="0"/>
                </a:rPr>
                <a:t>((A)+(DPTR))→A</a:t>
              </a:r>
            </a:p>
            <a:p>
              <a:pPr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eaLnBrk="0" hangingPunct="0"/>
              <a:r>
                <a:rPr kumimoji="1" lang="zh-CN" altLang="en-US" b="1">
                  <a:latin typeface="Times New Roman" pitchFamily="18" charset="0"/>
                </a:rPr>
                <a:t>先</a:t>
              </a:r>
              <a:r>
                <a:rPr kumimoji="1" lang="en-US" altLang="zh-CN" b="1">
                  <a:latin typeface="Times New Roman" pitchFamily="18" charset="0"/>
                </a:rPr>
                <a:t>(PC)+1→PC</a:t>
              </a:r>
            </a:p>
            <a:p>
              <a:pPr eaLnBrk="0" hangingPunct="0"/>
              <a:r>
                <a:rPr kumimoji="1" lang="en-US" altLang="zh-CN" b="1">
                  <a:latin typeface="Times New Roman" pitchFamily="18" charset="0"/>
                </a:rPr>
                <a:t>((A)+(PC))→A</a:t>
              </a:r>
            </a:p>
            <a:p>
              <a:pPr eaLnBrk="0" hangingPunct="0"/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47115" name="Text Box 13"/>
            <p:cNvSpPr txBox="1">
              <a:spLocks noChangeArrowheads="1"/>
            </p:cNvSpPr>
            <p:nvPr/>
          </p:nvSpPr>
          <p:spPr bwMode="auto">
            <a:xfrm>
              <a:off x="3984" y="816"/>
              <a:ext cx="1725" cy="144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latin typeface="Times New Roman" pitchFamily="18" charset="0"/>
                </a:rPr>
                <a:t>注释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zh-CN" altLang="en-US" b="1" dirty="0">
                  <a:latin typeface="宋体" charset="-122"/>
                </a:rPr>
                <a:t>将</a:t>
              </a:r>
              <a:r>
                <a:rPr kumimoji="1" lang="zh-CN" altLang="en-US" b="1" dirty="0">
                  <a:solidFill>
                    <a:srgbClr val="FF0000"/>
                  </a:solidFill>
                  <a:latin typeface="宋体" charset="-122"/>
                </a:rPr>
                <a:t>程序存储器</a:t>
              </a:r>
              <a:r>
                <a:rPr kumimoji="1" lang="zh-CN" altLang="en-US" b="1" dirty="0">
                  <a:latin typeface="宋体" charset="-122"/>
                </a:rPr>
                <a:t>内容传送到</a:t>
              </a:r>
              <a:r>
                <a:rPr kumimoji="1" lang="en-US" altLang="zh-CN" b="1" dirty="0">
                  <a:latin typeface="宋体" charset="-122"/>
                </a:rPr>
                <a:t>A</a:t>
              </a:r>
              <a:r>
                <a:rPr kumimoji="1" lang="zh-CN" altLang="en-US" b="1" dirty="0">
                  <a:latin typeface="宋体" charset="-122"/>
                </a:rPr>
                <a:t>中</a:t>
              </a:r>
              <a:r>
                <a:rPr kumimoji="1" lang="en-US" altLang="zh-CN" b="1" dirty="0">
                  <a:latin typeface="宋体" charset="-122"/>
                </a:rPr>
                <a:t>(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远程查表</a:t>
              </a:r>
              <a:r>
                <a:rPr kumimoji="1" lang="zh-CN" altLang="en-US" b="1" dirty="0">
                  <a:latin typeface="宋体" charset="-122"/>
                </a:rPr>
                <a:t>）</a:t>
              </a:r>
            </a:p>
            <a:p>
              <a:pPr algn="just" eaLnBrk="0" hangingPunct="0"/>
              <a:endParaRPr kumimoji="1" lang="zh-CN" altLang="en-US" b="1" dirty="0">
                <a:latin typeface="宋体" charset="-122"/>
              </a:endParaRPr>
            </a:p>
            <a:p>
              <a:pPr algn="just" eaLnBrk="0" hangingPunct="0"/>
              <a:r>
                <a:rPr kumimoji="1" lang="zh-CN" altLang="en-US" b="1" dirty="0">
                  <a:latin typeface="宋体" charset="-122"/>
                </a:rPr>
                <a:t>将</a:t>
              </a:r>
              <a:r>
                <a:rPr kumimoji="1" lang="zh-CN" altLang="en-US" b="1" dirty="0">
                  <a:solidFill>
                    <a:srgbClr val="FF0000"/>
                  </a:solidFill>
                  <a:latin typeface="宋体" charset="-122"/>
                </a:rPr>
                <a:t>程序存储器</a:t>
              </a:r>
              <a:r>
                <a:rPr kumimoji="1" lang="zh-CN" altLang="en-US" b="1" dirty="0">
                  <a:latin typeface="宋体" charset="-122"/>
                </a:rPr>
                <a:t>内容传送到</a:t>
              </a:r>
              <a:r>
                <a:rPr kumimoji="1" lang="en-US" altLang="zh-CN" b="1" dirty="0">
                  <a:latin typeface="宋体" charset="-122"/>
                </a:rPr>
                <a:t>A</a:t>
              </a:r>
              <a:r>
                <a:rPr kumimoji="1" lang="zh-CN" altLang="en-US" b="1" dirty="0">
                  <a:latin typeface="宋体" charset="-122"/>
                </a:rPr>
                <a:t>中（</a:t>
              </a:r>
              <a:r>
                <a:rPr kumimoji="1" lang="zh-CN" altLang="en-US" b="1" dirty="0">
                  <a:solidFill>
                    <a:srgbClr val="3333FF"/>
                  </a:solidFill>
                  <a:latin typeface="宋体" charset="-122"/>
                </a:rPr>
                <a:t>近程查表</a:t>
              </a:r>
              <a:r>
                <a:rPr kumimoji="1" lang="zh-CN" altLang="en-US" b="1" dirty="0">
                  <a:latin typeface="宋体" charset="-122"/>
                </a:rPr>
                <a:t>）</a:t>
              </a: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96" y="1728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7" name="Line 15"/>
            <p:cNvSpPr>
              <a:spLocks noChangeShapeType="1"/>
            </p:cNvSpPr>
            <p:nvPr/>
          </p:nvSpPr>
          <p:spPr bwMode="auto">
            <a:xfrm>
              <a:off x="3936" y="857"/>
              <a:ext cx="0" cy="139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8" name="Line 16"/>
            <p:cNvSpPr>
              <a:spLocks noChangeShapeType="1"/>
            </p:cNvSpPr>
            <p:nvPr/>
          </p:nvSpPr>
          <p:spPr bwMode="auto">
            <a:xfrm>
              <a:off x="2640" y="864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9" name="Line 17"/>
            <p:cNvSpPr>
              <a:spLocks noChangeShapeType="1"/>
            </p:cNvSpPr>
            <p:nvPr/>
          </p:nvSpPr>
          <p:spPr bwMode="auto">
            <a:xfrm>
              <a:off x="1776" y="864"/>
              <a:ext cx="0" cy="13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0" name="Line 18"/>
            <p:cNvSpPr>
              <a:spLocks noChangeShapeType="1"/>
            </p:cNvSpPr>
            <p:nvPr/>
          </p:nvSpPr>
          <p:spPr bwMode="auto">
            <a:xfrm>
              <a:off x="96" y="1104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21" name="Line 20"/>
            <p:cNvSpPr>
              <a:spLocks noChangeShapeType="1"/>
            </p:cNvSpPr>
            <p:nvPr/>
          </p:nvSpPr>
          <p:spPr bwMode="auto">
            <a:xfrm>
              <a:off x="96" y="2256"/>
              <a:ext cx="56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DB8AB603-39C1-4D2B-9C6D-477F551C8E60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A2C34789-5102-4ACD-87F3-CF93F8927D87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F3D42596-3B93-470C-BFBA-399A8F81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E9B0C7F6-72CC-430E-AFA4-B5DA9FE5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E9DC2DEE-1DD5-442C-9929-B1839694DF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A257108-A004-4646-857D-3370F4AC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2850"/>
            <a:ext cx="33528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基地址寄存器</a:t>
            </a:r>
            <a:r>
              <a:rPr kumimoji="1" lang="en-US" altLang="zh-CN" sz="2400" b="1" dirty="0"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latin typeface="Times New Roman" pitchFamily="18" charset="0"/>
              </a:rPr>
              <a:t>变址寄</a:t>
            </a:r>
          </a:p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存器间接寻址</a:t>
            </a:r>
            <a:r>
              <a:rPr kumimoji="1" lang="en-US" altLang="zh-CN" sz="2400" b="1" dirty="0">
                <a:latin typeface="Times New Roman" pitchFamily="18" charset="0"/>
              </a:rPr>
              <a:t>@PC+A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程序存储器</a:t>
            </a:r>
            <a:r>
              <a:rPr kumimoji="1" lang="en-US" altLang="zh-CN" sz="2400" b="1" dirty="0">
                <a:latin typeface="Times New Roman" pitchFamily="18" charset="0"/>
              </a:rPr>
              <a:t>0-64K)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1E470D6-7D24-47CD-863A-E27CE00A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22850"/>
            <a:ext cx="35052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基地址寄存器</a:t>
            </a:r>
            <a:r>
              <a:rPr kumimoji="1" lang="en-US" altLang="zh-CN" sz="2400" b="1">
                <a:latin typeface="Times New Roman" pitchFamily="18" charset="0"/>
              </a:rPr>
              <a:t>+</a:t>
            </a:r>
            <a:r>
              <a:rPr kumimoji="1" lang="zh-CN" altLang="en-US" sz="2400" b="1">
                <a:latin typeface="Times New Roman" pitchFamily="18" charset="0"/>
              </a:rPr>
              <a:t>变址寄存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</a:rPr>
              <a:t> 器间接寻址</a:t>
            </a:r>
            <a:r>
              <a:rPr kumimoji="1" lang="en-US" altLang="zh-CN" sz="2400" b="1">
                <a:latin typeface="Times New Roman" pitchFamily="18" charset="0"/>
              </a:rPr>
              <a:t>@DPTR+A</a:t>
            </a:r>
          </a:p>
          <a:p>
            <a:pPr algn="ctr"/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zh-CN" altLang="en-US" sz="2400" b="1">
                <a:latin typeface="Times New Roman" pitchFamily="18" charset="0"/>
              </a:rPr>
              <a:t>程序存储器</a:t>
            </a:r>
            <a:r>
              <a:rPr kumimoji="1" lang="en-US" altLang="zh-CN" sz="2400" b="1">
                <a:latin typeface="Times New Roman" pitchFamily="18" charset="0"/>
              </a:rPr>
              <a:t>0-64K)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48800532-FA6C-4866-97BC-B16C18792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4171950"/>
            <a:ext cx="1517650" cy="5286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寄存器</a:t>
            </a:r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4F479B19-3432-4809-A348-0B0F627108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639844"/>
            <a:ext cx="1129680" cy="306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8B43C251-160A-4E2E-9C27-F7B4065CCB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7950" y="4639844"/>
            <a:ext cx="1517650" cy="3068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3BA29E-6DEC-4219-8249-151D5EE91993}"/>
              </a:ext>
            </a:extLst>
          </p:cNvPr>
          <p:cNvSpPr/>
          <p:nvPr/>
        </p:nvSpPr>
        <p:spPr>
          <a:xfrm>
            <a:off x="3212240" y="944910"/>
            <a:ext cx="187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608379-1C57-420C-831C-417F3A2B4C1A}"/>
              </a:ext>
            </a:extLst>
          </p:cNvPr>
          <p:cNvSpPr/>
          <p:nvPr/>
        </p:nvSpPr>
        <p:spPr>
          <a:xfrm>
            <a:off x="5091112" y="944910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 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C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ode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583902" y="2738989"/>
            <a:ext cx="421786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执行下面程序段后结果如何？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2590800" y="3288856"/>
            <a:ext cx="6480720" cy="12695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kumimoji="1" lang="en-US" altLang="zh-CN" sz="2200" b="1" dirty="0">
                <a:latin typeface="宋体" charset="-122"/>
              </a:rPr>
              <a:t>MOV   DPTR, #2000H    	</a:t>
            </a:r>
            <a:r>
              <a:rPr kumimoji="1" lang="zh-CN" altLang="en-US" sz="2200" b="1" dirty="0">
                <a:latin typeface="宋体" charset="-122"/>
              </a:rPr>
              <a:t>；（</a:t>
            </a:r>
            <a:r>
              <a:rPr kumimoji="1" lang="en-US" altLang="zh-CN" sz="2200" b="1" dirty="0">
                <a:latin typeface="宋体" charset="-122"/>
              </a:rPr>
              <a:t>DPTR</a:t>
            </a:r>
            <a:r>
              <a:rPr kumimoji="1" lang="zh-CN" altLang="en-US" sz="2200" b="1" dirty="0">
                <a:latin typeface="宋体" charset="-122"/>
              </a:rPr>
              <a:t>）</a:t>
            </a:r>
            <a:r>
              <a:rPr kumimoji="1" lang="en-US" altLang="zh-CN" sz="2200" b="1" dirty="0">
                <a:latin typeface="宋体" charset="-122"/>
              </a:rPr>
              <a:t>=2000H</a:t>
            </a:r>
          </a:p>
          <a:p>
            <a:pPr marL="342900" indent="-342900" algn="just">
              <a:spcBef>
                <a:spcPct val="20000"/>
              </a:spcBef>
            </a:pPr>
            <a:r>
              <a:rPr kumimoji="1" lang="en-US" altLang="zh-CN" sz="2200" b="1" dirty="0">
                <a:latin typeface="宋体" charset="-122"/>
              </a:rPr>
              <a:t>MOV   A, #0AH  		</a:t>
            </a:r>
            <a:r>
              <a:rPr kumimoji="1" lang="zh-CN" altLang="en-US" sz="2200" b="1" dirty="0">
                <a:latin typeface="宋体" charset="-122"/>
              </a:rPr>
              <a:t>；（</a:t>
            </a:r>
            <a:r>
              <a:rPr kumimoji="1" lang="en-US" altLang="zh-CN" sz="2200" b="1" dirty="0">
                <a:latin typeface="宋体" charset="-122"/>
              </a:rPr>
              <a:t>A</a:t>
            </a:r>
            <a:r>
              <a:rPr kumimoji="1" lang="zh-CN" altLang="en-US" sz="2200" b="1" dirty="0">
                <a:latin typeface="宋体" charset="-122"/>
              </a:rPr>
              <a:t>）</a:t>
            </a:r>
            <a:r>
              <a:rPr kumimoji="1" lang="en-US" altLang="zh-CN" sz="2200" b="1" dirty="0">
                <a:latin typeface="宋体" charset="-122"/>
              </a:rPr>
              <a:t>=0AH</a:t>
            </a:r>
          </a:p>
          <a:p>
            <a:pPr marL="342900" indent="-342900" algn="just">
              <a:spcBef>
                <a:spcPct val="20000"/>
              </a:spcBef>
            </a:pPr>
            <a:r>
              <a:rPr kumimoji="1" lang="en-US" altLang="zh-CN" sz="2200" b="1" dirty="0">
                <a:latin typeface="宋体" charset="-122"/>
              </a:rPr>
              <a:t>MOVC  A, @A+DPTR 		</a:t>
            </a:r>
            <a:r>
              <a:rPr kumimoji="1" lang="zh-CN" altLang="en-US" sz="2200" b="1" dirty="0">
                <a:latin typeface="宋体" charset="-122"/>
              </a:rPr>
              <a:t>；</a:t>
            </a:r>
            <a:r>
              <a:rPr kumimoji="1" lang="en-US" altLang="zh-CN" sz="2200" b="1" dirty="0">
                <a:latin typeface="宋体" charset="-122"/>
              </a:rPr>
              <a:t>(A)=(200AH)=11H</a:t>
            </a:r>
          </a:p>
        </p:txBody>
      </p:sp>
      <p:grpSp>
        <p:nvGrpSpPr>
          <p:cNvPr id="49158" name="Group 22"/>
          <p:cNvGrpSpPr>
            <a:grpSpLocks/>
          </p:cNvGrpSpPr>
          <p:nvPr/>
        </p:nvGrpSpPr>
        <p:grpSpPr bwMode="auto">
          <a:xfrm>
            <a:off x="680121" y="1527174"/>
            <a:ext cx="3444876" cy="4459288"/>
            <a:chOff x="62" y="904"/>
            <a:chExt cx="2170" cy="2809"/>
          </a:xfrm>
        </p:grpSpPr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62" y="904"/>
              <a:ext cx="2170" cy="27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例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1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：若：初始 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 charset="-122"/>
                </a:rPr>
                <a:t>ROM 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宋体" charset="-122"/>
                </a:rPr>
                <a:t>内容：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2000H 00H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2001H 01H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2002H 09H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2003H 04H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2004H 06H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2005H 08H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2006H FFH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2007H 66H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2008H 45H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2009H ABH</a:t>
              </a:r>
            </a:p>
            <a:p>
              <a:pPr eaLnBrk="0" hangingPunct="0"/>
              <a:r>
                <a:rPr kumimoji="1" lang="en-US" altLang="zh-CN" sz="2400" b="1" dirty="0">
                  <a:solidFill>
                    <a:srgbClr val="3333FF"/>
                  </a:solidFill>
                  <a:latin typeface="宋体" charset="-122"/>
                </a:rPr>
                <a:t>200AH 11H</a:t>
              </a:r>
              <a:endParaRPr kumimoji="1" lang="en-US" altLang="zh-CN" sz="24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9160" name="Rectangle 11"/>
            <p:cNvSpPr>
              <a:spLocks noChangeArrowheads="1"/>
            </p:cNvSpPr>
            <p:nvPr/>
          </p:nvSpPr>
          <p:spPr bwMode="auto">
            <a:xfrm>
              <a:off x="677" y="1169"/>
              <a:ext cx="432" cy="254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1" name="Line 12"/>
            <p:cNvSpPr>
              <a:spLocks noChangeShapeType="1"/>
            </p:cNvSpPr>
            <p:nvPr/>
          </p:nvSpPr>
          <p:spPr bwMode="auto">
            <a:xfrm>
              <a:off x="672" y="134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2" name="Line 13"/>
            <p:cNvSpPr>
              <a:spLocks noChangeShapeType="1"/>
            </p:cNvSpPr>
            <p:nvPr/>
          </p:nvSpPr>
          <p:spPr bwMode="auto">
            <a:xfrm>
              <a:off x="672" y="158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3" name="Line 14"/>
            <p:cNvSpPr>
              <a:spLocks noChangeShapeType="1"/>
            </p:cNvSpPr>
            <p:nvPr/>
          </p:nvSpPr>
          <p:spPr bwMode="auto">
            <a:xfrm>
              <a:off x="672" y="182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4" name="Line 15"/>
            <p:cNvSpPr>
              <a:spLocks noChangeShapeType="1"/>
            </p:cNvSpPr>
            <p:nvPr/>
          </p:nvSpPr>
          <p:spPr bwMode="auto">
            <a:xfrm>
              <a:off x="672" y="206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5" name="Line 16"/>
            <p:cNvSpPr>
              <a:spLocks noChangeShapeType="1"/>
            </p:cNvSpPr>
            <p:nvPr/>
          </p:nvSpPr>
          <p:spPr bwMode="auto">
            <a:xfrm>
              <a:off x="672" y="225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6" name="Line 17"/>
            <p:cNvSpPr>
              <a:spLocks noChangeShapeType="1"/>
            </p:cNvSpPr>
            <p:nvPr/>
          </p:nvSpPr>
          <p:spPr bwMode="auto">
            <a:xfrm>
              <a:off x="672" y="249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7" name="Line 18"/>
            <p:cNvSpPr>
              <a:spLocks noChangeShapeType="1"/>
            </p:cNvSpPr>
            <p:nvPr/>
          </p:nvSpPr>
          <p:spPr bwMode="auto">
            <a:xfrm>
              <a:off x="672" y="273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8" name="Line 19"/>
            <p:cNvSpPr>
              <a:spLocks noChangeShapeType="1"/>
            </p:cNvSpPr>
            <p:nvPr/>
          </p:nvSpPr>
          <p:spPr bwMode="auto">
            <a:xfrm>
              <a:off x="672" y="297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9" name="Line 20"/>
            <p:cNvSpPr>
              <a:spLocks noChangeShapeType="1"/>
            </p:cNvSpPr>
            <p:nvPr/>
          </p:nvSpPr>
          <p:spPr bwMode="auto">
            <a:xfrm>
              <a:off x="672" y="321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70" name="Line 21"/>
            <p:cNvSpPr>
              <a:spLocks noChangeShapeType="1"/>
            </p:cNvSpPr>
            <p:nvPr/>
          </p:nvSpPr>
          <p:spPr bwMode="auto">
            <a:xfrm>
              <a:off x="672" y="345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590800" y="4877440"/>
            <a:ext cx="3888432" cy="4533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最后结果为：</a:t>
            </a:r>
            <a:r>
              <a:rPr kumimoji="1" lang="en-US" altLang="zh-CN" sz="24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(A)=  11H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88708113-09BE-4CC2-B222-A0B4DAA0BEDA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78BC606D-4C39-425C-8F55-1011E51CC748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2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1C71596C-B66F-4F08-B98A-F048087D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85FB73CF-A6DC-46AD-A09F-8994EDCD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615C6F2-01F6-4E99-B1B1-7FE7D70EFBE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8AC5A8D-6B9B-4215-A31E-476203700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3787"/>
            <a:ext cx="3048000" cy="464175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创艺简黑体"/>
              </a:rPr>
              <a:t>6 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</a:rPr>
              <a:t>、查表指令（</a:t>
            </a:r>
            <a:r>
              <a:rPr lang="en-US" altLang="zh-CN" sz="2400" b="1" dirty="0">
                <a:solidFill>
                  <a:srgbClr val="FF0000"/>
                </a:solidFill>
                <a:latin typeface="创艺简黑体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创艺简黑体"/>
              </a:rPr>
              <a:t>条）</a:t>
            </a:r>
          </a:p>
        </p:txBody>
      </p:sp>
    </p:spTree>
  </p:cSld>
  <p:clrMapOvr>
    <a:masterClrMapping/>
  </p:clrMapOvr>
  <p:transition>
    <p:cut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713716"/>
            <a:ext cx="4648200" cy="1584325"/>
          </a:xfrm>
        </p:spPr>
        <p:txBody>
          <a:bodyPr/>
          <a:lstStyle/>
          <a:p>
            <a:pPr eaLnBrk="1" hangingPunct="1"/>
            <a:r>
              <a:rPr lang="zh-CN" altLang="en-US" sz="1700" b="1" dirty="0">
                <a:solidFill>
                  <a:srgbClr val="FF0066"/>
                </a:solidFill>
                <a:latin typeface="宋体" charset="-122"/>
              </a:rPr>
              <a:t>	</a:t>
            </a:r>
            <a:r>
              <a:rPr lang="en-US" altLang="zh-CN" sz="1700" b="1" dirty="0">
                <a:solidFill>
                  <a:srgbClr val="FF0066"/>
                </a:solidFill>
                <a:latin typeface="宋体" charset="-122"/>
              </a:rPr>
              <a:t>1010H	02H</a:t>
            </a:r>
            <a:br>
              <a:rPr lang="en-US" altLang="zh-CN" sz="1700" b="1" dirty="0">
                <a:solidFill>
                  <a:srgbClr val="FF0066"/>
                </a:solidFill>
                <a:latin typeface="宋体" charset="-122"/>
              </a:rPr>
            </a:br>
            <a:r>
              <a:rPr lang="en-US" altLang="zh-CN" sz="1700" b="1" dirty="0">
                <a:solidFill>
                  <a:srgbClr val="FF0066"/>
                </a:solidFill>
                <a:latin typeface="宋体" charset="-122"/>
              </a:rPr>
              <a:t>	1011H 	04H</a:t>
            </a:r>
            <a:br>
              <a:rPr lang="en-US" altLang="zh-CN" sz="1700" b="1" dirty="0">
                <a:solidFill>
                  <a:srgbClr val="FF0066"/>
                </a:solidFill>
                <a:latin typeface="宋体" charset="-122"/>
              </a:rPr>
            </a:br>
            <a:r>
              <a:rPr lang="en-US" altLang="zh-CN" sz="1700" b="1" dirty="0">
                <a:solidFill>
                  <a:srgbClr val="FF0066"/>
                </a:solidFill>
                <a:latin typeface="宋体" charset="-122"/>
              </a:rPr>
              <a:t>	1012H 	06H</a:t>
            </a:r>
            <a:br>
              <a:rPr lang="en-US" altLang="zh-CN" sz="1700" b="1" dirty="0">
                <a:solidFill>
                  <a:srgbClr val="FF0066"/>
                </a:solidFill>
                <a:latin typeface="宋体" charset="-122"/>
              </a:rPr>
            </a:br>
            <a:r>
              <a:rPr lang="en-US" altLang="zh-CN" sz="1700" b="1" dirty="0">
                <a:solidFill>
                  <a:srgbClr val="FF0066"/>
                </a:solidFill>
                <a:latin typeface="宋体" charset="-122"/>
              </a:rPr>
              <a:t>	1013H 	08H</a:t>
            </a:r>
            <a:endParaRPr lang="en-US" altLang="zh-CN" sz="1700" b="1" dirty="0">
              <a:solidFill>
                <a:srgbClr val="FF0066"/>
              </a:solidFill>
              <a:cs typeface="Times New Roman" pitchFamily="18" charset="0"/>
            </a:endParaRP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484289" y="5370432"/>
            <a:ext cx="6896023" cy="5072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最后结果为：</a:t>
            </a:r>
            <a:r>
              <a:rPr kumimoji="1" lang="en-US" altLang="zh-CN" sz="2400" dirty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(A)=02     (R0)=02    (PC)=1004</a:t>
            </a:r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5231210" y="858178"/>
            <a:ext cx="609600" cy="1371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5244318" y="104577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5244318" y="1527046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6" name="Rectangle 13"/>
          <p:cNvSpPr>
            <a:spLocks noChangeArrowheads="1"/>
          </p:cNvSpPr>
          <p:nvPr/>
        </p:nvSpPr>
        <p:spPr bwMode="auto">
          <a:xfrm>
            <a:off x="484289" y="2449193"/>
            <a:ext cx="853244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执行下面程序后的结果如何？</a:t>
            </a:r>
            <a:endParaRPr kumimoji="1" lang="en-US" altLang="zh-CN" sz="2000" b="1" dirty="0">
              <a:solidFill>
                <a:srgbClr val="3333FF"/>
              </a:solidFill>
              <a:latin typeface="宋体" charset="-122"/>
            </a:endParaRPr>
          </a:p>
          <a:p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 </a:t>
            </a:r>
            <a:br>
              <a:rPr kumimoji="1" lang="zh-CN" altLang="en-US" sz="2000" b="1" dirty="0">
                <a:solidFill>
                  <a:srgbClr val="FF0066"/>
                </a:solidFill>
                <a:latin typeface="宋体" charset="-122"/>
              </a:rPr>
            </a:br>
            <a:r>
              <a:rPr kumimoji="1" lang="en-US" altLang="zh-CN" sz="2000" b="1" dirty="0">
                <a:latin typeface="Times New Roman" pitchFamily="18" charset="0"/>
              </a:rPr>
              <a:t>1000H     74    0D      MOV</a:t>
            </a:r>
            <a:r>
              <a:rPr kumimoji="1" lang="zh-CN" altLang="en-US" sz="2000" b="1" dirty="0">
                <a:latin typeface="Times New Roman" pitchFamily="18" charset="0"/>
              </a:rPr>
              <a:t>　</a:t>
            </a:r>
            <a:r>
              <a:rPr kumimoji="1" lang="en-US" altLang="zh-CN" sz="2000" b="1" dirty="0">
                <a:latin typeface="Times New Roman" pitchFamily="18" charset="0"/>
              </a:rPr>
              <a:t>A, #0DH               </a:t>
            </a:r>
            <a:r>
              <a:rPr kumimoji="1" lang="zh-CN" altLang="en-US" sz="2000" b="1" dirty="0">
                <a:latin typeface="Times New Roman" pitchFamily="18" charset="0"/>
              </a:rPr>
              <a:t>；（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=   0DH</a:t>
            </a:r>
          </a:p>
          <a:p>
            <a:pPr algn="just"/>
            <a:r>
              <a:rPr kumimoji="1" lang="en-US" altLang="zh-CN" sz="2000" b="1" dirty="0">
                <a:latin typeface="Times New Roman" pitchFamily="18" charset="0"/>
              </a:rPr>
              <a:t>1002H      83              MOVC  A, @A+PC          </a:t>
            </a:r>
            <a:r>
              <a:rPr kumimoji="1" lang="zh-CN" altLang="en-US" sz="2000" b="1" dirty="0">
                <a:latin typeface="Times New Roman" pitchFamily="18" charset="0"/>
              </a:rPr>
              <a:t>；（</a:t>
            </a:r>
            <a:r>
              <a:rPr kumimoji="1" lang="en-US" altLang="zh-CN" sz="2000" b="1" dirty="0">
                <a:latin typeface="Times New Roman" pitchFamily="18" charset="0"/>
              </a:rPr>
              <a:t>PC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=1002+1=1003H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</a:p>
          <a:p>
            <a:pPr algn="just"/>
            <a:r>
              <a:rPr kumimoji="1" lang="zh-CN" altLang="en-US" sz="2000" b="1" dirty="0">
                <a:latin typeface="Times New Roman" pitchFamily="18" charset="0"/>
              </a:rPr>
              <a:t>                                                                               ；（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）  </a:t>
            </a:r>
            <a:r>
              <a:rPr kumimoji="1" lang="en-US" altLang="zh-CN" sz="2000" b="1" dirty="0">
                <a:latin typeface="Times New Roman" pitchFamily="18" charset="0"/>
              </a:rPr>
              <a:t>=</a:t>
            </a:r>
            <a:r>
              <a:rPr kumimoji="1" lang="zh-CN" altLang="en-US" sz="2000" b="1" dirty="0">
                <a:latin typeface="Times New Roman" pitchFamily="18" charset="0"/>
              </a:rPr>
              <a:t>（（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+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PC</a:t>
            </a:r>
            <a:r>
              <a:rPr kumimoji="1" lang="zh-CN" altLang="en-US" sz="2000" b="1" dirty="0">
                <a:latin typeface="Times New Roman" pitchFamily="18" charset="0"/>
              </a:rPr>
              <a:t>））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algn="just"/>
            <a:r>
              <a:rPr kumimoji="1" lang="en-US" altLang="zh-CN" sz="2000" b="1" dirty="0">
                <a:latin typeface="Times New Roman" pitchFamily="18" charset="0"/>
              </a:rPr>
              <a:t>					       </a:t>
            </a:r>
            <a:r>
              <a:rPr kumimoji="1" lang="zh-CN" altLang="en-US" sz="2000" b="1" dirty="0">
                <a:latin typeface="Times New Roman" pitchFamily="18" charset="0"/>
              </a:rPr>
              <a:t>；             </a:t>
            </a:r>
            <a:r>
              <a:rPr kumimoji="1" lang="en-US" altLang="zh-CN" sz="2000" b="1" dirty="0">
                <a:latin typeface="Times New Roman" pitchFamily="18" charset="0"/>
              </a:rPr>
              <a:t>=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0D+1003</a:t>
            </a:r>
            <a:r>
              <a:rPr kumimoji="1" lang="zh-CN" altLang="en-US" sz="2000" b="1" dirty="0">
                <a:latin typeface="Times New Roman" pitchFamily="18" charset="0"/>
              </a:rPr>
              <a:t>） </a:t>
            </a:r>
          </a:p>
          <a:p>
            <a:pPr algn="just"/>
            <a:r>
              <a:rPr kumimoji="1" lang="zh-CN" altLang="en-US" sz="2000" b="1" dirty="0">
                <a:latin typeface="Times New Roman" pitchFamily="18" charset="0"/>
              </a:rPr>
              <a:t>                                                                          </a:t>
            </a:r>
            <a:r>
              <a:rPr kumimoji="1" lang="en-US" altLang="zh-CN" sz="2000" b="1" dirty="0">
                <a:latin typeface="Times New Roman" pitchFamily="18" charset="0"/>
              </a:rPr>
              <a:t>     </a:t>
            </a:r>
            <a:r>
              <a:rPr kumimoji="1" lang="zh-CN" altLang="en-US" sz="2000" b="1" dirty="0">
                <a:latin typeface="Times New Roman" pitchFamily="18" charset="0"/>
              </a:rPr>
              <a:t>；             </a:t>
            </a:r>
            <a:r>
              <a:rPr kumimoji="1" lang="en-US" altLang="zh-CN" sz="2000" b="1" dirty="0">
                <a:latin typeface="Times New Roman" pitchFamily="18" charset="0"/>
              </a:rPr>
              <a:t>=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1010H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</a:p>
          <a:p>
            <a:pPr algn="just"/>
            <a:r>
              <a:rPr kumimoji="1" lang="zh-CN" altLang="en-US" sz="2000" b="1" dirty="0">
                <a:latin typeface="Times New Roman" pitchFamily="18" charset="0"/>
              </a:rPr>
              <a:t>                                                               </a:t>
            </a:r>
            <a:r>
              <a:rPr kumimoji="1" lang="en-US" altLang="zh-CN" sz="2000" b="1" dirty="0">
                <a:latin typeface="Times New Roman" pitchFamily="18" charset="0"/>
              </a:rPr>
              <a:t>	       </a:t>
            </a:r>
            <a:r>
              <a:rPr kumimoji="1" lang="zh-CN" altLang="en-US" sz="2000" b="1" dirty="0">
                <a:latin typeface="Times New Roman" pitchFamily="18" charset="0"/>
              </a:rPr>
              <a:t>；            </a:t>
            </a:r>
            <a:r>
              <a:rPr kumimoji="1" lang="en-US" altLang="zh-CN" sz="2000" b="1" dirty="0">
                <a:latin typeface="Times New Roman" pitchFamily="18" charset="0"/>
              </a:rPr>
              <a:t>=   02H</a:t>
            </a:r>
          </a:p>
          <a:p>
            <a:pPr algn="just"/>
            <a:r>
              <a:rPr kumimoji="1" lang="en-US" altLang="zh-CN" sz="2000" b="1" dirty="0">
                <a:latin typeface="Times New Roman" pitchFamily="18" charset="0"/>
              </a:rPr>
              <a:t>1003H      F8              MOV  R0, A                      </a:t>
            </a:r>
            <a:r>
              <a:rPr kumimoji="1" lang="zh-CN" altLang="en-US" sz="2000" b="1" dirty="0">
                <a:latin typeface="Times New Roman" pitchFamily="18" charset="0"/>
              </a:rPr>
              <a:t>；  （</a:t>
            </a:r>
            <a:r>
              <a:rPr kumimoji="1" lang="en-US" altLang="zh-CN" sz="2000" b="1" dirty="0">
                <a:latin typeface="Times New Roman" pitchFamily="18" charset="0"/>
              </a:rPr>
              <a:t>R0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=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r>
              <a:rPr kumimoji="1" lang="en-US" altLang="zh-CN" sz="2000" b="1" dirty="0">
                <a:latin typeface="Times New Roman" pitchFamily="18" charset="0"/>
              </a:rPr>
              <a:t>=02H</a:t>
            </a:r>
          </a:p>
        </p:txBody>
      </p:sp>
      <p:sp>
        <p:nvSpPr>
          <p:cNvPr id="11" name="矩形 10"/>
          <p:cNvSpPr/>
          <p:nvPr/>
        </p:nvSpPr>
        <p:spPr>
          <a:xfrm>
            <a:off x="484289" y="1237319"/>
            <a:ext cx="35925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3333FF"/>
                </a:solidFill>
                <a:latin typeface="宋体" pitchFamily="2" charset="-122"/>
                <a:ea typeface="宋体"/>
                <a:cs typeface="+mj-cs"/>
              </a:rPr>
              <a:t>例</a:t>
            </a:r>
            <a:r>
              <a:rPr lang="en-US" altLang="zh-CN" sz="2400" b="1" kern="0" dirty="0">
                <a:solidFill>
                  <a:srgbClr val="3333FF"/>
                </a:solidFill>
                <a:latin typeface="宋体" pitchFamily="2" charset="-122"/>
                <a:ea typeface="宋体"/>
                <a:cs typeface="+mj-cs"/>
              </a:rPr>
              <a:t>2:</a:t>
            </a:r>
            <a:r>
              <a:rPr lang="zh-CN" altLang="en-US" sz="2400" b="1" kern="0" dirty="0">
                <a:solidFill>
                  <a:srgbClr val="3333FF"/>
                </a:solidFill>
                <a:latin typeface="宋体" pitchFamily="2" charset="-122"/>
                <a:ea typeface="宋体"/>
                <a:cs typeface="+mj-cs"/>
              </a:rPr>
              <a:t>若初始</a:t>
            </a:r>
            <a:r>
              <a:rPr lang="en-US" altLang="zh-CN" sz="2400" b="1" kern="0" dirty="0">
                <a:solidFill>
                  <a:srgbClr val="3333FF"/>
                </a:solidFill>
                <a:latin typeface="宋体" pitchFamily="2" charset="-122"/>
                <a:ea typeface="宋体"/>
                <a:cs typeface="+mj-cs"/>
              </a:rPr>
              <a:t>ROM</a:t>
            </a:r>
            <a:r>
              <a:rPr lang="zh-CN" altLang="en-US" sz="2400" b="1" kern="0" dirty="0">
                <a:solidFill>
                  <a:srgbClr val="3333FF"/>
                </a:solidFill>
                <a:latin typeface="宋体" pitchFamily="2" charset="-122"/>
                <a:ea typeface="宋体"/>
                <a:cs typeface="+mj-cs"/>
              </a:rPr>
              <a:t>内容为： </a:t>
            </a:r>
            <a:endParaRPr lang="zh-CN" altLang="en-US" sz="2400" dirty="0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5244318" y="126167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DC41AFA2-443C-4969-B237-AFDC637BB737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B4CE3C8C-1CF1-4E75-89AA-F615EA3FBEA6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02090B03-4754-44F3-93DA-4A03C3CD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4698469-A3D6-4041-AC08-CDAC0604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94935866-2A53-463E-819F-A7A1E17F92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7FE1D8E-AAAB-4682-BE93-CFB5C1FEA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2" y="754272"/>
            <a:ext cx="3048000" cy="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>
                <a:solidFill>
                  <a:srgbClr val="FF0000"/>
                </a:solidFill>
                <a:latin typeface="创艺简黑体"/>
              </a:rPr>
              <a:t>6 </a:t>
            </a:r>
            <a:r>
              <a:rPr lang="zh-CN" altLang="en-US" sz="2400" b="1" kern="0">
                <a:solidFill>
                  <a:srgbClr val="FF0000"/>
                </a:solidFill>
                <a:latin typeface="创艺简黑体"/>
              </a:rPr>
              <a:t>、查表指令（</a:t>
            </a:r>
            <a:r>
              <a:rPr lang="en-US" altLang="zh-CN" sz="2400" b="1" kern="0">
                <a:solidFill>
                  <a:srgbClr val="FF0000"/>
                </a:solidFill>
                <a:latin typeface="创艺简黑体"/>
              </a:rPr>
              <a:t>2</a:t>
            </a:r>
            <a:r>
              <a:rPr lang="zh-CN" altLang="en-US" sz="2400" b="1" kern="0">
                <a:solidFill>
                  <a:srgbClr val="FF0000"/>
                </a:solidFill>
                <a:latin typeface="创艺简黑体"/>
              </a:rPr>
              <a:t>条）</a:t>
            </a:r>
            <a:endParaRPr lang="zh-CN" altLang="en-US" sz="2400" b="1" kern="0" dirty="0">
              <a:solidFill>
                <a:srgbClr val="FF0000"/>
              </a:solidFill>
              <a:latin typeface="创艺简黑体"/>
            </a:endParaRPr>
          </a:p>
        </p:txBody>
      </p:sp>
    </p:spTree>
  </p:cSld>
  <p:clrMapOvr>
    <a:masterClrMapping/>
  </p:clrMapOvr>
  <p:transition>
    <p:cut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91" y="635129"/>
            <a:ext cx="5759645" cy="6096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66"/>
                </a:solidFill>
                <a:ea typeface="黑体" pitchFamily="2" charset="-122"/>
              </a:rPr>
              <a:t>7</a:t>
            </a:r>
            <a:r>
              <a:rPr lang="zh-CN" altLang="en-US" sz="2400" b="1" dirty="0">
                <a:solidFill>
                  <a:srgbClr val="FF0066"/>
                </a:solidFill>
                <a:ea typeface="黑体" pitchFamily="2" charset="-122"/>
              </a:rPr>
              <a:t>、 累加器</a:t>
            </a:r>
            <a:r>
              <a:rPr lang="en-US" altLang="zh-CN" sz="2400" b="1" dirty="0">
                <a:solidFill>
                  <a:srgbClr val="FF0066"/>
                </a:solidFill>
                <a:ea typeface="黑体" pitchFamily="2" charset="-122"/>
              </a:rPr>
              <a:t>A</a:t>
            </a:r>
            <a:r>
              <a:rPr lang="zh-CN" altLang="en-US" sz="2400" b="1" dirty="0">
                <a:solidFill>
                  <a:srgbClr val="FF0066"/>
                </a:solidFill>
                <a:ea typeface="黑体" pitchFamily="2" charset="-122"/>
              </a:rPr>
              <a:t>与片外</a:t>
            </a:r>
            <a:r>
              <a:rPr lang="en-US" altLang="zh-CN" sz="2400" b="1" dirty="0">
                <a:solidFill>
                  <a:srgbClr val="FF0066"/>
                </a:solidFill>
                <a:ea typeface="黑体" pitchFamily="2" charset="-122"/>
              </a:rPr>
              <a:t>RAM</a:t>
            </a:r>
            <a:r>
              <a:rPr lang="zh-CN" altLang="en-US" sz="2400" b="1" dirty="0">
                <a:solidFill>
                  <a:srgbClr val="FF0066"/>
                </a:solidFill>
                <a:ea typeface="黑体" pitchFamily="2" charset="-122"/>
              </a:rPr>
              <a:t>传送指令</a:t>
            </a:r>
            <a:r>
              <a:rPr lang="en-US" altLang="zh-CN" sz="2400" b="1" dirty="0">
                <a:solidFill>
                  <a:srgbClr val="3333FF"/>
                </a:solidFill>
                <a:ea typeface="黑体" pitchFamily="2" charset="-122"/>
              </a:rPr>
              <a:t>(4</a:t>
            </a:r>
            <a:r>
              <a:rPr lang="zh-CN" altLang="en-US" sz="2400" b="1" dirty="0">
                <a:solidFill>
                  <a:srgbClr val="3333FF"/>
                </a:solidFill>
                <a:ea typeface="黑体" pitchFamily="2" charset="-122"/>
              </a:rPr>
              <a:t>条</a:t>
            </a:r>
            <a:r>
              <a:rPr lang="en-US" altLang="zh-CN" sz="2400" b="1" dirty="0">
                <a:solidFill>
                  <a:srgbClr val="3333FF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467544" y="1446343"/>
            <a:ext cx="7043714" cy="392928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b="1" dirty="0">
                <a:latin typeface="宋体" charset="-122"/>
              </a:rPr>
              <a:t>CPU</a:t>
            </a:r>
            <a:r>
              <a:rPr kumimoji="1" lang="zh-CN" altLang="en-US" b="1" dirty="0">
                <a:latin typeface="宋体" charset="-122"/>
              </a:rPr>
              <a:t>对片外</a:t>
            </a:r>
            <a:r>
              <a:rPr kumimoji="1" lang="en-US" altLang="zh-CN" b="1" dirty="0">
                <a:latin typeface="宋体" charset="-122"/>
              </a:rPr>
              <a:t>RAM</a:t>
            </a:r>
            <a:r>
              <a:rPr kumimoji="1" lang="zh-CN" altLang="en-US" b="1" dirty="0">
                <a:latin typeface="宋体" charset="-122"/>
              </a:rPr>
              <a:t>的访问只能用寄存器间接寻址的方式，有四条指令：</a:t>
            </a:r>
            <a:endParaRPr kumimoji="1" lang="zh-CN" altLang="en-US" dirty="0">
              <a:latin typeface="Times New Roman" pitchFamily="18" charset="0"/>
            </a:endParaRPr>
          </a:p>
        </p:txBody>
      </p:sp>
      <p:grpSp>
        <p:nvGrpSpPr>
          <p:cNvPr id="51206" name="Group 20"/>
          <p:cNvGrpSpPr>
            <a:grpSpLocks/>
          </p:cNvGrpSpPr>
          <p:nvPr/>
        </p:nvGrpSpPr>
        <p:grpSpPr bwMode="auto">
          <a:xfrm>
            <a:off x="539552" y="2032796"/>
            <a:ext cx="8305800" cy="2030413"/>
            <a:chOff x="192" y="1248"/>
            <a:chExt cx="5232" cy="1279"/>
          </a:xfrm>
        </p:grpSpPr>
        <p:sp>
          <p:nvSpPr>
            <p:cNvPr id="51208" name="Text Box 9"/>
            <p:cNvSpPr txBox="1">
              <a:spLocks noChangeArrowheads="1"/>
            </p:cNvSpPr>
            <p:nvPr/>
          </p:nvSpPr>
          <p:spPr bwMode="auto">
            <a:xfrm>
              <a:off x="192" y="1248"/>
              <a:ext cx="5232" cy="127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   机器码格式        操作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MOVX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@Ri             1110 001i             ((Ri)) →  A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MOVX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 @DPTR        1110 0000            ((DPTR)) → A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MOVX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00CC00"/>
                  </a:solidFill>
                  <a:latin typeface="Times New Roman" pitchFamily="18" charset="0"/>
                </a:rPr>
                <a:t>@Ri </a:t>
              </a:r>
              <a:r>
                <a:rPr kumimoji="1" lang="en-US" altLang="zh-CN" b="1" dirty="0">
                  <a:latin typeface="Times New Roman" pitchFamily="18" charset="0"/>
                </a:rPr>
                <a:t>,  A              1111 001i              (A) → (Ri)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MOVX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00CC00"/>
                  </a:solidFill>
                  <a:latin typeface="Times New Roman" pitchFamily="18" charset="0"/>
                </a:rPr>
                <a:t>@DPTR </a:t>
              </a:r>
              <a:r>
                <a:rPr kumimoji="1" lang="en-US" altLang="zh-CN" b="1" dirty="0">
                  <a:latin typeface="Times New Roman" pitchFamily="18" charset="0"/>
                </a:rPr>
                <a:t>, A        1111 0000             (A) → (DPTR</a:t>
              </a:r>
              <a:r>
                <a:rPr kumimoji="1" lang="en-US" altLang="zh-CN" b="1" dirty="0">
                  <a:latin typeface="宋体" charset="-122"/>
                </a:rPr>
                <a:t>)</a:t>
              </a:r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51209" name="Line 10"/>
            <p:cNvSpPr>
              <a:spLocks noChangeShapeType="1"/>
            </p:cNvSpPr>
            <p:nvPr/>
          </p:nvSpPr>
          <p:spPr bwMode="auto">
            <a:xfrm>
              <a:off x="192" y="1488"/>
              <a:ext cx="52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0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13" cy="12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1" name="Line 12"/>
            <p:cNvSpPr>
              <a:spLocks noChangeShapeType="1"/>
            </p:cNvSpPr>
            <p:nvPr/>
          </p:nvSpPr>
          <p:spPr bwMode="auto">
            <a:xfrm flipH="1">
              <a:off x="1619" y="1248"/>
              <a:ext cx="13" cy="12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AF8AA119-133E-410A-95F3-06612D083EFB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6A2B48F-0FAE-4F03-88DA-824988510B2C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8BEFFDA-F7F3-4178-94A1-3591449E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448" y="107156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A4018CE2-44F1-4258-9639-E7D6F2D1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F516FA89-E24E-4454-AE98-1031801E0E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720D34CB-2F47-487E-8713-E0EB1E635642}"/>
              </a:ext>
            </a:extLst>
          </p:cNvPr>
          <p:cNvSpPr/>
          <p:nvPr/>
        </p:nvSpPr>
        <p:spPr>
          <a:xfrm flipH="1">
            <a:off x="6351389" y="3391866"/>
            <a:ext cx="92866" cy="61170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91A5624C-1151-4CBD-A62B-0DE07DB4AB1D}"/>
              </a:ext>
            </a:extLst>
          </p:cNvPr>
          <p:cNvSpPr/>
          <p:nvPr/>
        </p:nvSpPr>
        <p:spPr>
          <a:xfrm flipH="1">
            <a:off x="6351389" y="2563964"/>
            <a:ext cx="92866" cy="61170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54A81FFA-91BF-4E64-82FD-83187C37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36" y="2687351"/>
            <a:ext cx="2268570" cy="33855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latin typeface="Times New Roman" pitchFamily="18" charset="0"/>
              </a:rPr>
              <a:t>从外部</a:t>
            </a:r>
            <a:r>
              <a:rPr kumimoji="1" lang="en-US" altLang="zh-CN" sz="1600" b="1" dirty="0">
                <a:latin typeface="Times New Roman" pitchFamily="18" charset="0"/>
              </a:rPr>
              <a:t>RAM</a:t>
            </a:r>
            <a:r>
              <a:rPr kumimoji="1" lang="zh-CN" altLang="en-US" sz="1600" b="1" dirty="0">
                <a:latin typeface="Times New Roman" pitchFamily="18" charset="0"/>
              </a:rPr>
              <a:t>读数据到</a:t>
            </a:r>
            <a:r>
              <a:rPr kumimoji="1" lang="en-US" altLang="zh-CN" sz="1600" b="1" dirty="0">
                <a:latin typeface="Times New Roman" pitchFamily="18" charset="0"/>
              </a:rPr>
              <a:t>A</a:t>
            </a:r>
            <a:endParaRPr kumimoji="1" lang="zh-CN" altLang="en-US" sz="1600" b="1" dirty="0">
              <a:latin typeface="Times New Roman" pitchFamily="18" charset="0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8851B2C-FE27-4794-822C-38F8EACB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36" y="3493542"/>
            <a:ext cx="2268570" cy="33855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latin typeface="Times New Roman" pitchFamily="18" charset="0"/>
              </a:rPr>
              <a:t>将</a:t>
            </a:r>
            <a:r>
              <a:rPr kumimoji="1" lang="en-US" altLang="zh-CN" sz="1600" b="1" dirty="0">
                <a:latin typeface="Times New Roman" pitchFamily="18" charset="0"/>
              </a:rPr>
              <a:t>A</a:t>
            </a:r>
            <a:r>
              <a:rPr kumimoji="1" lang="zh-CN" altLang="en-US" sz="1600" b="1" dirty="0">
                <a:latin typeface="Times New Roman" pitchFamily="18" charset="0"/>
              </a:rPr>
              <a:t>的保存到外部</a:t>
            </a:r>
            <a:r>
              <a:rPr kumimoji="1" lang="en-US" altLang="zh-CN" sz="1600" b="1" dirty="0">
                <a:latin typeface="Times New Roman" pitchFamily="18" charset="0"/>
              </a:rPr>
              <a:t>RAM</a:t>
            </a:r>
            <a:endParaRPr kumimoji="1" lang="zh-CN" altLang="en-US" sz="1600" b="1" dirty="0">
              <a:latin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EC9ECD-D491-4B59-8257-BB4116794AFA}"/>
              </a:ext>
            </a:extLst>
          </p:cNvPr>
          <p:cNvSpPr/>
          <p:nvPr/>
        </p:nvSpPr>
        <p:spPr>
          <a:xfrm>
            <a:off x="5679717" y="845898"/>
            <a:ext cx="19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3302A2-8610-42A3-99E3-3229F8A9C508}"/>
              </a:ext>
            </a:extLst>
          </p:cNvPr>
          <p:cNvSpPr/>
          <p:nvPr/>
        </p:nvSpPr>
        <p:spPr>
          <a:xfrm>
            <a:off x="6517196" y="1145483"/>
            <a:ext cx="277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   </a:t>
            </a:r>
            <a:r>
              <a:rPr lang="en-US" altLang="zh-CN" b="1" dirty="0" err="1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</a:t>
            </a:r>
            <a:r>
              <a:rPr lang="en-US" altLang="zh-CN" b="1" dirty="0" err="1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X</a:t>
            </a:r>
            <a:r>
              <a:rPr lang="en-US" altLang="zh-CN" b="1" dirty="0" err="1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ternal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 RAM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768AA17-1A8F-425E-A59D-AEFF00E6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210868"/>
            <a:ext cx="8305800" cy="21048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宋体" charset="-122"/>
              </a:rPr>
              <a:t>、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两条指令是用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R0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或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R1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作低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8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位地址指针，由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P0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口送出，寻址范围是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256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字节，高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8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位地址无效，即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P2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口不参与对外部</a:t>
            </a:r>
            <a:r>
              <a:rPr kumimoji="1" lang="en-US" altLang="zh-CN" dirty="0">
                <a:latin typeface="黑体" pitchFamily="2" charset="-122"/>
                <a:ea typeface="黑体" pitchFamily="2" charset="-122"/>
              </a:rPr>
              <a:t>RAM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的读、写。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     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    2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两条指令以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DPTR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为片外数据存储器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位地址指针，寻址范围达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64KB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DPL</a:t>
            </a:r>
            <a:r>
              <a:rPr kumimoji="1" lang="en-US" altLang="zh-CN" b="1" dirty="0">
                <a:latin typeface="Times New Roman" pitchFamily="18" charset="0"/>
              </a:rPr>
              <a:t> → P0, DPH → P2,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 P0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口、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P2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口同时参与对外部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RAM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的读、写。</a:t>
            </a:r>
            <a:endParaRPr kumimoji="1" lang="en-US" altLang="zh-CN" b="1" dirty="0">
              <a:solidFill>
                <a:srgbClr val="010000"/>
              </a:solidFill>
              <a:latin typeface="宋体" pitchFamily="2" charset="-122"/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条指令从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RAM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中读取数据，第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条指令往</a:t>
            </a:r>
            <a:r>
              <a:rPr kumimoji="1" lang="en-US" altLang="zh-CN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RAM</a:t>
            </a:r>
            <a:r>
              <a:rPr kumimoji="1" lang="zh-CN" altLang="en-US" b="1" dirty="0">
                <a:solidFill>
                  <a:srgbClr val="010000"/>
                </a:solidFill>
                <a:latin typeface="宋体" pitchFamily="2" charset="-122"/>
                <a:ea typeface="宋体" pitchFamily="2" charset="-122"/>
              </a:rPr>
              <a:t>中保存（写）数据</a:t>
            </a:r>
            <a:endParaRPr kumimoji="1" lang="en-US" altLang="zh-CN" b="1" dirty="0">
              <a:latin typeface="宋体" charset="-122"/>
            </a:endParaRPr>
          </a:p>
        </p:txBody>
      </p:sp>
    </p:spTree>
  </p:cSld>
  <p:clrMapOvr>
    <a:masterClrMapping/>
  </p:clrMapOvr>
  <p:transition>
    <p:cut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92724" y="1277371"/>
            <a:ext cx="1368152" cy="37465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tx2"/>
                </a:solidFill>
                <a:latin typeface="宋体" charset="-122"/>
              </a:rPr>
              <a:t>A</a:t>
            </a:r>
            <a:r>
              <a:rPr kumimoji="1" lang="zh-CN" altLang="en-US" sz="2400">
                <a:solidFill>
                  <a:schemeClr val="tx2"/>
                </a:solidFill>
                <a:latin typeface="宋体" charset="-122"/>
              </a:rPr>
              <a:t>寄存器</a:t>
            </a:r>
            <a:endParaRPr kumimoji="1"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701825" y="1881187"/>
            <a:ext cx="2974975" cy="11049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tx2"/>
                </a:solidFill>
                <a:latin typeface="宋体" charset="-122"/>
              </a:rPr>
              <a:t>寄存器间接寻址</a:t>
            </a:r>
          </a:p>
          <a:p>
            <a:pPr algn="ctr"/>
            <a:r>
              <a:rPr kumimoji="1" lang="en-US" altLang="zh-CN" sz="2400" dirty="0">
                <a:solidFill>
                  <a:schemeClr val="tx2"/>
                </a:solidFill>
                <a:latin typeface="宋体" charset="-122"/>
              </a:rPr>
              <a:t>@R1.@R0</a:t>
            </a:r>
          </a:p>
          <a:p>
            <a:pPr algn="ctr"/>
            <a:r>
              <a:rPr kumimoji="1" lang="zh-CN" altLang="en-US" sz="2400" dirty="0">
                <a:solidFill>
                  <a:schemeClr val="tx2"/>
                </a:solidFill>
                <a:latin typeface="宋体" charset="-122"/>
              </a:rPr>
              <a:t>片内 </a:t>
            </a:r>
            <a:r>
              <a:rPr kumimoji="1" lang="en-US" altLang="zh-CN" sz="2400" dirty="0">
                <a:solidFill>
                  <a:schemeClr val="tx2"/>
                </a:solidFill>
                <a:latin typeface="宋体" charset="-122"/>
              </a:rPr>
              <a:t>RAM  0-255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057800" y="1900237"/>
            <a:ext cx="2903537" cy="11049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tx2"/>
                </a:solidFill>
                <a:latin typeface="宋体" charset="-122"/>
              </a:rPr>
              <a:t>寄存器间接寻址</a:t>
            </a:r>
          </a:p>
          <a:p>
            <a:pPr algn="ctr"/>
            <a:r>
              <a:rPr kumimoji="1" lang="en-US" altLang="zh-CN" sz="2400">
                <a:solidFill>
                  <a:schemeClr val="tx2"/>
                </a:solidFill>
                <a:latin typeface="宋体" charset="-122"/>
              </a:rPr>
              <a:t>@DPTR</a:t>
            </a:r>
          </a:p>
          <a:p>
            <a:pPr algn="ctr"/>
            <a:r>
              <a:rPr kumimoji="1" lang="zh-CN" altLang="en-US" sz="2400">
                <a:solidFill>
                  <a:schemeClr val="tx2"/>
                </a:solidFill>
                <a:latin typeface="宋体" charset="-122"/>
              </a:rPr>
              <a:t>片外 </a:t>
            </a:r>
            <a:r>
              <a:rPr kumimoji="1" lang="en-US" altLang="zh-CN" sz="2400">
                <a:solidFill>
                  <a:schemeClr val="tx2"/>
                </a:solidFill>
                <a:latin typeface="宋体" charset="-122"/>
              </a:rPr>
              <a:t>RAM 0-64K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885825" y="4151313"/>
            <a:ext cx="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kumimoji="1" lang="zh-CN" altLang="zh-CN" sz="2800">
              <a:latin typeface="Times New Roman" pitchFamily="18" charset="0"/>
            </a:endParaRPr>
          </a:p>
        </p:txBody>
      </p:sp>
      <p:grpSp>
        <p:nvGrpSpPr>
          <p:cNvPr id="52233" name="Group 24"/>
          <p:cNvGrpSpPr>
            <a:grpSpLocks/>
          </p:cNvGrpSpPr>
          <p:nvPr/>
        </p:nvGrpSpPr>
        <p:grpSpPr bwMode="auto">
          <a:xfrm>
            <a:off x="1995985" y="3144681"/>
            <a:ext cx="6435725" cy="492125"/>
            <a:chOff x="1200" y="2976"/>
            <a:chExt cx="4054" cy="310"/>
          </a:xfrm>
        </p:grpSpPr>
        <p:sp>
          <p:nvSpPr>
            <p:cNvPr id="52238" name="Rectangle 10"/>
            <p:cNvSpPr>
              <a:spLocks noChangeArrowheads="1"/>
            </p:cNvSpPr>
            <p:nvPr/>
          </p:nvSpPr>
          <p:spPr bwMode="auto">
            <a:xfrm>
              <a:off x="1200" y="29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3200" b="1" dirty="0">
                  <a:solidFill>
                    <a:srgbClr val="FF0066"/>
                  </a:solidFill>
                  <a:latin typeface="黑体" pitchFamily="2" charset="-122"/>
                  <a:ea typeface="黑体" pitchFamily="2" charset="-122"/>
                </a:rPr>
                <a:t>图</a:t>
              </a:r>
            </a:p>
          </p:txBody>
        </p:sp>
        <p:sp>
          <p:nvSpPr>
            <p:cNvPr id="52239" name="Rectangle 11"/>
            <p:cNvSpPr>
              <a:spLocks noChangeArrowheads="1"/>
            </p:cNvSpPr>
            <p:nvPr/>
          </p:nvSpPr>
          <p:spPr bwMode="auto">
            <a:xfrm>
              <a:off x="1584" y="2976"/>
              <a:ext cx="56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FF0066"/>
                  </a:solidFill>
                  <a:latin typeface="黑体" pitchFamily="2" charset="-122"/>
                  <a:ea typeface="黑体" pitchFamily="2" charset="-122"/>
                </a:rPr>
                <a:t>3.8</a:t>
              </a:r>
              <a:r>
                <a:rPr kumimoji="1" lang="en-US" altLang="zh-CN" sz="2100" b="1" dirty="0">
                  <a:solidFill>
                    <a:srgbClr val="FF0066"/>
                  </a:solidFill>
                  <a:latin typeface="宋体" charset="-122"/>
                </a:rPr>
                <a:t>  </a:t>
              </a:r>
              <a:endParaRPr kumimoji="1" lang="en-US" altLang="zh-CN" sz="2800" b="1" dirty="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52240" name="Rectangle 12"/>
            <p:cNvSpPr>
              <a:spLocks noChangeArrowheads="1"/>
            </p:cNvSpPr>
            <p:nvPr/>
          </p:nvSpPr>
          <p:spPr bwMode="auto">
            <a:xfrm>
              <a:off x="2202" y="2976"/>
              <a:ext cx="285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3200" b="1" dirty="0">
                  <a:solidFill>
                    <a:srgbClr val="FF0066"/>
                  </a:solidFill>
                  <a:latin typeface="黑体" pitchFamily="2" charset="-122"/>
                  <a:ea typeface="黑体" pitchFamily="2" charset="-122"/>
                </a:rPr>
                <a:t>外部数据存储器传送操作</a:t>
              </a: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5246" y="3063"/>
              <a:ext cx="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242" name="Rectangle 17"/>
            <p:cNvSpPr>
              <a:spLocks noChangeArrowheads="1"/>
            </p:cNvSpPr>
            <p:nvPr/>
          </p:nvSpPr>
          <p:spPr bwMode="auto">
            <a:xfrm>
              <a:off x="5246" y="3063"/>
              <a:ext cx="8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2234" name="Line 20"/>
          <p:cNvSpPr>
            <a:spLocks noChangeShapeType="1"/>
          </p:cNvSpPr>
          <p:nvPr/>
        </p:nvSpPr>
        <p:spPr bwMode="auto">
          <a:xfrm flipH="1">
            <a:off x="3036614" y="1376363"/>
            <a:ext cx="948092" cy="504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21"/>
          <p:cNvSpPr>
            <a:spLocks noChangeShapeType="1"/>
          </p:cNvSpPr>
          <p:nvPr/>
        </p:nvSpPr>
        <p:spPr bwMode="auto">
          <a:xfrm flipV="1">
            <a:off x="3339690" y="1509146"/>
            <a:ext cx="665613" cy="3720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22"/>
          <p:cNvSpPr>
            <a:spLocks noChangeShapeType="1"/>
          </p:cNvSpPr>
          <p:nvPr/>
        </p:nvSpPr>
        <p:spPr bwMode="auto">
          <a:xfrm>
            <a:off x="5360876" y="1461657"/>
            <a:ext cx="579276" cy="43858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23"/>
          <p:cNvSpPr>
            <a:spLocks noChangeShapeType="1"/>
          </p:cNvSpPr>
          <p:nvPr/>
        </p:nvSpPr>
        <p:spPr bwMode="auto">
          <a:xfrm flipH="1" flipV="1">
            <a:off x="5368894" y="1377777"/>
            <a:ext cx="874334" cy="50340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D57C1B92-9631-482D-8E90-C84AF7A5D53F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8CB8918-F9C6-47B7-ABE3-8C09B0B8B64E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1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E7E88C78-65B8-4D39-BAD4-46F16C5EC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18" y="11045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928DE281-B1A7-40C0-9FF5-413C328C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标题 1">
            <a:extLst>
              <a:ext uri="{FF2B5EF4-FFF2-40B4-BE49-F238E27FC236}">
                <a16:creationId xmlns:a16="http://schemas.microsoft.com/office/drawing/2014/main" id="{9495733B-55C8-4DF9-89CB-EB5CCE0069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2C9CDECB-7D6B-49D7-9B66-705C0CA87838}"/>
              </a:ext>
            </a:extLst>
          </p:cNvPr>
          <p:cNvSpPr txBox="1">
            <a:spLocks noChangeArrowheads="1"/>
          </p:cNvSpPr>
          <p:nvPr/>
        </p:nvSpPr>
        <p:spPr>
          <a:xfrm>
            <a:off x="34501" y="746853"/>
            <a:ext cx="5759645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>
                <a:solidFill>
                  <a:srgbClr val="FF0066"/>
                </a:solidFill>
                <a:ea typeface="黑体" pitchFamily="2" charset="-122"/>
              </a:rPr>
              <a:t>7</a:t>
            </a:r>
            <a:r>
              <a:rPr lang="zh-CN" altLang="en-US" sz="2400" b="1" kern="0">
                <a:solidFill>
                  <a:srgbClr val="FF0066"/>
                </a:solidFill>
                <a:ea typeface="黑体" pitchFamily="2" charset="-122"/>
              </a:rPr>
              <a:t>、 累加器</a:t>
            </a:r>
            <a:r>
              <a:rPr lang="en-US" altLang="zh-CN" sz="2400" b="1" kern="0">
                <a:solidFill>
                  <a:srgbClr val="FF0066"/>
                </a:solidFill>
                <a:ea typeface="黑体" pitchFamily="2" charset="-122"/>
              </a:rPr>
              <a:t>A</a:t>
            </a:r>
            <a:r>
              <a:rPr lang="zh-CN" altLang="en-US" sz="2400" b="1" kern="0">
                <a:solidFill>
                  <a:srgbClr val="FF0066"/>
                </a:solidFill>
                <a:ea typeface="黑体" pitchFamily="2" charset="-122"/>
              </a:rPr>
              <a:t>与片外</a:t>
            </a:r>
            <a:r>
              <a:rPr lang="en-US" altLang="zh-CN" sz="2400" b="1" kern="0">
                <a:solidFill>
                  <a:srgbClr val="FF0066"/>
                </a:solidFill>
                <a:ea typeface="黑体" pitchFamily="2" charset="-122"/>
              </a:rPr>
              <a:t>RAM</a:t>
            </a:r>
            <a:r>
              <a:rPr lang="zh-CN" altLang="en-US" sz="2400" b="1" kern="0">
                <a:solidFill>
                  <a:srgbClr val="FF0066"/>
                </a:solidFill>
                <a:ea typeface="黑体" pitchFamily="2" charset="-122"/>
              </a:rPr>
              <a:t>传送指令</a:t>
            </a:r>
            <a:r>
              <a:rPr lang="en-US" altLang="zh-CN" sz="2400" b="1" kern="0">
                <a:solidFill>
                  <a:srgbClr val="FF0066"/>
                </a:solidFill>
                <a:ea typeface="黑体" pitchFamily="2" charset="-122"/>
              </a:rPr>
              <a:t>(4</a:t>
            </a:r>
            <a:r>
              <a:rPr lang="zh-CN" altLang="en-US" sz="2400" b="1" kern="0">
                <a:solidFill>
                  <a:srgbClr val="FF0066"/>
                </a:solidFill>
                <a:ea typeface="黑体" pitchFamily="2" charset="-122"/>
              </a:rPr>
              <a:t>条</a:t>
            </a:r>
            <a:r>
              <a:rPr lang="en-US" altLang="zh-CN" sz="2400" b="1" kern="0">
                <a:solidFill>
                  <a:srgbClr val="FF0066"/>
                </a:solidFill>
                <a:ea typeface="黑体" pitchFamily="2" charset="-122"/>
              </a:rPr>
              <a:t>)</a:t>
            </a:r>
            <a:endParaRPr lang="en-US" altLang="zh-CN" sz="2400" b="1" kern="0" dirty="0">
              <a:solidFill>
                <a:srgbClr val="FF0066"/>
              </a:solidFill>
              <a:ea typeface="黑体" pitchFamily="2" charset="-122"/>
            </a:endParaRP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4DDFB10-6917-4678-A760-18408568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473311"/>
            <a:ext cx="6617517" cy="2169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en-US" altLang="zh-CN" b="1" dirty="0">
                <a:latin typeface="Times New Roman" pitchFamily="18" charset="0"/>
              </a:rPr>
              <a:t>	MOV        R1,  #30H		</a:t>
            </a:r>
            <a:r>
              <a:rPr kumimoji="1" lang="zh-CN" altLang="en-US" b="1" dirty="0">
                <a:latin typeface="Times New Roman" pitchFamily="18" charset="0"/>
              </a:rPr>
              <a:t>；</a:t>
            </a:r>
            <a:r>
              <a:rPr kumimoji="1" lang="en-US" altLang="zh-CN" b="1" dirty="0">
                <a:latin typeface="Times New Roman" pitchFamily="18" charset="0"/>
              </a:rPr>
              <a:t>(R1)=30H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b="1" dirty="0">
                <a:latin typeface="Times New Roman" pitchFamily="18" charset="0"/>
              </a:rPr>
              <a:t>	MOVX     A,  @R1 		</a:t>
            </a:r>
            <a:r>
              <a:rPr kumimoji="1" lang="zh-CN" altLang="en-US" b="1" dirty="0">
                <a:latin typeface="Times New Roman" pitchFamily="18" charset="0"/>
              </a:rPr>
              <a:t>；</a:t>
            </a:r>
            <a:r>
              <a:rPr kumimoji="1" lang="en-US" altLang="zh-CN" b="1" dirty="0">
                <a:latin typeface="Times New Roman" pitchFamily="18" charset="0"/>
              </a:rPr>
              <a:t>(A)=02H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b="1" dirty="0">
                <a:latin typeface="Times New Roman" pitchFamily="18" charset="0"/>
              </a:rPr>
              <a:t>	MOV        R0, #30H 	  	</a:t>
            </a:r>
            <a:r>
              <a:rPr kumimoji="1" lang="zh-CN" altLang="en-US" b="1" dirty="0">
                <a:latin typeface="Times New Roman" pitchFamily="18" charset="0"/>
              </a:rPr>
              <a:t>；</a:t>
            </a:r>
            <a:r>
              <a:rPr kumimoji="1" lang="en-US" altLang="zh-CN" b="1" dirty="0">
                <a:latin typeface="Times New Roman" pitchFamily="18" charset="0"/>
              </a:rPr>
              <a:t>(R0)=(A)=02H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b="1" dirty="0">
                <a:latin typeface="Times New Roman" pitchFamily="18" charset="0"/>
              </a:rPr>
              <a:t>	MOV        A</a:t>
            </a:r>
            <a:r>
              <a:rPr kumimoji="1" lang="zh-CN" altLang="en-US" b="1" dirty="0">
                <a:latin typeface="Times New Roman" pitchFamily="18" charset="0"/>
              </a:rPr>
              <a:t>，＠</a:t>
            </a:r>
            <a:r>
              <a:rPr kumimoji="1" lang="en-US" altLang="zh-CN" b="1" dirty="0">
                <a:latin typeface="Times New Roman" pitchFamily="18" charset="0"/>
              </a:rPr>
              <a:t>R1	 	</a:t>
            </a:r>
            <a:r>
              <a:rPr kumimoji="1" lang="zh-CN" altLang="en-US" b="1" dirty="0">
                <a:latin typeface="Times New Roman" pitchFamily="18" charset="0"/>
              </a:rPr>
              <a:t>；</a:t>
            </a:r>
            <a:r>
              <a:rPr kumimoji="1" lang="en-US" altLang="zh-CN" b="1" dirty="0">
                <a:latin typeface="Times New Roman" pitchFamily="18" charset="0"/>
              </a:rPr>
              <a:t>(A)=((R1))=01H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b="1" dirty="0">
                <a:latin typeface="Times New Roman" pitchFamily="18" charset="0"/>
              </a:rPr>
              <a:t>	MOV         R2, A	  	                </a:t>
            </a:r>
            <a:r>
              <a:rPr kumimoji="1" lang="zh-CN" altLang="en-US" b="1" dirty="0">
                <a:latin typeface="Times New Roman" pitchFamily="18" charset="0"/>
              </a:rPr>
              <a:t>；</a:t>
            </a:r>
            <a:r>
              <a:rPr kumimoji="1" lang="en-US" altLang="zh-CN" b="1" dirty="0">
                <a:latin typeface="Times New Roman" pitchFamily="18" charset="0"/>
              </a:rPr>
              <a:t>(R2)=(A)=01H</a:t>
            </a:r>
          </a:p>
          <a:p>
            <a:pPr eaLnBrk="0" hangingPunct="0"/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C91CBFAF-A573-4597-9E42-8F0470C58B1D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693903"/>
            <a:ext cx="8077200" cy="958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400" b="1" kern="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:  </a:t>
            </a:r>
            <a:r>
              <a:rPr lang="zh-CN" altLang="en-US" sz="2400" b="1" kern="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若片内</a:t>
            </a:r>
            <a:r>
              <a:rPr lang="en-US" altLang="zh-CN" sz="2400" b="1" kern="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RAM (30H)=01H</a:t>
            </a:r>
            <a:r>
              <a:rPr lang="zh-CN" altLang="en-US" sz="2400" b="1" kern="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，片外</a:t>
            </a:r>
            <a:r>
              <a:rPr lang="en-US" altLang="zh-CN" sz="2400" b="1" kern="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RAM (30H)=02H</a:t>
            </a:r>
            <a:r>
              <a:rPr lang="zh-CN" altLang="en-US" sz="2400" b="1" kern="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，执行下面程序段后的结果如何。</a:t>
            </a:r>
          </a:p>
        </p:txBody>
      </p:sp>
    </p:spTree>
  </p:cSld>
  <p:clrMapOvr>
    <a:masterClrMapping/>
  </p:clrMapOvr>
  <p:transition>
    <p:cut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3" y="703956"/>
            <a:ext cx="8001000" cy="510479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 8 </a:t>
            </a:r>
            <a:r>
              <a:rPr lang="zh-CN" altLang="en-US" sz="2400" dirty="0">
                <a:solidFill>
                  <a:srgbClr val="FF0000"/>
                </a:solidFill>
                <a:latin typeface="创艺简黑体"/>
                <a:ea typeface="黑体" pitchFamily="2" charset="-122"/>
              </a:rPr>
              <a:t>、栈操作指令（二条）</a:t>
            </a:r>
          </a:p>
        </p:txBody>
      </p:sp>
      <p:grpSp>
        <p:nvGrpSpPr>
          <p:cNvPr id="54277" name="Group 16"/>
          <p:cNvGrpSpPr>
            <a:grpSpLocks/>
          </p:cNvGrpSpPr>
          <p:nvPr/>
        </p:nvGrpSpPr>
        <p:grpSpPr bwMode="auto">
          <a:xfrm>
            <a:off x="323528" y="1275453"/>
            <a:ext cx="8305800" cy="2057400"/>
            <a:chOff x="240" y="912"/>
            <a:chExt cx="5232" cy="1296"/>
          </a:xfrm>
        </p:grpSpPr>
        <p:grpSp>
          <p:nvGrpSpPr>
            <p:cNvPr id="54278" name="Group 14"/>
            <p:cNvGrpSpPr>
              <a:grpSpLocks/>
            </p:cNvGrpSpPr>
            <p:nvPr/>
          </p:nvGrpSpPr>
          <p:grpSpPr bwMode="auto">
            <a:xfrm>
              <a:off x="240" y="912"/>
              <a:ext cx="5232" cy="1296"/>
              <a:chOff x="240" y="912"/>
              <a:chExt cx="5232" cy="1296"/>
            </a:xfrm>
          </p:grpSpPr>
          <p:grpSp>
            <p:nvGrpSpPr>
              <p:cNvPr id="54280" name="Group 7"/>
              <p:cNvGrpSpPr>
                <a:grpSpLocks/>
              </p:cNvGrpSpPr>
              <p:nvPr/>
            </p:nvGrpSpPr>
            <p:grpSpPr bwMode="auto">
              <a:xfrm>
                <a:off x="240" y="912"/>
                <a:ext cx="5232" cy="1296"/>
                <a:chOff x="192" y="1248"/>
                <a:chExt cx="5232" cy="1296"/>
              </a:xfrm>
            </p:grpSpPr>
            <p:sp>
              <p:nvSpPr>
                <p:cNvPr id="5428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2" y="1248"/>
                  <a:ext cx="5232" cy="1280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</a:pPr>
                  <a:r>
                    <a:rPr kumimoji="1" lang="zh-CN" altLang="en-US" b="1" dirty="0">
                      <a:latin typeface="宋体" charset="-122"/>
                    </a:rPr>
                    <a:t>汇编指令格式        机器码格式        操作          注释</a:t>
                  </a:r>
                </a:p>
                <a:p>
                  <a:pPr algn="just" eaLnBrk="0" hangingPunct="0"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PUSH</a:t>
                  </a:r>
                  <a:r>
                    <a:rPr kumimoji="1" lang="en-US" altLang="zh-CN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   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 </a:t>
                  </a:r>
                  <a:r>
                    <a:rPr kumimoji="1" lang="en-US" altLang="zh-CN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direct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               1100 0000             </a:t>
                  </a:r>
                  <a:r>
                    <a:rPr kumimoji="1" lang="zh-CN" altLang="en-US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先</a:t>
                  </a:r>
                  <a:r>
                    <a:rPr kumimoji="1" lang="en-US" altLang="zh-CN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(SP)+1 → SP       </a:t>
                  </a:r>
                  <a:r>
                    <a:rPr kumimoji="1" lang="zh-CN" altLang="en-US" b="1" dirty="0">
                      <a:latin typeface="Times New Roman" pitchFamily="18" charset="0"/>
                    </a:rPr>
                    <a:t>将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direct</a:t>
                  </a:r>
                  <a:r>
                    <a:rPr kumimoji="1" lang="zh-CN" altLang="en-US" b="1" dirty="0">
                      <a:latin typeface="Times New Roman" pitchFamily="18" charset="0"/>
                    </a:rPr>
                    <a:t>内容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压入</a:t>
                  </a:r>
                  <a:r>
                    <a:rPr kumimoji="1" lang="zh-CN" altLang="en-US" b="1" dirty="0">
                      <a:latin typeface="Times New Roman" pitchFamily="18" charset="0"/>
                    </a:rPr>
                    <a:t>堆栈</a:t>
                  </a:r>
                </a:p>
                <a:p>
                  <a:pPr algn="just" eaLnBrk="0" hangingPunct="0">
                    <a:spcBef>
                      <a:spcPct val="50000"/>
                    </a:spcBef>
                  </a:pPr>
                  <a:r>
                    <a:rPr kumimoji="1" lang="zh-CN" altLang="en-US" b="1" dirty="0">
                      <a:latin typeface="Times New Roman" pitchFamily="18" charset="0"/>
                    </a:rPr>
                    <a:t>		        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direct                   </a:t>
                  </a:r>
                  <a:r>
                    <a:rPr kumimoji="1" lang="zh-CN" altLang="en-US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后</a:t>
                  </a:r>
                  <a:r>
                    <a:rPr kumimoji="1" lang="en-US" altLang="zh-CN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(direct) → (SP)                         </a:t>
                  </a:r>
                  <a:r>
                    <a:rPr kumimoji="1" lang="zh-CN" altLang="en-US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入栈</a:t>
                  </a:r>
                  <a:endParaRPr kumimoji="1" lang="en-US" altLang="zh-CN" b="1" dirty="0">
                    <a:solidFill>
                      <a:srgbClr val="3333FF"/>
                    </a:solidFill>
                    <a:latin typeface="Times New Roman" pitchFamily="18" charset="0"/>
                  </a:endParaRPr>
                </a:p>
                <a:p>
                  <a:pPr algn="just" eaLnBrk="0" hangingPunct="0"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POP</a:t>
                  </a:r>
                  <a:r>
                    <a:rPr kumimoji="1" lang="en-US" altLang="zh-CN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 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     </a:t>
                  </a:r>
                  <a:r>
                    <a:rPr kumimoji="1" lang="en-US" altLang="zh-CN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direct 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                1101 0000           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先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((SP)) → direct      </a:t>
                  </a:r>
                  <a:r>
                    <a:rPr kumimoji="1" lang="zh-CN" altLang="en-US" b="1" dirty="0">
                      <a:latin typeface="Times New Roman" pitchFamily="18" charset="0"/>
                    </a:rPr>
                    <a:t>将堆栈内容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弹出</a:t>
                  </a:r>
                  <a:r>
                    <a:rPr kumimoji="1" lang="zh-CN" altLang="en-US" b="1" dirty="0">
                      <a:latin typeface="Times New Roman" pitchFamily="18" charset="0"/>
                    </a:rPr>
                    <a:t>到</a:t>
                  </a:r>
                </a:p>
                <a:p>
                  <a:pPr algn="just" eaLnBrk="0" hangingPunct="0">
                    <a:spcBef>
                      <a:spcPct val="50000"/>
                    </a:spcBef>
                  </a:pPr>
                  <a:r>
                    <a:rPr kumimoji="1" lang="zh-CN" altLang="en-US" b="1" dirty="0">
                      <a:latin typeface="Times New Roman" pitchFamily="18" charset="0"/>
                    </a:rPr>
                    <a:t>		         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direct 	     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后 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(SP)-1 →SP             </a:t>
                  </a:r>
                  <a:r>
                    <a:rPr kumimoji="1" lang="en-US" altLang="zh-CN" b="1" dirty="0">
                      <a:latin typeface="Times New Roman" pitchFamily="18" charset="0"/>
                    </a:rPr>
                    <a:t>direct</a:t>
                  </a:r>
                  <a:r>
                    <a:rPr kumimoji="1" lang="zh-CN" altLang="en-US" b="1" dirty="0">
                      <a:latin typeface="Times New Roman" pitchFamily="18" charset="0"/>
                    </a:rPr>
                    <a:t>单元中    </a:t>
                  </a:r>
                  <a:r>
                    <a:rPr kumimoji="1" lang="zh-CN" altLang="en-US" b="1" dirty="0">
                      <a:solidFill>
                        <a:srgbClr val="3333FF"/>
                      </a:solidFill>
                      <a:latin typeface="Times New Roman" pitchFamily="18" charset="0"/>
                    </a:rPr>
                    <a:t>出栈</a:t>
                  </a:r>
                </a:p>
              </p:txBody>
            </p:sp>
            <p:sp>
              <p:nvSpPr>
                <p:cNvPr id="54283" name="Line 9"/>
                <p:cNvSpPr>
                  <a:spLocks noChangeShapeType="1"/>
                </p:cNvSpPr>
                <p:nvPr/>
              </p:nvSpPr>
              <p:spPr bwMode="auto">
                <a:xfrm>
                  <a:off x="192" y="1488"/>
                  <a:ext cx="523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84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1248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85" name="Line 11"/>
                <p:cNvSpPr>
                  <a:spLocks noChangeShapeType="1"/>
                </p:cNvSpPr>
                <p:nvPr/>
              </p:nvSpPr>
              <p:spPr bwMode="auto">
                <a:xfrm>
                  <a:off x="1632" y="1248"/>
                  <a:ext cx="0" cy="129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281" name="Line 12"/>
              <p:cNvSpPr>
                <a:spLocks noChangeShapeType="1"/>
              </p:cNvSpPr>
              <p:nvPr/>
            </p:nvSpPr>
            <p:spPr bwMode="auto">
              <a:xfrm>
                <a:off x="3984" y="912"/>
                <a:ext cx="0" cy="129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279" name="Line 15"/>
            <p:cNvSpPr>
              <a:spLocks noChangeShapeType="1"/>
            </p:cNvSpPr>
            <p:nvPr/>
          </p:nvSpPr>
          <p:spPr bwMode="auto">
            <a:xfrm>
              <a:off x="240" y="1632"/>
              <a:ext cx="52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1FC41896-49B3-46D7-82C8-3670784ED9DF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0742A5F8-5735-4ACA-8CF5-0EBAADFC0A00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6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570DEAF7-6BA8-4F2F-8812-773B9E550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EA3EE275-D8A4-4A18-892C-3010D5A9A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5A07A09C-4123-4C23-A0D6-8C52B2DF1B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F4CE19A6-D031-458A-9E42-5B1984AF3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223" y="3439919"/>
            <a:ext cx="6743869" cy="29418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MOV    SP</a:t>
            </a:r>
            <a:r>
              <a:rPr kumimoji="1" lang="zh-CN" altLang="en-US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， </a:t>
            </a: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#18H</a:t>
            </a:r>
            <a:r>
              <a:rPr kumimoji="1" lang="en-US" altLang="zh-CN" sz="1600" b="1" dirty="0">
                <a:latin typeface="华文中宋" pitchFamily="2" charset="-122"/>
                <a:ea typeface="华文中宋" pitchFamily="2" charset="-122"/>
              </a:rPr>
              <a:t>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=18H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MOV    A</a:t>
            </a:r>
            <a:r>
              <a:rPr kumimoji="1" lang="zh-CN" altLang="en-US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， </a:t>
            </a: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#30H</a:t>
            </a:r>
            <a:r>
              <a:rPr kumimoji="1" lang="en-US" altLang="zh-CN" sz="1600" b="1" dirty="0">
                <a:latin typeface="华文中宋" pitchFamily="2" charset="-122"/>
                <a:ea typeface="华文中宋" pitchFamily="2" charset="-122"/>
              </a:rPr>
              <a:t>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A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=30H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MOV    DPTR</a:t>
            </a:r>
            <a:r>
              <a:rPr kumimoji="1" lang="zh-CN" altLang="en-US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， </a:t>
            </a: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#1000H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DPTR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=1000H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PUSH   A</a:t>
            </a:r>
            <a:r>
              <a:rPr kumimoji="1" lang="en-US" altLang="zh-CN" sz="1600" b="1" dirty="0">
                <a:latin typeface="华文中宋" pitchFamily="2" charset="-122"/>
                <a:ea typeface="华文中宋" pitchFamily="2" charset="-122"/>
              </a:rPr>
              <a:t>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=19H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19H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=30H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PUSH   DPH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=1AH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1AH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=10H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PUSH   DPL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 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=1BH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1BH</a:t>
            </a:r>
            <a:r>
              <a:rPr kumimoji="1" lang="zh-CN" altLang="en-US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=00H</a:t>
            </a: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POP     DPL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 (DPL)=00H    (SP)=1AH</a:t>
            </a: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POP     DPH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 (DPH)=10H    (SP)=19H</a:t>
            </a:r>
          </a:p>
          <a:p>
            <a:pPr algn="just" eaLnBrk="0" hangingPunct="0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POP     A	</a:t>
            </a:r>
            <a:r>
              <a:rPr kumimoji="1" lang="en-US" altLang="zh-CN" sz="1600" b="1" dirty="0">
                <a:latin typeface="华文中宋" pitchFamily="2" charset="-122"/>
                <a:ea typeface="华文中宋" pitchFamily="2" charset="-122"/>
              </a:rPr>
              <a:t>			</a:t>
            </a:r>
            <a:r>
              <a:rPr kumimoji="1" lang="en-US" altLang="zh-CN" sz="1600" b="1" dirty="0">
                <a:solidFill>
                  <a:srgbClr val="CC3399"/>
                </a:solidFill>
                <a:latin typeface="华文中宋" pitchFamily="2" charset="-122"/>
                <a:ea typeface="华文中宋" pitchFamily="2" charset="-122"/>
              </a:rPr>
              <a:t>;  (A)=30H      (SP)=18H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23C2B4-63BC-4845-A37A-0C9568A5FA33}"/>
              </a:ext>
            </a:extLst>
          </p:cNvPr>
          <p:cNvSpPr/>
          <p:nvPr/>
        </p:nvSpPr>
        <p:spPr>
          <a:xfrm>
            <a:off x="4082648" y="826627"/>
            <a:ext cx="2451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PUSH</a:t>
            </a:r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POP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4810D8-D178-4AB4-8E2F-D1D953029D92}"/>
              </a:ext>
            </a:extLst>
          </p:cNvPr>
          <p:cNvSpPr/>
          <p:nvPr/>
        </p:nvSpPr>
        <p:spPr>
          <a:xfrm>
            <a:off x="163714" y="3638435"/>
            <a:ext cx="2177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PUSH onto stack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96925A-949E-4AF5-80E5-1160FD232DFC}"/>
              </a:ext>
            </a:extLst>
          </p:cNvPr>
          <p:cNvSpPr/>
          <p:nvPr/>
        </p:nvSpPr>
        <p:spPr>
          <a:xfrm>
            <a:off x="157301" y="4278747"/>
            <a:ext cx="2181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POP  from  stack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47D205-324D-4F41-9BB9-D98B0DB5BA43}"/>
              </a:ext>
            </a:extLst>
          </p:cNvPr>
          <p:cNvCxnSpPr>
            <a:cxnSpLocks/>
          </p:cNvCxnSpPr>
          <p:nvPr/>
        </p:nvCxnSpPr>
        <p:spPr bwMode="auto">
          <a:xfrm>
            <a:off x="967645" y="2132856"/>
            <a:ext cx="280624" cy="1505579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0437BD3-3A3B-46F4-978F-AC8DC380D0BE}"/>
              </a:ext>
            </a:extLst>
          </p:cNvPr>
          <p:cNvCxnSpPr>
            <a:cxnSpLocks/>
          </p:cNvCxnSpPr>
          <p:nvPr/>
        </p:nvCxnSpPr>
        <p:spPr bwMode="auto">
          <a:xfrm>
            <a:off x="751866" y="2879770"/>
            <a:ext cx="280624" cy="1505579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xfrm>
            <a:off x="-20935" y="6381750"/>
            <a:ext cx="1981200" cy="476250"/>
          </a:xfrm>
          <a:noFill/>
        </p:spPr>
        <p:txBody>
          <a:bodyPr/>
          <a:lstStyle/>
          <a:p>
            <a:fld id="{22B8FB81-4D71-4A98-8FA5-D11CF119EB81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>
              <a:ea typeface="宋体" charset="-122"/>
            </a:endParaRP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301" y="1546508"/>
            <a:ext cx="1721228" cy="4709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</a:rPr>
              <a:t>单字节指令</a:t>
            </a: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DB18070-8919-4769-8ECA-6717F0D9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42875"/>
            <a:ext cx="103256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3858851-1379-4E3E-9EE3-9159420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5">
            <a:extLst>
              <a:ext uri="{FF2B5EF4-FFF2-40B4-BE49-F238E27FC236}">
                <a16:creationId xmlns:a16="http://schemas.microsoft.com/office/drawing/2014/main" id="{159562C1-D55C-44D4-B402-86A3FBEFCAF8}"/>
              </a:ext>
            </a:extLst>
          </p:cNvPr>
          <p:cNvSpPr/>
          <p:nvPr/>
        </p:nvSpPr>
        <p:spPr>
          <a:xfrm>
            <a:off x="448509" y="1777973"/>
            <a:ext cx="192319" cy="33281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20E840B-B4ED-4C9E-BD8E-A99FB4FD1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9" y="2963278"/>
            <a:ext cx="399267" cy="95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按长度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361EF06-CB35-4DF6-A52D-0DFE78C2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81" y="3010535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双字节指令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90E97E7-0EEB-4F10-A810-F7DCC3DF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94" y="4494153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三字节指令</a:t>
            </a: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8590A33B-5D99-40F5-965B-657F864B26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指令分类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3DD571D-1078-408C-AEEA-1198D2EC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17" y="1986802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49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303B229A-069E-4BA7-86A8-8AA9387DB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15" y="3442049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45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0A853263-2815-4A53-AD25-BC20FC21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17" y="4887814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17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F314D4C5-4111-4B5B-ACFD-B439C8C9A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20" y="1585074"/>
            <a:ext cx="1721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单周期指令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D1391AE1-4A49-48D6-B327-E4B9D4AA8EA8}"/>
              </a:ext>
            </a:extLst>
          </p:cNvPr>
          <p:cNvSpPr/>
          <p:nvPr/>
        </p:nvSpPr>
        <p:spPr>
          <a:xfrm>
            <a:off x="2811600" y="1760931"/>
            <a:ext cx="192319" cy="33281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958A4BE1-6E67-4511-BA75-B2CA4283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866" y="2962005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双周期指令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6D337A71-DB56-4DF3-A198-5403D4C2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40" y="4440545"/>
            <a:ext cx="1848403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四周期指令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0FA70D20-9C63-40F0-9F56-9BB836268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670" y="2019433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64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FFAAF8CC-91C3-4E14-9B79-EB909AD03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030" y="3393350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45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F98CF413-ABA1-42F2-9005-900DA7AD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670" y="4871890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8D15791-FAAF-4B6A-B9E8-2142E642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592" y="2736283"/>
            <a:ext cx="399267" cy="160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按执行时间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EE59D210-41C7-4801-85EB-5C1FA2E7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39" y="1585073"/>
            <a:ext cx="226454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数据传送指令</a:t>
            </a: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5CDB02A6-AD51-4022-AF6D-19B2C4678FAF}"/>
              </a:ext>
            </a:extLst>
          </p:cNvPr>
          <p:cNvSpPr/>
          <p:nvPr/>
        </p:nvSpPr>
        <p:spPr>
          <a:xfrm>
            <a:off x="5174691" y="1760931"/>
            <a:ext cx="192319" cy="3328153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3E160E10-063A-449F-B95D-317E87A0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607" y="1633842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28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FEFEDE57-1612-401A-B546-2F0C08C9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257" y="2372211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24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61F42870-003F-4015-807D-F6B4B767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076" y="2980784"/>
            <a:ext cx="399267" cy="95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按功能</a:t>
            </a:r>
          </a:p>
        </p:txBody>
      </p:sp>
      <p:sp>
        <p:nvSpPr>
          <p:cNvPr id="55" name="灯片编号占位符 5">
            <a:extLst>
              <a:ext uri="{FF2B5EF4-FFF2-40B4-BE49-F238E27FC236}">
                <a16:creationId xmlns:a16="http://schemas.microsoft.com/office/drawing/2014/main" id="{3B723012-2CCD-40D3-9EDB-9D6AAD5D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1973" y="6379161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9BC22746-529B-431B-9DC7-003BC4FD0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131" y="2372211"/>
            <a:ext cx="172184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算数运算指令</a:t>
            </a: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20BDFCC4-22D8-4F3B-B2DB-25C75BFBB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131" y="3123763"/>
            <a:ext cx="1721842" cy="66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逻辑运算及移位指令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F08D6408-6B9D-4893-9909-A903AD6D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362" y="3201918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25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F1DA7F9C-4DDE-4211-80FE-96987388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765" y="4056489"/>
            <a:ext cx="172184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控制转移指令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75F0808B-C26B-4AA3-BC95-B581C4D7B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257" y="4089320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17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4001A608-B365-4BF8-943E-9912B210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765" y="4733487"/>
            <a:ext cx="172184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kern="0" dirty="0">
                <a:solidFill>
                  <a:srgbClr val="FF0000"/>
                </a:solidFill>
              </a:rPr>
              <a:t>位操作指令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7D5DD1E8-4461-47EB-9586-D640832A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257" y="4748348"/>
            <a:ext cx="1008112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0" dirty="0">
                <a:solidFill>
                  <a:srgbClr val="3333FF"/>
                </a:solidFill>
              </a:rPr>
              <a:t>17</a:t>
            </a:r>
            <a:r>
              <a:rPr lang="zh-CN" altLang="en-US" sz="2400" b="1" kern="0" dirty="0">
                <a:solidFill>
                  <a:srgbClr val="3333FF"/>
                </a:solidFill>
              </a:rPr>
              <a:t>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1E2BC-24BF-4410-B368-100B067320F2}"/>
              </a:ext>
            </a:extLst>
          </p:cNvPr>
          <p:cNvSpPr/>
          <p:nvPr/>
        </p:nvSpPr>
        <p:spPr>
          <a:xfrm>
            <a:off x="2740961" y="5441260"/>
            <a:ext cx="4214615" cy="773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lnSpc>
                <a:spcPct val="130000"/>
              </a:lnSpc>
              <a:buFontTx/>
              <a:buChar char="•"/>
            </a:pPr>
            <a:r>
              <a:rPr kumimoji="1" lang="en-US" altLang="zh-CN" b="1" dirty="0">
                <a:latin typeface="Times New Roman" pitchFamily="18" charset="0"/>
              </a:rPr>
              <a:t>89C51/S51</a:t>
            </a:r>
            <a:r>
              <a:rPr kumimoji="1" lang="zh-CN" altLang="en-US" b="1" dirty="0">
                <a:latin typeface="Times New Roman" pitchFamily="18" charset="0"/>
              </a:rPr>
              <a:t>共有</a:t>
            </a:r>
            <a:r>
              <a:rPr kumimoji="1" lang="en-US" altLang="zh-CN" b="1" dirty="0">
                <a:latin typeface="Times New Roman" pitchFamily="18" charset="0"/>
              </a:rPr>
              <a:t>111</a:t>
            </a:r>
            <a:r>
              <a:rPr kumimoji="1" lang="zh-CN" altLang="en-US" b="1" dirty="0">
                <a:latin typeface="Times New Roman" pitchFamily="18" charset="0"/>
              </a:rPr>
              <a:t>指令</a:t>
            </a:r>
            <a:endParaRPr kumimoji="1" lang="en-US" altLang="zh-CN" b="1" dirty="0">
              <a:latin typeface="Times New Roman" pitchFamily="18" charset="0"/>
            </a:endParaRPr>
          </a:p>
          <a:p>
            <a:pPr algn="just" eaLnBrk="0" hangingPunct="0">
              <a:lnSpc>
                <a:spcPct val="130000"/>
              </a:lnSpc>
              <a:buFontTx/>
              <a:buChar char="•"/>
            </a:pPr>
            <a:r>
              <a:rPr kumimoji="1" lang="zh-CN" altLang="en-US" b="1" dirty="0">
                <a:latin typeface="Times New Roman" pitchFamily="18" charset="0"/>
              </a:rPr>
              <a:t>使用汇编语言只要熟悉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</a:rPr>
              <a:t>42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</a:rPr>
              <a:t>种助记符</a:t>
            </a:r>
            <a:r>
              <a:rPr kumimoji="1" lang="zh-CN" altLang="en-US" b="1" dirty="0">
                <a:latin typeface="Times New Roman" pitchFamily="18" charset="0"/>
              </a:rPr>
              <a:t>即可</a:t>
            </a:r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E132CD9B-87BC-4A60-B8F6-ADD21B86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5" y="729018"/>
            <a:ext cx="235009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>
                <a:solidFill>
                  <a:srgbClr val="3333FF"/>
                </a:solidFill>
              </a:rPr>
              <a:t>指令分类</a:t>
            </a:r>
          </a:p>
        </p:txBody>
      </p:sp>
    </p:spTree>
  </p:cSld>
  <p:clrMapOvr>
    <a:masterClrMapping/>
  </p:clrMapOvr>
  <p:transition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471E50-DD0F-468A-8400-D4C19AF4A4F2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>
              <a:ea typeface="宋体" charset="-122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8BB0B-14A2-422C-BBA0-D8EE007EF96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8" y="733424"/>
            <a:ext cx="3667195" cy="505321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 9</a:t>
            </a:r>
            <a:r>
              <a:rPr lang="zh-CN" altLang="en-US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、 交换指令</a:t>
            </a:r>
            <a:r>
              <a:rPr lang="en-US" altLang="zh-CN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(4</a:t>
            </a:r>
            <a:r>
              <a:rPr lang="zh-CN" altLang="en-US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条</a:t>
            </a:r>
            <a:r>
              <a:rPr lang="en-US" altLang="zh-CN" sz="2400" b="1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14784" y="1247774"/>
            <a:ext cx="2901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）字节变换指令</a:t>
            </a:r>
          </a:p>
        </p:txBody>
      </p:sp>
      <p:grpSp>
        <p:nvGrpSpPr>
          <p:cNvPr id="56326" name="Group 19"/>
          <p:cNvGrpSpPr>
            <a:grpSpLocks/>
          </p:cNvGrpSpPr>
          <p:nvPr/>
        </p:nvGrpSpPr>
        <p:grpSpPr bwMode="auto">
          <a:xfrm>
            <a:off x="381000" y="1828800"/>
            <a:ext cx="8305800" cy="2057400"/>
            <a:chOff x="240" y="1440"/>
            <a:chExt cx="5232" cy="1296"/>
          </a:xfrm>
        </p:grpSpPr>
        <p:sp>
          <p:nvSpPr>
            <p:cNvPr id="56328" name="Text Box 10"/>
            <p:cNvSpPr txBox="1">
              <a:spLocks noChangeArrowheads="1"/>
            </p:cNvSpPr>
            <p:nvPr/>
          </p:nvSpPr>
          <p:spPr bwMode="auto">
            <a:xfrm>
              <a:off x="240" y="1440"/>
              <a:ext cx="5232" cy="127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机器码格式     操作          注释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XCH </a:t>
              </a:r>
              <a:r>
                <a:rPr kumimoji="1" lang="en-US" altLang="zh-CN" b="1" dirty="0">
                  <a:latin typeface="Times New Roman" pitchFamily="18" charset="0"/>
                </a:rPr>
                <a:t> A, Rn              1100 1rrr     (A)← → (Rn)          A</a:t>
              </a:r>
              <a:r>
                <a:rPr kumimoji="1" lang="zh-CN" altLang="en-US" b="1" dirty="0">
                  <a:latin typeface="Times New Roman" pitchFamily="18" charset="0"/>
                </a:rPr>
                <a:t>的内容与</a:t>
              </a:r>
              <a:r>
                <a:rPr kumimoji="1" lang="en-US" altLang="zh-CN" b="1" dirty="0">
                  <a:latin typeface="Times New Roman" pitchFamily="18" charset="0"/>
                </a:rPr>
                <a:t>Rn</a:t>
              </a:r>
              <a:r>
                <a:rPr kumimoji="1" lang="zh-CN" altLang="en-US" b="1" dirty="0">
                  <a:latin typeface="Times New Roman" pitchFamily="18" charset="0"/>
                </a:rPr>
                <a:t>的内容互换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XCH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 err="1">
                  <a:latin typeface="Times New Roman" pitchFamily="18" charset="0"/>
                </a:rPr>
                <a:t>A,direct</a:t>
              </a:r>
              <a:r>
                <a:rPr kumimoji="1" lang="en-US" altLang="zh-CN" b="1" dirty="0">
                  <a:latin typeface="Times New Roman" pitchFamily="18" charset="0"/>
                </a:rPr>
                <a:t>	   1100 0101    (A)← → (direct)    A</a:t>
              </a:r>
              <a:r>
                <a:rPr kumimoji="1" lang="zh-CN" altLang="en-US" b="1" dirty="0">
                  <a:latin typeface="Times New Roman" pitchFamily="18" charset="0"/>
                </a:rPr>
                <a:t>的内容与</a:t>
              </a:r>
              <a:r>
                <a:rPr kumimoji="1" lang="en-US" altLang="zh-CN" b="1" dirty="0">
                  <a:latin typeface="Times New Roman" pitchFamily="18" charset="0"/>
                </a:rPr>
                <a:t>direct</a:t>
              </a:r>
              <a:r>
                <a:rPr kumimoji="1" lang="zh-CN" altLang="en-US" b="1" dirty="0">
                  <a:latin typeface="Times New Roman" pitchFamily="18" charset="0"/>
                </a:rPr>
                <a:t>的内容互换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</a:rPr>
                <a:t>                      	    </a:t>
              </a:r>
              <a:r>
                <a:rPr kumimoji="1" lang="en-US" altLang="zh-CN" b="1" dirty="0">
                  <a:latin typeface="Times New Roman" pitchFamily="18" charset="0"/>
                </a:rPr>
                <a:t>direct        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XCH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 err="1">
                  <a:latin typeface="Times New Roman" pitchFamily="18" charset="0"/>
                </a:rPr>
                <a:t>A,@Ri</a:t>
              </a:r>
              <a:r>
                <a:rPr kumimoji="1" lang="en-US" altLang="zh-CN" b="1" dirty="0">
                  <a:latin typeface="Times New Roman" pitchFamily="18" charset="0"/>
                </a:rPr>
                <a:t>             1100 011i     ((A)← → ((Ri))     A</a:t>
              </a:r>
              <a:r>
                <a:rPr kumimoji="1" lang="zh-CN" altLang="en-US" b="1" dirty="0">
                  <a:latin typeface="Times New Roman" pitchFamily="18" charset="0"/>
                </a:rPr>
                <a:t>的内容与</a:t>
              </a:r>
              <a:r>
                <a:rPr kumimoji="1" lang="en-US" altLang="zh-CN" b="1" dirty="0">
                  <a:latin typeface="Times New Roman" pitchFamily="18" charset="0"/>
                </a:rPr>
                <a:t>((Ri))</a:t>
              </a:r>
              <a:r>
                <a:rPr kumimoji="1" lang="zh-CN" altLang="en-US" b="1" dirty="0">
                  <a:latin typeface="Times New Roman" pitchFamily="18" charset="0"/>
                </a:rPr>
                <a:t>的内容互换</a:t>
              </a:r>
            </a:p>
          </p:txBody>
        </p:sp>
        <p:sp>
          <p:nvSpPr>
            <p:cNvPr id="56329" name="Line 11"/>
            <p:cNvSpPr>
              <a:spLocks noChangeShapeType="1"/>
            </p:cNvSpPr>
            <p:nvPr/>
          </p:nvSpPr>
          <p:spPr bwMode="auto">
            <a:xfrm>
              <a:off x="240" y="1680"/>
              <a:ext cx="52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0" name="Line 12"/>
            <p:cNvSpPr>
              <a:spLocks noChangeShapeType="1"/>
            </p:cNvSpPr>
            <p:nvPr/>
          </p:nvSpPr>
          <p:spPr bwMode="auto">
            <a:xfrm>
              <a:off x="2256" y="144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1" name="Line 13"/>
            <p:cNvSpPr>
              <a:spLocks noChangeShapeType="1"/>
            </p:cNvSpPr>
            <p:nvPr/>
          </p:nvSpPr>
          <p:spPr bwMode="auto">
            <a:xfrm>
              <a:off x="1344" y="144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2" name="Line 14"/>
            <p:cNvSpPr>
              <a:spLocks noChangeShapeType="1"/>
            </p:cNvSpPr>
            <p:nvPr/>
          </p:nvSpPr>
          <p:spPr bwMode="auto">
            <a:xfrm>
              <a:off x="3408" y="144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3" name="Line 16"/>
            <p:cNvSpPr>
              <a:spLocks noChangeShapeType="1"/>
            </p:cNvSpPr>
            <p:nvPr/>
          </p:nvSpPr>
          <p:spPr bwMode="auto">
            <a:xfrm>
              <a:off x="240" y="1920"/>
              <a:ext cx="52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4" name="Line 17"/>
            <p:cNvSpPr>
              <a:spLocks noChangeShapeType="1"/>
            </p:cNvSpPr>
            <p:nvPr/>
          </p:nvSpPr>
          <p:spPr bwMode="auto">
            <a:xfrm>
              <a:off x="240" y="2448"/>
              <a:ext cx="52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327" name="Text Box 18"/>
          <p:cNvSpPr txBox="1">
            <a:spLocks noChangeArrowheads="1"/>
          </p:cNvSpPr>
          <p:nvPr/>
        </p:nvSpPr>
        <p:spPr bwMode="auto">
          <a:xfrm>
            <a:off x="304800" y="4032251"/>
            <a:ext cx="8458200" cy="1692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 dirty="0">
                <a:solidFill>
                  <a:srgbClr val="FF0066"/>
                </a:solidFill>
                <a:latin typeface="Times New Roman" pitchFamily="18" charset="0"/>
              </a:rPr>
              <a:t>例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kumimoji="1" lang="en-US" altLang="zh-CN" sz="3200" b="1" dirty="0">
                <a:solidFill>
                  <a:srgbClr val="3333FF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初始时：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(A)=34H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(30H)=11H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	XCH  A, 30H   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；	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(A)=11H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(30H)=34H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	MOV  R1, #30H 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；	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(R1)=30H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		XCH  A, @R1	  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；	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(A)=34H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(30H)=11H</a:t>
            </a:r>
            <a:endParaRPr kumimoji="1" lang="en-US" altLang="zh-CN" sz="24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FF21329-899E-48AC-8EC4-C0489DC45D14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A55473C7-AE08-417F-ACE8-1BC5E218B3D8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17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EC6CAA79-AD77-47D7-A2F8-5F633E0B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1A1987F-D9EE-4870-ADC4-4754B36D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9F8DD6A7-4A40-4B18-981A-505B92CCF0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600B02-0641-4E3A-B616-5086DA754854}"/>
              </a:ext>
            </a:extLst>
          </p:cNvPr>
          <p:cNvSpPr/>
          <p:nvPr/>
        </p:nvSpPr>
        <p:spPr>
          <a:xfrm>
            <a:off x="3995937" y="1347787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XCH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570033-F06F-4B07-8976-AB50F0D4D05D}"/>
              </a:ext>
            </a:extLst>
          </p:cNvPr>
          <p:cNvSpPr/>
          <p:nvPr/>
        </p:nvSpPr>
        <p:spPr>
          <a:xfrm>
            <a:off x="5832151" y="1340107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</a:t>
            </a:r>
            <a:r>
              <a:rPr lang="en-US" altLang="zh-CN" b="1" dirty="0" err="1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XCH</a:t>
            </a:r>
            <a:r>
              <a:rPr lang="en-US" altLang="zh-CN" b="1" dirty="0" err="1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ange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1" y="746646"/>
            <a:ext cx="3214633" cy="488032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(2) </a:t>
            </a:r>
            <a:r>
              <a:rPr lang="zh-CN" altLang="en-US" sz="24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半字节交换指令</a:t>
            </a:r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383729" y="2542739"/>
            <a:ext cx="7924800" cy="1096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宋体" charset="-122"/>
              </a:rPr>
              <a:t>第一条指令为</a:t>
            </a:r>
            <a:r>
              <a:rPr kumimoji="1" lang="zh-CN" altLang="en-US" sz="2000" b="1" dirty="0">
                <a:solidFill>
                  <a:srgbClr val="3333FF"/>
                </a:solidFill>
                <a:latin typeface="宋体" charset="-122"/>
              </a:rPr>
              <a:t>低半字节交换指令</a:t>
            </a:r>
            <a:r>
              <a:rPr kumimoji="1" lang="zh-CN" altLang="en-US" sz="2000" b="1" dirty="0">
                <a:latin typeface="宋体" charset="-122"/>
              </a:rPr>
              <a:t>。该指令将累加器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的低</a:t>
            </a:r>
            <a:r>
              <a:rPr kumimoji="1" lang="en-US" altLang="zh-CN" sz="2000" b="1" dirty="0">
                <a:latin typeface="宋体" charset="-122"/>
              </a:rPr>
              <a:t>4</a:t>
            </a:r>
            <a:r>
              <a:rPr kumimoji="1" lang="zh-CN" altLang="en-US" sz="2000" b="1" dirty="0">
                <a:latin typeface="宋体" charset="-122"/>
              </a:rPr>
              <a:t>位与</a:t>
            </a:r>
            <a:r>
              <a:rPr kumimoji="1" lang="en-US" altLang="zh-CN" sz="2000" b="1" dirty="0">
                <a:latin typeface="宋体" charset="-122"/>
              </a:rPr>
              <a:t>R0</a:t>
            </a:r>
            <a:r>
              <a:rPr kumimoji="1" lang="zh-CN" altLang="en-US" sz="2000" b="1" dirty="0">
                <a:latin typeface="宋体" charset="-122"/>
              </a:rPr>
              <a:t>或</a:t>
            </a:r>
            <a:r>
              <a:rPr kumimoji="1" lang="en-US" altLang="zh-CN" sz="2000" b="1" dirty="0">
                <a:latin typeface="宋体" charset="-122"/>
              </a:rPr>
              <a:t>R1</a:t>
            </a:r>
            <a:r>
              <a:rPr kumimoji="1" lang="zh-CN" altLang="en-US" sz="2000" b="1" dirty="0">
                <a:latin typeface="宋体" charset="-122"/>
              </a:rPr>
              <a:t>所指出的片内</a:t>
            </a:r>
            <a:r>
              <a:rPr kumimoji="1" lang="en-US" altLang="zh-CN" sz="2000" b="1" dirty="0">
                <a:latin typeface="宋体" charset="-122"/>
              </a:rPr>
              <a:t>RAM</a:t>
            </a:r>
            <a:r>
              <a:rPr kumimoji="1" lang="zh-CN" altLang="en-US" sz="2000" b="1" dirty="0">
                <a:latin typeface="宋体" charset="-122"/>
              </a:rPr>
              <a:t>单元的低</a:t>
            </a:r>
            <a:r>
              <a:rPr kumimoji="1" lang="en-US" altLang="zh-CN" sz="2000" b="1" dirty="0">
                <a:latin typeface="宋体" charset="-122"/>
              </a:rPr>
              <a:t>4</a:t>
            </a:r>
            <a:r>
              <a:rPr kumimoji="1" lang="zh-CN" altLang="en-US" sz="2000" b="1" dirty="0">
                <a:latin typeface="宋体" charset="-122"/>
              </a:rPr>
              <a:t>位数据相互交换，各自的高</a:t>
            </a:r>
            <a:r>
              <a:rPr kumimoji="1" lang="en-US" altLang="zh-CN" sz="2000" b="1" dirty="0">
                <a:latin typeface="宋体" charset="-122"/>
              </a:rPr>
              <a:t>4</a:t>
            </a:r>
            <a:r>
              <a:rPr kumimoji="1" lang="zh-CN" altLang="en-US" sz="2000" b="1" dirty="0">
                <a:latin typeface="宋体" charset="-122"/>
              </a:rPr>
              <a:t>位不变，其操作表示为：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57350" name="Text Box 37"/>
          <p:cNvSpPr txBox="1">
            <a:spLocks noChangeArrowheads="1"/>
          </p:cNvSpPr>
          <p:nvPr/>
        </p:nvSpPr>
        <p:spPr bwMode="auto">
          <a:xfrm>
            <a:off x="1258144" y="4822379"/>
            <a:ext cx="5904656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如：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(R1)=30H,(30H)=11H,(A)=34H</a:t>
            </a:r>
          </a:p>
          <a:p>
            <a:pPr eaLnBrk="0" hangingPunct="0"/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则： 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XCHD  A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， 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@R1     	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；  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(A)=31H </a:t>
            </a:r>
            <a:r>
              <a:rPr kumimoji="1" lang="zh-CN" altLang="en-US" b="1" dirty="0">
                <a:solidFill>
                  <a:srgbClr val="3333FF"/>
                </a:solidFill>
                <a:latin typeface="宋体" charset="-122"/>
              </a:rPr>
              <a:t>； </a:t>
            </a:r>
            <a:r>
              <a:rPr kumimoji="1" lang="en-US" altLang="zh-CN" b="1" dirty="0">
                <a:solidFill>
                  <a:srgbClr val="3333FF"/>
                </a:solidFill>
                <a:latin typeface="宋体" charset="-122"/>
              </a:rPr>
              <a:t>(30H)=14H</a:t>
            </a:r>
          </a:p>
          <a:p>
            <a:pPr eaLnBrk="0" hangingPunct="0"/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</a:rPr>
              <a:t>         </a:t>
            </a:r>
          </a:p>
        </p:txBody>
      </p:sp>
      <p:grpSp>
        <p:nvGrpSpPr>
          <p:cNvPr id="57351" name="Group 88"/>
          <p:cNvGrpSpPr>
            <a:grpSpLocks/>
          </p:cNvGrpSpPr>
          <p:nvPr/>
        </p:nvGrpSpPr>
        <p:grpSpPr bwMode="auto">
          <a:xfrm>
            <a:off x="1995985" y="3719568"/>
            <a:ext cx="4883150" cy="654050"/>
            <a:chOff x="600" y="2286"/>
            <a:chExt cx="3076" cy="412"/>
          </a:xfrm>
        </p:grpSpPr>
        <p:sp>
          <p:nvSpPr>
            <p:cNvPr id="57359" name="Text Box 66"/>
            <p:cNvSpPr txBox="1">
              <a:spLocks noChangeArrowheads="1"/>
            </p:cNvSpPr>
            <p:nvPr/>
          </p:nvSpPr>
          <p:spPr bwMode="auto">
            <a:xfrm>
              <a:off x="1680" y="2351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 b="1" dirty="0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360" name="Rectangle 67"/>
            <p:cNvSpPr>
              <a:spLocks noChangeArrowheads="1"/>
            </p:cNvSpPr>
            <p:nvPr/>
          </p:nvSpPr>
          <p:spPr bwMode="auto">
            <a:xfrm>
              <a:off x="1083" y="2376"/>
              <a:ext cx="559" cy="23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b="1">
                  <a:solidFill>
                    <a:srgbClr val="FF3399"/>
                  </a:solidFill>
                  <a:latin typeface="宋体" charset="-122"/>
                </a:rPr>
                <a:t>半字节</a:t>
              </a:r>
            </a:p>
          </p:txBody>
        </p:sp>
        <p:sp>
          <p:nvSpPr>
            <p:cNvPr id="57361" name="Rectangle 68"/>
            <p:cNvSpPr>
              <a:spLocks noChangeArrowheads="1"/>
            </p:cNvSpPr>
            <p:nvPr/>
          </p:nvSpPr>
          <p:spPr bwMode="auto">
            <a:xfrm>
              <a:off x="3117" y="2408"/>
              <a:ext cx="559" cy="23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b="1">
                  <a:solidFill>
                    <a:srgbClr val="FF3399"/>
                  </a:solidFill>
                  <a:latin typeface="宋体" charset="-122"/>
                </a:rPr>
                <a:t>半字节</a:t>
              </a:r>
            </a:p>
          </p:txBody>
        </p:sp>
        <p:sp>
          <p:nvSpPr>
            <p:cNvPr id="57362" name="Rectangle 69"/>
            <p:cNvSpPr>
              <a:spLocks noChangeArrowheads="1"/>
            </p:cNvSpPr>
            <p:nvPr/>
          </p:nvSpPr>
          <p:spPr bwMode="auto">
            <a:xfrm>
              <a:off x="2160" y="2352"/>
              <a:ext cx="60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b="1">
                  <a:solidFill>
                    <a:schemeClr val="tx2"/>
                  </a:solidFill>
                  <a:latin typeface="宋体" charset="-122"/>
                </a:rPr>
                <a:t>RAM</a:t>
              </a:r>
            </a:p>
          </p:txBody>
        </p:sp>
        <p:sp>
          <p:nvSpPr>
            <p:cNvPr id="57363" name="Line 70"/>
            <p:cNvSpPr>
              <a:spLocks noChangeShapeType="1"/>
            </p:cNvSpPr>
            <p:nvPr/>
          </p:nvSpPr>
          <p:spPr bwMode="auto">
            <a:xfrm>
              <a:off x="1363" y="2698"/>
              <a:ext cx="19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4" name="Line 71"/>
            <p:cNvSpPr>
              <a:spLocks noChangeShapeType="1"/>
            </p:cNvSpPr>
            <p:nvPr/>
          </p:nvSpPr>
          <p:spPr bwMode="auto">
            <a:xfrm>
              <a:off x="1385" y="2286"/>
              <a:ext cx="19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5" name="Line 72"/>
            <p:cNvSpPr>
              <a:spLocks noChangeShapeType="1"/>
            </p:cNvSpPr>
            <p:nvPr/>
          </p:nvSpPr>
          <p:spPr bwMode="auto">
            <a:xfrm flipH="1" flipV="1">
              <a:off x="1385" y="2315"/>
              <a:ext cx="0" cy="9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6" name="Line 73"/>
            <p:cNvSpPr>
              <a:spLocks noChangeShapeType="1"/>
            </p:cNvSpPr>
            <p:nvPr/>
          </p:nvSpPr>
          <p:spPr bwMode="auto">
            <a:xfrm flipH="1">
              <a:off x="3378" y="2611"/>
              <a:ext cx="3" cy="7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7" name="Line 74"/>
            <p:cNvSpPr>
              <a:spLocks noChangeShapeType="1"/>
            </p:cNvSpPr>
            <p:nvPr/>
          </p:nvSpPr>
          <p:spPr bwMode="auto">
            <a:xfrm flipV="1">
              <a:off x="1382" y="2582"/>
              <a:ext cx="3" cy="11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8" name="Line 75"/>
            <p:cNvSpPr>
              <a:spLocks noChangeShapeType="1"/>
            </p:cNvSpPr>
            <p:nvPr/>
          </p:nvSpPr>
          <p:spPr bwMode="auto">
            <a:xfrm flipH="1">
              <a:off x="3381" y="2315"/>
              <a:ext cx="0" cy="12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9" name="Rectangle 76"/>
            <p:cNvSpPr>
              <a:spLocks noChangeArrowheads="1"/>
            </p:cNvSpPr>
            <p:nvPr/>
          </p:nvSpPr>
          <p:spPr bwMode="auto">
            <a:xfrm>
              <a:off x="600" y="2376"/>
              <a:ext cx="480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0" name="Rectangle 77"/>
            <p:cNvSpPr>
              <a:spLocks noChangeArrowheads="1"/>
            </p:cNvSpPr>
            <p:nvPr/>
          </p:nvSpPr>
          <p:spPr bwMode="auto">
            <a:xfrm>
              <a:off x="2640" y="2412"/>
              <a:ext cx="480" cy="24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352" name="Group 89"/>
          <p:cNvGrpSpPr>
            <a:grpSpLocks/>
          </p:cNvGrpSpPr>
          <p:nvPr/>
        </p:nvGrpSpPr>
        <p:grpSpPr bwMode="auto">
          <a:xfrm>
            <a:off x="419100" y="1439839"/>
            <a:ext cx="8305800" cy="838200"/>
            <a:chOff x="240" y="528"/>
            <a:chExt cx="5232" cy="528"/>
          </a:xfrm>
        </p:grpSpPr>
        <p:sp>
          <p:nvSpPr>
            <p:cNvPr id="57354" name="Text Box 81"/>
            <p:cNvSpPr txBox="1">
              <a:spLocks noChangeArrowheads="1"/>
            </p:cNvSpPr>
            <p:nvPr/>
          </p:nvSpPr>
          <p:spPr bwMode="auto">
            <a:xfrm>
              <a:off x="240" y="528"/>
              <a:ext cx="5232" cy="494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kumimoji="1" lang="zh-CN" altLang="en-US" b="1" dirty="0">
                  <a:latin typeface="宋体" charset="-122"/>
                </a:rPr>
                <a:t>汇编指令格式        机器码格式        操作          </a:t>
              </a:r>
            </a:p>
            <a:p>
              <a:pPr algn="just" eaLnBrk="0" hangingPunct="0"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</a:rPr>
                <a:t>XCHD   A , @ Ri               1101 011i               (A)0-3 ← →((Ri))0-3       </a:t>
              </a:r>
            </a:p>
          </p:txBody>
        </p:sp>
        <p:sp>
          <p:nvSpPr>
            <p:cNvPr id="57355" name="Line 82"/>
            <p:cNvSpPr>
              <a:spLocks noChangeShapeType="1"/>
            </p:cNvSpPr>
            <p:nvPr/>
          </p:nvSpPr>
          <p:spPr bwMode="auto">
            <a:xfrm>
              <a:off x="240" y="768"/>
              <a:ext cx="52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6" name="Line 83"/>
            <p:cNvSpPr>
              <a:spLocks noChangeShapeType="1"/>
            </p:cNvSpPr>
            <p:nvPr/>
          </p:nvSpPr>
          <p:spPr bwMode="auto">
            <a:xfrm>
              <a:off x="2784" y="528"/>
              <a:ext cx="15" cy="49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7" name="Line 84"/>
            <p:cNvSpPr>
              <a:spLocks noChangeShapeType="1"/>
            </p:cNvSpPr>
            <p:nvPr/>
          </p:nvSpPr>
          <p:spPr bwMode="auto">
            <a:xfrm flipH="1">
              <a:off x="1665" y="528"/>
              <a:ext cx="15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8" name="Line 86"/>
            <p:cNvSpPr>
              <a:spLocks noChangeShapeType="1"/>
            </p:cNvSpPr>
            <p:nvPr/>
          </p:nvSpPr>
          <p:spPr bwMode="auto">
            <a:xfrm>
              <a:off x="240" y="1056"/>
              <a:ext cx="52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日期占位符 3">
            <a:extLst>
              <a:ext uri="{FF2B5EF4-FFF2-40B4-BE49-F238E27FC236}">
                <a16:creationId xmlns:a16="http://schemas.microsoft.com/office/drawing/2014/main" id="{9A148538-9B1C-4D56-A86C-867E8F88A649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77A907F7-F308-48A5-8E22-F0F678FEBA31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87D14681-45D7-46AF-AA0E-8DF10C1B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76D22C5D-528F-47CD-869E-3D6DF976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1">
            <a:extLst>
              <a:ext uri="{FF2B5EF4-FFF2-40B4-BE49-F238E27FC236}">
                <a16:creationId xmlns:a16="http://schemas.microsoft.com/office/drawing/2014/main" id="{E0CF106C-C2D6-48D4-9C69-528E6A6335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EFBFA7-09E1-4683-B013-1952ED8A8715}"/>
              </a:ext>
            </a:extLst>
          </p:cNvPr>
          <p:cNvSpPr/>
          <p:nvPr/>
        </p:nvSpPr>
        <p:spPr>
          <a:xfrm>
            <a:off x="3474147" y="867702"/>
            <a:ext cx="1760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XCHD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8A4F28-84BD-43AE-A93E-70A705C06410}"/>
              </a:ext>
            </a:extLst>
          </p:cNvPr>
          <p:cNvSpPr/>
          <p:nvPr/>
        </p:nvSpPr>
        <p:spPr>
          <a:xfrm>
            <a:off x="4974383" y="1106343"/>
            <a:ext cx="375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</a:t>
            </a:r>
            <a:r>
              <a:rPr lang="en-US" altLang="zh-CN" b="1" dirty="0" err="1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XCH</a:t>
            </a:r>
            <a:r>
              <a:rPr lang="en-US" altLang="zh-CN" b="1" dirty="0" err="1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ange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 low-order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D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igit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3A20EC5-86A3-4409-B7AF-F5A0766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:a16="http://schemas.microsoft.com/office/drawing/2014/main" id="{9C161D05-B5B0-4E5E-84FB-99D64BC9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13" y="2565400"/>
            <a:ext cx="8385175" cy="917575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数据传送指令</a:t>
            </a:r>
          </a:p>
        </p:txBody>
      </p:sp>
      <p:pic>
        <p:nvPicPr>
          <p:cNvPr id="4100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CFD7E588-BBC2-4F80-BBBA-FEDDA5F3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4808321-9B2A-4345-BEFD-FAC07352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2938"/>
            <a:ext cx="681494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6C903BD-4EFA-40F7-8134-165586644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668344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—89C51/S51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的指令系统</a:t>
            </a:r>
          </a:p>
        </p:txBody>
      </p:sp>
    </p:spTree>
    <p:extLst>
      <p:ext uri="{BB962C8B-B14F-4D97-AF65-F5344CB8AC3E}">
        <p14:creationId xmlns:p14="http://schemas.microsoft.com/office/powerpoint/2010/main" val="994417831"/>
      </p:ext>
    </p:extLst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14785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2800" y="6391276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9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2970B55A-BB2B-4F1F-BEED-264EBEDD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713FBD6-A40A-4602-BE15-499376AE0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9917D297-4EBE-47DD-A0BF-CAF2296F6C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082E5AF-4039-46DA-ADBE-2DF4A1F3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751" y="1273002"/>
            <a:ext cx="50450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1.</a:t>
            </a:r>
            <a:r>
              <a:rPr lang="zh-CN" altLang="en-US" sz="2000" b="1" kern="0" dirty="0">
                <a:solidFill>
                  <a:srgbClr val="996633"/>
                </a:solidFill>
                <a:latin typeface="宋体" charset="-122"/>
              </a:rPr>
              <a:t>以累加器</a:t>
            </a: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A</a:t>
            </a:r>
            <a:r>
              <a:rPr lang="zh-CN" altLang="en-US" sz="2000" b="1" kern="0" dirty="0">
                <a:solidFill>
                  <a:srgbClr val="996633"/>
                </a:solidFill>
                <a:latin typeface="宋体" charset="-122"/>
              </a:rPr>
              <a:t>为目的操作数的指令</a:t>
            </a: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4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996633"/>
                </a:solidFill>
                <a:latin typeface="宋体" charset="-122"/>
              </a:rPr>
              <a:t>)</a:t>
            </a:r>
          </a:p>
          <a:p>
            <a:pPr algn="just" eaLnBrk="1" hangingPunct="1">
              <a:lnSpc>
                <a:spcPct val="140000"/>
              </a:lnSpc>
              <a:buFont typeface="Webdings" pitchFamily="18" charset="2"/>
              <a:buNone/>
            </a:pP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2.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以寄存器</a:t>
            </a: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Rn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为目的操作数的指令（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3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140000"/>
              </a:lnSpc>
              <a:buFont typeface="Webdings" pitchFamily="18" charset="2"/>
              <a:buNone/>
            </a:pP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3.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以直接地址为目的操作数的指令（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5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）</a:t>
            </a:r>
          </a:p>
          <a:p>
            <a:pPr algn="just" eaLnBrk="1" hangingPunct="1">
              <a:lnSpc>
                <a:spcPct val="140000"/>
              </a:lnSpc>
              <a:buFont typeface="Webdings" pitchFamily="18" charset="2"/>
              <a:buNone/>
            </a:pPr>
            <a:r>
              <a:rPr lang="en-US" altLang="zh-CN" sz="2000" b="1" kern="0" dirty="0">
                <a:solidFill>
                  <a:srgbClr val="FF3300"/>
                </a:solidFill>
                <a:latin typeface="宋体" charset="-122"/>
              </a:rPr>
              <a:t>4.</a:t>
            </a:r>
            <a:r>
              <a:rPr lang="zh-CN" altLang="en-US" sz="2000" b="1" kern="0" dirty="0">
                <a:solidFill>
                  <a:srgbClr val="FF3300"/>
                </a:solidFill>
                <a:latin typeface="宋体" charset="-122"/>
              </a:rPr>
              <a:t>以间接地址为目的操作数的指令（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3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FF3300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5.</a:t>
            </a:r>
            <a:r>
              <a:rPr lang="zh-CN" altLang="en-US" sz="2000" b="1" kern="0" dirty="0">
                <a:solidFill>
                  <a:srgbClr val="CC3399"/>
                </a:solidFill>
                <a:latin typeface="宋体" charset="-122"/>
              </a:rPr>
              <a:t>十六位数据传送指令</a:t>
            </a: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1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CC3399"/>
                </a:solidFill>
                <a:latin typeface="宋体" charset="-122"/>
              </a:rPr>
              <a:t>)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b="1" kern="0" dirty="0">
                <a:solidFill>
                  <a:srgbClr val="FF0066"/>
                </a:solidFill>
                <a:latin typeface="宋体" charset="-122"/>
              </a:rPr>
              <a:t>6.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查表指令（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2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7.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累加器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A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与片外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RAM</a:t>
            </a:r>
            <a:r>
              <a:rPr lang="zh-CN" altLang="en-US" sz="2000" b="1" kern="0" dirty="0">
                <a:solidFill>
                  <a:srgbClr val="006600"/>
                </a:solidFill>
                <a:latin typeface="宋体" charset="-122"/>
              </a:rPr>
              <a:t>传送指令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4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006600"/>
                </a:solidFill>
                <a:latin typeface="宋体" charset="-122"/>
              </a:rPr>
              <a:t>)</a:t>
            </a:r>
            <a:endParaRPr lang="en-US" altLang="zh-CN" sz="2000" b="1" kern="0" dirty="0">
              <a:solidFill>
                <a:srgbClr val="FF0066"/>
              </a:solidFill>
              <a:latin typeface="宋体" charset="-122"/>
            </a:endParaRP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FF0066"/>
                </a:solidFill>
                <a:latin typeface="宋体" charset="-122"/>
              </a:rPr>
              <a:t>8.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栈操作指令（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2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zh-CN" altLang="en-US" sz="2000" b="1" kern="0" dirty="0">
                <a:solidFill>
                  <a:srgbClr val="FF0066"/>
                </a:solidFill>
                <a:latin typeface="宋体" charset="-122"/>
              </a:rPr>
              <a:t>）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b="1" kern="0" dirty="0">
                <a:solidFill>
                  <a:srgbClr val="990033"/>
                </a:solidFill>
                <a:latin typeface="宋体" charset="-122"/>
              </a:rPr>
              <a:t>9.</a:t>
            </a:r>
            <a:r>
              <a:rPr lang="zh-CN" altLang="en-US" sz="2000" b="1" kern="0" dirty="0">
                <a:solidFill>
                  <a:srgbClr val="990033"/>
                </a:solidFill>
                <a:latin typeface="宋体" charset="-122"/>
              </a:rPr>
              <a:t>交换指令</a:t>
            </a:r>
            <a:r>
              <a:rPr lang="en-US" altLang="zh-CN" sz="2000" b="1" kern="0" dirty="0">
                <a:solidFill>
                  <a:srgbClr val="990033"/>
                </a:solidFill>
                <a:latin typeface="宋体" charset="-122"/>
              </a:rPr>
              <a:t>(</a:t>
            </a:r>
            <a:r>
              <a:rPr lang="en-US" altLang="zh-CN" sz="2000" b="1" kern="0" dirty="0">
                <a:solidFill>
                  <a:srgbClr val="3333FF"/>
                </a:solidFill>
                <a:latin typeface="宋体" charset="-122"/>
              </a:rPr>
              <a:t>4</a:t>
            </a:r>
            <a:r>
              <a:rPr lang="zh-CN" altLang="en-US" sz="2000" b="1" kern="0" dirty="0">
                <a:solidFill>
                  <a:srgbClr val="3333FF"/>
                </a:solidFill>
                <a:latin typeface="宋体" charset="-122"/>
              </a:rPr>
              <a:t>条</a:t>
            </a:r>
            <a:r>
              <a:rPr lang="en-US" altLang="zh-CN" sz="2000" b="1" kern="0" dirty="0">
                <a:solidFill>
                  <a:srgbClr val="990033"/>
                </a:solidFill>
                <a:latin typeface="宋体" charset="-122"/>
              </a:rPr>
              <a:t>)</a:t>
            </a:r>
            <a:endParaRPr lang="en-US" altLang="zh-CN" sz="2000" b="1" kern="0" dirty="0">
              <a:solidFill>
                <a:srgbClr val="FF3300"/>
              </a:solidFill>
              <a:latin typeface="宋体" charset="-122"/>
              <a:hlinkClick r:id="" action="ppaction://noaction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6CC88E66-1B0C-4FDD-A189-2CF480693E27}"/>
              </a:ext>
            </a:extLst>
          </p:cNvPr>
          <p:cNvSpPr/>
          <p:nvPr/>
        </p:nvSpPr>
        <p:spPr>
          <a:xfrm>
            <a:off x="861369" y="1522005"/>
            <a:ext cx="288032" cy="3938649"/>
          </a:xfrm>
          <a:prstGeom prst="leftBrace">
            <a:avLst>
              <a:gd name="adj1" fmla="val 60416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0EE698E-A5AA-411B-A927-426DBC1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95" y="2323594"/>
            <a:ext cx="597974" cy="233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数据传送指令</a:t>
            </a:r>
            <a:endParaRPr lang="zh-CN" altLang="en-US" sz="2400" b="1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24D5BD-2075-4C39-8DD6-B9B1C4011307}"/>
              </a:ext>
            </a:extLst>
          </p:cNvPr>
          <p:cNvSpPr/>
          <p:nvPr/>
        </p:nvSpPr>
        <p:spPr>
          <a:xfrm>
            <a:off x="160879" y="465201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3333FF"/>
                </a:solidFill>
                <a:latin typeface="宋体" charset="-122"/>
              </a:rPr>
              <a:t>28</a:t>
            </a:r>
            <a:r>
              <a:rPr lang="zh-CN" altLang="en-US" b="1" kern="0" dirty="0">
                <a:solidFill>
                  <a:srgbClr val="3333FF"/>
                </a:solidFill>
                <a:latin typeface="宋体" charset="-122"/>
              </a:rPr>
              <a:t>条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B61B83-47FF-413D-8702-390CC8E6A9BC}"/>
              </a:ext>
            </a:extLst>
          </p:cNvPr>
          <p:cNvSpPr/>
          <p:nvPr/>
        </p:nvSpPr>
        <p:spPr>
          <a:xfrm>
            <a:off x="6532818" y="1029772"/>
            <a:ext cx="108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E056E85-1369-4038-81D0-4739C1995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995" y="1293039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DA4ECD5-7A0A-442D-9D53-FA630E09C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995" y="1748891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40452E4-A333-46B1-9A01-18B6D68DF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995" y="2228416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D399F49-14D8-4894-9FCE-82BF4C17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995" y="2658624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BFB7B7E4-6E9E-4717-91E8-94AA4506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818" y="3096446"/>
            <a:ext cx="890228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8E2AE40A-B653-402E-AE93-23C980CC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704" y="3598748"/>
            <a:ext cx="108097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MOVC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C2609115-C9D7-4C4A-AE70-E55C5254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072" y="4104766"/>
            <a:ext cx="1080979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MOVX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0760F6A-9B08-46B6-BFA3-ACAD4B7B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704" y="4649510"/>
            <a:ext cx="209974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PUSH</a:t>
            </a:r>
            <a:r>
              <a:rPr lang="zh-CN" altLang="en-US" sz="2000" b="1" kern="0" dirty="0">
                <a:solidFill>
                  <a:schemeClr val="tx1"/>
                </a:solidFill>
              </a:rPr>
              <a:t>、</a:t>
            </a:r>
            <a:r>
              <a:rPr lang="en-US" altLang="zh-CN" sz="2000" b="1" kern="0" dirty="0">
                <a:solidFill>
                  <a:schemeClr val="tx1"/>
                </a:solidFill>
              </a:rPr>
              <a:t>POP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089054B-8411-4CFC-A098-0A8DDC7F6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033" y="5183412"/>
            <a:ext cx="2099744" cy="4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kern="0" dirty="0">
                <a:solidFill>
                  <a:schemeClr val="tx1"/>
                </a:solidFill>
              </a:rPr>
              <a:t>XCH</a:t>
            </a:r>
            <a:r>
              <a:rPr lang="zh-CN" altLang="en-US" sz="2000" b="1" kern="0" dirty="0">
                <a:solidFill>
                  <a:schemeClr val="tx1"/>
                </a:solidFill>
              </a:rPr>
              <a:t>、</a:t>
            </a:r>
            <a:r>
              <a:rPr lang="en-US" altLang="zh-CN" sz="2000" b="1" kern="0" dirty="0">
                <a:solidFill>
                  <a:schemeClr val="tx1"/>
                </a:solidFill>
              </a:rPr>
              <a:t>XCHD</a:t>
            </a:r>
            <a:endParaRPr lang="zh-CN" altLang="en-US" sz="2000" b="1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4208" y="1702808"/>
            <a:ext cx="2016224" cy="2880320"/>
          </a:xfrm>
          <a:noFill/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996633"/>
                </a:solidFill>
                <a:latin typeface="宋体" charset="-122"/>
              </a:rPr>
              <a:t>累加器</a:t>
            </a:r>
            <a:r>
              <a:rPr lang="en-US" altLang="zh-CN" sz="2800" b="1" dirty="0">
                <a:solidFill>
                  <a:srgbClr val="996633"/>
                </a:solidFill>
                <a:latin typeface="宋体" charset="-122"/>
              </a:rPr>
              <a:t>A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3399"/>
                </a:solidFill>
                <a:latin typeface="宋体" charset="-122"/>
              </a:rPr>
              <a:t>寄存器</a:t>
            </a:r>
            <a:r>
              <a:rPr lang="en-US" altLang="zh-CN" sz="2800" b="1" dirty="0" err="1">
                <a:solidFill>
                  <a:srgbClr val="CC3399"/>
                </a:solidFill>
                <a:latin typeface="宋体" charset="-122"/>
              </a:rPr>
              <a:t>Rn</a:t>
            </a:r>
            <a:endParaRPr lang="en-US" altLang="zh-CN" sz="2800" b="1" dirty="0">
              <a:solidFill>
                <a:srgbClr val="CC3399"/>
              </a:solidFill>
              <a:latin typeface="宋体" charset="-122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00"/>
                </a:solidFill>
                <a:latin typeface="宋体" charset="-122"/>
              </a:rPr>
              <a:t>直接地址</a:t>
            </a:r>
            <a:endParaRPr lang="en-US" altLang="zh-CN" sz="2800" b="1" dirty="0">
              <a:solidFill>
                <a:srgbClr val="006600"/>
              </a:solidFill>
              <a:latin typeface="宋体" charset="-122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宋体" charset="-122"/>
              </a:rPr>
              <a:t>间接地址</a:t>
            </a:r>
            <a:endParaRPr lang="en-US" altLang="zh-CN" sz="2800" b="1" dirty="0">
              <a:solidFill>
                <a:srgbClr val="FF3300"/>
              </a:solidFill>
              <a:latin typeface="宋体" charset="-122"/>
              <a:hlinkClick r:id="" action="ppaction://noactio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2782928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宋体" charset="-122"/>
              </a:rPr>
              <a:t>目的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36156" y="1154351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数据传送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1560" y="1342768"/>
            <a:ext cx="201622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累加器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A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寄存器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Rn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间接地址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b="1" kern="0" dirty="0">
                <a:solidFill>
                  <a:srgbClr val="FF3300"/>
                </a:solidFill>
                <a:latin typeface="宋体" charset="-122"/>
                <a:ea typeface="+mn-ea"/>
                <a:hlinkClick r:id="" action="ppaction://noaction"/>
              </a:rPr>
              <a:t>立即数</a:t>
            </a:r>
            <a:endParaRPr lang="en-US" altLang="zh-CN" sz="2800" b="1" kern="0" dirty="0">
              <a:solidFill>
                <a:srgbClr val="FF3300"/>
              </a:solidFill>
              <a:latin typeface="宋体" charset="-122"/>
              <a:ea typeface="+mn-ea"/>
              <a:hlinkClick r:id="" action="ppaction://noactio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59832" y="278292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宋体" charset="-122"/>
              </a:rPr>
              <a:t>源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6012160" y="1702808"/>
            <a:ext cx="432048" cy="2808312"/>
          </a:xfrm>
          <a:prstGeom prst="lef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右大括号 16"/>
          <p:cNvSpPr/>
          <p:nvPr/>
        </p:nvSpPr>
        <p:spPr bwMode="auto">
          <a:xfrm>
            <a:off x="2339752" y="1630800"/>
            <a:ext cx="720080" cy="3024336"/>
          </a:xfrm>
          <a:prstGeom prst="rightBrace">
            <a:avLst/>
          </a:prstGeom>
          <a:solidFill>
            <a:schemeClr val="bg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3707904" y="2926944"/>
            <a:ext cx="1224136" cy="432048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560" y="515919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源数据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1984" y="515347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目的数据</a:t>
            </a:r>
            <a:endParaRPr lang="zh-CN" altLang="en-US" sz="3200" dirty="0">
              <a:solidFill>
                <a:srgbClr val="3333FF"/>
              </a:solidFill>
            </a:endParaRPr>
          </a:p>
        </p:txBody>
      </p:sp>
      <p:pic>
        <p:nvPicPr>
          <p:cNvPr id="15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A3E0EA1-356C-4581-B7D0-3150B0BA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78F34E1F-18D2-45E7-BCFF-58B4593D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ABE65C12-93E2-4616-803B-D47FB60E2F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6E0CACB6-1D59-4F88-A4C9-8A1220F482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785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89A69A8-72EF-491D-8073-2E538CB5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91276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>
    <p:cut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1102816" y="4368804"/>
            <a:ext cx="58562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图</a:t>
            </a:r>
            <a:r>
              <a:rPr kumimoji="1" lang="en-US" altLang="zh-CN" sz="2400" b="1" dirty="0">
                <a:solidFill>
                  <a:srgbClr val="3333FF"/>
                </a:solidFill>
                <a:latin typeface="宋体" charset="-122"/>
              </a:rPr>
              <a:t>3.6  </a:t>
            </a:r>
            <a:r>
              <a:rPr kumimoji="1" lang="zh-CN" altLang="en-US" sz="2400" b="1" dirty="0">
                <a:solidFill>
                  <a:srgbClr val="3333FF"/>
                </a:solidFill>
                <a:latin typeface="宋体" charset="-122"/>
              </a:rPr>
              <a:t>传送指令在片内存储器的操作功能</a:t>
            </a: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1135360" y="1448557"/>
            <a:ext cx="785812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</a:rPr>
              <a:t>@Ri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3192760" y="1435857"/>
            <a:ext cx="957262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</a:rPr>
              <a:t>direct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5402560" y="1372357"/>
            <a:ext cx="587375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</a:rPr>
              <a:t>Rn</a:t>
            </a:r>
          </a:p>
        </p:txBody>
      </p:sp>
      <p:sp>
        <p:nvSpPr>
          <p:cNvPr id="45065" name="Text Box 11"/>
          <p:cNvSpPr txBox="1">
            <a:spLocks noChangeArrowheads="1"/>
          </p:cNvSpPr>
          <p:nvPr/>
        </p:nvSpPr>
        <p:spPr bwMode="auto">
          <a:xfrm>
            <a:off x="2202160" y="2743957"/>
            <a:ext cx="925512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</a:rPr>
              <a:t>#data</a:t>
            </a: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4259560" y="2743957"/>
            <a:ext cx="858837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</a:rPr>
              <a:t>ACC</a:t>
            </a:r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 flipH="1" flipV="1">
            <a:off x="1516360" y="1905757"/>
            <a:ext cx="6858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68" name="Line 14"/>
          <p:cNvSpPr>
            <a:spLocks noChangeShapeType="1"/>
          </p:cNvSpPr>
          <p:nvPr/>
        </p:nvSpPr>
        <p:spPr bwMode="auto">
          <a:xfrm flipV="1">
            <a:off x="2506960" y="1905757"/>
            <a:ext cx="914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 dirty="0"/>
          </a:p>
        </p:txBody>
      </p:sp>
      <p:sp>
        <p:nvSpPr>
          <p:cNvPr id="45070" name="Line 16"/>
          <p:cNvSpPr>
            <a:spLocks noChangeShapeType="1"/>
          </p:cNvSpPr>
          <p:nvPr/>
        </p:nvSpPr>
        <p:spPr bwMode="auto">
          <a:xfrm>
            <a:off x="3116560" y="2972557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>
            <a:off x="1897360" y="1753357"/>
            <a:ext cx="23622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2" name="Line 18"/>
          <p:cNvSpPr>
            <a:spLocks noChangeShapeType="1"/>
          </p:cNvSpPr>
          <p:nvPr/>
        </p:nvSpPr>
        <p:spPr bwMode="auto">
          <a:xfrm>
            <a:off x="1897360" y="1600957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3" name="Line 19"/>
          <p:cNvSpPr>
            <a:spLocks noChangeShapeType="1"/>
          </p:cNvSpPr>
          <p:nvPr/>
        </p:nvSpPr>
        <p:spPr bwMode="auto">
          <a:xfrm>
            <a:off x="4107160" y="1600957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4" name="Line 20"/>
          <p:cNvSpPr>
            <a:spLocks noChangeShapeType="1"/>
          </p:cNvSpPr>
          <p:nvPr/>
        </p:nvSpPr>
        <p:spPr bwMode="auto">
          <a:xfrm>
            <a:off x="4030960" y="1905757"/>
            <a:ext cx="609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5" name="Line 21"/>
          <p:cNvSpPr>
            <a:spLocks noChangeShapeType="1"/>
          </p:cNvSpPr>
          <p:nvPr/>
        </p:nvSpPr>
        <p:spPr bwMode="auto">
          <a:xfrm flipH="1">
            <a:off x="5021560" y="1829557"/>
            <a:ext cx="6858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>
            <a:off x="3954760" y="91515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 flipV="1">
            <a:off x="3497560" y="91515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3497560" y="915157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18459C05-31FA-4DBD-898B-672DB33EEB41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DFFC4208-838D-48A9-9DBF-0AC263BF8026}"/>
              </a:ext>
            </a:extLst>
          </p:cNvPr>
          <p:cNvSpPr txBox="1">
            <a:spLocks/>
          </p:cNvSpPr>
          <p:nvPr/>
        </p:nvSpPr>
        <p:spPr bwMode="auto">
          <a:xfrm>
            <a:off x="7110783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4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AA4725CF-9BD5-4F59-82F4-A5C7330A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4162BBF3-6F74-4A30-90C5-540FCF51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02884CDC-8497-4BFB-A089-8B304F6F64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1F4134AD-70C8-416E-A167-60EB7C66A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672" y="1829557"/>
            <a:ext cx="2274888" cy="92549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80E89A20-4D17-4304-9C1B-BDC02532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510" y="2228434"/>
            <a:ext cx="2505518" cy="1569660"/>
          </a:xfrm>
          <a:prstGeom prst="rect">
            <a:avLst/>
          </a:prstGeom>
          <a:solidFill>
            <a:srgbClr val="F7C7F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MOV</a:t>
            </a:r>
            <a:r>
              <a:rPr kumimoji="1" lang="zh-CN" altLang="en-US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助记符号在片内存储器、寄存器的数传送操作 </a:t>
            </a:r>
            <a:endParaRPr kumimoji="1" lang="en-US" altLang="zh-CN" sz="2400" b="1" dirty="0">
              <a:solidFill>
                <a:srgbClr val="000080"/>
              </a:solidFill>
              <a:latin typeface="宋体" charset="-122"/>
              <a:ea typeface="黑体" pitchFamily="2" charset="-122"/>
            </a:endParaRPr>
          </a:p>
          <a:p>
            <a:pPr eaLnBrk="0" hangingPunct="0"/>
            <a:r>
              <a:rPr kumimoji="1" lang="en-US" altLang="zh-CN" sz="2400" b="1" dirty="0">
                <a:solidFill>
                  <a:srgbClr val="000080"/>
                </a:solidFill>
                <a:latin typeface="宋体" charset="-122"/>
                <a:ea typeface="黑体" pitchFamily="2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16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条）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55A07713-E74C-45FB-8927-0DC51CD62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247" y="3613769"/>
            <a:ext cx="1023037" cy="461665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 dirty="0">
                <a:solidFill>
                  <a:srgbClr val="FF3399"/>
                </a:solidFill>
                <a:latin typeface="Times New Roman" pitchFamily="18" charset="0"/>
              </a:rPr>
              <a:t>DPTR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70B12D57-78AC-4376-BFC4-59A3E5743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160" y="2735632"/>
            <a:ext cx="925512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</a:rPr>
              <a:t>#data</a:t>
            </a: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DDD5553C-A3BC-429C-BEE0-55A0B2401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341" y="3836276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C9B665A5-A332-4CE5-9347-A8EF0AB50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375" y="3601326"/>
            <a:ext cx="1531396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2400" b="1" dirty="0">
                <a:solidFill>
                  <a:srgbClr val="FF3399"/>
                </a:solidFill>
                <a:latin typeface="Times New Roman" pitchFamily="18" charset="0"/>
              </a:rPr>
              <a:t>#data16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22A82BAE-ECDC-4E64-94C6-8CEADFD815BA}"/>
              </a:ext>
            </a:extLst>
          </p:cNvPr>
          <p:cNvSpPr txBox="1">
            <a:spLocks noChangeArrowheads="1"/>
          </p:cNvSpPr>
          <p:nvPr/>
        </p:nvSpPr>
        <p:spPr>
          <a:xfrm>
            <a:off x="1180727" y="5035145"/>
            <a:ext cx="7056785" cy="51316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b="1" kern="0" dirty="0"/>
              <a:t>助记符    </a:t>
            </a:r>
            <a:r>
              <a:rPr lang="en-US" altLang="zh-CN" sz="2400" b="1" kern="0" dirty="0"/>
              <a:t>[</a:t>
            </a:r>
            <a:r>
              <a:rPr lang="zh-CN" altLang="en-US" sz="2400" b="1" kern="0" dirty="0"/>
              <a:t>目的操作数</a:t>
            </a:r>
            <a:r>
              <a:rPr lang="en-US" altLang="zh-CN" sz="2400" b="1" kern="0" dirty="0"/>
              <a:t>][</a:t>
            </a:r>
            <a:r>
              <a:rPr lang="zh-CN" altLang="en-US" sz="2400" b="1" kern="0" dirty="0"/>
              <a:t>，源操作数</a:t>
            </a:r>
            <a:r>
              <a:rPr lang="en-US" altLang="zh-CN" sz="2400" b="1" kern="0" dirty="0"/>
              <a:t>]    [</a:t>
            </a:r>
            <a:r>
              <a:rPr lang="zh-CN" altLang="en-US" sz="2400" b="1" kern="0" dirty="0"/>
              <a:t>；注释</a:t>
            </a:r>
            <a:r>
              <a:rPr lang="en-US" altLang="zh-CN" sz="2400" b="1" kern="0" dirty="0"/>
              <a:t>]</a:t>
            </a: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kumimoji="1" lang="zh-CN" altLang="en-US" sz="2400" b="1" kern="0" dirty="0">
                <a:latin typeface="Times New Roman" pitchFamily="18" charset="0"/>
              </a:rPr>
              <a:t>              </a:t>
            </a:r>
            <a:endParaRPr kumimoji="1" lang="en-US" altLang="zh-CN" sz="2400" b="1" kern="0" dirty="0">
              <a:latin typeface="Times New Roman" pitchFamily="18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69614AF9-78DA-40B9-9D5F-109CE141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3" y="5634500"/>
            <a:ext cx="7217556" cy="41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</a:rPr>
              <a:t>MOV        A,   #03                    ;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 pitchFamily="18" charset="0"/>
              </a:rPr>
              <a:t>将立即数传送到累加器</a:t>
            </a:r>
            <a:endParaRPr kumimoji="1" lang="en-US" altLang="zh-CN" sz="2400" b="1" kern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5411" y="764716"/>
            <a:ext cx="528280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1.</a:t>
            </a:r>
            <a:r>
              <a:rPr kumimoji="1"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以累加器</a:t>
            </a:r>
            <a:r>
              <a:rPr kumimoji="1"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为目的操作数的指令</a:t>
            </a:r>
            <a:r>
              <a:rPr kumimoji="1" lang="en-US" altLang="zh-CN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(4</a:t>
            </a:r>
            <a:r>
              <a:rPr kumimoji="1" lang="zh-CN" altLang="en-US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条</a:t>
            </a:r>
            <a:r>
              <a:rPr kumimoji="1" lang="en-US" altLang="zh-CN" sz="2400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)</a:t>
            </a:r>
          </a:p>
        </p:txBody>
      </p:sp>
      <p:grpSp>
        <p:nvGrpSpPr>
          <p:cNvPr id="38917" name="Group 21"/>
          <p:cNvGrpSpPr>
            <a:grpSpLocks/>
          </p:cNvGrpSpPr>
          <p:nvPr/>
        </p:nvGrpSpPr>
        <p:grpSpPr bwMode="auto">
          <a:xfrm>
            <a:off x="228600" y="1372729"/>
            <a:ext cx="8686800" cy="4541838"/>
            <a:chOff x="144" y="739"/>
            <a:chExt cx="5472" cy="2861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172" y="765"/>
              <a:ext cx="1403" cy="26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rgbClr val="3333FF"/>
                  </a:solidFill>
                  <a:latin typeface="Times New Roman" pitchFamily="18" charset="0"/>
                </a:rPr>
                <a:t>汇编指令格式</a:t>
              </a:r>
            </a:p>
            <a:p>
              <a:pPr eaLnBrk="0" hangingPunct="0"/>
              <a:endParaRPr kumimoji="1" lang="zh-CN" altLang="en-US" b="1" dirty="0">
                <a:solidFill>
                  <a:srgbClr val="3333FF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Rn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direct;</a:t>
              </a: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@Ri;		</a:t>
              </a:r>
            </a:p>
            <a:p>
              <a:pPr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</a:rPr>
                <a:t>, #data	</a:t>
              </a: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1488" y="746"/>
              <a:ext cx="1008" cy="28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eaLnBrk="0" hangingPunct="0"/>
              <a:r>
                <a:rPr kumimoji="1" lang="zh-CN" altLang="en-US" b="1">
                  <a:solidFill>
                    <a:srgbClr val="3333FF"/>
                  </a:solidFill>
                  <a:latin typeface="Times New Roman" pitchFamily="18" charset="0"/>
                </a:rPr>
                <a:t>机器码格式</a:t>
              </a:r>
            </a:p>
            <a:p>
              <a:pPr marL="457200" indent="-457200" eaLnBrk="0" hangingPunct="0"/>
              <a:endParaRPr kumimoji="1" lang="zh-CN" altLang="en-US" b="1">
                <a:solidFill>
                  <a:srgbClr val="3333FF"/>
                </a:solidFill>
                <a:latin typeface="Times New Roman" pitchFamily="18" charset="0"/>
              </a:endParaRP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1110 1rrr</a:t>
              </a: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1110 0101</a:t>
              </a:r>
            </a:p>
            <a:p>
              <a:pPr marL="457200" indent="-457200" eaLnBrk="0" hangingPunct="0"/>
              <a:r>
                <a:rPr kumimoji="1" lang="en-US" altLang="zh-CN" b="1">
                  <a:latin typeface="Times New Roman" pitchFamily="18" charset="0"/>
                </a:rPr>
                <a:t>direct</a:t>
              </a: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algn="just" eaLnBrk="0" hangingPunct="0"/>
              <a:r>
                <a:rPr kumimoji="1" lang="en-US" altLang="zh-CN" b="1">
                  <a:latin typeface="Times New Roman" pitchFamily="18" charset="0"/>
                </a:rPr>
                <a:t>1110  011i</a:t>
              </a:r>
            </a:p>
            <a:p>
              <a:pPr marL="457200" indent="-457200" algn="just" eaLnBrk="0" hangingPunct="0"/>
              <a:endParaRPr kumimoji="1" lang="en-US" altLang="zh-CN" b="1">
                <a:latin typeface="Times New Roman" pitchFamily="18" charset="0"/>
              </a:endParaRPr>
            </a:p>
            <a:p>
              <a:pPr marL="457200" indent="-457200" algn="just" eaLnBrk="0" hangingPunct="0"/>
              <a:endParaRPr kumimoji="1" lang="en-US" altLang="zh-CN" b="1">
                <a:latin typeface="宋体" charset="-122"/>
              </a:endParaRPr>
            </a:p>
            <a:p>
              <a:pPr marL="457200" indent="-457200" algn="just" eaLnBrk="0" hangingPunct="0"/>
              <a:endParaRPr kumimoji="1" lang="en-US" altLang="zh-CN" b="1">
                <a:latin typeface="宋体" charset="-122"/>
              </a:endParaRPr>
            </a:p>
            <a:p>
              <a:pPr marL="457200" indent="-457200" algn="just" eaLnBrk="0" hangingPunct="0"/>
              <a:endParaRPr kumimoji="1" lang="en-US" altLang="zh-CN" b="1">
                <a:latin typeface="宋体" charset="-122"/>
              </a:endParaRPr>
            </a:p>
            <a:p>
              <a:pPr marL="457200" indent="-457200" algn="just" eaLnBrk="0" hangingPunct="0"/>
              <a:r>
                <a:rPr kumimoji="1" lang="en-US" altLang="zh-CN" b="1">
                  <a:latin typeface="Times New Roman" pitchFamily="18" charset="0"/>
                </a:rPr>
                <a:t>0111 0100</a:t>
              </a:r>
            </a:p>
            <a:p>
              <a:pPr marL="457200" indent="-457200" algn="just" eaLnBrk="0" hangingPunct="0"/>
              <a:r>
                <a:rPr kumimoji="1" lang="en-US" altLang="zh-CN" b="1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2553" y="739"/>
              <a:ext cx="912" cy="26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rgbClr val="3333FF"/>
                  </a:solidFill>
                  <a:latin typeface="Times New Roman" pitchFamily="18" charset="0"/>
                </a:rPr>
                <a:t>操作</a:t>
              </a:r>
            </a:p>
            <a:p>
              <a:pPr eaLnBrk="0" hangingPunct="0"/>
              <a:endParaRPr kumimoji="1" lang="zh-CN" altLang="en-US" b="1" dirty="0">
                <a:solidFill>
                  <a:schemeClr val="bg2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latin typeface="Times New Roman" pitchFamily="18" charset="0"/>
                </a:rPr>
                <a:t>(Rn)→A</a:t>
              </a: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latin typeface="Times New Roman" pitchFamily="18" charset="0"/>
                </a:rPr>
                <a:t>(direct) →A</a:t>
              </a: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b="1" dirty="0">
                  <a:latin typeface="Times New Roman" pitchFamily="18" charset="0"/>
                </a:rPr>
                <a:t>((Ri)) → A</a:t>
              </a:r>
            </a:p>
            <a:p>
              <a:pPr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b="1" dirty="0">
                  <a:latin typeface="Times New Roman" pitchFamily="18" charset="0"/>
                </a:rPr>
                <a:t>#data → A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466" y="744"/>
              <a:ext cx="2109" cy="28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rgbClr val="3333FF"/>
                  </a:solidFill>
                  <a:latin typeface="Times New Roman" pitchFamily="18" charset="0"/>
                </a:rPr>
                <a:t>注释</a:t>
              </a:r>
            </a:p>
            <a:p>
              <a:pPr eaLnBrk="0" hangingPunct="0"/>
              <a:endParaRPr kumimoji="1" lang="zh-CN" altLang="en-US" b="1" dirty="0">
                <a:solidFill>
                  <a:srgbClr val="3333FF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kumimoji="1" lang="zh-CN" altLang="en-US" dirty="0">
                  <a:latin typeface="宋体" charset="-122"/>
                </a:rPr>
                <a:t>将工作寄存器</a:t>
              </a:r>
              <a:r>
                <a:rPr kumimoji="1" lang="en-US" altLang="zh-CN" dirty="0">
                  <a:latin typeface="宋体" charset="-122"/>
                </a:rPr>
                <a:t>Rn</a:t>
              </a:r>
              <a:r>
                <a:rPr kumimoji="1" lang="zh-CN" altLang="en-US" dirty="0">
                  <a:latin typeface="宋体" charset="-122"/>
                </a:rPr>
                <a:t>（即</a:t>
              </a:r>
              <a:r>
                <a:rPr kumimoji="1" lang="en-US" altLang="zh-CN" dirty="0">
                  <a:latin typeface="宋体" charset="-122"/>
                </a:rPr>
                <a:t>R0~R7</a:t>
              </a:r>
              <a:r>
                <a:rPr kumimoji="1" lang="zh-CN" altLang="en-US" dirty="0">
                  <a:latin typeface="宋体" charset="-122"/>
                </a:rPr>
                <a:t>）内容传送到累加器</a:t>
              </a:r>
              <a:r>
                <a:rPr kumimoji="1" lang="en-US" altLang="zh-CN" dirty="0">
                  <a:latin typeface="宋体" charset="-122"/>
                </a:rPr>
                <a:t>A</a:t>
              </a:r>
              <a:r>
                <a:rPr kumimoji="1" lang="zh-CN" altLang="en-US" dirty="0">
                  <a:latin typeface="宋体" charset="-122"/>
                </a:rPr>
                <a:t>中</a:t>
              </a:r>
            </a:p>
            <a:p>
              <a:pPr eaLnBrk="0" hangingPunct="0"/>
              <a:endParaRPr kumimoji="1" lang="zh-CN" altLang="en-US" dirty="0">
                <a:latin typeface="宋体" charset="-122"/>
              </a:endParaRPr>
            </a:p>
            <a:p>
              <a:pPr eaLnBrk="0" hangingPunct="0"/>
              <a:r>
                <a:rPr kumimoji="1" lang="zh-CN" altLang="en-US" dirty="0">
                  <a:latin typeface="宋体" charset="-122"/>
                </a:rPr>
                <a:t>将直接寻址所得的片内</a:t>
              </a:r>
              <a:r>
                <a:rPr kumimoji="1" lang="en-US" altLang="zh-CN" dirty="0">
                  <a:latin typeface="宋体" charset="-122"/>
                </a:rPr>
                <a:t>RAM</a:t>
              </a:r>
              <a:r>
                <a:rPr kumimoji="1" lang="zh-CN" altLang="en-US" dirty="0">
                  <a:latin typeface="宋体" charset="-122"/>
                </a:rPr>
                <a:t>单元内容或特殊功能寄存器中的内容传送到累加器</a:t>
              </a:r>
              <a:r>
                <a:rPr kumimoji="1" lang="en-US" altLang="zh-CN" dirty="0">
                  <a:latin typeface="宋体" charset="-122"/>
                </a:rPr>
                <a:t>A</a:t>
              </a:r>
              <a:r>
                <a:rPr kumimoji="1" lang="zh-CN" altLang="en-US" dirty="0">
                  <a:latin typeface="宋体" charset="-122"/>
                </a:rPr>
                <a:t>中</a:t>
              </a:r>
            </a:p>
            <a:p>
              <a:pPr eaLnBrk="0" hangingPunct="0"/>
              <a:endParaRPr kumimoji="1" lang="zh-CN" altLang="en-US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zh-CN" altLang="en-US" dirty="0">
                  <a:latin typeface="宋体" charset="-122"/>
                </a:rPr>
                <a:t>将间接寻址（</a:t>
              </a:r>
              <a:r>
                <a:rPr kumimoji="1" lang="en-US" altLang="zh-CN" dirty="0">
                  <a:latin typeface="宋体" charset="-122"/>
                </a:rPr>
                <a:t>Ri</a:t>
              </a:r>
              <a:r>
                <a:rPr kumimoji="1" lang="zh-CN" altLang="en-US" dirty="0">
                  <a:latin typeface="宋体" charset="-122"/>
                </a:rPr>
                <a:t>为</a:t>
              </a:r>
              <a:r>
                <a:rPr kumimoji="1" lang="en-US" altLang="zh-CN" dirty="0">
                  <a:latin typeface="宋体" charset="-122"/>
                </a:rPr>
                <a:t>R0</a:t>
              </a:r>
              <a:r>
                <a:rPr kumimoji="1" lang="zh-CN" altLang="en-US" dirty="0">
                  <a:latin typeface="宋体" charset="-122"/>
                </a:rPr>
                <a:t>或</a:t>
              </a:r>
              <a:r>
                <a:rPr kumimoji="1" lang="en-US" altLang="zh-CN" dirty="0">
                  <a:latin typeface="宋体" charset="-122"/>
                </a:rPr>
                <a:t>R1</a:t>
              </a:r>
              <a:r>
                <a:rPr kumimoji="1" lang="zh-CN" altLang="en-US" dirty="0">
                  <a:latin typeface="宋体" charset="-122"/>
                </a:rPr>
                <a:t>）所得的片内</a:t>
              </a:r>
              <a:r>
                <a:rPr kumimoji="1" lang="en-US" altLang="zh-CN" dirty="0">
                  <a:latin typeface="宋体" charset="-122"/>
                </a:rPr>
                <a:t>RAM</a:t>
              </a:r>
              <a:r>
                <a:rPr kumimoji="1" lang="zh-CN" altLang="en-US" dirty="0">
                  <a:latin typeface="宋体" charset="-122"/>
                </a:rPr>
                <a:t>单元内容或特殊功能积存器中的内容传送到累加器</a:t>
              </a:r>
              <a:r>
                <a:rPr kumimoji="1" lang="en-US" altLang="zh-CN" dirty="0">
                  <a:latin typeface="宋体" charset="-122"/>
                </a:rPr>
                <a:t>A</a:t>
              </a:r>
              <a:r>
                <a:rPr kumimoji="1" lang="zh-CN" altLang="en-US" dirty="0">
                  <a:latin typeface="宋体" charset="-122"/>
                </a:rPr>
                <a:t>中</a:t>
              </a:r>
            </a:p>
            <a:p>
              <a:pPr algn="just" eaLnBrk="0" hangingPunct="0"/>
              <a:endParaRPr kumimoji="1" lang="zh-CN" altLang="en-US" dirty="0">
                <a:latin typeface="宋体" charset="-122"/>
              </a:endParaRPr>
            </a:p>
            <a:p>
              <a:pPr algn="just" eaLnBrk="0" hangingPunct="0"/>
              <a:r>
                <a:rPr kumimoji="1" lang="zh-CN" altLang="en-US" dirty="0">
                  <a:latin typeface="宋体" charset="-122"/>
                </a:rPr>
                <a:t>将立即数传送到累加器</a:t>
              </a:r>
              <a:r>
                <a:rPr kumimoji="1" lang="en-US" altLang="zh-CN" dirty="0">
                  <a:latin typeface="宋体" charset="-122"/>
                </a:rPr>
                <a:t>A</a:t>
              </a:r>
              <a:r>
                <a:rPr kumimoji="1" lang="zh-CN" altLang="en-US" dirty="0">
                  <a:latin typeface="宋体" charset="-122"/>
                </a:rPr>
                <a:t>中</a:t>
              </a:r>
            </a:p>
            <a:p>
              <a:pPr eaLnBrk="0" hangingPunct="0"/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44" y="1045"/>
              <a:ext cx="5376" cy="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192" y="1536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1488" y="805"/>
              <a:ext cx="2" cy="279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2544" y="757"/>
              <a:ext cx="2" cy="284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3456" y="757"/>
              <a:ext cx="0" cy="284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>
              <a:off x="240" y="2207"/>
              <a:ext cx="537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9" name="Line 18"/>
            <p:cNvSpPr>
              <a:spLocks noChangeShapeType="1"/>
            </p:cNvSpPr>
            <p:nvPr/>
          </p:nvSpPr>
          <p:spPr bwMode="auto">
            <a:xfrm>
              <a:off x="240" y="3071"/>
              <a:ext cx="532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0" name="Line 19"/>
            <p:cNvSpPr>
              <a:spLocks noChangeShapeType="1"/>
            </p:cNvSpPr>
            <p:nvPr/>
          </p:nvSpPr>
          <p:spPr bwMode="auto">
            <a:xfrm>
              <a:off x="240" y="3600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81B442E8-3F94-4793-95A9-260BD68FA5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4785" y="6381750"/>
            <a:ext cx="1981200" cy="476250"/>
          </a:xfrm>
          <a:noFill/>
        </p:spPr>
        <p:txBody>
          <a:bodyPr/>
          <a:lstStyle/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FEB75738-F92C-4F2B-A1C6-9D9EAD8A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91276"/>
            <a:ext cx="1981200" cy="476250"/>
          </a:xfrm>
          <a:noFill/>
        </p:spPr>
        <p:txBody>
          <a:bodyPr/>
          <a:lstStyle/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1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6CFCDEF6-462E-491D-822C-428EA41F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D5E6915C-A5A3-4938-ABCF-5A60CA35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标题 1">
            <a:extLst>
              <a:ext uri="{FF2B5EF4-FFF2-40B4-BE49-F238E27FC236}">
                <a16:creationId xmlns:a16="http://schemas.microsoft.com/office/drawing/2014/main" id="{5AC60C84-8D08-42E6-B30D-D2BD39AF5A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965A5F-E7AD-429E-AB46-83C56CCF9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02" y="403455"/>
            <a:ext cx="2053086" cy="99014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F86182F-A82C-4974-B404-1EF8F5AC5C66}"/>
              </a:ext>
            </a:extLst>
          </p:cNvPr>
          <p:cNvSpPr/>
          <p:nvPr/>
        </p:nvSpPr>
        <p:spPr>
          <a:xfrm>
            <a:off x="6250517" y="1449943"/>
            <a:ext cx="1599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助记符  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DB2C8F-4ECB-4362-9CC0-9C2CF9C2151C}"/>
              </a:ext>
            </a:extLst>
          </p:cNvPr>
          <p:cNvSpPr/>
          <p:nvPr/>
        </p:nvSpPr>
        <p:spPr>
          <a:xfrm>
            <a:off x="7720984" y="1433227"/>
            <a:ext cx="1145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  </a:t>
            </a:r>
            <a:r>
              <a:rPr lang="en-US" altLang="zh-CN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MOV</a:t>
            </a:r>
            <a:r>
              <a:rPr lang="en-US" altLang="zh-CN" b="1" dirty="0">
                <a:solidFill>
                  <a:srgbClr val="3333FF"/>
                </a:solidFill>
                <a:latin typeface="创艺简黑体" pitchFamily="2" charset="-122"/>
                <a:ea typeface="创艺简黑体" pitchFamily="2" charset="-122"/>
              </a:rPr>
              <a:t>E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cut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075" y="2178454"/>
            <a:ext cx="6673850" cy="2438400"/>
          </a:xfr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5400000" scaled="1"/>
          </a:gradFill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b="1" dirty="0">
                <a:solidFill>
                  <a:srgbClr val="CC33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 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#30H 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；（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=30H</a:t>
            </a:r>
          </a:p>
          <a:p>
            <a:pPr marL="0" indent="0" algn="just" eaLnBrk="1" hangingPunct="1"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 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 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30H	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；（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=11H       </a:t>
            </a:r>
          </a:p>
          <a:p>
            <a:pPr marL="0" indent="0" algn="just" eaLnBrk="1" hangingPunct="1"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 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@R1	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；（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=11H</a:t>
            </a:r>
          </a:p>
          <a:p>
            <a:pPr marL="0" indent="0" algn="just" eaLnBrk="1" hangingPunct="1"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MOV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  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R1     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；（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=30H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51681" y="1544935"/>
            <a:ext cx="7753084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例：程序运行前：起始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30H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单元内容为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11H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R1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itchFamily="18" charset="0"/>
              </a:rPr>
              <a:t>中为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itchFamily="18" charset="0"/>
              </a:rPr>
              <a:t>30H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5165B3F-8ED6-4D87-996B-4A3984F39A1B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B2E67A0-A3EF-46D5-ACE3-D4D1C3CD16B7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8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79996E93-2794-4F2C-816A-3FA497A6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56B43162-5A09-4A0D-AE1F-80CBAD92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8A3FE40-7407-41A4-BCDC-5D42DE941F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FC70228-56DA-4735-B9DE-F64C45F1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1" y="764716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1.</a:t>
            </a:r>
            <a:r>
              <a:rPr kumimoji="1"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以累加器</a:t>
            </a:r>
            <a:r>
              <a:rPr kumimoji="1"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为目的操作数的指令</a:t>
            </a:r>
            <a:r>
              <a:rPr kumimoji="1"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(4</a:t>
            </a:r>
            <a:r>
              <a:rPr kumimoji="1"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条</a:t>
            </a:r>
            <a:r>
              <a:rPr kumimoji="1"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)</a:t>
            </a:r>
            <a:endParaRPr kumimoji="1" lang="en-US" altLang="zh-CN" sz="2400" b="1" dirty="0">
              <a:solidFill>
                <a:srgbClr val="996633"/>
              </a:solidFill>
              <a:latin typeface="创艺简黑体" pitchFamily="2" charset="-122"/>
              <a:ea typeface="创艺简黑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345FC3-5FC2-46A0-B41A-F461043043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89" y="468867"/>
            <a:ext cx="2053086" cy="990141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85" y="600077"/>
            <a:ext cx="5835989" cy="62865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、以寄存器</a:t>
            </a:r>
            <a:r>
              <a:rPr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Rn</a:t>
            </a:r>
            <a:r>
              <a:rPr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为目的操作数指令（</a:t>
            </a:r>
            <a:r>
              <a:rPr lang="en-US" altLang="zh-CN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创艺简黑体" pitchFamily="2" charset="-122"/>
                <a:ea typeface="创艺简黑体" pitchFamily="2" charset="-122"/>
              </a:rPr>
              <a:t>条）</a:t>
            </a:r>
          </a:p>
        </p:txBody>
      </p:sp>
      <p:grpSp>
        <p:nvGrpSpPr>
          <p:cNvPr id="40965" name="Group 24"/>
          <p:cNvGrpSpPr>
            <a:grpSpLocks/>
          </p:cNvGrpSpPr>
          <p:nvPr/>
        </p:nvGrpSpPr>
        <p:grpSpPr bwMode="auto">
          <a:xfrm>
            <a:off x="228600" y="1778796"/>
            <a:ext cx="8686800" cy="3738563"/>
            <a:chOff x="144" y="720"/>
            <a:chExt cx="5472" cy="2355"/>
          </a:xfrm>
        </p:grpSpPr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144" y="757"/>
              <a:ext cx="1403" cy="21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rgbClr val="3333FF"/>
                  </a:solidFill>
                  <a:latin typeface="Times New Roman" pitchFamily="18" charset="0"/>
                </a:rPr>
                <a:t>汇编指令格式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Rn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</a:p>
            <a:p>
              <a:pPr algn="just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Rn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direct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</a:p>
            <a:p>
              <a:pPr algn="just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</a:rPr>
                <a:t>MOV</a:t>
              </a:r>
              <a:r>
                <a:rPr kumimoji="1" lang="en-US" altLang="zh-CN" b="1" dirty="0">
                  <a:latin typeface="Times New Roman" pitchFamily="18" charset="0"/>
                </a:rPr>
                <a:t>  </a:t>
              </a:r>
              <a:r>
                <a:rPr kumimoji="1" lang="en-US" altLang="zh-CN" b="1" dirty="0">
                  <a:solidFill>
                    <a:srgbClr val="3333FF"/>
                  </a:solidFill>
                  <a:latin typeface="Times New Roman" pitchFamily="18" charset="0"/>
                </a:rPr>
                <a:t>Rn</a:t>
              </a:r>
              <a:r>
                <a:rPr kumimoji="1" lang="zh-CN" altLang="en-US" b="1" dirty="0">
                  <a:latin typeface="Times New Roman" pitchFamily="18" charset="0"/>
                </a:rPr>
                <a:t>，</a:t>
              </a:r>
              <a:r>
                <a:rPr kumimoji="1" lang="en-US" altLang="zh-CN" b="1" dirty="0">
                  <a:latin typeface="Times New Roman" pitchFamily="18" charset="0"/>
                </a:rPr>
                <a:t>#data</a:t>
              </a:r>
              <a:r>
                <a:rPr kumimoji="1" lang="zh-CN" altLang="en-US" b="1" dirty="0">
                  <a:latin typeface="Times New Roman" pitchFamily="18" charset="0"/>
                </a:rPr>
                <a:t>；</a:t>
              </a:r>
            </a:p>
            <a:p>
              <a:pPr algn="just" eaLnBrk="0" hangingPunct="0"/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1488" y="768"/>
              <a:ext cx="864" cy="23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eaLnBrk="0" hangingPunct="0"/>
              <a:r>
                <a:rPr kumimoji="1" lang="zh-CN" altLang="en-US" b="1" dirty="0">
                  <a:solidFill>
                    <a:srgbClr val="3333FF"/>
                  </a:solidFill>
                  <a:latin typeface="Times New Roman" pitchFamily="18" charset="0"/>
                </a:rPr>
                <a:t>机器码格式</a:t>
              </a:r>
            </a:p>
            <a:p>
              <a:pPr marL="457200" indent="-457200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marL="457200" indent="-457200" algn="just" eaLnBrk="0" hangingPunct="0"/>
              <a:r>
                <a:rPr kumimoji="1" lang="en-US" altLang="zh-CN" b="1" dirty="0">
                  <a:latin typeface="Times New Roman" pitchFamily="18" charset="0"/>
                </a:rPr>
                <a:t>1111   1rrr</a:t>
              </a:r>
            </a:p>
            <a:p>
              <a:pPr marL="457200" indent="-457200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marL="457200" indent="-457200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marL="457200" indent="-457200" algn="just" eaLnBrk="0" hangingPunct="0">
                <a:buFontTx/>
                <a:buAutoNum type="arabicPlain" startAt="1010"/>
              </a:pPr>
              <a:r>
                <a:rPr kumimoji="1" lang="en-US" altLang="zh-CN" b="1" dirty="0">
                  <a:latin typeface="Times New Roman" pitchFamily="18" charset="0"/>
                </a:rPr>
                <a:t>  1rrr</a:t>
              </a:r>
            </a:p>
            <a:p>
              <a:pPr marL="457200" indent="-457200" algn="just" eaLnBrk="0" hangingPunct="0"/>
              <a:r>
                <a:rPr kumimoji="1" lang="en-US" altLang="zh-CN" b="1" dirty="0">
                  <a:latin typeface="Times New Roman" pitchFamily="18" charset="0"/>
                </a:rPr>
                <a:t>direct</a:t>
              </a:r>
            </a:p>
            <a:p>
              <a:pPr marL="457200" indent="-457200"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marL="457200" indent="-457200"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marL="457200" indent="-457200"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marL="457200" indent="-457200" algn="just" eaLnBrk="0" hangingPunct="0"/>
              <a:r>
                <a:rPr kumimoji="1" lang="en-US" altLang="zh-CN" b="1" dirty="0">
                  <a:latin typeface="Times New Roman" pitchFamily="18" charset="0"/>
                </a:rPr>
                <a:t>0111  1rrr</a:t>
              </a:r>
            </a:p>
            <a:p>
              <a:pPr marL="457200" indent="-457200" algn="just" eaLnBrk="0" hangingPunct="0"/>
              <a:r>
                <a:rPr kumimoji="1" lang="en-US" altLang="zh-CN" b="1" dirty="0">
                  <a:latin typeface="Times New Roman" pitchFamily="18" charset="0"/>
                </a:rPr>
                <a:t>data</a:t>
              </a:r>
            </a:p>
            <a:p>
              <a:pPr marL="457200" indent="-457200" eaLnBrk="0" hangingPunct="0"/>
              <a:endParaRPr kumimoji="1" lang="en-US" altLang="zh-CN" b="1" dirty="0">
                <a:latin typeface="Times New Roman" pitchFamily="18" charset="0"/>
              </a:endParaRP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2400" y="775"/>
              <a:ext cx="1056" cy="196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rgbClr val="3333FF"/>
                  </a:solidFill>
                  <a:latin typeface="Times New Roman" pitchFamily="18" charset="0"/>
                </a:rPr>
                <a:t>操作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latin typeface="Times New Roman" pitchFamily="18" charset="0"/>
                </a:rPr>
                <a:t>(A)→ Rn</a:t>
              </a: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latin typeface="Times New Roman" pitchFamily="18" charset="0"/>
                </a:rPr>
                <a:t>(direct) → Rn</a:t>
              </a: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algn="just"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endParaRPr kumimoji="1" lang="en-US" altLang="zh-CN" b="1" dirty="0">
                <a:latin typeface="Times New Roman" pitchFamily="18" charset="0"/>
              </a:endParaRPr>
            </a:p>
            <a:p>
              <a:pPr eaLnBrk="0" hangingPunct="0"/>
              <a:r>
                <a:rPr kumimoji="1" lang="en-US" altLang="zh-CN" b="1" dirty="0">
                  <a:latin typeface="Times New Roman" pitchFamily="18" charset="0"/>
                </a:rPr>
                <a:t>#data → Rn</a:t>
              </a:r>
            </a:p>
          </p:txBody>
        </p:sp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3456" y="746"/>
              <a:ext cx="2109" cy="21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b="1" dirty="0">
                  <a:solidFill>
                    <a:srgbClr val="3333FF"/>
                  </a:solidFill>
                  <a:latin typeface="Times New Roman" pitchFamily="18" charset="0"/>
                </a:rPr>
                <a:t>注释</a:t>
              </a:r>
            </a:p>
            <a:p>
              <a:pPr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将累加器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A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中内容传送到工作寄存器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Rn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（即</a:t>
              </a:r>
              <a:r>
                <a:rPr kumimoji="1" lang="en-US" altLang="zh-CN" b="1" dirty="0">
                  <a:latin typeface="宋体" charset="-122"/>
                  <a:cs typeface="Times New Roman" pitchFamily="18" charset="0"/>
                </a:rPr>
                <a:t>R0-R7</a:t>
              </a:r>
              <a:r>
                <a:rPr kumimoji="1" lang="zh-CN" altLang="en-US" b="1" dirty="0">
                  <a:latin typeface="宋体" charset="-122"/>
                  <a:cs typeface="Times New Roman" pitchFamily="18" charset="0"/>
                </a:rPr>
                <a:t>）中</a:t>
              </a:r>
            </a:p>
            <a:p>
              <a:pPr algn="just" eaLnBrk="0" hangingPunct="0"/>
              <a:endParaRPr kumimoji="1" lang="zh-CN" altLang="en-US" dirty="0">
                <a:latin typeface="宋体" charset="-122"/>
                <a:cs typeface="Times New Roman" pitchFamily="18" charset="0"/>
              </a:endParaRPr>
            </a:p>
            <a:p>
              <a:pPr algn="just" eaLnBrk="0" hangingPunct="0"/>
              <a:r>
                <a:rPr kumimoji="1" lang="zh-CN" altLang="en-US" b="1" dirty="0">
                  <a:latin typeface="Times New Roman" pitchFamily="18" charset="0"/>
                </a:rPr>
                <a:t>将直接寻址所得的片内</a:t>
              </a:r>
              <a:r>
                <a:rPr kumimoji="1" lang="en-US" altLang="zh-CN" b="1" dirty="0">
                  <a:latin typeface="Times New Roman" pitchFamily="18" charset="0"/>
                </a:rPr>
                <a:t>RAM</a:t>
              </a:r>
              <a:r>
                <a:rPr kumimoji="1" lang="zh-CN" altLang="en-US" b="1" dirty="0">
                  <a:latin typeface="Times New Roman" pitchFamily="18" charset="0"/>
                </a:rPr>
                <a:t>单元内容或特殊功能寄存器中的内容传送到工作寄存器</a:t>
              </a:r>
              <a:r>
                <a:rPr kumimoji="1" lang="en-US" altLang="zh-CN" b="1" dirty="0">
                  <a:latin typeface="Times New Roman" pitchFamily="18" charset="0"/>
                </a:rPr>
                <a:t>Rn</a:t>
              </a:r>
              <a:r>
                <a:rPr kumimoji="1" lang="zh-CN" altLang="en-US" b="1" dirty="0">
                  <a:latin typeface="Times New Roman" pitchFamily="18" charset="0"/>
                </a:rPr>
                <a:t>（即</a:t>
              </a:r>
              <a:r>
                <a:rPr kumimoji="1" lang="en-US" altLang="zh-CN" b="1" dirty="0">
                  <a:latin typeface="Times New Roman" pitchFamily="18" charset="0"/>
                </a:rPr>
                <a:t>R0-R7</a:t>
              </a:r>
              <a:r>
                <a:rPr kumimoji="1" lang="zh-CN" altLang="en-US" b="1" dirty="0">
                  <a:latin typeface="Times New Roman" pitchFamily="18" charset="0"/>
                </a:rPr>
                <a:t>）中</a:t>
              </a:r>
            </a:p>
            <a:p>
              <a:pPr algn="just" eaLnBrk="0" hangingPunct="0"/>
              <a:endParaRPr kumimoji="1" lang="zh-CN" altLang="en-US" b="1" dirty="0">
                <a:latin typeface="Times New Roman" pitchFamily="18" charset="0"/>
              </a:endParaRPr>
            </a:p>
            <a:p>
              <a:pPr algn="just" eaLnBrk="0" hangingPunct="0"/>
              <a:r>
                <a:rPr kumimoji="1" lang="zh-CN" altLang="en-US" b="1" dirty="0">
                  <a:latin typeface="Times New Roman" pitchFamily="18" charset="0"/>
                </a:rPr>
                <a:t>将立即数传送到工作寄存器</a:t>
              </a:r>
              <a:r>
                <a:rPr kumimoji="1" lang="en-US" altLang="zh-CN" b="1" dirty="0">
                  <a:latin typeface="Times New Roman" pitchFamily="18" charset="0"/>
                </a:rPr>
                <a:t>Rn</a:t>
              </a:r>
              <a:r>
                <a:rPr kumimoji="1" lang="zh-CN" altLang="en-US" b="1" dirty="0">
                  <a:latin typeface="Times New Roman" pitchFamily="18" charset="0"/>
                </a:rPr>
                <a:t>（即</a:t>
              </a:r>
              <a:r>
                <a:rPr kumimoji="1" lang="en-US" altLang="zh-CN" b="1" dirty="0">
                  <a:latin typeface="Times New Roman" pitchFamily="18" charset="0"/>
                </a:rPr>
                <a:t>R0-R7</a:t>
              </a:r>
              <a:r>
                <a:rPr kumimoji="1" lang="zh-CN" altLang="en-US" b="1" dirty="0">
                  <a:latin typeface="Times New Roman" pitchFamily="18" charset="0"/>
                </a:rPr>
                <a:t>）中</a:t>
              </a:r>
            </a:p>
          </p:txBody>
        </p:sp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>
              <a:off x="192" y="1536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Line 16"/>
            <p:cNvSpPr>
              <a:spLocks noChangeShapeType="1"/>
            </p:cNvSpPr>
            <p:nvPr/>
          </p:nvSpPr>
          <p:spPr bwMode="auto">
            <a:xfrm>
              <a:off x="3456" y="720"/>
              <a:ext cx="0" cy="231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240" y="2399"/>
              <a:ext cx="537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" name="Line 18"/>
            <p:cNvSpPr>
              <a:spLocks noChangeShapeType="1"/>
            </p:cNvSpPr>
            <p:nvPr/>
          </p:nvSpPr>
          <p:spPr bwMode="auto">
            <a:xfrm>
              <a:off x="240" y="3024"/>
              <a:ext cx="5328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5" name="Line 20"/>
            <p:cNvSpPr>
              <a:spLocks noChangeShapeType="1"/>
            </p:cNvSpPr>
            <p:nvPr/>
          </p:nvSpPr>
          <p:spPr bwMode="auto">
            <a:xfrm>
              <a:off x="192" y="720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6" name="Line 21"/>
            <p:cNvSpPr>
              <a:spLocks noChangeShapeType="1"/>
            </p:cNvSpPr>
            <p:nvPr/>
          </p:nvSpPr>
          <p:spPr bwMode="auto">
            <a:xfrm>
              <a:off x="2400" y="720"/>
              <a:ext cx="0" cy="231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7" name="Line 22"/>
            <p:cNvSpPr>
              <a:spLocks noChangeShapeType="1"/>
            </p:cNvSpPr>
            <p:nvPr/>
          </p:nvSpPr>
          <p:spPr bwMode="auto">
            <a:xfrm>
              <a:off x="1488" y="720"/>
              <a:ext cx="0" cy="231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8" name="Line 23"/>
            <p:cNvSpPr>
              <a:spLocks noChangeShapeType="1"/>
            </p:cNvSpPr>
            <p:nvPr/>
          </p:nvSpPr>
          <p:spPr bwMode="auto">
            <a:xfrm>
              <a:off x="192" y="1056"/>
              <a:ext cx="53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日期占位符 3">
            <a:extLst>
              <a:ext uri="{FF2B5EF4-FFF2-40B4-BE49-F238E27FC236}">
                <a16:creationId xmlns:a16="http://schemas.microsoft.com/office/drawing/2014/main" id="{374D7C47-D92E-4DD8-83E4-24DFED3BE26B}"/>
              </a:ext>
            </a:extLst>
          </p:cNvPr>
          <p:cNvSpPr txBox="1">
            <a:spLocks/>
          </p:cNvSpPr>
          <p:nvPr/>
        </p:nvSpPr>
        <p:spPr bwMode="auto">
          <a:xfrm>
            <a:off x="1478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0D9E974E-A52D-48E3-8B80-4B795CA89BD6}" type="datetime10">
              <a:rPr lang="zh-CN" altLang="en-US" smtClean="0">
                <a:ea typeface="宋体" charset="-122"/>
              </a:rPr>
              <a:pPr/>
              <a:t>23:07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3152F6A3-04EC-4774-B0D0-F6E44A6FBC3C}"/>
              </a:ext>
            </a:extLst>
          </p:cNvPr>
          <p:cNvSpPr txBox="1">
            <a:spLocks/>
          </p:cNvSpPr>
          <p:nvPr/>
        </p:nvSpPr>
        <p:spPr bwMode="auto">
          <a:xfrm>
            <a:off x="7162800" y="639127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fld id="{361B6C43-5757-4AE2-A2F3-BAF3E776C444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  <p:pic>
        <p:nvPicPr>
          <p:cNvPr id="21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3E8A3EAF-4B7A-44E8-8C3F-04BCFF5E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33" y="107156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63328279-37BC-45FB-8508-A6BD502F8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707231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标题 1">
            <a:extLst>
              <a:ext uri="{FF2B5EF4-FFF2-40B4-BE49-F238E27FC236}">
                <a16:creationId xmlns:a16="http://schemas.microsoft.com/office/drawing/2014/main" id="{87155CC1-B4CF-4178-AD84-CC23DB7BE0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60232" cy="714375"/>
          </a:xfrm>
          <a:prstGeom prst="rect">
            <a:avLst/>
          </a:prstGeom>
        </p:spPr>
        <p:txBody>
          <a:bodyPr lIns="180000" tIns="0" rIns="0" bIns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章 指令系统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  <a:cs typeface="+mj-cs"/>
              </a:rPr>
              <a:t>—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  <a:cs typeface="+mj-cs"/>
              </a:rPr>
              <a:t>数据传送指令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F575163-6AF7-47E3-8F7C-46C9BC765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11" y="288591"/>
            <a:ext cx="2053086" cy="990141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56119</TotalTime>
  <Words>2726</Words>
  <Application>Microsoft Office PowerPoint</Application>
  <PresentationFormat>全屏显示(4:3)</PresentationFormat>
  <Paragraphs>497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创艺简黑体</vt:lpstr>
      <vt:lpstr>黑体</vt:lpstr>
      <vt:lpstr>华文新魏</vt:lpstr>
      <vt:lpstr>华文中宋</vt:lpstr>
      <vt:lpstr>宋体</vt:lpstr>
      <vt:lpstr>Arial</vt:lpstr>
      <vt:lpstr>Calibri</vt:lpstr>
      <vt:lpstr>Times New Roman</vt:lpstr>
      <vt:lpstr>Verdana</vt:lpstr>
      <vt:lpstr>Webdings</vt:lpstr>
      <vt:lpstr>Wingdings</vt:lpstr>
      <vt:lpstr>Profile</vt:lpstr>
      <vt:lpstr>3.3 89C51/S51单片机的指令系统</vt:lpstr>
      <vt:lpstr>单字节指令</vt:lpstr>
      <vt:lpstr>3.3.1 数据传送指令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2 、以寄存器Rn为目的操作数指令（3条）</vt:lpstr>
      <vt:lpstr>如：（A）=78H，（R5）=47H，（70H）=F2H，执行指令：</vt:lpstr>
      <vt:lpstr>3 、以直接地址为目的操作数的指令（5条）</vt:lpstr>
      <vt:lpstr>4 、以间接地址为目的操作数的指令（3条）</vt:lpstr>
      <vt:lpstr>5、 十六位数据传送指令(1条)</vt:lpstr>
      <vt:lpstr>6 、查表指令（2条）</vt:lpstr>
      <vt:lpstr>6 、查表指令（2条）</vt:lpstr>
      <vt:lpstr> 1010H 02H  1011H  04H  1012H  06H  1013H  08H</vt:lpstr>
      <vt:lpstr>7、 累加器A与片外RAM传送指令(4条)</vt:lpstr>
      <vt:lpstr>PowerPoint 演示文稿</vt:lpstr>
      <vt:lpstr> 8 、栈操作指令（二条）</vt:lpstr>
      <vt:lpstr> 9、 交换指令(4条)</vt:lpstr>
      <vt:lpstr>(2) 半字节交换指令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aaa</dc:creator>
  <cp:lastModifiedBy>xiao erliang</cp:lastModifiedBy>
  <cp:revision>477</cp:revision>
  <dcterms:created xsi:type="dcterms:W3CDTF">1999-12-01T01:28:23Z</dcterms:created>
  <dcterms:modified xsi:type="dcterms:W3CDTF">2020-02-23T15:14:14Z</dcterms:modified>
</cp:coreProperties>
</file>