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1108" r:id="rId2"/>
    <p:sldId id="1072" r:id="rId3"/>
    <p:sldId id="1071" r:id="rId4"/>
    <p:sldId id="1104" r:id="rId5"/>
    <p:sldId id="1098" r:id="rId6"/>
    <p:sldId id="1073" r:id="rId7"/>
    <p:sldId id="1074" r:id="rId8"/>
    <p:sldId id="1106" r:id="rId9"/>
    <p:sldId id="1075" r:id="rId10"/>
    <p:sldId id="1076" r:id="rId11"/>
    <p:sldId id="1077" r:id="rId12"/>
    <p:sldId id="1101" r:id="rId13"/>
    <p:sldId id="1078" r:id="rId14"/>
    <p:sldId id="1080" r:id="rId15"/>
    <p:sldId id="1081" r:id="rId16"/>
    <p:sldId id="1082" r:id="rId17"/>
    <p:sldId id="1102" r:id="rId18"/>
    <p:sldId id="1083" r:id="rId19"/>
    <p:sldId id="1084" r:id="rId20"/>
    <p:sldId id="1107" r:id="rId21"/>
    <p:sldId id="1085" r:id="rId22"/>
    <p:sldId id="1086" r:id="rId23"/>
    <p:sldId id="108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CC00"/>
    <a:srgbClr val="800080"/>
    <a:srgbClr val="CC6600"/>
    <a:srgbClr val="FF9900"/>
    <a:srgbClr val="FFFF00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16" y="144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A3786A-4D18-4F5D-ADA7-4FA5D7415496}" type="datetime1">
              <a:rPr lang="zh-CN" altLang="en-US"/>
              <a:pPr>
                <a:defRPr/>
              </a:pPr>
              <a:t>2020/2/27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7EE49-CB9F-4FC0-81E0-CF025573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339A61-518B-406D-B20B-0D4BF0793F1E}" type="datetime1">
              <a:rPr lang="zh-CN" altLang="en-US"/>
              <a:pPr>
                <a:defRPr/>
              </a:pPr>
              <a:t>2020/2/27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1D9E1-0713-4F7A-BFD5-B9CDF88AB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6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4819-99C7-4677-A55A-FA833D63C593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8279-D03C-4EEF-BADC-0512BFCC7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DF75-A1D7-4E54-B8B8-014E5F6516C0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ACA3-EA12-460D-9185-1B029B65A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5E32-0A4F-4C2C-B263-392FF7415D86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0042-008D-429E-8C6E-DA0F9C33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3C14-E9F7-4B04-8E25-38D8E82677DD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BD47-9AC9-439A-8026-F485532CD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6F2D-3740-4929-BE53-D428C7E68B6C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5F81-5EA1-4456-BF0A-B46187BD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21CE-C2DD-4E3C-8953-91B3CA17E0F7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2C86-C09A-4B6A-AC51-F50028DEA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721F-DD57-4BEE-B5E1-7F8C630C264E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8654-3412-44FA-87EE-0A96060E7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0BA0-3264-4865-A917-7C60A3A40700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3FA6-27E0-41A7-BB57-B2D37EC0C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EDDD-33B9-4A9F-A1DE-EDB4F2497C85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D33D9-2CC9-404F-B99A-44BF440A4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E9AA-B707-40F3-8EDE-FE1784CFF4FF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E0C5-21C7-4652-8733-D1204FA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DB60-91A1-42C3-8D36-8A12495367DC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AA37-682E-43D9-9445-1671789B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2204-9070-40EB-9988-45DD204BC87E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C7A9-D462-4881-88DA-3FD97744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4EB5-3B62-4A31-8700-BE4D6CEB4D33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0966-EE0D-4CEE-805A-E2E5E28CF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8BA2AD-D26C-4CE5-9117-7020AA2A684A}" type="datetime10">
              <a:rPr lang="zh-CN" altLang="en-US"/>
              <a:pPr>
                <a:defRPr/>
              </a:pPr>
              <a:t>20:52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E950152-9BF7-4A82-AEDF-8EA75D10A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算术运算指令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算术运算指令</a:t>
            </a:r>
          </a:p>
        </p:txBody>
      </p:sp>
    </p:spTree>
    <p:extLst>
      <p:ext uri="{BB962C8B-B14F-4D97-AF65-F5344CB8AC3E}">
        <p14:creationId xmlns:p14="http://schemas.microsoft.com/office/powerpoint/2010/main" val="99441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60A73A82-2922-46AA-9606-D08927ED8811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666A9D77-C808-4F3E-8BA8-B90DF34237D3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915988" y="1664012"/>
            <a:ext cx="6856412" cy="34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：  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设（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=0C3H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R0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=0AAH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  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(CY)=1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。</a:t>
            </a:r>
            <a:br>
              <a:rPr kumimoji="1" lang="zh-CN" altLang="en-US" sz="2000" b="1" dirty="0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      执行指令</a:t>
            </a:r>
            <a:r>
              <a:rPr kumimoji="1" lang="zh-CN" altLang="en-US" sz="2000" b="1" dirty="0">
                <a:latin typeface="Courier New" pitchFamily="49" charset="0"/>
                <a:ea typeface="黑体" pitchFamily="2" charset="-122"/>
              </a:rPr>
              <a:t>“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ADDC A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R0</a:t>
            </a:r>
            <a:r>
              <a:rPr kumimoji="1" lang="en-US" altLang="zh-CN" sz="2000" b="1" dirty="0">
                <a:latin typeface="Courier New" pitchFamily="49" charset="0"/>
                <a:ea typeface="黑体" pitchFamily="2" charset="-122"/>
              </a:rPr>
              <a:t>”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后的结果及标志位如何？</a:t>
            </a:r>
          </a:p>
          <a:p>
            <a:pPr lvl="2" algn="just" eaLnBrk="0" hangingPunct="0"/>
            <a:endParaRPr kumimoji="1" lang="en-US" altLang="zh-CN" sz="2000" b="1" dirty="0">
              <a:solidFill>
                <a:srgbClr val="3333FF"/>
              </a:solidFill>
              <a:latin typeface="宋体" charset="-122"/>
            </a:endParaRPr>
          </a:p>
          <a:p>
            <a:pPr lvl="2"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解：</a:t>
            </a:r>
          </a:p>
          <a:p>
            <a:pPr lvl="3" algn="just" eaLnBrk="0" hangingPunct="0"/>
            <a:r>
              <a:rPr kumimoji="1" lang="zh-CN" altLang="en-US" sz="2000" b="1" dirty="0">
                <a:latin typeface="宋体" charset="-122"/>
              </a:rPr>
              <a:t>    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）： </a:t>
            </a:r>
            <a:r>
              <a:rPr kumimoji="1" lang="en-US" altLang="zh-CN" sz="2000" b="1" dirty="0">
                <a:latin typeface="宋体" charset="-122"/>
              </a:rPr>
              <a:t>C3H=1100 0011</a:t>
            </a:r>
          </a:p>
          <a:p>
            <a:pPr lvl="3" algn="just" eaLnBrk="0" hangingPunct="0"/>
            <a:r>
              <a:rPr kumimoji="1" lang="en-US" altLang="zh-CN" sz="2000" b="1" u="sng" dirty="0">
                <a:latin typeface="宋体" charset="-122"/>
              </a:rPr>
              <a:t>+  </a:t>
            </a:r>
            <a:r>
              <a:rPr kumimoji="1" lang="zh-CN" altLang="en-US" sz="2000" b="1" u="sng" dirty="0">
                <a:latin typeface="宋体" charset="-122"/>
              </a:rPr>
              <a:t>（</a:t>
            </a:r>
            <a:r>
              <a:rPr kumimoji="1" lang="en-US" altLang="zh-CN" sz="2000" b="1" u="sng" dirty="0">
                <a:latin typeface="宋体" charset="-122"/>
              </a:rPr>
              <a:t>CY</a:t>
            </a:r>
            <a:r>
              <a:rPr kumimoji="1" lang="zh-CN" altLang="en-US" sz="2000" b="1" u="sng" dirty="0">
                <a:latin typeface="宋体" charset="-122"/>
              </a:rPr>
              <a:t>）：   </a:t>
            </a:r>
            <a:r>
              <a:rPr kumimoji="1" lang="en-US" altLang="zh-CN" sz="2000" b="1" u="sng" dirty="0">
                <a:latin typeface="宋体" charset="-122"/>
              </a:rPr>
              <a:t>1=0000 0001</a:t>
            </a:r>
            <a:endParaRPr kumimoji="1" lang="en-US" altLang="zh-CN" sz="2000" b="1" dirty="0">
              <a:latin typeface="宋体" charset="-122"/>
            </a:endParaRPr>
          </a:p>
          <a:p>
            <a:pPr lvl="3" algn="just" eaLnBrk="0" hangingPunct="0"/>
            <a:r>
              <a:rPr kumimoji="1" lang="en-US" altLang="zh-CN" sz="2000" b="1" dirty="0">
                <a:latin typeface="宋体" charset="-122"/>
              </a:rPr>
              <a:t>                1100 0100</a:t>
            </a:r>
          </a:p>
          <a:p>
            <a:pPr lvl="3" algn="just" eaLnBrk="0" hangingPunct="0"/>
            <a:r>
              <a:rPr kumimoji="1" lang="en-US" altLang="zh-CN" sz="2000" b="1" u="sng" dirty="0">
                <a:latin typeface="宋体" charset="-122"/>
              </a:rPr>
              <a:t>+  </a:t>
            </a:r>
            <a:r>
              <a:rPr kumimoji="1" lang="zh-CN" altLang="en-US" sz="2000" b="1" u="sng" dirty="0">
                <a:latin typeface="宋体" charset="-122"/>
              </a:rPr>
              <a:t>（</a:t>
            </a:r>
            <a:r>
              <a:rPr kumimoji="1" lang="en-US" altLang="zh-CN" sz="2000" b="1" u="sng" dirty="0">
                <a:latin typeface="宋体" charset="-122"/>
              </a:rPr>
              <a:t>R0</a:t>
            </a:r>
            <a:r>
              <a:rPr kumimoji="1" lang="zh-CN" altLang="en-US" sz="2000" b="1" u="sng" dirty="0">
                <a:latin typeface="宋体" charset="-122"/>
              </a:rPr>
              <a:t>）： </a:t>
            </a:r>
            <a:r>
              <a:rPr kumimoji="1" lang="en-US" altLang="zh-CN" sz="2000" b="1" u="sng" dirty="0">
                <a:latin typeface="宋体" charset="-122"/>
              </a:rPr>
              <a:t>AAH=1010 1010</a:t>
            </a:r>
            <a:endParaRPr kumimoji="1" lang="en-US" altLang="zh-CN" sz="2000" b="1" dirty="0">
              <a:latin typeface="宋体" charset="-122"/>
            </a:endParaRPr>
          </a:p>
          <a:p>
            <a:pPr lvl="3" algn="just" eaLnBrk="0" hangingPunct="0"/>
            <a:r>
              <a:rPr kumimoji="1" lang="en-US" altLang="zh-CN" sz="2000" b="1" dirty="0">
                <a:latin typeface="宋体" charset="-122"/>
              </a:rPr>
              <a:t>    </a:t>
            </a:r>
            <a:r>
              <a:rPr kumimoji="1" lang="zh-CN" altLang="en-US" sz="2000" b="1" dirty="0">
                <a:latin typeface="宋体" charset="-122"/>
              </a:rPr>
              <a:t>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）： </a:t>
            </a:r>
            <a:r>
              <a:rPr kumimoji="1" lang="en-US" altLang="zh-CN" sz="2000" b="1" dirty="0">
                <a:latin typeface="宋体" charset="-122"/>
              </a:rPr>
              <a:t>6EH=0110 1110</a:t>
            </a:r>
          </a:p>
          <a:p>
            <a:pPr lvl="3"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标志位： </a:t>
            </a:r>
            <a:r>
              <a:rPr kumimoji="1" lang="en-US" altLang="zh-CN" sz="2000" b="1" dirty="0">
                <a:latin typeface="宋体" charset="-122"/>
              </a:rPr>
              <a:t>CY=1</a:t>
            </a:r>
            <a:r>
              <a:rPr kumimoji="1" lang="zh-CN" altLang="en-US" sz="2000" b="1" dirty="0">
                <a:latin typeface="宋体" charset="-122"/>
              </a:rPr>
              <a:t>，</a:t>
            </a:r>
            <a:r>
              <a:rPr kumimoji="1" lang="en-US" altLang="zh-CN" sz="2000" b="1" dirty="0">
                <a:latin typeface="宋体" charset="-122"/>
              </a:rPr>
              <a:t>OV=1</a:t>
            </a:r>
            <a:r>
              <a:rPr kumimoji="1" lang="zh-CN" altLang="en-US" sz="2000" b="1" dirty="0">
                <a:latin typeface="宋体" charset="-122"/>
              </a:rPr>
              <a:t>，</a:t>
            </a:r>
            <a:r>
              <a:rPr kumimoji="1" lang="en-US" altLang="zh-CN" sz="2000" b="1" dirty="0">
                <a:latin typeface="宋体" charset="-122"/>
              </a:rPr>
              <a:t>AC=0</a:t>
            </a:r>
            <a:r>
              <a:rPr kumimoji="1" lang="zh-CN" altLang="en-US" sz="2000" b="1" dirty="0">
                <a:latin typeface="宋体" charset="-122"/>
              </a:rPr>
              <a:t>，</a:t>
            </a:r>
          </a:p>
          <a:p>
            <a:pPr lvl="3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结  果：</a:t>
            </a:r>
            <a:r>
              <a:rPr kumimoji="1" lang="zh-CN" altLang="en-US" sz="2000" b="1" dirty="0">
                <a:latin typeface="宋体" charset="-122"/>
              </a:rPr>
              <a:t>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=6EH</a:t>
            </a:r>
            <a:r>
              <a:rPr kumimoji="1" lang="zh-CN" altLang="en-US" sz="2000" b="1" dirty="0">
                <a:latin typeface="宋体" charset="-122"/>
              </a:rPr>
              <a:t>，（</a:t>
            </a:r>
            <a:r>
              <a:rPr kumimoji="1" lang="en-US" altLang="zh-CN" sz="2000" b="1" dirty="0">
                <a:latin typeface="宋体" charset="-122"/>
              </a:rPr>
              <a:t>R0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=0AAH</a:t>
            </a:r>
            <a:r>
              <a:rPr kumimoji="1" lang="zh-CN" altLang="en-US" sz="2000" b="1" dirty="0">
                <a:latin typeface="宋体" charset="-122"/>
              </a:rPr>
              <a:t>。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85420D3E-C45C-4F87-A24A-B0686CF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E5D36B8-7B19-4D3B-8086-B3A7B77E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63BBE35-AF46-4990-966C-70E085EA9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558C5D-A3E3-4FDA-A86A-CEB2F6E2E74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02777"/>
            <a:ext cx="7772400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、带进位加法指令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7A6957F4-0AC7-4FE6-8AA2-07B7298A48F1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07B4F626-6FC4-4303-B019-F9BA84557B4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7313"/>
            <a:ext cx="8219256" cy="95091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编程，将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(30H),(31H)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单元中的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位数与（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40H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,(41H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）单元中的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位数相加，结果存于（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30H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,(31H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）单元中。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1278631" y="2488843"/>
            <a:ext cx="3365377" cy="304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解：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	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MOV   A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30H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ADD   A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40H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MOV   30H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A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MOV   A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31H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ADDC  A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41H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MOV   31H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A</a:t>
            </a:r>
          </a:p>
          <a:p>
            <a:pPr eaLnBrk="0" hangingPunct="0"/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A1E360F-5364-4D7F-9494-38871CD4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A8C01E4-A554-4C81-ADD7-BFF17628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E70D8E-7DC3-4FEB-AFA8-5634C3F7D6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FCF8D5-6F3D-4463-946F-1924C89332A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02777"/>
            <a:ext cx="7772400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、带进位加法指令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E332816-10DD-4FB7-9CFE-C0BAA103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31" y="1426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4AC02BBC-CEE7-451C-A782-2F6B1F7C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D924E38E-BE69-49CD-84EC-36CE43DB8C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F59CADA-17A3-4940-9B8A-DCB00EF52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966" y="769714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、带借位减法指令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0FBDF1F-9ED4-43C0-9B14-0A7C9553E5A4}"/>
              </a:ext>
            </a:extLst>
          </p:cNvPr>
          <p:cNvSpPr/>
          <p:nvPr/>
        </p:nvSpPr>
        <p:spPr>
          <a:xfrm>
            <a:off x="3834904" y="756897"/>
            <a:ext cx="163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SUBB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3233CE2-3503-45FB-BA6F-93049EB39CB1}"/>
              </a:ext>
            </a:extLst>
          </p:cNvPr>
          <p:cNvSpPr/>
          <p:nvPr/>
        </p:nvSpPr>
        <p:spPr>
          <a:xfrm>
            <a:off x="-11831" y="2528696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AC759023-D2CA-4E61-A40B-B6BA6C03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28" y="1443168"/>
            <a:ext cx="18722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kern="0" dirty="0">
                <a:latin typeface="宋体" charset="-122"/>
                <a:ea typeface="+mn-ea"/>
              </a:rPr>
              <a:t>立即数</a:t>
            </a:r>
            <a:endParaRPr lang="en-US" altLang="zh-CN" sz="2800" b="1" kern="0" dirty="0">
              <a:latin typeface="宋体" charset="-122"/>
              <a:ea typeface="+mn-ea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CDDA664-33E3-4CE0-8842-47E10BD479A0}"/>
              </a:ext>
            </a:extLst>
          </p:cNvPr>
          <p:cNvSpPr/>
          <p:nvPr/>
        </p:nvSpPr>
        <p:spPr>
          <a:xfrm>
            <a:off x="14437" y="4142248"/>
            <a:ext cx="851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54" name="右箭头 22">
            <a:extLst>
              <a:ext uri="{FF2B5EF4-FFF2-40B4-BE49-F238E27FC236}">
                <a16:creationId xmlns:a16="http://schemas.microsoft.com/office/drawing/2014/main" id="{88767F7F-DE17-48B4-AA27-290DF8F742E3}"/>
              </a:ext>
            </a:extLst>
          </p:cNvPr>
          <p:cNvSpPr/>
          <p:nvPr/>
        </p:nvSpPr>
        <p:spPr bwMode="auto">
          <a:xfrm>
            <a:off x="3966774" y="2734719"/>
            <a:ext cx="21844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8B814DD-D485-46EA-BC4C-2F16E4FA39F5}"/>
              </a:ext>
            </a:extLst>
          </p:cNvPr>
          <p:cNvSpPr/>
          <p:nvPr/>
        </p:nvSpPr>
        <p:spPr>
          <a:xfrm>
            <a:off x="4075998" y="41541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差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A61B380F-2504-46CE-AD90-A6D88EC7581A}"/>
              </a:ext>
            </a:extLst>
          </p:cNvPr>
          <p:cNvSpPr/>
          <p:nvPr/>
        </p:nvSpPr>
        <p:spPr bwMode="auto">
          <a:xfrm>
            <a:off x="1947259" y="1710137"/>
            <a:ext cx="288032" cy="2232248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A2C8A4E-55BC-4C08-BD9D-402C8FAAED17}"/>
              </a:ext>
            </a:extLst>
          </p:cNvPr>
          <p:cNvSpPr/>
          <p:nvPr/>
        </p:nvSpPr>
        <p:spPr>
          <a:xfrm>
            <a:off x="2157304" y="4154186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891AA09-1B58-4E8F-AA21-2760FB1221A3}"/>
              </a:ext>
            </a:extLst>
          </p:cNvPr>
          <p:cNvSpPr/>
          <p:nvPr/>
        </p:nvSpPr>
        <p:spPr>
          <a:xfrm>
            <a:off x="4114223" y="2502307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ED250E-F05C-4EAE-9B90-70650473317B}"/>
              </a:ext>
            </a:extLst>
          </p:cNvPr>
          <p:cNvSpPr/>
          <p:nvPr/>
        </p:nvSpPr>
        <p:spPr>
          <a:xfrm>
            <a:off x="4644032" y="1497797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SUBB  A,  Rn</a:t>
            </a:r>
            <a:r>
              <a:rPr lang="zh-CN" altLang="en-US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DA23C3B-5BE4-4626-A2B3-FF2FB725974A}"/>
              </a:ext>
            </a:extLst>
          </p:cNvPr>
          <p:cNvSpPr/>
          <p:nvPr/>
        </p:nvSpPr>
        <p:spPr>
          <a:xfrm>
            <a:off x="4644032" y="2265766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</a:rPr>
              <a:t>SUBB</a:t>
            </a:r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  </a:t>
            </a:r>
            <a:r>
              <a:rPr lang="en-US" altLang="zh-CN" sz="2400" b="1" kern="0" dirty="0" err="1">
                <a:solidFill>
                  <a:srgbClr val="006600"/>
                </a:solidFill>
                <a:latin typeface="宋体" charset="-122"/>
                <a:ea typeface="+mn-ea"/>
              </a:rPr>
              <a:t>A,direct</a:t>
            </a:r>
            <a:endParaRPr lang="zh-CN" altLang="en-US" sz="2400" b="1" kern="0" dirty="0">
              <a:solidFill>
                <a:srgbClr val="006600"/>
              </a:solidFill>
              <a:latin typeface="宋体" charset="-122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B214CB2-F932-41F5-8CB5-7B5BD09E3952}"/>
              </a:ext>
            </a:extLst>
          </p:cNvPr>
          <p:cNvSpPr/>
          <p:nvPr/>
        </p:nvSpPr>
        <p:spPr>
          <a:xfrm>
            <a:off x="4644032" y="2874660"/>
            <a:ext cx="204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SUBB  A</a:t>
            </a:r>
            <a:r>
              <a:rPr lang="zh-CN" altLang="en-US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，</a:t>
            </a:r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@Ri</a:t>
            </a:r>
            <a:endParaRPr lang="zh-CN" altLang="en-US" sz="2400" b="1" kern="0" dirty="0">
              <a:solidFill>
                <a:srgbClr val="FF3300"/>
              </a:solidFill>
              <a:latin typeface="宋体" charset="-122"/>
              <a:ea typeface="+mn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FA7B41-E9E1-4057-B960-77E82D3B4EEC}"/>
              </a:ext>
            </a:extLst>
          </p:cNvPr>
          <p:cNvSpPr/>
          <p:nvPr/>
        </p:nvSpPr>
        <p:spPr>
          <a:xfrm>
            <a:off x="4613349" y="3577604"/>
            <a:ext cx="22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SUBB  A, #data</a:t>
            </a:r>
            <a:endParaRPr lang="zh-CN" altLang="en-US" sz="2400" dirty="0"/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ACA58A5D-025C-4489-833D-F32E4F8EBACE}"/>
              </a:ext>
            </a:extLst>
          </p:cNvPr>
          <p:cNvSpPr/>
          <p:nvPr/>
        </p:nvSpPr>
        <p:spPr bwMode="auto">
          <a:xfrm flipH="1">
            <a:off x="3677080" y="1728629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97E341-7471-4589-B847-60586C40A008}"/>
              </a:ext>
            </a:extLst>
          </p:cNvPr>
          <p:cNvSpPr/>
          <p:nvPr/>
        </p:nvSpPr>
        <p:spPr>
          <a:xfrm>
            <a:off x="5498347" y="41933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66" name="右箭头 22">
            <a:extLst>
              <a:ext uri="{FF2B5EF4-FFF2-40B4-BE49-F238E27FC236}">
                <a16:creationId xmlns:a16="http://schemas.microsoft.com/office/drawing/2014/main" id="{8B4C5B48-DAF6-4525-B8EF-907F0C816121}"/>
              </a:ext>
            </a:extLst>
          </p:cNvPr>
          <p:cNvSpPr/>
          <p:nvPr/>
        </p:nvSpPr>
        <p:spPr bwMode="auto">
          <a:xfrm>
            <a:off x="7179581" y="2674392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E705C369-F921-4FD0-9B05-03589448AB80}"/>
              </a:ext>
            </a:extLst>
          </p:cNvPr>
          <p:cNvSpPr/>
          <p:nvPr/>
        </p:nvSpPr>
        <p:spPr bwMode="auto">
          <a:xfrm>
            <a:off x="7571526" y="1774999"/>
            <a:ext cx="265090" cy="1999900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806FDC-DCE0-42BE-9A9F-A71067E57684}"/>
              </a:ext>
            </a:extLst>
          </p:cNvPr>
          <p:cNvSpPr/>
          <p:nvPr/>
        </p:nvSpPr>
        <p:spPr>
          <a:xfrm>
            <a:off x="7697331" y="4145333"/>
            <a:ext cx="12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影响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E935B9-016C-4970-B783-222D8AE1C64B}"/>
              </a:ext>
            </a:extLst>
          </p:cNvPr>
          <p:cNvSpPr/>
          <p:nvPr/>
        </p:nvSpPr>
        <p:spPr>
          <a:xfrm>
            <a:off x="7882510" y="1497058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CY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FF7AE81-69C9-4EB7-8D4E-9283FFBE2D23}"/>
              </a:ext>
            </a:extLst>
          </p:cNvPr>
          <p:cNvSpPr/>
          <p:nvPr/>
        </p:nvSpPr>
        <p:spPr>
          <a:xfrm>
            <a:off x="7882509" y="2110887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AC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FCD137E-5B1B-42FA-896F-B02C011D8F51}"/>
              </a:ext>
            </a:extLst>
          </p:cNvPr>
          <p:cNvSpPr/>
          <p:nvPr/>
        </p:nvSpPr>
        <p:spPr>
          <a:xfrm>
            <a:off x="7903032" y="2774949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OV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1D5F5A-35B7-4199-BB1E-7F395C9566AB}"/>
              </a:ext>
            </a:extLst>
          </p:cNvPr>
          <p:cNvSpPr/>
          <p:nvPr/>
        </p:nvSpPr>
        <p:spPr>
          <a:xfrm>
            <a:off x="7954184" y="3383999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33FF"/>
                </a:solidFill>
              </a:rPr>
              <a:t>P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FD74BE84-BDB7-4F18-9B2C-0921F9ECD3D1}"/>
              </a:ext>
            </a:extLst>
          </p:cNvPr>
          <p:cNvSpPr/>
          <p:nvPr/>
        </p:nvSpPr>
        <p:spPr bwMode="auto">
          <a:xfrm flipH="1">
            <a:off x="6856017" y="1694354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98A61EC-497C-44DF-9673-00F6626F1EDD}"/>
              </a:ext>
            </a:extLst>
          </p:cNvPr>
          <p:cNvSpPr/>
          <p:nvPr/>
        </p:nvSpPr>
        <p:spPr>
          <a:xfrm>
            <a:off x="887776" y="2522335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CY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DC8C256-F83F-4636-A66B-15B7F49242A8}"/>
              </a:ext>
            </a:extLst>
          </p:cNvPr>
          <p:cNvSpPr/>
          <p:nvPr/>
        </p:nvSpPr>
        <p:spPr>
          <a:xfrm>
            <a:off x="921358" y="41933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进位位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CB755F11-B042-45B2-BDBC-4BB27456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15" y="4539850"/>
            <a:ext cx="7829034" cy="21752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指令功能：从累加器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中减去源操作数所指出的数及进位位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的值</a:t>
            </a:r>
            <a:r>
              <a:rPr kumimoji="1" lang="en-US" altLang="zh-CN" b="1" dirty="0">
                <a:latin typeface="宋体" charset="-122"/>
              </a:rPr>
              <a:t>,</a:t>
            </a:r>
            <a:r>
              <a:rPr kumimoji="1" lang="zh-CN" altLang="en-US" b="1" dirty="0">
                <a:latin typeface="宋体" charset="-122"/>
              </a:rPr>
              <a:t>差保留在累加器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中。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本组指令可以用于多字节减法。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dirty="0">
                <a:latin typeface="宋体" charset="-122"/>
              </a:rPr>
              <a:t>89C51/S51</a:t>
            </a:r>
            <a:r>
              <a:rPr kumimoji="1" lang="zh-CN" altLang="en-US" b="1" dirty="0">
                <a:latin typeface="宋体" charset="-122"/>
              </a:rPr>
              <a:t>指令系统中没有不带借位减法指令，可以在“</a:t>
            </a:r>
            <a:r>
              <a:rPr kumimoji="1" lang="en-US" altLang="zh-CN" b="1" dirty="0">
                <a:latin typeface="宋体" charset="-122"/>
              </a:rPr>
              <a:t>SUBB”</a:t>
            </a:r>
            <a:r>
              <a:rPr kumimoji="1" lang="zh-CN" altLang="en-US" b="1" dirty="0">
                <a:latin typeface="宋体" charset="-122"/>
              </a:rPr>
              <a:t>指令前用“</a:t>
            </a:r>
            <a:r>
              <a:rPr kumimoji="1" lang="en-US" altLang="zh-CN" b="1" dirty="0">
                <a:latin typeface="宋体" charset="-122"/>
              </a:rPr>
              <a:t>CLR  C”</a:t>
            </a:r>
            <a:r>
              <a:rPr kumimoji="1" lang="zh-CN" altLang="en-US" b="1" dirty="0">
                <a:latin typeface="宋体" charset="-122"/>
              </a:rPr>
              <a:t>指令将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清</a:t>
            </a:r>
            <a:r>
              <a:rPr kumimoji="1" lang="en-US" altLang="zh-CN" b="1" dirty="0">
                <a:latin typeface="宋体" charset="-122"/>
              </a:rPr>
              <a:t>0</a:t>
            </a:r>
          </a:p>
        </p:txBody>
      </p:sp>
      <p:sp>
        <p:nvSpPr>
          <p:cNvPr id="2" name="减号 1">
            <a:extLst>
              <a:ext uri="{FF2B5EF4-FFF2-40B4-BE49-F238E27FC236}">
                <a16:creationId xmlns:a16="http://schemas.microsoft.com/office/drawing/2014/main" id="{59ADEC79-9AE9-451D-B8FE-E6DB54D706EB}"/>
              </a:ext>
            </a:extLst>
          </p:cNvPr>
          <p:cNvSpPr/>
          <p:nvPr/>
        </p:nvSpPr>
        <p:spPr bwMode="auto">
          <a:xfrm>
            <a:off x="320399" y="2662706"/>
            <a:ext cx="588730" cy="351966"/>
          </a:xfrm>
          <a:prstGeom prst="mathMin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8" name="减号 77">
            <a:extLst>
              <a:ext uri="{FF2B5EF4-FFF2-40B4-BE49-F238E27FC236}">
                <a16:creationId xmlns:a16="http://schemas.microsoft.com/office/drawing/2014/main" id="{DBC27EF0-B954-4E06-A9FB-858606A44327}"/>
              </a:ext>
            </a:extLst>
          </p:cNvPr>
          <p:cNvSpPr/>
          <p:nvPr/>
        </p:nvSpPr>
        <p:spPr bwMode="auto">
          <a:xfrm>
            <a:off x="1354699" y="2652987"/>
            <a:ext cx="588730" cy="351966"/>
          </a:xfrm>
          <a:prstGeom prst="mathMin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E02385-ABD8-4040-B8A6-A8EC842B7A41}"/>
              </a:ext>
            </a:extLst>
          </p:cNvPr>
          <p:cNvSpPr/>
          <p:nvPr/>
        </p:nvSpPr>
        <p:spPr>
          <a:xfrm>
            <a:off x="5426359" y="739515"/>
            <a:ext cx="288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Sub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tract with 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orrow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048EE5CB-42F0-48AF-AE2D-C891BAF74EFC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62838"/>
            <a:ext cx="1981200" cy="476250"/>
          </a:xfrm>
          <a:noFill/>
        </p:spPr>
        <p:txBody>
          <a:bodyPr/>
          <a:lstStyle/>
          <a:p>
            <a:fld id="{AA013186-AC5E-41BC-93E4-9FE6E5E65DBD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66" y="769714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、带借位减法指令（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" y="1220925"/>
            <a:ext cx="8915400" cy="5380038"/>
            <a:chOff x="48" y="384"/>
            <a:chExt cx="5616" cy="3389"/>
          </a:xfrm>
        </p:grpSpPr>
        <p:sp>
          <p:nvSpPr>
            <p:cNvPr id="24582" name="Text Box 8"/>
            <p:cNvSpPr txBox="1">
              <a:spLocks noChangeArrowheads="1"/>
            </p:cNvSpPr>
            <p:nvPr/>
          </p:nvSpPr>
          <p:spPr bwMode="auto">
            <a:xfrm>
              <a:off x="48" y="384"/>
              <a:ext cx="5616" cy="338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机器码格式     操作              注释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SUBB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Rn</a:t>
              </a:r>
              <a:r>
                <a:rPr kumimoji="1" lang="zh-CN" altLang="en-US" b="1" dirty="0">
                  <a:latin typeface="Times New Roman" pitchFamily="18" charset="0"/>
                </a:rPr>
                <a:t>；        </a:t>
              </a:r>
              <a:r>
                <a:rPr kumimoji="1" lang="en-US" altLang="zh-CN" b="1" dirty="0">
                  <a:latin typeface="Times New Roman" pitchFamily="18" charset="0"/>
                </a:rPr>
                <a:t>1001  1rrr       (A)-C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 </a:t>
              </a:r>
              <a:r>
                <a:rPr kumimoji="1" lang="en-US" altLang="zh-CN" b="1" dirty="0">
                  <a:latin typeface="Times New Roman" pitchFamily="18" charset="0"/>
                </a:rPr>
                <a:t>-(Rn) → A        </a:t>
              </a:r>
              <a:r>
                <a:rPr kumimoji="1" lang="zh-CN" altLang="en-US" b="1" dirty="0">
                  <a:latin typeface="Times New Roman" pitchFamily="18" charset="0"/>
                </a:rPr>
                <a:t>将工作寄存器内容与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中的数相减，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“差”存放于累加器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SUBB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  <a:r>
                <a:rPr kumimoji="1" lang="en-US" altLang="zh-CN" b="1" dirty="0">
                  <a:latin typeface="Times New Roman" pitchFamily="18" charset="0"/>
                </a:rPr>
                <a:t>1001  0101     (A) -C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 </a:t>
              </a:r>
              <a:r>
                <a:rPr kumimoji="1" lang="en-US" altLang="zh-CN" b="1" dirty="0">
                  <a:latin typeface="Times New Roman" pitchFamily="18" charset="0"/>
                </a:rPr>
                <a:t>-(direct) →A     </a:t>
              </a:r>
              <a:r>
                <a:rPr kumimoji="1" lang="zh-CN" altLang="en-US" b="1" dirty="0">
                  <a:latin typeface="Times New Roman" pitchFamily="18" charset="0"/>
                </a:rPr>
                <a:t>将内部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单元内容与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direct                                                    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中的数相减，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“差”存放于累加器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SUBB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@Ri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1001  011i       (A) -C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 </a:t>
              </a:r>
              <a:r>
                <a:rPr kumimoji="1" lang="en-US" altLang="zh-CN" b="1" dirty="0">
                  <a:latin typeface="Times New Roman" pitchFamily="18" charset="0"/>
                </a:rPr>
                <a:t>-((Ri)) →A     </a:t>
              </a:r>
              <a:r>
                <a:rPr kumimoji="1" lang="zh-CN" altLang="en-US" b="1" dirty="0">
                  <a:latin typeface="Times New Roman" pitchFamily="18" charset="0"/>
                </a:rPr>
                <a:t>将间接寻址</a:t>
              </a:r>
              <a:r>
                <a:rPr kumimoji="1" lang="en-US" altLang="zh-CN" b="1" dirty="0">
                  <a:latin typeface="Times New Roman" pitchFamily="18" charset="0"/>
                </a:rPr>
                <a:t>(Ri</a:t>
              </a:r>
              <a:r>
                <a:rPr kumimoji="1" lang="zh-CN" altLang="en-US" b="1" dirty="0">
                  <a:latin typeface="Times New Roman" pitchFamily="18" charset="0"/>
                </a:rPr>
                <a:t>为</a:t>
              </a:r>
              <a:r>
                <a:rPr kumimoji="1" lang="en-US" altLang="zh-CN" b="1" dirty="0">
                  <a:latin typeface="Times New Roman" pitchFamily="18" charset="0"/>
                </a:rPr>
                <a:t>R0</a:t>
              </a:r>
              <a:r>
                <a:rPr kumimoji="1" lang="zh-CN" altLang="en-US" b="1" dirty="0">
                  <a:latin typeface="Times New Roman" pitchFamily="18" charset="0"/>
                </a:rPr>
                <a:t>或</a:t>
              </a:r>
              <a:r>
                <a:rPr kumimoji="1" lang="en-US" altLang="zh-CN" b="1" dirty="0">
                  <a:latin typeface="Times New Roman" pitchFamily="18" charset="0"/>
                </a:rPr>
                <a:t>R1)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                                               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所得的片内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单元中内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容与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相减， “差”存放于累加器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SUBB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#data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1001  0100      (A) -C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</a:rPr>
                <a:t> -#data →A      </a:t>
              </a:r>
              <a:r>
                <a:rPr kumimoji="1" lang="zh-CN" altLang="en-US" b="1" dirty="0">
                  <a:latin typeface="Times New Roman" pitchFamily="18" charset="0"/>
                </a:rPr>
                <a:t>将立即数的</a:t>
              </a:r>
              <a:r>
                <a:rPr kumimoji="1" lang="en-US" altLang="zh-CN" b="1" dirty="0">
                  <a:latin typeface="Times New Roman" pitchFamily="18" charset="0"/>
                </a:rPr>
                <a:t>8</a:t>
              </a:r>
              <a:r>
                <a:rPr kumimoji="1" lang="zh-CN" altLang="en-US" b="1" dirty="0">
                  <a:latin typeface="Times New Roman" pitchFamily="18" charset="0"/>
                </a:rPr>
                <a:t>位无符号二进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data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制数与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减， “差”存放于累加器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48" y="624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4" name="Line 10"/>
            <p:cNvSpPr>
              <a:spLocks noChangeShapeType="1"/>
            </p:cNvSpPr>
            <p:nvPr/>
          </p:nvSpPr>
          <p:spPr bwMode="auto">
            <a:xfrm>
              <a:off x="1296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5" name="Line 11"/>
            <p:cNvSpPr>
              <a:spLocks noChangeShapeType="1"/>
            </p:cNvSpPr>
            <p:nvPr/>
          </p:nvSpPr>
          <p:spPr bwMode="auto">
            <a:xfrm>
              <a:off x="48" y="129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>
              <a:off x="48" y="1968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>
              <a:off x="2112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>
              <a:off x="3552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>
              <a:off x="48" y="3072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77BD885-A2F9-4526-9F1E-1430D59E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E05671C2-DBAE-445E-9D40-8173E31D2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87A6C10A-7624-43C7-BA4F-F80D1296B0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66E7B9-937F-4671-9E9C-3749A4516B5D}"/>
              </a:ext>
            </a:extLst>
          </p:cNvPr>
          <p:cNvSpPr/>
          <p:nvPr/>
        </p:nvSpPr>
        <p:spPr>
          <a:xfrm>
            <a:off x="4375348" y="777081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SUBB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4C10848-939F-4043-9BA8-F72EA7DD449B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BEEEE-DC9C-4E08-A115-6011D15FC1F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9329" y="1280715"/>
            <a:ext cx="8001000" cy="97313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宋体" charset="-122"/>
              </a:rPr>
              <a:t>例：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设（</a:t>
            </a:r>
            <a:r>
              <a:rPr lang="en-US" altLang="zh-CN" sz="2000" b="1" dirty="0">
                <a:solidFill>
                  <a:schemeClr val="tx1"/>
                </a:solidFill>
                <a:latin typeface="宋体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宋体" charset="-122"/>
              </a:rPr>
              <a:t>=0C9H,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宋体" charset="-122"/>
              </a:rPr>
              <a:t>R2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宋体" charset="-122"/>
              </a:rPr>
              <a:t>=54H,Cy=1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。</a:t>
            </a:r>
            <a:br>
              <a:rPr lang="zh-CN" altLang="en-US" sz="2000" b="1" dirty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    执行指令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“</a:t>
            </a:r>
            <a:r>
              <a:rPr lang="en-US" altLang="zh-CN" sz="2000" b="1" dirty="0">
                <a:solidFill>
                  <a:srgbClr val="3333FF"/>
                </a:solidFill>
                <a:latin typeface="宋体" charset="-122"/>
              </a:rPr>
              <a:t>SUBB  A</a:t>
            </a:r>
            <a:r>
              <a:rPr lang="zh-CN" altLang="en-US" sz="2000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lang="en-US" altLang="zh-CN" sz="2000" b="1" dirty="0">
                <a:solidFill>
                  <a:srgbClr val="3333FF"/>
                </a:solidFill>
                <a:latin typeface="宋体" charset="-122"/>
              </a:rPr>
              <a:t>R2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”</a:t>
            </a:r>
            <a:r>
              <a:rPr lang="zh-CN" altLang="en-US" sz="2000" b="1" dirty="0">
                <a:solidFill>
                  <a:schemeClr val="tx1"/>
                </a:solidFill>
                <a:latin typeface="宋体" charset="-122"/>
              </a:rPr>
              <a:t>的结果如何？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982514" y="2320130"/>
            <a:ext cx="6561286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解：</a:t>
            </a:r>
          </a:p>
          <a:p>
            <a:pPr lvl="2" eaLnBrk="0" hangingPunct="0"/>
            <a:r>
              <a:rPr kumimoji="1" lang="zh-CN" altLang="en-US" sz="2000" b="1" dirty="0">
                <a:latin typeface="宋体" charset="-122"/>
              </a:rPr>
              <a:t>	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=0C9H= 11001001 B</a:t>
            </a:r>
          </a:p>
          <a:p>
            <a:pPr lvl="2" eaLnBrk="0" hangingPunct="0"/>
            <a:r>
              <a:rPr kumimoji="1" lang="en-US" altLang="zh-CN" sz="2000" b="1" u="sng" dirty="0">
                <a:latin typeface="宋体" charset="-122"/>
              </a:rPr>
              <a:t>- </a:t>
            </a:r>
            <a:r>
              <a:rPr kumimoji="1" lang="zh-CN" altLang="en-US" sz="2000" b="1" u="sng" dirty="0">
                <a:latin typeface="宋体" charset="-122"/>
              </a:rPr>
              <a:t>）     </a:t>
            </a:r>
            <a:r>
              <a:rPr kumimoji="1" lang="en-US" altLang="zh-CN" sz="2000" b="1" u="sng" dirty="0">
                <a:latin typeface="宋体" charset="-122"/>
              </a:rPr>
              <a:t>Cy=  1 = 00000001 B</a:t>
            </a:r>
            <a:endParaRPr kumimoji="1" lang="en-US" altLang="zh-CN" sz="2000" b="1" dirty="0">
              <a:latin typeface="宋体" charset="-122"/>
            </a:endParaRPr>
          </a:p>
          <a:p>
            <a:pPr lvl="2" eaLnBrk="0" hangingPunct="0"/>
            <a:r>
              <a:rPr kumimoji="1" lang="en-US" altLang="zh-CN" sz="2000" b="1" dirty="0">
                <a:latin typeface="宋体" charset="-122"/>
              </a:rPr>
              <a:t>                  11001000 B</a:t>
            </a:r>
          </a:p>
          <a:p>
            <a:pPr lvl="2" eaLnBrk="0" hangingPunct="0"/>
            <a:r>
              <a:rPr kumimoji="1" lang="en-US" altLang="zh-CN" sz="2000" b="1" u="sng" dirty="0">
                <a:latin typeface="宋体" charset="-122"/>
              </a:rPr>
              <a:t> -</a:t>
            </a:r>
            <a:r>
              <a:rPr kumimoji="1" lang="zh-CN" altLang="en-US" sz="2000" b="1" u="sng" dirty="0">
                <a:latin typeface="宋体" charset="-122"/>
              </a:rPr>
              <a:t>） （</a:t>
            </a:r>
            <a:r>
              <a:rPr kumimoji="1" lang="en-US" altLang="zh-CN" sz="2000" b="1" u="sng" dirty="0">
                <a:latin typeface="宋体" charset="-122"/>
              </a:rPr>
              <a:t>R2</a:t>
            </a:r>
            <a:r>
              <a:rPr kumimoji="1" lang="zh-CN" altLang="en-US" sz="2000" b="1" u="sng" dirty="0">
                <a:latin typeface="宋体" charset="-122"/>
              </a:rPr>
              <a:t>）</a:t>
            </a:r>
            <a:r>
              <a:rPr kumimoji="1" lang="en-US" altLang="zh-CN" sz="2000" b="1" u="sng" dirty="0">
                <a:latin typeface="宋体" charset="-122"/>
              </a:rPr>
              <a:t>=54H = 01010100 B</a:t>
            </a:r>
            <a:endParaRPr kumimoji="1" lang="en-US" altLang="zh-CN" sz="2000" b="1" dirty="0">
              <a:latin typeface="宋体" charset="-122"/>
            </a:endParaRPr>
          </a:p>
          <a:p>
            <a:pPr lvl="2" eaLnBrk="0" hangingPunct="0"/>
            <a:r>
              <a:rPr kumimoji="1" lang="en-US" altLang="zh-CN" sz="2000" b="1" dirty="0">
                <a:latin typeface="宋体" charset="-122"/>
              </a:rPr>
              <a:t>      </a:t>
            </a:r>
            <a:r>
              <a:rPr kumimoji="1" lang="zh-CN" altLang="en-US" sz="2000" b="1" dirty="0">
                <a:latin typeface="宋体" charset="-122"/>
              </a:rPr>
              <a:t>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=74H = 01110100 B</a:t>
            </a:r>
          </a:p>
          <a:p>
            <a:pPr lvl="2" eaLnBrk="0" hangingPunct="0"/>
            <a:endParaRPr kumimoji="1" lang="en-US" altLang="zh-CN" sz="2000" b="1" dirty="0">
              <a:latin typeface="宋体" charset="-122"/>
            </a:endParaRPr>
          </a:p>
          <a:p>
            <a:pPr lvl="2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结果为：</a:t>
            </a:r>
            <a:r>
              <a:rPr kumimoji="1"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000" b="1" dirty="0"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 sz="2000" b="1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2000" b="1" dirty="0">
                <a:latin typeface="华文中宋" pitchFamily="2" charset="-122"/>
                <a:ea typeface="华文中宋" pitchFamily="2" charset="-122"/>
              </a:rPr>
              <a:t>=74H</a:t>
            </a:r>
          </a:p>
          <a:p>
            <a:pPr lvl="2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标志位为：</a:t>
            </a:r>
            <a:r>
              <a:rPr kumimoji="1" lang="en-US" altLang="zh-CN" sz="2000" b="1" dirty="0">
                <a:latin typeface="华文中宋" pitchFamily="2" charset="-122"/>
                <a:ea typeface="华文中宋" pitchFamily="2" charset="-122"/>
              </a:rPr>
              <a:t>Cy=0   AC=0   OV=1    P=0</a:t>
            </a:r>
          </a:p>
          <a:p>
            <a:pPr eaLnBrk="0" hangingPunct="0"/>
            <a:endParaRPr kumimoji="1" lang="en-US" altLang="zh-CN" sz="2000" b="1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9DBAA0A9-8F5E-4442-BFEF-FA40D389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7224B47-591A-4B03-936A-D2AACF03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69D45E8-6655-4089-AFFA-85E5E1D66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9706AB-D4EC-44FF-88FB-E2417C47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417701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、带借位减法指令（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C7949C-AB8E-4B3E-B47B-59722F295DB8}"/>
              </a:ext>
            </a:extLst>
          </p:cNvPr>
          <p:cNvSpPr/>
          <p:nvPr/>
        </p:nvSpPr>
        <p:spPr>
          <a:xfrm>
            <a:off x="4375348" y="777081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SUBB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 autoUpdateAnimBg="0"/>
      <p:bldP spid="3901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4"/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765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1000" y="1305359"/>
            <a:ext cx="8305800" cy="792163"/>
            <a:chOff x="240" y="672"/>
            <a:chExt cx="5232" cy="499"/>
          </a:xfrm>
        </p:grpSpPr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240" y="672"/>
              <a:ext cx="5232" cy="49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   机器码格式        操作         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MUL</a:t>
              </a:r>
              <a:r>
                <a:rPr kumimoji="1" lang="en-US" altLang="zh-CN" b="1" dirty="0">
                  <a:latin typeface="Times New Roman" pitchFamily="18" charset="0"/>
                </a:rPr>
                <a:t>  AB	 </a:t>
              </a:r>
              <a:r>
                <a:rPr kumimoji="1" lang="zh-CN" altLang="en-US" b="1" dirty="0">
                  <a:latin typeface="Times New Roman" pitchFamily="18" charset="0"/>
                </a:rPr>
                <a:t>；         </a:t>
              </a:r>
              <a:r>
                <a:rPr kumimoji="1" lang="en-US" altLang="zh-CN" b="1" dirty="0">
                  <a:latin typeface="Times New Roman" pitchFamily="18" charset="0"/>
                </a:rPr>
                <a:t>1010 0100     (A)×(B)→B</a:t>
              </a:r>
              <a:r>
                <a:rPr kumimoji="1" lang="en-US" altLang="zh-CN" b="1" baseline="-30000" dirty="0">
                  <a:latin typeface="Times New Roman" pitchFamily="18" charset="0"/>
                </a:rPr>
                <a:t>15-8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en-US" altLang="zh-CN" b="1" baseline="-30000" dirty="0">
                  <a:latin typeface="Times New Roman" pitchFamily="18" charset="0"/>
                </a:rPr>
                <a:t>7-0</a:t>
              </a:r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27659" name="Line 17"/>
            <p:cNvSpPr>
              <a:spLocks noChangeShapeType="1"/>
            </p:cNvSpPr>
            <p:nvPr/>
          </p:nvSpPr>
          <p:spPr bwMode="auto">
            <a:xfrm>
              <a:off x="240" y="912"/>
              <a:ext cx="5232" cy="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Line 18"/>
            <p:cNvSpPr>
              <a:spLocks noChangeShapeType="1"/>
            </p:cNvSpPr>
            <p:nvPr/>
          </p:nvSpPr>
          <p:spPr bwMode="auto">
            <a:xfrm>
              <a:off x="2736" y="672"/>
              <a:ext cx="1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Line 19"/>
            <p:cNvSpPr>
              <a:spLocks noChangeShapeType="1"/>
            </p:cNvSpPr>
            <p:nvPr/>
          </p:nvSpPr>
          <p:spPr bwMode="auto">
            <a:xfrm>
              <a:off x="1584" y="672"/>
              <a:ext cx="1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6" name="Rectangle 23"/>
          <p:cNvSpPr>
            <a:spLocks noChangeArrowheads="1"/>
          </p:cNvSpPr>
          <p:nvPr/>
        </p:nvSpPr>
        <p:spPr bwMode="auto">
          <a:xfrm>
            <a:off x="737294" y="4933338"/>
            <a:ext cx="8153400" cy="4449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0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=4EH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=5DH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，执行指令</a:t>
            </a:r>
            <a:r>
              <a:rPr kumimoji="1" lang="zh-CN" altLang="en-US" sz="2000" b="1" dirty="0">
                <a:latin typeface="Courier New" pitchFamily="49" charset="0"/>
                <a:ea typeface="黑体" pitchFamily="2" charset="-122"/>
              </a:rPr>
              <a:t>“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MUL  AB</a:t>
            </a:r>
            <a:r>
              <a:rPr kumimoji="1" lang="en-US" altLang="zh-CN" sz="2000" b="1" dirty="0">
                <a:latin typeface="Courier New" pitchFamily="49" charset="0"/>
                <a:ea typeface="黑体" pitchFamily="2" charset="-122"/>
              </a:rPr>
              <a:t>”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后结果如何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27657" name="Rectangle 24"/>
          <p:cNvSpPr>
            <a:spLocks noChangeArrowheads="1"/>
          </p:cNvSpPr>
          <p:nvPr/>
        </p:nvSpPr>
        <p:spPr bwMode="auto">
          <a:xfrm>
            <a:off x="810453" y="5488511"/>
            <a:ext cx="6840760" cy="707886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解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:</a:t>
            </a:r>
            <a:r>
              <a:rPr kumimoji="1" lang="en-US" altLang="zh-CN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结果为：（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=1CH,  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=56H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</a:t>
            </a:r>
          </a:p>
          <a:p>
            <a:pPr eaLnBrk="0" hangingPunct="0"/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        表示积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 （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BA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=1C56H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000" b="1" dirty="0">
                <a:latin typeface="黑体" pitchFamily="2" charset="-122"/>
                <a:ea typeface="黑体" pitchFamily="2" charset="-122"/>
              </a:rPr>
              <a:t>OV=1,CY=0,AC=0,P=1</a:t>
            </a:r>
            <a:r>
              <a:rPr kumimoji="1" lang="zh-CN" altLang="en-US" sz="2000" b="1" dirty="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8E69434C-2403-45A2-9F9B-7A74C06C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4A9CCD18-5010-4FB1-A7A9-3AC7642D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E12B48E3-085F-4F8C-9C05-C1F52B65F0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0BCF80A-6E70-4DDE-AB57-7A35C9C7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、乘法指令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737075-1E2A-4F7A-94E0-D301E1BE36E2}"/>
              </a:ext>
            </a:extLst>
          </p:cNvPr>
          <p:cNvSpPr/>
          <p:nvPr/>
        </p:nvSpPr>
        <p:spPr>
          <a:xfrm>
            <a:off x="4101285" y="740717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MUL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37EC9CB2-3414-403A-BA75-86FB89AC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54" y="3596633"/>
            <a:ext cx="7829034" cy="12738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指令功能：将累加器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和寄存器</a:t>
            </a:r>
            <a:r>
              <a:rPr kumimoji="1" lang="en-US" altLang="zh-CN" b="1" dirty="0">
                <a:latin typeface="宋体" charset="-122"/>
              </a:rPr>
              <a:t>B</a:t>
            </a:r>
            <a:r>
              <a:rPr kumimoji="1" lang="zh-CN" altLang="en-US" b="1" dirty="0">
                <a:latin typeface="宋体" charset="-122"/>
              </a:rPr>
              <a:t>中两个无符号数相乘，所得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16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位</a:t>
            </a:r>
            <a:r>
              <a:rPr kumimoji="1" lang="zh-CN" altLang="en-US" b="1" dirty="0">
                <a:latin typeface="宋体" charset="-122"/>
              </a:rPr>
              <a:t>积的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低字节存放在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中</a:t>
            </a:r>
            <a:r>
              <a:rPr kumimoji="1" lang="zh-CN" altLang="en-US" b="1" dirty="0">
                <a:latin typeface="宋体" charset="-122"/>
              </a:rPr>
              <a:t>，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高字节存放中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B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中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若乘积大于</a:t>
            </a:r>
            <a:r>
              <a:rPr kumimoji="1" lang="en-US" altLang="zh-CN" b="1" dirty="0">
                <a:latin typeface="宋体" charset="-122"/>
              </a:rPr>
              <a:t>0FFH</a:t>
            </a:r>
            <a:r>
              <a:rPr kumimoji="1" lang="zh-CN" altLang="en-US" b="1" dirty="0">
                <a:latin typeface="宋体" charset="-122"/>
              </a:rPr>
              <a:t>，则</a:t>
            </a:r>
            <a:r>
              <a:rPr kumimoji="1" lang="en-US" altLang="zh-CN" b="1" dirty="0">
                <a:latin typeface="宋体" charset="-122"/>
              </a:rPr>
              <a:t>OV</a:t>
            </a:r>
            <a:r>
              <a:rPr kumimoji="1" lang="zh-CN" altLang="en-US" b="1" dirty="0">
                <a:latin typeface="宋体" charset="-122"/>
              </a:rPr>
              <a:t>置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，否则</a:t>
            </a:r>
            <a:r>
              <a:rPr kumimoji="1" lang="en-US" altLang="zh-CN" b="1" dirty="0">
                <a:latin typeface="宋体" charset="-122"/>
              </a:rPr>
              <a:t>OV</a:t>
            </a:r>
            <a:r>
              <a:rPr kumimoji="1" lang="zh-CN" altLang="en-US" b="1" dirty="0">
                <a:latin typeface="宋体" charset="-122"/>
              </a:rPr>
              <a:t>清</a:t>
            </a:r>
            <a:r>
              <a:rPr kumimoji="1" lang="en-US" altLang="zh-CN" b="1" dirty="0">
                <a:latin typeface="宋体" charset="-122"/>
              </a:rPr>
              <a:t>0</a:t>
            </a:r>
            <a:r>
              <a:rPr kumimoji="1" lang="zh-CN" altLang="en-US" b="1" dirty="0">
                <a:latin typeface="宋体" charset="-122"/>
              </a:rPr>
              <a:t>。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位总是被清</a:t>
            </a:r>
            <a:r>
              <a:rPr kumimoji="1" lang="en-US" altLang="zh-CN" b="1" dirty="0">
                <a:latin typeface="宋体" charset="-122"/>
              </a:rPr>
              <a:t>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BFA1F0-F33A-446D-A7D7-138562C8A291}"/>
              </a:ext>
            </a:extLst>
          </p:cNvPr>
          <p:cNvSpPr/>
          <p:nvPr/>
        </p:nvSpPr>
        <p:spPr>
          <a:xfrm>
            <a:off x="675154" y="3006312"/>
            <a:ext cx="134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E12AED-23C1-4924-8DBC-F93E1D2E38EC}"/>
              </a:ext>
            </a:extLst>
          </p:cNvPr>
          <p:cNvSpPr/>
          <p:nvPr/>
        </p:nvSpPr>
        <p:spPr>
          <a:xfrm>
            <a:off x="4101285" y="3015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积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07CA4E-940A-4E22-A854-2D8DDD814841}"/>
              </a:ext>
            </a:extLst>
          </p:cNvPr>
          <p:cNvSpPr/>
          <p:nvPr/>
        </p:nvSpPr>
        <p:spPr>
          <a:xfrm>
            <a:off x="1931713" y="3018441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02308D-709B-46FF-B8EE-62D9D2E8B42E}"/>
              </a:ext>
            </a:extLst>
          </p:cNvPr>
          <p:cNvSpPr/>
          <p:nvPr/>
        </p:nvSpPr>
        <p:spPr>
          <a:xfrm>
            <a:off x="5608470" y="30472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7D6180-7976-45F7-9A26-2F6D6644BAA5}"/>
              </a:ext>
            </a:extLst>
          </p:cNvPr>
          <p:cNvSpPr/>
          <p:nvPr/>
        </p:nvSpPr>
        <p:spPr>
          <a:xfrm>
            <a:off x="7346488" y="3044001"/>
            <a:ext cx="12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影响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FEA99F-36EF-494D-BE6E-37F7DA63C699}"/>
              </a:ext>
            </a:extLst>
          </p:cNvPr>
          <p:cNvSpPr/>
          <p:nvPr/>
        </p:nvSpPr>
        <p:spPr>
          <a:xfrm>
            <a:off x="1288553" y="2331960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1" name="右箭头 22">
            <a:extLst>
              <a:ext uri="{FF2B5EF4-FFF2-40B4-BE49-F238E27FC236}">
                <a16:creationId xmlns:a16="http://schemas.microsoft.com/office/drawing/2014/main" id="{2F74EC78-ACEE-443D-9F61-3DA22802B1C5}"/>
              </a:ext>
            </a:extLst>
          </p:cNvPr>
          <p:cNvSpPr/>
          <p:nvPr/>
        </p:nvSpPr>
        <p:spPr bwMode="auto">
          <a:xfrm>
            <a:off x="3197519" y="2554818"/>
            <a:ext cx="21844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17F5628-830B-4E82-81C2-F4C41A1D7CB8}"/>
              </a:ext>
            </a:extLst>
          </p:cNvPr>
          <p:cNvSpPr/>
          <p:nvPr/>
        </p:nvSpPr>
        <p:spPr>
          <a:xfrm>
            <a:off x="4103874" y="2019631"/>
            <a:ext cx="1278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（低</a:t>
            </a:r>
            <a:r>
              <a:rPr lang="en-US" altLang="zh-CN" sz="1600" b="1" dirty="0">
                <a:solidFill>
                  <a:srgbClr val="3333FF"/>
                </a:solidFill>
                <a:latin typeface="宋体" charset="-122"/>
              </a:rPr>
              <a:t>8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位）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FE7023-3567-4285-8051-277CCBF1D6BA}"/>
              </a:ext>
            </a:extLst>
          </p:cNvPr>
          <p:cNvSpPr/>
          <p:nvPr/>
        </p:nvSpPr>
        <p:spPr>
          <a:xfrm>
            <a:off x="5490271" y="2454707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MUL AB</a:t>
            </a:r>
            <a:endParaRPr lang="zh-CN" altLang="en-US" sz="2400" b="1" kern="0" dirty="0">
              <a:solidFill>
                <a:srgbClr val="FF0000"/>
              </a:solidFill>
              <a:latin typeface="宋体" charset="-122"/>
              <a:ea typeface="+mn-ea"/>
            </a:endParaRPr>
          </a:p>
        </p:txBody>
      </p:sp>
      <p:sp>
        <p:nvSpPr>
          <p:cNvPr id="35" name="右箭头 22">
            <a:extLst>
              <a:ext uri="{FF2B5EF4-FFF2-40B4-BE49-F238E27FC236}">
                <a16:creationId xmlns:a16="http://schemas.microsoft.com/office/drawing/2014/main" id="{F31D2EE6-F267-46A3-96CA-C71A30D84013}"/>
              </a:ext>
            </a:extLst>
          </p:cNvPr>
          <p:cNvSpPr/>
          <p:nvPr/>
        </p:nvSpPr>
        <p:spPr bwMode="auto">
          <a:xfrm>
            <a:off x="7008313" y="2531031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E844AEDC-7385-46BA-8855-BFE0B8A8ADEE}"/>
              </a:ext>
            </a:extLst>
          </p:cNvPr>
          <p:cNvSpPr/>
          <p:nvPr/>
        </p:nvSpPr>
        <p:spPr bwMode="auto">
          <a:xfrm>
            <a:off x="1856135" y="2405336"/>
            <a:ext cx="359723" cy="509236"/>
          </a:xfrm>
          <a:prstGeom prst="mathMultiply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F91AD62-8317-4227-826A-B016241808C4}"/>
              </a:ext>
            </a:extLst>
          </p:cNvPr>
          <p:cNvSpPr/>
          <p:nvPr/>
        </p:nvSpPr>
        <p:spPr>
          <a:xfrm>
            <a:off x="2346339" y="2347072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B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E102D9-42E3-4979-B217-7AC9755C03E3}"/>
              </a:ext>
            </a:extLst>
          </p:cNvPr>
          <p:cNvSpPr/>
          <p:nvPr/>
        </p:nvSpPr>
        <p:spPr>
          <a:xfrm>
            <a:off x="4110961" y="2547285"/>
            <a:ext cx="1368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B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（高</a:t>
            </a:r>
            <a:r>
              <a:rPr lang="en-US" altLang="zh-CN" sz="1600" b="1" dirty="0">
                <a:solidFill>
                  <a:srgbClr val="3333FF"/>
                </a:solidFill>
                <a:latin typeface="宋体" charset="-122"/>
              </a:rPr>
              <a:t>8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位）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42" name="AutoShape 4">
            <a:extLst>
              <a:ext uri="{FF2B5EF4-FFF2-40B4-BE49-F238E27FC236}">
                <a16:creationId xmlns:a16="http://schemas.microsoft.com/office/drawing/2014/main" id="{A96F9B45-9D0B-4F12-9B34-406094DB97CF}"/>
              </a:ext>
            </a:extLst>
          </p:cNvPr>
          <p:cNvSpPr/>
          <p:nvPr/>
        </p:nvSpPr>
        <p:spPr>
          <a:xfrm>
            <a:off x="3830370" y="2279743"/>
            <a:ext cx="141923" cy="751263"/>
          </a:xfrm>
          <a:prstGeom prst="leftBrace">
            <a:avLst>
              <a:gd name="adj1" fmla="val 31384"/>
              <a:gd name="adj2" fmla="val 50000"/>
            </a:avLst>
          </a:prstGeom>
          <a:noFill/>
          <a:ln w="635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5A369E-1A80-438E-B963-790A023EBB27}"/>
              </a:ext>
            </a:extLst>
          </p:cNvPr>
          <p:cNvSpPr/>
          <p:nvPr/>
        </p:nvSpPr>
        <p:spPr>
          <a:xfrm>
            <a:off x="7346488" y="2449429"/>
            <a:ext cx="753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2CB872-778D-4830-BBEF-72AEA0BA205D}"/>
              </a:ext>
            </a:extLst>
          </p:cNvPr>
          <p:cNvSpPr/>
          <p:nvPr/>
        </p:nvSpPr>
        <p:spPr>
          <a:xfrm>
            <a:off x="6254801" y="750674"/>
            <a:ext cx="1173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Mul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tiply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473825"/>
            <a:ext cx="1981200" cy="476250"/>
          </a:xfrm>
          <a:noFill/>
        </p:spPr>
        <p:txBody>
          <a:bodyPr/>
          <a:lstStyle/>
          <a:p>
            <a:fld id="{95844D51-7A3C-4BD8-AEFB-A9BBE474DE32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66214"/>
            <a:ext cx="1981200" cy="476250"/>
          </a:xfrm>
          <a:noFill/>
        </p:spPr>
        <p:txBody>
          <a:bodyPr/>
          <a:lstStyle/>
          <a:p>
            <a:fld id="{318E1D01-66D9-440D-A8EA-7460370ED32B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590150" y="5088236"/>
            <a:ext cx="7829034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例：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A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=BFH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B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=32H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。执行指令</a:t>
            </a:r>
            <a:r>
              <a:rPr kumimoji="1" lang="zh-CN" altLang="en-US" sz="2000" b="1" dirty="0">
                <a:latin typeface="Courier New" pitchFamily="49" charset="0"/>
                <a:ea typeface="黑体" pitchFamily="2" charset="-122"/>
              </a:rPr>
              <a:t>“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DIV  AB</a:t>
            </a:r>
            <a:r>
              <a:rPr kumimoji="1" lang="en-US" altLang="zh-CN" sz="2000" b="1" dirty="0">
                <a:latin typeface="Courier New" pitchFamily="49" charset="0"/>
                <a:ea typeface="黑体" pitchFamily="2" charset="-122"/>
              </a:rPr>
              <a:t>”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后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:</a:t>
            </a:r>
          </a:p>
          <a:p>
            <a:pPr algn="just" eaLnBrk="0" hangingPunct="0"/>
            <a:r>
              <a:rPr kumimoji="1" lang="en-US" altLang="zh-CN" sz="2000" b="1" dirty="0">
                <a:solidFill>
                  <a:srgbClr val="008000"/>
                </a:solidFill>
                <a:latin typeface="宋体" charset="-122"/>
                <a:ea typeface="黑体" pitchFamily="2" charset="-122"/>
              </a:rPr>
              <a:t>   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结  果：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A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=03H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B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=29H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；</a:t>
            </a:r>
          </a:p>
          <a:p>
            <a:pPr algn="just" eaLnBrk="0" hangingPunct="0"/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   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标志位： 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CY=0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，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OV=0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。</a:t>
            </a:r>
            <a:endParaRPr kumimoji="1" lang="zh-CN" altLang="en-US" sz="2000" dirty="0">
              <a:latin typeface="Times New Roman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262751"/>
            <a:ext cx="8305800" cy="792163"/>
            <a:chOff x="240" y="432"/>
            <a:chExt cx="5232" cy="499"/>
          </a:xfrm>
        </p:grpSpPr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40" y="432"/>
              <a:ext cx="5232" cy="49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   机器码格式        操作         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DIV</a:t>
              </a:r>
              <a:r>
                <a:rPr kumimoji="1" lang="en-US" altLang="zh-CN" b="1" dirty="0">
                  <a:latin typeface="Times New Roman" pitchFamily="18" charset="0"/>
                </a:rPr>
                <a:t>  AB   </a:t>
              </a:r>
              <a:r>
                <a:rPr kumimoji="1" lang="zh-CN" altLang="en-US" b="1" dirty="0">
                  <a:latin typeface="Times New Roman" pitchFamily="18" charset="0"/>
                </a:rPr>
                <a:t>；                </a:t>
              </a:r>
              <a:r>
                <a:rPr kumimoji="1" lang="en-US" altLang="zh-CN" b="1" dirty="0">
                  <a:latin typeface="Times New Roman" pitchFamily="18" charset="0"/>
                </a:rPr>
                <a:t>1000 0100                (A)/(B)</a:t>
              </a:r>
              <a:r>
                <a:rPr kumimoji="1" lang="zh-CN" altLang="en-US" b="1" dirty="0">
                  <a:latin typeface="Times New Roman" pitchFamily="18" charset="0"/>
                </a:rPr>
                <a:t>的商 → 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(A)/(B)</a:t>
              </a:r>
              <a:r>
                <a:rPr kumimoji="1" lang="zh-CN" altLang="en-US" b="1" dirty="0">
                  <a:latin typeface="Times New Roman" pitchFamily="18" charset="0"/>
                </a:rPr>
                <a:t>的余数→ </a:t>
              </a:r>
              <a:r>
                <a:rPr kumimoji="1" lang="en-US" altLang="zh-CN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40" y="672"/>
              <a:ext cx="5232" cy="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2736" y="432"/>
              <a:ext cx="1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584" y="432"/>
              <a:ext cx="1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3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D9BE51A-CD32-4CAA-B0E9-EAA0E4F4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2D88E845-8A3A-4C88-ACB1-595BEC6E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50B05690-49CB-4C5D-A35A-8EB8AC22FD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A6AFE42-EB0C-482F-9D9B-37C371A9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、除法指令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EEED25-4351-4078-A938-32A723950503}"/>
              </a:ext>
            </a:extLst>
          </p:cNvPr>
          <p:cNvSpPr/>
          <p:nvPr/>
        </p:nvSpPr>
        <p:spPr>
          <a:xfrm>
            <a:off x="4375349" y="777081"/>
            <a:ext cx="1492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DIV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7EF74B-D03E-49FA-A032-87A40F1C57DA}"/>
              </a:ext>
            </a:extLst>
          </p:cNvPr>
          <p:cNvSpPr/>
          <p:nvPr/>
        </p:nvSpPr>
        <p:spPr>
          <a:xfrm>
            <a:off x="675154" y="3006312"/>
            <a:ext cx="134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2BC334-38FE-4A2B-8277-2FDAA07E3AED}"/>
              </a:ext>
            </a:extLst>
          </p:cNvPr>
          <p:cNvSpPr/>
          <p:nvPr/>
        </p:nvSpPr>
        <p:spPr>
          <a:xfrm>
            <a:off x="4137875" y="3065555"/>
            <a:ext cx="792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ea typeface="创艺简黑体" pitchFamily="2" charset="-122"/>
              </a:rPr>
              <a:t>结果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A818EFC-E198-4016-A644-978D98F26692}"/>
              </a:ext>
            </a:extLst>
          </p:cNvPr>
          <p:cNvSpPr/>
          <p:nvPr/>
        </p:nvSpPr>
        <p:spPr>
          <a:xfrm>
            <a:off x="1931713" y="3018441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4705D6-D48A-49CF-A9B3-C922535BF10E}"/>
              </a:ext>
            </a:extLst>
          </p:cNvPr>
          <p:cNvSpPr/>
          <p:nvPr/>
        </p:nvSpPr>
        <p:spPr>
          <a:xfrm>
            <a:off x="5608470" y="30472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478AE3-F0E1-47ED-ADE8-FEF14D8DE841}"/>
              </a:ext>
            </a:extLst>
          </p:cNvPr>
          <p:cNvSpPr/>
          <p:nvPr/>
        </p:nvSpPr>
        <p:spPr>
          <a:xfrm>
            <a:off x="7346488" y="3044001"/>
            <a:ext cx="12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影响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974EC5-6F45-40BD-9FE1-31E27A0B8720}"/>
              </a:ext>
            </a:extLst>
          </p:cNvPr>
          <p:cNvSpPr/>
          <p:nvPr/>
        </p:nvSpPr>
        <p:spPr>
          <a:xfrm>
            <a:off x="1288553" y="2331960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1" name="右箭头 22">
            <a:extLst>
              <a:ext uri="{FF2B5EF4-FFF2-40B4-BE49-F238E27FC236}">
                <a16:creationId xmlns:a16="http://schemas.microsoft.com/office/drawing/2014/main" id="{97061121-07F9-4A02-85F1-4B732752938C}"/>
              </a:ext>
            </a:extLst>
          </p:cNvPr>
          <p:cNvSpPr/>
          <p:nvPr/>
        </p:nvSpPr>
        <p:spPr bwMode="auto">
          <a:xfrm>
            <a:off x="3197519" y="2554818"/>
            <a:ext cx="21844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7755D4-50D5-4630-BEB5-731C48B3DDAD}"/>
              </a:ext>
            </a:extLst>
          </p:cNvPr>
          <p:cNvSpPr/>
          <p:nvPr/>
        </p:nvSpPr>
        <p:spPr>
          <a:xfrm>
            <a:off x="4103874" y="2019631"/>
            <a:ext cx="1278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（整数商）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75091FA-DB2E-458E-A3F0-C69E4F11DA00}"/>
              </a:ext>
            </a:extLst>
          </p:cNvPr>
          <p:cNvSpPr/>
          <p:nvPr/>
        </p:nvSpPr>
        <p:spPr>
          <a:xfrm>
            <a:off x="5490271" y="2454707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DIV AB</a:t>
            </a:r>
            <a:endParaRPr lang="zh-CN" altLang="en-US" sz="2400" b="1" kern="0" dirty="0">
              <a:solidFill>
                <a:srgbClr val="FF0000"/>
              </a:solidFill>
              <a:latin typeface="宋体" charset="-122"/>
              <a:ea typeface="+mn-ea"/>
            </a:endParaRPr>
          </a:p>
        </p:txBody>
      </p:sp>
      <p:sp>
        <p:nvSpPr>
          <p:cNvPr id="34" name="右箭头 22">
            <a:extLst>
              <a:ext uri="{FF2B5EF4-FFF2-40B4-BE49-F238E27FC236}">
                <a16:creationId xmlns:a16="http://schemas.microsoft.com/office/drawing/2014/main" id="{8A977915-04E8-469F-B6C0-5BCD241E780A}"/>
              </a:ext>
            </a:extLst>
          </p:cNvPr>
          <p:cNvSpPr/>
          <p:nvPr/>
        </p:nvSpPr>
        <p:spPr bwMode="auto">
          <a:xfrm>
            <a:off x="7008313" y="2531031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9788F4-ACEE-439C-BE24-684C503EA68D}"/>
              </a:ext>
            </a:extLst>
          </p:cNvPr>
          <p:cNvSpPr/>
          <p:nvPr/>
        </p:nvSpPr>
        <p:spPr>
          <a:xfrm>
            <a:off x="2346339" y="2347072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B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A68E00-FD5D-4179-81BC-34E46B61BE1E}"/>
              </a:ext>
            </a:extLst>
          </p:cNvPr>
          <p:cNvSpPr/>
          <p:nvPr/>
        </p:nvSpPr>
        <p:spPr>
          <a:xfrm>
            <a:off x="4110961" y="2547285"/>
            <a:ext cx="1368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B</a:t>
            </a:r>
            <a:r>
              <a:rPr lang="zh-CN" altLang="en-US" sz="1600" b="1" dirty="0">
                <a:solidFill>
                  <a:srgbClr val="3333FF"/>
                </a:solidFill>
                <a:latin typeface="宋体" charset="-122"/>
              </a:rPr>
              <a:t>（余数）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9FD318C4-A657-4236-8ED3-EA59383A0AB6}"/>
              </a:ext>
            </a:extLst>
          </p:cNvPr>
          <p:cNvSpPr/>
          <p:nvPr/>
        </p:nvSpPr>
        <p:spPr>
          <a:xfrm>
            <a:off x="3830370" y="2279743"/>
            <a:ext cx="141923" cy="751263"/>
          </a:xfrm>
          <a:prstGeom prst="leftBrace">
            <a:avLst>
              <a:gd name="adj1" fmla="val 31384"/>
              <a:gd name="adj2" fmla="val 50000"/>
            </a:avLst>
          </a:prstGeom>
          <a:noFill/>
          <a:ln w="635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E3AF5A-D940-4CA1-8148-2A988ECE2803}"/>
              </a:ext>
            </a:extLst>
          </p:cNvPr>
          <p:cNvSpPr/>
          <p:nvPr/>
        </p:nvSpPr>
        <p:spPr>
          <a:xfrm>
            <a:off x="7346488" y="2449429"/>
            <a:ext cx="753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" name="除号 4">
            <a:extLst>
              <a:ext uri="{FF2B5EF4-FFF2-40B4-BE49-F238E27FC236}">
                <a16:creationId xmlns:a16="http://schemas.microsoft.com/office/drawing/2014/main" id="{DD75F9E3-D20D-4039-8A2C-BCE731265F52}"/>
              </a:ext>
            </a:extLst>
          </p:cNvPr>
          <p:cNvSpPr/>
          <p:nvPr/>
        </p:nvSpPr>
        <p:spPr bwMode="auto">
          <a:xfrm>
            <a:off x="1870473" y="2379077"/>
            <a:ext cx="302562" cy="584775"/>
          </a:xfrm>
          <a:prstGeom prst="mathDivid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E311361A-7F10-48B8-8629-FDF4ADE42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83" y="3578898"/>
            <a:ext cx="7829034" cy="12738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中内容除以</a:t>
            </a:r>
            <a:r>
              <a:rPr kumimoji="1" lang="en-US" altLang="zh-CN" b="1" dirty="0">
                <a:latin typeface="宋体" charset="-122"/>
              </a:rPr>
              <a:t>B</a:t>
            </a:r>
            <a:r>
              <a:rPr kumimoji="1" lang="zh-CN" altLang="en-US" b="1" dirty="0">
                <a:latin typeface="宋体" charset="-122"/>
              </a:rPr>
              <a:t>中内容，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整数商存于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中，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余数存于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B</a:t>
            </a:r>
            <a:r>
              <a:rPr kumimoji="1" lang="zh-CN" altLang="en-US" b="1" dirty="0">
                <a:latin typeface="宋体" charset="-122"/>
              </a:rPr>
              <a:t>中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    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该指令执行后，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和</a:t>
            </a:r>
            <a:r>
              <a:rPr kumimoji="1" lang="en-US" altLang="zh-CN" b="1" dirty="0">
                <a:latin typeface="宋体" charset="-122"/>
              </a:rPr>
              <a:t>OV</a:t>
            </a:r>
            <a:r>
              <a:rPr kumimoji="1" lang="zh-CN" altLang="en-US" b="1" dirty="0">
                <a:latin typeface="宋体" charset="-122"/>
              </a:rPr>
              <a:t>均被清</a:t>
            </a:r>
            <a:r>
              <a:rPr kumimoji="1" lang="en-US" altLang="zh-CN" b="1" dirty="0">
                <a:latin typeface="宋体" charset="-122"/>
              </a:rPr>
              <a:t>0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若原（</a:t>
            </a:r>
            <a:r>
              <a:rPr kumimoji="1" lang="en-US" altLang="zh-CN" b="1" dirty="0">
                <a:latin typeface="宋体" charset="-122"/>
              </a:rPr>
              <a:t>B</a:t>
            </a:r>
            <a:r>
              <a:rPr kumimoji="1" lang="zh-CN" altLang="en-US" b="1" dirty="0">
                <a:latin typeface="宋体" charset="-122"/>
              </a:rPr>
              <a:t>）</a:t>
            </a:r>
            <a:r>
              <a:rPr kumimoji="1" lang="en-US" altLang="zh-CN" b="1" dirty="0">
                <a:latin typeface="宋体" charset="-122"/>
              </a:rPr>
              <a:t>=00H</a:t>
            </a:r>
            <a:r>
              <a:rPr kumimoji="1" lang="zh-CN" altLang="en-US" b="1" dirty="0">
                <a:latin typeface="宋体" charset="-122"/>
              </a:rPr>
              <a:t>，则结果无法确定，用</a:t>
            </a:r>
            <a:r>
              <a:rPr kumimoji="1" lang="en-US" altLang="zh-CN" b="1" dirty="0">
                <a:latin typeface="宋体" charset="-122"/>
              </a:rPr>
              <a:t>OV=1</a:t>
            </a:r>
            <a:r>
              <a:rPr kumimoji="1" lang="zh-CN" altLang="en-US" b="1" dirty="0">
                <a:latin typeface="宋体" charset="-122"/>
              </a:rPr>
              <a:t>表示，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仍为</a:t>
            </a:r>
            <a:r>
              <a:rPr kumimoji="1" lang="en-US" altLang="zh-CN" b="1" dirty="0">
                <a:latin typeface="宋体" charset="-122"/>
              </a:rPr>
              <a:t>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18B04E-FC9F-4A37-A595-D8ED38362027}"/>
              </a:ext>
            </a:extLst>
          </p:cNvPr>
          <p:cNvSpPr/>
          <p:nvPr/>
        </p:nvSpPr>
        <p:spPr>
          <a:xfrm>
            <a:off x="6312375" y="758490"/>
            <a:ext cx="946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Div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ide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8BF245C7-225C-4706-BA68-20EDEAD8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E8A8F3D8-460F-4168-A4B3-01912C1D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09E5F9D9-E01D-4588-B7C2-564F4AFC71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6C1B7A4-C2B1-4036-B0B8-339151D19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、加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F97685-0F59-4C1C-9D73-332902A5F2AF}"/>
              </a:ext>
            </a:extLst>
          </p:cNvPr>
          <p:cNvSpPr/>
          <p:nvPr/>
        </p:nvSpPr>
        <p:spPr>
          <a:xfrm>
            <a:off x="4375348" y="777081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INC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EB33FCF3-F480-43B4-ABE2-024505F8FA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473825"/>
            <a:ext cx="1981200" cy="476250"/>
          </a:xfrm>
          <a:noFill/>
        </p:spPr>
        <p:txBody>
          <a:bodyPr/>
          <a:lstStyle/>
          <a:p>
            <a:fld id="{95844D51-7A3C-4BD8-AEFB-A9BBE474DE32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CF358CE2-CFAE-4BE5-AE82-3F3F320E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66214"/>
            <a:ext cx="1981200" cy="476250"/>
          </a:xfrm>
          <a:noFill/>
        </p:spPr>
        <p:txBody>
          <a:bodyPr/>
          <a:lstStyle/>
          <a:p>
            <a:fld id="{318E1D01-66D9-440D-A8EA-7460370ED32B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8662CB-8663-4EE0-8131-FB0E0630F29F}"/>
              </a:ext>
            </a:extLst>
          </p:cNvPr>
          <p:cNvSpPr/>
          <p:nvPr/>
        </p:nvSpPr>
        <p:spPr>
          <a:xfrm>
            <a:off x="2589175" y="2823682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1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F1220B7-9A3B-4B67-9888-597226A4C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09" y="1648274"/>
            <a:ext cx="15349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A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kern="0" dirty="0">
                <a:latin typeface="宋体" charset="-122"/>
                <a:ea typeface="+mn-ea"/>
              </a:rPr>
              <a:t>DPTR</a:t>
            </a:r>
            <a:endParaRPr lang="en-US" altLang="zh-CN" sz="2400" b="1" kern="0" dirty="0">
              <a:latin typeface="宋体" charset="-122"/>
              <a:ea typeface="+mn-ea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91DA13-05D1-4FD9-A767-7D7472E5ED5A}"/>
              </a:ext>
            </a:extLst>
          </p:cNvPr>
          <p:cNvSpPr/>
          <p:nvPr/>
        </p:nvSpPr>
        <p:spPr>
          <a:xfrm>
            <a:off x="-39133" y="475279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33" name="右箭头 22">
            <a:extLst>
              <a:ext uri="{FF2B5EF4-FFF2-40B4-BE49-F238E27FC236}">
                <a16:creationId xmlns:a16="http://schemas.microsoft.com/office/drawing/2014/main" id="{BF1FA12D-135D-471B-AF4E-CC2C50D2FB74}"/>
              </a:ext>
            </a:extLst>
          </p:cNvPr>
          <p:cNvSpPr/>
          <p:nvPr/>
        </p:nvSpPr>
        <p:spPr bwMode="auto">
          <a:xfrm>
            <a:off x="3047362" y="3015513"/>
            <a:ext cx="363006" cy="197463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DA9B22-F567-4AA0-8CB3-8D90FF35F841}"/>
              </a:ext>
            </a:extLst>
          </p:cNvPr>
          <p:cNvSpPr/>
          <p:nvPr/>
        </p:nvSpPr>
        <p:spPr>
          <a:xfrm>
            <a:off x="3890158" y="4768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结果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4392BAF-4D19-4D09-A3EF-5BD346E58365}"/>
              </a:ext>
            </a:extLst>
          </p:cNvPr>
          <p:cNvSpPr/>
          <p:nvPr/>
        </p:nvSpPr>
        <p:spPr bwMode="auto">
          <a:xfrm>
            <a:off x="232328" y="1763394"/>
            <a:ext cx="363007" cy="2767923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加号 35">
            <a:extLst>
              <a:ext uri="{FF2B5EF4-FFF2-40B4-BE49-F238E27FC236}">
                <a16:creationId xmlns:a16="http://schemas.microsoft.com/office/drawing/2014/main" id="{1065D037-42A9-4B39-AAD5-D9BDB5FB1799}"/>
              </a:ext>
            </a:extLst>
          </p:cNvPr>
          <p:cNvSpPr/>
          <p:nvPr/>
        </p:nvSpPr>
        <p:spPr bwMode="auto">
          <a:xfrm>
            <a:off x="2059424" y="2751311"/>
            <a:ext cx="648072" cy="792088"/>
          </a:xfrm>
          <a:prstGeom prst="mathPl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33DACA-6CE9-49ED-A17D-ACE9EEE5D097}"/>
              </a:ext>
            </a:extLst>
          </p:cNvPr>
          <p:cNvSpPr/>
          <p:nvPr/>
        </p:nvSpPr>
        <p:spPr>
          <a:xfrm>
            <a:off x="1611898" y="4791581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89F9E2E-789E-44F8-9751-2FA56A442350}"/>
              </a:ext>
            </a:extLst>
          </p:cNvPr>
          <p:cNvSpPr/>
          <p:nvPr/>
        </p:nvSpPr>
        <p:spPr>
          <a:xfrm>
            <a:off x="5306115" y="2267282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INC  Rn</a:t>
            </a:r>
            <a:r>
              <a:rPr lang="zh-CN" altLang="en-US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D3663F-E0B0-4E97-954A-8470435587E1}"/>
              </a:ext>
            </a:extLst>
          </p:cNvPr>
          <p:cNvSpPr/>
          <p:nvPr/>
        </p:nvSpPr>
        <p:spPr>
          <a:xfrm>
            <a:off x="5290860" y="2859526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INC  direct</a:t>
            </a:r>
            <a:endParaRPr lang="zh-CN" altLang="en-US" sz="2400" b="1" kern="0" dirty="0">
              <a:solidFill>
                <a:srgbClr val="006600"/>
              </a:solidFill>
              <a:latin typeface="宋体" charset="-122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1FE52C-60AD-4490-8176-C7A08CFD293D}"/>
              </a:ext>
            </a:extLst>
          </p:cNvPr>
          <p:cNvSpPr/>
          <p:nvPr/>
        </p:nvSpPr>
        <p:spPr>
          <a:xfrm>
            <a:off x="5306115" y="3423601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INC  @Ri</a:t>
            </a:r>
            <a:endParaRPr lang="zh-CN" altLang="en-US" sz="2400" b="1" kern="0" dirty="0">
              <a:solidFill>
                <a:srgbClr val="FF3300"/>
              </a:solidFill>
              <a:latin typeface="宋体" charset="-122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520244-B57C-459E-B4BC-12E7E1B36317}"/>
              </a:ext>
            </a:extLst>
          </p:cNvPr>
          <p:cNvSpPr/>
          <p:nvPr/>
        </p:nvSpPr>
        <p:spPr>
          <a:xfrm>
            <a:off x="5273267" y="4088020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INC    DPTR</a:t>
            </a:r>
            <a:endParaRPr lang="zh-CN" altLang="en-US" sz="2400" dirty="0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C461C662-ADBA-4D80-A788-085CFFD837D3}"/>
              </a:ext>
            </a:extLst>
          </p:cNvPr>
          <p:cNvSpPr/>
          <p:nvPr/>
        </p:nvSpPr>
        <p:spPr bwMode="auto">
          <a:xfrm flipH="1">
            <a:off x="1802290" y="1738324"/>
            <a:ext cx="275773" cy="2767924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9AFE623-5D9B-4E3D-8C61-FF653DC87F1B}"/>
              </a:ext>
            </a:extLst>
          </p:cNvPr>
          <p:cNvSpPr/>
          <p:nvPr/>
        </p:nvSpPr>
        <p:spPr>
          <a:xfrm>
            <a:off x="5523062" y="4768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5" name="右箭头 22">
            <a:extLst>
              <a:ext uri="{FF2B5EF4-FFF2-40B4-BE49-F238E27FC236}">
                <a16:creationId xmlns:a16="http://schemas.microsoft.com/office/drawing/2014/main" id="{8136271A-2313-4D64-A784-02F7B8436679}"/>
              </a:ext>
            </a:extLst>
          </p:cNvPr>
          <p:cNvSpPr/>
          <p:nvPr/>
        </p:nvSpPr>
        <p:spPr bwMode="auto">
          <a:xfrm>
            <a:off x="7606544" y="2930328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2546D14E-0303-4F2C-B986-A91DA9E1A0A8}"/>
              </a:ext>
            </a:extLst>
          </p:cNvPr>
          <p:cNvSpPr/>
          <p:nvPr/>
        </p:nvSpPr>
        <p:spPr bwMode="auto">
          <a:xfrm flipH="1">
            <a:off x="7308304" y="1929879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64B6E58F-CA86-400E-A124-C43BAFF1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578" y="1603226"/>
            <a:ext cx="15349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A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kern="0" dirty="0">
                <a:latin typeface="宋体" charset="-122"/>
                <a:ea typeface="+mn-ea"/>
              </a:rPr>
              <a:t>DPTR</a:t>
            </a:r>
            <a:endParaRPr lang="en-US" altLang="zh-CN" sz="2400" b="1" kern="0" dirty="0">
              <a:latin typeface="宋体" charset="-122"/>
              <a:ea typeface="+mn-ea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D8D5FD60-C5B6-4E6A-91E0-ABA45FAC75EE}"/>
              </a:ext>
            </a:extLst>
          </p:cNvPr>
          <p:cNvSpPr/>
          <p:nvPr/>
        </p:nvSpPr>
        <p:spPr bwMode="auto">
          <a:xfrm>
            <a:off x="3432557" y="1704014"/>
            <a:ext cx="363007" cy="2767923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93C29C-D580-4FEC-86EB-B4151EF4EAE5}"/>
              </a:ext>
            </a:extLst>
          </p:cNvPr>
          <p:cNvSpPr/>
          <p:nvPr/>
        </p:nvSpPr>
        <p:spPr>
          <a:xfrm>
            <a:off x="5313106" y="1699047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INC  A</a:t>
            </a:r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AFBA7A-412A-4F40-9371-0A83B59BC608}"/>
              </a:ext>
            </a:extLst>
          </p:cNvPr>
          <p:cNvSpPr/>
          <p:nvPr/>
        </p:nvSpPr>
        <p:spPr>
          <a:xfrm>
            <a:off x="7946222" y="2669777"/>
            <a:ext cx="1024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ea typeface="创艺简黑体" pitchFamily="2" charset="-122"/>
              </a:rPr>
              <a:t>不影响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CY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26CD4DC-F30B-4694-BCB2-2A2ED897A548}"/>
              </a:ext>
            </a:extLst>
          </p:cNvPr>
          <p:cNvSpPr/>
          <p:nvPr/>
        </p:nvSpPr>
        <p:spPr>
          <a:xfrm>
            <a:off x="6092427" y="777081"/>
            <a:ext cx="1428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Inc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rement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42A3AE-D510-4E4F-AD35-4CDCED54AC63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F73B2-47EC-4EC5-9DE2-FADE0EC28642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300" y="1250727"/>
            <a:ext cx="8915400" cy="2895600"/>
            <a:chOff x="48" y="384"/>
            <a:chExt cx="5616" cy="1824"/>
          </a:xfrm>
        </p:grpSpPr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48" y="384"/>
              <a:ext cx="5616" cy="1814"/>
            </a:xfrm>
            <a:prstGeom prst="rect">
              <a:avLst/>
            </a:prstGeom>
            <a:solidFill>
              <a:srgbClr val="CC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机器码格式     操作              注释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INC</a:t>
              </a:r>
              <a:r>
                <a:rPr kumimoji="1" lang="en-US" altLang="zh-CN" b="1" dirty="0">
                  <a:latin typeface="宋体" charset="-122"/>
                </a:rPr>
                <a:t>  A </a:t>
              </a:r>
              <a:r>
                <a:rPr kumimoji="1" lang="zh-CN" altLang="en-US" b="1" dirty="0">
                  <a:latin typeface="宋体" charset="-122"/>
                </a:rPr>
                <a:t>；        </a:t>
              </a:r>
              <a:r>
                <a:rPr kumimoji="1" lang="en-US" altLang="zh-CN" b="1" dirty="0">
                  <a:latin typeface="宋体" charset="-122"/>
                </a:rPr>
                <a:t>0000 0100  (A)+1 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 A           </a:t>
              </a:r>
              <a:r>
                <a:rPr kumimoji="1" lang="en-US" altLang="zh-CN" b="1" dirty="0" err="1">
                  <a:latin typeface="宋体" charset="-122"/>
                </a:rPr>
                <a:t>A</a:t>
              </a:r>
              <a:r>
                <a:rPr kumimoji="1" lang="zh-CN" altLang="en-US" b="1" dirty="0">
                  <a:latin typeface="宋体" charset="-122"/>
                </a:rPr>
                <a:t>中内容加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INC</a:t>
              </a:r>
              <a:r>
                <a:rPr kumimoji="1" lang="en-US" altLang="zh-CN" b="1" dirty="0">
                  <a:latin typeface="宋体" charset="-122"/>
                </a:rPr>
                <a:t>  Rn</a:t>
              </a:r>
              <a:r>
                <a:rPr kumimoji="1" lang="zh-CN" altLang="en-US" b="1" dirty="0">
                  <a:latin typeface="宋体" charset="-122"/>
                </a:rPr>
                <a:t>；        </a:t>
              </a:r>
              <a:r>
                <a:rPr kumimoji="1" lang="en-US" altLang="zh-CN" b="1" dirty="0">
                  <a:latin typeface="宋体" charset="-122"/>
                </a:rPr>
                <a:t>0000 1rrr  (Rn)+1 </a:t>
              </a:r>
              <a:r>
                <a:rPr kumimoji="1" lang="en-US" altLang="zh-CN" b="1" dirty="0">
                  <a:latin typeface="Times New Roman" pitchFamily="18" charset="0"/>
                </a:rPr>
                <a:t>→ </a:t>
              </a:r>
              <a:r>
                <a:rPr kumimoji="1" lang="en-US" altLang="zh-CN" b="1" dirty="0">
                  <a:latin typeface="宋体" charset="-122"/>
                </a:rPr>
                <a:t>Rn         </a:t>
              </a:r>
              <a:r>
                <a:rPr kumimoji="1" lang="en-US" altLang="zh-CN" b="1" dirty="0" err="1">
                  <a:latin typeface="宋体" charset="-122"/>
                </a:rPr>
                <a:t>Rn</a:t>
              </a:r>
              <a:r>
                <a:rPr kumimoji="1" lang="zh-CN" altLang="en-US" b="1" dirty="0">
                  <a:latin typeface="宋体" charset="-122"/>
                </a:rPr>
                <a:t>中内容加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INC</a:t>
              </a:r>
              <a:r>
                <a:rPr kumimoji="1" lang="en-US" altLang="zh-CN" b="1" dirty="0">
                  <a:latin typeface="宋体" charset="-122"/>
                </a:rPr>
                <a:t>  direct</a:t>
              </a:r>
              <a:r>
                <a:rPr kumimoji="1" lang="zh-CN" altLang="en-US" b="1" dirty="0">
                  <a:latin typeface="宋体" charset="-122"/>
                </a:rPr>
                <a:t>；    </a:t>
              </a:r>
              <a:r>
                <a:rPr kumimoji="1" lang="en-US" altLang="zh-CN" b="1" dirty="0">
                  <a:latin typeface="宋体" charset="-122"/>
                </a:rPr>
                <a:t>0000 0101  (direct)+1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direct  direct</a:t>
              </a:r>
              <a:r>
                <a:rPr kumimoji="1" lang="zh-CN" altLang="en-US" b="1" dirty="0">
                  <a:latin typeface="宋体" charset="-122"/>
                </a:rPr>
                <a:t>单元中内容加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                 </a:t>
              </a:r>
              <a:r>
                <a:rPr kumimoji="1" lang="en-US" altLang="zh-CN" b="1" dirty="0">
                  <a:latin typeface="宋体" charset="-122"/>
                </a:rPr>
                <a:t>direct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INC</a:t>
              </a:r>
              <a:r>
                <a:rPr kumimoji="1" lang="en-US" altLang="zh-CN" b="1" dirty="0">
                  <a:latin typeface="宋体" charset="-122"/>
                </a:rPr>
                <a:t>  @Ri</a:t>
              </a:r>
              <a:r>
                <a:rPr kumimoji="1" lang="zh-CN" altLang="en-US" b="1" dirty="0">
                  <a:latin typeface="宋体" charset="-122"/>
                </a:rPr>
                <a:t>；       </a:t>
              </a:r>
              <a:r>
                <a:rPr kumimoji="1" lang="en-US" altLang="zh-CN" b="1" dirty="0">
                  <a:latin typeface="宋体" charset="-122"/>
                </a:rPr>
                <a:t>0000 011i  ((Ri))+1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(Ri)      Ri</a:t>
              </a:r>
              <a:r>
                <a:rPr kumimoji="1" lang="zh-CN" altLang="en-US" b="1" dirty="0">
                  <a:latin typeface="宋体" charset="-122"/>
                </a:rPr>
                <a:t>间接寻址所得的片内</a:t>
              </a:r>
              <a:r>
                <a:rPr kumimoji="1" lang="en-US" altLang="zh-CN" b="1" dirty="0">
                  <a:latin typeface="宋体" charset="-122"/>
                </a:rPr>
                <a:t>RAM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宋体" charset="-122"/>
                </a:rPr>
                <a:t>                                                 </a:t>
              </a:r>
              <a:r>
                <a:rPr kumimoji="1" lang="zh-CN" altLang="en-US" b="1" dirty="0">
                  <a:latin typeface="宋体" charset="-122"/>
                </a:rPr>
                <a:t>单元中内容加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INC</a:t>
              </a:r>
              <a:r>
                <a:rPr kumimoji="1" lang="en-US" altLang="zh-CN" b="1" dirty="0">
                  <a:latin typeface="宋体" charset="-122"/>
                </a:rPr>
                <a:t>  DPTR</a:t>
              </a:r>
              <a:r>
                <a:rPr kumimoji="1" lang="zh-CN" altLang="en-US" b="1" dirty="0">
                  <a:latin typeface="宋体" charset="-122"/>
                </a:rPr>
                <a:t>；      </a:t>
              </a:r>
              <a:r>
                <a:rPr kumimoji="1" lang="en-US" altLang="zh-CN" b="1" dirty="0">
                  <a:latin typeface="宋体" charset="-122"/>
                </a:rPr>
                <a:t>1010 0011  (DPTR)+1 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 DPTR   </a:t>
              </a:r>
              <a:r>
                <a:rPr kumimoji="1" lang="en-US" altLang="zh-CN" b="1" dirty="0" err="1">
                  <a:latin typeface="宋体" charset="-122"/>
                </a:rPr>
                <a:t>DPTR</a:t>
              </a:r>
              <a:r>
                <a:rPr kumimoji="1" lang="zh-CN" altLang="en-US" b="1" dirty="0">
                  <a:latin typeface="宋体" charset="-122"/>
                </a:rPr>
                <a:t>中内容加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>
              <a:off x="48" y="624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6" name="Line 12"/>
            <p:cNvSpPr>
              <a:spLocks noChangeShapeType="1"/>
            </p:cNvSpPr>
            <p:nvPr/>
          </p:nvSpPr>
          <p:spPr bwMode="auto">
            <a:xfrm>
              <a:off x="48" y="153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13"/>
            <p:cNvSpPr>
              <a:spLocks noChangeShapeType="1"/>
            </p:cNvSpPr>
            <p:nvPr/>
          </p:nvSpPr>
          <p:spPr bwMode="auto">
            <a:xfrm>
              <a:off x="48" y="1968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>
              <a:off x="3504" y="384"/>
              <a:ext cx="0" cy="18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>
              <a:off x="48" y="864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>
              <a:off x="2112" y="384"/>
              <a:ext cx="0" cy="18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>
              <a:off x="1200" y="384"/>
              <a:ext cx="0" cy="18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Line 20"/>
            <p:cNvSpPr>
              <a:spLocks noChangeShapeType="1"/>
            </p:cNvSpPr>
            <p:nvPr/>
          </p:nvSpPr>
          <p:spPr bwMode="auto">
            <a:xfrm>
              <a:off x="48" y="105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5CF5DE7-7619-4091-A04C-9C006D24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3A8B3092-0B94-4D04-88DB-895212C3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769C7E81-6EDD-448B-9573-C944353E35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6F47489-D90B-491E-A7C6-6BE9AAE6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、加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2910D8-710F-4346-B4C8-259B095BE36B}"/>
              </a:ext>
            </a:extLst>
          </p:cNvPr>
          <p:cNvSpPr/>
          <p:nvPr/>
        </p:nvSpPr>
        <p:spPr>
          <a:xfrm>
            <a:off x="4035896" y="741709"/>
            <a:ext cx="1564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INC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4E42203-CCA4-4594-B276-744B7017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47" y="4230465"/>
            <a:ext cx="8462506" cy="16893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指令功能：将累加器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、通用工作寄存器、片内</a:t>
            </a:r>
            <a:r>
              <a:rPr kumimoji="1" lang="en-US" altLang="zh-CN" b="1" dirty="0">
                <a:latin typeface="宋体" charset="-122"/>
              </a:rPr>
              <a:t>RAM</a:t>
            </a:r>
            <a:r>
              <a:rPr kumimoji="1" lang="zh-CN" altLang="en-US" b="1" dirty="0">
                <a:latin typeface="宋体" charset="-122"/>
              </a:rPr>
              <a:t>、</a:t>
            </a:r>
            <a:r>
              <a:rPr kumimoji="1" lang="en-US" altLang="zh-CN" b="1" dirty="0">
                <a:latin typeface="宋体" charset="-122"/>
              </a:rPr>
              <a:t>DPTR</a:t>
            </a:r>
            <a:r>
              <a:rPr kumimoji="1" lang="zh-CN" altLang="en-US" b="1" dirty="0">
                <a:latin typeface="宋体" charset="-122"/>
              </a:rPr>
              <a:t>的内容加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该组指令的操作不影响</a:t>
            </a:r>
            <a:r>
              <a:rPr kumimoji="1" lang="en-US" altLang="zh-CN" b="1" dirty="0">
                <a:latin typeface="宋体" charset="-122"/>
              </a:rPr>
              <a:t>CY </a:t>
            </a:r>
            <a:r>
              <a:rPr kumimoji="1" lang="zh-CN" altLang="en-US" b="1" dirty="0">
                <a:latin typeface="宋体" charset="-122"/>
              </a:rPr>
              <a:t>。若原单元内容为</a:t>
            </a:r>
            <a:r>
              <a:rPr kumimoji="1" lang="en-US" altLang="zh-CN" b="1" dirty="0">
                <a:latin typeface="宋体" charset="-122"/>
              </a:rPr>
              <a:t>FFH</a:t>
            </a:r>
            <a:r>
              <a:rPr kumimoji="1" lang="zh-CN" altLang="en-US" b="1" dirty="0">
                <a:latin typeface="宋体" charset="-122"/>
              </a:rPr>
              <a:t>，加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后溢出为</a:t>
            </a:r>
            <a:r>
              <a:rPr kumimoji="1" lang="en-US" altLang="zh-CN" b="1" dirty="0">
                <a:latin typeface="宋体" charset="-122"/>
              </a:rPr>
              <a:t>00H</a:t>
            </a:r>
            <a:r>
              <a:rPr kumimoji="1" lang="zh-CN" altLang="en-US" b="1" dirty="0">
                <a:latin typeface="宋体" charset="-122"/>
              </a:rPr>
              <a:t>，也不影响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标志。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“</a:t>
            </a:r>
            <a:r>
              <a:rPr kumimoji="1" lang="en-US" altLang="zh-CN" b="1" dirty="0">
                <a:latin typeface="宋体" charset="-122"/>
              </a:rPr>
              <a:t>INC DPTR</a:t>
            </a:r>
            <a:r>
              <a:rPr kumimoji="1" lang="zh-CN" altLang="en-US" b="1" dirty="0">
                <a:latin typeface="宋体" charset="-122"/>
              </a:rPr>
              <a:t>”对</a:t>
            </a:r>
            <a:r>
              <a:rPr kumimoji="1" lang="en-US" altLang="zh-CN" b="1" dirty="0">
                <a:latin typeface="宋体" charset="-122"/>
              </a:rPr>
              <a:t>DPTR </a:t>
            </a:r>
            <a:r>
              <a:rPr kumimoji="1" lang="zh-CN" altLang="en-US" b="1" dirty="0">
                <a:latin typeface="宋体" charset="-122"/>
              </a:rPr>
              <a:t>的</a:t>
            </a:r>
            <a:r>
              <a:rPr kumimoji="1" lang="en-US" altLang="zh-CN" b="1" dirty="0">
                <a:latin typeface="宋体" charset="-122"/>
              </a:rPr>
              <a:t>16</a:t>
            </a:r>
            <a:r>
              <a:rPr kumimoji="1" lang="zh-CN" altLang="en-US" b="1" dirty="0">
                <a:latin typeface="宋体" charset="-122"/>
              </a:rPr>
              <a:t>位数实现加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功能。</a:t>
            </a:r>
            <a:endParaRPr kumimoji="1" lang="en-US" altLang="zh-CN" b="1" dirty="0">
              <a:latin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C95C104-DE68-40EB-8ACD-70E0D58D5AAC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87B98-991E-4BA8-84F8-434D5EBDE25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30386"/>
            <a:ext cx="7772400" cy="1385863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例： 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若：（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=30H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，（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30H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=11H</a:t>
            </a:r>
            <a:b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       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求执行下面指令后的结果。</a:t>
            </a:r>
            <a:b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INC   @R1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(30H)=12H</a:t>
            </a:r>
            <a:b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	INC   R1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(R1)=31H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598183" y="2921168"/>
            <a:ext cx="5618584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解：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结果为：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30H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=12H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R1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=31H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。</a:t>
            </a:r>
          </a:p>
          <a:p>
            <a:pPr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   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不影响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PWS.</a:t>
            </a:r>
            <a:endParaRPr kumimoji="1" lang="en-US" altLang="zh-CN" sz="2000" b="1" dirty="0">
              <a:solidFill>
                <a:srgbClr val="FF0000"/>
              </a:solidFill>
              <a:latin typeface="宋体" charset="-122"/>
            </a:endParaRPr>
          </a:p>
          <a:p>
            <a:pPr eaLnBrk="0" hangingPunct="0"/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600B6FC-4CA2-4BCC-AE7A-4B511EDB2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C884DC8-1841-451F-9A17-E5B83D02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02C0C0C-78D3-42D7-BAFC-327611BBE5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949CBEE-EA50-41B0-88B1-C158AF40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、加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D7FDD2-270E-407B-82C1-E02A75816DD3}"/>
              </a:ext>
            </a:extLst>
          </p:cNvPr>
          <p:cNvSpPr/>
          <p:nvPr/>
        </p:nvSpPr>
        <p:spPr>
          <a:xfrm>
            <a:off x="4375348" y="777081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INC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1B995D-08FC-49D7-90E9-88C42E4B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83" y="3882457"/>
            <a:ext cx="7772400" cy="13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000" b="1" kern="0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例：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比较指令</a:t>
            </a:r>
            <a:r>
              <a:rPr kumimoji="1"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“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INC A</a:t>
            </a:r>
            <a:r>
              <a:rPr kumimoji="1"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”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和</a:t>
            </a:r>
            <a:r>
              <a:rPr kumimoji="1"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“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ADD A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#01H</a:t>
            </a:r>
            <a:r>
              <a:rPr kumimoji="1"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”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的结果。</a:t>
            </a:r>
          </a:p>
          <a:p>
            <a:pPr algn="just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解：</a:t>
            </a:r>
            <a:r>
              <a:rPr kumimoji="1"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“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INC A</a:t>
            </a:r>
            <a:r>
              <a:rPr kumimoji="1"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”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指令只将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的内容加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1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，标志位没有变化。</a:t>
            </a:r>
          </a:p>
          <a:p>
            <a:pPr algn="just"/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     而</a:t>
            </a:r>
            <a:r>
              <a:rPr kumimoji="1"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“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ADD A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#01H</a:t>
            </a:r>
            <a:r>
              <a:rPr kumimoji="1"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”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指令不仅将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的内容加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charset="-122"/>
              </a:rPr>
              <a:t>1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charset="-122"/>
              </a:rPr>
              <a:t>，还影响标志位变化</a:t>
            </a:r>
            <a:endParaRPr lang="en-US" altLang="zh-CN" sz="2000" b="1" kern="0" dirty="0">
              <a:solidFill>
                <a:schemeClr val="tx1"/>
              </a:solidFill>
              <a:latin typeface="创艺简黑体" pitchFamily="2" charset="-122"/>
              <a:ea typeface="创艺简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77095"/>
            <a:ext cx="1981200" cy="476250"/>
          </a:xfrm>
          <a:noFill/>
        </p:spPr>
        <p:txBody>
          <a:bodyPr/>
          <a:lstStyle/>
          <a:p>
            <a:fld id="{270CDFCB-4621-4DD3-96B3-4811755CF583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60033"/>
            <a:ext cx="1981200" cy="476250"/>
          </a:xfrm>
          <a:noFill/>
        </p:spPr>
        <p:txBody>
          <a:bodyPr/>
          <a:lstStyle/>
          <a:p>
            <a:fld id="{12D8C964-DB76-4E81-A93F-5683283F591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pic>
        <p:nvPicPr>
          <p:cNvPr id="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906448F1-8BFA-4C01-B62F-0320DF3A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CAB2C1A-73BD-4E9F-AABD-6391221CE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1C4F932-5A97-40E3-AFA0-8682B3BE1D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63E925-DD56-4262-AF9F-51020F7E2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7313"/>
            <a:ext cx="5363323" cy="3372321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30CE1517-A79A-41B2-866E-368CFFDB396F}"/>
              </a:ext>
            </a:extLst>
          </p:cNvPr>
          <p:cNvSpPr txBox="1"/>
          <p:nvPr/>
        </p:nvSpPr>
        <p:spPr>
          <a:xfrm>
            <a:off x="5568264" y="1682443"/>
            <a:ext cx="800219" cy="216024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</a:rPr>
              <a:t>微处理</a:t>
            </a:r>
            <a:r>
              <a:rPr lang="zh-CN" altLang="en-US" sz="4000" b="1" dirty="0">
                <a:solidFill>
                  <a:srgbClr val="0000FF"/>
                </a:solidFill>
              </a:rPr>
              <a:t>器</a:t>
            </a:r>
            <a:endParaRPr lang="zh-CN" altLang="en-US" sz="4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2E80ECD-EC56-4B75-930D-4205AECF8AD8}"/>
              </a:ext>
            </a:extLst>
          </p:cNvPr>
          <p:cNvSpPr/>
          <p:nvPr/>
        </p:nvSpPr>
        <p:spPr>
          <a:xfrm>
            <a:off x="6335924" y="1970474"/>
            <a:ext cx="215076" cy="1679125"/>
          </a:xfrm>
          <a:prstGeom prst="leftBrace">
            <a:avLst>
              <a:gd name="adj1" fmla="val 31384"/>
              <a:gd name="adj2" fmla="val 50000"/>
            </a:avLst>
          </a:prstGeom>
          <a:noFill/>
          <a:ln w="635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2D53A88B-09B9-4DDB-B513-2CA0760F1B3A}"/>
              </a:ext>
            </a:extLst>
          </p:cNvPr>
          <p:cNvSpPr txBox="1"/>
          <p:nvPr/>
        </p:nvSpPr>
        <p:spPr>
          <a:xfrm>
            <a:off x="6648384" y="1647308"/>
            <a:ext cx="244827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、运算器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2149BFD3-9C40-42CF-88B2-FD0DBBBDB35E}"/>
              </a:ext>
            </a:extLst>
          </p:cNvPr>
          <p:cNvSpPr txBox="1"/>
          <p:nvPr/>
        </p:nvSpPr>
        <p:spPr>
          <a:xfrm>
            <a:off x="6648384" y="2439397"/>
            <a:ext cx="230425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、控制器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29638A37-266E-47B7-B0D5-C49C0277D839}"/>
              </a:ext>
            </a:extLst>
          </p:cNvPr>
          <p:cNvSpPr txBox="1"/>
          <p:nvPr/>
        </p:nvSpPr>
        <p:spPr>
          <a:xfrm>
            <a:off x="6660232" y="3326433"/>
            <a:ext cx="230425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、寄存器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2B72BB-2C35-4382-9D3A-AC89B6E3950B}"/>
              </a:ext>
            </a:extLst>
          </p:cNvPr>
          <p:cNvSpPr/>
          <p:nvPr/>
        </p:nvSpPr>
        <p:spPr>
          <a:xfrm>
            <a:off x="2555776" y="2147009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8F3C65-A11A-413F-9DAE-2C17C99A337B}"/>
              </a:ext>
            </a:extLst>
          </p:cNvPr>
          <p:cNvSpPr/>
          <p:nvPr/>
        </p:nvSpPr>
        <p:spPr>
          <a:xfrm>
            <a:off x="3297168" y="1305116"/>
            <a:ext cx="914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ALU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DC122E-3F58-47A8-A14C-86400BA4E846}"/>
              </a:ext>
            </a:extLst>
          </p:cNvPr>
          <p:cNvSpPr/>
          <p:nvPr/>
        </p:nvSpPr>
        <p:spPr>
          <a:xfrm>
            <a:off x="920111" y="2118645"/>
            <a:ext cx="914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PSW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5CF198-ED09-4EA0-B971-2CA217BDE246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2797A-2099-414C-92EB-6634D6B15E8F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EE8710F-5DDC-4201-8401-1671DC08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119BFFB2-ADB7-4FC1-840B-3681CB9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630C8D4E-5C36-40A7-8D57-11EC555644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26793C-C388-4B9E-A4A8-F9E9ACD4C633}"/>
              </a:ext>
            </a:extLst>
          </p:cNvPr>
          <p:cNvSpPr/>
          <p:nvPr/>
        </p:nvSpPr>
        <p:spPr>
          <a:xfrm>
            <a:off x="2612174" y="2315061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1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8C7D606-6A2F-41D2-ABD6-E3DFB174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84" y="1436631"/>
            <a:ext cx="15349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A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433D8A-EF3E-4FBD-A71E-4ACDB153F464}"/>
              </a:ext>
            </a:extLst>
          </p:cNvPr>
          <p:cNvSpPr/>
          <p:nvPr/>
        </p:nvSpPr>
        <p:spPr>
          <a:xfrm>
            <a:off x="451706" y="4097646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1" name="右箭头 22">
            <a:extLst>
              <a:ext uri="{FF2B5EF4-FFF2-40B4-BE49-F238E27FC236}">
                <a16:creationId xmlns:a16="http://schemas.microsoft.com/office/drawing/2014/main" id="{25EF9839-BE09-4771-89FE-C7BE74D57533}"/>
              </a:ext>
            </a:extLst>
          </p:cNvPr>
          <p:cNvSpPr/>
          <p:nvPr/>
        </p:nvSpPr>
        <p:spPr bwMode="auto">
          <a:xfrm>
            <a:off x="2996726" y="2516602"/>
            <a:ext cx="363006" cy="197463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5AF663-4020-4615-9135-D2FBC1091F03}"/>
              </a:ext>
            </a:extLst>
          </p:cNvPr>
          <p:cNvSpPr/>
          <p:nvPr/>
        </p:nvSpPr>
        <p:spPr>
          <a:xfrm>
            <a:off x="4380997" y="41130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结果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98641C3D-FE09-4CB7-B6BE-99896E2F8425}"/>
              </a:ext>
            </a:extLst>
          </p:cNvPr>
          <p:cNvSpPr/>
          <p:nvPr/>
        </p:nvSpPr>
        <p:spPr bwMode="auto">
          <a:xfrm>
            <a:off x="257003" y="1551752"/>
            <a:ext cx="369126" cy="2324626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8EF082-5307-4B60-AD3D-44C3073478E0}"/>
              </a:ext>
            </a:extLst>
          </p:cNvPr>
          <p:cNvSpPr/>
          <p:nvPr/>
        </p:nvSpPr>
        <p:spPr>
          <a:xfrm>
            <a:off x="2102737" y="4136429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8A5A29-B85E-4962-BDEA-F295851164BF}"/>
              </a:ext>
            </a:extLst>
          </p:cNvPr>
          <p:cNvSpPr/>
          <p:nvPr/>
        </p:nvSpPr>
        <p:spPr>
          <a:xfrm>
            <a:off x="5330790" y="2055639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DEC  Rn</a:t>
            </a:r>
            <a:r>
              <a:rPr lang="zh-CN" altLang="en-US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09084C-7A8B-47DA-8F48-B616C02A91E3}"/>
              </a:ext>
            </a:extLst>
          </p:cNvPr>
          <p:cNvSpPr/>
          <p:nvPr/>
        </p:nvSpPr>
        <p:spPr>
          <a:xfrm>
            <a:off x="5315535" y="2647883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DEC  direct</a:t>
            </a:r>
            <a:endParaRPr lang="zh-CN" altLang="en-US" sz="2400" b="1" kern="0" dirty="0">
              <a:solidFill>
                <a:srgbClr val="006600"/>
              </a:solidFill>
              <a:latin typeface="宋体" charset="-122"/>
              <a:ea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8D3EED-01B4-4D01-9740-958E0184BD3D}"/>
              </a:ext>
            </a:extLst>
          </p:cNvPr>
          <p:cNvSpPr/>
          <p:nvPr/>
        </p:nvSpPr>
        <p:spPr>
          <a:xfrm>
            <a:off x="5330790" y="321195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DEC  @Ri</a:t>
            </a:r>
            <a:endParaRPr lang="zh-CN" altLang="en-US" sz="2400" b="1" kern="0" dirty="0">
              <a:solidFill>
                <a:srgbClr val="FF3300"/>
              </a:solidFill>
              <a:latin typeface="宋体" charset="-122"/>
              <a:ea typeface="+mn-ea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8490D0C-DA41-43E5-A729-C989F0A8A8DE}"/>
              </a:ext>
            </a:extLst>
          </p:cNvPr>
          <p:cNvSpPr/>
          <p:nvPr/>
        </p:nvSpPr>
        <p:spPr bwMode="auto">
          <a:xfrm flipH="1">
            <a:off x="1888788" y="1526681"/>
            <a:ext cx="213949" cy="2324626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A8BC1F-C883-4C74-806E-015FCAF3B3CB}"/>
              </a:ext>
            </a:extLst>
          </p:cNvPr>
          <p:cNvSpPr/>
          <p:nvPr/>
        </p:nvSpPr>
        <p:spPr>
          <a:xfrm>
            <a:off x="6013901" y="41130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2" name="右箭头 22">
            <a:extLst>
              <a:ext uri="{FF2B5EF4-FFF2-40B4-BE49-F238E27FC236}">
                <a16:creationId xmlns:a16="http://schemas.microsoft.com/office/drawing/2014/main" id="{0890A2CB-4996-48D2-9A50-7CC77115DF6F}"/>
              </a:ext>
            </a:extLst>
          </p:cNvPr>
          <p:cNvSpPr/>
          <p:nvPr/>
        </p:nvSpPr>
        <p:spPr bwMode="auto">
          <a:xfrm>
            <a:off x="7631219" y="2718685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99DB2F9-CC7E-4391-9E94-53F38C9CB428}"/>
              </a:ext>
            </a:extLst>
          </p:cNvPr>
          <p:cNvSpPr/>
          <p:nvPr/>
        </p:nvSpPr>
        <p:spPr bwMode="auto">
          <a:xfrm flipH="1">
            <a:off x="7317395" y="1436631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6B96031-71D8-4FA6-86F9-006AAF291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253" y="1391583"/>
            <a:ext cx="1534956" cy="24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A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E7FBCFFA-E13D-4BCC-8DA5-72FBBDC23702}"/>
              </a:ext>
            </a:extLst>
          </p:cNvPr>
          <p:cNvSpPr/>
          <p:nvPr/>
        </p:nvSpPr>
        <p:spPr bwMode="auto">
          <a:xfrm>
            <a:off x="3457233" y="1492372"/>
            <a:ext cx="363006" cy="218125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1F7E01-17FB-4D00-B9F9-4717C09C35B2}"/>
              </a:ext>
            </a:extLst>
          </p:cNvPr>
          <p:cNvSpPr/>
          <p:nvPr/>
        </p:nvSpPr>
        <p:spPr>
          <a:xfrm>
            <a:off x="5337781" y="1487404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DEC  A</a:t>
            </a:r>
            <a:r>
              <a:rPr lang="zh-CN" altLang="en-US" sz="2400" b="1" kern="0" dirty="0">
                <a:solidFill>
                  <a:srgbClr val="FF0000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C12923-CCB4-4A25-8A11-F99E3C8C883C}"/>
              </a:ext>
            </a:extLst>
          </p:cNvPr>
          <p:cNvSpPr/>
          <p:nvPr/>
        </p:nvSpPr>
        <p:spPr>
          <a:xfrm>
            <a:off x="7970897" y="2458134"/>
            <a:ext cx="1024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ea typeface="创艺简黑体" pitchFamily="2" charset="-122"/>
              </a:rPr>
              <a:t>不影响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CY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EC8A483B-A2F9-45EA-90AE-FD6E6FA5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、减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DD3B17-66C3-465C-9144-BDC8127C2F8F}"/>
              </a:ext>
            </a:extLst>
          </p:cNvPr>
          <p:cNvSpPr/>
          <p:nvPr/>
        </p:nvSpPr>
        <p:spPr>
          <a:xfrm>
            <a:off x="4375348" y="777081"/>
            <a:ext cx="1534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DEC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减号 39">
            <a:extLst>
              <a:ext uri="{FF2B5EF4-FFF2-40B4-BE49-F238E27FC236}">
                <a16:creationId xmlns:a16="http://schemas.microsoft.com/office/drawing/2014/main" id="{B42F3AD5-6036-4C67-A8BF-0EC8BE0416AE}"/>
              </a:ext>
            </a:extLst>
          </p:cNvPr>
          <p:cNvSpPr/>
          <p:nvPr/>
        </p:nvSpPr>
        <p:spPr bwMode="auto">
          <a:xfrm>
            <a:off x="2141244" y="2484511"/>
            <a:ext cx="588730" cy="351966"/>
          </a:xfrm>
          <a:prstGeom prst="mathMin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253DD66E-5B13-4B0F-9AB7-090127AF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47" y="4617442"/>
            <a:ext cx="8462506" cy="16893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指令功能：将累加器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、通用工作寄存器、片内</a:t>
            </a:r>
            <a:r>
              <a:rPr kumimoji="1" lang="en-US" altLang="zh-CN" b="1" dirty="0">
                <a:latin typeface="宋体" charset="-122"/>
              </a:rPr>
              <a:t>RAM</a:t>
            </a:r>
            <a:r>
              <a:rPr kumimoji="1" lang="zh-CN" altLang="en-US" b="1" dirty="0">
                <a:latin typeface="宋体" charset="-122"/>
              </a:rPr>
              <a:t>、</a:t>
            </a:r>
            <a:r>
              <a:rPr kumimoji="1" lang="en-US" altLang="zh-CN" b="1" dirty="0">
                <a:latin typeface="宋体" charset="-122"/>
              </a:rPr>
              <a:t>DPTR</a:t>
            </a:r>
            <a:r>
              <a:rPr kumimoji="1" lang="zh-CN" altLang="en-US" b="1" dirty="0">
                <a:latin typeface="宋体" charset="-122"/>
              </a:rPr>
              <a:t>的内容减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该组指令的操作不影响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。若原单元内容为</a:t>
            </a:r>
            <a:r>
              <a:rPr kumimoji="1" lang="en-US" altLang="zh-CN" b="1" dirty="0">
                <a:latin typeface="宋体" charset="-122"/>
              </a:rPr>
              <a:t>00H</a:t>
            </a:r>
            <a:r>
              <a:rPr kumimoji="1" lang="zh-CN" altLang="en-US" b="1" dirty="0">
                <a:latin typeface="宋体" charset="-122"/>
              </a:rPr>
              <a:t>，减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后溢出为</a:t>
            </a:r>
            <a:r>
              <a:rPr kumimoji="1" lang="en-US" altLang="zh-CN" b="1" dirty="0">
                <a:latin typeface="宋体" charset="-122"/>
              </a:rPr>
              <a:t>FFH</a:t>
            </a:r>
            <a:r>
              <a:rPr kumimoji="1" lang="zh-CN" altLang="en-US" b="1" dirty="0">
                <a:latin typeface="宋体" charset="-122"/>
              </a:rPr>
              <a:t>，也不影响</a:t>
            </a:r>
            <a:r>
              <a:rPr kumimoji="1" lang="en-US" altLang="zh-CN" b="1" dirty="0">
                <a:latin typeface="宋体" charset="-122"/>
              </a:rPr>
              <a:t>CY</a:t>
            </a:r>
            <a:r>
              <a:rPr kumimoji="1" lang="zh-CN" altLang="en-US" b="1" dirty="0">
                <a:latin typeface="宋体" charset="-122"/>
              </a:rPr>
              <a:t>标志。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不能对</a:t>
            </a:r>
            <a:r>
              <a:rPr kumimoji="1" lang="en-US" altLang="zh-CN" b="1" dirty="0">
                <a:latin typeface="宋体" charset="-122"/>
              </a:rPr>
              <a:t>DPTR </a:t>
            </a:r>
            <a:r>
              <a:rPr kumimoji="1" lang="zh-CN" altLang="en-US" b="1" dirty="0">
                <a:latin typeface="宋体" charset="-122"/>
              </a:rPr>
              <a:t>的</a:t>
            </a:r>
            <a:r>
              <a:rPr kumimoji="1" lang="en-US" altLang="zh-CN" b="1" dirty="0">
                <a:latin typeface="宋体" charset="-122"/>
              </a:rPr>
              <a:t>16</a:t>
            </a:r>
            <a:r>
              <a:rPr kumimoji="1" lang="zh-CN" altLang="en-US" b="1" dirty="0">
                <a:latin typeface="宋体" charset="-122"/>
              </a:rPr>
              <a:t>位数实现减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功能。</a:t>
            </a:r>
            <a:endParaRPr kumimoji="1" lang="en-US" altLang="zh-CN" b="1" dirty="0">
              <a:latin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DDF-17AB-459C-8734-B2895195A40A}"/>
              </a:ext>
            </a:extLst>
          </p:cNvPr>
          <p:cNvSpPr/>
          <p:nvPr/>
        </p:nvSpPr>
        <p:spPr>
          <a:xfrm>
            <a:off x="6094673" y="768173"/>
            <a:ext cx="1534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Dec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rement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3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5CF198-ED09-4EA0-B971-2CA217BDE246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2797A-2099-414C-92EB-6634D6B15E8F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4300" y="1357313"/>
            <a:ext cx="8915400" cy="2522538"/>
            <a:chOff x="48" y="816"/>
            <a:chExt cx="5616" cy="1589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48" y="816"/>
              <a:ext cx="5616" cy="158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机器码格式     操作              注释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DEC</a:t>
              </a:r>
              <a:r>
                <a:rPr kumimoji="1" lang="en-US" altLang="zh-CN" b="1" dirty="0">
                  <a:latin typeface="宋体" charset="-122"/>
                </a:rPr>
                <a:t>  A </a:t>
              </a:r>
              <a:r>
                <a:rPr kumimoji="1" lang="zh-CN" altLang="en-US" b="1" dirty="0">
                  <a:latin typeface="宋体" charset="-122"/>
                </a:rPr>
                <a:t>；        </a:t>
              </a:r>
              <a:r>
                <a:rPr kumimoji="1" lang="en-US" altLang="zh-CN" b="1" dirty="0">
                  <a:latin typeface="宋体" charset="-122"/>
                </a:rPr>
                <a:t>0001 0100  (A)-1 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 A           </a:t>
              </a:r>
              <a:r>
                <a:rPr kumimoji="1" lang="en-US" altLang="zh-CN" b="1" dirty="0" err="1">
                  <a:latin typeface="宋体" charset="-122"/>
                </a:rPr>
                <a:t>A</a:t>
              </a:r>
              <a:r>
                <a:rPr kumimoji="1" lang="zh-CN" altLang="en-US" b="1" dirty="0">
                  <a:latin typeface="宋体" charset="-122"/>
                </a:rPr>
                <a:t>中内容减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DEC</a:t>
              </a:r>
              <a:r>
                <a:rPr kumimoji="1" lang="en-US" altLang="zh-CN" b="1" dirty="0">
                  <a:latin typeface="宋体" charset="-122"/>
                </a:rPr>
                <a:t>  Rn</a:t>
              </a:r>
              <a:r>
                <a:rPr kumimoji="1" lang="zh-CN" altLang="en-US" b="1" dirty="0">
                  <a:latin typeface="宋体" charset="-122"/>
                </a:rPr>
                <a:t>；        </a:t>
              </a:r>
              <a:r>
                <a:rPr kumimoji="1" lang="en-US" altLang="zh-CN" b="1" dirty="0">
                  <a:latin typeface="宋体" charset="-122"/>
                </a:rPr>
                <a:t>0001 1rrr  (Rn)-1 </a:t>
              </a:r>
              <a:r>
                <a:rPr kumimoji="1" lang="en-US" altLang="zh-CN" b="1" dirty="0">
                  <a:latin typeface="Times New Roman" pitchFamily="18" charset="0"/>
                </a:rPr>
                <a:t>→ </a:t>
              </a:r>
              <a:r>
                <a:rPr kumimoji="1" lang="en-US" altLang="zh-CN" b="1" dirty="0">
                  <a:latin typeface="宋体" charset="-122"/>
                </a:rPr>
                <a:t>Rn         </a:t>
              </a:r>
              <a:r>
                <a:rPr kumimoji="1" lang="en-US" altLang="zh-CN" b="1" dirty="0" err="1">
                  <a:latin typeface="宋体" charset="-122"/>
                </a:rPr>
                <a:t>Rn</a:t>
              </a:r>
              <a:r>
                <a:rPr kumimoji="1" lang="zh-CN" altLang="en-US" b="1" dirty="0">
                  <a:latin typeface="宋体" charset="-122"/>
                </a:rPr>
                <a:t>中内容减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DEC</a:t>
              </a:r>
              <a:r>
                <a:rPr kumimoji="1" lang="en-US" altLang="zh-CN" b="1" dirty="0">
                  <a:latin typeface="宋体" charset="-122"/>
                </a:rPr>
                <a:t>  direct</a:t>
              </a:r>
              <a:r>
                <a:rPr kumimoji="1" lang="zh-CN" altLang="en-US" b="1" dirty="0">
                  <a:latin typeface="宋体" charset="-122"/>
                </a:rPr>
                <a:t>；    </a:t>
              </a:r>
              <a:r>
                <a:rPr kumimoji="1" lang="en-US" altLang="zh-CN" b="1" dirty="0">
                  <a:latin typeface="宋体" charset="-122"/>
                </a:rPr>
                <a:t>0001 0101  (direct)-1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direct  direct</a:t>
              </a:r>
              <a:r>
                <a:rPr kumimoji="1" lang="zh-CN" altLang="en-US" b="1" dirty="0">
                  <a:latin typeface="宋体" charset="-122"/>
                </a:rPr>
                <a:t>单元中内容减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                 </a:t>
              </a:r>
              <a:r>
                <a:rPr kumimoji="1" lang="en-US" altLang="zh-CN" b="1" dirty="0">
                  <a:latin typeface="宋体" charset="-122"/>
                </a:rPr>
                <a:t>direct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DEC</a:t>
              </a:r>
              <a:r>
                <a:rPr kumimoji="1" lang="en-US" altLang="zh-CN" b="1" dirty="0">
                  <a:latin typeface="宋体" charset="-122"/>
                </a:rPr>
                <a:t>  @Ri</a:t>
              </a:r>
              <a:r>
                <a:rPr kumimoji="1" lang="zh-CN" altLang="en-US" b="1" dirty="0">
                  <a:latin typeface="宋体" charset="-122"/>
                </a:rPr>
                <a:t>；       </a:t>
              </a:r>
              <a:r>
                <a:rPr kumimoji="1" lang="en-US" altLang="zh-CN" b="1" dirty="0">
                  <a:latin typeface="宋体" charset="-122"/>
                </a:rPr>
                <a:t>0001 011i  ((Ri))-1</a:t>
              </a:r>
              <a:r>
                <a:rPr kumimoji="1" lang="en-US" altLang="zh-CN" b="1" dirty="0">
                  <a:latin typeface="Times New Roman" pitchFamily="18" charset="0"/>
                </a:rPr>
                <a:t>→</a:t>
              </a:r>
              <a:r>
                <a:rPr kumimoji="1" lang="en-US" altLang="zh-CN" b="1" dirty="0">
                  <a:latin typeface="宋体" charset="-122"/>
                </a:rPr>
                <a:t>(Ri)     Ri</a:t>
              </a:r>
              <a:r>
                <a:rPr kumimoji="1" lang="zh-CN" altLang="en-US" b="1" dirty="0">
                  <a:latin typeface="宋体" charset="-122"/>
                </a:rPr>
                <a:t>间接寻址所得的片内</a:t>
              </a:r>
              <a:r>
                <a:rPr kumimoji="1" lang="en-US" altLang="zh-CN" b="1" dirty="0">
                  <a:latin typeface="宋体" charset="-122"/>
                </a:rPr>
                <a:t>RAM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宋体" charset="-122"/>
                </a:rPr>
                <a:t>                                                 </a:t>
              </a:r>
              <a:r>
                <a:rPr kumimoji="1" lang="zh-CN" altLang="en-US" b="1" dirty="0">
                  <a:latin typeface="宋体" charset="-122"/>
                </a:rPr>
                <a:t>单元中内容减</a:t>
              </a:r>
              <a:r>
                <a:rPr kumimoji="1" lang="en-US" altLang="zh-CN" b="1" dirty="0">
                  <a:latin typeface="宋体" charset="-122"/>
                </a:rPr>
                <a:t>1</a:t>
              </a:r>
              <a:r>
                <a:rPr kumimoji="1" lang="zh-CN" altLang="en-US" b="1" dirty="0">
                  <a:latin typeface="宋体" charset="-122"/>
                </a:rPr>
                <a:t>。</a:t>
              </a:r>
            </a:p>
          </p:txBody>
        </p:sp>
        <p:sp>
          <p:nvSpPr>
            <p:cNvPr id="31752" name="Line 9"/>
            <p:cNvSpPr>
              <a:spLocks noChangeShapeType="1"/>
            </p:cNvSpPr>
            <p:nvPr/>
          </p:nvSpPr>
          <p:spPr bwMode="auto">
            <a:xfrm>
              <a:off x="48" y="1968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8" y="153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11"/>
            <p:cNvSpPr>
              <a:spLocks noChangeShapeType="1"/>
            </p:cNvSpPr>
            <p:nvPr/>
          </p:nvSpPr>
          <p:spPr bwMode="auto">
            <a:xfrm>
              <a:off x="48" y="129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48" y="105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6" name="Line 13"/>
            <p:cNvSpPr>
              <a:spLocks noChangeShapeType="1"/>
            </p:cNvSpPr>
            <p:nvPr/>
          </p:nvSpPr>
          <p:spPr bwMode="auto">
            <a:xfrm>
              <a:off x="1152" y="816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7" name="Line 14"/>
            <p:cNvSpPr>
              <a:spLocks noChangeShapeType="1"/>
            </p:cNvSpPr>
            <p:nvPr/>
          </p:nvSpPr>
          <p:spPr bwMode="auto">
            <a:xfrm>
              <a:off x="2112" y="816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15"/>
            <p:cNvSpPr>
              <a:spLocks noChangeShapeType="1"/>
            </p:cNvSpPr>
            <p:nvPr/>
          </p:nvSpPr>
          <p:spPr bwMode="auto">
            <a:xfrm>
              <a:off x="3504" y="816"/>
              <a:ext cx="0" cy="15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EE8710F-5DDC-4201-8401-1671DC08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119BFFB2-ADB7-4FC1-840B-3681CB9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630C8D4E-5C36-40A7-8D57-11EC555644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0BB73D8-6AF4-4198-A3B5-B8A216CB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29528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、减</a:t>
            </a:r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8DD78C-C3F5-4BF8-AF08-6B30BD54552C}"/>
              </a:ext>
            </a:extLst>
          </p:cNvPr>
          <p:cNvSpPr/>
          <p:nvPr/>
        </p:nvSpPr>
        <p:spPr>
          <a:xfrm>
            <a:off x="4352423" y="764352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DEC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FB52EBA-21B1-4421-9B6F-D5293C0E5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4022726"/>
            <a:ext cx="7772400" cy="1385863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例： 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若：（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R1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=30H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，（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30H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）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=00H</a:t>
            </a:r>
            <a:b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       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求执行下面指令后的结果。</a:t>
            </a:r>
            <a:b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DEC   @R1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(30H)=FFH</a:t>
            </a:r>
            <a:b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	DEC   R1     </a:t>
            </a:r>
            <a:r>
              <a:rPr lang="zh-CN" altLang="en-US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； </a:t>
            </a:r>
            <a:r>
              <a:rPr lang="en-US" altLang="zh-CN" sz="2000" b="1" dirty="0">
                <a:solidFill>
                  <a:schemeClr val="tx1"/>
                </a:solidFill>
                <a:latin typeface="创艺简黑体" pitchFamily="2" charset="-122"/>
                <a:ea typeface="创艺简黑体" pitchFamily="2" charset="-122"/>
              </a:rPr>
              <a:t>(R1)=2FH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9A7C496B-438D-4291-B0E9-74650194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58387"/>
            <a:ext cx="5618584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解：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结果为：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30H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 FFH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，（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R1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）</a:t>
            </a:r>
            <a:r>
              <a:rPr kumimoji="1" lang="en-US" altLang="zh-CN" sz="2000" b="1" dirty="0">
                <a:latin typeface="宋体" charset="-122"/>
                <a:ea typeface="黑体" pitchFamily="2" charset="-122"/>
              </a:rPr>
              <a:t>=2FH</a:t>
            </a:r>
            <a:r>
              <a:rPr kumimoji="1" lang="zh-CN" altLang="en-US" sz="2000" b="1" dirty="0">
                <a:latin typeface="宋体" charset="-122"/>
                <a:ea typeface="黑体" pitchFamily="2" charset="-122"/>
              </a:rPr>
              <a:t>。</a:t>
            </a:r>
          </a:p>
          <a:p>
            <a:pPr algn="just"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ea typeface="黑体" pitchFamily="2" charset="-122"/>
              </a:rPr>
              <a:t>   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不影响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PWS.</a:t>
            </a:r>
            <a:endParaRPr kumimoji="1" lang="en-US" altLang="zh-CN" sz="2000" b="1" dirty="0">
              <a:solidFill>
                <a:srgbClr val="FF0000"/>
              </a:solidFill>
              <a:latin typeface="宋体" charset="-122"/>
            </a:endParaRPr>
          </a:p>
          <a:p>
            <a:pPr eaLnBrk="0" hangingPunct="0"/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4505C8-46D1-484D-BD09-20CFDCD3DE0B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08023-DDAA-4512-A3A0-934710AC6CA2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4300" y="1434174"/>
            <a:ext cx="8915400" cy="1149350"/>
            <a:chOff x="48" y="480"/>
            <a:chExt cx="5616" cy="724"/>
          </a:xfrm>
        </p:grpSpPr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48" y="480"/>
              <a:ext cx="5616" cy="724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机器码格式     操作             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  <a:cs typeface="Times New Roman" pitchFamily="18" charset="0"/>
                </a:rPr>
                <a:t>DA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  A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；		 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1101 0100	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若 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(A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0-3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)&gt;9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或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AC=1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，则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(A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0-3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)+6→A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0-3</a:t>
              </a:r>
              <a:endParaRPr kumimoji="1" lang="en-US" altLang="zh-CN" b="1" dirty="0">
                <a:latin typeface="宋体" charset="-122"/>
                <a:cs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				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同时，若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(A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4-7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)&gt;9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或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CY=1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，则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(A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4-7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)+6→A</a:t>
              </a:r>
              <a:r>
                <a:rPr kumimoji="1" lang="en-US" altLang="zh-CN" b="1" baseline="-30000" dirty="0">
                  <a:latin typeface="宋体" charset="-122"/>
                  <a:cs typeface="Times New Roman" pitchFamily="18" charset="0"/>
                </a:rPr>
                <a:t>4-7</a:t>
              </a:r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48" y="1200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7" name="Line 12"/>
            <p:cNvSpPr>
              <a:spLocks noChangeShapeType="1"/>
            </p:cNvSpPr>
            <p:nvPr/>
          </p:nvSpPr>
          <p:spPr bwMode="auto">
            <a:xfrm>
              <a:off x="48" y="720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1152" y="480"/>
              <a:ext cx="0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>
              <a:off x="2112" y="480"/>
              <a:ext cx="0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07D9388-DEF3-4CC6-A3F2-D0667835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24E0766-970A-4F07-8A13-29C27020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5036C0A7-C7F4-421B-9AE9-9CB19781A1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2016937-0DBC-47A8-A7D1-200560FE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381697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、十进制调整指令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792D3B-6B16-4F40-8325-FE10BC11602D}"/>
              </a:ext>
            </a:extLst>
          </p:cNvPr>
          <p:cNvSpPr/>
          <p:nvPr/>
        </p:nvSpPr>
        <p:spPr>
          <a:xfrm>
            <a:off x="4510822" y="768495"/>
            <a:ext cx="14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C39EBE1D-16C1-4EEC-9DDF-B62E34CA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140968"/>
            <a:ext cx="8462506" cy="21048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调整累加器内容为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BCD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码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即</a:t>
            </a:r>
            <a:r>
              <a:rPr kumimoji="1" lang="zh-CN" altLang="en-US" b="1" dirty="0">
                <a:latin typeface="宋体" charset="-122"/>
              </a:rPr>
              <a:t>将</a:t>
            </a:r>
            <a:r>
              <a:rPr kumimoji="1" lang="en-US" altLang="zh-CN" b="1" dirty="0">
                <a:latin typeface="宋体" charset="-122"/>
              </a:rPr>
              <a:t>16</a:t>
            </a:r>
            <a:r>
              <a:rPr kumimoji="1" lang="zh-CN" altLang="en-US" b="1" dirty="0">
                <a:latin typeface="宋体" charset="-122"/>
              </a:rPr>
              <a:t>进制码转换为</a:t>
            </a:r>
            <a:r>
              <a:rPr kumimoji="1" lang="en-US" altLang="zh-CN" b="1" dirty="0">
                <a:latin typeface="宋体" charset="-122"/>
              </a:rPr>
              <a:t>BCD</a:t>
            </a:r>
            <a:r>
              <a:rPr kumimoji="1" lang="zh-CN" altLang="en-US" b="1" dirty="0">
                <a:latin typeface="宋体" charset="-122"/>
              </a:rPr>
              <a:t>码。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指令跟在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ADD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或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ADDC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指令后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将相加后存放在累加器中的结果进行</a:t>
            </a:r>
            <a:r>
              <a:rPr kumimoji="1" lang="zh-CN" altLang="en-US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十进制调整</a:t>
            </a:r>
            <a:r>
              <a:rPr kumimoji="1" lang="en-US" altLang="zh-CN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完成十进制加法运算功能。</a:t>
            </a:r>
            <a:endParaRPr kumimoji="1"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本指令不能简单地把累加器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的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进制数变换成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BCD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码，也不能用于十进制减法的调整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104ABE-D9E8-4B03-8C71-C838A7FEB53B}"/>
              </a:ext>
            </a:extLst>
          </p:cNvPr>
          <p:cNvSpPr/>
          <p:nvPr/>
        </p:nvSpPr>
        <p:spPr>
          <a:xfrm>
            <a:off x="5960223" y="768495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ecimal 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djust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B9A4E457-8B91-441B-A2AC-0CD1CC6E896A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41111" y="6376479"/>
            <a:ext cx="1981200" cy="476250"/>
          </a:xfrm>
          <a:noFill/>
        </p:spPr>
        <p:txBody>
          <a:bodyPr/>
          <a:lstStyle/>
          <a:p>
            <a:fld id="{B50638C8-E674-4D2C-B773-6C0A6D96C66D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332428" y="2531662"/>
            <a:ext cx="6903868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解：先执行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ADDC A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R3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；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	    （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）： 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0101 0110    BCD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：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56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        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R3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）： 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0110 0111    BCD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：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67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     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宋体" charset="-122"/>
              </a:rPr>
              <a:t>（</a:t>
            </a:r>
            <a:r>
              <a:rPr kumimoji="1" lang="en-US" altLang="zh-CN" sz="2000" b="1" u="sng" dirty="0">
                <a:solidFill>
                  <a:srgbClr val="3333FF"/>
                </a:solidFill>
                <a:latin typeface="宋体" charset="-122"/>
              </a:rPr>
              <a:t>+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宋体" charset="-122"/>
              </a:rPr>
              <a:t>）（</a:t>
            </a:r>
            <a:r>
              <a:rPr kumimoji="1" lang="en-US" altLang="zh-CN" sz="2000" b="1" u="sng" dirty="0">
                <a:solidFill>
                  <a:srgbClr val="3333FF"/>
                </a:solidFill>
                <a:latin typeface="宋体" charset="-122"/>
              </a:rPr>
              <a:t>CY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宋体" charset="-122"/>
              </a:rPr>
              <a:t>）： </a:t>
            </a:r>
            <a:r>
              <a:rPr kumimoji="1" lang="en-US" altLang="zh-CN" sz="2000" b="1" u="sng" dirty="0">
                <a:solidFill>
                  <a:srgbClr val="3333FF"/>
                </a:solidFill>
                <a:latin typeface="宋体" charset="-122"/>
              </a:rPr>
              <a:t>0000 0001    BCD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宋体" charset="-122"/>
              </a:rPr>
              <a:t>：</a:t>
            </a:r>
            <a:r>
              <a:rPr kumimoji="1" lang="en-US" altLang="zh-CN" sz="2000" b="1" u="sng" dirty="0">
                <a:solidFill>
                  <a:srgbClr val="3333FF"/>
                </a:solidFill>
                <a:latin typeface="宋体" charset="-122"/>
              </a:rPr>
              <a:t>01   </a:t>
            </a:r>
            <a:endParaRPr kumimoji="1" lang="en-US" altLang="zh-CN" sz="2000" b="1" dirty="0">
              <a:solidFill>
                <a:srgbClr val="3333FF"/>
              </a:solidFill>
              <a:latin typeface="宋体" charset="-122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	    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和 ： 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1011 1110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     即（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）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=1011 1110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且影响标志位 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CY=0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AC=0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；</a:t>
            </a:r>
            <a:endParaRPr kumimoji="1" lang="zh-CN" altLang="en-US" sz="20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827584" y="4439115"/>
            <a:ext cx="7848872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chemeClr val="bg2"/>
                </a:solidFill>
                <a:latin typeface="宋体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再执行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DA 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；</a:t>
            </a:r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 </a:t>
            </a:r>
            <a:r>
              <a:rPr kumimoji="1" lang="zh-CN" altLang="en-US" sz="2000" b="1" dirty="0">
                <a:latin typeface="宋体" charset="-122"/>
              </a:rPr>
              <a:t>因为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中的高四位值为</a:t>
            </a:r>
            <a:r>
              <a:rPr kumimoji="1" lang="en-US" altLang="zh-CN" sz="2000" b="1" dirty="0">
                <a:latin typeface="宋体" charset="-122"/>
              </a:rPr>
              <a:t>11</a:t>
            </a:r>
            <a:r>
              <a:rPr kumimoji="1" lang="zh-CN" altLang="en-US" sz="2000" b="1" dirty="0">
                <a:latin typeface="宋体" charset="-122"/>
              </a:rPr>
              <a:t>，大于</a:t>
            </a:r>
            <a:r>
              <a:rPr kumimoji="1" lang="en-US" altLang="zh-CN" sz="2000" b="1" dirty="0">
                <a:latin typeface="宋体" charset="-122"/>
              </a:rPr>
              <a:t>9</a:t>
            </a:r>
            <a:r>
              <a:rPr kumimoji="1" lang="zh-CN" altLang="en-US" sz="2000" b="1" dirty="0">
                <a:latin typeface="宋体" charset="-122"/>
              </a:rPr>
              <a:t>，低四位值为</a:t>
            </a:r>
            <a:r>
              <a:rPr kumimoji="1" lang="en-US" altLang="zh-CN" sz="2000" b="1" dirty="0">
                <a:latin typeface="宋体" charset="-122"/>
              </a:rPr>
              <a:t>14</a:t>
            </a:r>
            <a:r>
              <a:rPr kumimoji="1" lang="zh-CN" altLang="en-US" sz="2000" b="1" dirty="0">
                <a:latin typeface="宋体" charset="-122"/>
              </a:rPr>
              <a:t>，也大于</a:t>
            </a:r>
            <a:r>
              <a:rPr kumimoji="1" lang="en-US" altLang="zh-CN" sz="2000" b="1" dirty="0">
                <a:latin typeface="宋体" charset="-122"/>
              </a:rPr>
              <a:t>9</a:t>
            </a:r>
            <a:r>
              <a:rPr kumimoji="1" lang="zh-CN" altLang="en-US" sz="2000" b="1" dirty="0">
                <a:latin typeface="宋体" charset="-122"/>
              </a:rPr>
              <a:t>，所以内部调整自动进行加</a:t>
            </a:r>
            <a:r>
              <a:rPr kumimoji="1" lang="en-US" altLang="zh-CN" sz="2000" b="1" dirty="0">
                <a:latin typeface="宋体" charset="-122"/>
              </a:rPr>
              <a:t>66H</a:t>
            </a:r>
            <a:r>
              <a:rPr kumimoji="1" lang="zh-CN" altLang="en-US" sz="2000" b="1" dirty="0">
                <a:latin typeface="宋体" charset="-122"/>
              </a:rPr>
              <a:t>的操作：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		</a:t>
            </a:r>
            <a:r>
              <a:rPr kumimoji="1" lang="zh-CN" altLang="en-US" sz="2000" b="1" dirty="0">
                <a:latin typeface="宋体" charset="-122"/>
              </a:rPr>
              <a:t>	 </a:t>
            </a:r>
            <a:r>
              <a:rPr kumimoji="1" lang="en-US" altLang="zh-CN" sz="2000" b="1" dirty="0">
                <a:latin typeface="宋体" charset="-122"/>
              </a:rPr>
              <a:t>1011 1110</a:t>
            </a:r>
          </a:p>
          <a:p>
            <a:pPr eaLnBrk="0" hangingPunct="0"/>
            <a:r>
              <a:rPr kumimoji="1" lang="en-US" altLang="zh-CN" sz="2000" b="1" dirty="0">
                <a:latin typeface="宋体" charset="-122"/>
              </a:rPr>
              <a:t>  		</a:t>
            </a:r>
            <a:r>
              <a:rPr kumimoji="1" lang="zh-CN" altLang="en-US" sz="2000" b="1" u="sng" dirty="0">
                <a:latin typeface="宋体" charset="-122"/>
              </a:rPr>
              <a:t>调整</a:t>
            </a:r>
            <a:r>
              <a:rPr kumimoji="1" lang="en-US" altLang="zh-CN" sz="2000" b="1" u="sng" dirty="0">
                <a:latin typeface="宋体" charset="-122"/>
              </a:rPr>
              <a:t>+</a:t>
            </a:r>
            <a:r>
              <a:rPr kumimoji="1" lang="zh-CN" altLang="en-US" sz="2000" b="1" u="sng" dirty="0">
                <a:latin typeface="宋体" charset="-122"/>
              </a:rPr>
              <a:t>） </a:t>
            </a:r>
            <a:r>
              <a:rPr kumimoji="1" lang="en-US" altLang="zh-CN" sz="2000" b="1" u="sng" dirty="0">
                <a:latin typeface="宋体" charset="-122"/>
              </a:rPr>
              <a:t>0110 0110 </a:t>
            </a:r>
          </a:p>
          <a:p>
            <a:pPr eaLnBrk="0" hangingPunct="0"/>
            <a:r>
              <a:rPr kumimoji="1" lang="en-US" altLang="zh-CN" sz="2000" b="1" dirty="0">
                <a:latin typeface="宋体" charset="-122"/>
              </a:rPr>
              <a:t>       		     1  0010 0100   BCD</a:t>
            </a:r>
            <a:r>
              <a:rPr kumimoji="1" lang="zh-CN" altLang="en-US" sz="2000" b="1" dirty="0">
                <a:latin typeface="宋体" charset="-122"/>
              </a:rPr>
              <a:t>：</a:t>
            </a:r>
            <a:r>
              <a:rPr kumimoji="1" lang="en-US" altLang="zh-CN" sz="2000" b="1" dirty="0">
                <a:latin typeface="宋体" charset="-122"/>
              </a:rPr>
              <a:t>124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即（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）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=0010 0100=24BCD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CY=1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；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AC=1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。</a:t>
            </a:r>
          </a:p>
        </p:txBody>
      </p:sp>
      <p:pic>
        <p:nvPicPr>
          <p:cNvPr id="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0DCE412-9B82-4D3A-B16B-F8D1FC1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8E05DC7-28F0-418E-9B13-DA2D6178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4E5F18F-AF83-4F70-9C44-7D5C52108F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B363CEA-D4F5-484B-8BF8-53405450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769714"/>
            <a:ext cx="381697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、十进制调整指令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EEA317-4D78-461E-95EC-E73126A7EF9E}"/>
              </a:ext>
            </a:extLst>
          </p:cNvPr>
          <p:cNvSpPr/>
          <p:nvPr/>
        </p:nvSpPr>
        <p:spPr>
          <a:xfrm>
            <a:off x="4375348" y="777081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DA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485E1-7008-4DEB-90D1-E4F52B33436E}"/>
              </a:ext>
            </a:extLst>
          </p:cNvPr>
          <p:cNvSpPr/>
          <p:nvPr/>
        </p:nvSpPr>
        <p:spPr>
          <a:xfrm>
            <a:off x="332428" y="1278966"/>
            <a:ext cx="84880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宋体" charset="-122"/>
              </a:rPr>
              <a:t>例</a:t>
            </a:r>
            <a:r>
              <a:rPr lang="en-US" altLang="zh-CN" sz="2000" b="1" dirty="0">
                <a:solidFill>
                  <a:srgbClr val="3333FF"/>
                </a:solidFill>
                <a:latin typeface="宋体" charset="-122"/>
              </a:rPr>
              <a:t>: </a:t>
            </a:r>
            <a:r>
              <a:rPr lang="zh-CN" altLang="en-US" sz="2000" b="1" dirty="0">
                <a:latin typeface="宋体" charset="-122"/>
              </a:rPr>
              <a:t>设累加器</a:t>
            </a:r>
            <a:r>
              <a:rPr lang="en-US" altLang="zh-CN" sz="2000" b="1" dirty="0">
                <a:latin typeface="宋体" charset="-122"/>
              </a:rPr>
              <a:t>A</a:t>
            </a:r>
            <a:r>
              <a:rPr lang="zh-CN" altLang="en-US" sz="2000" b="1" dirty="0">
                <a:latin typeface="宋体" charset="-122"/>
              </a:rPr>
              <a:t>内容为：</a:t>
            </a:r>
            <a:r>
              <a:rPr lang="en-US" altLang="zh-CN" sz="2000" b="1" dirty="0">
                <a:latin typeface="宋体" charset="-122"/>
              </a:rPr>
              <a:t>01010110B</a:t>
            </a:r>
            <a:r>
              <a:rPr lang="zh-CN" altLang="en-US" sz="2000" b="1" dirty="0">
                <a:latin typeface="宋体" charset="-122"/>
              </a:rPr>
              <a:t>（即为</a:t>
            </a:r>
            <a:r>
              <a:rPr lang="en-US" altLang="zh-CN" sz="2000" b="1" dirty="0">
                <a:latin typeface="宋体" charset="-122"/>
              </a:rPr>
              <a:t>56</a:t>
            </a:r>
            <a:r>
              <a:rPr lang="zh-CN" altLang="en-US" sz="2000" b="1" dirty="0">
                <a:latin typeface="宋体" charset="-122"/>
              </a:rPr>
              <a:t>的</a:t>
            </a:r>
            <a:r>
              <a:rPr lang="en-US" altLang="zh-CN" sz="2000" b="1" dirty="0">
                <a:latin typeface="宋体" charset="-122"/>
              </a:rPr>
              <a:t>BCD</a:t>
            </a:r>
            <a:r>
              <a:rPr lang="zh-CN" altLang="en-US" sz="2000" b="1" dirty="0">
                <a:latin typeface="宋体" charset="-122"/>
              </a:rPr>
              <a:t>码），寄存器</a:t>
            </a:r>
            <a:r>
              <a:rPr lang="en-US" altLang="zh-CN" sz="2000" b="1" dirty="0">
                <a:latin typeface="宋体" charset="-122"/>
              </a:rPr>
              <a:t>R3</a:t>
            </a:r>
            <a:r>
              <a:rPr lang="zh-CN" altLang="en-US" sz="2000" b="1" dirty="0">
                <a:latin typeface="宋体" charset="-122"/>
              </a:rPr>
              <a:t>的内容为</a:t>
            </a:r>
            <a:r>
              <a:rPr lang="en-US" altLang="zh-CN" sz="2000" b="1" dirty="0">
                <a:latin typeface="宋体" charset="-122"/>
              </a:rPr>
              <a:t>01100111B</a:t>
            </a:r>
            <a:r>
              <a:rPr lang="zh-CN" altLang="en-US" sz="2000" b="1" dirty="0">
                <a:latin typeface="宋体" charset="-122"/>
              </a:rPr>
              <a:t>（即</a:t>
            </a:r>
            <a:r>
              <a:rPr lang="en-US" altLang="zh-CN" sz="2000" b="1" dirty="0">
                <a:latin typeface="宋体" charset="-122"/>
              </a:rPr>
              <a:t>67</a:t>
            </a:r>
            <a:r>
              <a:rPr lang="zh-CN" altLang="en-US" sz="2000" b="1" dirty="0">
                <a:latin typeface="宋体" charset="-122"/>
              </a:rPr>
              <a:t>的</a:t>
            </a:r>
            <a:r>
              <a:rPr lang="en-US" altLang="zh-CN" sz="2000" b="1" dirty="0">
                <a:latin typeface="宋体" charset="-122"/>
              </a:rPr>
              <a:t>BCD</a:t>
            </a:r>
            <a:r>
              <a:rPr lang="zh-CN" altLang="en-US" sz="2000" b="1" dirty="0">
                <a:latin typeface="宋体" charset="-122"/>
              </a:rPr>
              <a:t>码），</a:t>
            </a:r>
            <a:r>
              <a:rPr lang="en-US" altLang="zh-CN" sz="2000" b="1" dirty="0">
                <a:latin typeface="宋体" charset="-122"/>
              </a:rPr>
              <a:t>CY</a:t>
            </a:r>
            <a:r>
              <a:rPr lang="zh-CN" altLang="en-US" sz="2000" b="1" dirty="0">
                <a:latin typeface="宋体" charset="-122"/>
              </a:rPr>
              <a:t>内容为</a:t>
            </a:r>
            <a:r>
              <a:rPr lang="en-US" altLang="zh-CN" sz="2000" b="1" dirty="0">
                <a:latin typeface="宋体" charset="-122"/>
              </a:rPr>
              <a:t>1</a:t>
            </a:r>
            <a:r>
              <a:rPr lang="zh-CN" altLang="en-US" sz="2000" b="1" dirty="0">
                <a:latin typeface="宋体" charset="-122"/>
              </a:rPr>
              <a:t>。求执行下列指令后的结果。</a:t>
            </a:r>
            <a:endParaRPr lang="en-US" altLang="zh-CN" sz="2000" b="1" dirty="0">
              <a:latin typeface="宋体" charset="-122"/>
            </a:endParaRPr>
          </a:p>
          <a:p>
            <a:r>
              <a:rPr lang="zh-CN" altLang="en-US" sz="2000" b="1" dirty="0">
                <a:latin typeface="宋体" charset="-122"/>
              </a:rPr>
              <a:t>      	       </a:t>
            </a:r>
            <a:r>
              <a:rPr lang="en-US" altLang="zh-CN" sz="2000" b="1" dirty="0">
                <a:latin typeface="宋体" charset="-122"/>
              </a:rPr>
              <a:t>ADDC   A</a:t>
            </a:r>
            <a:r>
              <a:rPr lang="zh-CN" altLang="en-US" sz="2000" b="1" dirty="0">
                <a:latin typeface="宋体" charset="-122"/>
              </a:rPr>
              <a:t>，</a:t>
            </a:r>
            <a:r>
              <a:rPr lang="en-US" altLang="zh-CN" sz="2000" b="1" dirty="0">
                <a:latin typeface="宋体" charset="-122"/>
              </a:rPr>
              <a:t>R3</a:t>
            </a:r>
            <a:r>
              <a:rPr lang="zh-CN" altLang="en-US" sz="2000" b="1" dirty="0">
                <a:latin typeface="宋体" charset="-122"/>
              </a:rPr>
              <a:t>；</a:t>
            </a:r>
            <a:br>
              <a:rPr lang="zh-CN" altLang="en-US" sz="2000" b="1" dirty="0">
                <a:latin typeface="宋体" charset="-122"/>
              </a:rPr>
            </a:br>
            <a:r>
              <a:rPr lang="zh-CN" altLang="en-US" sz="2000" b="1" dirty="0">
                <a:latin typeface="宋体" charset="-122"/>
              </a:rPr>
              <a:t>		</a:t>
            </a:r>
            <a:r>
              <a:rPr lang="en-US" altLang="zh-CN" sz="2000" b="1" dirty="0">
                <a:latin typeface="宋体" charset="-122"/>
              </a:rPr>
              <a:t>DA     A</a:t>
            </a:r>
            <a:r>
              <a:rPr lang="zh-CN" altLang="en-US" sz="2000" b="1" dirty="0">
                <a:latin typeface="宋体" charset="-122"/>
              </a:rPr>
              <a:t>；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D8FE000-9E18-483F-94ED-A11EC92A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A81D0F5-643C-4662-95A4-F3419DBC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63CA587-D7B8-4655-AD0B-A615F7EEA0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6EABCD9-E12E-48EC-85CC-6A854CE6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363" y="1661007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加法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D8881054-BF3E-4C51-A7C4-042E91B5E79B}"/>
              </a:ext>
            </a:extLst>
          </p:cNvPr>
          <p:cNvSpPr/>
          <p:nvPr/>
        </p:nvSpPr>
        <p:spPr>
          <a:xfrm>
            <a:off x="1284019" y="1994162"/>
            <a:ext cx="212500" cy="356818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FE61F15-83C2-436A-88FC-DE370A04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30" y="114866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4284476-7FE9-423E-A045-AB136AE9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9" y="2736595"/>
            <a:ext cx="399267" cy="211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算数运算指令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0A597F7-1352-442E-81B5-D9782A4E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621" y="3002447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减法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3614B67-57E4-4154-9073-CBE3C78F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363" y="3913786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乘法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DAD5CB8A-9153-422C-B849-1268A0A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363" y="4528412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CC00"/>
                </a:solidFill>
              </a:rPr>
              <a:t>除法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60553D00-8A59-47A6-BB30-E137A259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38" y="5399514"/>
            <a:ext cx="2642697" cy="34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u="sng" kern="0" dirty="0">
                <a:solidFill>
                  <a:srgbClr val="80008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十进制调整指令</a:t>
            </a:r>
            <a:endParaRPr lang="zh-CN" altLang="en-US" sz="2000" b="1" kern="0" dirty="0">
              <a:solidFill>
                <a:srgbClr val="800080"/>
              </a:solidFill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D841AFE0-853D-441C-9E3F-756ACAFDE478}"/>
              </a:ext>
            </a:extLst>
          </p:cNvPr>
          <p:cNvSpPr/>
          <p:nvPr/>
        </p:nvSpPr>
        <p:spPr>
          <a:xfrm>
            <a:off x="2258038" y="1330420"/>
            <a:ext cx="192319" cy="125593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942460E0-EB5F-40DC-A85E-0999375C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383" y="1140677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不带进位加法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D541B6F3-F9E1-4029-836D-8F944DC6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383" y="1644750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带进位加法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599D0D3-5CB6-4D9A-847D-5657BEE9F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30" y="1671605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F0320EE5-5C98-4369-BB35-65376A1A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124" y="2188667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加</a:t>
            </a:r>
            <a:r>
              <a:rPr lang="en-US" altLang="zh-CN" sz="2000" b="1" kern="0" dirty="0">
                <a:solidFill>
                  <a:srgbClr val="FF0000"/>
                </a:solidFill>
              </a:rPr>
              <a:t>1</a:t>
            </a:r>
            <a:r>
              <a:rPr lang="zh-CN" altLang="en-US" sz="2000" b="1" kern="0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2893D90C-BE1B-4E18-8098-DA1330A7F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30" y="223689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5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549E3CB-153A-4E92-8280-E85C3E0E3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72" y="272552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4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52EF4892-CCED-4F13-8CC5-5DED6798478D}"/>
              </a:ext>
            </a:extLst>
          </p:cNvPr>
          <p:cNvSpPr/>
          <p:nvPr/>
        </p:nvSpPr>
        <p:spPr>
          <a:xfrm>
            <a:off x="2300399" y="2907289"/>
            <a:ext cx="120844" cy="743966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C857E591-AC8F-4965-80D6-5E1472CB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025" y="2717545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带进位减法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E915E5EE-D769-43D0-B5CB-5DEA1A9E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603" y="3329924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减</a:t>
            </a:r>
            <a:r>
              <a:rPr lang="en-US" altLang="zh-CN" sz="2000" b="1" kern="0" dirty="0">
                <a:solidFill>
                  <a:schemeClr val="tx1"/>
                </a:solidFill>
              </a:rPr>
              <a:t>1</a:t>
            </a:r>
            <a:r>
              <a:rPr lang="zh-CN" altLang="en-US" sz="2000" b="1" kern="0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F0B3D12-7AFD-46AD-9C68-AA415BE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72" y="328765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4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8B80EFE-28C8-4597-8651-81ED856C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602" y="3897073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乘法指令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AB85C4A6-9C15-4A0B-AE7C-0567CACE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72" y="3913786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DF8C6F11-C8D7-45AB-9949-3D053FF9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479" y="4531655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CC00"/>
                </a:solidFill>
              </a:rPr>
              <a:t>除法指令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8483624E-B795-4D9D-9DA9-3F1F7993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30" y="452841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CC00"/>
                </a:solidFill>
              </a:rPr>
              <a:t>1</a:t>
            </a:r>
            <a:r>
              <a:rPr lang="zh-CN" altLang="en-US" sz="2400" b="1" kern="0" dirty="0">
                <a:solidFill>
                  <a:srgbClr val="00CC00"/>
                </a:solidFill>
              </a:rPr>
              <a:t>条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052C41E5-116F-42C5-BD4A-EE0C8191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624" y="530120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800080"/>
                </a:solidFill>
              </a:rPr>
              <a:t>1</a:t>
            </a:r>
            <a:r>
              <a:rPr lang="zh-CN" altLang="en-US" sz="2400" b="1" kern="0" dirty="0">
                <a:solidFill>
                  <a:srgbClr val="800080"/>
                </a:solidFill>
              </a:rPr>
              <a:t>条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17949C8D-8A5B-4AC5-BE48-6EFC1675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06" y="4830267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CCB864BC-BABF-4BCE-BD51-E9BC7DB6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116229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ADD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F9D15052-EA1D-4080-8562-3BFD9DAD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1749524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ADDC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C4BB4D7F-8EDC-465D-A327-4EA7DDB9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2246604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INC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FB16EC82-9355-41AA-89BA-8DB9C618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2762977"/>
            <a:ext cx="1170976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SUBB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BE7DD83D-24AA-43F1-A12A-0294067B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3290105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DEC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257295-CE3F-4E3B-91BB-78A5A807F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3913786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MUL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83553133-C9B4-49B5-8E3E-0E79ADD4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4528413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DIV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1FCE2F49-D712-48DB-90C4-A323989A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0" y="5278421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DA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B4FB3E8-6DD0-4782-AAA1-1C37BF00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332" y="745956"/>
            <a:ext cx="114396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3333FF"/>
                </a:solidFill>
              </a:rPr>
              <a:t>助记符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D8FE000-9E18-483F-94ED-A11EC92A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A81D0F5-643C-4662-95A4-F3419DBC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63CA587-D7B8-4655-AD0B-A615F7EEA0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6819AA-1AFC-4BFB-9A09-7C2C66D8A8D2}"/>
              </a:ext>
            </a:extLst>
          </p:cNvPr>
          <p:cNvSpPr/>
          <p:nvPr/>
        </p:nvSpPr>
        <p:spPr>
          <a:xfrm>
            <a:off x="467544" y="98072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说明：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1749242-6203-4C9D-90F3-BB674DB8D098}"/>
              </a:ext>
            </a:extLst>
          </p:cNvPr>
          <p:cNvSpPr/>
          <p:nvPr/>
        </p:nvSpPr>
        <p:spPr>
          <a:xfrm>
            <a:off x="625173" y="1573480"/>
            <a:ext cx="6240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1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sz="1600" b="1" dirty="0"/>
              <a:t> 89C51/S51</a:t>
            </a:r>
            <a:r>
              <a:rPr lang="zh-CN" altLang="en-US" sz="1600" b="1" dirty="0"/>
              <a:t>算术运算指令包括加、减、乘、除基本四则运算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9C23C5-3BC7-47D5-81F9-E867C702066F}"/>
              </a:ext>
            </a:extLst>
          </p:cNvPr>
          <p:cNvSpPr/>
          <p:nvPr/>
        </p:nvSpPr>
        <p:spPr>
          <a:xfrm>
            <a:off x="596573" y="2918568"/>
            <a:ext cx="6301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3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算术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逻辑运算部件</a:t>
            </a:r>
            <a:r>
              <a:rPr lang="en-US" altLang="zh-CN" sz="1600" b="1" dirty="0"/>
              <a:t>(ALU)</a:t>
            </a:r>
            <a:r>
              <a:rPr lang="zh-CN" altLang="en-US" sz="1600" b="1" dirty="0"/>
              <a:t>仅执行无符号二进制整数的算术运算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7E97F0-B77F-4133-B14B-E0D8DCEE7CDE}"/>
              </a:ext>
            </a:extLst>
          </p:cNvPr>
          <p:cNvSpPr/>
          <p:nvPr/>
        </p:nvSpPr>
        <p:spPr>
          <a:xfrm>
            <a:off x="625173" y="1992955"/>
            <a:ext cx="7749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2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在双操作数的加、带进位加和带借位减的操作里，累加器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的内容为</a:t>
            </a:r>
            <a:r>
              <a:rPr lang="zh-CN" altLang="en-US" sz="1600" b="1" dirty="0">
                <a:solidFill>
                  <a:srgbClr val="FF0000"/>
                </a:solidFill>
              </a:rPr>
              <a:t>第一操作数</a:t>
            </a:r>
            <a:r>
              <a:rPr lang="zh-CN" altLang="en-US" sz="1600" b="1" dirty="0"/>
              <a:t>，并将操作后的中间结果存放在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中；</a:t>
            </a:r>
            <a:r>
              <a:rPr lang="zh-CN" altLang="en-US" sz="1600" b="1" dirty="0">
                <a:solidFill>
                  <a:srgbClr val="FF0000"/>
                </a:solidFill>
              </a:rPr>
              <a:t>第二操作数</a:t>
            </a:r>
            <a:r>
              <a:rPr lang="zh-CN" altLang="en-US" sz="1600" b="1" dirty="0"/>
              <a:t>可以是立即数、工作寄存器内容、寄存器</a:t>
            </a:r>
            <a:r>
              <a:rPr lang="en-US" altLang="zh-CN" sz="1600" b="1" dirty="0"/>
              <a:t>Ri</a:t>
            </a:r>
            <a:r>
              <a:rPr lang="zh-CN" altLang="en-US" sz="1600" b="1" dirty="0"/>
              <a:t>间接寻址字节或直接寻址字节。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21B1441-677D-4489-93D1-28CD3D715860}"/>
              </a:ext>
            </a:extLst>
          </p:cNvPr>
          <p:cNvSpPr/>
          <p:nvPr/>
        </p:nvSpPr>
        <p:spPr>
          <a:xfrm>
            <a:off x="625173" y="3763266"/>
            <a:ext cx="774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5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借助进位标志，可进行多精度加、减运算；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338EE1-8045-4CA5-84E0-5D533C8609FA}"/>
              </a:ext>
            </a:extLst>
          </p:cNvPr>
          <p:cNvSpPr/>
          <p:nvPr/>
        </p:nvSpPr>
        <p:spPr>
          <a:xfrm>
            <a:off x="625173" y="4188464"/>
            <a:ext cx="774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6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也可以对压缩</a:t>
            </a:r>
            <a:r>
              <a:rPr lang="en-US" altLang="zh-CN" sz="1600" b="1" dirty="0"/>
              <a:t>BCD</a:t>
            </a:r>
            <a:r>
              <a:rPr lang="zh-CN" altLang="en-US" sz="1600" b="1" dirty="0"/>
              <a:t>数进行运算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压缩</a:t>
            </a:r>
            <a:r>
              <a:rPr lang="en-US" altLang="zh-CN" sz="1600" b="1" dirty="0"/>
              <a:t>BCD</a:t>
            </a:r>
            <a:r>
              <a:rPr lang="zh-CN" altLang="en-US" sz="1600" b="1" dirty="0"/>
              <a:t>数是指在单字节中存放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BCD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) </a:t>
            </a:r>
            <a:r>
              <a:rPr lang="zh-CN" altLang="en-US" sz="1600" b="1" dirty="0">
                <a:solidFill>
                  <a:srgbClr val="3333FF"/>
                </a:solidFill>
              </a:rPr>
              <a:t>；</a:t>
            </a:r>
            <a:endParaRPr lang="zh-CN" altLang="en-US" sz="16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D4F08A4-7AAF-4902-AFDA-54A3689220B8}"/>
              </a:ext>
            </a:extLst>
          </p:cNvPr>
          <p:cNvSpPr/>
          <p:nvPr/>
        </p:nvSpPr>
        <p:spPr>
          <a:xfrm>
            <a:off x="615311" y="4619411"/>
            <a:ext cx="7749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7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算术运算结果将使进位Ｃ</a:t>
            </a:r>
            <a:r>
              <a:rPr lang="en-US" altLang="zh-CN" sz="1600" b="1" dirty="0"/>
              <a:t>Y</a:t>
            </a:r>
            <a:r>
              <a:rPr lang="zh-CN" altLang="en-US" sz="1600" b="1" dirty="0"/>
              <a:t>、半进位</a:t>
            </a:r>
            <a:r>
              <a:rPr lang="en-US" altLang="zh-CN" sz="1600" b="1" dirty="0"/>
              <a:t>AC</a:t>
            </a:r>
            <a:r>
              <a:rPr lang="zh-CN" altLang="en-US" sz="1600" b="1" dirty="0"/>
              <a:t>、溢出位</a:t>
            </a:r>
            <a:r>
              <a:rPr lang="en-US" altLang="zh-CN" sz="1600" b="1" dirty="0"/>
              <a:t>OV</a:t>
            </a:r>
            <a:r>
              <a:rPr lang="zh-CN" altLang="en-US" sz="1600" b="1" dirty="0"/>
              <a:t>三个标志位置位或复位，</a:t>
            </a:r>
            <a:r>
              <a:rPr lang="zh-CN" altLang="en-US" sz="1600" b="1" dirty="0">
                <a:solidFill>
                  <a:srgbClr val="3333FF"/>
                </a:solidFill>
              </a:rPr>
              <a:t>只有加</a:t>
            </a:r>
            <a:r>
              <a:rPr lang="en-US" altLang="zh-CN" sz="1600" b="1" dirty="0">
                <a:solidFill>
                  <a:srgbClr val="3333FF"/>
                </a:solidFill>
              </a:rPr>
              <a:t>1</a:t>
            </a:r>
            <a:r>
              <a:rPr lang="zh-CN" altLang="en-US" sz="1600" b="1" dirty="0">
                <a:solidFill>
                  <a:srgbClr val="3333FF"/>
                </a:solidFill>
              </a:rPr>
              <a:t>和减</a:t>
            </a:r>
            <a:r>
              <a:rPr lang="en-US" altLang="zh-CN" sz="1600" b="1" dirty="0">
                <a:solidFill>
                  <a:srgbClr val="3333FF"/>
                </a:solidFill>
              </a:rPr>
              <a:t>1</a:t>
            </a:r>
            <a:r>
              <a:rPr lang="zh-CN" altLang="en-US" sz="1600" b="1" dirty="0">
                <a:solidFill>
                  <a:srgbClr val="3333FF"/>
                </a:solidFill>
              </a:rPr>
              <a:t>指令不影响这些标志位。</a:t>
            </a:r>
            <a:endParaRPr lang="zh-CN" altLang="en-US" sz="1600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8880BC-9DCD-436B-B96B-25A01559A5BC}"/>
              </a:ext>
            </a:extLst>
          </p:cNvPr>
          <p:cNvSpPr/>
          <p:nvPr/>
        </p:nvSpPr>
        <p:spPr>
          <a:xfrm>
            <a:off x="629120" y="3335819"/>
            <a:ext cx="774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4</a:t>
            </a:r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zh-CN" altLang="en-US" sz="1600" b="1" dirty="0"/>
              <a:t>借助溢出标志位</a:t>
            </a:r>
            <a:r>
              <a:rPr lang="en-US" altLang="zh-CN" sz="1600" b="1" dirty="0"/>
              <a:t>OV</a:t>
            </a:r>
            <a:r>
              <a:rPr lang="zh-CN" altLang="en-US" sz="1600" b="1" dirty="0"/>
              <a:t>，可对带符号数进行补码运算；</a:t>
            </a:r>
          </a:p>
        </p:txBody>
      </p:sp>
    </p:spTree>
    <p:extLst>
      <p:ext uri="{BB962C8B-B14F-4D97-AF65-F5344CB8AC3E}">
        <p14:creationId xmlns:p14="http://schemas.microsoft.com/office/powerpoint/2010/main" val="263866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9593" y="2333126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85757" y="1297638"/>
            <a:ext cx="18722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kern="0" dirty="0">
                <a:latin typeface="宋体" charset="-122"/>
                <a:ea typeface="+mn-ea"/>
              </a:rPr>
              <a:t>立即数</a:t>
            </a:r>
            <a:endParaRPr lang="en-US" altLang="zh-CN" sz="2800" b="1" kern="0" dirty="0">
              <a:latin typeface="宋体" charset="-122"/>
              <a:ea typeface="+mn-ea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1344" y="4125123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3" name="右箭头 22"/>
          <p:cNvSpPr/>
          <p:nvPr/>
        </p:nvSpPr>
        <p:spPr bwMode="auto">
          <a:xfrm>
            <a:off x="3566347" y="2534240"/>
            <a:ext cx="21844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74816" y="41251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和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6" name="左大括号 25"/>
          <p:cNvSpPr/>
          <p:nvPr/>
        </p:nvSpPr>
        <p:spPr bwMode="auto">
          <a:xfrm>
            <a:off x="1361721" y="1540955"/>
            <a:ext cx="288032" cy="2232248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1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FF11998-3A4C-4609-BC99-85A143C0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56184E0-00C6-41C9-BF12-EE541150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3163D67D-F451-40EA-9B1E-241A22C552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6969F36-6333-4386-A626-ABBD8D6CA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94" y="796927"/>
            <a:ext cx="4564214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1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、 不带进位加法指令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(4</a:t>
            </a:r>
            <a:r>
              <a:rPr lang="zh-CN" altLang="en-US" sz="2400" b="1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)</a:t>
            </a:r>
          </a:p>
        </p:txBody>
      </p:sp>
      <p:sp>
        <p:nvSpPr>
          <p:cNvPr id="2" name="加号 1">
            <a:extLst>
              <a:ext uri="{FF2B5EF4-FFF2-40B4-BE49-F238E27FC236}">
                <a16:creationId xmlns:a16="http://schemas.microsoft.com/office/drawing/2014/main" id="{B90D302A-7438-4075-B60E-5895746B9497}"/>
              </a:ext>
            </a:extLst>
          </p:cNvPr>
          <p:cNvSpPr/>
          <p:nvPr/>
        </p:nvSpPr>
        <p:spPr bwMode="auto">
          <a:xfrm>
            <a:off x="677645" y="2261035"/>
            <a:ext cx="648072" cy="792088"/>
          </a:xfrm>
          <a:prstGeom prst="mathPl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A2A71C-8461-4B7A-8A7D-D4860F43D5DF}"/>
              </a:ext>
            </a:extLst>
          </p:cNvPr>
          <p:cNvSpPr/>
          <p:nvPr/>
        </p:nvSpPr>
        <p:spPr>
          <a:xfrm>
            <a:off x="1885681" y="4110403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E8EEC6-3BE2-46AD-A805-34C7C8CD1731}"/>
              </a:ext>
            </a:extLst>
          </p:cNvPr>
          <p:cNvSpPr/>
          <p:nvPr/>
        </p:nvSpPr>
        <p:spPr>
          <a:xfrm>
            <a:off x="3728155" y="2306737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91FDF9-9185-4266-8BFE-6E43B1BD505E}"/>
              </a:ext>
            </a:extLst>
          </p:cNvPr>
          <p:cNvSpPr/>
          <p:nvPr/>
        </p:nvSpPr>
        <p:spPr>
          <a:xfrm>
            <a:off x="4695896" y="1302226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ADD  A,  Rn</a:t>
            </a:r>
            <a:r>
              <a:rPr lang="zh-CN" altLang="en-US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FEEDBE-48B7-4863-BC42-5ADD6B483DA4}"/>
              </a:ext>
            </a:extLst>
          </p:cNvPr>
          <p:cNvSpPr/>
          <p:nvPr/>
        </p:nvSpPr>
        <p:spPr>
          <a:xfrm>
            <a:off x="4695896" y="2070195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ADD  A</a:t>
            </a:r>
            <a:r>
              <a:rPr lang="zh-CN" altLang="en-US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，</a:t>
            </a:r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direct</a:t>
            </a:r>
            <a:endParaRPr lang="zh-CN" altLang="en-US" sz="2400" b="1" kern="0" dirty="0">
              <a:solidFill>
                <a:srgbClr val="006600"/>
              </a:solidFill>
              <a:latin typeface="宋体" charset="-122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5B6952-8FDE-477B-A96E-B01C13DEC28C}"/>
              </a:ext>
            </a:extLst>
          </p:cNvPr>
          <p:cNvSpPr/>
          <p:nvPr/>
        </p:nvSpPr>
        <p:spPr>
          <a:xfrm>
            <a:off x="4695896" y="2679089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ADD  A</a:t>
            </a:r>
            <a:r>
              <a:rPr lang="zh-CN" altLang="en-US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，</a:t>
            </a:r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@Ri</a:t>
            </a:r>
            <a:endParaRPr lang="zh-CN" altLang="en-US" sz="2400" b="1" kern="0" dirty="0">
              <a:solidFill>
                <a:srgbClr val="FF3300"/>
              </a:solidFill>
              <a:latin typeface="宋体" charset="-122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742D21-8D6F-44B6-912D-C61351FDB98B}"/>
              </a:ext>
            </a:extLst>
          </p:cNvPr>
          <p:cNvSpPr/>
          <p:nvPr/>
        </p:nvSpPr>
        <p:spPr>
          <a:xfrm>
            <a:off x="4665213" y="3382033"/>
            <a:ext cx="2102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ADD  A, #data</a:t>
            </a:r>
            <a:endParaRPr lang="zh-CN" altLang="en-US" sz="24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171CF2-640B-4A04-8651-985DDDF16D44}"/>
              </a:ext>
            </a:extLst>
          </p:cNvPr>
          <p:cNvSpPr/>
          <p:nvPr/>
        </p:nvSpPr>
        <p:spPr bwMode="auto">
          <a:xfrm flipH="1">
            <a:off x="3242170" y="1525172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3C7C17-2EBF-4FF2-806C-7184C90796AA}"/>
              </a:ext>
            </a:extLst>
          </p:cNvPr>
          <p:cNvSpPr/>
          <p:nvPr/>
        </p:nvSpPr>
        <p:spPr>
          <a:xfrm>
            <a:off x="5646647" y="41251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右箭头 22">
            <a:extLst>
              <a:ext uri="{FF2B5EF4-FFF2-40B4-BE49-F238E27FC236}">
                <a16:creationId xmlns:a16="http://schemas.microsoft.com/office/drawing/2014/main" id="{764FA99D-BFA9-4662-AFA0-891F35824427}"/>
              </a:ext>
            </a:extLst>
          </p:cNvPr>
          <p:cNvSpPr/>
          <p:nvPr/>
        </p:nvSpPr>
        <p:spPr bwMode="auto">
          <a:xfrm>
            <a:off x="7231445" y="2478821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0A6E4AF-B3C8-46D5-82D6-A9BF5A6881C3}"/>
              </a:ext>
            </a:extLst>
          </p:cNvPr>
          <p:cNvSpPr/>
          <p:nvPr/>
        </p:nvSpPr>
        <p:spPr bwMode="auto">
          <a:xfrm>
            <a:off x="7623390" y="1579428"/>
            <a:ext cx="265090" cy="1999900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9FA1CA-96FA-4473-A75C-C462EA20A1FC}"/>
              </a:ext>
            </a:extLst>
          </p:cNvPr>
          <p:cNvSpPr/>
          <p:nvPr/>
        </p:nvSpPr>
        <p:spPr>
          <a:xfrm>
            <a:off x="7849311" y="4046935"/>
            <a:ext cx="12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影响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863FA9-8B05-4281-965F-8AF943958219}"/>
              </a:ext>
            </a:extLst>
          </p:cNvPr>
          <p:cNvSpPr/>
          <p:nvPr/>
        </p:nvSpPr>
        <p:spPr>
          <a:xfrm>
            <a:off x="7934374" y="1301487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CY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3C8AA7-14A2-4933-B4EB-152C94968421}"/>
              </a:ext>
            </a:extLst>
          </p:cNvPr>
          <p:cNvSpPr/>
          <p:nvPr/>
        </p:nvSpPr>
        <p:spPr>
          <a:xfrm>
            <a:off x="7934373" y="1915316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AC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C2B9C4-81ED-4A0E-9D12-BDDFF6E70756}"/>
              </a:ext>
            </a:extLst>
          </p:cNvPr>
          <p:cNvSpPr/>
          <p:nvPr/>
        </p:nvSpPr>
        <p:spPr>
          <a:xfrm>
            <a:off x="7954896" y="2579378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OV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A22E02-2B60-4AB7-ACF4-D84ADAF264C8}"/>
              </a:ext>
            </a:extLst>
          </p:cNvPr>
          <p:cNvSpPr/>
          <p:nvPr/>
        </p:nvSpPr>
        <p:spPr>
          <a:xfrm>
            <a:off x="8006048" y="3188428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33FF"/>
                </a:solidFill>
              </a:rPr>
              <a:t>P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CF6582C-5CCE-43ED-8A01-47444892B6BD}"/>
              </a:ext>
            </a:extLst>
          </p:cNvPr>
          <p:cNvSpPr/>
          <p:nvPr/>
        </p:nvSpPr>
        <p:spPr bwMode="auto">
          <a:xfrm flipH="1">
            <a:off x="6907881" y="1498783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007D0C-05AE-4E49-A99D-9BDB69BC0ED3}"/>
              </a:ext>
            </a:extLst>
          </p:cNvPr>
          <p:cNvSpPr/>
          <p:nvPr/>
        </p:nvSpPr>
        <p:spPr>
          <a:xfrm>
            <a:off x="4375348" y="777081"/>
            <a:ext cx="175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690A5CA4-228F-4F12-98EE-559ED20CA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8" name="灯片编号占位符 5">
            <a:extLst>
              <a:ext uri="{FF2B5EF4-FFF2-40B4-BE49-F238E27FC236}">
                <a16:creationId xmlns:a16="http://schemas.microsoft.com/office/drawing/2014/main" id="{A35C6FD0-1378-4D76-9681-75BAA16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79FB386D-3CBE-43ED-ADB1-B297D99C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54" y="4734527"/>
            <a:ext cx="7621588" cy="12862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指令功能：将工作寄存器、内部</a:t>
            </a:r>
            <a:r>
              <a:rPr kumimoji="1" lang="en-US" altLang="zh-CN" b="1" dirty="0">
                <a:latin typeface="宋体" charset="-122"/>
              </a:rPr>
              <a:t>RAM</a:t>
            </a:r>
            <a:r>
              <a:rPr kumimoji="1" lang="zh-CN" altLang="en-US" b="1" dirty="0">
                <a:latin typeface="宋体" charset="-122"/>
              </a:rPr>
              <a:t>单元内容或立即数的</a:t>
            </a:r>
            <a:r>
              <a:rPr kumimoji="1" lang="en-US" altLang="zh-CN" b="1" dirty="0">
                <a:latin typeface="宋体" charset="-122"/>
              </a:rPr>
              <a:t>8</a:t>
            </a:r>
            <a:r>
              <a:rPr kumimoji="1" lang="zh-CN" altLang="en-US" b="1" dirty="0">
                <a:latin typeface="宋体" charset="-122"/>
              </a:rPr>
              <a:t>位无符号二进制数和累加器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的数相加，所得的“和”存放在累加器</a:t>
            </a:r>
            <a:r>
              <a:rPr kumimoji="1" lang="en-US" altLang="zh-CN" b="1" dirty="0">
                <a:latin typeface="宋体" charset="-122"/>
              </a:rPr>
              <a:t>A</a:t>
            </a:r>
            <a:r>
              <a:rPr kumimoji="1" lang="zh-CN" altLang="en-US" b="1" dirty="0">
                <a:latin typeface="宋体" charset="-122"/>
              </a:rPr>
              <a:t>中。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 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指令会影响</a:t>
            </a:r>
            <a:r>
              <a:rPr kumimoji="1" lang="en-US" altLang="zh-CN" b="1" dirty="0">
                <a:latin typeface="宋体" charset="-122"/>
              </a:rPr>
              <a:t>PSW</a:t>
            </a:r>
            <a:r>
              <a:rPr kumimoji="1" lang="zh-CN" altLang="en-US" b="1" dirty="0">
                <a:latin typeface="宋体" charset="-122"/>
              </a:rPr>
              <a:t>寄存器中的</a:t>
            </a:r>
            <a:r>
              <a:rPr kumimoji="1" lang="en-US" altLang="zh-CN" b="1" dirty="0">
                <a:latin typeface="宋体" charset="-122"/>
              </a:rPr>
              <a:t>CY\AC\OV\P</a:t>
            </a:r>
            <a:r>
              <a:rPr kumimoji="1" lang="zh-CN" altLang="en-US" b="1" dirty="0">
                <a:latin typeface="宋体" charset="-122"/>
              </a:rPr>
              <a:t>标志位。</a:t>
            </a:r>
            <a:r>
              <a:rPr kumimoji="1" lang="en-US" altLang="zh-CN" b="1" dirty="0">
                <a:latin typeface="宋体" charset="-122"/>
              </a:rPr>
              <a:t>    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35BDEA-68FB-42D3-95BD-86E6FE956C12}"/>
              </a:ext>
            </a:extLst>
          </p:cNvPr>
          <p:cNvSpPr/>
          <p:nvPr/>
        </p:nvSpPr>
        <p:spPr>
          <a:xfrm>
            <a:off x="6085545" y="750399"/>
            <a:ext cx="175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  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Add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ition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-15318" y="6366668"/>
            <a:ext cx="1981200" cy="476250"/>
          </a:xfrm>
          <a:noFill/>
        </p:spPr>
        <p:txBody>
          <a:bodyPr/>
          <a:lstStyle/>
          <a:p>
            <a:fld id="{7E248D6B-DB32-45A8-B9F3-946348AF1BCF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6513"/>
            <a:ext cx="1981200" cy="476250"/>
          </a:xfrm>
          <a:noFill/>
        </p:spPr>
        <p:txBody>
          <a:bodyPr/>
          <a:lstStyle/>
          <a:p>
            <a:fld id="{8D92301A-87A6-45F1-8F35-FCF3C72B823D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9794" y="796927"/>
            <a:ext cx="4564214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1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、 不带进位加法指令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(4</a:t>
            </a:r>
            <a:r>
              <a:rPr lang="zh-CN" altLang="en-US" sz="2400" b="1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)</a:t>
            </a:r>
          </a:p>
        </p:txBody>
      </p:sp>
      <p:sp>
        <p:nvSpPr>
          <p:cNvPr id="19461" name="Text Box 16"/>
          <p:cNvSpPr txBox="1">
            <a:spLocks noChangeArrowheads="1"/>
          </p:cNvSpPr>
          <p:nvPr/>
        </p:nvSpPr>
        <p:spPr bwMode="auto">
          <a:xfrm>
            <a:off x="1447800" y="4213225"/>
            <a:ext cx="6629400" cy="2103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br>
              <a:rPr kumimoji="1" lang="en-US" altLang="zh-CN" sz="2200" b="1">
                <a:solidFill>
                  <a:schemeClr val="bg2"/>
                </a:solidFill>
                <a:latin typeface="宋体" charset="-122"/>
              </a:rPr>
            </a:br>
            <a:endParaRPr kumimoji="1" lang="en-US" altLang="zh-CN" sz="2200" b="1">
              <a:solidFill>
                <a:schemeClr val="bg2"/>
              </a:solidFill>
              <a:latin typeface="宋体" charset="-122"/>
            </a:endParaRPr>
          </a:p>
          <a:p>
            <a:pPr algn="just" eaLnBrk="0" hangingPunct="0">
              <a:spcBef>
                <a:spcPct val="50000"/>
              </a:spcBef>
            </a:pPr>
            <a:br>
              <a:rPr kumimoji="1" lang="en-US" altLang="zh-CN" sz="2200" b="1">
                <a:solidFill>
                  <a:schemeClr val="bg2"/>
                </a:solidFill>
                <a:latin typeface="宋体" charset="-122"/>
              </a:rPr>
            </a:br>
            <a:endParaRPr kumimoji="1" lang="en-US" altLang="zh-CN" sz="2200" b="1">
              <a:solidFill>
                <a:schemeClr val="bg2"/>
              </a:solidFill>
              <a:latin typeface="宋体" charset="-122"/>
            </a:endParaRPr>
          </a:p>
          <a:p>
            <a:pPr eaLnBrk="0" hangingPunct="0">
              <a:spcBef>
                <a:spcPct val="50000"/>
              </a:spcBef>
            </a:pPr>
            <a:endParaRPr kumimoji="1" lang="en-US" altLang="zh-CN" sz="22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9512" y="1357313"/>
            <a:ext cx="8534400" cy="5029200"/>
            <a:chOff x="240" y="480"/>
            <a:chExt cx="5376" cy="3168"/>
          </a:xfrm>
        </p:grpSpPr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240" y="480"/>
              <a:ext cx="5376" cy="3164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机器码格式     操作          注释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 Rn</a:t>
              </a:r>
              <a:r>
                <a:rPr kumimoji="1" lang="zh-CN" altLang="en-US" b="1" dirty="0">
                  <a:latin typeface="Times New Roman" pitchFamily="18" charset="0"/>
                </a:rPr>
                <a:t>；          </a:t>
              </a:r>
              <a:r>
                <a:rPr kumimoji="1" lang="en-US" altLang="zh-CN" b="1" dirty="0">
                  <a:latin typeface="Times New Roman" pitchFamily="18" charset="0"/>
                </a:rPr>
                <a:t>0010  1rrr        (A)+(Rn) → A            </a:t>
              </a:r>
              <a:r>
                <a:rPr kumimoji="1" lang="zh-CN" altLang="en-US" b="1" dirty="0">
                  <a:latin typeface="Times New Roman" pitchFamily="18" charset="0"/>
                </a:rPr>
                <a:t>将工作寄存器内容和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  <a:r>
                <a:rPr kumimoji="1" lang="zh-CN" altLang="en-US" b="1" dirty="0">
                  <a:latin typeface="Times New Roman" pitchFamily="18" charset="0"/>
                </a:rPr>
                <a:t>；   </a:t>
              </a:r>
              <a:r>
                <a:rPr kumimoji="1" lang="en-US" altLang="zh-CN" b="1" dirty="0">
                  <a:latin typeface="Times New Roman" pitchFamily="18" charset="0"/>
                </a:rPr>
                <a:t>0010  0101     (A)+(direct) →A         </a:t>
              </a:r>
              <a:r>
                <a:rPr kumimoji="1" lang="zh-CN" altLang="en-US" b="1" dirty="0">
                  <a:latin typeface="Times New Roman" pitchFamily="18" charset="0"/>
                </a:rPr>
                <a:t>将内部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单元内容和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direct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@Ri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0010  011i       (A)+((Ri)) →A             </a:t>
              </a:r>
              <a:r>
                <a:rPr kumimoji="1" lang="zh-CN" altLang="en-US" b="1" dirty="0">
                  <a:latin typeface="Times New Roman" pitchFamily="18" charset="0"/>
                </a:rPr>
                <a:t>将间接寻址</a:t>
              </a:r>
              <a:r>
                <a:rPr kumimoji="1" lang="en-US" altLang="zh-CN" b="1" dirty="0">
                  <a:latin typeface="Times New Roman" pitchFamily="18" charset="0"/>
                </a:rPr>
                <a:t>(Ri</a:t>
              </a:r>
              <a:r>
                <a:rPr kumimoji="1" lang="zh-CN" altLang="en-US" b="1" dirty="0">
                  <a:latin typeface="Times New Roman" pitchFamily="18" charset="0"/>
                </a:rPr>
                <a:t>为</a:t>
              </a:r>
              <a:r>
                <a:rPr kumimoji="1" lang="en-US" altLang="zh-CN" b="1" dirty="0">
                  <a:latin typeface="Times New Roman" pitchFamily="18" charset="0"/>
                </a:rPr>
                <a:t>R0</a:t>
              </a:r>
              <a:r>
                <a:rPr kumimoji="1" lang="zh-CN" altLang="en-US" b="1" dirty="0">
                  <a:latin typeface="Times New Roman" pitchFamily="18" charset="0"/>
                </a:rPr>
                <a:t>或</a:t>
              </a:r>
              <a:r>
                <a:rPr kumimoji="1" lang="en-US" altLang="zh-CN" b="1" dirty="0">
                  <a:latin typeface="Times New Roman" pitchFamily="18" charset="0"/>
                </a:rPr>
                <a:t>R1)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                                           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所得的片内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单元中内容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和累加器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#data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0010  0100       (A)+#data →A         </a:t>
              </a:r>
              <a:r>
                <a:rPr kumimoji="1" lang="zh-CN" altLang="en-US" b="1" dirty="0">
                  <a:latin typeface="Times New Roman" pitchFamily="18" charset="0"/>
                </a:rPr>
                <a:t>将立即数的</a:t>
              </a:r>
              <a:r>
                <a:rPr kumimoji="1" lang="en-US" altLang="zh-CN" b="1" dirty="0">
                  <a:latin typeface="Times New Roman" pitchFamily="18" charset="0"/>
                </a:rPr>
                <a:t>8</a:t>
              </a:r>
              <a:r>
                <a:rPr kumimoji="1" lang="zh-CN" altLang="en-US" b="1" dirty="0">
                  <a:latin typeface="Times New Roman" pitchFamily="18" charset="0"/>
                </a:rPr>
                <a:t>位无符号二进制       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data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数和累加器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>
              <a:off x="240" y="720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" name="Line 11"/>
            <p:cNvSpPr>
              <a:spLocks noChangeShapeType="1"/>
            </p:cNvSpPr>
            <p:nvPr/>
          </p:nvSpPr>
          <p:spPr bwMode="auto">
            <a:xfrm>
              <a:off x="1392" y="480"/>
              <a:ext cx="0" cy="3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" name="Line 13"/>
            <p:cNvSpPr>
              <a:spLocks noChangeShapeType="1"/>
            </p:cNvSpPr>
            <p:nvPr/>
          </p:nvSpPr>
          <p:spPr bwMode="auto">
            <a:xfrm>
              <a:off x="240" y="1392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4"/>
            <p:cNvSpPr>
              <a:spLocks noChangeShapeType="1"/>
            </p:cNvSpPr>
            <p:nvPr/>
          </p:nvSpPr>
          <p:spPr bwMode="auto">
            <a:xfrm>
              <a:off x="240" y="1824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7"/>
            <p:cNvSpPr>
              <a:spLocks noChangeShapeType="1"/>
            </p:cNvSpPr>
            <p:nvPr/>
          </p:nvSpPr>
          <p:spPr bwMode="auto">
            <a:xfrm>
              <a:off x="2304" y="480"/>
              <a:ext cx="0" cy="3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" name="Line 18"/>
            <p:cNvSpPr>
              <a:spLocks noChangeShapeType="1"/>
            </p:cNvSpPr>
            <p:nvPr/>
          </p:nvSpPr>
          <p:spPr bwMode="auto">
            <a:xfrm>
              <a:off x="3506" y="480"/>
              <a:ext cx="0" cy="3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>
              <a:off x="240" y="2976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1F285D4-1959-481A-A3EA-B4F648018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41DAEB3-A61D-4BE3-9CFE-4FC54809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B023DFED-B4CB-4F94-9F36-2B81B2A6E5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quarter" idx="10"/>
          </p:nvPr>
        </p:nvSpPr>
        <p:spPr>
          <a:xfrm>
            <a:off x="0" y="6377095"/>
            <a:ext cx="1981200" cy="476250"/>
          </a:xfrm>
          <a:noFill/>
        </p:spPr>
        <p:txBody>
          <a:bodyPr/>
          <a:lstStyle/>
          <a:p>
            <a:fld id="{FEEDE576-6AE2-494E-9946-1D6029878B7A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4B7EC58B-A9F5-46DF-92F5-CE450439BDA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678210" y="4199774"/>
            <a:ext cx="7696200" cy="24006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000" b="1" dirty="0">
                <a:latin typeface="宋体" charset="-122"/>
              </a:rPr>
              <a:t>说明： 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、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指令的执行将影响标志位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AC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Cy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OV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P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。</a:t>
            </a:r>
            <a:endParaRPr kumimoji="1" lang="en-US" altLang="zh-CN" sz="2000" b="1" dirty="0">
              <a:latin typeface="宋体" charset="-122"/>
              <a:cs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、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当</a:t>
            </a:r>
            <a:r>
              <a:rPr kumimoji="1" lang="zh-CN" altLang="en-US" sz="2000" b="1" dirty="0">
                <a:latin typeface="Courier New" pitchFamily="49" charset="0"/>
                <a:cs typeface="Times New Roman" pitchFamily="18" charset="0"/>
              </a:rPr>
              <a:t>“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和</a:t>
            </a:r>
            <a:r>
              <a:rPr kumimoji="1" lang="zh-CN" altLang="en-US" sz="2000" b="1" dirty="0">
                <a:latin typeface="Courier New" pitchFamily="49" charset="0"/>
                <a:cs typeface="Times New Roman" pitchFamily="18" charset="0"/>
              </a:rPr>
              <a:t>”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的第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3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位有进位时，将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AC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标志位置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1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，否则为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0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3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、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当</a:t>
            </a:r>
            <a:r>
              <a:rPr kumimoji="1" lang="zh-CN" altLang="en-US" sz="2000" b="1" dirty="0">
                <a:latin typeface="Courier New" pitchFamily="49" charset="0"/>
                <a:cs typeface="Times New Roman" pitchFamily="18" charset="0"/>
              </a:rPr>
              <a:t>“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和</a:t>
            </a:r>
            <a:r>
              <a:rPr kumimoji="1" lang="zh-CN" altLang="en-US" sz="2000" b="1" dirty="0">
                <a:latin typeface="Courier New" pitchFamily="49" charset="0"/>
                <a:cs typeface="Times New Roman" pitchFamily="18" charset="0"/>
              </a:rPr>
              <a:t>”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的第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7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位有进位时，将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CY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标志位置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1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，否则为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0</a:t>
            </a:r>
          </a:p>
          <a:p>
            <a:pPr lvl="2" algn="just" eaLnBrk="0" hangingPunct="0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4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、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溢出标志位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rPr>
              <a:t>OV=C7 ⊕  C6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（异或），该标志位只有带符号数运算时才有用。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C6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为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D6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位向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D7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位的进位或借位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,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C7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为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D7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位向</a:t>
            </a:r>
            <a:r>
              <a:rPr kumimoji="1" lang="en-US" altLang="zh-CN" sz="2000" b="1" dirty="0">
                <a:latin typeface="宋体" charset="-122"/>
                <a:cs typeface="Times New Roman" pitchFamily="18" charset="0"/>
              </a:rPr>
              <a:t>CY</a:t>
            </a:r>
            <a:r>
              <a:rPr kumimoji="1" lang="zh-CN" altLang="en-US" sz="2000" b="1" dirty="0">
                <a:latin typeface="宋体" charset="-122"/>
                <a:cs typeface="Times New Roman" pitchFamily="18" charset="0"/>
              </a:rPr>
              <a:t>位的进位或借位。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827584" y="1275945"/>
            <a:ext cx="7847013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例：若：（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）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=78H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，（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R0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）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=64H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    执行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: ADD  A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R0 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后，结果及</a:t>
            </a:r>
            <a:r>
              <a:rPr kumimoji="1" lang="en-US" altLang="zh-CN" sz="2000" b="1" dirty="0">
                <a:solidFill>
                  <a:srgbClr val="3333FF"/>
                </a:solidFill>
                <a:latin typeface="宋体" charset="-122"/>
              </a:rPr>
              <a:t>PSW=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？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 </a:t>
            </a:r>
            <a:endParaRPr kumimoji="1" lang="zh-CN" altLang="en-US" sz="2000" b="1" dirty="0">
              <a:solidFill>
                <a:schemeClr val="bg2"/>
              </a:solidFill>
              <a:latin typeface="宋体" charset="-122"/>
            </a:endParaRPr>
          </a:p>
          <a:p>
            <a:pPr eaLnBrk="0" hangingPunct="0"/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		   （</a:t>
            </a:r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）：</a:t>
            </a:r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78H= 0111 1000 B</a:t>
            </a:r>
          </a:p>
          <a:p>
            <a:pPr eaLnBrk="0" hangingPunct="0"/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		</a:t>
            </a:r>
            <a:r>
              <a:rPr kumimoji="1" lang="en-US" altLang="zh-CN" sz="2000" b="1" u="sng" dirty="0">
                <a:solidFill>
                  <a:schemeClr val="hlink"/>
                </a:solidFill>
                <a:latin typeface="宋体" charset="-122"/>
              </a:rPr>
              <a:t> +</a:t>
            </a:r>
            <a:r>
              <a:rPr kumimoji="1" lang="zh-CN" altLang="en-US" sz="2000" b="1" u="sng" dirty="0">
                <a:solidFill>
                  <a:schemeClr val="hlink"/>
                </a:solidFill>
                <a:latin typeface="宋体" charset="-122"/>
              </a:rPr>
              <a:t>（</a:t>
            </a:r>
            <a:r>
              <a:rPr kumimoji="1" lang="en-US" altLang="zh-CN" sz="2000" b="1" u="sng" dirty="0">
                <a:solidFill>
                  <a:schemeClr val="hlink"/>
                </a:solidFill>
                <a:latin typeface="宋体" charset="-122"/>
              </a:rPr>
              <a:t>R0</a:t>
            </a:r>
            <a:r>
              <a:rPr kumimoji="1" lang="zh-CN" altLang="en-US" sz="2000" b="1" u="sng" dirty="0">
                <a:solidFill>
                  <a:schemeClr val="hlink"/>
                </a:solidFill>
                <a:latin typeface="宋体" charset="-122"/>
              </a:rPr>
              <a:t>）：</a:t>
            </a:r>
            <a:r>
              <a:rPr kumimoji="1" lang="en-US" altLang="zh-CN" sz="2000" b="1" u="sng" dirty="0">
                <a:solidFill>
                  <a:schemeClr val="hlink"/>
                </a:solidFill>
                <a:latin typeface="宋体" charset="-122"/>
              </a:rPr>
              <a:t>64H= 0110 0100 B</a:t>
            </a:r>
            <a:endParaRPr kumimoji="1" lang="en-US" altLang="zh-CN" sz="2000" b="1" dirty="0">
              <a:solidFill>
                <a:schemeClr val="hlink"/>
              </a:solidFill>
              <a:latin typeface="宋体" charset="-122"/>
            </a:endParaRPr>
          </a:p>
          <a:p>
            <a:pPr eaLnBrk="0" hangingPunct="0"/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		   </a:t>
            </a:r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（</a:t>
            </a:r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A</a:t>
            </a:r>
            <a:r>
              <a:rPr kumimoji="1" lang="zh-CN" altLang="en-US" sz="2000" b="1" dirty="0">
                <a:solidFill>
                  <a:schemeClr val="hlink"/>
                </a:solidFill>
                <a:latin typeface="宋体" charset="-122"/>
              </a:rPr>
              <a:t>）：</a:t>
            </a:r>
            <a:r>
              <a:rPr kumimoji="1" lang="en-US" altLang="zh-CN" sz="2000" b="1" dirty="0">
                <a:solidFill>
                  <a:schemeClr val="hlink"/>
                </a:solidFill>
                <a:latin typeface="宋体" charset="-122"/>
              </a:rPr>
              <a:t>DCH= 1101 1100 B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标志位：</a:t>
            </a:r>
            <a:r>
              <a:rPr kumimoji="1" lang="zh-CN" altLang="en-US" sz="2000" b="1" dirty="0">
                <a:latin typeface="宋体" charset="-122"/>
              </a:rPr>
              <a:t>	</a:t>
            </a:r>
            <a:r>
              <a:rPr kumimoji="1" lang="en-US" altLang="zh-CN" sz="2000" b="1" dirty="0">
                <a:latin typeface="宋体" charset="-122"/>
              </a:rPr>
              <a:t>CY=0</a:t>
            </a:r>
            <a:r>
              <a:rPr kumimoji="1" lang="zh-CN" altLang="en-US" sz="2000" b="1" dirty="0">
                <a:latin typeface="宋体" charset="-122"/>
              </a:rPr>
              <a:t>，   </a:t>
            </a:r>
            <a:r>
              <a:rPr kumimoji="1" lang="en-US" altLang="zh-CN" sz="2000" b="1" dirty="0">
                <a:latin typeface="宋体" charset="-122"/>
              </a:rPr>
              <a:t>AC=0</a:t>
            </a:r>
            <a:r>
              <a:rPr kumimoji="1" lang="zh-CN" altLang="en-US" sz="2000" b="1" dirty="0">
                <a:latin typeface="宋体" charset="-122"/>
              </a:rPr>
              <a:t>，  </a:t>
            </a:r>
            <a:r>
              <a:rPr kumimoji="1" lang="en-US" altLang="zh-CN" sz="2000" b="1" dirty="0">
                <a:latin typeface="宋体" charset="-122"/>
              </a:rPr>
              <a:t>OV=1</a:t>
            </a:r>
            <a:r>
              <a:rPr kumimoji="1" lang="zh-CN" altLang="en-US" sz="2000" b="1" dirty="0">
                <a:latin typeface="宋体" charset="-122"/>
              </a:rPr>
              <a:t>，   </a:t>
            </a:r>
            <a:r>
              <a:rPr kumimoji="1" lang="en-US" altLang="zh-CN" sz="2000" b="1" dirty="0">
                <a:latin typeface="宋体" charset="-122"/>
              </a:rPr>
              <a:t>P=1</a:t>
            </a:r>
            <a:r>
              <a:rPr kumimoji="1" lang="zh-CN" altLang="en-US" sz="2000" b="1" dirty="0">
                <a:latin typeface="宋体" charset="-122"/>
              </a:rPr>
              <a:t>，</a:t>
            </a:r>
          </a:p>
          <a:p>
            <a:pPr eaLnBrk="0" hangingPunct="0"/>
            <a:r>
              <a:rPr kumimoji="1" lang="zh-CN" altLang="en-US" sz="2000" b="1" dirty="0">
                <a:latin typeface="宋体" charset="-122"/>
              </a:rPr>
              <a:t>  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即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:</a:t>
            </a:r>
            <a:r>
              <a:rPr kumimoji="1" lang="en-US" altLang="zh-CN" sz="2000" b="1" dirty="0">
                <a:latin typeface="宋体" charset="-122"/>
              </a:rPr>
              <a:t>       PSW=05H</a:t>
            </a:r>
          </a:p>
          <a:p>
            <a:pPr eaLnBrk="0" hangingPunct="0"/>
            <a:r>
              <a:rPr kumimoji="1" lang="en-US" altLang="zh-CN" sz="2000" b="1" dirty="0">
                <a:latin typeface="宋体" charset="-122"/>
              </a:rPr>
              <a:t>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结果：</a:t>
            </a:r>
            <a:r>
              <a:rPr kumimoji="1" lang="zh-CN" altLang="en-US" sz="2000" b="1" dirty="0">
                <a:latin typeface="宋体" charset="-122"/>
              </a:rPr>
              <a:t>     （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=DCH    </a:t>
            </a:r>
            <a:r>
              <a:rPr kumimoji="1" lang="zh-CN" altLang="en-US" sz="2000" b="1" dirty="0">
                <a:latin typeface="宋体" charset="-122"/>
              </a:rPr>
              <a:t>（</a:t>
            </a:r>
            <a:r>
              <a:rPr kumimoji="1" lang="en-US" altLang="zh-CN" sz="2000" b="1" dirty="0">
                <a:latin typeface="宋体" charset="-122"/>
              </a:rPr>
              <a:t>R0</a:t>
            </a:r>
            <a:r>
              <a:rPr kumimoji="1" lang="zh-CN" altLang="en-US" sz="2000" b="1" dirty="0">
                <a:latin typeface="宋体" charset="-122"/>
              </a:rPr>
              <a:t>）</a:t>
            </a:r>
            <a:r>
              <a:rPr kumimoji="1" lang="en-US" altLang="zh-CN" sz="2000" b="1" dirty="0">
                <a:latin typeface="宋体" charset="-122"/>
              </a:rPr>
              <a:t>=64H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pic>
        <p:nvPicPr>
          <p:cNvPr id="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E7E3F2D-B827-419A-96E4-9382AE69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B3E0F9D-C3B1-4ADA-92C3-97C1F888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27B555-DF56-4A0F-AEB0-4240E50F87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501515D-8B4F-4C93-B5DC-247BC1B192F7}"/>
              </a:ext>
            </a:extLst>
          </p:cNvPr>
          <p:cNvSpPr txBox="1">
            <a:spLocks noChangeArrowheads="1"/>
          </p:cNvSpPr>
          <p:nvPr/>
        </p:nvSpPr>
        <p:spPr>
          <a:xfrm>
            <a:off x="79794" y="796927"/>
            <a:ext cx="4564214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>
                <a:solidFill>
                  <a:srgbClr val="FF0000"/>
                </a:solidFill>
                <a:latin typeface="宋体" charset="-122"/>
              </a:rPr>
              <a:t>1 </a:t>
            </a:r>
            <a:r>
              <a:rPr lang="zh-CN" altLang="en-US" sz="2400" b="1" kern="0">
                <a:solidFill>
                  <a:srgbClr val="FF0000"/>
                </a:solidFill>
                <a:latin typeface="宋体" charset="-122"/>
              </a:rPr>
              <a:t>、 不带进位加法指令</a:t>
            </a:r>
            <a:r>
              <a:rPr lang="en-US" altLang="zh-CN" sz="2400" b="1" kern="0">
                <a:solidFill>
                  <a:srgbClr val="3333FF"/>
                </a:solidFill>
                <a:latin typeface="宋体" charset="-122"/>
              </a:rPr>
              <a:t>(4</a:t>
            </a:r>
            <a:r>
              <a:rPr lang="zh-CN" altLang="en-US" sz="2400" b="1" kern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400" b="1" kern="0">
                <a:solidFill>
                  <a:srgbClr val="3333FF"/>
                </a:solidFill>
                <a:latin typeface="宋体" charset="-122"/>
              </a:rPr>
              <a:t>)</a:t>
            </a:r>
            <a:endParaRPr lang="en-US" altLang="zh-CN" sz="2400" b="1" kern="0" dirty="0">
              <a:solidFill>
                <a:srgbClr val="3333FF"/>
              </a:solidFill>
              <a:latin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1831" y="2528696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42828" y="1443168"/>
            <a:ext cx="18722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kern="0" dirty="0">
                <a:latin typeface="宋体" charset="-122"/>
                <a:ea typeface="+mn-ea"/>
              </a:rPr>
              <a:t>立即数</a:t>
            </a:r>
            <a:endParaRPr lang="en-US" altLang="zh-CN" sz="2800" b="1" kern="0" dirty="0">
              <a:latin typeface="宋体" charset="-122"/>
              <a:ea typeface="+mn-ea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37" y="4142248"/>
            <a:ext cx="851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23" name="右箭头 22"/>
          <p:cNvSpPr/>
          <p:nvPr/>
        </p:nvSpPr>
        <p:spPr bwMode="auto">
          <a:xfrm>
            <a:off x="3966774" y="2734719"/>
            <a:ext cx="21844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34085" y="41541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和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6" name="左大括号 25"/>
          <p:cNvSpPr/>
          <p:nvPr/>
        </p:nvSpPr>
        <p:spPr bwMode="auto">
          <a:xfrm>
            <a:off x="1947259" y="1710137"/>
            <a:ext cx="288032" cy="2232248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1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FF11998-3A4C-4609-BC99-85A143C0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56184E0-00C6-41C9-BF12-EE541150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3163D67D-F451-40EA-9B1E-241A22C552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6969F36-6333-4386-A626-ABBD8D6CA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94" y="796927"/>
            <a:ext cx="4564214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、 带进位加法指令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(4</a:t>
            </a:r>
            <a:r>
              <a:rPr lang="zh-CN" altLang="en-US" sz="2400" b="1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400" b="1" dirty="0">
                <a:solidFill>
                  <a:srgbClr val="3333FF"/>
                </a:solidFill>
                <a:latin typeface="宋体" charset="-122"/>
              </a:rPr>
              <a:t>)</a:t>
            </a:r>
          </a:p>
        </p:txBody>
      </p:sp>
      <p:sp>
        <p:nvSpPr>
          <p:cNvPr id="2" name="加号 1">
            <a:extLst>
              <a:ext uri="{FF2B5EF4-FFF2-40B4-BE49-F238E27FC236}">
                <a16:creationId xmlns:a16="http://schemas.microsoft.com/office/drawing/2014/main" id="{B90D302A-7438-4075-B60E-5895746B9497}"/>
              </a:ext>
            </a:extLst>
          </p:cNvPr>
          <p:cNvSpPr/>
          <p:nvPr/>
        </p:nvSpPr>
        <p:spPr bwMode="auto">
          <a:xfrm>
            <a:off x="340633" y="2425039"/>
            <a:ext cx="648072" cy="792088"/>
          </a:xfrm>
          <a:prstGeom prst="mathPl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A2A71C-8461-4B7A-8A7D-D4860F43D5DF}"/>
              </a:ext>
            </a:extLst>
          </p:cNvPr>
          <p:cNvSpPr/>
          <p:nvPr/>
        </p:nvSpPr>
        <p:spPr>
          <a:xfrm>
            <a:off x="2157304" y="4154186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</a:rPr>
              <a:t>第</a:t>
            </a:r>
            <a:r>
              <a:rPr lang="en-US" altLang="zh-CN" b="1" dirty="0">
                <a:solidFill>
                  <a:srgbClr val="3333FF"/>
                </a:solidFill>
              </a:rPr>
              <a:t>2</a:t>
            </a:r>
            <a:r>
              <a:rPr lang="zh-CN" altLang="en-US" b="1" dirty="0">
                <a:solidFill>
                  <a:srgbClr val="3333FF"/>
                </a:solidFill>
              </a:rPr>
              <a:t>操作数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E8EEC6-3BE2-46AD-A805-34C7C8CD1731}"/>
              </a:ext>
            </a:extLst>
          </p:cNvPr>
          <p:cNvSpPr/>
          <p:nvPr/>
        </p:nvSpPr>
        <p:spPr>
          <a:xfrm>
            <a:off x="4114223" y="2502307"/>
            <a:ext cx="46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91FDF9-9185-4266-8BFE-6E43B1BD505E}"/>
              </a:ext>
            </a:extLst>
          </p:cNvPr>
          <p:cNvSpPr/>
          <p:nvPr/>
        </p:nvSpPr>
        <p:spPr>
          <a:xfrm>
            <a:off x="4644032" y="1497797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ADDC  A,  Rn</a:t>
            </a:r>
            <a:r>
              <a:rPr lang="zh-CN" altLang="en-US" sz="2400" b="1" kern="0" dirty="0">
                <a:solidFill>
                  <a:srgbClr val="CC3399"/>
                </a:solidFill>
                <a:latin typeface="宋体" charset="-122"/>
                <a:ea typeface="+mn-ea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FEEDBE-48B7-4863-BC42-5ADD6B483DA4}"/>
              </a:ext>
            </a:extLst>
          </p:cNvPr>
          <p:cNvSpPr/>
          <p:nvPr/>
        </p:nvSpPr>
        <p:spPr>
          <a:xfrm>
            <a:off x="4644032" y="2265766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  <a:ea typeface="+mn-ea"/>
              </a:rPr>
              <a:t>ADDC  </a:t>
            </a:r>
            <a:r>
              <a:rPr lang="en-US" altLang="zh-CN" sz="2400" b="1" kern="0" dirty="0" err="1">
                <a:solidFill>
                  <a:srgbClr val="006600"/>
                </a:solidFill>
                <a:latin typeface="宋体" charset="-122"/>
                <a:ea typeface="+mn-ea"/>
              </a:rPr>
              <a:t>A,direct</a:t>
            </a:r>
            <a:endParaRPr lang="zh-CN" altLang="en-US" sz="2400" b="1" kern="0" dirty="0">
              <a:solidFill>
                <a:srgbClr val="006600"/>
              </a:solidFill>
              <a:latin typeface="宋体" charset="-122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5B6952-8FDE-477B-A96E-B01C13DEC28C}"/>
              </a:ext>
            </a:extLst>
          </p:cNvPr>
          <p:cNvSpPr/>
          <p:nvPr/>
        </p:nvSpPr>
        <p:spPr>
          <a:xfrm>
            <a:off x="4644032" y="2874660"/>
            <a:ext cx="204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ADDC  A</a:t>
            </a:r>
            <a:r>
              <a:rPr lang="zh-CN" altLang="en-US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，</a:t>
            </a:r>
            <a:r>
              <a:rPr lang="en-US" altLang="zh-CN" sz="2400" b="1" kern="0" dirty="0">
                <a:solidFill>
                  <a:srgbClr val="FF3300"/>
                </a:solidFill>
                <a:latin typeface="宋体" charset="-122"/>
                <a:ea typeface="+mn-ea"/>
              </a:rPr>
              <a:t>@Ri</a:t>
            </a:r>
            <a:endParaRPr lang="zh-CN" altLang="en-US" sz="2400" b="1" kern="0" dirty="0">
              <a:solidFill>
                <a:srgbClr val="FF3300"/>
              </a:solidFill>
              <a:latin typeface="宋体" charset="-122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742D21-8D6F-44B6-912D-C61351FDB98B}"/>
              </a:ext>
            </a:extLst>
          </p:cNvPr>
          <p:cNvSpPr/>
          <p:nvPr/>
        </p:nvSpPr>
        <p:spPr>
          <a:xfrm>
            <a:off x="4613349" y="3577604"/>
            <a:ext cx="2325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ADDC  A, #data</a:t>
            </a:r>
            <a:endParaRPr lang="zh-CN" altLang="en-US" sz="24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171CF2-640B-4A04-8651-985DDDF16D44}"/>
              </a:ext>
            </a:extLst>
          </p:cNvPr>
          <p:cNvSpPr/>
          <p:nvPr/>
        </p:nvSpPr>
        <p:spPr bwMode="auto">
          <a:xfrm flipH="1">
            <a:off x="3677080" y="1728629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3C7C17-2EBF-4FF2-806C-7184C90796AA}"/>
              </a:ext>
            </a:extLst>
          </p:cNvPr>
          <p:cNvSpPr/>
          <p:nvPr/>
        </p:nvSpPr>
        <p:spPr>
          <a:xfrm>
            <a:off x="5498347" y="41933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指令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右箭头 22">
            <a:extLst>
              <a:ext uri="{FF2B5EF4-FFF2-40B4-BE49-F238E27FC236}">
                <a16:creationId xmlns:a16="http://schemas.microsoft.com/office/drawing/2014/main" id="{764FA99D-BFA9-4662-AFA0-891F35824427}"/>
              </a:ext>
            </a:extLst>
          </p:cNvPr>
          <p:cNvSpPr/>
          <p:nvPr/>
        </p:nvSpPr>
        <p:spPr bwMode="auto">
          <a:xfrm>
            <a:off x="7179581" y="2674392"/>
            <a:ext cx="304039" cy="201114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0A6E4AF-B3C8-46D5-82D6-A9BF5A6881C3}"/>
              </a:ext>
            </a:extLst>
          </p:cNvPr>
          <p:cNvSpPr/>
          <p:nvPr/>
        </p:nvSpPr>
        <p:spPr bwMode="auto">
          <a:xfrm>
            <a:off x="7571526" y="1774999"/>
            <a:ext cx="265090" cy="1999900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9FA1CA-96FA-4473-A75C-C462EA20A1FC}"/>
              </a:ext>
            </a:extLst>
          </p:cNvPr>
          <p:cNvSpPr/>
          <p:nvPr/>
        </p:nvSpPr>
        <p:spPr>
          <a:xfrm>
            <a:off x="7697331" y="4145333"/>
            <a:ext cx="127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影响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PSW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863FA9-8B05-4281-965F-8AF943958219}"/>
              </a:ext>
            </a:extLst>
          </p:cNvPr>
          <p:cNvSpPr/>
          <p:nvPr/>
        </p:nvSpPr>
        <p:spPr>
          <a:xfrm>
            <a:off x="7882510" y="1497058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CY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3C8AA7-14A2-4933-B4EB-152C94968421}"/>
              </a:ext>
            </a:extLst>
          </p:cNvPr>
          <p:cNvSpPr/>
          <p:nvPr/>
        </p:nvSpPr>
        <p:spPr>
          <a:xfrm>
            <a:off x="7882509" y="2110887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AC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C2B9C4-81ED-4A0E-9D12-BDDFF6E70756}"/>
              </a:ext>
            </a:extLst>
          </p:cNvPr>
          <p:cNvSpPr/>
          <p:nvPr/>
        </p:nvSpPr>
        <p:spPr>
          <a:xfrm>
            <a:off x="7903032" y="2774949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OV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A22E02-2B60-4AB7-ACF4-D84ADAF264C8}"/>
              </a:ext>
            </a:extLst>
          </p:cNvPr>
          <p:cNvSpPr/>
          <p:nvPr/>
        </p:nvSpPr>
        <p:spPr>
          <a:xfrm>
            <a:off x="7954184" y="3383999"/>
            <a:ext cx="646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33FF"/>
                </a:solidFill>
              </a:rPr>
              <a:t>P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CF6582C-5CCE-43ED-8A01-47444892B6BD}"/>
              </a:ext>
            </a:extLst>
          </p:cNvPr>
          <p:cNvSpPr/>
          <p:nvPr/>
        </p:nvSpPr>
        <p:spPr bwMode="auto">
          <a:xfrm flipH="1">
            <a:off x="6856017" y="1694354"/>
            <a:ext cx="262601" cy="220068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007D0C-05AE-4E49-A99D-9BDB69BC0ED3}"/>
              </a:ext>
            </a:extLst>
          </p:cNvPr>
          <p:cNvSpPr/>
          <p:nvPr/>
        </p:nvSpPr>
        <p:spPr>
          <a:xfrm>
            <a:off x="3956344" y="802761"/>
            <a:ext cx="175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ADDC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7485CE1-5924-43B6-9AA3-81C41D2E2B3B}"/>
              </a:ext>
            </a:extLst>
          </p:cNvPr>
          <p:cNvSpPr/>
          <p:nvPr/>
        </p:nvSpPr>
        <p:spPr>
          <a:xfrm>
            <a:off x="887776" y="2522335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宋体" charset="-122"/>
              </a:rPr>
              <a:t>CY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38" name="加号 37">
            <a:extLst>
              <a:ext uri="{FF2B5EF4-FFF2-40B4-BE49-F238E27FC236}">
                <a16:creationId xmlns:a16="http://schemas.microsoft.com/office/drawing/2014/main" id="{72586C8D-1160-44B4-AA79-ABE1BCC2F588}"/>
              </a:ext>
            </a:extLst>
          </p:cNvPr>
          <p:cNvSpPr/>
          <p:nvPr/>
        </p:nvSpPr>
        <p:spPr bwMode="auto">
          <a:xfrm>
            <a:off x="1327400" y="2425039"/>
            <a:ext cx="648072" cy="792088"/>
          </a:xfrm>
          <a:prstGeom prst="mathPlus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632FB7-217F-4C51-8616-2C0867C15C58}"/>
              </a:ext>
            </a:extLst>
          </p:cNvPr>
          <p:cNvSpPr/>
          <p:nvPr/>
        </p:nvSpPr>
        <p:spPr>
          <a:xfrm>
            <a:off x="921358" y="41933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进位位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6A448B06-6757-45E2-8D9B-ECEF742550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77095"/>
            <a:ext cx="1981200" cy="476250"/>
          </a:xfrm>
          <a:noFill/>
        </p:spPr>
        <p:txBody>
          <a:bodyPr/>
          <a:lstStyle/>
          <a:p>
            <a:fld id="{FEEDE576-6AE2-494E-9946-1D6029878B7A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1D7C7D6F-65C3-4344-AB20-26DE8FB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4B7EC58B-A9F5-46DF-92F5-CE450439BDA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C96E4C46-A954-446A-AFF1-BEC92F5A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81" y="4966099"/>
            <a:ext cx="7621588" cy="1273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指令功能：同时把源操作数所指出的内容和进位标志位</a:t>
            </a:r>
            <a:r>
              <a:rPr kumimoji="1" lang="en-US" altLang="zh-CN" b="1" dirty="0">
                <a:latin typeface="Times New Roman" pitchFamily="18" charset="0"/>
              </a:rPr>
              <a:t>CY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zh-CN" altLang="en-US" b="1" dirty="0">
                <a:latin typeface="宋体" charset="-122"/>
              </a:rPr>
              <a:t>都加到累加器</a:t>
            </a:r>
            <a:r>
              <a:rPr kumimoji="1" lang="en-US" altLang="zh-CN" b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宋体" charset="-122"/>
              </a:rPr>
              <a:t>中，结果存放到</a:t>
            </a:r>
            <a:r>
              <a:rPr kumimoji="1" lang="en-US" altLang="zh-CN" b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宋体" charset="-122"/>
              </a:rPr>
              <a:t>中。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本组指令常用于多字节加法。</a:t>
            </a:r>
            <a:endParaRPr kumimoji="1" lang="en-US" altLang="zh-CN" b="1" dirty="0">
              <a:latin typeface="宋体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47B58D-C19E-4848-9FE6-14A0D61B4CEE}"/>
              </a:ext>
            </a:extLst>
          </p:cNvPr>
          <p:cNvSpPr/>
          <p:nvPr/>
        </p:nvSpPr>
        <p:spPr>
          <a:xfrm>
            <a:off x="5841902" y="795908"/>
            <a:ext cx="2112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Add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 with 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arry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0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40393F7-58C2-4FAE-8F92-324877F8775B}" type="datetime10">
              <a:rPr lang="zh-CN" altLang="en-US" smtClean="0">
                <a:ea typeface="宋体" charset="-122"/>
              </a:rPr>
              <a:pPr/>
              <a:t>20:52</a:t>
            </a:fld>
            <a:endParaRPr lang="en-US" altLang="zh-CN">
              <a:ea typeface="宋体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1B09A-4E65-4E89-B197-29A2C49C3E7F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6" y="50800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、带进位加法指令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" y="1250189"/>
            <a:ext cx="8991600" cy="5410201"/>
            <a:chOff x="48" y="384"/>
            <a:chExt cx="5664" cy="3408"/>
          </a:xfrm>
        </p:grpSpPr>
        <p:sp>
          <p:nvSpPr>
            <p:cNvPr id="21510" name="Text Box 8"/>
            <p:cNvSpPr txBox="1">
              <a:spLocks noChangeArrowheads="1"/>
            </p:cNvSpPr>
            <p:nvPr/>
          </p:nvSpPr>
          <p:spPr bwMode="auto">
            <a:xfrm>
              <a:off x="48" y="384"/>
              <a:ext cx="5664" cy="34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机器码格式     操作              注释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ADDC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Rn</a:t>
              </a:r>
              <a:r>
                <a:rPr kumimoji="1" lang="zh-CN" altLang="en-US" b="1" dirty="0">
                  <a:latin typeface="Times New Roman" pitchFamily="18" charset="0"/>
                </a:rPr>
                <a:t>；        </a:t>
              </a:r>
              <a:r>
                <a:rPr kumimoji="1" lang="en-US" altLang="zh-CN" b="1" dirty="0">
                  <a:latin typeface="Times New Roman" pitchFamily="18" charset="0"/>
                </a:rPr>
                <a:t>0011  1rrr       (A)+C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</a:rPr>
                <a:t>+(Rn) → A      </a:t>
              </a:r>
              <a:r>
                <a:rPr kumimoji="1" lang="zh-CN" altLang="en-US" b="1" dirty="0">
                  <a:latin typeface="Times New Roman" pitchFamily="18" charset="0"/>
                </a:rPr>
                <a:t>将工作寄存器内容与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ADDC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  <a:r>
                <a:rPr kumimoji="1" lang="en-US" altLang="zh-CN" b="1" dirty="0">
                  <a:latin typeface="Times New Roman" pitchFamily="18" charset="0"/>
                </a:rPr>
                <a:t>0011  0101     (A) +C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</a:rPr>
                <a:t> +(direct) →A   </a:t>
              </a:r>
              <a:r>
                <a:rPr kumimoji="1" lang="zh-CN" altLang="en-US" b="1" dirty="0">
                  <a:latin typeface="Times New Roman" pitchFamily="18" charset="0"/>
                </a:rPr>
                <a:t>将内部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单元内容与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direct                                                    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中的数相加，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ADDC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@Ri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0011  011i       (A) +C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</a:rPr>
                <a:t>+((Ri)) →A     </a:t>
              </a:r>
              <a:r>
                <a:rPr kumimoji="1" lang="zh-CN" altLang="en-US" b="1" dirty="0">
                  <a:latin typeface="Times New Roman" pitchFamily="18" charset="0"/>
                </a:rPr>
                <a:t>将间接寻址</a:t>
              </a:r>
              <a:r>
                <a:rPr kumimoji="1" lang="en-US" altLang="zh-CN" b="1" dirty="0">
                  <a:latin typeface="Times New Roman" pitchFamily="18" charset="0"/>
                </a:rPr>
                <a:t>(Ri</a:t>
              </a:r>
              <a:r>
                <a:rPr kumimoji="1" lang="zh-CN" altLang="en-US" b="1" dirty="0">
                  <a:latin typeface="Times New Roman" pitchFamily="18" charset="0"/>
                </a:rPr>
                <a:t>为</a:t>
              </a:r>
              <a:r>
                <a:rPr kumimoji="1" lang="en-US" altLang="zh-CN" b="1" dirty="0">
                  <a:latin typeface="Times New Roman" pitchFamily="18" charset="0"/>
                </a:rPr>
                <a:t>R0</a:t>
              </a:r>
              <a:r>
                <a:rPr kumimoji="1" lang="zh-CN" altLang="en-US" b="1" dirty="0">
                  <a:latin typeface="Times New Roman" pitchFamily="18" charset="0"/>
                </a:rPr>
                <a:t>或</a:t>
              </a:r>
              <a:r>
                <a:rPr kumimoji="1" lang="en-US" altLang="zh-CN" b="1" dirty="0">
                  <a:latin typeface="Times New Roman" pitchFamily="18" charset="0"/>
                </a:rPr>
                <a:t>R1)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                                               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所得的片内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单元中内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容与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相加， “和”存放于累加器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ADDC </a:t>
              </a:r>
              <a:r>
                <a:rPr kumimoji="1" lang="en-US" altLang="zh-CN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#data</a:t>
              </a:r>
              <a:r>
                <a:rPr kumimoji="1" lang="zh-CN" altLang="en-US" b="1" dirty="0">
                  <a:latin typeface="Times New Roman" pitchFamily="18" charset="0"/>
                </a:rPr>
                <a:t>；    </a:t>
              </a:r>
              <a:r>
                <a:rPr kumimoji="1" lang="en-US" altLang="zh-CN" b="1" dirty="0">
                  <a:latin typeface="Times New Roman" pitchFamily="18" charset="0"/>
                </a:rPr>
                <a:t>0011  0100      (A) +C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</a:rPr>
                <a:t> + #data →A   </a:t>
              </a:r>
              <a:r>
                <a:rPr kumimoji="1" lang="zh-CN" altLang="en-US" b="1" dirty="0">
                  <a:latin typeface="Times New Roman" pitchFamily="18" charset="0"/>
                </a:rPr>
                <a:t>将立即数的</a:t>
              </a:r>
              <a:r>
                <a:rPr kumimoji="1" lang="en-US" altLang="zh-CN" b="1" dirty="0">
                  <a:latin typeface="Times New Roman" pitchFamily="18" charset="0"/>
                </a:rPr>
                <a:t>8</a:t>
              </a:r>
              <a:r>
                <a:rPr kumimoji="1" lang="zh-CN" altLang="en-US" b="1" dirty="0">
                  <a:latin typeface="Times New Roman" pitchFamily="18" charset="0"/>
                </a:rPr>
                <a:t>位无符号二进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</a:t>
              </a:r>
              <a:r>
                <a:rPr kumimoji="1" lang="en-US" altLang="zh-CN" b="1" dirty="0">
                  <a:latin typeface="Times New Roman" pitchFamily="18" charset="0"/>
                </a:rPr>
                <a:t>data                                                     </a:t>
              </a:r>
              <a:r>
                <a:rPr kumimoji="1" lang="zh-CN" altLang="en-US" b="1" dirty="0">
                  <a:latin typeface="Times New Roman" pitchFamily="18" charset="0"/>
                </a:rPr>
                <a:t>制数与</a:t>
              </a:r>
              <a:r>
                <a:rPr kumimoji="1" lang="en-US" altLang="zh-CN" b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Y</a:t>
              </a:r>
              <a:r>
                <a:rPr kumimoji="1" lang="zh-CN" altLang="en-US" b="1" dirty="0">
                  <a:latin typeface="Times New Roman" pitchFamily="18" charset="0"/>
                </a:rPr>
                <a:t>及累加器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中的数                      </a:t>
              </a:r>
            </a:p>
            <a:p>
              <a:pPr algn="just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                                                                            相加，“和”存放于累加器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48" y="624"/>
              <a:ext cx="56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2" name="Line 10"/>
            <p:cNvSpPr>
              <a:spLocks noChangeShapeType="1"/>
            </p:cNvSpPr>
            <p:nvPr/>
          </p:nvSpPr>
          <p:spPr bwMode="auto">
            <a:xfrm>
              <a:off x="1296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11"/>
            <p:cNvSpPr>
              <a:spLocks noChangeShapeType="1"/>
            </p:cNvSpPr>
            <p:nvPr/>
          </p:nvSpPr>
          <p:spPr bwMode="auto">
            <a:xfrm>
              <a:off x="48" y="1296"/>
              <a:ext cx="56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2"/>
            <p:cNvSpPr>
              <a:spLocks noChangeShapeType="1"/>
            </p:cNvSpPr>
            <p:nvPr/>
          </p:nvSpPr>
          <p:spPr bwMode="auto">
            <a:xfrm>
              <a:off x="48" y="1968"/>
              <a:ext cx="56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3"/>
            <p:cNvSpPr>
              <a:spLocks noChangeShapeType="1"/>
            </p:cNvSpPr>
            <p:nvPr/>
          </p:nvSpPr>
          <p:spPr bwMode="auto">
            <a:xfrm>
              <a:off x="2160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4"/>
            <p:cNvSpPr>
              <a:spLocks noChangeShapeType="1"/>
            </p:cNvSpPr>
            <p:nvPr/>
          </p:nvSpPr>
          <p:spPr bwMode="auto">
            <a:xfrm>
              <a:off x="3552" y="384"/>
              <a:ext cx="0" cy="33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Line 15"/>
            <p:cNvSpPr>
              <a:spLocks noChangeShapeType="1"/>
            </p:cNvSpPr>
            <p:nvPr/>
          </p:nvSpPr>
          <p:spPr bwMode="auto">
            <a:xfrm>
              <a:off x="48" y="3072"/>
              <a:ext cx="56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ED9E1C6-53A1-4E1E-BEF4-A4409998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58A2FC5C-6E8A-4934-BFFA-B291C871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13DF208-468C-497D-873A-0E8C3F9A43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算数运算指令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57164</TotalTime>
  <Words>3317</Words>
  <Application>Microsoft Office PowerPoint</Application>
  <PresentationFormat>全屏显示(4:3)</PresentationFormat>
  <Paragraphs>434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创艺简黑体</vt:lpstr>
      <vt:lpstr>黑体</vt:lpstr>
      <vt:lpstr>华文中宋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Profile</vt:lpstr>
      <vt:lpstr>3.3.2 算术运算指令</vt:lpstr>
      <vt:lpstr>PowerPoint 演示文稿</vt:lpstr>
      <vt:lpstr>PowerPoint 演示文稿</vt:lpstr>
      <vt:lpstr>PowerPoint 演示文稿</vt:lpstr>
      <vt:lpstr>1 、 不带进位加法指令(4条)</vt:lpstr>
      <vt:lpstr>1 、 不带进位加法指令(4条)</vt:lpstr>
      <vt:lpstr>PowerPoint 演示文稿</vt:lpstr>
      <vt:lpstr>2 、 带进位加法指令(4条)</vt:lpstr>
      <vt:lpstr>2  、带进位加法指令（4条）</vt:lpstr>
      <vt:lpstr>PowerPoint 演示文稿</vt:lpstr>
      <vt:lpstr>例2：编程，将(30H),(31H)单元中的16位数与（40H）,(41H）单元中的16位数相加，结果存于（30H）,(31H）单元中。</vt:lpstr>
      <vt:lpstr>3、带借位减法指令（4条）</vt:lpstr>
      <vt:lpstr>3  、带借位减法指令（4条）</vt:lpstr>
      <vt:lpstr>例：设（A）=0C9H,（R2）=54H,Cy=1。     执行指令“SUBB  A， R2”的结果如何？</vt:lpstr>
      <vt:lpstr>PowerPoint 演示文稿</vt:lpstr>
      <vt:lpstr>PowerPoint 演示文稿</vt:lpstr>
      <vt:lpstr>PowerPoint 演示文稿</vt:lpstr>
      <vt:lpstr>PowerPoint 演示文稿</vt:lpstr>
      <vt:lpstr>例：   若：（R1）=30H ，（30H）=11H          求执行下面指令后的结果。  INC   @R1； (30H)=12H  INC   R1 ； (R1)=31H</vt:lpstr>
      <vt:lpstr>PowerPoint 演示文稿</vt:lpstr>
      <vt:lpstr>例：   若：（R1）=30H ，（30H）=00H          求执行下面指令后的结果。  DEC   @R1  ； (30H)=FFH  DEC   R1     ； (R1)=2FH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494</cp:revision>
  <dcterms:created xsi:type="dcterms:W3CDTF">1999-12-01T01:28:23Z</dcterms:created>
  <dcterms:modified xsi:type="dcterms:W3CDTF">2020-02-27T12:52:48Z</dcterms:modified>
</cp:coreProperties>
</file>