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1"/>
  </p:notesMasterIdLst>
  <p:handoutMasterIdLst>
    <p:handoutMasterId r:id="rId12"/>
  </p:handoutMasterIdLst>
  <p:sldIdLst>
    <p:sldId id="1108" r:id="rId2"/>
    <p:sldId id="1071" r:id="rId3"/>
    <p:sldId id="1089" r:id="rId4"/>
    <p:sldId id="1090" r:id="rId5"/>
    <p:sldId id="1091" r:id="rId6"/>
    <p:sldId id="1095" r:id="rId7"/>
    <p:sldId id="1092" r:id="rId8"/>
    <p:sldId id="1093" r:id="rId9"/>
    <p:sldId id="1094" r:id="rId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3264">
          <p15:clr>
            <a:srgbClr val="A4A3A4"/>
          </p15:clr>
        </p15:guide>
        <p15:guide id="2" pos="44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0000"/>
    <a:srgbClr val="CC6600"/>
    <a:srgbClr val="FF9900"/>
    <a:srgbClr val="FFFF00"/>
    <a:srgbClr val="00CC00"/>
    <a:srgbClr val="FFCC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9" autoAdjust="0"/>
    <p:restoredTop sz="94819" autoAdjust="0"/>
  </p:normalViewPr>
  <p:slideViewPr>
    <p:cSldViewPr>
      <p:cViewPr varScale="1">
        <p:scale>
          <a:sx n="108" d="100"/>
          <a:sy n="108" d="100"/>
        </p:scale>
        <p:origin x="1416" y="144"/>
      </p:cViewPr>
      <p:guideLst>
        <p:guide orient="horz" pos="3264"/>
        <p:guide pos="44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5" d="100"/>
          <a:sy n="35" d="100"/>
        </p:scale>
        <p:origin x="-151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88A3786A-4D18-4F5D-ADA7-4FA5D7415496}" type="datetime1">
              <a:rPr lang="zh-CN" altLang="en-US"/>
              <a:pPr>
                <a:defRPr/>
              </a:pPr>
              <a:t>2020/2/27</a:t>
            </a:fld>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D5E7EE49-CB9F-4FC0-81E0-CF0255733C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2B339A61-518B-406D-B20B-0D4BF0793F1E}" type="datetime1">
              <a:rPr lang="zh-CN" altLang="en-US"/>
              <a:pPr>
                <a:defRPr/>
              </a:pPr>
              <a:t>2020/2/27</a:t>
            </a:fld>
            <a:endParaRPr lang="en-US" altLang="zh-CN"/>
          </a:p>
        </p:txBody>
      </p:sp>
      <p:sp>
        <p:nvSpPr>
          <p:cNvPr id="7066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2961D9E1-0713-4F7A-BFD5-B9CDF88AB96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1</a:t>
            </a:fld>
            <a:endParaRPr lang="zh-CN" altLang="en-US">
              <a:solidFill>
                <a:srgbClr val="000000"/>
              </a:solidFill>
            </a:endParaRPr>
          </a:p>
        </p:txBody>
      </p:sp>
    </p:spTree>
    <p:extLst>
      <p:ext uri="{BB962C8B-B14F-4D97-AF65-F5344CB8AC3E}">
        <p14:creationId xmlns:p14="http://schemas.microsoft.com/office/powerpoint/2010/main" val="374826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995330"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9953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FF624819-99C7-4677-A55A-FA833D63C593}" type="datetime10">
              <a:rPr lang="zh-CN" altLang="en-US"/>
              <a:pPr>
                <a:defRPr/>
              </a:pPr>
              <a:t>20:58</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20018279-D03C-4EEF-BADC-0512BFCC7EA0}" type="slidenum">
              <a:rPr lang="en-US" altLang="zh-CN"/>
              <a:pPr>
                <a:defRPr/>
              </a:pPr>
              <a:t>‹#›</a:t>
            </a:fld>
            <a:endParaRPr lang="en-US" altLang="zh-CN"/>
          </a:p>
        </p:txBody>
      </p:sp>
    </p:spTree>
  </p:cSld>
  <p:clrMapOvr>
    <a:masterClrMapping/>
  </p:clrMapOvr>
  <p:transition>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DAC8DF75-A1D7-4E54-B8B8-014E5F6516C0}" type="datetime10">
              <a:rPr lang="zh-CN" altLang="en-US"/>
              <a:pPr>
                <a:defRPr/>
              </a:pPr>
              <a:t>20:58</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92FACA3-EA12-460D-9185-1B029B65A175}" type="slidenum">
              <a:rPr lang="en-US" altLang="zh-CN"/>
              <a:pPr>
                <a:defRPr/>
              </a:pPr>
              <a:t>‹#›</a:t>
            </a:fld>
            <a:endParaRPr lang="en-US" altLang="zh-CN"/>
          </a:p>
        </p:txBody>
      </p:sp>
    </p:spTree>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63515E32-0A4F-4C2C-B263-392FF7415D86}" type="datetime10">
              <a:rPr lang="zh-CN" altLang="en-US"/>
              <a:pPr>
                <a:defRPr/>
              </a:pPr>
              <a:t>20:58</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8DA10042-008D-429E-8C6E-DA0F9C33BE5B}" type="slidenum">
              <a:rPr lang="en-US" altLang="zh-CN"/>
              <a:pPr>
                <a:defRPr/>
              </a:pPr>
              <a:t>‹#›</a:t>
            </a:fld>
            <a:endParaRPr lang="en-US" altLang="zh-CN"/>
          </a:p>
        </p:txBody>
      </p:sp>
    </p:spTree>
  </p:cSld>
  <p:clrMapOvr>
    <a:masterClrMapping/>
  </p:clrMapOvr>
  <p:transition>
    <p:cut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a:p>
        </p:txBody>
      </p:sp>
      <p:sp>
        <p:nvSpPr>
          <p:cNvPr id="4" name="Rectangle 6"/>
          <p:cNvSpPr>
            <a:spLocks noGrp="1" noChangeArrowheads="1"/>
          </p:cNvSpPr>
          <p:nvPr>
            <p:ph type="dt" sz="half" idx="10"/>
          </p:nvPr>
        </p:nvSpPr>
        <p:spPr/>
        <p:txBody>
          <a:bodyPr/>
          <a:lstStyle>
            <a:lvl1pPr>
              <a:defRPr/>
            </a:lvl1pPr>
          </a:lstStyle>
          <a:p>
            <a:pPr>
              <a:defRPr/>
            </a:pPr>
            <a:fld id="{E4953C14-E9F7-4B04-8E25-38D8E82677DD}" type="datetime10">
              <a:rPr lang="zh-CN" altLang="en-US"/>
              <a:pPr>
                <a:defRPr/>
              </a:pPr>
              <a:t>20:58</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435DBD47-9AC9-439A-8026-F485532CDCC1}" type="slidenum">
              <a:rPr lang="en-US" altLang="zh-CN"/>
              <a:pPr>
                <a:defRPr/>
              </a:pPr>
              <a:t>‹#›</a:t>
            </a:fld>
            <a:endParaRPr lang="en-US" altLang="zh-CN"/>
          </a:p>
        </p:txBody>
      </p:sp>
    </p:spTree>
  </p:cSld>
  <p:clrMapOvr>
    <a:masterClrMapping/>
  </p:clrMapOvr>
  <p:transition>
    <p:cut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66738" y="39624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A9B66F2D-3740-4929-BE53-D428C7E68B6C}" type="datetime10">
              <a:rPr lang="zh-CN" altLang="en-US"/>
              <a:pPr>
                <a:defRPr/>
              </a:pPr>
              <a:t>20:58</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C25F81-5EA1-4456-BF0A-B46187BD24BF}" type="slidenum">
              <a:rPr lang="en-US" altLang="zh-CN"/>
              <a:pPr>
                <a:defRPr/>
              </a:pPr>
              <a:t>‹#›</a:t>
            </a:fld>
            <a:endParaRPr lang="en-US" altLang="zh-CN"/>
          </a:p>
        </p:txBody>
      </p:sp>
    </p:spTree>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905121CE-C2DD-4E3C-8953-91B3CA17E0F7}" type="datetime10">
              <a:rPr lang="zh-CN" altLang="en-US"/>
              <a:pPr>
                <a:defRPr/>
              </a:pPr>
              <a:t>20:58</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3F822C86-C09A-4B6A-AC51-F50028DEA67B}" type="slidenum">
              <a:rPr lang="en-US" altLang="zh-CN"/>
              <a:pPr>
                <a:defRPr/>
              </a:pPr>
              <a:t>‹#›</a:t>
            </a:fld>
            <a:endParaRPr lang="en-US" altLang="zh-CN"/>
          </a:p>
        </p:txBody>
      </p:sp>
    </p:spTree>
  </p:cSld>
  <p:clrMapOvr>
    <a:masterClrMapping/>
  </p:clrMapOvr>
  <p:transition>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C6ED721F-DD57-4BEE-B5E1-7F8C630C264E}" type="datetime10">
              <a:rPr lang="zh-CN" altLang="en-US"/>
              <a:pPr>
                <a:defRPr/>
              </a:pPr>
              <a:t>20:58</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023F8654-3412-44FA-87EE-0A96060E73B2}" type="slidenum">
              <a:rPr lang="en-US" altLang="zh-CN"/>
              <a:pPr>
                <a:defRPr/>
              </a:pPr>
              <a:t>‹#›</a:t>
            </a:fld>
            <a:endParaRPr lang="en-US" altLang="zh-CN"/>
          </a:p>
        </p:txBody>
      </p:sp>
    </p:spTree>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25650BA0-3264-4865-A917-7C60A3A40700}" type="datetime10">
              <a:rPr lang="zh-CN" altLang="en-US"/>
              <a:pPr>
                <a:defRPr/>
              </a:pPr>
              <a:t>20:58</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3FDC3FA6-27E0-41A7-BB57-B2D37EC0C456}" type="slidenum">
              <a:rPr lang="en-US" altLang="zh-CN"/>
              <a:pPr>
                <a:defRPr/>
              </a:pPr>
              <a:t>‹#›</a:t>
            </a:fld>
            <a:endParaRPr lang="en-US" altLang="zh-CN"/>
          </a:p>
        </p:txBody>
      </p:sp>
    </p:spTree>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97C0EDDD-33B9-4A9F-A1DE-EDB4F2497C85}" type="datetime10">
              <a:rPr lang="zh-CN" altLang="en-US"/>
              <a:pPr>
                <a:defRPr/>
              </a:pPr>
              <a:t>20:58</a:t>
            </a:fld>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98ED33D9-2CC9-404F-B99A-44BF440A4FA9}" type="slidenum">
              <a:rPr lang="en-US" altLang="zh-CN"/>
              <a:pPr>
                <a:defRPr/>
              </a:pPr>
              <a:t>‹#›</a:t>
            </a:fld>
            <a:endParaRPr lang="en-US" altLang="zh-CN"/>
          </a:p>
        </p:txBody>
      </p:sp>
    </p:spTree>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2B7EE9AA-B707-40F3-8EDE-FE1784CFF4FF}" type="datetime10">
              <a:rPr lang="zh-CN" altLang="en-US"/>
              <a:pPr>
                <a:defRPr/>
              </a:pPr>
              <a:t>20:58</a:t>
            </a:fld>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4963E0C5-21C7-4652-8733-D1204FADDBDC}" type="slidenum">
              <a:rPr lang="en-US" altLang="zh-CN"/>
              <a:pPr>
                <a:defRPr/>
              </a:pPr>
              <a:t>‹#›</a:t>
            </a:fld>
            <a:endParaRPr lang="en-US" altLang="zh-CN"/>
          </a:p>
        </p:txBody>
      </p:sp>
    </p:spTree>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059CDB60-91A1-42C3-8D36-8A12495367DC}" type="datetime10">
              <a:rPr lang="zh-CN" altLang="en-US"/>
              <a:pPr>
                <a:defRPr/>
              </a:pPr>
              <a:t>20:58</a:t>
            </a:fld>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B90CAA37-682E-43D9-9445-1671789B59AC}" type="slidenum">
              <a:rPr lang="en-US" altLang="zh-CN"/>
              <a:pPr>
                <a:defRPr/>
              </a:pPr>
              <a:t>‹#›</a:t>
            </a:fld>
            <a:endParaRPr lang="en-US" altLang="zh-CN"/>
          </a:p>
        </p:txBody>
      </p:sp>
    </p:spTree>
  </p:cSld>
  <p:clrMapOvr>
    <a:masterClrMapping/>
  </p:clrMapOvr>
  <p:transition>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B4672204-9070-40EB-9988-45DD204BC87E}" type="datetime10">
              <a:rPr lang="zh-CN" altLang="en-US"/>
              <a:pPr>
                <a:defRPr/>
              </a:pPr>
              <a:t>20:58</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D87C7A9-D462-4881-88DA-3FD977446866}" type="slidenum">
              <a:rPr lang="en-US" altLang="zh-CN"/>
              <a:pPr>
                <a:defRPr/>
              </a:pPr>
              <a:t>‹#›</a:t>
            </a:fld>
            <a:endParaRPr lang="en-US" altLang="zh-CN"/>
          </a:p>
        </p:txBody>
      </p:sp>
    </p:spTree>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B9E34EB5-3B62-4A31-8700-BE4D6CEB4D33}" type="datetime10">
              <a:rPr lang="zh-CN" altLang="en-US"/>
              <a:pPr>
                <a:defRPr/>
              </a:pPr>
              <a:t>20:58</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07070966-EE0D-4CEE-805A-E2E5E28CFD9B}" type="slidenum">
              <a:rPr lang="en-US" altLang="zh-CN"/>
              <a:pPr>
                <a:defRPr/>
              </a:pPr>
              <a:t>‹#›</a:t>
            </a:fld>
            <a:endParaRPr lang="en-US" altLang="zh-CN"/>
          </a:p>
        </p:txBody>
      </p:sp>
    </p:spTree>
  </p:cSld>
  <p:clrMapOvr>
    <a:masterClrMapping/>
  </p:clrMapOvr>
  <p:transition>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9430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99431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538BA2AD-D26C-4CE5-9117-7020AA2A684A}" type="datetime10">
              <a:rPr lang="zh-CN" altLang="en-US"/>
              <a:pPr>
                <a:defRPr/>
              </a:pPr>
              <a:t>20:58</a:t>
            </a:fld>
            <a:endParaRPr lang="en-US" altLang="zh-CN"/>
          </a:p>
        </p:txBody>
      </p:sp>
      <p:sp>
        <p:nvSpPr>
          <p:cNvPr id="99431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9943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2E950152-9BF7-4A82-AEDF-8EA75D10AD8A}" type="slidenum">
              <a:rPr lang="en-US" altLang="zh-CN"/>
              <a:pPr>
                <a:defRPr/>
              </a:pPr>
              <a:t>‹#›</a:t>
            </a:fld>
            <a:endParaRPr lang="en-US" altLang="zh-CN"/>
          </a:p>
        </p:txBody>
      </p:sp>
      <p:pic>
        <p:nvPicPr>
          <p:cNvPr id="3080" name="Picture 9" descr="Fy"/>
          <p:cNvPicPr>
            <a:picLocks noChangeAspect="1" noChangeArrowheads="1"/>
          </p:cNvPicPr>
          <p:nvPr userDrawn="1"/>
        </p:nvPicPr>
        <p:blipFill>
          <a:blip r:embed="rId15" cstate="print"/>
          <a:srcRect/>
          <a:stretch>
            <a:fillRect/>
          </a:stretch>
        </p:blipFill>
        <p:spPr bwMode="auto">
          <a:xfrm>
            <a:off x="0" y="0"/>
            <a:ext cx="684213" cy="684213"/>
          </a:xfrm>
          <a:prstGeom prst="rect">
            <a:avLst/>
          </a:prstGeom>
          <a:noFill/>
          <a:ln w="9525">
            <a:noFill/>
            <a:miter lim="800000"/>
            <a:headEnd/>
            <a:tailEnd/>
          </a:ln>
        </p:spPr>
      </p:pic>
      <p:sp>
        <p:nvSpPr>
          <p:cNvPr id="994315" name="Rectangle 11"/>
          <p:cNvSpPr>
            <a:spLocks noChangeArrowheads="1"/>
          </p:cNvSpPr>
          <p:nvPr userDrawn="1"/>
        </p:nvSpPr>
        <p:spPr bwMode="auto">
          <a:xfrm>
            <a:off x="0" y="6096000"/>
            <a:ext cx="9144000" cy="762000"/>
          </a:xfrm>
          <a:prstGeom prst="rect">
            <a:avLst/>
          </a:prstGeom>
          <a:gradFill rotWithShape="0">
            <a:gsLst>
              <a:gs pos="0">
                <a:schemeClr val="bg2"/>
              </a:gs>
              <a:gs pos="100000">
                <a:schemeClr val="accent1"/>
              </a:gs>
            </a:gsLst>
            <a:lin ang="0" scaled="1"/>
          </a:gradFill>
          <a:ln w="9525">
            <a:noFill/>
            <a:miter lim="800000"/>
            <a:headEnd/>
            <a:tailEnd/>
          </a:ln>
        </p:spPr>
        <p:txBody>
          <a:bodyPr wrap="none" anchor="ctr"/>
          <a:lstStyle/>
          <a:p>
            <a:pPr algn="ctr">
              <a:defRPr/>
            </a:pPr>
            <a:r>
              <a:rPr kumimoji="1" lang="en-US" altLang="zh-CN" sz="2800" b="1" i="1">
                <a:solidFill>
                  <a:schemeClr val="hlink"/>
                </a:solidFill>
                <a:effectLst>
                  <a:outerShdw blurRad="38100" dist="38100" dir="2700000" algn="tl">
                    <a:srgbClr val="000000"/>
                  </a:outerShdw>
                </a:effectLst>
                <a:latin typeface="Times New Roman" pitchFamily="18" charset="0"/>
                <a:ea typeface="宋体" pitchFamily="2" charset="-122"/>
              </a:rPr>
              <a:t>                             </a:t>
            </a:r>
            <a:r>
              <a:rPr kumimoji="1" lang="zh-CN" altLang="en-US" sz="2800" b="1" i="1">
                <a:solidFill>
                  <a:srgbClr val="00CC00"/>
                </a:solidFill>
                <a:effectLst>
                  <a:outerShdw blurRad="38100" dist="38100" dir="2700000" algn="tl">
                    <a:srgbClr val="000000"/>
                  </a:outerShdw>
                </a:effectLst>
                <a:latin typeface="Times New Roman" pitchFamily="18" charset="0"/>
                <a:ea typeface="宋体" pitchFamily="2" charset="-122"/>
              </a:rPr>
              <a:t>单片机原理及接口技术</a:t>
            </a:r>
            <a:endParaRPr kumimoji="1" lang="zh-CN" altLang="en-US" sz="2800" b="1" i="1">
              <a:solidFill>
                <a:schemeClr val="hlink"/>
              </a:solidFill>
              <a:effectLst>
                <a:outerShdw blurRad="38100" dist="38100" dir="2700000" algn="tl">
                  <a:srgbClr val="000000"/>
                </a:outerShdw>
              </a:effectLst>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ransition>
    <p:cut thruBlk="1"/>
  </p:transition>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3.3.3 </a:t>
            </a:r>
            <a:r>
              <a:rPr lang="zh-CN" altLang="en-US" dirty="0">
                <a:solidFill>
                  <a:schemeClr val="bg1"/>
                </a:solidFill>
                <a:latin typeface="黑体" panose="02010609060101010101" pitchFamily="49" charset="-122"/>
                <a:ea typeface="黑体" panose="02010609060101010101" pitchFamily="49" charset="-122"/>
              </a:rPr>
              <a:t>逻辑操作指令</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逻辑操作指令</a:t>
            </a:r>
            <a:endParaRPr lang="zh-CN" altLang="en-US" sz="3200" b="1" dirty="0">
              <a:latin typeface="黑体" pitchFamily="2" charset="-122"/>
              <a:ea typeface="黑体" pitchFamily="2" charset="-122"/>
              <a:cs typeface="+mj-cs"/>
            </a:endParaRPr>
          </a:p>
        </p:txBody>
      </p:sp>
    </p:spTree>
    <p:extLst>
      <p:ext uri="{BB962C8B-B14F-4D97-AF65-F5344CB8AC3E}">
        <p14:creationId xmlns:p14="http://schemas.microsoft.com/office/powerpoint/2010/main" val="994417831"/>
      </p:ext>
    </p:extLst>
  </p:cSld>
  <p:clrMapOvr>
    <a:masterClrMapping/>
  </p:clrMapOvr>
  <p:transition>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0" y="6381750"/>
            <a:ext cx="1981200" cy="476250"/>
          </a:xfrm>
          <a:noFill/>
        </p:spPr>
        <p:txBody>
          <a:bodyPr/>
          <a:lstStyle/>
          <a:p>
            <a:fld id="{1352FD76-E9C5-46C9-B917-270392D0362F}" type="datetime10">
              <a:rPr lang="zh-CN" altLang="en-US" smtClean="0">
                <a:ea typeface="宋体" charset="-122"/>
              </a:rPr>
              <a:pPr/>
              <a:t>20:58</a:t>
            </a:fld>
            <a:endParaRPr lang="en-US" altLang="zh-CN" dirty="0">
              <a:ea typeface="宋体" charset="-122"/>
            </a:endParaRPr>
          </a:p>
        </p:txBody>
      </p:sp>
      <p:sp>
        <p:nvSpPr>
          <p:cNvPr id="17411" name="灯片编号占位符 5"/>
          <p:cNvSpPr>
            <a:spLocks noGrp="1"/>
          </p:cNvSpPr>
          <p:nvPr>
            <p:ph type="sldNum" sz="quarter" idx="12"/>
          </p:nvPr>
        </p:nvSpPr>
        <p:spPr>
          <a:xfrm>
            <a:off x="7127068" y="6381750"/>
            <a:ext cx="1981200" cy="476250"/>
          </a:xfrm>
          <a:noFill/>
        </p:spPr>
        <p:txBody>
          <a:bodyPr/>
          <a:lstStyle/>
          <a:p>
            <a:fld id="{26222B89-8D53-460E-95D4-85118BCAC9EF}" type="slidenum">
              <a:rPr lang="en-US" altLang="zh-CN" smtClean="0">
                <a:ea typeface="宋体" charset="-122"/>
              </a:rPr>
              <a:pPr/>
              <a:t>2</a:t>
            </a:fld>
            <a:endParaRPr lang="en-US" altLang="zh-CN">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DD8FE000-9E18-483F-94ED-A11EC92A5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0A81D0F5-643C-4662-95A4-F3419DBCF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5">
            <a:extLst>
              <a:ext uri="{FF2B5EF4-FFF2-40B4-BE49-F238E27FC236}">
                <a16:creationId xmlns:a16="http://schemas.microsoft.com/office/drawing/2014/main" id="{D8881054-BF3E-4C51-A7C4-042E91B5E79B}"/>
              </a:ext>
            </a:extLst>
          </p:cNvPr>
          <p:cNvSpPr/>
          <p:nvPr/>
        </p:nvSpPr>
        <p:spPr>
          <a:xfrm>
            <a:off x="1099873" y="1857514"/>
            <a:ext cx="339147" cy="2730981"/>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6" name="Rectangle 4">
            <a:extLst>
              <a:ext uri="{FF2B5EF4-FFF2-40B4-BE49-F238E27FC236}">
                <a16:creationId xmlns:a16="http://schemas.microsoft.com/office/drawing/2014/main" id="{2FE61F15-83C2-436A-88FC-DE370A04B3FF}"/>
              </a:ext>
            </a:extLst>
          </p:cNvPr>
          <p:cNvSpPr txBox="1">
            <a:spLocks noChangeArrowheads="1"/>
          </p:cNvSpPr>
          <p:nvPr/>
        </p:nvSpPr>
        <p:spPr bwMode="auto">
          <a:xfrm>
            <a:off x="3883799" y="1622043"/>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2</a:t>
            </a:r>
            <a:r>
              <a:rPr lang="zh-CN" altLang="en-US" sz="2400" b="1" kern="0" dirty="0">
                <a:solidFill>
                  <a:schemeClr val="tx1"/>
                </a:solidFill>
              </a:rPr>
              <a:t>条</a:t>
            </a:r>
          </a:p>
        </p:txBody>
      </p:sp>
      <p:sp>
        <p:nvSpPr>
          <p:cNvPr id="18" name="Rectangle 2">
            <a:extLst>
              <a:ext uri="{FF2B5EF4-FFF2-40B4-BE49-F238E27FC236}">
                <a16:creationId xmlns:a16="http://schemas.microsoft.com/office/drawing/2014/main" id="{44284476-7FE9-423E-A045-AB136AE9DA1E}"/>
              </a:ext>
            </a:extLst>
          </p:cNvPr>
          <p:cNvSpPr txBox="1">
            <a:spLocks noChangeArrowheads="1"/>
          </p:cNvSpPr>
          <p:nvPr/>
        </p:nvSpPr>
        <p:spPr bwMode="auto">
          <a:xfrm>
            <a:off x="538409" y="2020178"/>
            <a:ext cx="463986" cy="192591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逻辑操作指令</a:t>
            </a:r>
          </a:p>
        </p:txBody>
      </p:sp>
      <p:sp>
        <p:nvSpPr>
          <p:cNvPr id="31" name="Rectangle 4">
            <a:extLst>
              <a:ext uri="{FF2B5EF4-FFF2-40B4-BE49-F238E27FC236}">
                <a16:creationId xmlns:a16="http://schemas.microsoft.com/office/drawing/2014/main" id="{942460E0-EB5F-40DC-A85E-0999375C5DFF}"/>
              </a:ext>
            </a:extLst>
          </p:cNvPr>
          <p:cNvSpPr txBox="1">
            <a:spLocks noChangeArrowheads="1"/>
          </p:cNvSpPr>
          <p:nvPr/>
        </p:nvSpPr>
        <p:spPr bwMode="auto">
          <a:xfrm>
            <a:off x="1525514" y="1626304"/>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简单操作指令</a:t>
            </a:r>
          </a:p>
        </p:txBody>
      </p:sp>
      <p:sp>
        <p:nvSpPr>
          <p:cNvPr id="32" name="Rectangle 4">
            <a:extLst>
              <a:ext uri="{FF2B5EF4-FFF2-40B4-BE49-F238E27FC236}">
                <a16:creationId xmlns:a16="http://schemas.microsoft.com/office/drawing/2014/main" id="{D541B6F3-F9E1-4029-836D-8F944DC62C3C}"/>
              </a:ext>
            </a:extLst>
          </p:cNvPr>
          <p:cNvSpPr txBox="1">
            <a:spLocks noChangeArrowheads="1"/>
          </p:cNvSpPr>
          <p:nvPr/>
        </p:nvSpPr>
        <p:spPr bwMode="auto">
          <a:xfrm>
            <a:off x="1492181" y="2104495"/>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移位指令</a:t>
            </a:r>
          </a:p>
        </p:txBody>
      </p:sp>
      <p:sp>
        <p:nvSpPr>
          <p:cNvPr id="33" name="Rectangle 4">
            <a:extLst>
              <a:ext uri="{FF2B5EF4-FFF2-40B4-BE49-F238E27FC236}">
                <a16:creationId xmlns:a16="http://schemas.microsoft.com/office/drawing/2014/main" id="{1599D0D3-5CB6-4D9A-847D-5657BEE9FA7A}"/>
              </a:ext>
            </a:extLst>
          </p:cNvPr>
          <p:cNvSpPr txBox="1">
            <a:spLocks noChangeArrowheads="1"/>
          </p:cNvSpPr>
          <p:nvPr/>
        </p:nvSpPr>
        <p:spPr bwMode="auto">
          <a:xfrm>
            <a:off x="3904578" y="2129006"/>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a:t>
            </a:r>
            <a:r>
              <a:rPr lang="zh-CN" altLang="en-US" sz="2400" b="1" kern="0" dirty="0">
                <a:solidFill>
                  <a:srgbClr val="3333FF"/>
                </a:solidFill>
              </a:rPr>
              <a:t>条</a:t>
            </a:r>
          </a:p>
        </p:txBody>
      </p:sp>
      <p:sp>
        <p:nvSpPr>
          <p:cNvPr id="34" name="Rectangle 4">
            <a:extLst>
              <a:ext uri="{FF2B5EF4-FFF2-40B4-BE49-F238E27FC236}">
                <a16:creationId xmlns:a16="http://schemas.microsoft.com/office/drawing/2014/main" id="{F0320EE5-5C98-4369-BB35-65376A1A6882}"/>
              </a:ext>
            </a:extLst>
          </p:cNvPr>
          <p:cNvSpPr txBox="1">
            <a:spLocks noChangeArrowheads="1"/>
          </p:cNvSpPr>
          <p:nvPr/>
        </p:nvSpPr>
        <p:spPr bwMode="auto">
          <a:xfrm>
            <a:off x="1542922" y="2648412"/>
            <a:ext cx="202450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逻辑“与”指令</a:t>
            </a:r>
          </a:p>
        </p:txBody>
      </p:sp>
      <p:sp>
        <p:nvSpPr>
          <p:cNvPr id="35" name="Rectangle 4">
            <a:extLst>
              <a:ext uri="{FF2B5EF4-FFF2-40B4-BE49-F238E27FC236}">
                <a16:creationId xmlns:a16="http://schemas.microsoft.com/office/drawing/2014/main" id="{2893D90C-BE1B-4E18-8098-DA1330A7F3DB}"/>
              </a:ext>
            </a:extLst>
          </p:cNvPr>
          <p:cNvSpPr txBox="1">
            <a:spLocks noChangeArrowheads="1"/>
          </p:cNvSpPr>
          <p:nvPr/>
        </p:nvSpPr>
        <p:spPr bwMode="auto">
          <a:xfrm>
            <a:off x="3918006" y="265417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6</a:t>
            </a:r>
            <a:r>
              <a:rPr lang="zh-CN" altLang="en-US" sz="2400" b="1" kern="0" dirty="0">
                <a:solidFill>
                  <a:srgbClr val="FF0000"/>
                </a:solidFill>
              </a:rPr>
              <a:t>条</a:t>
            </a:r>
          </a:p>
        </p:txBody>
      </p:sp>
      <p:sp>
        <p:nvSpPr>
          <p:cNvPr id="36" name="Rectangle 4">
            <a:extLst>
              <a:ext uri="{FF2B5EF4-FFF2-40B4-BE49-F238E27FC236}">
                <a16:creationId xmlns:a16="http://schemas.microsoft.com/office/drawing/2014/main" id="{6549E3CB-153A-4E92-8280-E85C3E0E3406}"/>
              </a:ext>
            </a:extLst>
          </p:cNvPr>
          <p:cNvSpPr txBox="1">
            <a:spLocks noChangeArrowheads="1"/>
          </p:cNvSpPr>
          <p:nvPr/>
        </p:nvSpPr>
        <p:spPr bwMode="auto">
          <a:xfrm>
            <a:off x="3918006" y="325332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00B050"/>
                </a:solidFill>
              </a:rPr>
              <a:t>6</a:t>
            </a:r>
            <a:r>
              <a:rPr lang="zh-CN" altLang="en-US" sz="2400" b="1" kern="0" dirty="0">
                <a:solidFill>
                  <a:srgbClr val="00B050"/>
                </a:solidFill>
              </a:rPr>
              <a:t>条</a:t>
            </a:r>
          </a:p>
        </p:txBody>
      </p:sp>
      <p:sp>
        <p:nvSpPr>
          <p:cNvPr id="42" name="Rectangle 4">
            <a:extLst>
              <a:ext uri="{FF2B5EF4-FFF2-40B4-BE49-F238E27FC236}">
                <a16:creationId xmlns:a16="http://schemas.microsoft.com/office/drawing/2014/main" id="{EF0B3D12-7AFD-46AD-9C68-AA415BEE7291}"/>
              </a:ext>
            </a:extLst>
          </p:cNvPr>
          <p:cNvSpPr txBox="1">
            <a:spLocks noChangeArrowheads="1"/>
          </p:cNvSpPr>
          <p:nvPr/>
        </p:nvSpPr>
        <p:spPr bwMode="auto">
          <a:xfrm>
            <a:off x="3918006" y="3819647"/>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6</a:t>
            </a:r>
            <a:r>
              <a:rPr lang="zh-CN" altLang="en-US" sz="2400" b="1" kern="0" dirty="0">
                <a:solidFill>
                  <a:schemeClr val="tx1"/>
                </a:solidFill>
              </a:rPr>
              <a:t>条</a:t>
            </a:r>
          </a:p>
        </p:txBody>
      </p:sp>
      <p:sp>
        <p:nvSpPr>
          <p:cNvPr id="50" name="Rectangle 4">
            <a:extLst>
              <a:ext uri="{FF2B5EF4-FFF2-40B4-BE49-F238E27FC236}">
                <a16:creationId xmlns:a16="http://schemas.microsoft.com/office/drawing/2014/main" id="{17949C8D-8A5B-4AC5-BE48-6EFC167567E6}"/>
              </a:ext>
            </a:extLst>
          </p:cNvPr>
          <p:cNvSpPr txBox="1">
            <a:spLocks noChangeArrowheads="1"/>
          </p:cNvSpPr>
          <p:nvPr/>
        </p:nvSpPr>
        <p:spPr bwMode="auto">
          <a:xfrm>
            <a:off x="330359" y="3951274"/>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25</a:t>
            </a:r>
            <a:r>
              <a:rPr lang="zh-CN" altLang="en-US" sz="2400" b="1" kern="0" dirty="0">
                <a:solidFill>
                  <a:srgbClr val="3333FF"/>
                </a:solidFill>
              </a:rPr>
              <a:t>条</a:t>
            </a:r>
          </a:p>
        </p:txBody>
      </p:sp>
      <p:sp>
        <p:nvSpPr>
          <p:cNvPr id="52" name="Rectangle 4">
            <a:extLst>
              <a:ext uri="{FF2B5EF4-FFF2-40B4-BE49-F238E27FC236}">
                <a16:creationId xmlns:a16="http://schemas.microsoft.com/office/drawing/2014/main" id="{CCB864BC-BABF-4BCE-BD51-E9BC7DB628A4}"/>
              </a:ext>
            </a:extLst>
          </p:cNvPr>
          <p:cNvSpPr txBox="1">
            <a:spLocks noChangeArrowheads="1"/>
          </p:cNvSpPr>
          <p:nvPr/>
        </p:nvSpPr>
        <p:spPr bwMode="auto">
          <a:xfrm>
            <a:off x="4926118" y="1622043"/>
            <a:ext cx="2251096"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CLR</a:t>
            </a:r>
            <a:r>
              <a:rPr lang="zh-CN" altLang="en-US" sz="2400" b="1" kern="0" dirty="0">
                <a:solidFill>
                  <a:schemeClr val="tx1"/>
                </a:solidFill>
              </a:rPr>
              <a:t>、</a:t>
            </a:r>
            <a:r>
              <a:rPr lang="en-US" altLang="zh-CN" sz="2400" b="1" kern="0" dirty="0">
                <a:solidFill>
                  <a:schemeClr val="tx1"/>
                </a:solidFill>
              </a:rPr>
              <a:t>  CPL</a:t>
            </a:r>
            <a:endParaRPr lang="zh-CN" altLang="en-US" sz="2400" b="1" kern="0" dirty="0">
              <a:solidFill>
                <a:schemeClr val="tx1"/>
              </a:solidFill>
            </a:endParaRPr>
          </a:p>
        </p:txBody>
      </p:sp>
      <p:sp>
        <p:nvSpPr>
          <p:cNvPr id="53" name="Rectangle 4">
            <a:extLst>
              <a:ext uri="{FF2B5EF4-FFF2-40B4-BE49-F238E27FC236}">
                <a16:creationId xmlns:a16="http://schemas.microsoft.com/office/drawing/2014/main" id="{F9D15052-EA1D-4080-8562-3BFD9DAD8C2D}"/>
              </a:ext>
            </a:extLst>
          </p:cNvPr>
          <p:cNvSpPr txBox="1">
            <a:spLocks noChangeArrowheads="1"/>
          </p:cNvSpPr>
          <p:nvPr/>
        </p:nvSpPr>
        <p:spPr bwMode="auto">
          <a:xfrm>
            <a:off x="4926118" y="2123591"/>
            <a:ext cx="342217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RL</a:t>
            </a:r>
            <a:r>
              <a:rPr lang="zh-CN" altLang="en-US" sz="2400" b="1" kern="0" dirty="0">
                <a:solidFill>
                  <a:srgbClr val="3333FF"/>
                </a:solidFill>
              </a:rPr>
              <a:t>、</a:t>
            </a:r>
            <a:r>
              <a:rPr lang="en-US" altLang="zh-CN" sz="2400" b="1" kern="0" dirty="0">
                <a:solidFill>
                  <a:srgbClr val="3333FF"/>
                </a:solidFill>
              </a:rPr>
              <a:t>RR</a:t>
            </a:r>
            <a:r>
              <a:rPr lang="zh-CN" altLang="en-US" sz="2400" b="1" kern="0" dirty="0">
                <a:solidFill>
                  <a:srgbClr val="3333FF"/>
                </a:solidFill>
              </a:rPr>
              <a:t>、</a:t>
            </a:r>
            <a:r>
              <a:rPr lang="en-US" altLang="zh-CN" sz="2400" b="1" kern="0" dirty="0">
                <a:solidFill>
                  <a:srgbClr val="3333FF"/>
                </a:solidFill>
              </a:rPr>
              <a:t>RLC</a:t>
            </a:r>
            <a:r>
              <a:rPr lang="zh-CN" altLang="en-US" sz="2400" b="1" kern="0" dirty="0">
                <a:solidFill>
                  <a:srgbClr val="3333FF"/>
                </a:solidFill>
              </a:rPr>
              <a:t>、</a:t>
            </a:r>
            <a:r>
              <a:rPr lang="en-US" altLang="zh-CN" sz="2400" b="1" kern="0" dirty="0">
                <a:solidFill>
                  <a:srgbClr val="3333FF"/>
                </a:solidFill>
              </a:rPr>
              <a:t>RRC</a:t>
            </a:r>
          </a:p>
        </p:txBody>
      </p:sp>
      <p:sp>
        <p:nvSpPr>
          <p:cNvPr id="54" name="Rectangle 4">
            <a:extLst>
              <a:ext uri="{FF2B5EF4-FFF2-40B4-BE49-F238E27FC236}">
                <a16:creationId xmlns:a16="http://schemas.microsoft.com/office/drawing/2014/main" id="{C4BB4D7F-8EDC-465D-A327-4EA7DDB9F923}"/>
              </a:ext>
            </a:extLst>
          </p:cNvPr>
          <p:cNvSpPr txBox="1">
            <a:spLocks noChangeArrowheads="1"/>
          </p:cNvSpPr>
          <p:nvPr/>
        </p:nvSpPr>
        <p:spPr bwMode="auto">
          <a:xfrm>
            <a:off x="4926118" y="2625139"/>
            <a:ext cx="128502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ANL</a:t>
            </a:r>
            <a:endParaRPr lang="zh-CN" altLang="en-US" sz="2400" b="1" kern="0" dirty="0">
              <a:solidFill>
                <a:srgbClr val="FF0000"/>
              </a:solidFill>
            </a:endParaRPr>
          </a:p>
        </p:txBody>
      </p:sp>
      <p:sp>
        <p:nvSpPr>
          <p:cNvPr id="55" name="Rectangle 4">
            <a:extLst>
              <a:ext uri="{FF2B5EF4-FFF2-40B4-BE49-F238E27FC236}">
                <a16:creationId xmlns:a16="http://schemas.microsoft.com/office/drawing/2014/main" id="{FB16EC82-9355-41AA-89BA-8DB9C618404D}"/>
              </a:ext>
            </a:extLst>
          </p:cNvPr>
          <p:cNvSpPr txBox="1">
            <a:spLocks noChangeArrowheads="1"/>
          </p:cNvSpPr>
          <p:nvPr/>
        </p:nvSpPr>
        <p:spPr bwMode="auto">
          <a:xfrm>
            <a:off x="4926118" y="3222722"/>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00B050"/>
                </a:solidFill>
              </a:rPr>
              <a:t>OR</a:t>
            </a:r>
            <a:endParaRPr lang="zh-CN" altLang="en-US" sz="2400" b="1" kern="0" dirty="0">
              <a:solidFill>
                <a:srgbClr val="00B050"/>
              </a:solidFill>
            </a:endParaRPr>
          </a:p>
        </p:txBody>
      </p:sp>
      <p:sp>
        <p:nvSpPr>
          <p:cNvPr id="56" name="Rectangle 4">
            <a:extLst>
              <a:ext uri="{FF2B5EF4-FFF2-40B4-BE49-F238E27FC236}">
                <a16:creationId xmlns:a16="http://schemas.microsoft.com/office/drawing/2014/main" id="{BE7DD83D-24AA-43F1-A12A-0294067B7F1E}"/>
              </a:ext>
            </a:extLst>
          </p:cNvPr>
          <p:cNvSpPr txBox="1">
            <a:spLocks noChangeArrowheads="1"/>
          </p:cNvSpPr>
          <p:nvPr/>
        </p:nvSpPr>
        <p:spPr bwMode="auto">
          <a:xfrm>
            <a:off x="4932040" y="3789040"/>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XRL</a:t>
            </a:r>
            <a:endParaRPr lang="zh-CN" altLang="en-US" sz="2400" b="1" kern="0" dirty="0">
              <a:solidFill>
                <a:schemeClr val="tx1"/>
              </a:solidFill>
            </a:endParaRPr>
          </a:p>
        </p:txBody>
      </p:sp>
      <p:sp>
        <p:nvSpPr>
          <p:cNvPr id="60" name="Rectangle 4">
            <a:extLst>
              <a:ext uri="{FF2B5EF4-FFF2-40B4-BE49-F238E27FC236}">
                <a16:creationId xmlns:a16="http://schemas.microsoft.com/office/drawing/2014/main" id="{1B4FB3E8-6DD0-4782-AAA1-1C37BF00D13E}"/>
              </a:ext>
            </a:extLst>
          </p:cNvPr>
          <p:cNvSpPr txBox="1">
            <a:spLocks noChangeArrowheads="1"/>
          </p:cNvSpPr>
          <p:nvPr/>
        </p:nvSpPr>
        <p:spPr bwMode="auto">
          <a:xfrm>
            <a:off x="5009157" y="1024460"/>
            <a:ext cx="114396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3333FF"/>
                </a:solidFill>
              </a:rPr>
              <a:t>助记符</a:t>
            </a:r>
          </a:p>
        </p:txBody>
      </p:sp>
      <p:sp>
        <p:nvSpPr>
          <p:cNvPr id="48" name="标题 1">
            <a:extLst>
              <a:ext uri="{FF2B5EF4-FFF2-40B4-BE49-F238E27FC236}">
                <a16:creationId xmlns:a16="http://schemas.microsoft.com/office/drawing/2014/main" id="{0408159E-D8FA-4BC6-A1DA-EFE3F98F3F58}"/>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49" name="Text Box 8">
            <a:extLst>
              <a:ext uri="{FF2B5EF4-FFF2-40B4-BE49-F238E27FC236}">
                <a16:creationId xmlns:a16="http://schemas.microsoft.com/office/drawing/2014/main" id="{A9C38D83-316D-4B41-B28B-E695DE106480}"/>
              </a:ext>
            </a:extLst>
          </p:cNvPr>
          <p:cNvSpPr txBox="1">
            <a:spLocks noChangeArrowheads="1"/>
          </p:cNvSpPr>
          <p:nvPr/>
        </p:nvSpPr>
        <p:spPr bwMode="auto">
          <a:xfrm>
            <a:off x="381000" y="5105807"/>
            <a:ext cx="8382000" cy="769441"/>
          </a:xfrm>
          <a:prstGeom prst="rect">
            <a:avLst/>
          </a:prstGeom>
          <a:noFill/>
          <a:ln w="12700" cap="sq">
            <a:noFill/>
            <a:miter lim="800000"/>
            <a:headEnd type="none" w="sm" len="sm"/>
            <a:tailEnd type="none" w="sm" len="sm"/>
          </a:ln>
        </p:spPr>
        <p:txBody>
          <a:bodyPr>
            <a:spAutoFit/>
          </a:bodyPr>
          <a:lstStyle/>
          <a:p>
            <a:pPr eaLnBrk="0" hangingPunct="0"/>
            <a:r>
              <a:rPr kumimoji="1" lang="en-US" altLang="zh-CN" sz="2200" b="1" dirty="0">
                <a:latin typeface="Times New Roman" pitchFamily="18" charset="0"/>
              </a:rPr>
              <a:t> </a:t>
            </a:r>
            <a:r>
              <a:rPr kumimoji="1" lang="zh-CN" altLang="en-US" sz="2200" b="1" dirty="0">
                <a:latin typeface="Times New Roman" pitchFamily="18" charset="0"/>
              </a:rPr>
              <a:t>逻辑操作指令包括：与、或、异或、清除、求反、移位、累加器半字节交换等操作。该指令组全部操作数都是</a:t>
            </a:r>
            <a:r>
              <a:rPr kumimoji="1" lang="en-US" altLang="zh-CN" sz="2200" b="1" dirty="0">
                <a:latin typeface="Times New Roman" pitchFamily="18" charset="0"/>
              </a:rPr>
              <a:t>8</a:t>
            </a:r>
            <a:r>
              <a:rPr kumimoji="1" lang="zh-CN" altLang="en-US" sz="2200" b="1" dirty="0">
                <a:latin typeface="Times New Roman" pitchFamily="18" charset="0"/>
              </a:rPr>
              <a:t>位，共</a:t>
            </a:r>
            <a:r>
              <a:rPr kumimoji="1" lang="en-US" altLang="zh-CN" sz="2200" b="1" dirty="0">
                <a:latin typeface="Times New Roman" pitchFamily="18" charset="0"/>
              </a:rPr>
              <a:t>25</a:t>
            </a:r>
            <a:r>
              <a:rPr kumimoji="1" lang="zh-CN" altLang="en-US" sz="2200" b="1" dirty="0">
                <a:latin typeface="Times New Roman" pitchFamily="18" charset="0"/>
              </a:rPr>
              <a:t>条指令。</a:t>
            </a:r>
          </a:p>
        </p:txBody>
      </p:sp>
      <p:sp>
        <p:nvSpPr>
          <p:cNvPr id="51" name="Rectangle 4">
            <a:extLst>
              <a:ext uri="{FF2B5EF4-FFF2-40B4-BE49-F238E27FC236}">
                <a16:creationId xmlns:a16="http://schemas.microsoft.com/office/drawing/2014/main" id="{1D55E342-9552-490C-8CD0-081CEE911856}"/>
              </a:ext>
            </a:extLst>
          </p:cNvPr>
          <p:cNvSpPr txBox="1">
            <a:spLocks noChangeArrowheads="1"/>
          </p:cNvSpPr>
          <p:nvPr/>
        </p:nvSpPr>
        <p:spPr bwMode="auto">
          <a:xfrm>
            <a:off x="1535992" y="3233572"/>
            <a:ext cx="202450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00B050"/>
                </a:solidFill>
              </a:rPr>
              <a:t>逻辑“或”指令</a:t>
            </a:r>
          </a:p>
        </p:txBody>
      </p:sp>
      <p:sp>
        <p:nvSpPr>
          <p:cNvPr id="61" name="Rectangle 4">
            <a:extLst>
              <a:ext uri="{FF2B5EF4-FFF2-40B4-BE49-F238E27FC236}">
                <a16:creationId xmlns:a16="http://schemas.microsoft.com/office/drawing/2014/main" id="{7E81412C-484E-4C96-B70A-38E9E1532686}"/>
              </a:ext>
            </a:extLst>
          </p:cNvPr>
          <p:cNvSpPr txBox="1">
            <a:spLocks noChangeArrowheads="1"/>
          </p:cNvSpPr>
          <p:nvPr/>
        </p:nvSpPr>
        <p:spPr bwMode="auto">
          <a:xfrm>
            <a:off x="1587416" y="3819648"/>
            <a:ext cx="227742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逻辑“异或”指令</a:t>
            </a:r>
          </a:p>
        </p:txBody>
      </p:sp>
      <p:sp>
        <p:nvSpPr>
          <p:cNvPr id="62" name="Rectangle 4">
            <a:extLst>
              <a:ext uri="{FF2B5EF4-FFF2-40B4-BE49-F238E27FC236}">
                <a16:creationId xmlns:a16="http://schemas.microsoft.com/office/drawing/2014/main" id="{34313755-43BE-43C7-93F1-AFBAE361218F}"/>
              </a:ext>
            </a:extLst>
          </p:cNvPr>
          <p:cNvSpPr txBox="1">
            <a:spLocks noChangeArrowheads="1"/>
          </p:cNvSpPr>
          <p:nvPr/>
        </p:nvSpPr>
        <p:spPr bwMode="auto">
          <a:xfrm>
            <a:off x="1575220" y="4313574"/>
            <a:ext cx="230857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累加器半字节交换</a:t>
            </a:r>
          </a:p>
        </p:txBody>
      </p:sp>
      <p:sp>
        <p:nvSpPr>
          <p:cNvPr id="63" name="Rectangle 4">
            <a:extLst>
              <a:ext uri="{FF2B5EF4-FFF2-40B4-BE49-F238E27FC236}">
                <a16:creationId xmlns:a16="http://schemas.microsoft.com/office/drawing/2014/main" id="{A4D38256-5B92-4BCB-B54C-62A75A6A232E}"/>
              </a:ext>
            </a:extLst>
          </p:cNvPr>
          <p:cNvSpPr txBox="1">
            <a:spLocks noChangeArrowheads="1"/>
          </p:cNvSpPr>
          <p:nvPr/>
        </p:nvSpPr>
        <p:spPr bwMode="auto">
          <a:xfrm>
            <a:off x="3987617" y="4338085"/>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a:t>
            </a:r>
            <a:r>
              <a:rPr lang="zh-CN" altLang="en-US" sz="2400" b="1" kern="0" dirty="0">
                <a:solidFill>
                  <a:srgbClr val="3333FF"/>
                </a:solidFill>
              </a:rPr>
              <a:t>条</a:t>
            </a:r>
          </a:p>
        </p:txBody>
      </p:sp>
      <p:sp>
        <p:nvSpPr>
          <p:cNvPr id="64" name="Rectangle 4">
            <a:extLst>
              <a:ext uri="{FF2B5EF4-FFF2-40B4-BE49-F238E27FC236}">
                <a16:creationId xmlns:a16="http://schemas.microsoft.com/office/drawing/2014/main" id="{0EF2EB68-DD61-4FEF-AF94-608714E99343}"/>
              </a:ext>
            </a:extLst>
          </p:cNvPr>
          <p:cNvSpPr txBox="1">
            <a:spLocks noChangeArrowheads="1"/>
          </p:cNvSpPr>
          <p:nvPr/>
        </p:nvSpPr>
        <p:spPr bwMode="auto">
          <a:xfrm>
            <a:off x="5009157" y="4332670"/>
            <a:ext cx="128502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SWAP</a:t>
            </a:r>
            <a:endParaRPr lang="zh-CN" altLang="en-US" sz="2400" b="1" kern="0" dirty="0">
              <a:solidFill>
                <a:srgbClr val="3333FF"/>
              </a:solidFill>
            </a:endParaRPr>
          </a:p>
        </p:txBody>
      </p:sp>
    </p:spTree>
  </p:cSld>
  <p:clrMapOvr>
    <a:masterClrMapping/>
  </p:clrMapOvr>
  <p:transition>
    <p:cut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28596" y="777875"/>
            <a:ext cx="3535292" cy="450850"/>
          </a:xfrm>
        </p:spPr>
        <p:txBody>
          <a:bodyPr/>
          <a:lstStyle/>
          <a:p>
            <a:pPr eaLnBrk="1" hangingPunct="1"/>
            <a:r>
              <a:rPr lang="en-US" altLang="zh-CN" sz="2400" b="1" dirty="0">
                <a:solidFill>
                  <a:srgbClr val="FF0000"/>
                </a:solidFill>
                <a:latin typeface="黑体" pitchFamily="2" charset="-122"/>
                <a:ea typeface="黑体" pitchFamily="2" charset="-122"/>
              </a:rPr>
              <a:t>1</a:t>
            </a:r>
            <a:r>
              <a:rPr lang="zh-CN" altLang="en-US" sz="2400" b="1" dirty="0">
                <a:solidFill>
                  <a:srgbClr val="FF0000"/>
                </a:solidFill>
                <a:latin typeface="黑体" pitchFamily="2" charset="-122"/>
                <a:ea typeface="黑体" pitchFamily="2" charset="-122"/>
              </a:rPr>
              <a:t>、简单操作指令</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2</a:t>
            </a:r>
            <a:r>
              <a:rPr lang="zh-CN" altLang="en-US" sz="2400" b="1" dirty="0">
                <a:solidFill>
                  <a:srgbClr val="3333FF"/>
                </a:solidFill>
                <a:latin typeface="黑体" pitchFamily="2" charset="-122"/>
                <a:ea typeface="黑体" pitchFamily="2" charset="-122"/>
              </a:rPr>
              <a:t>条）</a:t>
            </a:r>
          </a:p>
        </p:txBody>
      </p:sp>
      <p:grpSp>
        <p:nvGrpSpPr>
          <p:cNvPr id="2" name="Group 18"/>
          <p:cNvGrpSpPr>
            <a:grpSpLocks/>
          </p:cNvGrpSpPr>
          <p:nvPr/>
        </p:nvGrpSpPr>
        <p:grpSpPr bwMode="auto">
          <a:xfrm>
            <a:off x="61912" y="1404937"/>
            <a:ext cx="8915400" cy="1089026"/>
            <a:chOff x="-57" y="427"/>
            <a:chExt cx="5616" cy="686"/>
          </a:xfrm>
        </p:grpSpPr>
        <p:sp>
          <p:nvSpPr>
            <p:cNvPr id="35846" name="Text Box 9"/>
            <p:cNvSpPr txBox="1">
              <a:spLocks noChangeArrowheads="1"/>
            </p:cNvSpPr>
            <p:nvPr/>
          </p:nvSpPr>
          <p:spPr bwMode="auto">
            <a:xfrm>
              <a:off x="-57" y="427"/>
              <a:ext cx="5616" cy="686"/>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lnSpc>
                  <a:spcPct val="80000"/>
                </a:lnSpc>
                <a:spcBef>
                  <a:spcPct val="50000"/>
                </a:spcBef>
              </a:pPr>
              <a:r>
                <a:rPr kumimoji="1" lang="en-US" altLang="zh-CN" b="1" dirty="0">
                  <a:solidFill>
                    <a:srgbClr val="FF0000"/>
                  </a:solidFill>
                  <a:latin typeface="宋体" charset="-122"/>
                </a:rPr>
                <a:t>CLR</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1110 0100     0 </a:t>
              </a:r>
              <a:r>
                <a:rPr kumimoji="1" lang="en-US" altLang="zh-CN" b="1" dirty="0">
                  <a:latin typeface="Times New Roman" pitchFamily="18" charset="0"/>
                </a:rPr>
                <a:t>→</a:t>
              </a:r>
              <a:r>
                <a:rPr kumimoji="1" lang="en-US" altLang="zh-CN" b="1" dirty="0">
                  <a:latin typeface="宋体" charset="-122"/>
                </a:rPr>
                <a:t> A         </a:t>
              </a:r>
              <a:r>
                <a:rPr kumimoji="1" lang="zh-CN" altLang="en-US" b="1" dirty="0">
                  <a:latin typeface="宋体" charset="-122"/>
                </a:rPr>
                <a:t>累加器</a:t>
              </a:r>
              <a:r>
                <a:rPr kumimoji="1" lang="en-US" altLang="zh-CN" b="1" dirty="0">
                  <a:latin typeface="宋体" charset="-122"/>
                </a:rPr>
                <a:t>A</a:t>
              </a:r>
              <a:r>
                <a:rPr kumimoji="1" lang="zh-CN" altLang="en-US" b="1" dirty="0">
                  <a:latin typeface="宋体" charset="-122"/>
                </a:rPr>
                <a:t>清</a:t>
              </a:r>
              <a:r>
                <a:rPr kumimoji="1" lang="en-US" altLang="zh-CN" b="1" dirty="0">
                  <a:latin typeface="宋体" charset="-122"/>
                </a:rPr>
                <a:t>0</a:t>
              </a:r>
              <a:r>
                <a:rPr kumimoji="1" lang="zh-CN" altLang="en-US" b="1" dirty="0">
                  <a:latin typeface="宋体" charset="-122"/>
                </a:rPr>
                <a:t>指令，只影响标志位</a:t>
              </a:r>
              <a:r>
                <a:rPr kumimoji="1" lang="en-US" altLang="zh-CN" b="1" dirty="0">
                  <a:latin typeface="宋体" charset="-122"/>
                </a:rPr>
                <a:t>P</a:t>
              </a:r>
              <a:endParaRPr kumimoji="1" lang="zh-CN" altLang="en-US" b="1" dirty="0">
                <a:latin typeface="宋体" charset="-122"/>
              </a:endParaRPr>
            </a:p>
            <a:p>
              <a:pPr algn="just" eaLnBrk="0" hangingPunct="0">
                <a:lnSpc>
                  <a:spcPct val="80000"/>
                </a:lnSpc>
                <a:spcBef>
                  <a:spcPct val="50000"/>
                </a:spcBef>
              </a:pPr>
              <a:r>
                <a:rPr kumimoji="1" lang="en-US" altLang="zh-CN" b="1" dirty="0">
                  <a:solidFill>
                    <a:srgbClr val="FF0000"/>
                  </a:solidFill>
                  <a:latin typeface="宋体" charset="-122"/>
                  <a:cs typeface="Times New Roman" pitchFamily="18" charset="0"/>
                </a:rPr>
                <a:t>CPL</a:t>
              </a:r>
              <a:r>
                <a:rPr kumimoji="1" lang="en-US" altLang="zh-CN" b="1" dirty="0">
                  <a:latin typeface="宋体" charset="-122"/>
                  <a:cs typeface="Times New Roman" pitchFamily="18" charset="0"/>
                </a:rPr>
                <a:t>  A </a:t>
              </a:r>
              <a:r>
                <a:rPr kumimoji="1" lang="zh-CN" altLang="en-US" b="1" dirty="0">
                  <a:latin typeface="宋体" charset="-122"/>
                  <a:cs typeface="Times New Roman" pitchFamily="18" charset="0"/>
                </a:rPr>
                <a:t>；        </a:t>
              </a:r>
              <a:r>
                <a:rPr kumimoji="1" lang="en-US" altLang="zh-CN" b="1" dirty="0">
                  <a:latin typeface="Times New Roman" pitchFamily="18" charset="0"/>
                  <a:cs typeface="Times New Roman" pitchFamily="18" charset="0"/>
                </a:rPr>
                <a:t>1111 0100         (A</a:t>
              </a:r>
              <a:r>
                <a:rPr kumimoji="1" lang="en-US" altLang="zh-CN" b="1" dirty="0">
                  <a:latin typeface="宋体" charset="-122"/>
                </a:rPr>
                <a:t>)/</a:t>
              </a:r>
              <a:r>
                <a:rPr kumimoji="1" lang="en-US" altLang="zh-CN" b="1" dirty="0">
                  <a:latin typeface="Times New Roman" pitchFamily="18" charset="0"/>
                  <a:cs typeface="Times New Roman" pitchFamily="18" charset="0"/>
                </a:rPr>
                <a:t> </a:t>
              </a:r>
              <a:r>
                <a:rPr kumimoji="1" lang="en-US" altLang="zh-CN" b="1" dirty="0">
                  <a:latin typeface="Times New Roman" pitchFamily="18" charset="0"/>
                </a:rPr>
                <a:t>→</a:t>
              </a:r>
              <a:r>
                <a:rPr kumimoji="1" lang="en-US" altLang="zh-CN" b="1" dirty="0">
                  <a:latin typeface="Times New Roman" pitchFamily="18" charset="0"/>
                  <a:cs typeface="Times New Roman" pitchFamily="18" charset="0"/>
                </a:rPr>
                <a:t> A                 </a:t>
              </a:r>
              <a:r>
                <a:rPr kumimoji="1" lang="zh-CN" altLang="en-US" b="1" dirty="0">
                  <a:latin typeface="宋体" charset="-122"/>
                  <a:cs typeface="Times New Roman" pitchFamily="18" charset="0"/>
                </a:rPr>
                <a:t>累加器</a:t>
              </a:r>
              <a:r>
                <a:rPr kumimoji="1" lang="en-US" altLang="zh-CN" b="1" dirty="0">
                  <a:latin typeface="宋体" charset="-122"/>
                  <a:cs typeface="Times New Roman" pitchFamily="18" charset="0"/>
                </a:rPr>
                <a:t>A</a:t>
              </a:r>
              <a:r>
                <a:rPr kumimoji="1" lang="zh-CN" altLang="en-US" b="1" dirty="0">
                  <a:latin typeface="宋体" charset="-122"/>
                  <a:cs typeface="Times New Roman" pitchFamily="18" charset="0"/>
                </a:rPr>
                <a:t>取反</a:t>
              </a:r>
              <a:r>
                <a:rPr kumimoji="1" lang="zh-CN" altLang="en-US" b="1" dirty="0">
                  <a:latin typeface="宋体" charset="-122"/>
                </a:rPr>
                <a:t>指令</a:t>
              </a:r>
              <a:r>
                <a:rPr kumimoji="1" lang="zh-CN" altLang="en-US" b="1" dirty="0">
                  <a:latin typeface="宋体" charset="-122"/>
                  <a:cs typeface="Times New Roman" pitchFamily="18" charset="0"/>
                </a:rPr>
                <a:t>，不影响标志位</a:t>
              </a:r>
            </a:p>
          </p:txBody>
        </p:sp>
        <p:sp>
          <p:nvSpPr>
            <p:cNvPr id="35847" name="Line 12"/>
            <p:cNvSpPr>
              <a:spLocks noChangeShapeType="1"/>
            </p:cNvSpPr>
            <p:nvPr/>
          </p:nvSpPr>
          <p:spPr bwMode="auto">
            <a:xfrm>
              <a:off x="48" y="912"/>
              <a:ext cx="5511" cy="0"/>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35848" name="Line 13"/>
            <p:cNvSpPr>
              <a:spLocks noChangeShapeType="1"/>
            </p:cNvSpPr>
            <p:nvPr/>
          </p:nvSpPr>
          <p:spPr bwMode="auto">
            <a:xfrm flipV="1">
              <a:off x="48" y="672"/>
              <a:ext cx="5511" cy="0"/>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35849" name="Line 14"/>
            <p:cNvSpPr>
              <a:spLocks noChangeShapeType="1"/>
            </p:cNvSpPr>
            <p:nvPr/>
          </p:nvSpPr>
          <p:spPr bwMode="auto">
            <a:xfrm>
              <a:off x="1152" y="432"/>
              <a:ext cx="0" cy="67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5850" name="Line 15"/>
            <p:cNvSpPr>
              <a:spLocks noChangeShapeType="1"/>
            </p:cNvSpPr>
            <p:nvPr/>
          </p:nvSpPr>
          <p:spPr bwMode="auto">
            <a:xfrm>
              <a:off x="2112" y="432"/>
              <a:ext cx="0" cy="67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5851" name="Line 16"/>
            <p:cNvSpPr>
              <a:spLocks noChangeShapeType="1"/>
            </p:cNvSpPr>
            <p:nvPr/>
          </p:nvSpPr>
          <p:spPr bwMode="auto">
            <a:xfrm>
              <a:off x="3168" y="432"/>
              <a:ext cx="0" cy="67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2" name="日期占位符 3">
            <a:extLst>
              <a:ext uri="{FF2B5EF4-FFF2-40B4-BE49-F238E27FC236}">
                <a16:creationId xmlns:a16="http://schemas.microsoft.com/office/drawing/2014/main" id="{75413045-F686-401B-BA0B-6CA8611DB1D6}"/>
              </a:ext>
            </a:extLst>
          </p:cNvPr>
          <p:cNvSpPr>
            <a:spLocks noGrp="1"/>
          </p:cNvSpPr>
          <p:nvPr>
            <p:ph type="dt" sz="quarter" idx="10"/>
          </p:nvPr>
        </p:nvSpPr>
        <p:spPr>
          <a:xfrm>
            <a:off x="-20935" y="6381750"/>
            <a:ext cx="1981200" cy="476250"/>
          </a:xfrm>
          <a:noFill/>
        </p:spPr>
        <p:txBody>
          <a:bodyPr/>
          <a:lstStyle/>
          <a:p>
            <a:fld id="{22B8FB81-4D71-4A98-8FA5-D11CF119EB81}" type="datetime10">
              <a:rPr lang="zh-CN" altLang="en-US" smtClean="0">
                <a:ea typeface="宋体" charset="-122"/>
              </a:rPr>
              <a:pPr/>
              <a:t>20:58</a:t>
            </a:fld>
            <a:endParaRPr lang="en-US" altLang="zh-CN">
              <a:ea typeface="宋体" charset="-122"/>
            </a:endParaRPr>
          </a:p>
        </p:txBody>
      </p:sp>
      <p:pic>
        <p:nvPicPr>
          <p:cNvPr id="13" name="Picture 2" descr="c:\documents and settings\ibm\application data\360se6\User Data\temp\01300000323145123029807175635_s.jpg">
            <a:extLst>
              <a:ext uri="{FF2B5EF4-FFF2-40B4-BE49-F238E27FC236}">
                <a16:creationId xmlns:a16="http://schemas.microsoft.com/office/drawing/2014/main" id="{749A7DAE-A2D7-4440-B235-70C90F3692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2836" y="48293"/>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a:extLst>
              <a:ext uri="{FF2B5EF4-FFF2-40B4-BE49-F238E27FC236}">
                <a16:creationId xmlns:a16="http://schemas.microsoft.com/office/drawing/2014/main" id="{C991D0FC-A572-4503-B4AE-E2EE863AE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
            <a:extLst>
              <a:ext uri="{FF2B5EF4-FFF2-40B4-BE49-F238E27FC236}">
                <a16:creationId xmlns:a16="http://schemas.microsoft.com/office/drawing/2014/main" id="{BBD3F4D6-D5E3-42A7-AC3C-270DA6748C3D}"/>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16" name="灯片编号占位符 5">
            <a:extLst>
              <a:ext uri="{FF2B5EF4-FFF2-40B4-BE49-F238E27FC236}">
                <a16:creationId xmlns:a16="http://schemas.microsoft.com/office/drawing/2014/main" id="{0627CF20-70B4-4BC0-B5E5-9E49C4BBD971}"/>
              </a:ext>
            </a:extLst>
          </p:cNvPr>
          <p:cNvSpPr>
            <a:spLocks noGrp="1"/>
          </p:cNvSpPr>
          <p:nvPr>
            <p:ph type="sldNum" sz="quarter" idx="12"/>
          </p:nvPr>
        </p:nvSpPr>
        <p:spPr>
          <a:xfrm>
            <a:off x="7181973" y="6379161"/>
            <a:ext cx="1981200" cy="476250"/>
          </a:xfrm>
          <a:noFill/>
        </p:spPr>
        <p:txBody>
          <a:bodyPr/>
          <a:lstStyle/>
          <a:p>
            <a:fld id="{361B6C43-5757-4AE2-A2F3-BAF3E776C444}" type="slidenum">
              <a:rPr lang="en-US" altLang="zh-CN" smtClean="0">
                <a:ea typeface="宋体" charset="-122"/>
              </a:rPr>
              <a:pPr/>
              <a:t>3</a:t>
            </a:fld>
            <a:endParaRPr lang="en-US" altLang="zh-CN" dirty="0">
              <a:ea typeface="宋体" charset="-122"/>
            </a:endParaRPr>
          </a:p>
        </p:txBody>
      </p:sp>
      <p:sp>
        <p:nvSpPr>
          <p:cNvPr id="18" name="矩形 17">
            <a:extLst>
              <a:ext uri="{FF2B5EF4-FFF2-40B4-BE49-F238E27FC236}">
                <a16:creationId xmlns:a16="http://schemas.microsoft.com/office/drawing/2014/main" id="{3A058C38-C013-4FB3-B4EC-0D9E813899F3}"/>
              </a:ext>
            </a:extLst>
          </p:cNvPr>
          <p:cNvSpPr/>
          <p:nvPr/>
        </p:nvSpPr>
        <p:spPr>
          <a:xfrm>
            <a:off x="3507199" y="822728"/>
            <a:ext cx="2129601"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CLR</a:t>
            </a:r>
            <a:r>
              <a:rPr lang="zh-CN" altLang="en-US" b="1" dirty="0">
                <a:solidFill>
                  <a:srgbClr val="FF0000"/>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CPL</a:t>
            </a:r>
            <a:endParaRPr lang="zh-CN" altLang="en-US" dirty="0">
              <a:solidFill>
                <a:srgbClr val="FF0000"/>
              </a:solidFill>
            </a:endParaRPr>
          </a:p>
        </p:txBody>
      </p:sp>
      <p:sp>
        <p:nvSpPr>
          <p:cNvPr id="19" name="Text Box 5">
            <a:extLst>
              <a:ext uri="{FF2B5EF4-FFF2-40B4-BE49-F238E27FC236}">
                <a16:creationId xmlns:a16="http://schemas.microsoft.com/office/drawing/2014/main" id="{3AE4338C-AE8B-4C85-8551-A8AB8409533A}"/>
              </a:ext>
            </a:extLst>
          </p:cNvPr>
          <p:cNvSpPr txBox="1">
            <a:spLocks noChangeArrowheads="1"/>
          </p:cNvSpPr>
          <p:nvPr/>
        </p:nvSpPr>
        <p:spPr bwMode="auto">
          <a:xfrm>
            <a:off x="539552" y="2911125"/>
            <a:ext cx="6347405" cy="1273875"/>
          </a:xfrm>
          <a:prstGeom prst="rect">
            <a:avLst/>
          </a:prstGeom>
          <a:solidFill>
            <a:schemeClr val="bg1"/>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 </a:t>
            </a:r>
            <a:r>
              <a:rPr kumimoji="1" lang="zh-CN" altLang="en-US" b="1" dirty="0">
                <a:latin typeface="宋体" charset="-122"/>
              </a:rPr>
              <a:t>指令操作对象是累加器</a:t>
            </a:r>
            <a:r>
              <a:rPr kumimoji="1" lang="en-US" altLang="zh-CN" b="1" dirty="0">
                <a:latin typeface="宋体" charset="-122"/>
              </a:rPr>
              <a:t>A</a:t>
            </a: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a:t>
            </a:r>
            <a:r>
              <a:rPr kumimoji="1" lang="en-US" altLang="zh-CN" b="1" dirty="0">
                <a:latin typeface="宋体" charset="-122"/>
              </a:rPr>
              <a:t>CLR  A</a:t>
            </a:r>
            <a:r>
              <a:rPr kumimoji="1" lang="zh-CN" altLang="en-US" b="1" dirty="0">
                <a:latin typeface="宋体" charset="-122"/>
              </a:rPr>
              <a:t>”累加器</a:t>
            </a:r>
            <a:r>
              <a:rPr kumimoji="1" lang="en-US" altLang="zh-CN" b="1" dirty="0">
                <a:latin typeface="宋体" charset="-122"/>
              </a:rPr>
              <a:t>A</a:t>
            </a:r>
            <a:r>
              <a:rPr kumimoji="1" lang="zh-CN" altLang="en-US" b="1" dirty="0">
                <a:latin typeface="宋体" charset="-122"/>
              </a:rPr>
              <a:t>清</a:t>
            </a:r>
            <a:r>
              <a:rPr kumimoji="1" lang="en-US" altLang="zh-CN" b="1" dirty="0">
                <a:latin typeface="宋体" charset="-122"/>
              </a:rPr>
              <a:t>0</a:t>
            </a:r>
            <a:r>
              <a:rPr kumimoji="1" lang="zh-CN" altLang="en-US" b="1" dirty="0">
                <a:latin typeface="宋体" charset="-122"/>
              </a:rPr>
              <a:t>指令，只影响标志位</a:t>
            </a:r>
            <a:r>
              <a:rPr kumimoji="1" lang="en-US" altLang="zh-CN" b="1" dirty="0">
                <a:latin typeface="宋体" charset="-122"/>
              </a:rPr>
              <a:t>P</a:t>
            </a: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en-US" altLang="zh-CN" b="1" dirty="0">
                <a:latin typeface="宋体" charset="-122"/>
                <a:cs typeface="Times New Roman" pitchFamily="18" charset="0"/>
              </a:rPr>
              <a:t>“CPL  A”</a:t>
            </a:r>
            <a:r>
              <a:rPr kumimoji="1" lang="zh-CN" altLang="en-US" b="1" dirty="0">
                <a:latin typeface="宋体" charset="-122"/>
                <a:cs typeface="Times New Roman" pitchFamily="18" charset="0"/>
              </a:rPr>
              <a:t>累加器</a:t>
            </a:r>
            <a:r>
              <a:rPr kumimoji="1" lang="en-US" altLang="zh-CN" b="1" dirty="0">
                <a:latin typeface="宋体" charset="-122"/>
                <a:cs typeface="Times New Roman" pitchFamily="18" charset="0"/>
              </a:rPr>
              <a:t>A</a:t>
            </a:r>
            <a:r>
              <a:rPr kumimoji="1" lang="zh-CN" altLang="en-US" b="1" dirty="0">
                <a:latin typeface="宋体" charset="-122"/>
                <a:cs typeface="Times New Roman" pitchFamily="18" charset="0"/>
              </a:rPr>
              <a:t>取反</a:t>
            </a:r>
            <a:r>
              <a:rPr kumimoji="1" lang="zh-CN" altLang="en-US" b="1" dirty="0">
                <a:latin typeface="宋体" charset="-122"/>
              </a:rPr>
              <a:t>指令</a:t>
            </a:r>
            <a:r>
              <a:rPr kumimoji="1" lang="zh-CN" altLang="en-US" b="1" dirty="0">
                <a:latin typeface="宋体" charset="-122"/>
                <a:cs typeface="Times New Roman" pitchFamily="18" charset="0"/>
              </a:rPr>
              <a:t>，</a:t>
            </a:r>
            <a:r>
              <a:rPr kumimoji="1" lang="zh-CN" altLang="en-US" b="1" dirty="0">
                <a:latin typeface="宋体" charset="-122"/>
              </a:rPr>
              <a:t>只影响标志位</a:t>
            </a:r>
            <a:r>
              <a:rPr kumimoji="1" lang="en-US" altLang="zh-CN" b="1" dirty="0">
                <a:latin typeface="宋体" charset="-122"/>
              </a:rPr>
              <a:t>P</a:t>
            </a:r>
          </a:p>
        </p:txBody>
      </p:sp>
      <p:sp>
        <p:nvSpPr>
          <p:cNvPr id="17" name="矩形 16">
            <a:extLst>
              <a:ext uri="{FF2B5EF4-FFF2-40B4-BE49-F238E27FC236}">
                <a16:creationId xmlns:a16="http://schemas.microsoft.com/office/drawing/2014/main" id="{A8703EE4-19CB-47F7-B818-2D9FEBD14717}"/>
              </a:ext>
            </a:extLst>
          </p:cNvPr>
          <p:cNvSpPr/>
          <p:nvPr/>
        </p:nvSpPr>
        <p:spPr>
          <a:xfrm>
            <a:off x="5580114" y="814790"/>
            <a:ext cx="2899260" cy="369332"/>
          </a:xfrm>
          <a:prstGeom prst="rect">
            <a:avLst/>
          </a:prstGeom>
        </p:spPr>
        <p:txBody>
          <a:bodyPr wrap="square">
            <a:spAutoFit/>
          </a:bodyPr>
          <a:lstStyle/>
          <a:p>
            <a:r>
              <a:rPr lang="en-US" altLang="zh-CN" b="1" dirty="0" err="1">
                <a:solidFill>
                  <a:srgbClr val="FF0000"/>
                </a:solidFill>
                <a:latin typeface="创艺简黑体" pitchFamily="2" charset="-122"/>
                <a:ea typeface="创艺简黑体" pitchFamily="2" charset="-122"/>
              </a:rPr>
              <a:t>CL</a:t>
            </a:r>
            <a:r>
              <a:rPr lang="en-US" altLang="zh-CN" b="1" dirty="0" err="1">
                <a:solidFill>
                  <a:srgbClr val="3333FF"/>
                </a:solidFill>
                <a:latin typeface="创艺简黑体" pitchFamily="2" charset="-122"/>
                <a:ea typeface="创艺简黑体" pitchFamily="2" charset="-122"/>
              </a:rPr>
              <a:t>ea</a:t>
            </a:r>
            <a:r>
              <a:rPr lang="en-US" altLang="zh-CN" b="1" dirty="0" err="1">
                <a:solidFill>
                  <a:srgbClr val="FF0000"/>
                </a:solidFill>
                <a:latin typeface="创艺简黑体" pitchFamily="2" charset="-122"/>
                <a:ea typeface="创艺简黑体" pitchFamily="2" charset="-122"/>
              </a:rPr>
              <a:t>R</a:t>
            </a:r>
            <a:r>
              <a:rPr lang="zh-CN" altLang="en-US" b="1" dirty="0">
                <a:solidFill>
                  <a:srgbClr val="FF0000"/>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 </a:t>
            </a:r>
            <a:r>
              <a:rPr lang="en-US" altLang="zh-CN" b="1" dirty="0" err="1">
                <a:solidFill>
                  <a:srgbClr val="FF0000"/>
                </a:solidFill>
                <a:latin typeface="创艺简黑体" pitchFamily="2" charset="-122"/>
                <a:ea typeface="创艺简黑体" pitchFamily="2" charset="-122"/>
              </a:rPr>
              <a:t>C</a:t>
            </a:r>
            <a:r>
              <a:rPr lang="en-US" altLang="zh-CN" b="1" dirty="0" err="1">
                <a:solidFill>
                  <a:srgbClr val="3333FF"/>
                </a:solidFill>
                <a:latin typeface="创艺简黑体" pitchFamily="2" charset="-122"/>
                <a:ea typeface="创艺简黑体" pitchFamily="2" charset="-122"/>
              </a:rPr>
              <a:t>om</a:t>
            </a:r>
            <a:r>
              <a:rPr lang="en-US" altLang="zh-CN" b="1" dirty="0" err="1">
                <a:solidFill>
                  <a:srgbClr val="FF0000"/>
                </a:solidFill>
                <a:latin typeface="创艺简黑体" pitchFamily="2" charset="-122"/>
                <a:ea typeface="创艺简黑体" pitchFamily="2" charset="-122"/>
              </a:rPr>
              <a:t>PL</a:t>
            </a:r>
            <a:r>
              <a:rPr lang="en-US" altLang="zh-CN" b="1" dirty="0" err="1">
                <a:solidFill>
                  <a:srgbClr val="3333FF"/>
                </a:solidFill>
                <a:latin typeface="创艺简黑体" pitchFamily="2" charset="-122"/>
                <a:ea typeface="创艺简黑体" pitchFamily="2" charset="-122"/>
              </a:rPr>
              <a:t>ement</a:t>
            </a:r>
            <a:endParaRPr lang="zh-CN" altLang="en-US" dirty="0">
              <a:solidFill>
                <a:srgbClr val="3333FF"/>
              </a:solidFill>
            </a:endParaRPr>
          </a:p>
        </p:txBody>
      </p:sp>
    </p:spTree>
  </p:cSld>
  <p:clrMapOvr>
    <a:masterClrMapping/>
  </p:clrMapOvr>
  <p:transition>
    <p:cut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54489" y="1250247"/>
            <a:ext cx="8915400" cy="3594100"/>
            <a:chOff x="48" y="432"/>
            <a:chExt cx="5616" cy="2264"/>
          </a:xfrm>
        </p:grpSpPr>
        <p:sp>
          <p:nvSpPr>
            <p:cNvPr id="36872" name="Text Box 9"/>
            <p:cNvSpPr txBox="1">
              <a:spLocks noChangeArrowheads="1"/>
            </p:cNvSpPr>
            <p:nvPr/>
          </p:nvSpPr>
          <p:spPr bwMode="auto">
            <a:xfrm>
              <a:off x="48" y="432"/>
              <a:ext cx="5616" cy="2264"/>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lnSpc>
                  <a:spcPct val="80000"/>
                </a:lnSpc>
                <a:spcBef>
                  <a:spcPct val="50000"/>
                </a:spcBef>
              </a:pPr>
              <a:r>
                <a:rPr kumimoji="1" lang="en-US" altLang="zh-CN" b="1" dirty="0">
                  <a:solidFill>
                    <a:srgbClr val="FF0000"/>
                  </a:solidFill>
                  <a:latin typeface="宋体" charset="-122"/>
                </a:rPr>
                <a:t>RL</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0010 0011                          A</a:t>
              </a:r>
              <a:r>
                <a:rPr kumimoji="1" lang="zh-CN" altLang="en-US" b="1" dirty="0">
                  <a:latin typeface="宋体" charset="-122"/>
                </a:rPr>
                <a:t>中内容</a:t>
              </a:r>
              <a:r>
                <a:rPr kumimoji="1" lang="zh-CN" altLang="en-US" b="1" dirty="0">
                  <a:solidFill>
                    <a:srgbClr val="3333FF"/>
                  </a:solidFill>
                  <a:latin typeface="宋体" charset="-122"/>
                </a:rPr>
                <a:t>循环左移一位</a:t>
              </a:r>
              <a:r>
                <a:rPr kumimoji="1" lang="zh-CN" altLang="en-US" b="1" dirty="0">
                  <a:latin typeface="宋体" charset="-122"/>
                </a:rPr>
                <a:t>。</a:t>
              </a:r>
            </a:p>
            <a:p>
              <a:pPr algn="just" eaLnBrk="0" hangingPunct="0">
                <a:lnSpc>
                  <a:spcPct val="80000"/>
                </a:lnSpc>
                <a:spcBef>
                  <a:spcPct val="50000"/>
                </a:spcBef>
              </a:pPr>
              <a:r>
                <a:rPr kumimoji="1" lang="zh-CN" altLang="en-US" b="1" dirty="0">
                  <a:latin typeface="宋体" charset="-122"/>
                </a:rPr>
                <a:t>			    </a:t>
              </a:r>
              <a:r>
                <a:rPr kumimoji="1" lang="zh-CN" altLang="en-US" b="1" dirty="0">
                  <a:latin typeface="Times New Roman" pitchFamily="18" charset="0"/>
                </a:rPr>
                <a:t>←</a:t>
              </a:r>
              <a:r>
                <a:rPr kumimoji="1" lang="en-US" altLang="zh-CN" b="1" dirty="0">
                  <a:latin typeface="宋体" charset="-122"/>
                </a:rPr>
                <a:t>a7 </a:t>
              </a:r>
              <a:r>
                <a:rPr kumimoji="1" lang="en-US" altLang="zh-CN" b="1" dirty="0">
                  <a:latin typeface="Times New Roman" pitchFamily="18" charset="0"/>
                </a:rPr>
                <a:t> ← a0</a:t>
              </a:r>
              <a:r>
                <a:rPr kumimoji="1" lang="en-US" altLang="zh-CN" b="1" dirty="0">
                  <a:latin typeface="宋体" charset="-122"/>
                </a:rPr>
                <a:t>    </a:t>
              </a:r>
              <a:r>
                <a:rPr kumimoji="1" lang="en-US" altLang="zh-CN" b="1" dirty="0">
                  <a:latin typeface="Times New Roman" pitchFamily="18" charset="0"/>
                </a:rPr>
                <a:t>←</a:t>
              </a:r>
              <a:endParaRPr kumimoji="1" lang="en-US" altLang="zh-CN" b="1" dirty="0">
                <a:latin typeface="宋体" charset="-122"/>
              </a:endParaRPr>
            </a:p>
            <a:p>
              <a:pPr algn="just" eaLnBrk="0" hangingPunct="0">
                <a:lnSpc>
                  <a:spcPct val="80000"/>
                </a:lnSpc>
                <a:spcBef>
                  <a:spcPct val="50000"/>
                </a:spcBef>
              </a:pPr>
              <a:r>
                <a:rPr kumimoji="1" lang="en-US" altLang="zh-CN" b="1" dirty="0">
                  <a:solidFill>
                    <a:srgbClr val="FF0000"/>
                  </a:solidFill>
                  <a:latin typeface="宋体" charset="-122"/>
                </a:rPr>
                <a:t>RR</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0000 0011                          A</a:t>
              </a:r>
              <a:r>
                <a:rPr kumimoji="1" lang="zh-CN" altLang="en-US" b="1" dirty="0">
                  <a:latin typeface="宋体" charset="-122"/>
                </a:rPr>
                <a:t>中内容</a:t>
              </a:r>
              <a:r>
                <a:rPr kumimoji="1" lang="zh-CN" altLang="en-US" b="1" dirty="0">
                  <a:solidFill>
                    <a:srgbClr val="3333FF"/>
                  </a:solidFill>
                  <a:latin typeface="宋体" charset="-122"/>
                </a:rPr>
                <a:t>循环右移一位</a:t>
              </a:r>
              <a:r>
                <a:rPr kumimoji="1" lang="zh-CN" altLang="en-US" b="1" dirty="0">
                  <a:latin typeface="宋体" charset="-122"/>
                </a:rPr>
                <a:t>。 </a:t>
              </a:r>
            </a:p>
            <a:p>
              <a:pPr algn="just" eaLnBrk="0" hangingPunct="0">
                <a:lnSpc>
                  <a:spcPct val="80000"/>
                </a:lnSpc>
                <a:spcBef>
                  <a:spcPct val="50000"/>
                </a:spcBef>
              </a:pPr>
              <a:r>
                <a:rPr kumimoji="1" lang="zh-CN" altLang="en-US" b="1" dirty="0">
                  <a:latin typeface="宋体" charset="-122"/>
                </a:rPr>
                <a:t>			   → </a:t>
              </a:r>
              <a:r>
                <a:rPr kumimoji="1" lang="en-US" altLang="zh-CN" b="1" dirty="0">
                  <a:latin typeface="宋体" charset="-122"/>
                </a:rPr>
                <a:t>a7 → a0   →</a:t>
              </a:r>
            </a:p>
            <a:p>
              <a:pPr algn="just" eaLnBrk="0" hangingPunct="0">
                <a:lnSpc>
                  <a:spcPct val="80000"/>
                </a:lnSpc>
                <a:spcBef>
                  <a:spcPct val="50000"/>
                </a:spcBef>
              </a:pPr>
              <a:r>
                <a:rPr kumimoji="1" lang="en-US" altLang="zh-CN" b="1" dirty="0">
                  <a:solidFill>
                    <a:srgbClr val="FF0000"/>
                  </a:solidFill>
                  <a:latin typeface="宋体" charset="-122"/>
                </a:rPr>
                <a:t>RLC</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0011 0011                          A</a:t>
              </a:r>
              <a:r>
                <a:rPr kumimoji="1" lang="zh-CN" altLang="en-US" b="1" dirty="0">
                  <a:latin typeface="宋体" charset="-122"/>
                </a:rPr>
                <a:t>中内容</a:t>
              </a:r>
              <a:r>
                <a:rPr kumimoji="1" lang="zh-CN" altLang="en-US" b="1" dirty="0">
                  <a:solidFill>
                    <a:srgbClr val="3333FF"/>
                  </a:solidFill>
                  <a:latin typeface="宋体" charset="-122"/>
                </a:rPr>
                <a:t>连同进位位</a:t>
              </a:r>
              <a:r>
                <a:rPr kumimoji="1" lang="en-US" altLang="zh-CN" b="1" dirty="0">
                  <a:solidFill>
                    <a:srgbClr val="3333FF"/>
                  </a:solidFill>
                  <a:latin typeface="宋体" charset="-122"/>
                </a:rPr>
                <a:t>CY</a:t>
              </a:r>
              <a:r>
                <a:rPr kumimoji="1" lang="zh-CN" altLang="en-US" b="1" dirty="0">
                  <a:solidFill>
                    <a:srgbClr val="3333FF"/>
                  </a:solidFill>
                  <a:latin typeface="宋体" charset="-122"/>
                </a:rPr>
                <a:t>一起循</a:t>
              </a:r>
            </a:p>
            <a:p>
              <a:pPr algn="just" eaLnBrk="0" hangingPunct="0">
                <a:lnSpc>
                  <a:spcPct val="80000"/>
                </a:lnSpc>
                <a:spcBef>
                  <a:spcPct val="50000"/>
                </a:spcBef>
              </a:pPr>
              <a:r>
                <a:rPr kumimoji="1" lang="zh-CN" altLang="en-US" b="1" dirty="0">
                  <a:latin typeface="宋体" charset="-122"/>
                </a:rPr>
                <a:t>			   ← </a:t>
              </a:r>
              <a:r>
                <a:rPr kumimoji="1" lang="en-US" altLang="zh-CN" b="1" dirty="0">
                  <a:latin typeface="宋体" charset="-122"/>
                </a:rPr>
                <a:t>CY ← a7 ← a0  ←   </a:t>
              </a:r>
              <a:r>
                <a:rPr kumimoji="1" lang="zh-CN" altLang="en-US" b="1" dirty="0">
                  <a:solidFill>
                    <a:srgbClr val="3333FF"/>
                  </a:solidFill>
                  <a:latin typeface="宋体" charset="-122"/>
                </a:rPr>
                <a:t>环左移一位</a:t>
              </a:r>
              <a:r>
                <a:rPr kumimoji="1" lang="zh-CN" altLang="en-US" b="1" dirty="0">
                  <a:latin typeface="宋体" charset="-122"/>
                </a:rPr>
                <a:t>。 </a:t>
              </a:r>
            </a:p>
            <a:p>
              <a:pPr algn="just" eaLnBrk="0" hangingPunct="0">
                <a:lnSpc>
                  <a:spcPct val="80000"/>
                </a:lnSpc>
                <a:spcBef>
                  <a:spcPct val="50000"/>
                </a:spcBef>
              </a:pPr>
              <a:r>
                <a:rPr kumimoji="1" lang="en-US" altLang="zh-CN" b="1" dirty="0">
                  <a:solidFill>
                    <a:srgbClr val="FF0000"/>
                  </a:solidFill>
                  <a:latin typeface="宋体" charset="-122"/>
                </a:rPr>
                <a:t>RRC</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0001 0011                          A</a:t>
              </a:r>
              <a:r>
                <a:rPr kumimoji="1" lang="zh-CN" altLang="en-US" b="1" dirty="0">
                  <a:latin typeface="宋体" charset="-122"/>
                </a:rPr>
                <a:t>中内容</a:t>
              </a:r>
              <a:r>
                <a:rPr kumimoji="1" lang="zh-CN" altLang="en-US" b="1" dirty="0">
                  <a:solidFill>
                    <a:srgbClr val="3333FF"/>
                  </a:solidFill>
                  <a:latin typeface="宋体" charset="-122"/>
                </a:rPr>
                <a:t>连同进位位</a:t>
              </a:r>
              <a:r>
                <a:rPr kumimoji="1" lang="en-US" altLang="zh-CN" b="1" dirty="0">
                  <a:solidFill>
                    <a:srgbClr val="3333FF"/>
                  </a:solidFill>
                  <a:latin typeface="宋体" charset="-122"/>
                </a:rPr>
                <a:t>CY</a:t>
              </a:r>
              <a:r>
                <a:rPr kumimoji="1" lang="zh-CN" altLang="en-US" b="1" dirty="0">
                  <a:solidFill>
                    <a:srgbClr val="3333FF"/>
                  </a:solidFill>
                  <a:latin typeface="宋体" charset="-122"/>
                </a:rPr>
                <a:t>一起循</a:t>
              </a:r>
            </a:p>
            <a:p>
              <a:pPr algn="just" eaLnBrk="0" hangingPunct="0">
                <a:lnSpc>
                  <a:spcPct val="80000"/>
                </a:lnSpc>
                <a:spcBef>
                  <a:spcPct val="50000"/>
                </a:spcBef>
              </a:pPr>
              <a:r>
                <a:rPr kumimoji="1" lang="zh-CN" altLang="en-US" b="1" dirty="0">
                  <a:latin typeface="宋体" charset="-122"/>
                </a:rPr>
                <a:t>			   → </a:t>
              </a:r>
              <a:r>
                <a:rPr kumimoji="1" lang="en-US" altLang="zh-CN" b="1" dirty="0">
                  <a:latin typeface="宋体" charset="-122"/>
                </a:rPr>
                <a:t>CY → a7 → a0  →   </a:t>
              </a:r>
              <a:r>
                <a:rPr kumimoji="1" lang="zh-CN" altLang="en-US" b="1" dirty="0">
                  <a:solidFill>
                    <a:srgbClr val="3333FF"/>
                  </a:solidFill>
                  <a:latin typeface="宋体" charset="-122"/>
                </a:rPr>
                <a:t>环右移一位</a:t>
              </a:r>
              <a:r>
                <a:rPr kumimoji="1" lang="zh-CN" altLang="en-US" b="1" dirty="0">
                  <a:latin typeface="宋体" charset="-122"/>
                </a:rPr>
                <a:t>。 </a:t>
              </a:r>
            </a:p>
            <a:p>
              <a:pPr algn="just" eaLnBrk="0" hangingPunct="0">
                <a:lnSpc>
                  <a:spcPct val="80000"/>
                </a:lnSpc>
                <a:spcBef>
                  <a:spcPct val="50000"/>
                </a:spcBef>
              </a:pPr>
              <a:endParaRPr kumimoji="1" lang="en-US" altLang="zh-CN" b="1" dirty="0">
                <a:latin typeface="宋体" charset="-122"/>
              </a:endParaRPr>
            </a:p>
          </p:txBody>
        </p:sp>
        <p:sp>
          <p:nvSpPr>
            <p:cNvPr id="36873" name="Line 11"/>
            <p:cNvSpPr>
              <a:spLocks noChangeShapeType="1"/>
            </p:cNvSpPr>
            <p:nvPr/>
          </p:nvSpPr>
          <p:spPr bwMode="auto">
            <a:xfrm>
              <a:off x="48" y="1152"/>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74" name="Line 13"/>
            <p:cNvSpPr>
              <a:spLocks noChangeShapeType="1"/>
            </p:cNvSpPr>
            <p:nvPr/>
          </p:nvSpPr>
          <p:spPr bwMode="auto">
            <a:xfrm>
              <a:off x="48" y="672"/>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75" name="Line 14"/>
            <p:cNvSpPr>
              <a:spLocks noChangeShapeType="1"/>
            </p:cNvSpPr>
            <p:nvPr/>
          </p:nvSpPr>
          <p:spPr bwMode="auto">
            <a:xfrm>
              <a:off x="1152" y="432"/>
              <a:ext cx="0" cy="225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76" name="Line 16"/>
            <p:cNvSpPr>
              <a:spLocks noChangeShapeType="1"/>
            </p:cNvSpPr>
            <p:nvPr/>
          </p:nvSpPr>
          <p:spPr bwMode="auto">
            <a:xfrm>
              <a:off x="3696" y="432"/>
              <a:ext cx="0" cy="225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nvGrpSpPr>
            <p:cNvPr id="3" name="Group 24"/>
            <p:cNvGrpSpPr>
              <a:grpSpLocks/>
            </p:cNvGrpSpPr>
            <p:nvPr/>
          </p:nvGrpSpPr>
          <p:grpSpPr bwMode="auto">
            <a:xfrm>
              <a:off x="2112" y="768"/>
              <a:ext cx="1200" cy="336"/>
              <a:chOff x="2112" y="768"/>
              <a:chExt cx="1200" cy="336"/>
            </a:xfrm>
          </p:grpSpPr>
          <p:sp>
            <p:nvSpPr>
              <p:cNvPr id="36904" name="Rectangle 17"/>
              <p:cNvSpPr>
                <a:spLocks noChangeArrowheads="1"/>
              </p:cNvSpPr>
              <p:nvPr/>
            </p:nvSpPr>
            <p:spPr bwMode="auto">
              <a:xfrm>
                <a:off x="2256" y="912"/>
                <a:ext cx="864" cy="192"/>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36905" name="Line 18"/>
              <p:cNvSpPr>
                <a:spLocks noChangeShapeType="1"/>
              </p:cNvSpPr>
              <p:nvPr/>
            </p:nvSpPr>
            <p:spPr bwMode="auto">
              <a:xfrm>
                <a:off x="2112" y="768"/>
                <a:ext cx="12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6" name="Line 19"/>
              <p:cNvSpPr>
                <a:spLocks noChangeShapeType="1"/>
              </p:cNvSpPr>
              <p:nvPr/>
            </p:nvSpPr>
            <p:spPr bwMode="auto">
              <a:xfrm>
                <a:off x="3312" y="768"/>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7" name="Line 20"/>
              <p:cNvSpPr>
                <a:spLocks noChangeShapeType="1"/>
              </p:cNvSpPr>
              <p:nvPr/>
            </p:nvSpPr>
            <p:spPr bwMode="auto">
              <a:xfrm flipH="1">
                <a:off x="3168" y="1008"/>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8" name="Line 21"/>
              <p:cNvSpPr>
                <a:spLocks noChangeShapeType="1"/>
              </p:cNvSpPr>
              <p:nvPr/>
            </p:nvSpPr>
            <p:spPr bwMode="auto">
              <a:xfrm flipH="1">
                <a:off x="2112" y="1008"/>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9" name="Line 22"/>
              <p:cNvSpPr>
                <a:spLocks noChangeShapeType="1"/>
              </p:cNvSpPr>
              <p:nvPr/>
            </p:nvSpPr>
            <p:spPr bwMode="auto">
              <a:xfrm>
                <a:off x="2112" y="768"/>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grpSp>
          <p:nvGrpSpPr>
            <p:cNvPr id="4" name="Group 26"/>
            <p:cNvGrpSpPr>
              <a:grpSpLocks/>
            </p:cNvGrpSpPr>
            <p:nvPr/>
          </p:nvGrpSpPr>
          <p:grpSpPr bwMode="auto">
            <a:xfrm>
              <a:off x="2064" y="1200"/>
              <a:ext cx="1200" cy="336"/>
              <a:chOff x="2112" y="768"/>
              <a:chExt cx="1200" cy="336"/>
            </a:xfrm>
          </p:grpSpPr>
          <p:sp>
            <p:nvSpPr>
              <p:cNvPr id="36898" name="Rectangle 27"/>
              <p:cNvSpPr>
                <a:spLocks noChangeArrowheads="1"/>
              </p:cNvSpPr>
              <p:nvPr/>
            </p:nvSpPr>
            <p:spPr bwMode="auto">
              <a:xfrm>
                <a:off x="2256" y="912"/>
                <a:ext cx="864" cy="192"/>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36899" name="Line 28"/>
              <p:cNvSpPr>
                <a:spLocks noChangeShapeType="1"/>
              </p:cNvSpPr>
              <p:nvPr/>
            </p:nvSpPr>
            <p:spPr bwMode="auto">
              <a:xfrm>
                <a:off x="2112" y="768"/>
                <a:ext cx="12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0" name="Line 29"/>
              <p:cNvSpPr>
                <a:spLocks noChangeShapeType="1"/>
              </p:cNvSpPr>
              <p:nvPr/>
            </p:nvSpPr>
            <p:spPr bwMode="auto">
              <a:xfrm>
                <a:off x="3312" y="768"/>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1" name="Line 30"/>
              <p:cNvSpPr>
                <a:spLocks noChangeShapeType="1"/>
              </p:cNvSpPr>
              <p:nvPr/>
            </p:nvSpPr>
            <p:spPr bwMode="auto">
              <a:xfrm flipH="1" flipV="1">
                <a:off x="3168" y="1008"/>
                <a:ext cx="144" cy="8"/>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36902" name="Line 31"/>
              <p:cNvSpPr>
                <a:spLocks noChangeShapeType="1"/>
              </p:cNvSpPr>
              <p:nvPr/>
            </p:nvSpPr>
            <p:spPr bwMode="auto">
              <a:xfrm flipH="1">
                <a:off x="2112" y="1008"/>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3" name="Line 32"/>
              <p:cNvSpPr>
                <a:spLocks noChangeShapeType="1"/>
              </p:cNvSpPr>
              <p:nvPr/>
            </p:nvSpPr>
            <p:spPr bwMode="auto">
              <a:xfrm>
                <a:off x="2112" y="768"/>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grpSp>
          <p:nvGrpSpPr>
            <p:cNvPr id="5" name="Group 46"/>
            <p:cNvGrpSpPr>
              <a:grpSpLocks/>
            </p:cNvGrpSpPr>
            <p:nvPr/>
          </p:nvGrpSpPr>
          <p:grpSpPr bwMode="auto">
            <a:xfrm>
              <a:off x="2064" y="1680"/>
              <a:ext cx="1584" cy="336"/>
              <a:chOff x="2064" y="1680"/>
              <a:chExt cx="1584" cy="336"/>
            </a:xfrm>
          </p:grpSpPr>
          <p:sp>
            <p:nvSpPr>
              <p:cNvPr id="36891" name="Rectangle 36"/>
              <p:cNvSpPr>
                <a:spLocks noChangeArrowheads="1"/>
              </p:cNvSpPr>
              <p:nvPr/>
            </p:nvSpPr>
            <p:spPr bwMode="auto">
              <a:xfrm>
                <a:off x="2592" y="1824"/>
                <a:ext cx="864" cy="192"/>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36892" name="Line 37"/>
              <p:cNvSpPr>
                <a:spLocks noChangeShapeType="1"/>
              </p:cNvSpPr>
              <p:nvPr/>
            </p:nvSpPr>
            <p:spPr bwMode="auto">
              <a:xfrm>
                <a:off x="2064" y="1680"/>
                <a:ext cx="158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3" name="Line 38"/>
              <p:cNvSpPr>
                <a:spLocks noChangeShapeType="1"/>
              </p:cNvSpPr>
              <p:nvPr/>
            </p:nvSpPr>
            <p:spPr bwMode="auto">
              <a:xfrm>
                <a:off x="3648" y="1680"/>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4" name="Line 39"/>
              <p:cNvSpPr>
                <a:spLocks noChangeShapeType="1"/>
              </p:cNvSpPr>
              <p:nvPr/>
            </p:nvSpPr>
            <p:spPr bwMode="auto">
              <a:xfrm flipH="1">
                <a:off x="3504" y="1920"/>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5" name="Line 40"/>
              <p:cNvSpPr>
                <a:spLocks noChangeShapeType="1"/>
              </p:cNvSpPr>
              <p:nvPr/>
            </p:nvSpPr>
            <p:spPr bwMode="auto">
              <a:xfrm flipH="1">
                <a:off x="2448" y="1920"/>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6" name="Line 41"/>
              <p:cNvSpPr>
                <a:spLocks noChangeShapeType="1"/>
              </p:cNvSpPr>
              <p:nvPr/>
            </p:nvSpPr>
            <p:spPr bwMode="auto">
              <a:xfrm>
                <a:off x="2064" y="1680"/>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7" name="Rectangle 42"/>
              <p:cNvSpPr>
                <a:spLocks noChangeArrowheads="1"/>
              </p:cNvSpPr>
              <p:nvPr/>
            </p:nvSpPr>
            <p:spPr bwMode="auto">
              <a:xfrm>
                <a:off x="2208" y="1824"/>
                <a:ext cx="240" cy="192"/>
              </a:xfrm>
              <a:prstGeom prst="rect">
                <a:avLst/>
              </a:prstGeom>
              <a:noFill/>
              <a:ln w="12700" cap="sq">
                <a:solidFill>
                  <a:schemeClr val="tx1"/>
                </a:solidFill>
                <a:miter lim="800000"/>
                <a:headEnd type="none" w="sm" len="sm"/>
                <a:tailEnd type="none" w="sm" len="sm"/>
              </a:ln>
            </p:spPr>
            <p:txBody>
              <a:bodyPr anchor="ctr">
                <a:spAutoFit/>
              </a:bodyPr>
              <a:lstStyle/>
              <a:p>
                <a:endParaRPr lang="zh-CN" altLang="en-US"/>
              </a:p>
            </p:txBody>
          </p:sp>
        </p:grpSp>
        <p:sp>
          <p:nvSpPr>
            <p:cNvPr id="36880" name="Line 43"/>
            <p:cNvSpPr>
              <a:spLocks noChangeShapeType="1"/>
            </p:cNvSpPr>
            <p:nvPr/>
          </p:nvSpPr>
          <p:spPr bwMode="auto">
            <a:xfrm>
              <a:off x="48" y="1584"/>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nvGrpSpPr>
            <p:cNvPr id="6" name="Group 47"/>
            <p:cNvGrpSpPr>
              <a:grpSpLocks/>
            </p:cNvGrpSpPr>
            <p:nvPr/>
          </p:nvGrpSpPr>
          <p:grpSpPr bwMode="auto">
            <a:xfrm>
              <a:off x="2064" y="2112"/>
              <a:ext cx="1584" cy="336"/>
              <a:chOff x="2064" y="1680"/>
              <a:chExt cx="1584" cy="336"/>
            </a:xfrm>
          </p:grpSpPr>
          <p:sp>
            <p:nvSpPr>
              <p:cNvPr id="36884" name="Rectangle 48"/>
              <p:cNvSpPr>
                <a:spLocks noChangeArrowheads="1"/>
              </p:cNvSpPr>
              <p:nvPr/>
            </p:nvSpPr>
            <p:spPr bwMode="auto">
              <a:xfrm>
                <a:off x="2592" y="1824"/>
                <a:ext cx="864" cy="192"/>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36885" name="Line 49"/>
              <p:cNvSpPr>
                <a:spLocks noChangeShapeType="1"/>
              </p:cNvSpPr>
              <p:nvPr/>
            </p:nvSpPr>
            <p:spPr bwMode="auto">
              <a:xfrm>
                <a:off x="2064" y="1680"/>
                <a:ext cx="158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86" name="Line 50"/>
              <p:cNvSpPr>
                <a:spLocks noChangeShapeType="1"/>
              </p:cNvSpPr>
              <p:nvPr/>
            </p:nvSpPr>
            <p:spPr bwMode="auto">
              <a:xfrm>
                <a:off x="3648" y="1680"/>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87" name="Line 51"/>
              <p:cNvSpPr>
                <a:spLocks noChangeShapeType="1"/>
              </p:cNvSpPr>
              <p:nvPr/>
            </p:nvSpPr>
            <p:spPr bwMode="auto">
              <a:xfrm flipH="1">
                <a:off x="3504" y="1920"/>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88" name="Line 52"/>
              <p:cNvSpPr>
                <a:spLocks noChangeShapeType="1"/>
              </p:cNvSpPr>
              <p:nvPr/>
            </p:nvSpPr>
            <p:spPr bwMode="auto">
              <a:xfrm flipH="1">
                <a:off x="2448" y="1920"/>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89" name="Line 53"/>
              <p:cNvSpPr>
                <a:spLocks noChangeShapeType="1"/>
              </p:cNvSpPr>
              <p:nvPr/>
            </p:nvSpPr>
            <p:spPr bwMode="auto">
              <a:xfrm>
                <a:off x="2064" y="1680"/>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0" name="Rectangle 54"/>
              <p:cNvSpPr>
                <a:spLocks noChangeArrowheads="1"/>
              </p:cNvSpPr>
              <p:nvPr/>
            </p:nvSpPr>
            <p:spPr bwMode="auto">
              <a:xfrm>
                <a:off x="2208" y="1824"/>
                <a:ext cx="240" cy="192"/>
              </a:xfrm>
              <a:prstGeom prst="rect">
                <a:avLst/>
              </a:prstGeom>
              <a:noFill/>
              <a:ln w="12700" cap="sq">
                <a:solidFill>
                  <a:schemeClr val="tx1"/>
                </a:solidFill>
                <a:miter lim="800000"/>
                <a:headEnd type="none" w="sm" len="sm"/>
                <a:tailEnd type="none" w="sm" len="sm"/>
              </a:ln>
            </p:spPr>
            <p:txBody>
              <a:bodyPr anchor="ctr">
                <a:spAutoFit/>
              </a:bodyPr>
              <a:lstStyle/>
              <a:p>
                <a:endParaRPr lang="zh-CN" altLang="en-US"/>
              </a:p>
            </p:txBody>
          </p:sp>
        </p:grpSp>
        <p:sp>
          <p:nvSpPr>
            <p:cNvPr id="36882" name="Line 56"/>
            <p:cNvSpPr>
              <a:spLocks noChangeShapeType="1"/>
            </p:cNvSpPr>
            <p:nvPr/>
          </p:nvSpPr>
          <p:spPr bwMode="auto">
            <a:xfrm>
              <a:off x="48" y="20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83" name="Line 57"/>
            <p:cNvSpPr>
              <a:spLocks noChangeShapeType="1"/>
            </p:cNvSpPr>
            <p:nvPr/>
          </p:nvSpPr>
          <p:spPr bwMode="auto">
            <a:xfrm>
              <a:off x="2016" y="432"/>
              <a:ext cx="0" cy="225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46" name="日期占位符 3">
            <a:extLst>
              <a:ext uri="{FF2B5EF4-FFF2-40B4-BE49-F238E27FC236}">
                <a16:creationId xmlns:a16="http://schemas.microsoft.com/office/drawing/2014/main" id="{A4D64AF7-3A43-4116-978F-F9D3BDF7CFA4}"/>
              </a:ext>
            </a:extLst>
          </p:cNvPr>
          <p:cNvSpPr>
            <a:spLocks noGrp="1"/>
          </p:cNvSpPr>
          <p:nvPr>
            <p:ph type="dt" sz="quarter" idx="10"/>
          </p:nvPr>
        </p:nvSpPr>
        <p:spPr>
          <a:xfrm>
            <a:off x="-20935" y="6381750"/>
            <a:ext cx="1981200" cy="476250"/>
          </a:xfrm>
          <a:noFill/>
        </p:spPr>
        <p:txBody>
          <a:bodyPr/>
          <a:lstStyle/>
          <a:p>
            <a:fld id="{22B8FB81-4D71-4A98-8FA5-D11CF119EB81}" type="datetime10">
              <a:rPr lang="zh-CN" altLang="en-US" smtClean="0">
                <a:ea typeface="宋体" charset="-122"/>
              </a:rPr>
              <a:pPr/>
              <a:t>20:58</a:t>
            </a:fld>
            <a:endParaRPr lang="en-US" altLang="zh-CN">
              <a:ea typeface="宋体" charset="-122"/>
            </a:endParaRPr>
          </a:p>
        </p:txBody>
      </p:sp>
      <p:pic>
        <p:nvPicPr>
          <p:cNvPr id="47" name="Picture 2" descr="c:\documents and settings\ibm\application data\360se6\User Data\temp\01300000323145123029807175635_s.jpg">
            <a:extLst>
              <a:ext uri="{FF2B5EF4-FFF2-40B4-BE49-F238E27FC236}">
                <a16:creationId xmlns:a16="http://schemas.microsoft.com/office/drawing/2014/main" id="{8B09E508-B804-4D55-AC31-BA4B33655C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3">
            <a:extLst>
              <a:ext uri="{FF2B5EF4-FFF2-40B4-BE49-F238E27FC236}">
                <a16:creationId xmlns:a16="http://schemas.microsoft.com/office/drawing/2014/main" id="{8E77E2E1-FC16-41B8-8511-3945EE81C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标题 1">
            <a:extLst>
              <a:ext uri="{FF2B5EF4-FFF2-40B4-BE49-F238E27FC236}">
                <a16:creationId xmlns:a16="http://schemas.microsoft.com/office/drawing/2014/main" id="{BECE0B28-2944-463C-9580-95B4FD133A4E}"/>
              </a:ext>
            </a:extLst>
          </p:cNvPr>
          <p:cNvSpPr txBox="1">
            <a:spLocks/>
          </p:cNvSpPr>
          <p:nvPr/>
        </p:nvSpPr>
        <p:spPr>
          <a:xfrm>
            <a:off x="-174571" y="26323"/>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50" name="灯片编号占位符 5">
            <a:extLst>
              <a:ext uri="{FF2B5EF4-FFF2-40B4-BE49-F238E27FC236}">
                <a16:creationId xmlns:a16="http://schemas.microsoft.com/office/drawing/2014/main" id="{DA2C932E-7F51-4732-BAAF-C2CFE54EEF86}"/>
              </a:ext>
            </a:extLst>
          </p:cNvPr>
          <p:cNvSpPr>
            <a:spLocks noGrp="1"/>
          </p:cNvSpPr>
          <p:nvPr>
            <p:ph type="sldNum" sz="quarter" idx="12"/>
          </p:nvPr>
        </p:nvSpPr>
        <p:spPr>
          <a:xfrm>
            <a:off x="7181973" y="6379161"/>
            <a:ext cx="1981200" cy="476250"/>
          </a:xfrm>
          <a:noFill/>
        </p:spPr>
        <p:txBody>
          <a:bodyPr/>
          <a:lstStyle/>
          <a:p>
            <a:fld id="{361B6C43-5757-4AE2-A2F3-BAF3E776C444}" type="slidenum">
              <a:rPr lang="en-US" altLang="zh-CN" smtClean="0">
                <a:ea typeface="宋体" charset="-122"/>
              </a:rPr>
              <a:pPr/>
              <a:t>4</a:t>
            </a:fld>
            <a:endParaRPr lang="en-US" altLang="zh-CN" dirty="0">
              <a:ea typeface="宋体" charset="-122"/>
            </a:endParaRPr>
          </a:p>
        </p:txBody>
      </p:sp>
      <p:sp>
        <p:nvSpPr>
          <p:cNvPr id="55" name="Rectangle 2">
            <a:extLst>
              <a:ext uri="{FF2B5EF4-FFF2-40B4-BE49-F238E27FC236}">
                <a16:creationId xmlns:a16="http://schemas.microsoft.com/office/drawing/2014/main" id="{D4E79A04-F4D0-43EE-9438-0D871B3BA779}"/>
              </a:ext>
            </a:extLst>
          </p:cNvPr>
          <p:cNvSpPr txBox="1">
            <a:spLocks noChangeArrowheads="1"/>
          </p:cNvSpPr>
          <p:nvPr/>
        </p:nvSpPr>
        <p:spPr bwMode="auto">
          <a:xfrm>
            <a:off x="28596" y="777875"/>
            <a:ext cx="3535292" cy="450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2</a:t>
            </a:r>
            <a:r>
              <a:rPr lang="zh-CN" altLang="en-US" sz="2400" b="1" kern="0" dirty="0">
                <a:solidFill>
                  <a:srgbClr val="FF0000"/>
                </a:solidFill>
                <a:latin typeface="黑体" pitchFamily="2" charset="-122"/>
                <a:ea typeface="黑体" pitchFamily="2" charset="-122"/>
              </a:rPr>
              <a:t>、移位指令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2</a:t>
            </a:r>
            <a:r>
              <a:rPr lang="zh-CN" altLang="en-US" sz="2400" b="1" kern="0" dirty="0">
                <a:solidFill>
                  <a:srgbClr val="3333FF"/>
                </a:solidFill>
                <a:latin typeface="黑体" pitchFamily="2" charset="-122"/>
                <a:ea typeface="黑体" pitchFamily="2" charset="-122"/>
              </a:rPr>
              <a:t>条）</a:t>
            </a:r>
          </a:p>
        </p:txBody>
      </p:sp>
      <p:sp>
        <p:nvSpPr>
          <p:cNvPr id="56" name="矩形 55">
            <a:extLst>
              <a:ext uri="{FF2B5EF4-FFF2-40B4-BE49-F238E27FC236}">
                <a16:creationId xmlns:a16="http://schemas.microsoft.com/office/drawing/2014/main" id="{B50D1044-7D08-4629-BB29-05A884CF3882}"/>
              </a:ext>
            </a:extLst>
          </p:cNvPr>
          <p:cNvSpPr/>
          <p:nvPr/>
        </p:nvSpPr>
        <p:spPr>
          <a:xfrm>
            <a:off x="2897528" y="809624"/>
            <a:ext cx="3535292"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kern="0" dirty="0">
                <a:solidFill>
                  <a:srgbClr val="FF0000"/>
                </a:solidFill>
              </a:rPr>
              <a:t>RL</a:t>
            </a:r>
            <a:r>
              <a:rPr lang="zh-CN" altLang="en-US" b="1" kern="0" dirty="0">
                <a:solidFill>
                  <a:srgbClr val="3333FF"/>
                </a:solidFill>
              </a:rPr>
              <a:t>、</a:t>
            </a:r>
            <a:r>
              <a:rPr lang="en-US" altLang="zh-CN" b="1" kern="0" dirty="0">
                <a:solidFill>
                  <a:srgbClr val="FF0000"/>
                </a:solidFill>
              </a:rPr>
              <a:t>RR</a:t>
            </a:r>
            <a:r>
              <a:rPr lang="zh-CN" altLang="en-US" b="1" kern="0" dirty="0">
                <a:solidFill>
                  <a:srgbClr val="3333FF"/>
                </a:solidFill>
              </a:rPr>
              <a:t>、</a:t>
            </a:r>
            <a:r>
              <a:rPr lang="en-US" altLang="zh-CN" b="1" kern="0" dirty="0">
                <a:solidFill>
                  <a:srgbClr val="FF0000"/>
                </a:solidFill>
              </a:rPr>
              <a:t>RLC</a:t>
            </a:r>
            <a:r>
              <a:rPr lang="zh-CN" altLang="en-US" b="1" kern="0" dirty="0">
                <a:solidFill>
                  <a:srgbClr val="3333FF"/>
                </a:solidFill>
              </a:rPr>
              <a:t>、</a:t>
            </a:r>
            <a:r>
              <a:rPr lang="en-US" altLang="zh-CN" b="1" kern="0" dirty="0">
                <a:solidFill>
                  <a:srgbClr val="FF0000"/>
                </a:solidFill>
              </a:rPr>
              <a:t>RRC</a:t>
            </a:r>
            <a:endParaRPr lang="zh-CN" altLang="en-US" dirty="0">
              <a:solidFill>
                <a:srgbClr val="FF0000"/>
              </a:solidFill>
            </a:endParaRPr>
          </a:p>
        </p:txBody>
      </p:sp>
      <p:sp>
        <p:nvSpPr>
          <p:cNvPr id="59" name="Text Box 5">
            <a:extLst>
              <a:ext uri="{FF2B5EF4-FFF2-40B4-BE49-F238E27FC236}">
                <a16:creationId xmlns:a16="http://schemas.microsoft.com/office/drawing/2014/main" id="{598ACDDC-4928-43E4-A70B-96AD6BE0E658}"/>
              </a:ext>
            </a:extLst>
          </p:cNvPr>
          <p:cNvSpPr txBox="1">
            <a:spLocks noChangeArrowheads="1"/>
          </p:cNvSpPr>
          <p:nvPr/>
        </p:nvSpPr>
        <p:spPr bwMode="auto">
          <a:xfrm>
            <a:off x="1392772" y="5353896"/>
            <a:ext cx="6994698" cy="858377"/>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b="1" dirty="0">
                <a:latin typeface="宋体" charset="-122"/>
              </a:rPr>
              <a:t>指令操作对象是累加器</a:t>
            </a:r>
            <a:r>
              <a:rPr kumimoji="1" lang="en-US" altLang="zh-CN" b="1" dirty="0">
                <a:latin typeface="宋体" charset="-122"/>
              </a:rPr>
              <a:t>A</a:t>
            </a: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我们通常用</a:t>
            </a:r>
            <a:r>
              <a:rPr kumimoji="1" lang="en-US" altLang="zh-CN" b="1" dirty="0">
                <a:latin typeface="宋体" charset="-122"/>
              </a:rPr>
              <a:t>RLC  A</a:t>
            </a:r>
            <a:r>
              <a:rPr kumimoji="1" lang="zh-CN" altLang="en-US" b="1" dirty="0">
                <a:latin typeface="宋体" charset="-122"/>
              </a:rPr>
              <a:t>指令将累加器</a:t>
            </a:r>
            <a:r>
              <a:rPr kumimoji="1" lang="en-US" altLang="zh-CN" b="1" dirty="0">
                <a:latin typeface="宋体" charset="-122"/>
              </a:rPr>
              <a:t>A</a:t>
            </a:r>
            <a:r>
              <a:rPr kumimoji="1" lang="zh-CN" altLang="en-US" b="1" dirty="0">
                <a:latin typeface="宋体" charset="-122"/>
              </a:rPr>
              <a:t>的内容做乘</a:t>
            </a:r>
            <a:r>
              <a:rPr kumimoji="1" lang="en-US" altLang="zh-CN" b="1" dirty="0">
                <a:latin typeface="宋体" charset="-122"/>
              </a:rPr>
              <a:t>2</a:t>
            </a:r>
            <a:r>
              <a:rPr kumimoji="1" lang="zh-CN" altLang="en-US" b="1" dirty="0">
                <a:latin typeface="宋体" charset="-122"/>
              </a:rPr>
              <a:t>运算</a:t>
            </a:r>
            <a:r>
              <a:rPr kumimoji="1" lang="en-US" altLang="zh-CN" b="1" dirty="0">
                <a:latin typeface="宋体" charset="-122"/>
              </a:rPr>
              <a:t>      </a:t>
            </a:r>
          </a:p>
        </p:txBody>
      </p:sp>
      <p:sp>
        <p:nvSpPr>
          <p:cNvPr id="51" name="矩形 50">
            <a:extLst>
              <a:ext uri="{FF2B5EF4-FFF2-40B4-BE49-F238E27FC236}">
                <a16:creationId xmlns:a16="http://schemas.microsoft.com/office/drawing/2014/main" id="{830BDAF2-0A44-4A26-92B0-E0FF8C3F84A1}"/>
              </a:ext>
            </a:extLst>
          </p:cNvPr>
          <p:cNvSpPr/>
          <p:nvPr/>
        </p:nvSpPr>
        <p:spPr>
          <a:xfrm>
            <a:off x="6566090" y="64223"/>
            <a:ext cx="1080405" cy="369332"/>
          </a:xfrm>
          <a:prstGeom prst="rect">
            <a:avLst/>
          </a:prstGeom>
        </p:spPr>
        <p:txBody>
          <a:bodyPr wrap="square">
            <a:spAutoFit/>
          </a:bodyPr>
          <a:lstStyle/>
          <a:p>
            <a:r>
              <a:rPr lang="en-US" altLang="zh-CN" b="1" kern="0" dirty="0">
                <a:solidFill>
                  <a:srgbClr val="FF0000"/>
                </a:solidFill>
              </a:rPr>
              <a:t>R</a:t>
            </a:r>
            <a:r>
              <a:rPr lang="en-US" altLang="zh-CN" b="1" kern="0" dirty="0">
                <a:solidFill>
                  <a:srgbClr val="3333FF"/>
                </a:solidFill>
              </a:rPr>
              <a:t>otate</a:t>
            </a:r>
            <a:endParaRPr lang="zh-CN" altLang="en-US" dirty="0">
              <a:solidFill>
                <a:srgbClr val="3333FF"/>
              </a:solidFill>
            </a:endParaRPr>
          </a:p>
        </p:txBody>
      </p:sp>
      <p:sp>
        <p:nvSpPr>
          <p:cNvPr id="52" name="矩形 51">
            <a:extLst>
              <a:ext uri="{FF2B5EF4-FFF2-40B4-BE49-F238E27FC236}">
                <a16:creationId xmlns:a16="http://schemas.microsoft.com/office/drawing/2014/main" id="{191F52F5-0F68-42AB-9426-F9CBA626D4E9}"/>
              </a:ext>
            </a:extLst>
          </p:cNvPr>
          <p:cNvSpPr/>
          <p:nvPr/>
        </p:nvSpPr>
        <p:spPr>
          <a:xfrm>
            <a:off x="6590625" y="312574"/>
            <a:ext cx="1080405" cy="369332"/>
          </a:xfrm>
          <a:prstGeom prst="rect">
            <a:avLst/>
          </a:prstGeom>
        </p:spPr>
        <p:txBody>
          <a:bodyPr wrap="square">
            <a:spAutoFit/>
          </a:bodyPr>
          <a:lstStyle/>
          <a:p>
            <a:r>
              <a:rPr lang="en-US" altLang="zh-CN" b="1" kern="0" dirty="0">
                <a:solidFill>
                  <a:srgbClr val="FF0000"/>
                </a:solidFill>
              </a:rPr>
              <a:t>L</a:t>
            </a:r>
            <a:r>
              <a:rPr lang="en-US" altLang="zh-CN" b="1" kern="0" dirty="0">
                <a:solidFill>
                  <a:srgbClr val="3333FF"/>
                </a:solidFill>
              </a:rPr>
              <a:t>eft</a:t>
            </a:r>
            <a:endParaRPr lang="zh-CN" altLang="en-US" dirty="0">
              <a:solidFill>
                <a:srgbClr val="3333FF"/>
              </a:solidFill>
            </a:endParaRPr>
          </a:p>
        </p:txBody>
      </p:sp>
      <p:sp>
        <p:nvSpPr>
          <p:cNvPr id="53" name="矩形 52">
            <a:extLst>
              <a:ext uri="{FF2B5EF4-FFF2-40B4-BE49-F238E27FC236}">
                <a16:creationId xmlns:a16="http://schemas.microsoft.com/office/drawing/2014/main" id="{5C0E9AF1-1F22-4072-BA81-B6E3C76B50CB}"/>
              </a:ext>
            </a:extLst>
          </p:cNvPr>
          <p:cNvSpPr/>
          <p:nvPr/>
        </p:nvSpPr>
        <p:spPr>
          <a:xfrm>
            <a:off x="6598973" y="597622"/>
            <a:ext cx="1080405" cy="369332"/>
          </a:xfrm>
          <a:prstGeom prst="rect">
            <a:avLst/>
          </a:prstGeom>
        </p:spPr>
        <p:txBody>
          <a:bodyPr wrap="square">
            <a:spAutoFit/>
          </a:bodyPr>
          <a:lstStyle/>
          <a:p>
            <a:r>
              <a:rPr lang="en-US" altLang="zh-CN" b="1" kern="0" dirty="0">
                <a:solidFill>
                  <a:srgbClr val="FF0000"/>
                </a:solidFill>
              </a:rPr>
              <a:t>R</a:t>
            </a:r>
            <a:r>
              <a:rPr lang="en-US" altLang="zh-CN" b="1" kern="0" dirty="0">
                <a:solidFill>
                  <a:srgbClr val="3333FF"/>
                </a:solidFill>
              </a:rPr>
              <a:t>ight</a:t>
            </a:r>
            <a:endParaRPr lang="zh-CN" altLang="en-US" dirty="0">
              <a:solidFill>
                <a:srgbClr val="3333FF"/>
              </a:solidFill>
            </a:endParaRPr>
          </a:p>
        </p:txBody>
      </p:sp>
      <p:sp>
        <p:nvSpPr>
          <p:cNvPr id="54" name="矩形 53">
            <a:extLst>
              <a:ext uri="{FF2B5EF4-FFF2-40B4-BE49-F238E27FC236}">
                <a16:creationId xmlns:a16="http://schemas.microsoft.com/office/drawing/2014/main" id="{DD45CC6A-6A59-4B7B-BD73-EC36F6057629}"/>
              </a:ext>
            </a:extLst>
          </p:cNvPr>
          <p:cNvSpPr/>
          <p:nvPr/>
        </p:nvSpPr>
        <p:spPr>
          <a:xfrm>
            <a:off x="6561860" y="897428"/>
            <a:ext cx="1080405" cy="369332"/>
          </a:xfrm>
          <a:prstGeom prst="rect">
            <a:avLst/>
          </a:prstGeom>
        </p:spPr>
        <p:txBody>
          <a:bodyPr wrap="square">
            <a:spAutoFit/>
          </a:bodyPr>
          <a:lstStyle/>
          <a:p>
            <a:r>
              <a:rPr lang="en-US" altLang="zh-CN" b="1" kern="0" dirty="0">
                <a:solidFill>
                  <a:srgbClr val="FF0000"/>
                </a:solidFill>
              </a:rPr>
              <a:t>C</a:t>
            </a:r>
            <a:r>
              <a:rPr lang="en-US" altLang="zh-CN" b="1" kern="0" dirty="0">
                <a:solidFill>
                  <a:srgbClr val="3333FF"/>
                </a:solidFill>
              </a:rPr>
              <a:t>arry</a:t>
            </a:r>
            <a:endParaRPr lang="zh-CN" altLang="en-US" dirty="0">
              <a:solidFill>
                <a:srgbClr val="3333FF"/>
              </a:solidFill>
            </a:endParaRPr>
          </a:p>
        </p:txBody>
      </p:sp>
      <p:sp>
        <p:nvSpPr>
          <p:cNvPr id="57" name="矩形 56">
            <a:extLst>
              <a:ext uri="{FF2B5EF4-FFF2-40B4-BE49-F238E27FC236}">
                <a16:creationId xmlns:a16="http://schemas.microsoft.com/office/drawing/2014/main" id="{B703EDEB-2646-494E-A5D5-938B325F40F8}"/>
              </a:ext>
            </a:extLst>
          </p:cNvPr>
          <p:cNvSpPr/>
          <p:nvPr/>
        </p:nvSpPr>
        <p:spPr>
          <a:xfrm>
            <a:off x="54489" y="4920524"/>
            <a:ext cx="4974683" cy="369332"/>
          </a:xfrm>
          <a:prstGeom prst="rect">
            <a:avLst/>
          </a:prstGeom>
        </p:spPr>
        <p:txBody>
          <a:bodyPr wrap="square">
            <a:spAutoFit/>
          </a:bodyPr>
          <a:lstStyle/>
          <a:p>
            <a:r>
              <a:rPr lang="en-US" altLang="zh-CN" b="1" kern="0" dirty="0">
                <a:solidFill>
                  <a:srgbClr val="FF0000"/>
                </a:solidFill>
              </a:rPr>
              <a:t>R</a:t>
            </a:r>
            <a:r>
              <a:rPr lang="en-US" altLang="zh-CN" b="1" kern="0" dirty="0">
                <a:solidFill>
                  <a:srgbClr val="3333FF"/>
                </a:solidFill>
              </a:rPr>
              <a:t>otate </a:t>
            </a:r>
            <a:r>
              <a:rPr lang="en-US" altLang="zh-CN" b="1" kern="0" dirty="0">
                <a:solidFill>
                  <a:srgbClr val="FF0000"/>
                </a:solidFill>
              </a:rPr>
              <a:t>R</a:t>
            </a:r>
            <a:r>
              <a:rPr lang="en-US" altLang="zh-CN" b="1" kern="0" dirty="0">
                <a:solidFill>
                  <a:srgbClr val="3333FF"/>
                </a:solidFill>
              </a:rPr>
              <a:t>ight </a:t>
            </a:r>
            <a:r>
              <a:rPr lang="en-US" altLang="zh-CN" b="1" kern="0" dirty="0" err="1">
                <a:solidFill>
                  <a:srgbClr val="3333FF"/>
                </a:solidFill>
              </a:rPr>
              <a:t>throught</a:t>
            </a:r>
            <a:r>
              <a:rPr lang="en-US" altLang="zh-CN" b="1" kern="0" dirty="0">
                <a:solidFill>
                  <a:srgbClr val="3333FF"/>
                </a:solidFill>
              </a:rPr>
              <a:t> the </a:t>
            </a:r>
            <a:r>
              <a:rPr lang="en-US" altLang="zh-CN" b="1" kern="0" dirty="0">
                <a:solidFill>
                  <a:srgbClr val="FF0000"/>
                </a:solidFill>
              </a:rPr>
              <a:t>C</a:t>
            </a:r>
            <a:r>
              <a:rPr lang="en-US" altLang="zh-CN" b="1" kern="0" dirty="0">
                <a:solidFill>
                  <a:srgbClr val="3333FF"/>
                </a:solidFill>
              </a:rPr>
              <a:t>arry flag</a:t>
            </a:r>
            <a:endParaRPr lang="zh-CN" altLang="en-US" dirty="0">
              <a:solidFill>
                <a:srgbClr val="3333FF"/>
              </a:solidFill>
            </a:endParaRPr>
          </a:p>
        </p:txBody>
      </p:sp>
      <p:cxnSp>
        <p:nvCxnSpPr>
          <p:cNvPr id="8" name="直接箭头连接符 7">
            <a:extLst>
              <a:ext uri="{FF2B5EF4-FFF2-40B4-BE49-F238E27FC236}">
                <a16:creationId xmlns:a16="http://schemas.microsoft.com/office/drawing/2014/main" id="{B95F29A4-226A-407C-9CAB-A120296DC862}"/>
              </a:ext>
            </a:extLst>
          </p:cNvPr>
          <p:cNvCxnSpPr/>
          <p:nvPr/>
        </p:nvCxnSpPr>
        <p:spPr bwMode="auto">
          <a:xfrm>
            <a:off x="395536" y="4145847"/>
            <a:ext cx="288032" cy="867329"/>
          </a:xfrm>
          <a:prstGeom prst="straightConnector1">
            <a:avLst/>
          </a:prstGeom>
          <a:solidFill>
            <a:schemeClr val="accent1"/>
          </a:solidFill>
          <a:ln w="28575" cap="sq" cmpd="sng" algn="ctr">
            <a:solidFill>
              <a:schemeClr val="tx1"/>
            </a:solidFill>
            <a:prstDash val="solid"/>
            <a:round/>
            <a:headEnd type="none" w="sm" len="sm"/>
            <a:tailEnd type="triangle"/>
          </a:ln>
          <a:effectLst/>
        </p:spPr>
      </p:cxnSp>
    </p:spTree>
  </p:cSld>
  <p:clrMapOvr>
    <a:masterClrMapping/>
  </p:clrMapOvr>
  <p:transition>
    <p:cut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p>
            <a:fld id="{34A1763A-E549-40A3-943A-0E56B4B132C1}" type="datetime10">
              <a:rPr lang="zh-CN" altLang="en-US" smtClean="0">
                <a:ea typeface="宋体" charset="-122"/>
              </a:rPr>
              <a:pPr/>
              <a:t>20:58</a:t>
            </a:fld>
            <a:endParaRPr lang="en-US" altLang="zh-CN">
              <a:ea typeface="宋体" charset="-122"/>
            </a:endParaRPr>
          </a:p>
        </p:txBody>
      </p:sp>
      <p:sp>
        <p:nvSpPr>
          <p:cNvPr id="37891" name="灯片编号占位符 5"/>
          <p:cNvSpPr>
            <a:spLocks noGrp="1"/>
          </p:cNvSpPr>
          <p:nvPr>
            <p:ph type="sldNum" sz="quarter" idx="12"/>
          </p:nvPr>
        </p:nvSpPr>
        <p:spPr>
          <a:noFill/>
        </p:spPr>
        <p:txBody>
          <a:bodyPr/>
          <a:lstStyle/>
          <a:p>
            <a:fld id="{088FBA5D-041E-4706-9F63-169B4582E34E}" type="slidenum">
              <a:rPr lang="en-US" altLang="zh-CN" smtClean="0">
                <a:ea typeface="宋体" charset="-122"/>
              </a:rPr>
              <a:pPr/>
              <a:t>5</a:t>
            </a:fld>
            <a:endParaRPr lang="en-US" altLang="zh-CN">
              <a:ea typeface="宋体" charset="-122"/>
            </a:endParaRPr>
          </a:p>
        </p:txBody>
      </p:sp>
      <p:sp>
        <p:nvSpPr>
          <p:cNvPr id="37893" name="Rectangle 3"/>
          <p:cNvSpPr>
            <a:spLocks noGrp="1" noChangeArrowheads="1"/>
          </p:cNvSpPr>
          <p:nvPr>
            <p:ph type="body" idx="1"/>
          </p:nvPr>
        </p:nvSpPr>
        <p:spPr>
          <a:xfrm>
            <a:off x="827584" y="3713415"/>
            <a:ext cx="6288764" cy="1433637"/>
          </a:xfrm>
        </p:spPr>
        <p:txBody>
          <a:bodyPr/>
          <a:lstStyle/>
          <a:p>
            <a:pPr eaLnBrk="1" hangingPunct="1">
              <a:buFont typeface="Wingdings" pitchFamily="2" charset="2"/>
              <a:buNone/>
            </a:pPr>
            <a:r>
              <a:rPr lang="en-US" altLang="zh-CN" sz="2000" b="1" dirty="0">
                <a:solidFill>
                  <a:srgbClr val="3333FF"/>
                </a:solidFill>
              </a:rPr>
              <a:t>【</a:t>
            </a:r>
            <a:r>
              <a:rPr lang="zh-CN" altLang="en-US" sz="2000" b="1" dirty="0">
                <a:solidFill>
                  <a:srgbClr val="3333FF"/>
                </a:solidFill>
              </a:rPr>
              <a:t>例</a:t>
            </a:r>
            <a:r>
              <a:rPr lang="en-US" altLang="zh-CN" sz="2000" b="1" dirty="0">
                <a:solidFill>
                  <a:srgbClr val="3333FF"/>
                </a:solidFill>
              </a:rPr>
              <a:t>】   </a:t>
            </a:r>
            <a:r>
              <a:rPr lang="en-US" altLang="zh-CN" sz="2000" b="1" dirty="0"/>
              <a:t>(A)=FAH</a:t>
            </a:r>
            <a:endParaRPr lang="zh-CN" altLang="en-US" sz="2000" b="1" dirty="0"/>
          </a:p>
          <a:p>
            <a:pPr marL="0" indent="0" eaLnBrk="1" hangingPunct="1">
              <a:buNone/>
            </a:pPr>
            <a:r>
              <a:rPr lang="zh-CN" altLang="en-US" sz="2000" b="1" dirty="0"/>
              <a:t>            执行指令 </a:t>
            </a:r>
            <a:r>
              <a:rPr lang="zh-CN" altLang="en-US" sz="2000" b="1" dirty="0">
                <a:latin typeface="Arial" charset="0"/>
              </a:rPr>
              <a:t>“</a:t>
            </a:r>
            <a:r>
              <a:rPr lang="en-US" altLang="zh-CN" sz="2000" b="1" dirty="0"/>
              <a:t>SWAP   A</a:t>
            </a:r>
            <a:r>
              <a:rPr lang="en-US" altLang="zh-CN" sz="2000" b="1" dirty="0">
                <a:latin typeface="Arial" charset="0"/>
              </a:rPr>
              <a:t>”</a:t>
            </a:r>
          </a:p>
          <a:p>
            <a:pPr marL="0" indent="0" eaLnBrk="1" hangingPunct="1">
              <a:buNone/>
            </a:pPr>
            <a:r>
              <a:rPr lang="en-US" altLang="zh-CN" sz="2000" b="1" dirty="0">
                <a:latin typeface="Arial" charset="0"/>
              </a:rPr>
              <a:t>              </a:t>
            </a:r>
            <a:r>
              <a:rPr lang="zh-CN" altLang="en-US" sz="2000" b="1" dirty="0">
                <a:solidFill>
                  <a:srgbClr val="3333FF"/>
                </a:solidFill>
              </a:rPr>
              <a:t>结果</a:t>
            </a:r>
            <a:r>
              <a:rPr lang="en-US" altLang="zh-CN" sz="2000" b="1" dirty="0">
                <a:solidFill>
                  <a:srgbClr val="3333FF"/>
                </a:solidFill>
              </a:rPr>
              <a:t>:  </a:t>
            </a:r>
            <a:r>
              <a:rPr lang="en-US" altLang="zh-CN" sz="2000" b="1" dirty="0"/>
              <a:t>(A)=AFH</a:t>
            </a:r>
            <a:r>
              <a:rPr lang="zh-CN" altLang="en-US" sz="2000" b="1" dirty="0"/>
              <a:t>。</a:t>
            </a:r>
          </a:p>
        </p:txBody>
      </p:sp>
      <p:sp>
        <p:nvSpPr>
          <p:cNvPr id="6" name="日期占位符 3">
            <a:extLst>
              <a:ext uri="{FF2B5EF4-FFF2-40B4-BE49-F238E27FC236}">
                <a16:creationId xmlns:a16="http://schemas.microsoft.com/office/drawing/2014/main" id="{687DE796-D03B-45FF-99D3-913672F7F76F}"/>
              </a:ext>
            </a:extLst>
          </p:cNvPr>
          <p:cNvSpPr txBox="1">
            <a:spLocks/>
          </p:cNvSpPr>
          <p:nvPr/>
        </p:nvSpPr>
        <p:spPr bwMode="auto">
          <a:xfrm>
            <a:off x="-2093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22B8FB81-4D71-4A98-8FA5-D11CF119EB81}" type="datetime10">
              <a:rPr lang="zh-CN" altLang="en-US" smtClean="0">
                <a:ea typeface="宋体" charset="-122"/>
              </a:rPr>
              <a:pPr/>
              <a:t>20:58</a:t>
            </a:fld>
            <a:endParaRPr lang="en-US" altLang="zh-CN">
              <a:ea typeface="宋体" charset="-122"/>
            </a:endParaRPr>
          </a:p>
        </p:txBody>
      </p:sp>
      <p:pic>
        <p:nvPicPr>
          <p:cNvPr id="7" name="Picture 2" descr="c:\documents and settings\ibm\application data\360se6\User Data\temp\01300000323145123029807175635_s.jpg">
            <a:extLst>
              <a:ext uri="{FF2B5EF4-FFF2-40B4-BE49-F238E27FC236}">
                <a16:creationId xmlns:a16="http://schemas.microsoft.com/office/drawing/2014/main" id="{1E157C09-A4C1-4D94-8587-B6CACB1EAB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DB6D1D59-1E36-475B-AC02-608C91FEC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a:extLst>
              <a:ext uri="{FF2B5EF4-FFF2-40B4-BE49-F238E27FC236}">
                <a16:creationId xmlns:a16="http://schemas.microsoft.com/office/drawing/2014/main" id="{C6B7EE51-B1DA-42D9-950D-4B8D4D67566B}"/>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10" name="灯片编号占位符 5">
            <a:extLst>
              <a:ext uri="{FF2B5EF4-FFF2-40B4-BE49-F238E27FC236}">
                <a16:creationId xmlns:a16="http://schemas.microsoft.com/office/drawing/2014/main" id="{6C144C39-1989-45BF-B901-CB8ACF566E65}"/>
              </a:ext>
            </a:extLst>
          </p:cNvPr>
          <p:cNvSpPr txBox="1">
            <a:spLocks/>
          </p:cNvSpPr>
          <p:nvPr/>
        </p:nvSpPr>
        <p:spPr bwMode="auto">
          <a:xfrm>
            <a:off x="7181973" y="6379161"/>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5</a:t>
            </a:fld>
            <a:endParaRPr lang="en-US" altLang="zh-CN" dirty="0">
              <a:ea typeface="宋体" charset="-122"/>
            </a:endParaRPr>
          </a:p>
        </p:txBody>
      </p:sp>
      <p:sp>
        <p:nvSpPr>
          <p:cNvPr id="12" name="Rectangle 2">
            <a:extLst>
              <a:ext uri="{FF2B5EF4-FFF2-40B4-BE49-F238E27FC236}">
                <a16:creationId xmlns:a16="http://schemas.microsoft.com/office/drawing/2014/main" id="{D60C5E78-2089-45DC-B9B2-D336D44F9096}"/>
              </a:ext>
            </a:extLst>
          </p:cNvPr>
          <p:cNvSpPr txBox="1">
            <a:spLocks noChangeArrowheads="1"/>
          </p:cNvSpPr>
          <p:nvPr/>
        </p:nvSpPr>
        <p:spPr bwMode="auto">
          <a:xfrm>
            <a:off x="28596" y="777875"/>
            <a:ext cx="4831436" cy="450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3</a:t>
            </a:r>
            <a:r>
              <a:rPr lang="zh-CN" altLang="en-US" sz="2400" b="1" kern="0" dirty="0">
                <a:solidFill>
                  <a:srgbClr val="FF0000"/>
                </a:solidFill>
                <a:latin typeface="黑体" pitchFamily="2" charset="-122"/>
                <a:ea typeface="黑体" pitchFamily="2" charset="-122"/>
              </a:rPr>
              <a:t>、累加器半字节交换指令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1</a:t>
            </a:r>
            <a:r>
              <a:rPr lang="zh-CN" altLang="en-US" sz="2400" b="1" kern="0" dirty="0">
                <a:solidFill>
                  <a:srgbClr val="3333FF"/>
                </a:solidFill>
                <a:latin typeface="黑体" pitchFamily="2" charset="-122"/>
                <a:ea typeface="黑体" pitchFamily="2" charset="-122"/>
              </a:rPr>
              <a:t>条）</a:t>
            </a:r>
          </a:p>
        </p:txBody>
      </p:sp>
      <p:sp>
        <p:nvSpPr>
          <p:cNvPr id="13" name="矩形 12">
            <a:extLst>
              <a:ext uri="{FF2B5EF4-FFF2-40B4-BE49-F238E27FC236}">
                <a16:creationId xmlns:a16="http://schemas.microsoft.com/office/drawing/2014/main" id="{CA8DF650-18D5-4FD4-98A3-79C073B96F41}"/>
              </a:ext>
            </a:extLst>
          </p:cNvPr>
          <p:cNvSpPr/>
          <p:nvPr/>
        </p:nvSpPr>
        <p:spPr>
          <a:xfrm>
            <a:off x="5436096" y="777875"/>
            <a:ext cx="204292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kern="0" dirty="0">
                <a:solidFill>
                  <a:srgbClr val="FF0000"/>
                </a:solidFill>
                <a:latin typeface="创艺简黑体" pitchFamily="2" charset="-122"/>
                <a:ea typeface="创艺简黑体" pitchFamily="2" charset="-122"/>
              </a:rPr>
              <a:t>SWAP</a:t>
            </a:r>
            <a:endParaRPr lang="zh-CN" altLang="en-US" dirty="0">
              <a:solidFill>
                <a:srgbClr val="FF0000"/>
              </a:solidFill>
            </a:endParaRPr>
          </a:p>
        </p:txBody>
      </p:sp>
      <p:cxnSp>
        <p:nvCxnSpPr>
          <p:cNvPr id="5" name="直接箭头连接符 4">
            <a:extLst>
              <a:ext uri="{FF2B5EF4-FFF2-40B4-BE49-F238E27FC236}">
                <a16:creationId xmlns:a16="http://schemas.microsoft.com/office/drawing/2014/main" id="{5300872D-0418-4D80-B731-2FD891AD3DFC}"/>
              </a:ext>
            </a:extLst>
          </p:cNvPr>
          <p:cNvCxnSpPr>
            <a:cxnSpLocks/>
          </p:cNvCxnSpPr>
          <p:nvPr/>
        </p:nvCxnSpPr>
        <p:spPr bwMode="auto">
          <a:xfrm>
            <a:off x="4893709" y="1886947"/>
            <a:ext cx="432048" cy="0"/>
          </a:xfrm>
          <a:prstGeom prst="straightConnector1">
            <a:avLst/>
          </a:prstGeom>
          <a:solidFill>
            <a:schemeClr val="accent1"/>
          </a:solidFill>
          <a:ln w="38100" cap="sq" cmpd="sng" algn="ctr">
            <a:solidFill>
              <a:schemeClr val="tx1"/>
            </a:solidFill>
            <a:prstDash val="solid"/>
            <a:round/>
            <a:headEnd type="triangle"/>
            <a:tailEnd type="triangle"/>
          </a:ln>
          <a:effectLst/>
        </p:spPr>
      </p:cxnSp>
      <p:sp>
        <p:nvSpPr>
          <p:cNvPr id="19" name="Rectangle 3">
            <a:extLst>
              <a:ext uri="{FF2B5EF4-FFF2-40B4-BE49-F238E27FC236}">
                <a16:creationId xmlns:a16="http://schemas.microsoft.com/office/drawing/2014/main" id="{AA367604-1ED9-43CF-B3D3-78A3EEB8139F}"/>
              </a:ext>
            </a:extLst>
          </p:cNvPr>
          <p:cNvSpPr txBox="1">
            <a:spLocks noChangeArrowheads="1"/>
          </p:cNvSpPr>
          <p:nvPr/>
        </p:nvSpPr>
        <p:spPr bwMode="auto">
          <a:xfrm>
            <a:off x="893209" y="1686771"/>
            <a:ext cx="6610473" cy="450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itchFamily="2" charset="2"/>
              <a:buNone/>
            </a:pPr>
            <a:r>
              <a:rPr lang="en-US" altLang="zh-CN" sz="2000" b="1" kern="0" dirty="0">
                <a:solidFill>
                  <a:srgbClr val="3333FF"/>
                </a:solidFill>
              </a:rPr>
              <a:t> </a:t>
            </a:r>
            <a:r>
              <a:rPr lang="en-US" altLang="zh-CN" sz="2000" b="1" kern="0" dirty="0">
                <a:solidFill>
                  <a:srgbClr val="FF0000"/>
                </a:solidFill>
              </a:rPr>
              <a:t>SWAP</a:t>
            </a:r>
            <a:r>
              <a:rPr lang="en-US" altLang="zh-CN" sz="2000" b="1" kern="0" dirty="0">
                <a:solidFill>
                  <a:srgbClr val="3333FF"/>
                </a:solidFill>
              </a:rPr>
              <a:t>  </a:t>
            </a:r>
            <a:r>
              <a:rPr lang="en-US" altLang="zh-CN" sz="2000" b="1" kern="0" dirty="0"/>
              <a:t>  A        </a:t>
            </a:r>
            <a:r>
              <a:rPr lang="zh-CN" altLang="en-US" sz="2000" b="1" kern="0" dirty="0"/>
              <a:t>；</a:t>
            </a:r>
            <a:r>
              <a:rPr lang="en-US" altLang="zh-CN" sz="2000" b="1" kern="0" dirty="0"/>
              <a:t>(</a:t>
            </a:r>
            <a:r>
              <a:rPr lang="zh-CN" altLang="en-US" sz="2000" b="1" kern="0" dirty="0"/>
              <a:t>Ａ０～３）      （Ａ４～７）</a:t>
            </a:r>
          </a:p>
        </p:txBody>
      </p:sp>
      <p:sp>
        <p:nvSpPr>
          <p:cNvPr id="15" name="矩形 14">
            <a:extLst>
              <a:ext uri="{FF2B5EF4-FFF2-40B4-BE49-F238E27FC236}">
                <a16:creationId xmlns:a16="http://schemas.microsoft.com/office/drawing/2014/main" id="{F0B4C959-A30E-4673-B8BA-0A5B35B1F9D0}"/>
              </a:ext>
            </a:extLst>
          </p:cNvPr>
          <p:cNvSpPr/>
          <p:nvPr/>
        </p:nvSpPr>
        <p:spPr>
          <a:xfrm>
            <a:off x="974596" y="2619781"/>
            <a:ext cx="4383890" cy="400110"/>
          </a:xfrm>
          <a:prstGeom prst="rect">
            <a:avLst/>
          </a:prstGeom>
        </p:spPr>
        <p:txBody>
          <a:bodyPr wrap="square">
            <a:spAutoFit/>
          </a:bodyPr>
          <a:lstStyle/>
          <a:p>
            <a:r>
              <a:rPr lang="zh-CN" altLang="en-US" sz="2000" b="1" kern="0" dirty="0">
                <a:solidFill>
                  <a:srgbClr val="3333FF"/>
                </a:solidFill>
                <a:latin typeface="+mn-lt"/>
                <a:ea typeface="+mn-ea"/>
              </a:rPr>
              <a:t>功能</a:t>
            </a:r>
            <a:r>
              <a:rPr lang="en-US" altLang="zh-CN" sz="2000" b="1" kern="0" dirty="0">
                <a:solidFill>
                  <a:srgbClr val="3333FF"/>
                </a:solidFill>
                <a:latin typeface="+mn-lt"/>
                <a:ea typeface="+mn-ea"/>
              </a:rPr>
              <a:t>:    </a:t>
            </a:r>
            <a:r>
              <a:rPr lang="zh-CN" altLang="en-US" b="1" dirty="0"/>
              <a:t>将累加器</a:t>
            </a:r>
            <a:r>
              <a:rPr lang="en-US" altLang="zh-CN" b="1" dirty="0"/>
              <a:t>A</a:t>
            </a:r>
            <a:r>
              <a:rPr lang="zh-CN" altLang="en-US" b="1" dirty="0"/>
              <a:t>的高低两半字节交换</a:t>
            </a:r>
            <a:endParaRPr lang="zh-CN" altLang="en-US" dirty="0"/>
          </a:p>
        </p:txBody>
      </p:sp>
    </p:spTree>
  </p:cSld>
  <p:clrMapOvr>
    <a:masterClrMapping/>
  </p:clrMapOvr>
  <p:transition>
    <p:cut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9" name="Picture 5"/>
          <p:cNvPicPr>
            <a:picLocks noChangeAspect="1" noChangeArrowheads="1"/>
          </p:cNvPicPr>
          <p:nvPr/>
        </p:nvPicPr>
        <p:blipFill>
          <a:blip r:embed="rId2" cstate="print"/>
          <a:srcRect/>
          <a:stretch>
            <a:fillRect/>
          </a:stretch>
        </p:blipFill>
        <p:spPr bwMode="auto">
          <a:xfrm>
            <a:off x="1115616" y="1844824"/>
            <a:ext cx="3857625" cy="2562225"/>
          </a:xfrm>
          <a:prstGeom prst="rect">
            <a:avLst/>
          </a:prstGeom>
          <a:noFill/>
          <a:ln w="9525">
            <a:noFill/>
            <a:miter lim="800000"/>
            <a:headEnd/>
            <a:tailEnd/>
          </a:ln>
        </p:spPr>
      </p:pic>
      <p:sp>
        <p:nvSpPr>
          <p:cNvPr id="41990" name="Rectangle 6"/>
          <p:cNvSpPr>
            <a:spLocks noChangeArrowheads="1"/>
          </p:cNvSpPr>
          <p:nvPr/>
        </p:nvSpPr>
        <p:spPr bwMode="auto">
          <a:xfrm>
            <a:off x="761623" y="4981211"/>
            <a:ext cx="4662487" cy="461963"/>
          </a:xfrm>
          <a:prstGeom prst="rect">
            <a:avLst/>
          </a:prstGeom>
          <a:noFill/>
          <a:ln w="12700" cap="sq">
            <a:noFill/>
            <a:miter lim="800000"/>
            <a:headEnd type="none" w="sm" len="sm"/>
            <a:tailEnd type="none" w="sm" len="sm"/>
          </a:ln>
        </p:spPr>
        <p:txBody>
          <a:bodyPr wrap="none" anchor="ctr">
            <a:spAutoFit/>
          </a:bodyPr>
          <a:lstStyle/>
          <a:p>
            <a:pPr eaLnBrk="0" hangingPunct="0"/>
            <a:r>
              <a:rPr kumimoji="1" lang="zh-CN" altLang="en-US" sz="2400" b="1" dirty="0">
                <a:solidFill>
                  <a:srgbClr val="FF0000"/>
                </a:solidFill>
                <a:latin typeface="Times New Roman" pitchFamily="18" charset="0"/>
              </a:rPr>
              <a:t>图</a:t>
            </a:r>
            <a:r>
              <a:rPr kumimoji="1" lang="en-US" altLang="zh-CN" sz="2400" b="1" dirty="0">
                <a:solidFill>
                  <a:srgbClr val="FF0000"/>
                </a:solidFill>
                <a:latin typeface="Times New Roman" pitchFamily="18" charset="0"/>
              </a:rPr>
              <a:t>3-11  </a:t>
            </a:r>
            <a:r>
              <a:rPr kumimoji="1" lang="zh-CN" altLang="en-US" sz="2400" b="1" dirty="0">
                <a:solidFill>
                  <a:srgbClr val="FF0000"/>
                </a:solidFill>
                <a:latin typeface="Times New Roman" pitchFamily="18" charset="0"/>
              </a:rPr>
              <a:t>内部数据存储器逻辑操作 </a:t>
            </a:r>
          </a:p>
        </p:txBody>
      </p:sp>
      <p:sp>
        <p:nvSpPr>
          <p:cNvPr id="7" name="日期占位符 3">
            <a:extLst>
              <a:ext uri="{FF2B5EF4-FFF2-40B4-BE49-F238E27FC236}">
                <a16:creationId xmlns:a16="http://schemas.microsoft.com/office/drawing/2014/main" id="{1A152C11-1B7C-4437-A710-2BC2F7D1B971}"/>
              </a:ext>
            </a:extLst>
          </p:cNvPr>
          <p:cNvSpPr txBox="1">
            <a:spLocks/>
          </p:cNvSpPr>
          <p:nvPr/>
        </p:nvSpPr>
        <p:spPr bwMode="auto">
          <a:xfrm>
            <a:off x="-2093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22B8FB81-4D71-4A98-8FA5-D11CF119EB81}" type="datetime10">
              <a:rPr lang="zh-CN" altLang="en-US" smtClean="0">
                <a:ea typeface="宋体" charset="-122"/>
              </a:rPr>
              <a:pPr/>
              <a:t>20:58</a:t>
            </a:fld>
            <a:endParaRPr lang="en-US" altLang="zh-CN">
              <a:ea typeface="宋体" charset="-122"/>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BDE886B9-45A0-4F71-8B65-95D22256F7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C2F8D002-E2E5-4C07-87D7-971B77C261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3BB2BD8C-F68C-4CD3-8525-2DEEDF4EA0EF}"/>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11" name="灯片编号占位符 5">
            <a:extLst>
              <a:ext uri="{FF2B5EF4-FFF2-40B4-BE49-F238E27FC236}">
                <a16:creationId xmlns:a16="http://schemas.microsoft.com/office/drawing/2014/main" id="{E55CB5F9-2838-4EAF-8410-F8CFD96482DF}"/>
              </a:ext>
            </a:extLst>
          </p:cNvPr>
          <p:cNvSpPr txBox="1">
            <a:spLocks/>
          </p:cNvSpPr>
          <p:nvPr/>
        </p:nvSpPr>
        <p:spPr bwMode="auto">
          <a:xfrm>
            <a:off x="7181973" y="6379161"/>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6</a:t>
            </a:fld>
            <a:endParaRPr lang="en-US" altLang="zh-CN" dirty="0">
              <a:ea typeface="宋体" charset="-122"/>
            </a:endParaRPr>
          </a:p>
        </p:txBody>
      </p:sp>
      <p:sp>
        <p:nvSpPr>
          <p:cNvPr id="16" name="矩形 15">
            <a:extLst>
              <a:ext uri="{FF2B5EF4-FFF2-40B4-BE49-F238E27FC236}">
                <a16:creationId xmlns:a16="http://schemas.microsoft.com/office/drawing/2014/main" id="{B4C6320A-29F1-4DBA-B739-B2FA6345B0BA}"/>
              </a:ext>
            </a:extLst>
          </p:cNvPr>
          <p:cNvSpPr/>
          <p:nvPr/>
        </p:nvSpPr>
        <p:spPr>
          <a:xfrm>
            <a:off x="1456915" y="1085408"/>
            <a:ext cx="3096345"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kern="0" dirty="0">
                <a:solidFill>
                  <a:srgbClr val="3333FF"/>
                </a:solidFill>
                <a:latin typeface="创艺简黑体" pitchFamily="2" charset="-122"/>
                <a:ea typeface="创艺简黑体" pitchFamily="2" charset="-122"/>
              </a:rPr>
              <a:t>ANL </a:t>
            </a:r>
            <a:r>
              <a:rPr lang="zh-CN" altLang="en-US" b="1" kern="0" dirty="0">
                <a:solidFill>
                  <a:srgbClr val="3333FF"/>
                </a:solidFill>
                <a:latin typeface="创艺简黑体" pitchFamily="2" charset="-122"/>
                <a:ea typeface="创艺简黑体" pitchFamily="2" charset="-122"/>
              </a:rPr>
              <a:t>、</a:t>
            </a:r>
            <a:r>
              <a:rPr lang="en-US" altLang="zh-CN" b="1" kern="0" dirty="0">
                <a:solidFill>
                  <a:srgbClr val="3333FF"/>
                </a:solidFill>
                <a:latin typeface="创艺简黑体" pitchFamily="2" charset="-122"/>
                <a:ea typeface="创艺简黑体" pitchFamily="2" charset="-122"/>
              </a:rPr>
              <a:t>ORL </a:t>
            </a:r>
            <a:r>
              <a:rPr lang="zh-CN" altLang="en-US" b="1" kern="0" dirty="0">
                <a:solidFill>
                  <a:srgbClr val="3333FF"/>
                </a:solidFill>
                <a:latin typeface="创艺简黑体" pitchFamily="2" charset="-122"/>
                <a:ea typeface="创艺简黑体" pitchFamily="2" charset="-122"/>
              </a:rPr>
              <a:t>、</a:t>
            </a:r>
            <a:r>
              <a:rPr lang="en-US" altLang="zh-CN" b="1" kern="0" dirty="0">
                <a:solidFill>
                  <a:srgbClr val="3333FF"/>
                </a:solidFill>
                <a:latin typeface="创艺简黑体" pitchFamily="2" charset="-122"/>
                <a:ea typeface="创艺简黑体" pitchFamily="2" charset="-122"/>
              </a:rPr>
              <a:t>XRL</a:t>
            </a:r>
            <a:endParaRPr lang="zh-CN" altLang="en-US" dirty="0">
              <a:solidFill>
                <a:srgbClr val="3333FF"/>
              </a:solidFill>
            </a:endParaRPr>
          </a:p>
        </p:txBody>
      </p:sp>
      <p:sp>
        <p:nvSpPr>
          <p:cNvPr id="17" name="Rectangle 4">
            <a:extLst>
              <a:ext uri="{FF2B5EF4-FFF2-40B4-BE49-F238E27FC236}">
                <a16:creationId xmlns:a16="http://schemas.microsoft.com/office/drawing/2014/main" id="{58F1B418-2D1B-4410-8D3C-FFF979D5BF61}"/>
              </a:ext>
            </a:extLst>
          </p:cNvPr>
          <p:cNvSpPr>
            <a:spLocks noGrp="1" noChangeArrowheads="1"/>
          </p:cNvSpPr>
          <p:nvPr>
            <p:ph type="title"/>
          </p:nvPr>
        </p:nvSpPr>
        <p:spPr>
          <a:xfrm>
            <a:off x="6633497" y="2349373"/>
            <a:ext cx="1721228" cy="470941"/>
          </a:xfrm>
          <a:noFill/>
          <a:ln w="9525">
            <a:noFill/>
            <a:miter lim="800000"/>
            <a:headEnd/>
            <a:tailEnd/>
          </a:ln>
        </p:spPr>
        <p:txBody>
          <a:bodyPr vert="horz" wrap="square" lIns="91440" tIns="45720" rIns="91440" bIns="45720" numCol="1" anchor="b" anchorCtr="0" compatLnSpc="1">
            <a:prstTxWarp prst="textNoShape">
              <a:avLst/>
            </a:prstTxWarp>
          </a:bodyPr>
          <a:lstStyle/>
          <a:p>
            <a:pPr eaLnBrk="1" hangingPunct="1"/>
            <a:r>
              <a:rPr lang="zh-CN" altLang="en-US" sz="2000" b="1" dirty="0">
                <a:solidFill>
                  <a:srgbClr val="FF0000"/>
                </a:solidFill>
              </a:rPr>
              <a:t>累加</a:t>
            </a:r>
            <a:r>
              <a:rPr lang="en-US" altLang="zh-CN" sz="2000" b="1" dirty="0">
                <a:solidFill>
                  <a:srgbClr val="FF0000"/>
                </a:solidFill>
              </a:rPr>
              <a:t>A</a:t>
            </a:r>
            <a:endParaRPr lang="zh-CN" altLang="en-US" sz="2000" b="1" dirty="0">
              <a:solidFill>
                <a:srgbClr val="FF0000"/>
              </a:solidFill>
            </a:endParaRPr>
          </a:p>
        </p:txBody>
      </p:sp>
      <p:sp>
        <p:nvSpPr>
          <p:cNvPr id="18" name="AutoShape 5">
            <a:extLst>
              <a:ext uri="{FF2B5EF4-FFF2-40B4-BE49-F238E27FC236}">
                <a16:creationId xmlns:a16="http://schemas.microsoft.com/office/drawing/2014/main" id="{E0A25C63-E269-47A8-8AEF-C1081540B39A}"/>
              </a:ext>
            </a:extLst>
          </p:cNvPr>
          <p:cNvSpPr/>
          <p:nvPr/>
        </p:nvSpPr>
        <p:spPr>
          <a:xfrm>
            <a:off x="6486289" y="2688603"/>
            <a:ext cx="210072" cy="1520061"/>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9" name="Rectangle 2">
            <a:extLst>
              <a:ext uri="{FF2B5EF4-FFF2-40B4-BE49-F238E27FC236}">
                <a16:creationId xmlns:a16="http://schemas.microsoft.com/office/drawing/2014/main" id="{1D0A1210-C714-4A5F-B59B-311EA84BCB16}"/>
              </a:ext>
            </a:extLst>
          </p:cNvPr>
          <p:cNvSpPr txBox="1">
            <a:spLocks noChangeArrowheads="1"/>
          </p:cNvSpPr>
          <p:nvPr/>
        </p:nvSpPr>
        <p:spPr bwMode="auto">
          <a:xfrm>
            <a:off x="6087022" y="2505756"/>
            <a:ext cx="399267" cy="170290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latin typeface="黑体" pitchFamily="2" charset="-122"/>
                <a:ea typeface="黑体" pitchFamily="2" charset="-122"/>
              </a:rPr>
              <a:t>目的操作数</a:t>
            </a:r>
          </a:p>
        </p:txBody>
      </p:sp>
      <p:sp>
        <p:nvSpPr>
          <p:cNvPr id="20" name="Rectangle 4">
            <a:extLst>
              <a:ext uri="{FF2B5EF4-FFF2-40B4-BE49-F238E27FC236}">
                <a16:creationId xmlns:a16="http://schemas.microsoft.com/office/drawing/2014/main" id="{D9D6E1E6-A97C-41E1-B417-BC1331237D5C}"/>
              </a:ext>
            </a:extLst>
          </p:cNvPr>
          <p:cNvSpPr txBox="1">
            <a:spLocks noChangeArrowheads="1"/>
          </p:cNvSpPr>
          <p:nvPr/>
        </p:nvSpPr>
        <p:spPr bwMode="auto">
          <a:xfrm>
            <a:off x="6656777" y="3813400"/>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直接存储单元</a:t>
            </a:r>
          </a:p>
        </p:txBody>
      </p:sp>
      <p:sp>
        <p:nvSpPr>
          <p:cNvPr id="21" name="Rectangle 4">
            <a:extLst>
              <a:ext uri="{FF2B5EF4-FFF2-40B4-BE49-F238E27FC236}">
                <a16:creationId xmlns:a16="http://schemas.microsoft.com/office/drawing/2014/main" id="{74344184-7F1D-4D79-98E0-1F5338DF18AB}"/>
              </a:ext>
            </a:extLst>
          </p:cNvPr>
          <p:cNvSpPr txBox="1">
            <a:spLocks noChangeArrowheads="1"/>
          </p:cNvSpPr>
          <p:nvPr/>
        </p:nvSpPr>
        <p:spPr bwMode="auto">
          <a:xfrm>
            <a:off x="6860013" y="2789667"/>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a:t>
            </a:r>
            <a:r>
              <a:rPr lang="zh-CN" altLang="en-US" sz="2400" b="1" kern="0" dirty="0">
                <a:solidFill>
                  <a:srgbClr val="3333FF"/>
                </a:solidFill>
              </a:rPr>
              <a:t>条</a:t>
            </a:r>
          </a:p>
        </p:txBody>
      </p:sp>
      <p:sp>
        <p:nvSpPr>
          <p:cNvPr id="22" name="Rectangle 4">
            <a:extLst>
              <a:ext uri="{FF2B5EF4-FFF2-40B4-BE49-F238E27FC236}">
                <a16:creationId xmlns:a16="http://schemas.microsoft.com/office/drawing/2014/main" id="{7DE4AD6E-0638-49FB-A934-2C2F34305E1B}"/>
              </a:ext>
            </a:extLst>
          </p:cNvPr>
          <p:cNvSpPr txBox="1">
            <a:spLocks noChangeArrowheads="1"/>
          </p:cNvSpPr>
          <p:nvPr/>
        </p:nvSpPr>
        <p:spPr bwMode="auto">
          <a:xfrm>
            <a:off x="6844211" y="4244914"/>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a:t>
            </a:r>
            <a:r>
              <a:rPr lang="zh-CN" altLang="en-US" sz="2400" b="1" kern="0" dirty="0">
                <a:solidFill>
                  <a:srgbClr val="3333FF"/>
                </a:solidFill>
              </a:rPr>
              <a:t>条</a:t>
            </a:r>
          </a:p>
        </p:txBody>
      </p:sp>
      <p:sp>
        <p:nvSpPr>
          <p:cNvPr id="24" name="Rectangle 6">
            <a:extLst>
              <a:ext uri="{FF2B5EF4-FFF2-40B4-BE49-F238E27FC236}">
                <a16:creationId xmlns:a16="http://schemas.microsoft.com/office/drawing/2014/main" id="{264EABE0-8A68-460F-9889-080746337E17}"/>
              </a:ext>
            </a:extLst>
          </p:cNvPr>
          <p:cNvSpPr>
            <a:spLocks noChangeArrowheads="1"/>
          </p:cNvSpPr>
          <p:nvPr/>
        </p:nvSpPr>
        <p:spPr bwMode="auto">
          <a:xfrm>
            <a:off x="6129441" y="1822377"/>
            <a:ext cx="2105063" cy="461665"/>
          </a:xfrm>
          <a:prstGeom prst="rect">
            <a:avLst/>
          </a:prstGeom>
          <a:noFill/>
          <a:ln w="12700" cap="sq">
            <a:noFill/>
            <a:miter lim="800000"/>
            <a:headEnd type="none" w="sm" len="sm"/>
            <a:tailEnd type="none" w="sm" len="sm"/>
          </a:ln>
        </p:spPr>
        <p:txBody>
          <a:bodyPr wrap="none" anchor="ctr">
            <a:spAutoFit/>
          </a:bodyPr>
          <a:lstStyle/>
          <a:p>
            <a:pPr eaLnBrk="0" hangingPunct="0"/>
            <a:r>
              <a:rPr kumimoji="1" lang="zh-CN" altLang="en-US" sz="2400" b="1" dirty="0">
                <a:solidFill>
                  <a:srgbClr val="3333FF"/>
                </a:solidFill>
                <a:latin typeface="Times New Roman" pitchFamily="18" charset="0"/>
              </a:rPr>
              <a:t>每类逻辑操作</a:t>
            </a:r>
          </a:p>
        </p:txBody>
      </p:sp>
    </p:spTree>
  </p:cSld>
  <p:clrMapOvr>
    <a:masterClrMapping/>
  </p:clrMapOvr>
  <p:transition>
    <p:cut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A1174232-50AE-4A55-A06F-7525C285D04C}" type="datetime10">
              <a:rPr lang="zh-CN" altLang="en-US" smtClean="0">
                <a:ea typeface="宋体" charset="-122"/>
              </a:rPr>
              <a:pPr/>
              <a:t>20:58</a:t>
            </a:fld>
            <a:endParaRPr lang="en-US" altLang="zh-CN">
              <a:ea typeface="宋体" charset="-122"/>
            </a:endParaRPr>
          </a:p>
        </p:txBody>
      </p:sp>
      <p:sp>
        <p:nvSpPr>
          <p:cNvPr id="38915" name="灯片编号占位符 5"/>
          <p:cNvSpPr>
            <a:spLocks noGrp="1"/>
          </p:cNvSpPr>
          <p:nvPr>
            <p:ph type="sldNum" sz="quarter" idx="12"/>
          </p:nvPr>
        </p:nvSpPr>
        <p:spPr>
          <a:noFill/>
        </p:spPr>
        <p:txBody>
          <a:bodyPr/>
          <a:lstStyle/>
          <a:p>
            <a:fld id="{49606008-743D-4993-B28E-33CD0592EF3B}" type="slidenum">
              <a:rPr lang="en-US" altLang="zh-CN" smtClean="0">
                <a:ea typeface="宋体" charset="-122"/>
              </a:rPr>
              <a:pPr/>
              <a:t>7</a:t>
            </a:fld>
            <a:endParaRPr lang="en-US" altLang="zh-CN">
              <a:ea typeface="宋体" charset="-122"/>
            </a:endParaRPr>
          </a:p>
        </p:txBody>
      </p:sp>
      <p:grpSp>
        <p:nvGrpSpPr>
          <p:cNvPr id="2" name="Group 21"/>
          <p:cNvGrpSpPr>
            <a:grpSpLocks/>
          </p:cNvGrpSpPr>
          <p:nvPr/>
        </p:nvGrpSpPr>
        <p:grpSpPr bwMode="auto">
          <a:xfrm>
            <a:off x="279399" y="1483392"/>
            <a:ext cx="8585201" cy="2246313"/>
            <a:chOff x="121" y="336"/>
            <a:chExt cx="5408" cy="1415"/>
          </a:xfrm>
        </p:grpSpPr>
        <p:sp>
          <p:nvSpPr>
            <p:cNvPr id="38919" name="Text Box 8"/>
            <p:cNvSpPr txBox="1">
              <a:spLocks noChangeArrowheads="1"/>
            </p:cNvSpPr>
            <p:nvPr/>
          </p:nvSpPr>
          <p:spPr bwMode="auto">
            <a:xfrm>
              <a:off x="144" y="336"/>
              <a:ext cx="5385" cy="1415"/>
            </a:xfrm>
            <a:prstGeom prst="rect">
              <a:avLst/>
            </a:prstGeom>
            <a:solidFill>
              <a:schemeClr val="bg1"/>
            </a:solidFill>
            <a:ln w="12700" cap="sq">
              <a:solidFill>
                <a:schemeClr val="tx1"/>
              </a:solidFill>
              <a:miter lim="800000"/>
              <a:headEnd type="none" w="sm" len="sm"/>
              <a:tailEnd type="none" w="sm" len="sm"/>
            </a:ln>
          </p:spPr>
          <p:txBody>
            <a:bodyPr>
              <a:spAutoFit/>
            </a:bodyPr>
            <a:lstStyle/>
            <a:p>
              <a:pPr eaLnBrk="0" hangingPunct="0"/>
              <a:r>
                <a:rPr kumimoji="1" lang="zh-CN" altLang="en-US" sz="2000" b="1" dirty="0">
                  <a:latin typeface="宋体" charset="-122"/>
                </a:rPr>
                <a:t>汇编指令格式		机器码格式	   	操作</a:t>
              </a:r>
            </a:p>
            <a:p>
              <a:pPr eaLnBrk="0" hangingPunct="0"/>
              <a:r>
                <a:rPr kumimoji="1" lang="en-US" altLang="zh-CN" sz="2000" b="1" dirty="0">
                  <a:solidFill>
                    <a:srgbClr val="FF0000"/>
                  </a:solidFill>
                  <a:latin typeface="宋体" charset="-122"/>
                </a:rPr>
                <a:t>ANL</a:t>
              </a:r>
              <a:r>
                <a:rPr kumimoji="1" lang="en-US" altLang="zh-CN" sz="2000" b="1" dirty="0">
                  <a:latin typeface="宋体" charset="-122"/>
                </a:rPr>
                <a:t> A</a:t>
              </a:r>
              <a:r>
                <a:rPr kumimoji="1" lang="zh-CN" altLang="en-US" sz="2000" b="1" dirty="0">
                  <a:latin typeface="宋体" charset="-122"/>
                </a:rPr>
                <a:t>， </a:t>
              </a:r>
              <a:r>
                <a:rPr kumimoji="1" lang="en-US" altLang="zh-CN" sz="2000" b="1" dirty="0">
                  <a:latin typeface="宋体" charset="-122"/>
                </a:rPr>
                <a:t>Rn</a:t>
              </a:r>
              <a:r>
                <a:rPr kumimoji="1" lang="zh-CN" altLang="en-US" sz="2000" b="1" dirty="0">
                  <a:latin typeface="宋体" charset="-122"/>
                </a:rPr>
                <a:t>；		</a:t>
              </a:r>
              <a:r>
                <a:rPr kumimoji="1" lang="en-US" altLang="zh-CN" sz="2000" b="1" dirty="0">
                  <a:latin typeface="Times New Roman" pitchFamily="18" charset="0"/>
                </a:rPr>
                <a:t>0101 1rrr		(A)∧(Rn)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ANL</a:t>
              </a:r>
              <a:r>
                <a:rPr kumimoji="1" lang="en-US" altLang="zh-CN" sz="2000" b="1" dirty="0">
                  <a:latin typeface="宋体" charset="-122"/>
                </a:rPr>
                <a:t> A</a:t>
              </a:r>
              <a:r>
                <a:rPr kumimoji="1" lang="zh-CN" altLang="en-US" sz="2000" b="1" dirty="0">
                  <a:latin typeface="宋体" charset="-122"/>
                </a:rPr>
                <a:t>，</a:t>
              </a:r>
              <a:r>
                <a:rPr kumimoji="1" lang="en-US" altLang="zh-CN" sz="2000" b="1" dirty="0">
                  <a:latin typeface="宋体" charset="-122"/>
                </a:rPr>
                <a:t>direct</a:t>
              </a:r>
              <a:r>
                <a:rPr kumimoji="1" lang="zh-CN" altLang="en-US" sz="2000" b="1" dirty="0">
                  <a:latin typeface="宋体" charset="-122"/>
                </a:rPr>
                <a:t>；	</a:t>
              </a:r>
              <a:r>
                <a:rPr kumimoji="1" lang="en-US" altLang="zh-CN" sz="2000" b="1" dirty="0">
                  <a:latin typeface="Times New Roman" pitchFamily="18" charset="0"/>
                </a:rPr>
                <a:t>0101 0101     direct        	 (A)∧(direct)→A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ANL</a:t>
              </a:r>
              <a:r>
                <a:rPr kumimoji="1" lang="en-US" altLang="zh-CN" sz="2000" b="1" dirty="0">
                  <a:latin typeface="宋体" charset="-122"/>
                </a:rPr>
                <a:t> A, @Ri</a:t>
              </a:r>
              <a:r>
                <a:rPr kumimoji="1" lang="zh-CN" altLang="en-US" sz="2000" b="1" dirty="0">
                  <a:latin typeface="宋体" charset="-122"/>
                </a:rPr>
                <a:t>；		</a:t>
              </a:r>
              <a:r>
                <a:rPr kumimoji="1" lang="en-US" altLang="zh-CN" sz="2000" b="1" dirty="0">
                  <a:latin typeface="Times New Roman" pitchFamily="18" charset="0"/>
                </a:rPr>
                <a:t>0101 011i		(A)∧((Ri))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ANL</a:t>
              </a:r>
              <a:r>
                <a:rPr kumimoji="1" lang="en-US" altLang="zh-CN" sz="2000" b="1" dirty="0">
                  <a:latin typeface="宋体" charset="-122"/>
                </a:rPr>
                <a:t> A, #data</a:t>
              </a:r>
              <a:r>
                <a:rPr kumimoji="1" lang="zh-CN" altLang="en-US" sz="2000" b="1" dirty="0">
                  <a:latin typeface="宋体" charset="-122"/>
                </a:rPr>
                <a:t>；		</a:t>
              </a:r>
              <a:r>
                <a:rPr kumimoji="1" lang="en-US" altLang="zh-CN" sz="2000" b="1" dirty="0">
                  <a:latin typeface="Times New Roman" pitchFamily="18" charset="0"/>
                </a:rPr>
                <a:t>0101 0100     data 	 (A)∧</a:t>
              </a:r>
              <a:r>
                <a:rPr kumimoji="1" lang="en-US" altLang="zh-CN" sz="2000" b="1" dirty="0" err="1">
                  <a:latin typeface="Times New Roman" pitchFamily="18" charset="0"/>
                </a:rPr>
                <a:t>data→A</a:t>
              </a:r>
              <a:endParaRPr kumimoji="1" lang="en-US" altLang="zh-CN" sz="2000" b="1" dirty="0">
                <a:latin typeface="Times New Roman" pitchFamily="18" charset="0"/>
              </a:endParaRPr>
            </a:p>
            <a:p>
              <a:pPr eaLnBrk="0" hangingPunct="0"/>
              <a:r>
                <a:rPr kumimoji="1" lang="en-US" altLang="zh-CN" sz="2000" b="1" dirty="0">
                  <a:solidFill>
                    <a:srgbClr val="FF0000"/>
                  </a:solidFill>
                  <a:latin typeface="宋体" charset="-122"/>
                </a:rPr>
                <a:t>ANL</a:t>
              </a:r>
              <a:r>
                <a:rPr kumimoji="1" lang="en-US" altLang="zh-CN" sz="2000" b="1" dirty="0">
                  <a:latin typeface="宋体" charset="-122"/>
                </a:rPr>
                <a:t> direct, A</a:t>
              </a:r>
              <a:r>
                <a:rPr kumimoji="1" lang="zh-CN" altLang="en-US" sz="2000" b="1" dirty="0">
                  <a:latin typeface="宋体" charset="-122"/>
                </a:rPr>
                <a:t>；	</a:t>
              </a:r>
              <a:r>
                <a:rPr kumimoji="1" lang="en-US" altLang="zh-CN" sz="2000" b="1" dirty="0">
                  <a:latin typeface="Times New Roman" pitchFamily="18" charset="0"/>
                </a:rPr>
                <a:t>0101 0010      direct 	(direct)∧(A) →direct</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ANL</a:t>
              </a:r>
              <a:r>
                <a:rPr kumimoji="1" lang="en-US" altLang="zh-CN" sz="2000" b="1" dirty="0">
                  <a:latin typeface="宋体" charset="-122"/>
                </a:rPr>
                <a:t> </a:t>
              </a:r>
              <a:r>
                <a:rPr kumimoji="1" lang="en-US" altLang="zh-CN" sz="2000" b="1" dirty="0" err="1">
                  <a:latin typeface="宋体" charset="-122"/>
                </a:rPr>
                <a:t>direct,#data</a:t>
              </a:r>
              <a:r>
                <a:rPr kumimoji="1" lang="zh-CN" altLang="en-US" sz="2000" b="1" dirty="0">
                  <a:latin typeface="宋体" charset="-122"/>
                </a:rPr>
                <a:t>；	</a:t>
              </a:r>
              <a:r>
                <a:rPr kumimoji="1" lang="en-US" altLang="zh-CN" sz="2000" b="1" dirty="0">
                  <a:latin typeface="Times New Roman" pitchFamily="18" charset="0"/>
                </a:rPr>
                <a:t>0101 0011		(direct)∧#</a:t>
              </a:r>
              <a:r>
                <a:rPr kumimoji="1" lang="en-US" altLang="zh-CN" sz="2000" b="1" dirty="0" err="1">
                  <a:latin typeface="Times New Roman" pitchFamily="18" charset="0"/>
                </a:rPr>
                <a:t>data→direct</a:t>
              </a:r>
              <a:endParaRPr kumimoji="1" lang="en-US" altLang="zh-CN" sz="2000" b="1" dirty="0">
                <a:latin typeface="Times New Roman" pitchFamily="18" charset="0"/>
              </a:endParaRPr>
            </a:p>
          </p:txBody>
        </p:sp>
        <p:sp>
          <p:nvSpPr>
            <p:cNvPr id="38920" name="Line 10"/>
            <p:cNvSpPr>
              <a:spLocks noChangeShapeType="1"/>
            </p:cNvSpPr>
            <p:nvPr/>
          </p:nvSpPr>
          <p:spPr bwMode="auto">
            <a:xfrm>
              <a:off x="144" y="58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1" name="Line 11"/>
            <p:cNvSpPr>
              <a:spLocks noChangeShapeType="1"/>
            </p:cNvSpPr>
            <p:nvPr/>
          </p:nvSpPr>
          <p:spPr bwMode="auto">
            <a:xfrm>
              <a:off x="144" y="78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2" name="Line 12"/>
            <p:cNvSpPr>
              <a:spLocks noChangeShapeType="1"/>
            </p:cNvSpPr>
            <p:nvPr/>
          </p:nvSpPr>
          <p:spPr bwMode="auto">
            <a:xfrm>
              <a:off x="144" y="115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3" name="Line 13"/>
            <p:cNvSpPr>
              <a:spLocks noChangeShapeType="1"/>
            </p:cNvSpPr>
            <p:nvPr/>
          </p:nvSpPr>
          <p:spPr bwMode="auto">
            <a:xfrm>
              <a:off x="144" y="1344"/>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4" name="Line 14"/>
            <p:cNvSpPr>
              <a:spLocks noChangeShapeType="1"/>
            </p:cNvSpPr>
            <p:nvPr/>
          </p:nvSpPr>
          <p:spPr bwMode="auto">
            <a:xfrm>
              <a:off x="144" y="1728"/>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5" name="Line 15"/>
            <p:cNvSpPr>
              <a:spLocks noChangeShapeType="1"/>
            </p:cNvSpPr>
            <p:nvPr/>
          </p:nvSpPr>
          <p:spPr bwMode="auto">
            <a:xfrm>
              <a:off x="144" y="1539"/>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6" name="Line 17"/>
            <p:cNvSpPr>
              <a:spLocks noChangeShapeType="1"/>
            </p:cNvSpPr>
            <p:nvPr/>
          </p:nvSpPr>
          <p:spPr bwMode="auto">
            <a:xfrm flipH="1">
              <a:off x="1776" y="354"/>
              <a:ext cx="0" cy="1374"/>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38927" name="Line 18"/>
            <p:cNvSpPr>
              <a:spLocks noChangeShapeType="1"/>
            </p:cNvSpPr>
            <p:nvPr/>
          </p:nvSpPr>
          <p:spPr bwMode="auto">
            <a:xfrm>
              <a:off x="3360" y="336"/>
              <a:ext cx="0" cy="1415"/>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27" name="Line 12">
              <a:extLst>
                <a:ext uri="{FF2B5EF4-FFF2-40B4-BE49-F238E27FC236}">
                  <a16:creationId xmlns:a16="http://schemas.microsoft.com/office/drawing/2014/main" id="{CBE7E926-82D8-40CF-8BB0-F37B9F157141}"/>
                </a:ext>
              </a:extLst>
            </p:cNvPr>
            <p:cNvSpPr>
              <a:spLocks noChangeShapeType="1"/>
            </p:cNvSpPr>
            <p:nvPr/>
          </p:nvSpPr>
          <p:spPr bwMode="auto">
            <a:xfrm>
              <a:off x="121" y="949"/>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6" name="日期占位符 3">
            <a:extLst>
              <a:ext uri="{FF2B5EF4-FFF2-40B4-BE49-F238E27FC236}">
                <a16:creationId xmlns:a16="http://schemas.microsoft.com/office/drawing/2014/main" id="{DC083DB6-9132-48FA-909C-9F74696F2A22}"/>
              </a:ext>
            </a:extLst>
          </p:cNvPr>
          <p:cNvSpPr txBox="1">
            <a:spLocks/>
          </p:cNvSpPr>
          <p:nvPr/>
        </p:nvSpPr>
        <p:spPr bwMode="auto">
          <a:xfrm>
            <a:off x="-2093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22B8FB81-4D71-4A98-8FA5-D11CF119EB81}" type="datetime10">
              <a:rPr lang="zh-CN" altLang="en-US" smtClean="0">
                <a:ea typeface="宋体" charset="-122"/>
              </a:rPr>
              <a:pPr/>
              <a:t>20:58</a:t>
            </a:fld>
            <a:endParaRPr lang="en-US" altLang="zh-CN">
              <a:ea typeface="宋体" charset="-122"/>
            </a:endParaRPr>
          </a:p>
        </p:txBody>
      </p:sp>
      <p:pic>
        <p:nvPicPr>
          <p:cNvPr id="17" name="Picture 2" descr="c:\documents and settings\ibm\application data\360se6\User Data\temp\01300000323145123029807175635_s.jpg">
            <a:extLst>
              <a:ext uri="{FF2B5EF4-FFF2-40B4-BE49-F238E27FC236}">
                <a16:creationId xmlns:a16="http://schemas.microsoft.com/office/drawing/2014/main" id="{1D998F70-A21D-4901-A290-EC18C170C9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a16="http://schemas.microsoft.com/office/drawing/2014/main" id="{B01905FB-98ED-44BB-AB50-B29663304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标题 1">
            <a:extLst>
              <a:ext uri="{FF2B5EF4-FFF2-40B4-BE49-F238E27FC236}">
                <a16:creationId xmlns:a16="http://schemas.microsoft.com/office/drawing/2014/main" id="{080499F0-E6A0-4722-9E4D-E4369F77212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20" name="灯片编号占位符 5">
            <a:extLst>
              <a:ext uri="{FF2B5EF4-FFF2-40B4-BE49-F238E27FC236}">
                <a16:creationId xmlns:a16="http://schemas.microsoft.com/office/drawing/2014/main" id="{099AA423-8658-4BCA-BAC4-CF5B062697EF}"/>
              </a:ext>
            </a:extLst>
          </p:cNvPr>
          <p:cNvSpPr txBox="1">
            <a:spLocks/>
          </p:cNvSpPr>
          <p:nvPr/>
        </p:nvSpPr>
        <p:spPr bwMode="auto">
          <a:xfrm>
            <a:off x="7181973" y="6379161"/>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7</a:t>
            </a:fld>
            <a:endParaRPr lang="en-US" altLang="zh-CN" dirty="0">
              <a:ea typeface="宋体" charset="-122"/>
            </a:endParaRPr>
          </a:p>
        </p:txBody>
      </p:sp>
      <p:sp>
        <p:nvSpPr>
          <p:cNvPr id="22" name="Rectangle 2">
            <a:extLst>
              <a:ext uri="{FF2B5EF4-FFF2-40B4-BE49-F238E27FC236}">
                <a16:creationId xmlns:a16="http://schemas.microsoft.com/office/drawing/2014/main" id="{D874E887-C4C2-4A63-A556-31F28449F71D}"/>
              </a:ext>
            </a:extLst>
          </p:cNvPr>
          <p:cNvSpPr txBox="1">
            <a:spLocks noChangeArrowheads="1"/>
          </p:cNvSpPr>
          <p:nvPr/>
        </p:nvSpPr>
        <p:spPr bwMode="auto">
          <a:xfrm>
            <a:off x="28596" y="777875"/>
            <a:ext cx="4831436" cy="450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4</a:t>
            </a:r>
            <a:r>
              <a:rPr lang="zh-CN" altLang="en-US" sz="2400" b="1" kern="0" dirty="0">
                <a:solidFill>
                  <a:srgbClr val="FF0000"/>
                </a:solidFill>
                <a:latin typeface="黑体" pitchFamily="2" charset="-122"/>
                <a:ea typeface="黑体" pitchFamily="2" charset="-122"/>
              </a:rPr>
              <a:t>、逻辑“与”指令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6</a:t>
            </a:r>
            <a:r>
              <a:rPr lang="zh-CN" altLang="en-US" sz="2400" b="1" kern="0" dirty="0">
                <a:solidFill>
                  <a:srgbClr val="3333FF"/>
                </a:solidFill>
                <a:latin typeface="黑体" pitchFamily="2" charset="-122"/>
                <a:ea typeface="黑体" pitchFamily="2" charset="-122"/>
              </a:rPr>
              <a:t>条）</a:t>
            </a:r>
          </a:p>
        </p:txBody>
      </p:sp>
      <p:sp>
        <p:nvSpPr>
          <p:cNvPr id="23" name="矩形 22">
            <a:extLst>
              <a:ext uri="{FF2B5EF4-FFF2-40B4-BE49-F238E27FC236}">
                <a16:creationId xmlns:a16="http://schemas.microsoft.com/office/drawing/2014/main" id="{50DC18B6-08D5-43BC-8FB7-C7C6944E555D}"/>
              </a:ext>
            </a:extLst>
          </p:cNvPr>
          <p:cNvSpPr/>
          <p:nvPr/>
        </p:nvSpPr>
        <p:spPr>
          <a:xfrm>
            <a:off x="3923928" y="814024"/>
            <a:ext cx="149738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kern="0" dirty="0">
                <a:solidFill>
                  <a:srgbClr val="FF0000"/>
                </a:solidFill>
                <a:latin typeface="创艺简黑体" pitchFamily="2" charset="-122"/>
                <a:ea typeface="创艺简黑体" pitchFamily="2" charset="-122"/>
              </a:rPr>
              <a:t>ANL</a:t>
            </a:r>
            <a:endParaRPr lang="zh-CN" altLang="en-US" dirty="0">
              <a:solidFill>
                <a:srgbClr val="FF0000"/>
              </a:solidFill>
            </a:endParaRPr>
          </a:p>
        </p:txBody>
      </p:sp>
      <p:sp>
        <p:nvSpPr>
          <p:cNvPr id="26" name="Text Box 5">
            <a:extLst>
              <a:ext uri="{FF2B5EF4-FFF2-40B4-BE49-F238E27FC236}">
                <a16:creationId xmlns:a16="http://schemas.microsoft.com/office/drawing/2014/main" id="{B77A3C36-59C0-4E2D-AAF7-0B067FC126E0}"/>
              </a:ext>
            </a:extLst>
          </p:cNvPr>
          <p:cNvSpPr txBox="1">
            <a:spLocks noChangeArrowheads="1"/>
          </p:cNvSpPr>
          <p:nvPr/>
        </p:nvSpPr>
        <p:spPr bwMode="auto">
          <a:xfrm>
            <a:off x="346492" y="3902855"/>
            <a:ext cx="8280920" cy="2104872"/>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b="1" dirty="0">
                <a:latin typeface="宋体" charset="-122"/>
              </a:rPr>
              <a:t>前四条是将累加器</a:t>
            </a:r>
            <a:r>
              <a:rPr kumimoji="1" lang="en-US" altLang="zh-CN" b="1" dirty="0">
                <a:latin typeface="宋体" charset="-122"/>
              </a:rPr>
              <a:t>A</a:t>
            </a:r>
            <a:r>
              <a:rPr kumimoji="1" lang="zh-CN" altLang="en-US" b="1" dirty="0">
                <a:latin typeface="宋体" charset="-122"/>
              </a:rPr>
              <a:t>的内容和操作数的内容按位进行逻辑“与”，结果存放在</a:t>
            </a:r>
            <a:r>
              <a:rPr kumimoji="1" lang="en-US" altLang="zh-CN" b="1" dirty="0">
                <a:latin typeface="宋体" charset="-122"/>
              </a:rPr>
              <a:t>A</a:t>
            </a:r>
            <a:r>
              <a:rPr kumimoji="1" lang="zh-CN" altLang="en-US" b="1" dirty="0">
                <a:latin typeface="宋体" charset="-122"/>
              </a:rPr>
              <a:t>中</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后两条指令是将直接地址单元中的内容和操作数所指出的单元的内容按位进行逻辑“与”，结果存入直接地址单元中。若直接地址正好是</a:t>
            </a:r>
            <a:r>
              <a:rPr kumimoji="1" lang="en-US" altLang="zh-CN" b="1" dirty="0">
                <a:latin typeface="宋体" charset="-122"/>
              </a:rPr>
              <a:t>I/O</a:t>
            </a:r>
            <a:r>
              <a:rPr kumimoji="1" lang="zh-CN" altLang="en-US" b="1" dirty="0">
                <a:latin typeface="宋体" charset="-122"/>
              </a:rPr>
              <a:t>端口，则为“读</a:t>
            </a:r>
            <a:r>
              <a:rPr kumimoji="1" lang="en-US" altLang="zh-CN" b="1" dirty="0">
                <a:latin typeface="宋体" charset="-122"/>
              </a:rPr>
              <a:t>——</a:t>
            </a:r>
            <a:r>
              <a:rPr kumimoji="1" lang="zh-CN" altLang="en-US" b="1" dirty="0">
                <a:latin typeface="宋体" charset="-122"/>
              </a:rPr>
              <a:t>改</a:t>
            </a:r>
            <a:r>
              <a:rPr kumimoji="1" lang="en-US" altLang="zh-CN" b="1" dirty="0">
                <a:latin typeface="宋体" charset="-122"/>
              </a:rPr>
              <a:t>——</a:t>
            </a:r>
            <a:r>
              <a:rPr kumimoji="1" lang="zh-CN" altLang="en-US" b="1" dirty="0">
                <a:latin typeface="宋体" charset="-122"/>
              </a:rPr>
              <a:t>写”操作。</a:t>
            </a:r>
            <a:endParaRPr kumimoji="1" lang="en-US" altLang="zh-CN" b="1" dirty="0">
              <a:latin typeface="宋体" charset="-122"/>
            </a:endParaRPr>
          </a:p>
        </p:txBody>
      </p:sp>
      <p:sp>
        <p:nvSpPr>
          <p:cNvPr id="24" name="矩形 23">
            <a:extLst>
              <a:ext uri="{FF2B5EF4-FFF2-40B4-BE49-F238E27FC236}">
                <a16:creationId xmlns:a16="http://schemas.microsoft.com/office/drawing/2014/main" id="{FC95A50E-CC75-4DB0-A210-594D6DED4257}"/>
              </a:ext>
            </a:extLst>
          </p:cNvPr>
          <p:cNvSpPr/>
          <p:nvPr/>
        </p:nvSpPr>
        <p:spPr>
          <a:xfrm>
            <a:off x="5508104" y="796964"/>
            <a:ext cx="1497384" cy="369332"/>
          </a:xfrm>
          <a:prstGeom prst="rect">
            <a:avLst/>
          </a:prstGeom>
        </p:spPr>
        <p:txBody>
          <a:bodyPr wrap="square">
            <a:spAutoFit/>
          </a:bodyPr>
          <a:lstStyle/>
          <a:p>
            <a:r>
              <a:rPr lang="en-US" altLang="zh-CN" b="1" kern="0" dirty="0" err="1">
                <a:solidFill>
                  <a:srgbClr val="FF0000"/>
                </a:solidFill>
                <a:latin typeface="创艺简黑体" pitchFamily="2" charset="-122"/>
                <a:ea typeface="创艺简黑体" pitchFamily="2" charset="-122"/>
              </a:rPr>
              <a:t>AN</a:t>
            </a:r>
            <a:r>
              <a:rPr lang="en-US" altLang="zh-CN" b="1" kern="0" dirty="0" err="1">
                <a:solidFill>
                  <a:srgbClr val="3333FF"/>
                </a:solidFill>
                <a:latin typeface="创艺简黑体" pitchFamily="2" charset="-122"/>
                <a:ea typeface="创艺简黑体" pitchFamily="2" charset="-122"/>
              </a:rPr>
              <a:t>d</a:t>
            </a:r>
            <a:r>
              <a:rPr lang="en-US" altLang="zh-CN" b="1" kern="0" dirty="0">
                <a:solidFill>
                  <a:srgbClr val="3333FF"/>
                </a:solidFill>
                <a:latin typeface="创艺简黑体" pitchFamily="2" charset="-122"/>
                <a:ea typeface="创艺简黑体" pitchFamily="2" charset="-122"/>
              </a:rPr>
              <a:t> </a:t>
            </a:r>
            <a:r>
              <a:rPr lang="en-US" altLang="zh-CN" b="1" kern="0" dirty="0">
                <a:solidFill>
                  <a:srgbClr val="FF0000"/>
                </a:solidFill>
                <a:latin typeface="创艺简黑体" pitchFamily="2" charset="-122"/>
                <a:ea typeface="创艺简黑体" pitchFamily="2" charset="-122"/>
              </a:rPr>
              <a:t>L</a:t>
            </a:r>
            <a:r>
              <a:rPr lang="en-US" altLang="zh-CN" b="1" kern="0" dirty="0">
                <a:solidFill>
                  <a:srgbClr val="3333FF"/>
                </a:solidFill>
                <a:latin typeface="创艺简黑体" pitchFamily="2" charset="-122"/>
                <a:ea typeface="创艺简黑体" pitchFamily="2" charset="-122"/>
              </a:rPr>
              <a:t>ogic</a:t>
            </a:r>
            <a:endParaRPr lang="zh-CN" altLang="en-US" dirty="0">
              <a:solidFill>
                <a:srgbClr val="3333FF"/>
              </a:solidFill>
            </a:endParaRPr>
          </a:p>
        </p:txBody>
      </p:sp>
    </p:spTree>
  </p:cSld>
  <p:clrMapOvr>
    <a:masterClrMapping/>
  </p:clrMapOvr>
  <p:transition>
    <p:cut thruBlk="1"/>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7"/>
          <p:cNvGrpSpPr>
            <a:grpSpLocks/>
          </p:cNvGrpSpPr>
          <p:nvPr/>
        </p:nvGrpSpPr>
        <p:grpSpPr bwMode="auto">
          <a:xfrm>
            <a:off x="251520" y="1258888"/>
            <a:ext cx="8548688" cy="3810000"/>
            <a:chOff x="144" y="336"/>
            <a:chExt cx="5385" cy="2400"/>
          </a:xfrm>
        </p:grpSpPr>
        <p:sp>
          <p:nvSpPr>
            <p:cNvPr id="39943" name="Text Box 8"/>
            <p:cNvSpPr txBox="1">
              <a:spLocks noChangeArrowheads="1"/>
            </p:cNvSpPr>
            <p:nvPr/>
          </p:nvSpPr>
          <p:spPr bwMode="auto">
            <a:xfrm>
              <a:off x="144" y="336"/>
              <a:ext cx="5385" cy="2370"/>
            </a:xfrm>
            <a:prstGeom prst="rect">
              <a:avLst/>
            </a:prstGeom>
            <a:solidFill>
              <a:schemeClr val="bg1"/>
            </a:solidFill>
            <a:ln w="12700" cap="sq">
              <a:solidFill>
                <a:schemeClr val="tx1"/>
              </a:solidFill>
              <a:miter lim="800000"/>
              <a:headEnd type="none" w="sm" len="sm"/>
              <a:tailEnd type="none" w="sm" len="sm"/>
            </a:ln>
          </p:spPr>
          <p:txBody>
            <a:bodyPr>
              <a:spAutoFit/>
            </a:bodyPr>
            <a:lstStyle/>
            <a:p>
              <a:pPr eaLnBrk="0" hangingPunct="0"/>
              <a:r>
                <a:rPr kumimoji="1" lang="zh-CN" altLang="en-US" sz="2000" b="1" dirty="0">
                  <a:latin typeface="宋体" charset="-122"/>
                </a:rPr>
                <a:t>汇编指令格式		机器码格式	   	操作</a:t>
              </a:r>
            </a:p>
            <a:p>
              <a:pPr eaLnBrk="0" hangingPunct="0"/>
              <a:r>
                <a:rPr kumimoji="1" lang="en-US" altLang="zh-CN" sz="2000" b="1" dirty="0">
                  <a:solidFill>
                    <a:srgbClr val="FF0000"/>
                  </a:solidFill>
                  <a:latin typeface="宋体" charset="-122"/>
                </a:rPr>
                <a:t>ORL</a:t>
              </a:r>
              <a:r>
                <a:rPr kumimoji="1" lang="en-US" altLang="zh-CN" sz="2000" b="1" dirty="0">
                  <a:latin typeface="宋体" charset="-122"/>
                </a:rPr>
                <a:t> A</a:t>
              </a:r>
              <a:r>
                <a:rPr kumimoji="1" lang="zh-CN" altLang="en-US" sz="2000" b="1" dirty="0">
                  <a:latin typeface="宋体" charset="-122"/>
                </a:rPr>
                <a:t>， </a:t>
              </a:r>
              <a:r>
                <a:rPr kumimoji="1" lang="en-US" altLang="zh-CN" sz="2000" b="1" dirty="0">
                  <a:latin typeface="宋体" charset="-122"/>
                </a:rPr>
                <a:t>Rn</a:t>
              </a:r>
              <a:r>
                <a:rPr kumimoji="1" lang="zh-CN" altLang="en-US" sz="2000" b="1" dirty="0">
                  <a:latin typeface="宋体" charset="-122"/>
                </a:rPr>
                <a:t>；		</a:t>
              </a:r>
              <a:r>
                <a:rPr kumimoji="1" lang="en-US" altLang="zh-CN" sz="2000" b="1" dirty="0">
                  <a:latin typeface="Times New Roman" pitchFamily="18" charset="0"/>
                </a:rPr>
                <a:t>0100 1rrr		(A)∨(Rn)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ORL</a:t>
              </a:r>
              <a:r>
                <a:rPr kumimoji="1" lang="en-US" altLang="zh-CN" sz="2000" b="1" dirty="0">
                  <a:latin typeface="宋体" charset="-122"/>
                </a:rPr>
                <a:t> A</a:t>
              </a:r>
              <a:r>
                <a:rPr kumimoji="1" lang="zh-CN" altLang="en-US" sz="2000" b="1" dirty="0">
                  <a:latin typeface="宋体" charset="-122"/>
                </a:rPr>
                <a:t>，</a:t>
              </a:r>
              <a:r>
                <a:rPr kumimoji="1" lang="en-US" altLang="zh-CN" sz="2000" b="1" dirty="0">
                  <a:latin typeface="宋体" charset="-122"/>
                </a:rPr>
                <a:t>direct</a:t>
              </a:r>
              <a:r>
                <a:rPr kumimoji="1" lang="zh-CN" altLang="en-US" sz="2000" b="1" dirty="0">
                  <a:latin typeface="宋体" charset="-122"/>
                </a:rPr>
                <a:t>；	</a:t>
              </a:r>
              <a:r>
                <a:rPr kumimoji="1" lang="en-US" altLang="zh-CN" sz="2000" b="1" dirty="0">
                  <a:latin typeface="Times New Roman" pitchFamily="18" charset="0"/>
                </a:rPr>
                <a:t>0100 0101		 (A)∨(direct)→A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latin typeface="Times New Roman" pitchFamily="18" charset="0"/>
                </a:rPr>
                <a:t>			direct</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ORL</a:t>
              </a:r>
              <a:r>
                <a:rPr kumimoji="1" lang="en-US" altLang="zh-CN" sz="2000" b="1" dirty="0">
                  <a:latin typeface="宋体" charset="-122"/>
                </a:rPr>
                <a:t> A, @Ri</a:t>
              </a:r>
              <a:r>
                <a:rPr kumimoji="1" lang="zh-CN" altLang="en-US" sz="2000" b="1" dirty="0">
                  <a:latin typeface="宋体" charset="-122"/>
                </a:rPr>
                <a:t>；		</a:t>
              </a:r>
              <a:r>
                <a:rPr kumimoji="1" lang="en-US" altLang="zh-CN" sz="2000" b="1" dirty="0">
                  <a:latin typeface="Times New Roman" pitchFamily="18" charset="0"/>
                </a:rPr>
                <a:t>0100  011i		(A)∨((Ri))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ORL</a:t>
              </a:r>
              <a:r>
                <a:rPr kumimoji="1" lang="en-US" altLang="zh-CN" sz="2000" b="1" dirty="0">
                  <a:latin typeface="宋体" charset="-122"/>
                </a:rPr>
                <a:t> A, #data</a:t>
              </a:r>
              <a:r>
                <a:rPr kumimoji="1" lang="zh-CN" altLang="en-US" sz="2000" b="1" dirty="0">
                  <a:latin typeface="宋体" charset="-122"/>
                </a:rPr>
                <a:t>；		</a:t>
              </a:r>
              <a:r>
                <a:rPr kumimoji="1" lang="en-US" altLang="zh-CN" sz="2000" b="1" dirty="0">
                  <a:latin typeface="Times New Roman" pitchFamily="18" charset="0"/>
                </a:rPr>
                <a:t>0100 0100		 (A)∨</a:t>
              </a:r>
              <a:r>
                <a:rPr kumimoji="1" lang="en-US" altLang="zh-CN" sz="2000" b="1" dirty="0" err="1">
                  <a:latin typeface="Times New Roman" pitchFamily="18" charset="0"/>
                </a:rPr>
                <a:t>data→A</a:t>
              </a:r>
              <a:endParaRPr kumimoji="1" lang="en-US" altLang="zh-CN" sz="2000" b="1" dirty="0">
                <a:latin typeface="Times New Roman" pitchFamily="18" charset="0"/>
              </a:endParaRPr>
            </a:p>
            <a:p>
              <a:pPr eaLnBrk="0" hangingPunct="0"/>
              <a:r>
                <a:rPr kumimoji="1" lang="en-US" altLang="zh-CN" sz="2000" b="1" dirty="0">
                  <a:latin typeface="Times New Roman" pitchFamily="18" charset="0"/>
                </a:rPr>
                <a:t>			data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ORL</a:t>
              </a:r>
              <a:r>
                <a:rPr kumimoji="1" lang="en-US" altLang="zh-CN" sz="2000" b="1" dirty="0">
                  <a:latin typeface="宋体" charset="-122"/>
                </a:rPr>
                <a:t> direct, A</a:t>
              </a:r>
              <a:r>
                <a:rPr kumimoji="1" lang="zh-CN" altLang="en-US" sz="2000" b="1" dirty="0">
                  <a:latin typeface="宋体" charset="-122"/>
                </a:rPr>
                <a:t>；	</a:t>
              </a:r>
              <a:r>
                <a:rPr kumimoji="1" lang="en-US" altLang="zh-CN" sz="2000" b="1" dirty="0">
                  <a:latin typeface="Times New Roman" pitchFamily="18" charset="0"/>
                </a:rPr>
                <a:t>0100 0010		(direct)∨(A) →direct</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latin typeface="Times New Roman" pitchFamily="18" charset="0"/>
                </a:rPr>
                <a:t>			direct</a:t>
              </a:r>
            </a:p>
            <a:p>
              <a:pPr eaLnBrk="0" hangingPunct="0"/>
              <a:r>
                <a:rPr kumimoji="1" lang="en-US" altLang="zh-CN" sz="2000" b="1" dirty="0">
                  <a:solidFill>
                    <a:srgbClr val="FF0000"/>
                  </a:solidFill>
                  <a:latin typeface="宋体" charset="-122"/>
                </a:rPr>
                <a:t>ORL</a:t>
              </a:r>
              <a:r>
                <a:rPr kumimoji="1" lang="en-US" altLang="zh-CN" sz="2000" b="1" dirty="0">
                  <a:latin typeface="宋体" charset="-122"/>
                </a:rPr>
                <a:t> </a:t>
              </a:r>
              <a:r>
                <a:rPr kumimoji="1" lang="en-US" altLang="zh-CN" sz="2000" b="1" dirty="0" err="1">
                  <a:latin typeface="宋体" charset="-122"/>
                </a:rPr>
                <a:t>direct,#data</a:t>
              </a:r>
              <a:r>
                <a:rPr kumimoji="1" lang="zh-CN" altLang="en-US" sz="2000" b="1" dirty="0">
                  <a:latin typeface="宋体" charset="-122"/>
                </a:rPr>
                <a:t>；	</a:t>
              </a:r>
              <a:r>
                <a:rPr kumimoji="1" lang="en-US" altLang="zh-CN" sz="2000" b="1" dirty="0">
                  <a:latin typeface="Times New Roman" pitchFamily="18" charset="0"/>
                </a:rPr>
                <a:t>0100 0011		(direct)∨#</a:t>
              </a:r>
              <a:r>
                <a:rPr kumimoji="1" lang="en-US" altLang="zh-CN" sz="2000" b="1" dirty="0" err="1">
                  <a:latin typeface="Times New Roman" pitchFamily="18" charset="0"/>
                </a:rPr>
                <a:t>data→direct</a:t>
              </a:r>
              <a:endParaRPr kumimoji="1" lang="en-US" altLang="zh-CN" sz="2000" b="1" dirty="0">
                <a:latin typeface="Times New Roman" pitchFamily="18" charset="0"/>
              </a:endParaRPr>
            </a:p>
            <a:p>
              <a:pPr eaLnBrk="0" hangingPunct="0"/>
              <a:r>
                <a:rPr kumimoji="1" lang="en-US" altLang="zh-CN" sz="2000" b="1" dirty="0">
                  <a:latin typeface="Times New Roman" pitchFamily="18" charset="0"/>
                </a:rPr>
                <a:t>			direct</a:t>
              </a:r>
            </a:p>
            <a:p>
              <a:pPr eaLnBrk="0" hangingPunct="0"/>
              <a:r>
                <a:rPr kumimoji="1" lang="en-US" altLang="zh-CN" sz="2000" b="1" dirty="0">
                  <a:latin typeface="Times New Roman" pitchFamily="18" charset="0"/>
                </a:rPr>
                <a:t>			data</a:t>
              </a:r>
            </a:p>
          </p:txBody>
        </p:sp>
        <p:sp>
          <p:nvSpPr>
            <p:cNvPr id="39944" name="Line 9"/>
            <p:cNvSpPr>
              <a:spLocks noChangeShapeType="1"/>
            </p:cNvSpPr>
            <p:nvPr/>
          </p:nvSpPr>
          <p:spPr bwMode="auto">
            <a:xfrm>
              <a:off x="144" y="58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45" name="Line 10"/>
            <p:cNvSpPr>
              <a:spLocks noChangeShapeType="1"/>
            </p:cNvSpPr>
            <p:nvPr/>
          </p:nvSpPr>
          <p:spPr bwMode="auto">
            <a:xfrm>
              <a:off x="144" y="78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46" name="Line 11"/>
            <p:cNvSpPr>
              <a:spLocks noChangeShapeType="1"/>
            </p:cNvSpPr>
            <p:nvPr/>
          </p:nvSpPr>
          <p:spPr bwMode="auto">
            <a:xfrm>
              <a:off x="144" y="115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47" name="Line 12"/>
            <p:cNvSpPr>
              <a:spLocks noChangeShapeType="1"/>
            </p:cNvSpPr>
            <p:nvPr/>
          </p:nvSpPr>
          <p:spPr bwMode="auto">
            <a:xfrm>
              <a:off x="144" y="1344"/>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48" name="Line 13"/>
            <p:cNvSpPr>
              <a:spLocks noChangeShapeType="1"/>
            </p:cNvSpPr>
            <p:nvPr/>
          </p:nvSpPr>
          <p:spPr bwMode="auto">
            <a:xfrm>
              <a:off x="144" y="1728"/>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49" name="Line 14"/>
            <p:cNvSpPr>
              <a:spLocks noChangeShapeType="1"/>
            </p:cNvSpPr>
            <p:nvPr/>
          </p:nvSpPr>
          <p:spPr bwMode="auto">
            <a:xfrm>
              <a:off x="144" y="211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50" name="Line 15"/>
            <p:cNvSpPr>
              <a:spLocks noChangeShapeType="1"/>
            </p:cNvSpPr>
            <p:nvPr/>
          </p:nvSpPr>
          <p:spPr bwMode="auto">
            <a:xfrm>
              <a:off x="1776" y="354"/>
              <a:ext cx="0" cy="238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51" name="Line 16"/>
            <p:cNvSpPr>
              <a:spLocks noChangeShapeType="1"/>
            </p:cNvSpPr>
            <p:nvPr/>
          </p:nvSpPr>
          <p:spPr bwMode="auto">
            <a:xfrm>
              <a:off x="3360" y="336"/>
              <a:ext cx="0" cy="235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6" name="日期占位符 3">
            <a:extLst>
              <a:ext uri="{FF2B5EF4-FFF2-40B4-BE49-F238E27FC236}">
                <a16:creationId xmlns:a16="http://schemas.microsoft.com/office/drawing/2014/main" id="{944DADDE-5825-4603-9CBC-68FD2C9D2237}"/>
              </a:ext>
            </a:extLst>
          </p:cNvPr>
          <p:cNvSpPr txBox="1">
            <a:spLocks/>
          </p:cNvSpPr>
          <p:nvPr/>
        </p:nvSpPr>
        <p:spPr bwMode="auto">
          <a:xfrm>
            <a:off x="-2093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22B8FB81-4D71-4A98-8FA5-D11CF119EB81}" type="datetime10">
              <a:rPr lang="zh-CN" altLang="en-US" smtClean="0">
                <a:ea typeface="宋体" charset="-122"/>
              </a:rPr>
              <a:pPr/>
              <a:t>20:58</a:t>
            </a:fld>
            <a:endParaRPr lang="en-US" altLang="zh-CN">
              <a:ea typeface="宋体" charset="-122"/>
            </a:endParaRPr>
          </a:p>
        </p:txBody>
      </p:sp>
      <p:pic>
        <p:nvPicPr>
          <p:cNvPr id="17" name="Picture 2" descr="c:\documents and settings\ibm\application data\360se6\User Data\temp\01300000323145123029807175635_s.jpg">
            <a:extLst>
              <a:ext uri="{FF2B5EF4-FFF2-40B4-BE49-F238E27FC236}">
                <a16:creationId xmlns:a16="http://schemas.microsoft.com/office/drawing/2014/main" id="{47BDE970-25B7-4445-8ADE-8A0143EC58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a16="http://schemas.microsoft.com/office/drawing/2014/main" id="{122E3C57-20FE-46C0-87C4-4D57C9B32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标题 1">
            <a:extLst>
              <a:ext uri="{FF2B5EF4-FFF2-40B4-BE49-F238E27FC236}">
                <a16:creationId xmlns:a16="http://schemas.microsoft.com/office/drawing/2014/main" id="{D631A71A-650E-42C4-A1D4-32AA5B0ABF9C}"/>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20" name="灯片编号占位符 5">
            <a:extLst>
              <a:ext uri="{FF2B5EF4-FFF2-40B4-BE49-F238E27FC236}">
                <a16:creationId xmlns:a16="http://schemas.microsoft.com/office/drawing/2014/main" id="{39F0C2B0-B224-4C72-85A3-B08A4D8ABFAA}"/>
              </a:ext>
            </a:extLst>
          </p:cNvPr>
          <p:cNvSpPr txBox="1">
            <a:spLocks/>
          </p:cNvSpPr>
          <p:nvPr/>
        </p:nvSpPr>
        <p:spPr bwMode="auto">
          <a:xfrm>
            <a:off x="7181973" y="6379161"/>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8</a:t>
            </a:fld>
            <a:endParaRPr lang="en-US" altLang="zh-CN" dirty="0">
              <a:ea typeface="宋体" charset="-122"/>
            </a:endParaRPr>
          </a:p>
        </p:txBody>
      </p:sp>
      <p:sp>
        <p:nvSpPr>
          <p:cNvPr id="23" name="Rectangle 2">
            <a:extLst>
              <a:ext uri="{FF2B5EF4-FFF2-40B4-BE49-F238E27FC236}">
                <a16:creationId xmlns:a16="http://schemas.microsoft.com/office/drawing/2014/main" id="{2D5D4FA7-E755-4905-9541-85AD34A26A97}"/>
              </a:ext>
            </a:extLst>
          </p:cNvPr>
          <p:cNvSpPr txBox="1">
            <a:spLocks noChangeArrowheads="1"/>
          </p:cNvSpPr>
          <p:nvPr/>
        </p:nvSpPr>
        <p:spPr bwMode="auto">
          <a:xfrm>
            <a:off x="28596" y="777875"/>
            <a:ext cx="4831436" cy="450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5</a:t>
            </a:r>
            <a:r>
              <a:rPr lang="zh-CN" altLang="en-US" sz="2400" b="1" kern="0" dirty="0">
                <a:solidFill>
                  <a:srgbClr val="FF0000"/>
                </a:solidFill>
                <a:latin typeface="黑体" pitchFamily="2" charset="-122"/>
                <a:ea typeface="黑体" pitchFamily="2" charset="-122"/>
              </a:rPr>
              <a:t>、逻辑“或”指令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6</a:t>
            </a:r>
            <a:r>
              <a:rPr lang="zh-CN" altLang="en-US" sz="2400" b="1" kern="0" dirty="0">
                <a:solidFill>
                  <a:srgbClr val="3333FF"/>
                </a:solidFill>
                <a:latin typeface="黑体" pitchFamily="2" charset="-122"/>
                <a:ea typeface="黑体" pitchFamily="2" charset="-122"/>
              </a:rPr>
              <a:t>条）</a:t>
            </a:r>
          </a:p>
        </p:txBody>
      </p:sp>
      <p:sp>
        <p:nvSpPr>
          <p:cNvPr id="24" name="矩形 23">
            <a:extLst>
              <a:ext uri="{FF2B5EF4-FFF2-40B4-BE49-F238E27FC236}">
                <a16:creationId xmlns:a16="http://schemas.microsoft.com/office/drawing/2014/main" id="{AAEA75A1-59C3-4C61-8170-743557F7C645}"/>
              </a:ext>
            </a:extLst>
          </p:cNvPr>
          <p:cNvSpPr/>
          <p:nvPr/>
        </p:nvSpPr>
        <p:spPr>
          <a:xfrm>
            <a:off x="4191692" y="823158"/>
            <a:ext cx="160444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OR</a:t>
            </a:r>
            <a:r>
              <a:rPr lang="en-US" altLang="zh-CN" b="1" kern="0" dirty="0">
                <a:solidFill>
                  <a:srgbClr val="FF0000"/>
                </a:solidFill>
                <a:latin typeface="创艺简黑体" pitchFamily="2" charset="-122"/>
                <a:ea typeface="创艺简黑体" pitchFamily="2" charset="-122"/>
              </a:rPr>
              <a:t>L</a:t>
            </a:r>
            <a:endParaRPr lang="zh-CN" altLang="en-US" dirty="0">
              <a:solidFill>
                <a:srgbClr val="FF0000"/>
              </a:solidFill>
            </a:endParaRPr>
          </a:p>
        </p:txBody>
      </p:sp>
      <p:sp>
        <p:nvSpPr>
          <p:cNvPr id="27" name="Text Box 5">
            <a:extLst>
              <a:ext uri="{FF2B5EF4-FFF2-40B4-BE49-F238E27FC236}">
                <a16:creationId xmlns:a16="http://schemas.microsoft.com/office/drawing/2014/main" id="{E306A18F-AF56-4F7E-BE85-2F4D52BD2ECE}"/>
              </a:ext>
            </a:extLst>
          </p:cNvPr>
          <p:cNvSpPr txBox="1">
            <a:spLocks noChangeArrowheads="1"/>
          </p:cNvSpPr>
          <p:nvPr/>
        </p:nvSpPr>
        <p:spPr bwMode="auto">
          <a:xfrm>
            <a:off x="251520" y="5136409"/>
            <a:ext cx="8548688" cy="858377"/>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zh-CN" altLang="en-US" b="1" dirty="0">
                <a:latin typeface="宋体" charset="-122"/>
              </a:rPr>
              <a:t>这组指令的功能是将两个指定的操作数按位进行逻辑“或”，前四条指令的操作结果存放在累加器</a:t>
            </a:r>
            <a:r>
              <a:rPr kumimoji="1" lang="en-US" altLang="zh-CN" b="1" dirty="0">
                <a:latin typeface="宋体" charset="-122"/>
              </a:rPr>
              <a:t>A</a:t>
            </a:r>
            <a:r>
              <a:rPr kumimoji="1" lang="zh-CN" altLang="en-US" b="1" dirty="0">
                <a:latin typeface="宋体" charset="-122"/>
              </a:rPr>
              <a:t>中，后两条指令的操作结果存放在直接地址单元中</a:t>
            </a:r>
            <a:r>
              <a:rPr kumimoji="1" lang="en-US" altLang="zh-CN" b="1" dirty="0">
                <a:latin typeface="宋体" charset="-122"/>
              </a:rPr>
              <a:t>     </a:t>
            </a:r>
            <a:r>
              <a:rPr kumimoji="1" lang="en-US" altLang="zh-CN" b="1" dirty="0">
                <a:solidFill>
                  <a:srgbClr val="FF0000"/>
                </a:solidFill>
                <a:latin typeface="宋体" charset="-122"/>
              </a:rPr>
              <a:t> </a:t>
            </a:r>
            <a:endParaRPr kumimoji="1" lang="en-US" altLang="zh-CN" b="1" dirty="0">
              <a:latin typeface="宋体" charset="-122"/>
            </a:endParaRPr>
          </a:p>
        </p:txBody>
      </p:sp>
      <p:sp>
        <p:nvSpPr>
          <p:cNvPr id="21" name="矩形 20">
            <a:extLst>
              <a:ext uri="{FF2B5EF4-FFF2-40B4-BE49-F238E27FC236}">
                <a16:creationId xmlns:a16="http://schemas.microsoft.com/office/drawing/2014/main" id="{A2660E0B-DE32-4344-8096-B2D39155DEEE}"/>
              </a:ext>
            </a:extLst>
          </p:cNvPr>
          <p:cNvSpPr/>
          <p:nvPr/>
        </p:nvSpPr>
        <p:spPr>
          <a:xfrm>
            <a:off x="5761795" y="820221"/>
            <a:ext cx="1497384" cy="369332"/>
          </a:xfrm>
          <a:prstGeom prst="rect">
            <a:avLst/>
          </a:prstGeom>
        </p:spPr>
        <p:txBody>
          <a:bodyPr wrap="square">
            <a:spAutoFit/>
          </a:bodyPr>
          <a:lstStyle/>
          <a:p>
            <a:r>
              <a:rPr lang="en-US" altLang="zh-CN" b="1" kern="0" dirty="0">
                <a:solidFill>
                  <a:srgbClr val="FF0000"/>
                </a:solidFill>
                <a:latin typeface="创艺简黑体" pitchFamily="2" charset="-122"/>
                <a:ea typeface="创艺简黑体" pitchFamily="2" charset="-122"/>
              </a:rPr>
              <a:t>OR </a:t>
            </a:r>
            <a:r>
              <a:rPr lang="en-US" altLang="zh-CN" b="1" kern="0" dirty="0">
                <a:solidFill>
                  <a:srgbClr val="3333FF"/>
                </a:solidFill>
                <a:latin typeface="创艺简黑体" pitchFamily="2" charset="-122"/>
                <a:ea typeface="创艺简黑体" pitchFamily="2" charset="-122"/>
              </a:rPr>
              <a:t> </a:t>
            </a:r>
            <a:r>
              <a:rPr lang="en-US" altLang="zh-CN" b="1" kern="0" dirty="0">
                <a:solidFill>
                  <a:srgbClr val="FF0000"/>
                </a:solidFill>
                <a:latin typeface="创艺简黑体" pitchFamily="2" charset="-122"/>
                <a:ea typeface="创艺简黑体" pitchFamily="2" charset="-122"/>
              </a:rPr>
              <a:t>L</a:t>
            </a:r>
            <a:r>
              <a:rPr lang="en-US" altLang="zh-CN" b="1" kern="0" dirty="0">
                <a:solidFill>
                  <a:srgbClr val="3333FF"/>
                </a:solidFill>
                <a:latin typeface="创艺简黑体" pitchFamily="2" charset="-122"/>
                <a:ea typeface="创艺简黑体" pitchFamily="2" charset="-122"/>
              </a:rPr>
              <a:t>ogic</a:t>
            </a:r>
            <a:endParaRPr lang="zh-CN" altLang="en-US" dirty="0">
              <a:solidFill>
                <a:srgbClr val="3333FF"/>
              </a:solidFill>
            </a:endParaRPr>
          </a:p>
        </p:txBody>
      </p:sp>
    </p:spTree>
  </p:cSld>
  <p:clrMapOvr>
    <a:masterClrMapping/>
  </p:clrMapOvr>
  <p:transition>
    <p:cut thruBlk="1"/>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Group 7"/>
          <p:cNvGrpSpPr>
            <a:grpSpLocks/>
          </p:cNvGrpSpPr>
          <p:nvPr/>
        </p:nvGrpSpPr>
        <p:grpSpPr bwMode="auto">
          <a:xfrm>
            <a:off x="179512" y="1384592"/>
            <a:ext cx="8548688" cy="3824288"/>
            <a:chOff x="144" y="336"/>
            <a:chExt cx="5385" cy="2409"/>
          </a:xfrm>
        </p:grpSpPr>
        <p:sp>
          <p:nvSpPr>
            <p:cNvPr id="40974" name="Text Box 8"/>
            <p:cNvSpPr txBox="1">
              <a:spLocks noChangeArrowheads="1"/>
            </p:cNvSpPr>
            <p:nvPr/>
          </p:nvSpPr>
          <p:spPr bwMode="auto">
            <a:xfrm>
              <a:off x="144" y="360"/>
              <a:ext cx="5385" cy="2385"/>
            </a:xfrm>
            <a:prstGeom prst="rect">
              <a:avLst/>
            </a:prstGeom>
            <a:solidFill>
              <a:schemeClr val="bg1"/>
            </a:solidFill>
            <a:ln w="12700" cap="sq">
              <a:solidFill>
                <a:schemeClr val="tx1"/>
              </a:solidFill>
              <a:miter lim="800000"/>
              <a:headEnd type="none" w="sm" len="sm"/>
              <a:tailEnd type="none" w="sm" len="sm"/>
            </a:ln>
          </p:spPr>
          <p:txBody>
            <a:bodyPr>
              <a:spAutoFit/>
            </a:bodyPr>
            <a:lstStyle/>
            <a:p>
              <a:pPr eaLnBrk="0" hangingPunct="0"/>
              <a:r>
                <a:rPr kumimoji="1" lang="zh-CN" altLang="en-US" sz="2000" b="1" dirty="0">
                  <a:latin typeface="宋体" charset="-122"/>
                </a:rPr>
                <a:t>汇编指令格式		机器码格式	   	操作</a:t>
              </a:r>
            </a:p>
            <a:p>
              <a:pPr eaLnBrk="0" hangingPunct="0"/>
              <a:r>
                <a:rPr kumimoji="1" lang="en-US" altLang="zh-CN" sz="2000" b="1" dirty="0">
                  <a:solidFill>
                    <a:srgbClr val="FF0000"/>
                  </a:solidFill>
                  <a:latin typeface="宋体" charset="-122"/>
                </a:rPr>
                <a:t>XRL</a:t>
              </a:r>
              <a:r>
                <a:rPr kumimoji="1" lang="en-US" altLang="zh-CN" sz="2000" b="1" dirty="0">
                  <a:latin typeface="宋体" charset="-122"/>
                </a:rPr>
                <a:t> A</a:t>
              </a:r>
              <a:r>
                <a:rPr kumimoji="1" lang="zh-CN" altLang="en-US" sz="2000" b="1" dirty="0">
                  <a:latin typeface="宋体" charset="-122"/>
                </a:rPr>
                <a:t>， </a:t>
              </a:r>
              <a:r>
                <a:rPr kumimoji="1" lang="en-US" altLang="zh-CN" sz="2000" b="1" dirty="0">
                  <a:latin typeface="宋体" charset="-122"/>
                </a:rPr>
                <a:t>Rn</a:t>
              </a:r>
              <a:r>
                <a:rPr kumimoji="1" lang="zh-CN" altLang="en-US" sz="2000" b="1" dirty="0">
                  <a:latin typeface="宋体" charset="-122"/>
                </a:rPr>
                <a:t>；		</a:t>
              </a:r>
              <a:r>
                <a:rPr kumimoji="1" lang="en-US" altLang="zh-CN" sz="2000" b="1" dirty="0">
                  <a:latin typeface="Times New Roman" pitchFamily="18" charset="0"/>
                </a:rPr>
                <a:t>0110 1rrr		(A)</a:t>
              </a:r>
              <a:r>
                <a:rPr kumimoji="1" lang="en-US" altLang="zh-CN" sz="2000" b="1" dirty="0">
                  <a:latin typeface="宋体" panose="02010600030101010101" pitchFamily="2" charset="-122"/>
                  <a:ea typeface="宋体" panose="02010600030101010101" pitchFamily="2" charset="-122"/>
                </a:rPr>
                <a:t> ⊕ </a:t>
              </a:r>
              <a:r>
                <a:rPr kumimoji="1" lang="en-US" altLang="zh-CN" sz="2000" b="1" dirty="0">
                  <a:latin typeface="Times New Roman" pitchFamily="18" charset="0"/>
                </a:rPr>
                <a:t>(Rn)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XRL</a:t>
              </a:r>
              <a:r>
                <a:rPr kumimoji="1" lang="en-US" altLang="zh-CN" sz="2000" b="1" dirty="0">
                  <a:latin typeface="宋体" charset="-122"/>
                </a:rPr>
                <a:t> A</a:t>
              </a:r>
              <a:r>
                <a:rPr kumimoji="1" lang="zh-CN" altLang="en-US" sz="2000" b="1" dirty="0">
                  <a:latin typeface="宋体" charset="-122"/>
                </a:rPr>
                <a:t>，</a:t>
              </a:r>
              <a:r>
                <a:rPr kumimoji="1" lang="en-US" altLang="zh-CN" sz="2000" b="1" dirty="0">
                  <a:latin typeface="宋体" charset="-122"/>
                </a:rPr>
                <a:t>direct</a:t>
              </a:r>
              <a:r>
                <a:rPr kumimoji="1" lang="zh-CN" altLang="en-US" sz="2000" b="1" dirty="0">
                  <a:latin typeface="宋体" charset="-122"/>
                </a:rPr>
                <a:t>；	</a:t>
              </a:r>
              <a:r>
                <a:rPr kumimoji="1" lang="en-US" altLang="zh-CN" sz="2000" b="1" dirty="0">
                  <a:latin typeface="Times New Roman" pitchFamily="18" charset="0"/>
                </a:rPr>
                <a:t>0110 0101		 (A) </a:t>
              </a:r>
              <a:r>
                <a:rPr kumimoji="1" lang="en-US" altLang="zh-CN" sz="2000" b="1" dirty="0">
                  <a:latin typeface="宋体" panose="02010600030101010101" pitchFamily="2" charset="-122"/>
                  <a:ea typeface="宋体" panose="02010600030101010101" pitchFamily="2" charset="-122"/>
                </a:rPr>
                <a:t>⊕ </a:t>
              </a:r>
              <a:r>
                <a:rPr kumimoji="1" lang="en-US" altLang="zh-CN" sz="2000" b="1" dirty="0">
                  <a:latin typeface="Times New Roman" pitchFamily="18" charset="0"/>
                </a:rPr>
                <a:t>(direct)→A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latin typeface="Times New Roman" pitchFamily="18" charset="0"/>
                </a:rPr>
                <a:t>			direct</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XRL</a:t>
              </a:r>
              <a:r>
                <a:rPr kumimoji="1" lang="en-US" altLang="zh-CN" sz="2000" b="1" dirty="0">
                  <a:latin typeface="宋体" charset="-122"/>
                </a:rPr>
                <a:t> A, @Ri</a:t>
              </a:r>
              <a:r>
                <a:rPr kumimoji="1" lang="zh-CN" altLang="en-US" sz="2000" b="1" dirty="0">
                  <a:latin typeface="宋体" charset="-122"/>
                </a:rPr>
                <a:t>；		</a:t>
              </a:r>
              <a:r>
                <a:rPr kumimoji="1" lang="en-US" altLang="zh-CN" sz="2000" b="1" dirty="0">
                  <a:latin typeface="Times New Roman" pitchFamily="18" charset="0"/>
                </a:rPr>
                <a:t>0110  011i		(A)</a:t>
              </a:r>
              <a:r>
                <a:rPr kumimoji="1" lang="en-US" altLang="zh-CN" sz="2000" b="1" dirty="0">
                  <a:latin typeface="宋体" panose="02010600030101010101" pitchFamily="2" charset="-122"/>
                  <a:ea typeface="宋体" panose="02010600030101010101" pitchFamily="2" charset="-122"/>
                </a:rPr>
                <a:t> ⊕ </a:t>
              </a:r>
              <a:r>
                <a:rPr kumimoji="1" lang="en-US" altLang="zh-CN" sz="2000" b="1" dirty="0">
                  <a:latin typeface="Times New Roman" pitchFamily="18" charset="0"/>
                </a:rPr>
                <a:t>((Ri))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XRL</a:t>
              </a:r>
              <a:r>
                <a:rPr kumimoji="1" lang="en-US" altLang="zh-CN" sz="2000" b="1" dirty="0">
                  <a:latin typeface="宋体" charset="-122"/>
                </a:rPr>
                <a:t> A, #data</a:t>
              </a:r>
              <a:r>
                <a:rPr kumimoji="1" lang="zh-CN" altLang="en-US" sz="2000" b="1" dirty="0">
                  <a:latin typeface="宋体" charset="-122"/>
                </a:rPr>
                <a:t>；		</a:t>
              </a:r>
              <a:r>
                <a:rPr kumimoji="1" lang="en-US" altLang="zh-CN" sz="2000" b="1" dirty="0">
                  <a:latin typeface="Times New Roman" pitchFamily="18" charset="0"/>
                </a:rPr>
                <a:t>0110 0100		 (A)</a:t>
              </a:r>
              <a:r>
                <a:rPr kumimoji="1" lang="en-US" altLang="zh-CN" sz="2000" b="1" dirty="0">
                  <a:latin typeface="宋体" panose="02010600030101010101" pitchFamily="2" charset="-122"/>
                  <a:ea typeface="宋体" panose="02010600030101010101" pitchFamily="2" charset="-122"/>
                </a:rPr>
                <a:t> ⊕ </a:t>
              </a:r>
              <a:r>
                <a:rPr kumimoji="1" lang="en-US" altLang="zh-CN" sz="2000" b="1" dirty="0" err="1">
                  <a:latin typeface="Times New Roman" pitchFamily="18" charset="0"/>
                </a:rPr>
                <a:t>data→A</a:t>
              </a:r>
              <a:endParaRPr kumimoji="1" lang="en-US" altLang="zh-CN" sz="2000" b="1" dirty="0">
                <a:latin typeface="Times New Roman" pitchFamily="18" charset="0"/>
              </a:endParaRPr>
            </a:p>
            <a:p>
              <a:pPr eaLnBrk="0" hangingPunct="0"/>
              <a:r>
                <a:rPr kumimoji="1" lang="en-US" altLang="zh-CN" sz="2000" b="1" dirty="0">
                  <a:latin typeface="Times New Roman" pitchFamily="18" charset="0"/>
                </a:rPr>
                <a:t>			data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XRL</a:t>
              </a:r>
              <a:r>
                <a:rPr kumimoji="1" lang="en-US" altLang="zh-CN" sz="2000" b="1" dirty="0">
                  <a:latin typeface="宋体" charset="-122"/>
                </a:rPr>
                <a:t> direct, A</a:t>
              </a:r>
              <a:r>
                <a:rPr kumimoji="1" lang="zh-CN" altLang="en-US" sz="2000" b="1" dirty="0">
                  <a:latin typeface="宋体" charset="-122"/>
                </a:rPr>
                <a:t>；	</a:t>
              </a:r>
              <a:r>
                <a:rPr kumimoji="1" lang="en-US" altLang="zh-CN" sz="2000" b="1" dirty="0">
                  <a:latin typeface="Times New Roman" pitchFamily="18" charset="0"/>
                </a:rPr>
                <a:t>0110 0010		(direct)</a:t>
              </a:r>
              <a:r>
                <a:rPr kumimoji="1" lang="en-US" altLang="zh-CN" sz="2000" b="1" dirty="0">
                  <a:latin typeface="宋体" panose="02010600030101010101" pitchFamily="2" charset="-122"/>
                  <a:ea typeface="宋体" panose="02010600030101010101" pitchFamily="2" charset="-122"/>
                </a:rPr>
                <a:t> ⊕ </a:t>
              </a:r>
              <a:r>
                <a:rPr kumimoji="1" lang="en-US" altLang="zh-CN" sz="2000" b="1" dirty="0">
                  <a:latin typeface="Times New Roman" pitchFamily="18" charset="0"/>
                </a:rPr>
                <a:t>(A) →direct</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latin typeface="Times New Roman" pitchFamily="18" charset="0"/>
                </a:rPr>
                <a:t>			direct</a:t>
              </a:r>
            </a:p>
            <a:p>
              <a:pPr eaLnBrk="0" hangingPunct="0"/>
              <a:r>
                <a:rPr kumimoji="1" lang="en-US" altLang="zh-CN" sz="2000" b="1" dirty="0">
                  <a:solidFill>
                    <a:srgbClr val="FF0000"/>
                  </a:solidFill>
                  <a:latin typeface="宋体" charset="-122"/>
                </a:rPr>
                <a:t>XRL</a:t>
              </a:r>
              <a:r>
                <a:rPr kumimoji="1" lang="en-US" altLang="zh-CN" sz="2000" b="1" dirty="0">
                  <a:latin typeface="宋体" charset="-122"/>
                </a:rPr>
                <a:t> </a:t>
              </a:r>
              <a:r>
                <a:rPr kumimoji="1" lang="en-US" altLang="zh-CN" sz="2000" b="1" dirty="0" err="1">
                  <a:latin typeface="宋体" charset="-122"/>
                </a:rPr>
                <a:t>direct,#data</a:t>
              </a:r>
              <a:r>
                <a:rPr kumimoji="1" lang="zh-CN" altLang="en-US" sz="2000" b="1" dirty="0">
                  <a:latin typeface="宋体" charset="-122"/>
                </a:rPr>
                <a:t>；	</a:t>
              </a:r>
              <a:r>
                <a:rPr kumimoji="1" lang="en-US" altLang="zh-CN" sz="2000" b="1" dirty="0">
                  <a:latin typeface="Times New Roman" pitchFamily="18" charset="0"/>
                </a:rPr>
                <a:t>0110 0011		(direct)</a:t>
              </a:r>
              <a:r>
                <a:rPr kumimoji="1" lang="en-US" altLang="zh-CN" sz="2000" b="1" dirty="0">
                  <a:latin typeface="宋体" panose="02010600030101010101" pitchFamily="2" charset="-122"/>
                  <a:ea typeface="宋体" panose="02010600030101010101" pitchFamily="2" charset="-122"/>
                </a:rPr>
                <a:t> ⊕ </a:t>
              </a:r>
              <a:r>
                <a:rPr kumimoji="1" lang="en-US" altLang="zh-CN" sz="2000" b="1" dirty="0">
                  <a:latin typeface="Times New Roman" pitchFamily="18" charset="0"/>
                </a:rPr>
                <a:t>#</a:t>
              </a:r>
              <a:r>
                <a:rPr kumimoji="1" lang="en-US" altLang="zh-CN" sz="2000" b="1" dirty="0" err="1">
                  <a:latin typeface="Times New Roman" pitchFamily="18" charset="0"/>
                </a:rPr>
                <a:t>data→direct</a:t>
              </a:r>
              <a:endParaRPr kumimoji="1" lang="en-US" altLang="zh-CN" sz="2000" b="1" dirty="0">
                <a:latin typeface="Times New Roman" pitchFamily="18" charset="0"/>
              </a:endParaRPr>
            </a:p>
            <a:p>
              <a:pPr eaLnBrk="0" hangingPunct="0"/>
              <a:r>
                <a:rPr kumimoji="1" lang="en-US" altLang="zh-CN" sz="2000" b="1" dirty="0">
                  <a:latin typeface="Times New Roman" pitchFamily="18" charset="0"/>
                </a:rPr>
                <a:t>			direct</a:t>
              </a:r>
            </a:p>
            <a:p>
              <a:pPr eaLnBrk="0" hangingPunct="0"/>
              <a:r>
                <a:rPr kumimoji="1" lang="en-US" altLang="zh-CN" sz="2000" b="1" dirty="0">
                  <a:latin typeface="Times New Roman" pitchFamily="18" charset="0"/>
                </a:rPr>
                <a:t>			data</a:t>
              </a:r>
            </a:p>
          </p:txBody>
        </p:sp>
        <p:sp>
          <p:nvSpPr>
            <p:cNvPr id="40975" name="Line 9"/>
            <p:cNvSpPr>
              <a:spLocks noChangeShapeType="1"/>
            </p:cNvSpPr>
            <p:nvPr/>
          </p:nvSpPr>
          <p:spPr bwMode="auto">
            <a:xfrm>
              <a:off x="144" y="58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6" name="Line 10"/>
            <p:cNvSpPr>
              <a:spLocks noChangeShapeType="1"/>
            </p:cNvSpPr>
            <p:nvPr/>
          </p:nvSpPr>
          <p:spPr bwMode="auto">
            <a:xfrm>
              <a:off x="144" y="78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7" name="Line 11"/>
            <p:cNvSpPr>
              <a:spLocks noChangeShapeType="1"/>
            </p:cNvSpPr>
            <p:nvPr/>
          </p:nvSpPr>
          <p:spPr bwMode="auto">
            <a:xfrm>
              <a:off x="144" y="115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8" name="Line 12"/>
            <p:cNvSpPr>
              <a:spLocks noChangeShapeType="1"/>
            </p:cNvSpPr>
            <p:nvPr/>
          </p:nvSpPr>
          <p:spPr bwMode="auto">
            <a:xfrm>
              <a:off x="144" y="1344"/>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9" name="Line 13"/>
            <p:cNvSpPr>
              <a:spLocks noChangeShapeType="1"/>
            </p:cNvSpPr>
            <p:nvPr/>
          </p:nvSpPr>
          <p:spPr bwMode="auto">
            <a:xfrm>
              <a:off x="144" y="1728"/>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80" name="Line 14"/>
            <p:cNvSpPr>
              <a:spLocks noChangeShapeType="1"/>
            </p:cNvSpPr>
            <p:nvPr/>
          </p:nvSpPr>
          <p:spPr bwMode="auto">
            <a:xfrm>
              <a:off x="144" y="211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81" name="Line 15"/>
            <p:cNvSpPr>
              <a:spLocks noChangeShapeType="1"/>
            </p:cNvSpPr>
            <p:nvPr/>
          </p:nvSpPr>
          <p:spPr bwMode="auto">
            <a:xfrm>
              <a:off x="1776" y="354"/>
              <a:ext cx="0" cy="238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82" name="Line 16"/>
            <p:cNvSpPr>
              <a:spLocks noChangeShapeType="1"/>
            </p:cNvSpPr>
            <p:nvPr/>
          </p:nvSpPr>
          <p:spPr bwMode="auto">
            <a:xfrm>
              <a:off x="3360" y="336"/>
              <a:ext cx="0" cy="235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23" name="日期占位符 3">
            <a:extLst>
              <a:ext uri="{FF2B5EF4-FFF2-40B4-BE49-F238E27FC236}">
                <a16:creationId xmlns:a16="http://schemas.microsoft.com/office/drawing/2014/main" id="{AE02641B-EDB6-4E65-85DE-3C31267BA844}"/>
              </a:ext>
            </a:extLst>
          </p:cNvPr>
          <p:cNvSpPr txBox="1">
            <a:spLocks/>
          </p:cNvSpPr>
          <p:nvPr/>
        </p:nvSpPr>
        <p:spPr bwMode="auto">
          <a:xfrm>
            <a:off x="-2093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22B8FB81-4D71-4A98-8FA5-D11CF119EB81}" type="datetime10">
              <a:rPr lang="zh-CN" altLang="en-US" smtClean="0">
                <a:ea typeface="宋体" charset="-122"/>
              </a:rPr>
              <a:pPr/>
              <a:t>20:58</a:t>
            </a:fld>
            <a:endParaRPr lang="en-US" altLang="zh-CN">
              <a:ea typeface="宋体" charset="-122"/>
            </a:endParaRPr>
          </a:p>
        </p:txBody>
      </p:sp>
      <p:pic>
        <p:nvPicPr>
          <p:cNvPr id="24" name="Picture 2" descr="c:\documents and settings\ibm\application data\360se6\User Data\temp\01300000323145123029807175635_s.jpg">
            <a:extLst>
              <a:ext uri="{FF2B5EF4-FFF2-40B4-BE49-F238E27FC236}">
                <a16:creationId xmlns:a16="http://schemas.microsoft.com/office/drawing/2014/main" id="{97310765-C0CF-43B1-8BEE-CAA5B6C348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
            <a:extLst>
              <a:ext uri="{FF2B5EF4-FFF2-40B4-BE49-F238E27FC236}">
                <a16:creationId xmlns:a16="http://schemas.microsoft.com/office/drawing/2014/main" id="{235A41B5-B57F-484F-BBF5-D5BBA2AEF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标题 1">
            <a:extLst>
              <a:ext uri="{FF2B5EF4-FFF2-40B4-BE49-F238E27FC236}">
                <a16:creationId xmlns:a16="http://schemas.microsoft.com/office/drawing/2014/main" id="{91EDF45E-EFA7-45F1-B0E3-930FF557CB86}"/>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27" name="灯片编号占位符 5">
            <a:extLst>
              <a:ext uri="{FF2B5EF4-FFF2-40B4-BE49-F238E27FC236}">
                <a16:creationId xmlns:a16="http://schemas.microsoft.com/office/drawing/2014/main" id="{E96C9C35-0376-46C4-8520-897E83FFF395}"/>
              </a:ext>
            </a:extLst>
          </p:cNvPr>
          <p:cNvSpPr txBox="1">
            <a:spLocks/>
          </p:cNvSpPr>
          <p:nvPr/>
        </p:nvSpPr>
        <p:spPr bwMode="auto">
          <a:xfrm>
            <a:off x="7181973" y="6379161"/>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9</a:t>
            </a:fld>
            <a:endParaRPr lang="en-US" altLang="zh-CN" dirty="0">
              <a:ea typeface="宋体" charset="-122"/>
            </a:endParaRPr>
          </a:p>
        </p:txBody>
      </p:sp>
      <p:sp>
        <p:nvSpPr>
          <p:cNvPr id="29" name="Rectangle 2">
            <a:extLst>
              <a:ext uri="{FF2B5EF4-FFF2-40B4-BE49-F238E27FC236}">
                <a16:creationId xmlns:a16="http://schemas.microsoft.com/office/drawing/2014/main" id="{389CA460-A6D1-481E-BDD2-EFFF249A2B60}"/>
              </a:ext>
            </a:extLst>
          </p:cNvPr>
          <p:cNvSpPr txBox="1">
            <a:spLocks noChangeArrowheads="1"/>
          </p:cNvSpPr>
          <p:nvPr/>
        </p:nvSpPr>
        <p:spPr bwMode="auto">
          <a:xfrm>
            <a:off x="28596" y="777875"/>
            <a:ext cx="4831436" cy="450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6</a:t>
            </a:r>
            <a:r>
              <a:rPr lang="zh-CN" altLang="en-US" sz="2400" b="1" kern="0" dirty="0">
                <a:solidFill>
                  <a:srgbClr val="FF0000"/>
                </a:solidFill>
                <a:latin typeface="黑体" pitchFamily="2" charset="-122"/>
                <a:ea typeface="黑体" pitchFamily="2" charset="-122"/>
              </a:rPr>
              <a:t>、逻辑“异或”指令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6</a:t>
            </a:r>
            <a:r>
              <a:rPr lang="zh-CN" altLang="en-US" sz="2400" b="1" kern="0" dirty="0">
                <a:solidFill>
                  <a:srgbClr val="3333FF"/>
                </a:solidFill>
                <a:latin typeface="黑体" pitchFamily="2" charset="-122"/>
                <a:ea typeface="黑体" pitchFamily="2" charset="-122"/>
              </a:rPr>
              <a:t>条）</a:t>
            </a:r>
          </a:p>
        </p:txBody>
      </p:sp>
      <p:sp>
        <p:nvSpPr>
          <p:cNvPr id="30" name="矩形 29">
            <a:extLst>
              <a:ext uri="{FF2B5EF4-FFF2-40B4-BE49-F238E27FC236}">
                <a16:creationId xmlns:a16="http://schemas.microsoft.com/office/drawing/2014/main" id="{54AE4389-5C60-461B-9778-9FA439EEE713}"/>
              </a:ext>
            </a:extLst>
          </p:cNvPr>
          <p:cNvSpPr/>
          <p:nvPr/>
        </p:nvSpPr>
        <p:spPr>
          <a:xfrm>
            <a:off x="4198744" y="820873"/>
            <a:ext cx="1453375"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kern="0" dirty="0">
                <a:solidFill>
                  <a:srgbClr val="FF0000"/>
                </a:solidFill>
                <a:latin typeface="创艺简黑体" pitchFamily="2" charset="-122"/>
                <a:ea typeface="创艺简黑体" pitchFamily="2" charset="-122"/>
              </a:rPr>
              <a:t>XRL</a:t>
            </a:r>
            <a:endParaRPr lang="zh-CN" altLang="en-US" dirty="0">
              <a:solidFill>
                <a:srgbClr val="FF0000"/>
              </a:solidFill>
            </a:endParaRPr>
          </a:p>
        </p:txBody>
      </p:sp>
      <p:sp>
        <p:nvSpPr>
          <p:cNvPr id="33" name="Text Box 5">
            <a:extLst>
              <a:ext uri="{FF2B5EF4-FFF2-40B4-BE49-F238E27FC236}">
                <a16:creationId xmlns:a16="http://schemas.microsoft.com/office/drawing/2014/main" id="{A7A242F8-D886-4384-8260-9B977CBFD8DD}"/>
              </a:ext>
            </a:extLst>
          </p:cNvPr>
          <p:cNvSpPr txBox="1">
            <a:spLocks noChangeArrowheads="1"/>
          </p:cNvSpPr>
          <p:nvPr/>
        </p:nvSpPr>
        <p:spPr bwMode="auto">
          <a:xfrm>
            <a:off x="172368" y="5326976"/>
            <a:ext cx="8548688" cy="978729"/>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marL="342900" indent="-342900" algn="just">
              <a:spcBef>
                <a:spcPct val="20000"/>
              </a:spcBef>
              <a:buFontTx/>
              <a:buChar char="•"/>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黑体" pitchFamily="2" charset="-122"/>
                <a:ea typeface="黑体" pitchFamily="2" charset="-122"/>
              </a:rPr>
              <a:t>这组指令的功能是将两个指定的操作数按位进行</a:t>
            </a:r>
            <a:r>
              <a:rPr kumimoji="1" lang="zh-CN" altLang="en-US" b="1" dirty="0">
                <a:latin typeface="Times New Roman" pitchFamily="18" charset="0"/>
                <a:ea typeface="黑体" pitchFamily="2" charset="-122"/>
              </a:rPr>
              <a:t>“</a:t>
            </a:r>
            <a:r>
              <a:rPr kumimoji="1" lang="zh-CN" altLang="en-US" b="1" dirty="0">
                <a:latin typeface="黑体" pitchFamily="2" charset="-122"/>
                <a:ea typeface="黑体" pitchFamily="2" charset="-122"/>
              </a:rPr>
              <a:t>异或</a:t>
            </a:r>
            <a:r>
              <a:rPr kumimoji="1" lang="zh-CN" altLang="en-US" b="1" dirty="0">
                <a:latin typeface="Times New Roman" pitchFamily="18" charset="0"/>
                <a:ea typeface="黑体" pitchFamily="2" charset="-122"/>
              </a:rPr>
              <a:t>”</a:t>
            </a:r>
            <a:r>
              <a:rPr kumimoji="1" lang="zh-CN" altLang="en-US" b="1" dirty="0">
                <a:latin typeface="黑体" pitchFamily="2" charset="-122"/>
                <a:ea typeface="黑体" pitchFamily="2" charset="-122"/>
              </a:rPr>
              <a:t>，前四条指令的结果存放在累加器</a:t>
            </a:r>
            <a:r>
              <a:rPr kumimoji="1" lang="en-US" altLang="zh-CN" b="1" dirty="0">
                <a:latin typeface="黑体" pitchFamily="2" charset="-122"/>
                <a:ea typeface="黑体" pitchFamily="2" charset="-122"/>
              </a:rPr>
              <a:t>A</a:t>
            </a:r>
            <a:r>
              <a:rPr kumimoji="1" lang="zh-CN" altLang="en-US" b="1" dirty="0">
                <a:latin typeface="黑体" pitchFamily="2" charset="-122"/>
                <a:ea typeface="黑体" pitchFamily="2" charset="-122"/>
              </a:rPr>
              <a:t>中，后两条指令的操作结果存放在直接地址单元中</a:t>
            </a:r>
          </a:p>
          <a:p>
            <a:pPr algn="just">
              <a:spcBef>
                <a:spcPct val="20000"/>
              </a:spcBef>
            </a:pPr>
            <a:r>
              <a:rPr kumimoji="1" lang="zh-CN" altLang="en-US" b="1" dirty="0">
                <a:solidFill>
                  <a:srgbClr val="6600FF"/>
                </a:solidFill>
                <a:latin typeface="黑体" pitchFamily="2" charset="-122"/>
                <a:ea typeface="黑体" pitchFamily="2" charset="-122"/>
              </a:rPr>
              <a:t>         </a:t>
            </a:r>
            <a:r>
              <a:rPr kumimoji="1" lang="en-US" altLang="zh-CN" b="1" dirty="0">
                <a:solidFill>
                  <a:srgbClr val="FF0000"/>
                </a:solidFill>
                <a:latin typeface="黑体" pitchFamily="2" charset="-122"/>
                <a:ea typeface="黑体" pitchFamily="2" charset="-122"/>
              </a:rPr>
              <a:t>2</a:t>
            </a:r>
            <a:r>
              <a:rPr kumimoji="1" lang="zh-CN" altLang="en-US" b="1" dirty="0">
                <a:solidFill>
                  <a:srgbClr val="FF0000"/>
                </a:solidFill>
                <a:latin typeface="黑体" pitchFamily="2" charset="-122"/>
                <a:ea typeface="黑体" pitchFamily="2" charset="-122"/>
              </a:rPr>
              <a:t>、</a:t>
            </a:r>
            <a:r>
              <a:rPr kumimoji="1" lang="zh-CN" altLang="en-US" b="1" dirty="0">
                <a:latin typeface="黑体" pitchFamily="2" charset="-122"/>
                <a:ea typeface="黑体" pitchFamily="2" charset="-122"/>
              </a:rPr>
              <a:t>这类指令的操作均只影响标志位</a:t>
            </a:r>
            <a:r>
              <a:rPr kumimoji="1" lang="en-US" altLang="zh-CN" b="1" dirty="0">
                <a:latin typeface="黑体" pitchFamily="2" charset="-122"/>
                <a:ea typeface="黑体" pitchFamily="2" charset="-122"/>
              </a:rPr>
              <a:t>P</a:t>
            </a:r>
            <a:r>
              <a:rPr kumimoji="1" lang="zh-CN" altLang="en-US" b="1" dirty="0">
                <a:latin typeface="黑体" pitchFamily="2" charset="-122"/>
                <a:ea typeface="黑体" pitchFamily="2" charset="-122"/>
              </a:rPr>
              <a:t>。</a:t>
            </a:r>
            <a:endParaRPr kumimoji="1" lang="en-US" altLang="zh-CN" b="1" dirty="0">
              <a:latin typeface="宋体" charset="-122"/>
            </a:endParaRPr>
          </a:p>
        </p:txBody>
      </p:sp>
      <p:sp>
        <p:nvSpPr>
          <p:cNvPr id="20" name="矩形 19">
            <a:extLst>
              <a:ext uri="{FF2B5EF4-FFF2-40B4-BE49-F238E27FC236}">
                <a16:creationId xmlns:a16="http://schemas.microsoft.com/office/drawing/2014/main" id="{61750E50-1FDA-4E3F-95CD-B697820564ED}"/>
              </a:ext>
            </a:extLst>
          </p:cNvPr>
          <p:cNvSpPr/>
          <p:nvPr/>
        </p:nvSpPr>
        <p:spPr>
          <a:xfrm>
            <a:off x="5608706" y="816790"/>
            <a:ext cx="2482613" cy="369332"/>
          </a:xfrm>
          <a:prstGeom prst="rect">
            <a:avLst/>
          </a:prstGeom>
        </p:spPr>
        <p:txBody>
          <a:bodyPr wrap="square">
            <a:spAutoFit/>
          </a:bodyPr>
          <a:lstStyle/>
          <a:p>
            <a:r>
              <a:rPr lang="en-US" altLang="zh-CN" b="1" kern="0" dirty="0" err="1">
                <a:solidFill>
                  <a:srgbClr val="3333FF"/>
                </a:solidFill>
                <a:latin typeface="创艺简黑体" pitchFamily="2" charset="-122"/>
                <a:ea typeface="创艺简黑体" pitchFamily="2" charset="-122"/>
              </a:rPr>
              <a:t>e</a:t>
            </a:r>
            <a:r>
              <a:rPr lang="en-US" altLang="zh-CN" b="1" kern="0" dirty="0" err="1">
                <a:solidFill>
                  <a:srgbClr val="FF0000"/>
                </a:solidFill>
                <a:latin typeface="创艺简黑体" pitchFamily="2" charset="-122"/>
                <a:ea typeface="创艺简黑体" pitchFamily="2" charset="-122"/>
              </a:rPr>
              <a:t>X</a:t>
            </a:r>
            <a:r>
              <a:rPr lang="en-US" altLang="zh-CN" b="1" kern="0" dirty="0" err="1">
                <a:solidFill>
                  <a:srgbClr val="3333FF"/>
                </a:solidFill>
                <a:latin typeface="创艺简黑体" pitchFamily="2" charset="-122"/>
                <a:ea typeface="创艺简黑体" pitchFamily="2" charset="-122"/>
              </a:rPr>
              <a:t>clusive</a:t>
            </a:r>
            <a:r>
              <a:rPr lang="en-US" altLang="zh-CN" b="1" kern="0" dirty="0">
                <a:solidFill>
                  <a:srgbClr val="3333FF"/>
                </a:solidFill>
                <a:latin typeface="创艺简黑体" pitchFamily="2" charset="-122"/>
                <a:ea typeface="创艺简黑体" pitchFamily="2" charset="-122"/>
              </a:rPr>
              <a:t> </a:t>
            </a:r>
            <a:r>
              <a:rPr lang="en-US" altLang="zh-CN" b="1" kern="0" dirty="0" err="1">
                <a:solidFill>
                  <a:srgbClr val="3333FF"/>
                </a:solidFill>
                <a:latin typeface="创艺简黑体" pitchFamily="2" charset="-122"/>
                <a:ea typeface="创艺简黑体" pitchFamily="2" charset="-122"/>
              </a:rPr>
              <a:t>o</a:t>
            </a:r>
            <a:r>
              <a:rPr lang="en-US" altLang="zh-CN" b="1" kern="0" dirty="0" err="1">
                <a:solidFill>
                  <a:srgbClr val="FF0000"/>
                </a:solidFill>
                <a:latin typeface="创艺简黑体" pitchFamily="2" charset="-122"/>
                <a:ea typeface="创艺简黑体" pitchFamily="2" charset="-122"/>
              </a:rPr>
              <a:t>R</a:t>
            </a:r>
            <a:r>
              <a:rPr lang="en-US" altLang="zh-CN" b="1" kern="0" dirty="0">
                <a:solidFill>
                  <a:srgbClr val="3333FF"/>
                </a:solidFill>
                <a:latin typeface="创艺简黑体" pitchFamily="2" charset="-122"/>
                <a:ea typeface="创艺简黑体" pitchFamily="2" charset="-122"/>
              </a:rPr>
              <a:t> </a:t>
            </a:r>
            <a:r>
              <a:rPr lang="en-US" altLang="zh-CN" b="1" kern="0" dirty="0">
                <a:solidFill>
                  <a:srgbClr val="FF0000"/>
                </a:solidFill>
                <a:latin typeface="创艺简黑体" pitchFamily="2" charset="-122"/>
                <a:ea typeface="创艺简黑体" pitchFamily="2" charset="-122"/>
              </a:rPr>
              <a:t>L</a:t>
            </a:r>
            <a:r>
              <a:rPr lang="en-US" altLang="zh-CN" b="1" kern="0" dirty="0">
                <a:solidFill>
                  <a:srgbClr val="3333FF"/>
                </a:solidFill>
                <a:latin typeface="创艺简黑体" pitchFamily="2" charset="-122"/>
                <a:ea typeface="创艺简黑体" pitchFamily="2" charset="-122"/>
              </a:rPr>
              <a:t>ogic</a:t>
            </a:r>
            <a:endParaRPr lang="zh-CN" altLang="en-US" dirty="0">
              <a:solidFill>
                <a:srgbClr val="3333FF"/>
              </a:solidFill>
            </a:endParaRPr>
          </a:p>
        </p:txBody>
      </p:sp>
    </p:spTree>
  </p:cSld>
  <p:clrMapOvr>
    <a:masterClrMapping/>
  </p:clrMapOvr>
  <p:transition>
    <p:cut thruBlk="1"/>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56168</TotalTime>
  <Words>1173</Words>
  <Application>Microsoft Office PowerPoint</Application>
  <PresentationFormat>全屏显示(4:3)</PresentationFormat>
  <Paragraphs>140</Paragraphs>
  <Slides>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创艺简黑体</vt:lpstr>
      <vt:lpstr>黑体</vt:lpstr>
      <vt:lpstr>宋体</vt:lpstr>
      <vt:lpstr>Arial</vt:lpstr>
      <vt:lpstr>Calibri</vt:lpstr>
      <vt:lpstr>Courier New</vt:lpstr>
      <vt:lpstr>Times New Roman</vt:lpstr>
      <vt:lpstr>Verdana</vt:lpstr>
      <vt:lpstr>Wingdings</vt:lpstr>
      <vt:lpstr>Profile</vt:lpstr>
      <vt:lpstr>3.3.3 逻辑操作指令</vt:lpstr>
      <vt:lpstr>PowerPoint 演示文稿</vt:lpstr>
      <vt:lpstr>1、简单操作指令（2条）</vt:lpstr>
      <vt:lpstr>PowerPoint 演示文稿</vt:lpstr>
      <vt:lpstr>PowerPoint 演示文稿</vt:lpstr>
      <vt:lpstr>累加A</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aaa</dc:creator>
  <cp:lastModifiedBy>xiao erliang</cp:lastModifiedBy>
  <cp:revision>466</cp:revision>
  <dcterms:created xsi:type="dcterms:W3CDTF">1999-12-01T01:28:23Z</dcterms:created>
  <dcterms:modified xsi:type="dcterms:W3CDTF">2020-02-27T13:06:47Z</dcterms:modified>
</cp:coreProperties>
</file>