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1108" r:id="rId2"/>
    <p:sldId id="560" r:id="rId3"/>
    <p:sldId id="563" r:id="rId4"/>
    <p:sldId id="981" r:id="rId5"/>
    <p:sldId id="564" r:id="rId6"/>
    <p:sldId id="980" r:id="rId7"/>
    <p:sldId id="950" r:id="rId8"/>
    <p:sldId id="570" r:id="rId9"/>
    <p:sldId id="571" r:id="rId10"/>
    <p:sldId id="573" r:id="rId11"/>
    <p:sldId id="575" r:id="rId12"/>
    <p:sldId id="576" r:id="rId13"/>
    <p:sldId id="579" r:id="rId14"/>
    <p:sldId id="580" r:id="rId15"/>
    <p:sldId id="951" r:id="rId16"/>
    <p:sldId id="585" r:id="rId17"/>
    <p:sldId id="589" r:id="rId18"/>
    <p:sldId id="953" r:id="rId19"/>
    <p:sldId id="591" r:id="rId20"/>
    <p:sldId id="954"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6600"/>
    <a:srgbClr val="FF9900"/>
    <a:srgbClr val="FFFF00"/>
    <a:srgbClr val="00CC00"/>
    <a:srgbClr val="FFCC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9" autoAdjust="0"/>
    <p:restoredTop sz="94819" autoAdjust="0"/>
  </p:normalViewPr>
  <p:slideViewPr>
    <p:cSldViewPr>
      <p:cViewPr varScale="1">
        <p:scale>
          <a:sx n="108" d="100"/>
          <a:sy n="108" d="100"/>
        </p:scale>
        <p:origin x="1416" y="144"/>
      </p:cViewPr>
      <p:guideLst>
        <p:guide orient="horz" pos="3264"/>
        <p:guide pos="44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1D5A2139-8884-4743-8BFA-9196D13AF736}" type="datetime1">
              <a:rPr lang="zh-CN" altLang="en-US"/>
              <a:pPr>
                <a:defRPr/>
              </a:pPr>
              <a:t>2020/2/21</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AE1D76D7-22FD-4183-9596-DA501C63C15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1-02T06:06:28.54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5018F9A6-2275-4225-A928-2165F6A70190}" type="datetime1">
              <a:rPr lang="zh-CN" altLang="en-US"/>
              <a:pPr>
                <a:defRPr/>
              </a:pPr>
              <a:t>2020/2/21</a:t>
            </a:fld>
            <a:endParaRPr lang="en-US" altLang="zh-CN"/>
          </a:p>
        </p:txBody>
      </p:sp>
      <p:sp>
        <p:nvSpPr>
          <p:cNvPr id="8602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6EC470A0-686B-402D-8FE0-E54DD8FF0B5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1</a:t>
            </a:fld>
            <a:endParaRPr lang="zh-CN" altLang="en-US">
              <a:solidFill>
                <a:srgbClr val="000000"/>
              </a:solidFill>
            </a:endParaRPr>
          </a:p>
        </p:txBody>
      </p:sp>
    </p:spTree>
    <p:extLst>
      <p:ext uri="{BB962C8B-B14F-4D97-AF65-F5344CB8AC3E}">
        <p14:creationId xmlns:p14="http://schemas.microsoft.com/office/powerpoint/2010/main" val="374826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9953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9953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CC910AC6-F5D0-4994-BCDA-7C7641BE9A0D}" type="datetime10">
              <a:rPr lang="zh-CN" altLang="en-US"/>
              <a:pPr>
                <a:defRPr/>
              </a:pPr>
              <a:t>18:06</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E5C8DA6-2AE5-4ADA-8F57-AEA36B4958F4}" type="slidenum">
              <a:rPr lang="en-US" altLang="zh-CN"/>
              <a:pPr>
                <a:defRPr/>
              </a:pPr>
              <a:t>‹#›</a:t>
            </a:fld>
            <a:endParaRPr lang="en-US" altLang="zh-CN"/>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1E6BCD1F-DA18-4864-A53B-BA6E381008BA}" type="datetime10">
              <a:rPr lang="zh-CN" altLang="en-US"/>
              <a:pPr>
                <a:defRPr/>
              </a:pPr>
              <a:t>18:06</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108C979-B8F5-4B30-A602-FB957BAC5982}" type="slidenum">
              <a:rPr lang="en-US" altLang="zh-CN"/>
              <a:pPr>
                <a:defRPr/>
              </a:pPr>
              <a:t>‹#›</a:t>
            </a:fld>
            <a:endParaRPr lang="en-US" altLang="zh-CN"/>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E9F6EFE-B329-489F-BB19-11104ADCF988}" type="datetime10">
              <a:rPr lang="zh-CN" altLang="en-US"/>
              <a:pPr>
                <a:defRPr/>
              </a:pPr>
              <a:t>18:06</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C8B91025-068D-483B-B200-DE005D560974}" type="slidenum">
              <a:rPr lang="en-US" altLang="zh-CN"/>
              <a:pPr>
                <a:defRPr/>
              </a:pPr>
              <a:t>‹#›</a:t>
            </a:fld>
            <a:endParaRPr lang="en-US" altLang="zh-CN"/>
          </a:p>
        </p:txBody>
      </p:sp>
    </p:spTree>
  </p:cSld>
  <p:clrMapOvr>
    <a:masterClrMapping/>
  </p:clrMapOvr>
  <p:transition>
    <p:cut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pPr>
              <a:defRPr/>
            </a:pPr>
            <a:fld id="{C3C9F798-80CA-46C0-940E-1246888027F7}" type="datetime10">
              <a:rPr lang="zh-CN" altLang="en-US"/>
              <a:pPr>
                <a:defRPr/>
              </a:pPr>
              <a:t>18:06</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2BCB51DE-FD0A-49F1-AB40-ADFA65853E6F}" type="slidenum">
              <a:rPr lang="en-US" altLang="zh-CN"/>
              <a:pPr>
                <a:defRPr/>
              </a:pPr>
              <a:t>‹#›</a:t>
            </a:fld>
            <a:endParaRPr lang="en-US" altLang="zh-CN"/>
          </a:p>
        </p:txBody>
      </p:sp>
    </p:spTree>
  </p:cSld>
  <p:clrMapOvr>
    <a:masterClrMapping/>
  </p:clrMapOvr>
  <p:transition>
    <p:cut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45EDC01A-0796-4B4C-AD98-474B65847A5F}" type="datetime10">
              <a:rPr lang="zh-CN" altLang="en-US"/>
              <a:pPr>
                <a:defRPr/>
              </a:pPr>
              <a:t>18:06</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24CE8374-1A00-469F-9E81-3C7A875D9BDF}" type="slidenum">
              <a:rPr lang="en-US" altLang="zh-CN"/>
              <a:pPr>
                <a:defRPr/>
              </a:pPr>
              <a:t>‹#›</a:t>
            </a:fld>
            <a:endParaRPr lang="en-US" altLang="zh-CN"/>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212DAFC-CB34-4119-827C-DBF8E0E10D26}" type="datetime10">
              <a:rPr lang="zh-CN" altLang="en-US"/>
              <a:pPr>
                <a:defRPr/>
              </a:pPr>
              <a:t>18:06</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3E1E85D8-26C2-44D5-A414-A6A6928D19F3}" type="slidenum">
              <a:rPr lang="en-US" altLang="zh-CN"/>
              <a:pPr>
                <a:defRPr/>
              </a:pPr>
              <a:t>‹#›</a:t>
            </a:fld>
            <a:endParaRPr lang="en-US" altLang="zh-CN"/>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78C7452D-7069-451D-8CAD-75677FC770D1}" type="datetime10">
              <a:rPr lang="zh-CN" altLang="en-US"/>
              <a:pPr>
                <a:defRPr/>
              </a:pPr>
              <a:t>18:06</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CBB45900-96FA-4E8A-803F-CCF8C16F7D3B}" type="slidenum">
              <a:rPr lang="en-US" altLang="zh-CN"/>
              <a:pPr>
                <a:defRPr/>
              </a:pPr>
              <a:t>‹#›</a:t>
            </a:fld>
            <a:endParaRPr lang="en-US" altLang="zh-CN"/>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C462F3F3-3347-4FFB-B247-03F798510F90}" type="datetime10">
              <a:rPr lang="zh-CN" altLang="en-US"/>
              <a:pPr>
                <a:defRPr/>
              </a:pPr>
              <a:t>18:06</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FF6B0CD-ECEF-4D6A-BF9B-61046C8057FB}" type="slidenum">
              <a:rPr lang="en-US" altLang="zh-CN"/>
              <a:pPr>
                <a:defRPr/>
              </a:pPr>
              <a:t>‹#›</a:t>
            </a:fld>
            <a:endParaRPr lang="en-US" altLang="zh-CN"/>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617FB11A-6541-4B66-8AA7-9D641C75950D}" type="datetime10">
              <a:rPr lang="zh-CN" altLang="en-US"/>
              <a:pPr>
                <a:defRPr/>
              </a:pPr>
              <a:t>18:06</a:t>
            </a:fld>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03B6D776-656D-4111-A0BF-8433BCAD3653}" type="slidenum">
              <a:rPr lang="en-US" altLang="zh-CN"/>
              <a:pPr>
                <a:defRPr/>
              </a:pPr>
              <a:t>‹#›</a:t>
            </a:fld>
            <a:endParaRPr lang="en-US" altLang="zh-CN"/>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20E4B064-9B36-4A72-8A16-3D5929C207D0}" type="datetime10">
              <a:rPr lang="zh-CN" altLang="en-US"/>
              <a:pPr>
                <a:defRPr/>
              </a:pPr>
              <a:t>18:06</a:t>
            </a:fld>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E9C29BF0-54A7-49A7-B2C3-8659499C4389}" type="slidenum">
              <a:rPr lang="en-US" altLang="zh-CN"/>
              <a:pPr>
                <a:defRPr/>
              </a:pPr>
              <a:t>‹#›</a:t>
            </a:fld>
            <a:endParaRPr lang="en-US" altLang="zh-CN"/>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BE282A04-9926-4FAC-B029-81C024295F42}" type="datetime10">
              <a:rPr lang="zh-CN" altLang="en-US"/>
              <a:pPr>
                <a:defRPr/>
              </a:pPr>
              <a:t>18:06</a:t>
            </a:fld>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BC8665ED-4B60-4BBC-8425-130F95E7D744}" type="slidenum">
              <a:rPr lang="en-US" altLang="zh-CN"/>
              <a:pPr>
                <a:defRPr/>
              </a:pPr>
              <a:t>‹#›</a:t>
            </a:fld>
            <a:endParaRPr lang="en-US" altLang="zh-CN"/>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E76D80AF-66DC-4C5C-9244-6D672B40FCE2}" type="datetime10">
              <a:rPr lang="zh-CN" altLang="en-US"/>
              <a:pPr>
                <a:defRPr/>
              </a:pPr>
              <a:t>18:06</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963DD5CB-8A5F-44E5-90DF-D1A7F409516C}" type="slidenum">
              <a:rPr lang="en-US" altLang="zh-CN"/>
              <a:pPr>
                <a:defRPr/>
              </a:pPr>
              <a:t>‹#›</a:t>
            </a:fld>
            <a:endParaRPr lang="en-US" altLang="zh-CN"/>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C4D651A1-8945-4D17-BCD8-3094D60631A9}" type="datetime10">
              <a:rPr lang="zh-CN" altLang="en-US"/>
              <a:pPr>
                <a:defRPr/>
              </a:pPr>
              <a:t>18:06</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D15CAF15-EA41-4C69-A55C-07380BBAE214}" type="slidenum">
              <a:rPr lang="en-US" altLang="zh-CN"/>
              <a:pPr>
                <a:defRPr/>
              </a:pPr>
              <a:t>‹#›</a:t>
            </a:fld>
            <a:endParaRPr lang="en-US" altLang="zh-CN"/>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9430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9943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720EA793-40B9-4297-AB42-200BA31047A3}" type="datetime10">
              <a:rPr lang="zh-CN" altLang="en-US"/>
              <a:pPr>
                <a:defRPr/>
              </a:pPr>
              <a:t>18:06</a:t>
            </a:fld>
            <a:endParaRPr lang="en-US" altLang="zh-CN"/>
          </a:p>
        </p:txBody>
      </p:sp>
      <p:sp>
        <p:nvSpPr>
          <p:cNvPr id="9943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9943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9D12E86D-953B-469A-8346-90BAF95905D9}" type="slidenum">
              <a:rPr lang="en-US" altLang="zh-CN"/>
              <a:pPr>
                <a:defRPr/>
              </a:pPr>
              <a:t>‹#›</a:t>
            </a:fld>
            <a:endParaRPr lang="en-US" altLang="zh-CN"/>
          </a:p>
        </p:txBody>
      </p:sp>
      <p:pic>
        <p:nvPicPr>
          <p:cNvPr id="2056" name="Picture 9" descr="Fy"/>
          <p:cNvPicPr>
            <a:picLocks noChangeAspect="1" noChangeArrowheads="1"/>
          </p:cNvPicPr>
          <p:nvPr userDrawn="1"/>
        </p:nvPicPr>
        <p:blipFill>
          <a:blip r:embed="rId15" cstate="print"/>
          <a:srcRect/>
          <a:stretch>
            <a:fillRect/>
          </a:stretch>
        </p:blipFill>
        <p:spPr bwMode="auto">
          <a:xfrm>
            <a:off x="0" y="0"/>
            <a:ext cx="684213" cy="684213"/>
          </a:xfrm>
          <a:prstGeom prst="rect">
            <a:avLst/>
          </a:prstGeom>
          <a:noFill/>
          <a:ln w="9525">
            <a:noFill/>
            <a:miter lim="800000"/>
            <a:headEnd/>
            <a:tailEnd/>
          </a:ln>
        </p:spPr>
      </p:pic>
      <p:sp>
        <p:nvSpPr>
          <p:cNvPr id="994315" name="Rectangle 11"/>
          <p:cNvSpPr>
            <a:spLocks noChangeArrowheads="1"/>
          </p:cNvSpPr>
          <p:nvPr userDrawn="1"/>
        </p:nvSpPr>
        <p:spPr bwMode="auto">
          <a:xfrm>
            <a:off x="0" y="6096000"/>
            <a:ext cx="9144000" cy="762000"/>
          </a:xfrm>
          <a:prstGeom prst="rect">
            <a:avLst/>
          </a:prstGeom>
          <a:gradFill rotWithShape="0">
            <a:gsLst>
              <a:gs pos="0">
                <a:schemeClr val="bg2"/>
              </a:gs>
              <a:gs pos="100000">
                <a:schemeClr val="accent1"/>
              </a:gs>
            </a:gsLst>
            <a:lin ang="0" scaled="1"/>
          </a:gradFill>
          <a:ln w="9525">
            <a:noFill/>
            <a:miter lim="800000"/>
            <a:headEnd/>
            <a:tailEnd/>
          </a:ln>
        </p:spPr>
        <p:txBody>
          <a:bodyPr wrap="none" anchor="ctr"/>
          <a:lstStyle/>
          <a:p>
            <a:pPr algn="ctr">
              <a:defRPr/>
            </a:pPr>
            <a:r>
              <a:rPr kumimoji="1" lang="en-US" altLang="zh-CN" sz="2800" b="1" i="1">
                <a:solidFill>
                  <a:schemeClr val="hlink"/>
                </a:solidFill>
                <a:effectLst>
                  <a:outerShdw blurRad="38100" dist="38100" dir="2700000" algn="tl">
                    <a:srgbClr val="000000"/>
                  </a:outerShdw>
                </a:effectLst>
                <a:latin typeface="Times New Roman" pitchFamily="18" charset="0"/>
                <a:ea typeface="宋体" pitchFamily="2" charset="-122"/>
              </a:rPr>
              <a:t>                             </a:t>
            </a:r>
            <a:r>
              <a:rPr kumimoji="1" lang="zh-CN" altLang="en-US" sz="2800" b="1" i="1">
                <a:solidFill>
                  <a:srgbClr val="00CC00"/>
                </a:solidFill>
                <a:effectLst>
                  <a:outerShdw blurRad="38100" dist="38100" dir="2700000" algn="tl">
                    <a:srgbClr val="000000"/>
                  </a:outerShdw>
                </a:effectLst>
                <a:latin typeface="Times New Roman" pitchFamily="18" charset="0"/>
                <a:ea typeface="宋体" pitchFamily="2" charset="-122"/>
              </a:rPr>
              <a:t>单片机原理及接口技术</a:t>
            </a:r>
            <a:endParaRPr kumimoji="1" lang="zh-CN" altLang="en-US" sz="2800" b="1" i="1">
              <a:solidFill>
                <a:schemeClr val="hlink"/>
              </a:solidFill>
              <a:effectLst>
                <a:outerShdw blurRad="38100" dist="38100" dir="2700000" algn="tl">
                  <a:srgbClr val="000000"/>
                </a:outerShdw>
              </a:effectLst>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p:cut thruBlk="1"/>
  </p:transition>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3.3.4 </a:t>
            </a:r>
            <a:r>
              <a:rPr lang="zh-CN" altLang="en-US" dirty="0">
                <a:solidFill>
                  <a:schemeClr val="bg1"/>
                </a:solidFill>
                <a:latin typeface="黑体" panose="02010609060101010101" pitchFamily="49" charset="-122"/>
                <a:ea typeface="黑体" panose="02010609060101010101" pitchFamily="49" charset="-122"/>
              </a:rPr>
              <a:t>控制程序转移类指令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控制程序转移类指令</a:t>
            </a:r>
            <a:endParaRPr lang="zh-CN" altLang="en-US" sz="3200" b="1" dirty="0">
              <a:latin typeface="黑体" pitchFamily="2" charset="-122"/>
              <a:ea typeface="黑体" pitchFamily="2" charset="-122"/>
              <a:cs typeface="+mj-cs"/>
            </a:endParaRPr>
          </a:p>
        </p:txBody>
      </p:sp>
    </p:spTree>
    <p:extLst>
      <p:ext uri="{BB962C8B-B14F-4D97-AF65-F5344CB8AC3E}">
        <p14:creationId xmlns:p14="http://schemas.microsoft.com/office/powerpoint/2010/main" val="994417831"/>
      </p:ext>
    </p:extLst>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Text Box 5"/>
          <p:cNvSpPr txBox="1">
            <a:spLocks noChangeArrowheads="1"/>
          </p:cNvSpPr>
          <p:nvPr/>
        </p:nvSpPr>
        <p:spPr bwMode="auto">
          <a:xfrm>
            <a:off x="109997" y="1428331"/>
            <a:ext cx="8900193" cy="2800767"/>
          </a:xfrm>
          <a:prstGeom prst="rect">
            <a:avLst/>
          </a:prstGeom>
          <a:noFill/>
          <a:ln w="12700" cap="sq">
            <a:noFill/>
            <a:miter lim="800000"/>
            <a:headEnd type="none" w="sm" len="sm"/>
            <a:tailEnd type="none" w="sm" len="sm"/>
          </a:ln>
        </p:spPr>
        <p:txBody>
          <a:bodyPr wrap="none">
            <a:spAutoFit/>
          </a:bodyPr>
          <a:lstStyle/>
          <a:p>
            <a:pPr eaLnBrk="0" hangingPunct="0"/>
            <a:r>
              <a:rPr kumimoji="1" lang="zh-CN" altLang="en-US" sz="2200" b="1" dirty="0">
                <a:solidFill>
                  <a:srgbClr val="3333FF"/>
                </a:solidFill>
                <a:latin typeface="Times New Roman" pitchFamily="18" charset="0"/>
              </a:rPr>
              <a:t>例如：</a:t>
            </a:r>
            <a:r>
              <a:rPr kumimoji="1" lang="zh-CN" altLang="en-US" sz="2200" b="1" dirty="0">
                <a:latin typeface="Times New Roman" pitchFamily="18" charset="0"/>
              </a:rPr>
              <a:t>根据累加器</a:t>
            </a:r>
            <a:r>
              <a:rPr kumimoji="1" lang="en-US" altLang="zh-CN" sz="2200" b="1" dirty="0">
                <a:latin typeface="Times New Roman" pitchFamily="18" charset="0"/>
              </a:rPr>
              <a:t>A</a:t>
            </a:r>
            <a:r>
              <a:rPr kumimoji="1" lang="zh-CN" altLang="en-US" sz="2200" b="1" dirty="0">
                <a:latin typeface="Times New Roman" pitchFamily="18" charset="0"/>
              </a:rPr>
              <a:t>中命令键键值，设计命令键操作程序入口跳转表：</a:t>
            </a:r>
          </a:p>
          <a:p>
            <a:pPr eaLnBrk="0" hangingPunct="0"/>
            <a:r>
              <a:rPr kumimoji="1" lang="zh-CN" altLang="en-US" sz="2200" b="1" dirty="0">
                <a:latin typeface="Times New Roman" pitchFamily="18" charset="0"/>
              </a:rPr>
              <a:t>        	</a:t>
            </a:r>
            <a:r>
              <a:rPr kumimoji="1" lang="zh-CN" altLang="en-US" sz="2200" b="1" dirty="0">
                <a:latin typeface="宋体" charset="-122"/>
              </a:rPr>
              <a:t>	</a:t>
            </a:r>
            <a:r>
              <a:rPr kumimoji="1" lang="en-US" altLang="zh-CN" sz="2200" b="1" dirty="0">
                <a:latin typeface="宋体" charset="-122"/>
              </a:rPr>
              <a:t>CLR  C        	</a:t>
            </a:r>
            <a:r>
              <a:rPr kumimoji="1" lang="zh-CN" altLang="en-US" sz="2200" b="1" dirty="0">
                <a:latin typeface="宋体" charset="-122"/>
              </a:rPr>
              <a:t>；清进位</a:t>
            </a:r>
          </a:p>
          <a:p>
            <a:pPr eaLnBrk="0" hangingPunct="0"/>
            <a:r>
              <a:rPr kumimoji="1" lang="zh-CN" altLang="en-US" sz="2200" b="1" dirty="0">
                <a:latin typeface="宋体" charset="-122"/>
              </a:rPr>
              <a:t>        	</a:t>
            </a:r>
            <a:r>
              <a:rPr kumimoji="1" lang="en-US" altLang="zh-CN" sz="2200" b="1" dirty="0">
                <a:latin typeface="宋体" charset="-122"/>
              </a:rPr>
              <a:t>RLC  A        	</a:t>
            </a:r>
            <a:r>
              <a:rPr kumimoji="1" lang="zh-CN" altLang="en-US" sz="2200" b="1" dirty="0">
                <a:latin typeface="宋体" charset="-122"/>
              </a:rPr>
              <a:t>；键值乘</a:t>
            </a:r>
            <a:r>
              <a:rPr kumimoji="1" lang="en-US" altLang="zh-CN" sz="2200" b="1" dirty="0">
                <a:latin typeface="宋体" charset="-122"/>
              </a:rPr>
              <a:t>2</a:t>
            </a:r>
          </a:p>
          <a:p>
            <a:pPr eaLnBrk="0" hangingPunct="0"/>
            <a:r>
              <a:rPr kumimoji="1" lang="en-US" altLang="zh-CN" sz="2200" b="1" dirty="0">
                <a:latin typeface="宋体" charset="-122"/>
              </a:rPr>
              <a:t>        	MOV  DPTR</a:t>
            </a:r>
            <a:r>
              <a:rPr kumimoji="1" lang="zh-CN" altLang="en-US" sz="2200" b="1" dirty="0">
                <a:latin typeface="宋体" charset="-122"/>
              </a:rPr>
              <a:t>，</a:t>
            </a:r>
            <a:r>
              <a:rPr kumimoji="1" lang="en-US" altLang="zh-CN" sz="2200" b="1" dirty="0">
                <a:latin typeface="宋体" charset="-122"/>
              </a:rPr>
              <a:t>#JPTAB	</a:t>
            </a:r>
            <a:r>
              <a:rPr kumimoji="1" lang="zh-CN" altLang="en-US" sz="2200" b="1" dirty="0">
                <a:latin typeface="宋体" charset="-122"/>
              </a:rPr>
              <a:t>；指向命令键跳转表首址</a:t>
            </a:r>
          </a:p>
          <a:p>
            <a:pPr eaLnBrk="0" hangingPunct="0"/>
            <a:r>
              <a:rPr kumimoji="1" lang="zh-CN" altLang="en-US" sz="2200" b="1" dirty="0">
                <a:latin typeface="宋体" charset="-122"/>
              </a:rPr>
              <a:t>        	</a:t>
            </a:r>
            <a:r>
              <a:rPr kumimoji="1" lang="en-US" altLang="zh-CN" sz="2200" b="1" dirty="0">
                <a:solidFill>
                  <a:srgbClr val="FF0000"/>
                </a:solidFill>
                <a:latin typeface="宋体" charset="-122"/>
              </a:rPr>
              <a:t>JMP</a:t>
            </a:r>
            <a:r>
              <a:rPr kumimoji="1" lang="en-US" altLang="zh-CN" sz="2200" b="1" dirty="0">
                <a:latin typeface="宋体" charset="-122"/>
              </a:rPr>
              <a:t>  </a:t>
            </a:r>
            <a:r>
              <a:rPr kumimoji="1" lang="zh-CN" altLang="en-US" sz="2200" b="1" dirty="0">
                <a:solidFill>
                  <a:srgbClr val="FF0000"/>
                </a:solidFill>
                <a:latin typeface="宋体" charset="-122"/>
              </a:rPr>
              <a:t>＠</a:t>
            </a:r>
            <a:r>
              <a:rPr kumimoji="1" lang="en-US" altLang="zh-CN" sz="2200" b="1" dirty="0">
                <a:solidFill>
                  <a:srgbClr val="FF0000"/>
                </a:solidFill>
                <a:latin typeface="宋体" charset="-122"/>
              </a:rPr>
              <a:t>A+DPTR  </a:t>
            </a:r>
            <a:r>
              <a:rPr kumimoji="1" lang="en-US" altLang="zh-CN" sz="2200" b="1" dirty="0">
                <a:latin typeface="宋体" charset="-122"/>
              </a:rPr>
              <a:t>	</a:t>
            </a:r>
            <a:r>
              <a:rPr kumimoji="1" lang="zh-CN" altLang="en-US" sz="2200" b="1" dirty="0">
                <a:latin typeface="宋体" charset="-122"/>
              </a:rPr>
              <a:t>；散转入命令键入口</a:t>
            </a:r>
          </a:p>
          <a:p>
            <a:pPr eaLnBrk="0" hangingPunct="0"/>
            <a:r>
              <a:rPr kumimoji="1" lang="zh-CN" altLang="en-US" sz="2200" b="1" dirty="0">
                <a:latin typeface="宋体" charset="-122"/>
              </a:rPr>
              <a:t>	</a:t>
            </a:r>
            <a:r>
              <a:rPr kumimoji="1" lang="en-US" altLang="zh-CN" sz="2200" b="1" dirty="0">
                <a:latin typeface="宋体" charset="-122"/>
              </a:rPr>
              <a:t>JPTAB</a:t>
            </a:r>
            <a:r>
              <a:rPr kumimoji="1" lang="zh-CN" altLang="en-US" sz="2200" b="1" dirty="0">
                <a:latin typeface="宋体" charset="-122"/>
              </a:rPr>
              <a:t>：</a:t>
            </a:r>
            <a:r>
              <a:rPr kumimoji="1" lang="en-US" altLang="zh-CN" sz="2200" b="1" dirty="0">
                <a:latin typeface="宋体" charset="-122"/>
              </a:rPr>
              <a:t>AJMP  CCS0      	</a:t>
            </a:r>
            <a:r>
              <a:rPr kumimoji="1" lang="zh-CN" altLang="en-US" sz="2200" b="1" dirty="0">
                <a:latin typeface="宋体" charset="-122"/>
              </a:rPr>
              <a:t>；双字节指令</a:t>
            </a:r>
          </a:p>
          <a:p>
            <a:pPr eaLnBrk="0" hangingPunct="0"/>
            <a:r>
              <a:rPr kumimoji="1" lang="zh-CN" altLang="en-US" sz="2200" b="1" dirty="0">
                <a:latin typeface="宋体" charset="-122"/>
              </a:rPr>
              <a:t>	      	</a:t>
            </a:r>
            <a:r>
              <a:rPr kumimoji="1" lang="en-US" altLang="zh-CN" sz="2200" b="1" dirty="0">
                <a:latin typeface="宋体" charset="-122"/>
              </a:rPr>
              <a:t>AJMP  CCS1</a:t>
            </a:r>
          </a:p>
          <a:p>
            <a:pPr eaLnBrk="0" hangingPunct="0"/>
            <a:r>
              <a:rPr kumimoji="1" lang="en-US" altLang="zh-CN" sz="2200" b="1" dirty="0">
                <a:latin typeface="宋体" charset="-122"/>
              </a:rPr>
              <a:t>        	AJMP  CCS2</a:t>
            </a:r>
          </a:p>
        </p:txBody>
      </p:sp>
      <p:sp>
        <p:nvSpPr>
          <p:cNvPr id="6" name="日期占位符 3">
            <a:extLst>
              <a:ext uri="{FF2B5EF4-FFF2-40B4-BE49-F238E27FC236}">
                <a16:creationId xmlns:a16="http://schemas.microsoft.com/office/drawing/2014/main" id="{050218A7-2389-40E8-8F1D-193B4C5C96F0}"/>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18:06</a:t>
            </a:fld>
            <a:endParaRPr lang="en-US" altLang="zh-CN" dirty="0">
              <a:ea typeface="宋体" charset="-122"/>
            </a:endParaRPr>
          </a:p>
        </p:txBody>
      </p:sp>
      <p:sp>
        <p:nvSpPr>
          <p:cNvPr id="7" name="灯片编号占位符 5">
            <a:extLst>
              <a:ext uri="{FF2B5EF4-FFF2-40B4-BE49-F238E27FC236}">
                <a16:creationId xmlns:a16="http://schemas.microsoft.com/office/drawing/2014/main" id="{3932CE72-709F-485B-95C7-E2302E419F21}"/>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10</a:t>
            </a:fld>
            <a:endParaRPr lang="en-US" altLang="zh-CN">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BD8F36FD-FD4D-4E83-B6CB-78449DB916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5A740787-3220-46BD-8369-C5020D7A4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1D7E55B4-91A4-469D-8819-0B7AC496F87E}"/>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1" name="Rectangle 2">
            <a:extLst>
              <a:ext uri="{FF2B5EF4-FFF2-40B4-BE49-F238E27FC236}">
                <a16:creationId xmlns:a16="http://schemas.microsoft.com/office/drawing/2014/main" id="{1AEFDF18-7E79-4B8A-BB22-24EE08EDE6A1}"/>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2" name="Text Box 5">
            <a:extLst>
              <a:ext uri="{FF2B5EF4-FFF2-40B4-BE49-F238E27FC236}">
                <a16:creationId xmlns:a16="http://schemas.microsoft.com/office/drawing/2014/main" id="{580D2B2D-8E44-4B1C-B93F-CDBDF29AFAF0}"/>
              </a:ext>
            </a:extLst>
          </p:cNvPr>
          <p:cNvSpPr txBox="1">
            <a:spLocks noChangeArrowheads="1"/>
          </p:cNvSpPr>
          <p:nvPr/>
        </p:nvSpPr>
        <p:spPr bwMode="auto">
          <a:xfrm>
            <a:off x="492695" y="4440270"/>
            <a:ext cx="8302625" cy="1273875"/>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从程序中看出，当（</a:t>
            </a:r>
            <a:r>
              <a:rPr kumimoji="1" lang="en-US" altLang="zh-CN" b="1" dirty="0">
                <a:latin typeface="宋体" charset="-122"/>
              </a:rPr>
              <a:t>A</a:t>
            </a:r>
            <a:r>
              <a:rPr kumimoji="1" lang="zh-CN" altLang="en-US" b="1" dirty="0">
                <a:latin typeface="宋体" charset="-122"/>
              </a:rPr>
              <a:t>）</a:t>
            </a:r>
            <a:r>
              <a:rPr kumimoji="1" lang="en-US" altLang="zh-CN" b="1" dirty="0">
                <a:latin typeface="宋体" charset="-122"/>
              </a:rPr>
              <a:t>=00H</a:t>
            </a:r>
            <a:r>
              <a:rPr kumimoji="1" lang="zh-CN" altLang="en-US" b="1" dirty="0">
                <a:latin typeface="宋体" charset="-122"/>
              </a:rPr>
              <a:t>时，散转到</a:t>
            </a:r>
            <a:r>
              <a:rPr kumimoji="1" lang="en-US" altLang="zh-CN" b="1" dirty="0">
                <a:latin typeface="宋体" charset="-122"/>
              </a:rPr>
              <a:t>CCS0</a:t>
            </a:r>
            <a:r>
              <a:rPr kumimoji="1" lang="zh-CN" altLang="en-US" b="1" dirty="0">
                <a:latin typeface="宋体" charset="-122"/>
              </a:rPr>
              <a:t>；当（</a:t>
            </a:r>
            <a:r>
              <a:rPr kumimoji="1" lang="en-US" altLang="zh-CN" b="1" dirty="0">
                <a:latin typeface="宋体" charset="-122"/>
              </a:rPr>
              <a:t>A</a:t>
            </a:r>
            <a:r>
              <a:rPr kumimoji="1" lang="zh-CN" altLang="en-US" b="1" dirty="0">
                <a:latin typeface="宋体" charset="-122"/>
              </a:rPr>
              <a:t>）</a:t>
            </a:r>
            <a:r>
              <a:rPr kumimoji="1" lang="en-US" altLang="zh-CN" b="1" dirty="0">
                <a:latin typeface="宋体" charset="-122"/>
              </a:rPr>
              <a:t>=01H</a:t>
            </a:r>
            <a:r>
              <a:rPr kumimoji="1" lang="zh-CN" altLang="en-US" b="1" dirty="0">
                <a:latin typeface="宋体" charset="-122"/>
              </a:rPr>
              <a:t>时，散转到</a:t>
            </a:r>
            <a:r>
              <a:rPr kumimoji="1" lang="en-US" altLang="zh-CN" b="1" dirty="0">
                <a:latin typeface="宋体" charset="-122"/>
              </a:rPr>
              <a:t>CCS1</a:t>
            </a:r>
            <a:r>
              <a:rPr kumimoji="1" lang="zh-CN" altLang="en-US" b="1" dirty="0">
                <a:latin typeface="宋体" charset="-122"/>
              </a:rPr>
              <a:t>；</a:t>
            </a:r>
            <a:r>
              <a:rPr kumimoji="1" lang="en-US" altLang="zh-CN" b="1" dirty="0">
                <a:latin typeface="宋体" charset="-122"/>
              </a:rPr>
              <a:t>……</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由于</a:t>
            </a:r>
            <a:r>
              <a:rPr kumimoji="1" lang="en-US" altLang="zh-CN" b="1" dirty="0">
                <a:latin typeface="宋体" charset="-122"/>
              </a:rPr>
              <a:t>AJMP</a:t>
            </a:r>
            <a:r>
              <a:rPr kumimoji="1" lang="zh-CN" altLang="en-US" b="1" dirty="0">
                <a:latin typeface="宋体" charset="-122"/>
              </a:rPr>
              <a:t>是双字节指令，散转前中的键值应乘</a:t>
            </a:r>
            <a:r>
              <a:rPr kumimoji="1" lang="en-US" altLang="zh-CN" b="1" dirty="0">
                <a:latin typeface="宋体" charset="-122"/>
              </a:rPr>
              <a:t>2</a:t>
            </a:r>
          </a:p>
        </p:txBody>
      </p:sp>
    </p:spTree>
  </p:cSld>
  <p:clrMapOvr>
    <a:masterClrMapping/>
  </p:clrMapOvr>
  <p:transition>
    <p:cut thruBlk="1"/>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14"/>
          <p:cNvSpPr>
            <a:spLocks noChangeArrowheads="1"/>
          </p:cNvSpPr>
          <p:nvPr/>
        </p:nvSpPr>
        <p:spPr bwMode="auto">
          <a:xfrm>
            <a:off x="54675" y="752475"/>
            <a:ext cx="3352800" cy="461963"/>
          </a:xfrm>
          <a:prstGeom prst="rect">
            <a:avLst/>
          </a:prstGeom>
          <a:noFill/>
          <a:ln w="12700" cap="sq">
            <a:noFill/>
            <a:miter lim="800000"/>
            <a:headEnd type="none" w="sm" len="sm"/>
            <a:tailEnd type="none" w="sm" len="sm"/>
          </a:ln>
        </p:spPr>
        <p:txBody>
          <a:bodyPr wrap="none">
            <a:spAutoFit/>
          </a:bodyPr>
          <a:lstStyle/>
          <a:p>
            <a:pPr eaLnBrk="0" hangingPunct="0"/>
            <a:r>
              <a:rPr kumimoji="1" lang="en-US" altLang="zh-CN" sz="2400" b="1" dirty="0">
                <a:solidFill>
                  <a:srgbClr val="FF0000"/>
                </a:solidFill>
                <a:latin typeface="Times New Roman" pitchFamily="18" charset="0"/>
              </a:rPr>
              <a:t> 2</a:t>
            </a:r>
            <a:r>
              <a:rPr kumimoji="1" lang="zh-CN" altLang="en-US" sz="2400" b="1" dirty="0">
                <a:solidFill>
                  <a:srgbClr val="FF0000"/>
                </a:solidFill>
                <a:latin typeface="Times New Roman" pitchFamily="18" charset="0"/>
              </a:rPr>
              <a:t>、空操作指令</a:t>
            </a:r>
            <a:r>
              <a:rPr kumimoji="1" lang="zh-CN" altLang="en-US" sz="2400" b="1" dirty="0">
                <a:solidFill>
                  <a:srgbClr val="3333FF"/>
                </a:solidFill>
                <a:latin typeface="Times New Roman" pitchFamily="18" charset="0"/>
              </a:rPr>
              <a:t>（</a:t>
            </a:r>
            <a:r>
              <a:rPr kumimoji="1" lang="en-US" altLang="zh-CN" sz="2400" b="1" dirty="0">
                <a:solidFill>
                  <a:srgbClr val="3333FF"/>
                </a:solidFill>
                <a:latin typeface="Times New Roman" pitchFamily="18" charset="0"/>
              </a:rPr>
              <a:t>1</a:t>
            </a:r>
            <a:r>
              <a:rPr kumimoji="1" lang="zh-CN" altLang="en-US" sz="2400" b="1" dirty="0">
                <a:solidFill>
                  <a:srgbClr val="3333FF"/>
                </a:solidFill>
                <a:latin typeface="Times New Roman" pitchFamily="18" charset="0"/>
              </a:rPr>
              <a:t>条）</a:t>
            </a:r>
          </a:p>
        </p:txBody>
      </p:sp>
      <p:sp>
        <p:nvSpPr>
          <p:cNvPr id="52229" name="Text Box 15"/>
          <p:cNvSpPr txBox="1">
            <a:spLocks noChangeArrowheads="1"/>
          </p:cNvSpPr>
          <p:nvPr/>
        </p:nvSpPr>
        <p:spPr bwMode="auto">
          <a:xfrm>
            <a:off x="550592" y="1764609"/>
            <a:ext cx="8190975" cy="439738"/>
          </a:xfrm>
          <a:prstGeom prst="rect">
            <a:avLst/>
          </a:prstGeom>
          <a:solidFill>
            <a:srgbClr val="FFFF00"/>
          </a:solidFill>
          <a:ln w="12700" cap="sq">
            <a:solidFill>
              <a:schemeClr val="hlink"/>
            </a:solidFill>
            <a:miter lim="800000"/>
            <a:headEnd type="none" w="sm" len="sm"/>
            <a:tailEnd type="none" w="sm" len="sm"/>
          </a:ln>
        </p:spPr>
        <p:txBody>
          <a:bodyPr wrap="square">
            <a:spAutoFit/>
          </a:bodyPr>
          <a:lstStyle/>
          <a:p>
            <a:pPr eaLnBrk="0" hangingPunct="0"/>
            <a:r>
              <a:rPr kumimoji="1" lang="en-US" altLang="zh-CN" sz="2200" b="1">
                <a:solidFill>
                  <a:srgbClr val="3333FF"/>
                </a:solidFill>
                <a:latin typeface="Times New Roman" pitchFamily="18" charset="0"/>
              </a:rPr>
              <a:t>NOP	;	0000 0000 	 (PC)+1→PC </a:t>
            </a:r>
            <a:endParaRPr kumimoji="1" lang="en-US" altLang="zh-CN" sz="2200" b="1" baseline="-25000">
              <a:solidFill>
                <a:srgbClr val="3333FF"/>
              </a:solidFill>
              <a:latin typeface="Times New Roman" pitchFamily="18" charset="0"/>
            </a:endParaRPr>
          </a:p>
        </p:txBody>
      </p:sp>
      <p:sp>
        <p:nvSpPr>
          <p:cNvPr id="7" name="日期占位符 3">
            <a:extLst>
              <a:ext uri="{FF2B5EF4-FFF2-40B4-BE49-F238E27FC236}">
                <a16:creationId xmlns:a16="http://schemas.microsoft.com/office/drawing/2014/main" id="{674BEB98-5857-4335-A3DB-976E6700A34C}"/>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18:41</a:t>
            </a:fld>
            <a:endParaRPr lang="en-US" altLang="zh-CN" dirty="0">
              <a:ea typeface="宋体" charset="-122"/>
            </a:endParaRPr>
          </a:p>
        </p:txBody>
      </p:sp>
      <p:sp>
        <p:nvSpPr>
          <p:cNvPr id="8" name="灯片编号占位符 5">
            <a:extLst>
              <a:ext uri="{FF2B5EF4-FFF2-40B4-BE49-F238E27FC236}">
                <a16:creationId xmlns:a16="http://schemas.microsoft.com/office/drawing/2014/main" id="{42C1CB4F-582A-428F-946D-4D8E60FF405E}"/>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0DB111E3-E0A8-4431-BAA4-FEFC6E7EB5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4D8EB59-4A84-4798-9856-BF76F2043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6761CAA9-A19E-409F-8223-5A55B66A0824}"/>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3" name="矩形 12">
            <a:extLst>
              <a:ext uri="{FF2B5EF4-FFF2-40B4-BE49-F238E27FC236}">
                <a16:creationId xmlns:a16="http://schemas.microsoft.com/office/drawing/2014/main" id="{181C81B9-E522-4142-A589-E081C7B0E1B3}"/>
              </a:ext>
            </a:extLst>
          </p:cNvPr>
          <p:cNvSpPr/>
          <p:nvPr/>
        </p:nvSpPr>
        <p:spPr>
          <a:xfrm>
            <a:off x="4174902" y="798790"/>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NOP</a:t>
            </a:r>
            <a:endParaRPr lang="zh-CN" altLang="en-US" dirty="0">
              <a:solidFill>
                <a:srgbClr val="FF0000"/>
              </a:solidFill>
            </a:endParaRPr>
          </a:p>
        </p:txBody>
      </p:sp>
      <p:sp>
        <p:nvSpPr>
          <p:cNvPr id="14" name="Text Box 5">
            <a:extLst>
              <a:ext uri="{FF2B5EF4-FFF2-40B4-BE49-F238E27FC236}">
                <a16:creationId xmlns:a16="http://schemas.microsoft.com/office/drawing/2014/main" id="{A7F652C0-53CA-4F3D-9704-566441AC2F83}"/>
              </a:ext>
            </a:extLst>
          </p:cNvPr>
          <p:cNvSpPr txBox="1">
            <a:spLocks noChangeArrowheads="1"/>
          </p:cNvSpPr>
          <p:nvPr/>
        </p:nvSpPr>
        <p:spPr bwMode="auto">
          <a:xfrm>
            <a:off x="550592" y="2920650"/>
            <a:ext cx="8190975" cy="870751"/>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这是一条单字节指令，除</a:t>
            </a:r>
            <a:r>
              <a:rPr kumimoji="1" lang="en-US" altLang="zh-CN" b="1" dirty="0">
                <a:latin typeface="宋体" charset="-122"/>
              </a:rPr>
              <a:t>PC</a:t>
            </a:r>
            <a:r>
              <a:rPr kumimoji="1" lang="zh-CN" altLang="en-US" b="1" dirty="0">
                <a:latin typeface="宋体" charset="-122"/>
              </a:rPr>
              <a:t>加</a:t>
            </a:r>
            <a:r>
              <a:rPr kumimoji="1" lang="en-US" altLang="zh-CN" b="1" dirty="0">
                <a:latin typeface="宋体" charset="-122"/>
              </a:rPr>
              <a:t>1</a:t>
            </a:r>
            <a:r>
              <a:rPr kumimoji="1" lang="zh-CN" altLang="en-US" b="1" dirty="0">
                <a:latin typeface="宋体" charset="-122"/>
              </a:rPr>
              <a:t>外，不影响其它寄存器和标志位。</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dirty="0">
                <a:solidFill>
                  <a:srgbClr val="800000"/>
                </a:solidFill>
                <a:latin typeface="Times New Roman" pitchFamily="18" charset="0"/>
              </a:rPr>
              <a:t> </a:t>
            </a:r>
            <a:r>
              <a:rPr kumimoji="1" lang="zh-CN" altLang="en-US" b="1" dirty="0">
                <a:latin typeface="宋体" charset="-122"/>
              </a:rPr>
              <a:t>“</a:t>
            </a:r>
            <a:r>
              <a:rPr kumimoji="1" lang="en-US" altLang="zh-CN" b="1" dirty="0">
                <a:latin typeface="宋体" charset="-122"/>
              </a:rPr>
              <a:t>NOP”</a:t>
            </a:r>
            <a:r>
              <a:rPr kumimoji="1" lang="zh-CN" altLang="en-US" b="1" dirty="0">
                <a:latin typeface="宋体" charset="-122"/>
              </a:rPr>
              <a:t>指令常用于产生一个机器周期的延迟</a:t>
            </a:r>
            <a:endParaRPr kumimoji="1" lang="en-US" altLang="zh-CN" b="1" dirty="0">
              <a:latin typeface="宋体" charset="-122"/>
            </a:endParaRPr>
          </a:p>
        </p:txBody>
      </p:sp>
      <p:sp>
        <p:nvSpPr>
          <p:cNvPr id="12" name="矩形 11">
            <a:extLst>
              <a:ext uri="{FF2B5EF4-FFF2-40B4-BE49-F238E27FC236}">
                <a16:creationId xmlns:a16="http://schemas.microsoft.com/office/drawing/2014/main" id="{D16D7C07-FBEB-4430-BDCA-7D960EE0939C}"/>
              </a:ext>
            </a:extLst>
          </p:cNvPr>
          <p:cNvSpPr/>
          <p:nvPr/>
        </p:nvSpPr>
        <p:spPr>
          <a:xfrm>
            <a:off x="5792425" y="798790"/>
            <a:ext cx="1947927" cy="369332"/>
          </a:xfrm>
          <a:prstGeom prst="rect">
            <a:avLst/>
          </a:prstGeom>
        </p:spPr>
        <p:txBody>
          <a:bodyPr wrap="square">
            <a:spAutoFit/>
          </a:bodyPr>
          <a:lstStyle/>
          <a:p>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 </a:t>
            </a:r>
            <a:r>
              <a:rPr lang="en-US" altLang="zh-CN" b="1" dirty="0" err="1">
                <a:solidFill>
                  <a:srgbClr val="FF0000"/>
                </a:solidFill>
                <a:ea typeface="创艺简黑体" pitchFamily="2" charset="-122"/>
              </a:rPr>
              <a:t>OP</a:t>
            </a:r>
            <a:r>
              <a:rPr lang="en-US" altLang="zh-CN" b="1" dirty="0" err="1">
                <a:solidFill>
                  <a:srgbClr val="3333FF"/>
                </a:solidFill>
                <a:ea typeface="创艺简黑体" pitchFamily="2" charset="-122"/>
              </a:rPr>
              <a:t>eration</a:t>
            </a:r>
            <a:endParaRPr lang="zh-CN" altLang="en-US" b="1" dirty="0">
              <a:solidFill>
                <a:srgbClr val="3333FF"/>
              </a:solidFill>
              <a:ea typeface="创艺简黑体" pitchFamily="2" charset="-122"/>
            </a:endParaRPr>
          </a:p>
        </p:txBody>
      </p:sp>
    </p:spTree>
  </p:cSld>
  <p:clrMapOvr>
    <a:masterClrMapping/>
  </p:clrMapOvr>
  <p:transition>
    <p:cut thruBlk="1"/>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xfrm>
            <a:off x="8865" y="6392252"/>
            <a:ext cx="1981200" cy="476250"/>
          </a:xfrm>
          <a:noFill/>
        </p:spPr>
        <p:txBody>
          <a:bodyPr/>
          <a:lstStyle/>
          <a:p>
            <a:fld id="{6269FC91-4169-4BEA-9CBB-DA686B0D7AB8}" type="datetime10">
              <a:rPr lang="zh-CN" altLang="en-US" smtClean="0">
                <a:ea typeface="宋体" charset="-122"/>
              </a:rPr>
              <a:pPr/>
              <a:t>18:43</a:t>
            </a:fld>
            <a:endParaRPr lang="en-US" altLang="zh-CN" dirty="0">
              <a:ea typeface="宋体" charset="-122"/>
            </a:endParaRPr>
          </a:p>
        </p:txBody>
      </p:sp>
      <p:sp>
        <p:nvSpPr>
          <p:cNvPr id="53251" name="灯片编号占位符 5"/>
          <p:cNvSpPr>
            <a:spLocks noGrp="1"/>
          </p:cNvSpPr>
          <p:nvPr>
            <p:ph type="sldNum" sz="quarter" idx="12"/>
          </p:nvPr>
        </p:nvSpPr>
        <p:spPr>
          <a:xfrm>
            <a:off x="7153935" y="6373565"/>
            <a:ext cx="1981200" cy="476250"/>
          </a:xfrm>
          <a:noFill/>
        </p:spPr>
        <p:txBody>
          <a:bodyPr/>
          <a:lstStyle/>
          <a:p>
            <a:fld id="{0E8C59A3-430B-4B49-94A8-FFDB13DBDA7B}" type="slidenum">
              <a:rPr lang="en-US" altLang="zh-CN" smtClean="0">
                <a:ea typeface="宋体" charset="-122"/>
              </a:rPr>
              <a:pPr/>
              <a:t>12</a:t>
            </a:fld>
            <a:endParaRPr lang="en-US" altLang="zh-CN">
              <a:ea typeface="宋体" charset="-122"/>
            </a:endParaRPr>
          </a:p>
        </p:txBody>
      </p:sp>
      <p:sp>
        <p:nvSpPr>
          <p:cNvPr id="53252" name="Rectangle 2"/>
          <p:cNvSpPr>
            <a:spLocks noGrp="1" noChangeArrowheads="1"/>
          </p:cNvSpPr>
          <p:nvPr>
            <p:ph type="title"/>
          </p:nvPr>
        </p:nvSpPr>
        <p:spPr>
          <a:xfrm>
            <a:off x="30561" y="760575"/>
            <a:ext cx="3646994" cy="533400"/>
          </a:xfrm>
        </p:spPr>
        <p:txBody>
          <a:bodyPr/>
          <a:lstStyle/>
          <a:p>
            <a:pPr eaLnBrk="1" hangingPunct="1"/>
            <a:r>
              <a:rPr lang="en-US" altLang="zh-CN" sz="2400" b="1" dirty="0">
                <a:solidFill>
                  <a:srgbClr val="FF0000"/>
                </a:solidFill>
              </a:rPr>
              <a:t>3 </a:t>
            </a:r>
            <a:r>
              <a:rPr lang="zh-CN" altLang="en-US" sz="2400" b="1" dirty="0">
                <a:solidFill>
                  <a:srgbClr val="FF0000"/>
                </a:solidFill>
              </a:rPr>
              <a:t>、条件转移指令（</a:t>
            </a:r>
            <a:r>
              <a:rPr lang="en-US" altLang="zh-CN" sz="2400" b="1" dirty="0">
                <a:solidFill>
                  <a:srgbClr val="FF0000"/>
                </a:solidFill>
              </a:rPr>
              <a:t>8</a:t>
            </a:r>
            <a:r>
              <a:rPr lang="zh-CN" altLang="en-US" sz="2400" b="1" dirty="0">
                <a:solidFill>
                  <a:srgbClr val="FF0000"/>
                </a:solidFill>
              </a:rPr>
              <a:t>条）</a:t>
            </a:r>
          </a:p>
        </p:txBody>
      </p:sp>
      <p:sp>
        <p:nvSpPr>
          <p:cNvPr id="53253" name="Rectangle 12"/>
          <p:cNvSpPr>
            <a:spLocks noChangeArrowheads="1"/>
          </p:cNvSpPr>
          <p:nvPr/>
        </p:nvSpPr>
        <p:spPr bwMode="auto">
          <a:xfrm>
            <a:off x="34791" y="1299490"/>
            <a:ext cx="2253822" cy="400752"/>
          </a:xfrm>
          <a:prstGeom prst="rect">
            <a:avLst/>
          </a:prstGeom>
          <a:noFill/>
          <a:ln w="9525">
            <a:noFill/>
            <a:miter lim="800000"/>
            <a:headEnd/>
            <a:tailEnd/>
          </a:ln>
        </p:spPr>
        <p:txBody>
          <a:bodyPr wrap="none" lIns="92075" tIns="46038" rIns="92075" bIns="46038">
            <a:spAutoFit/>
          </a:bodyPr>
          <a:lstStyle/>
          <a:p>
            <a:pPr>
              <a:spcBef>
                <a:spcPct val="20000"/>
              </a:spcBef>
              <a:buClr>
                <a:schemeClr val="accent2"/>
              </a:buClr>
              <a:buSzPct val="75000"/>
              <a:buFont typeface="Monotype Sorts" pitchFamily="2" charset="2"/>
              <a:buNone/>
            </a:pPr>
            <a:r>
              <a:rPr kumimoji="1" lang="en-US" altLang="zh-CN" sz="2000" b="1" dirty="0">
                <a:solidFill>
                  <a:srgbClr val="3333FF"/>
                </a:solidFill>
                <a:latin typeface="黑体" pitchFamily="2" charset="-122"/>
                <a:ea typeface="黑体" pitchFamily="2" charset="-122"/>
              </a:rPr>
              <a:t>(1) </a:t>
            </a:r>
            <a:r>
              <a:rPr kumimoji="1" lang="zh-CN" altLang="en-US" sz="2000" b="1" dirty="0">
                <a:solidFill>
                  <a:srgbClr val="3333FF"/>
                </a:solidFill>
                <a:latin typeface="黑体" pitchFamily="2" charset="-122"/>
                <a:ea typeface="黑体" pitchFamily="2" charset="-122"/>
              </a:rPr>
              <a:t>判零转移指令</a:t>
            </a:r>
            <a:endParaRPr kumimoji="1" lang="zh-CN" altLang="en-US" sz="2000" dirty="0">
              <a:solidFill>
                <a:srgbClr val="3333FF"/>
              </a:solidFill>
              <a:latin typeface="Times New Roman" pitchFamily="18" charset="0"/>
            </a:endParaRPr>
          </a:p>
        </p:txBody>
      </p:sp>
      <p:grpSp>
        <p:nvGrpSpPr>
          <p:cNvPr id="53254" name="Group 19"/>
          <p:cNvGrpSpPr>
            <a:grpSpLocks/>
          </p:cNvGrpSpPr>
          <p:nvPr/>
        </p:nvGrpSpPr>
        <p:grpSpPr bwMode="auto">
          <a:xfrm>
            <a:off x="63114" y="1694186"/>
            <a:ext cx="8966200" cy="1987858"/>
            <a:chOff x="48" y="860"/>
            <a:chExt cx="5648" cy="1313"/>
          </a:xfrm>
        </p:grpSpPr>
        <p:sp>
          <p:nvSpPr>
            <p:cNvPr id="53256" name="Text Box 14"/>
            <p:cNvSpPr txBox="1">
              <a:spLocks noChangeArrowheads="1"/>
            </p:cNvSpPr>
            <p:nvPr/>
          </p:nvSpPr>
          <p:spPr bwMode="auto">
            <a:xfrm>
              <a:off x="51" y="860"/>
              <a:ext cx="5616" cy="1313"/>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sz="1600" b="1" dirty="0">
                  <a:solidFill>
                    <a:srgbClr val="3333FF"/>
                  </a:solidFill>
                  <a:latin typeface="宋体" charset="-122"/>
                </a:rPr>
                <a:t>汇编指令格式     机器码格式     操作              </a:t>
              </a:r>
            </a:p>
            <a:p>
              <a:pPr algn="just" eaLnBrk="0" hangingPunct="0">
                <a:spcBef>
                  <a:spcPct val="50000"/>
                </a:spcBef>
              </a:pPr>
              <a:r>
                <a:rPr kumimoji="1" lang="en-US" altLang="zh-CN" sz="1600" b="1" dirty="0">
                  <a:solidFill>
                    <a:srgbClr val="FF0000"/>
                  </a:solidFill>
                  <a:latin typeface="宋体" charset="-122"/>
                  <a:cs typeface="Times New Roman" pitchFamily="18" charset="0"/>
                </a:rPr>
                <a:t>JZ</a:t>
              </a:r>
              <a:r>
                <a:rPr kumimoji="1" lang="en-US" altLang="zh-CN" sz="1600" b="1" dirty="0">
                  <a:solidFill>
                    <a:schemeClr val="hlink"/>
                  </a:solidFill>
                  <a:latin typeface="宋体" charset="-122"/>
                  <a:cs typeface="Times New Roman" pitchFamily="18" charset="0"/>
                </a:rPr>
                <a:t>  </a:t>
              </a:r>
              <a:r>
                <a:rPr kumimoji="1" lang="en-US" altLang="zh-CN" sz="1600" b="1" dirty="0" err="1">
                  <a:solidFill>
                    <a:schemeClr val="hlink"/>
                  </a:solidFill>
                  <a:latin typeface="宋体" charset="-122"/>
                  <a:cs typeface="Times New Roman" pitchFamily="18" charset="0"/>
                </a:rPr>
                <a:t>rel</a:t>
              </a:r>
              <a:r>
                <a:rPr kumimoji="1" lang="en-US" altLang="zh-CN" sz="1600" b="1" dirty="0">
                  <a:solidFill>
                    <a:schemeClr val="hlink"/>
                  </a:solidFill>
                  <a:latin typeface="宋体" charset="-122"/>
                  <a:cs typeface="Times New Roman" pitchFamily="18" charset="0"/>
                </a:rPr>
                <a:t>  </a:t>
              </a:r>
              <a:r>
                <a:rPr kumimoji="1" lang="zh-CN" altLang="en-US" sz="1600" b="1" dirty="0">
                  <a:solidFill>
                    <a:schemeClr val="hlink"/>
                  </a:solidFill>
                  <a:latin typeface="宋体" charset="-122"/>
                  <a:cs typeface="Times New Roman" pitchFamily="18" charset="0"/>
                </a:rPr>
                <a:t>；	 </a:t>
              </a:r>
              <a:r>
                <a:rPr kumimoji="1" lang="en-US" altLang="zh-CN" sz="1600" b="1" dirty="0">
                  <a:solidFill>
                    <a:schemeClr val="hlink"/>
                  </a:solidFill>
                  <a:latin typeface="宋体" charset="-122"/>
                  <a:cs typeface="Times New Roman" pitchFamily="18" charset="0"/>
                </a:rPr>
                <a:t>0110 0000	</a:t>
              </a:r>
              <a:r>
                <a:rPr kumimoji="1" lang="zh-CN" altLang="en-US" sz="1600" b="1" dirty="0">
                  <a:solidFill>
                    <a:schemeClr val="hlink"/>
                  </a:solidFill>
                  <a:latin typeface="宋体" charset="-122"/>
                </a:rPr>
                <a:t>先</a:t>
              </a:r>
              <a:r>
                <a:rPr kumimoji="1" lang="en-US" altLang="zh-CN" sz="1600" b="1" dirty="0">
                  <a:solidFill>
                    <a:srgbClr val="FF0000"/>
                  </a:solidFill>
                  <a:latin typeface="宋体" charset="-122"/>
                  <a:cs typeface="Times New Roman" pitchFamily="18" charset="0"/>
                </a:rPr>
                <a:t>(PC)+2→PC</a:t>
              </a:r>
            </a:p>
            <a:p>
              <a:pPr algn="just" eaLnBrk="0" hangingPunct="0">
                <a:lnSpc>
                  <a:spcPct val="80000"/>
                </a:lnSpc>
                <a:spcBef>
                  <a:spcPct val="50000"/>
                </a:spcBef>
              </a:pPr>
              <a:r>
                <a:rPr kumimoji="1" lang="en-US" altLang="zh-CN" sz="1600" b="1" dirty="0">
                  <a:solidFill>
                    <a:schemeClr val="hlink"/>
                  </a:solidFill>
                  <a:latin typeface="宋体" charset="-122"/>
                  <a:cs typeface="Times New Roman" pitchFamily="18" charset="0"/>
                </a:rPr>
                <a:t>		 </a:t>
              </a:r>
              <a:r>
                <a:rPr kumimoji="1" lang="en-US" altLang="zh-CN" sz="1600" b="1" dirty="0" err="1">
                  <a:solidFill>
                    <a:schemeClr val="hlink"/>
                  </a:solidFill>
                  <a:latin typeface="宋体" charset="-122"/>
                  <a:cs typeface="Times New Roman" pitchFamily="18" charset="0"/>
                </a:rPr>
                <a:t>rel</a:t>
              </a:r>
              <a:r>
                <a:rPr kumimoji="1" lang="en-US" altLang="zh-CN" sz="1600" b="1" dirty="0">
                  <a:solidFill>
                    <a:schemeClr val="hlink"/>
                  </a:solidFill>
                  <a:latin typeface="宋体" charset="-122"/>
                  <a:cs typeface="Times New Roman" pitchFamily="18" charset="0"/>
                </a:rPr>
                <a:t>		</a:t>
              </a:r>
              <a:r>
                <a:rPr kumimoji="1" lang="zh-CN" altLang="en-US" sz="1600" b="1" dirty="0">
                  <a:solidFill>
                    <a:schemeClr val="hlink"/>
                  </a:solidFill>
                  <a:latin typeface="宋体" charset="-122"/>
                  <a:cs typeface="Times New Roman" pitchFamily="18" charset="0"/>
                </a:rPr>
                <a:t>若</a:t>
              </a:r>
              <a:r>
                <a:rPr kumimoji="1" lang="en-US" altLang="zh-CN" sz="1600" b="1" dirty="0">
                  <a:solidFill>
                    <a:schemeClr val="hlink"/>
                  </a:solidFill>
                  <a:latin typeface="宋体" charset="-122"/>
                  <a:cs typeface="Times New Roman" pitchFamily="18" charset="0"/>
                </a:rPr>
                <a:t>(A)=0</a:t>
              </a:r>
              <a:r>
                <a:rPr kumimoji="1" lang="zh-CN" altLang="en-US" sz="1600" b="1" dirty="0">
                  <a:solidFill>
                    <a:schemeClr val="hlink"/>
                  </a:solidFill>
                  <a:latin typeface="宋体" charset="-122"/>
                </a:rPr>
                <a:t>，</a:t>
              </a:r>
              <a:r>
                <a:rPr kumimoji="1" lang="zh-CN" altLang="en-US" sz="1600" b="1" dirty="0">
                  <a:solidFill>
                    <a:schemeClr val="hlink"/>
                  </a:solidFill>
                  <a:latin typeface="宋体" charset="-122"/>
                  <a:cs typeface="Times New Roman" pitchFamily="18" charset="0"/>
                </a:rPr>
                <a:t>则</a:t>
              </a:r>
              <a:r>
                <a:rPr kumimoji="1" lang="en-US" altLang="zh-CN" sz="1600" b="1" dirty="0">
                  <a:solidFill>
                    <a:srgbClr val="FF0000"/>
                  </a:solidFill>
                  <a:latin typeface="宋体" charset="-122"/>
                  <a:cs typeface="Times New Roman" pitchFamily="18" charset="0"/>
                </a:rPr>
                <a:t>(PC)+</a:t>
              </a:r>
              <a:r>
                <a:rPr kumimoji="1" lang="en-US" altLang="zh-CN" sz="1600" b="1" dirty="0" err="1">
                  <a:solidFill>
                    <a:srgbClr val="FF0000"/>
                  </a:solidFill>
                  <a:latin typeface="宋体" charset="-122"/>
                  <a:cs typeface="Times New Roman" pitchFamily="18" charset="0"/>
                </a:rPr>
                <a:t>rel→PC</a:t>
              </a:r>
              <a:r>
                <a:rPr kumimoji="1" lang="zh-CN" altLang="en-US" sz="1600" b="1" dirty="0">
                  <a:solidFill>
                    <a:srgbClr val="FF0000"/>
                  </a:solidFill>
                  <a:latin typeface="宋体" charset="-122"/>
                </a:rPr>
                <a:t>；</a:t>
              </a:r>
            </a:p>
            <a:p>
              <a:pPr algn="just" eaLnBrk="0" hangingPunct="0">
                <a:lnSpc>
                  <a:spcPct val="80000"/>
                </a:lnSpc>
                <a:spcBef>
                  <a:spcPct val="50000"/>
                </a:spcBef>
              </a:pPr>
              <a:r>
                <a:rPr kumimoji="1" lang="zh-CN" altLang="en-US" sz="1600" b="1" dirty="0">
                  <a:solidFill>
                    <a:schemeClr val="hlink"/>
                  </a:solidFill>
                  <a:latin typeface="宋体" charset="-122"/>
                </a:rPr>
                <a:t>                                   否则： </a:t>
              </a:r>
              <a:r>
                <a:rPr kumimoji="1" lang="en-US" altLang="zh-CN" sz="1600" b="1" dirty="0">
                  <a:solidFill>
                    <a:schemeClr val="hlink"/>
                  </a:solidFill>
                  <a:latin typeface="宋体" charset="-122"/>
                  <a:cs typeface="Times New Roman" pitchFamily="18" charset="0"/>
                </a:rPr>
                <a:t>(A)≠0</a:t>
              </a:r>
              <a:r>
                <a:rPr kumimoji="1" lang="zh-CN" altLang="en-US" sz="1600" b="1" dirty="0">
                  <a:solidFill>
                    <a:schemeClr val="hlink"/>
                  </a:solidFill>
                  <a:latin typeface="宋体" charset="-122"/>
                </a:rPr>
                <a:t>，程序顺序执行</a:t>
              </a:r>
            </a:p>
            <a:p>
              <a:pPr algn="just" eaLnBrk="0" hangingPunct="0">
                <a:lnSpc>
                  <a:spcPct val="80000"/>
                </a:lnSpc>
                <a:spcBef>
                  <a:spcPct val="50000"/>
                </a:spcBef>
              </a:pPr>
              <a:r>
                <a:rPr kumimoji="1" lang="en-US" altLang="zh-CN" sz="1600" b="1" dirty="0">
                  <a:solidFill>
                    <a:srgbClr val="FF0000"/>
                  </a:solidFill>
                  <a:latin typeface="宋体" charset="-122"/>
                </a:rPr>
                <a:t>JNZ</a:t>
              </a:r>
              <a:r>
                <a:rPr kumimoji="1" lang="en-US" altLang="zh-CN" sz="1600" b="1" dirty="0">
                  <a:solidFill>
                    <a:schemeClr val="tx2"/>
                  </a:solidFill>
                  <a:latin typeface="宋体" charset="-122"/>
                </a:rPr>
                <a:t> </a:t>
              </a:r>
              <a:r>
                <a:rPr kumimoji="1" lang="en-US" altLang="zh-CN" sz="1600" b="1" dirty="0" err="1">
                  <a:solidFill>
                    <a:schemeClr val="tx2"/>
                  </a:solidFill>
                  <a:latin typeface="宋体" charset="-122"/>
                </a:rPr>
                <a:t>rel</a:t>
              </a:r>
              <a:r>
                <a:rPr kumimoji="1" lang="en-US" altLang="zh-CN" sz="1600" b="1" dirty="0">
                  <a:solidFill>
                    <a:schemeClr val="tx2"/>
                  </a:solidFill>
                  <a:latin typeface="宋体" charset="-122"/>
                </a:rPr>
                <a:t>  </a:t>
              </a:r>
              <a:r>
                <a:rPr kumimoji="1" lang="zh-CN" altLang="en-US" sz="1600" b="1" dirty="0">
                  <a:solidFill>
                    <a:schemeClr val="tx2"/>
                  </a:solidFill>
                  <a:latin typeface="宋体" charset="-122"/>
                </a:rPr>
                <a:t>；	</a:t>
              </a:r>
              <a:r>
                <a:rPr kumimoji="1" lang="en-US" altLang="zh-CN" sz="1600" b="1" dirty="0">
                  <a:solidFill>
                    <a:schemeClr val="tx2"/>
                  </a:solidFill>
                  <a:latin typeface="宋体" charset="-122"/>
                </a:rPr>
                <a:t>0111 0000      </a:t>
              </a:r>
              <a:r>
                <a:rPr kumimoji="1" lang="zh-CN" altLang="en-US" sz="1600" b="1" dirty="0">
                  <a:solidFill>
                    <a:schemeClr val="tx2"/>
                  </a:solidFill>
                  <a:latin typeface="宋体" charset="-122"/>
                </a:rPr>
                <a:t>先</a:t>
              </a:r>
              <a:r>
                <a:rPr kumimoji="1" lang="en-US" altLang="zh-CN" sz="1600" b="1" dirty="0">
                  <a:solidFill>
                    <a:schemeClr val="tx2"/>
                  </a:solidFill>
                  <a:latin typeface="宋体" charset="-122"/>
                  <a:cs typeface="Times New Roman" pitchFamily="18" charset="0"/>
                </a:rPr>
                <a:t>(PC)+2→PC</a:t>
              </a:r>
            </a:p>
            <a:p>
              <a:pPr algn="just" eaLnBrk="0" hangingPunct="0">
                <a:lnSpc>
                  <a:spcPct val="80000"/>
                </a:lnSpc>
                <a:spcBef>
                  <a:spcPct val="50000"/>
                </a:spcBef>
              </a:pPr>
              <a:r>
                <a:rPr kumimoji="1" lang="en-US" altLang="zh-CN" sz="1600" b="1" dirty="0">
                  <a:solidFill>
                    <a:schemeClr val="tx2"/>
                  </a:solidFill>
                  <a:latin typeface="宋体" charset="-122"/>
                  <a:cs typeface="Times New Roman" pitchFamily="18" charset="0"/>
                </a:rPr>
                <a:t>		 </a:t>
              </a:r>
              <a:r>
                <a:rPr kumimoji="1" lang="en-US" altLang="zh-CN" sz="1600" b="1" dirty="0" err="1">
                  <a:solidFill>
                    <a:schemeClr val="tx2"/>
                  </a:solidFill>
                  <a:latin typeface="宋体" charset="-122"/>
                  <a:cs typeface="Times New Roman" pitchFamily="18" charset="0"/>
                </a:rPr>
                <a:t>rel</a:t>
              </a:r>
              <a:r>
                <a:rPr kumimoji="1" lang="en-US" altLang="zh-CN" sz="1600" b="1" dirty="0">
                  <a:solidFill>
                    <a:schemeClr val="tx2"/>
                  </a:solidFill>
                  <a:latin typeface="宋体" charset="-122"/>
                  <a:cs typeface="Times New Roman" pitchFamily="18" charset="0"/>
                </a:rPr>
                <a:t>           </a:t>
              </a:r>
              <a:r>
                <a:rPr kumimoji="1" lang="zh-CN" altLang="en-US" sz="1600" b="1" dirty="0">
                  <a:solidFill>
                    <a:schemeClr val="tx2"/>
                  </a:solidFill>
                  <a:latin typeface="宋体" charset="-122"/>
                  <a:cs typeface="Times New Roman" pitchFamily="18" charset="0"/>
                </a:rPr>
                <a:t>若</a:t>
              </a:r>
              <a:r>
                <a:rPr kumimoji="1" lang="en-US" altLang="zh-CN" sz="1600" b="1" dirty="0">
                  <a:solidFill>
                    <a:schemeClr val="tx2"/>
                  </a:solidFill>
                  <a:latin typeface="宋体" charset="-122"/>
                  <a:cs typeface="Times New Roman" pitchFamily="18" charset="0"/>
                </a:rPr>
                <a:t>(A)≠0</a:t>
              </a:r>
              <a:r>
                <a:rPr kumimoji="1" lang="zh-CN" altLang="en-US" sz="1600" b="1" dirty="0">
                  <a:solidFill>
                    <a:schemeClr val="tx2"/>
                  </a:solidFill>
                  <a:latin typeface="宋体" charset="-122"/>
                </a:rPr>
                <a:t>，</a:t>
              </a:r>
              <a:r>
                <a:rPr kumimoji="1" lang="zh-CN" altLang="en-US" sz="1600" b="1" dirty="0">
                  <a:solidFill>
                    <a:schemeClr val="tx2"/>
                  </a:solidFill>
                  <a:latin typeface="宋体" charset="-122"/>
                  <a:cs typeface="Times New Roman" pitchFamily="18" charset="0"/>
                </a:rPr>
                <a:t>则</a:t>
              </a:r>
              <a:r>
                <a:rPr kumimoji="1" lang="en-US" altLang="zh-CN" sz="1600" b="1" dirty="0">
                  <a:solidFill>
                    <a:schemeClr val="tx2"/>
                  </a:solidFill>
                  <a:latin typeface="宋体" charset="-122"/>
                  <a:cs typeface="Times New Roman" pitchFamily="18" charset="0"/>
                </a:rPr>
                <a:t>(PC)+</a:t>
              </a:r>
              <a:r>
                <a:rPr kumimoji="1" lang="en-US" altLang="zh-CN" sz="1600" b="1" dirty="0" err="1">
                  <a:solidFill>
                    <a:schemeClr val="tx2"/>
                  </a:solidFill>
                  <a:latin typeface="宋体" charset="-122"/>
                  <a:cs typeface="Times New Roman" pitchFamily="18" charset="0"/>
                </a:rPr>
                <a:t>rel→PC</a:t>
              </a:r>
              <a:r>
                <a:rPr kumimoji="1" lang="zh-CN" altLang="en-US" sz="1600" b="1" dirty="0">
                  <a:solidFill>
                    <a:schemeClr val="tx2"/>
                  </a:solidFill>
                  <a:latin typeface="宋体" charset="-122"/>
                </a:rPr>
                <a:t>；否则：</a:t>
              </a:r>
              <a:r>
                <a:rPr kumimoji="1" lang="en-US" altLang="zh-CN" sz="1600" b="1" dirty="0">
                  <a:solidFill>
                    <a:schemeClr val="tx2"/>
                  </a:solidFill>
                  <a:latin typeface="宋体" charset="-122"/>
                  <a:cs typeface="Times New Roman" pitchFamily="18" charset="0"/>
                </a:rPr>
                <a:t>(A)=0</a:t>
              </a:r>
              <a:r>
                <a:rPr kumimoji="1" lang="zh-CN" altLang="en-US" sz="1600" b="1" dirty="0">
                  <a:solidFill>
                    <a:schemeClr val="tx2"/>
                  </a:solidFill>
                  <a:latin typeface="宋体" charset="-122"/>
                </a:rPr>
                <a:t>，程序顺序执行</a:t>
              </a:r>
              <a:endParaRPr kumimoji="1" lang="en-US" altLang="zh-CN" sz="1600" b="1" dirty="0">
                <a:solidFill>
                  <a:schemeClr val="tx2"/>
                </a:solidFill>
                <a:latin typeface="宋体" charset="-122"/>
              </a:endParaRPr>
            </a:p>
          </p:txBody>
        </p:sp>
        <p:sp>
          <p:nvSpPr>
            <p:cNvPr id="53257" name="Line 15"/>
            <p:cNvSpPr>
              <a:spLocks noChangeShapeType="1"/>
            </p:cNvSpPr>
            <p:nvPr/>
          </p:nvSpPr>
          <p:spPr bwMode="auto">
            <a:xfrm>
              <a:off x="80" y="1720"/>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sz="1600"/>
            </a:p>
          </p:txBody>
        </p:sp>
        <p:sp>
          <p:nvSpPr>
            <p:cNvPr id="53258" name="Line 16"/>
            <p:cNvSpPr>
              <a:spLocks noChangeShapeType="1"/>
            </p:cNvSpPr>
            <p:nvPr/>
          </p:nvSpPr>
          <p:spPr bwMode="auto">
            <a:xfrm>
              <a:off x="48" y="110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sz="1600"/>
            </a:p>
          </p:txBody>
        </p:sp>
        <p:sp>
          <p:nvSpPr>
            <p:cNvPr id="53260" name="Line 18"/>
            <p:cNvSpPr>
              <a:spLocks noChangeShapeType="1"/>
            </p:cNvSpPr>
            <p:nvPr/>
          </p:nvSpPr>
          <p:spPr bwMode="auto">
            <a:xfrm flipH="1">
              <a:off x="2112" y="864"/>
              <a:ext cx="0" cy="1252"/>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sz="1600"/>
            </a:p>
          </p:txBody>
        </p:sp>
        <p:sp>
          <p:nvSpPr>
            <p:cNvPr id="19" name="Line 18">
              <a:extLst>
                <a:ext uri="{FF2B5EF4-FFF2-40B4-BE49-F238E27FC236}">
                  <a16:creationId xmlns:a16="http://schemas.microsoft.com/office/drawing/2014/main" id="{223AC66E-2F67-4752-8D27-06F807E5BA1F}"/>
                </a:ext>
              </a:extLst>
            </p:cNvPr>
            <p:cNvSpPr>
              <a:spLocks noChangeShapeType="1"/>
            </p:cNvSpPr>
            <p:nvPr/>
          </p:nvSpPr>
          <p:spPr bwMode="auto">
            <a:xfrm flipH="1">
              <a:off x="1029" y="864"/>
              <a:ext cx="0" cy="1252"/>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sz="1600"/>
            </a:p>
          </p:txBody>
        </p:sp>
      </p:grpSp>
      <p:pic>
        <p:nvPicPr>
          <p:cNvPr id="14" name="Picture 2" descr="c:\documents and settings\ibm\application data\360se6\User Data\temp\01300000323145123029807175635_s.jpg">
            <a:extLst>
              <a:ext uri="{FF2B5EF4-FFF2-40B4-BE49-F238E27FC236}">
                <a16:creationId xmlns:a16="http://schemas.microsoft.com/office/drawing/2014/main" id="{18FF9491-FA3B-40FF-855D-89A5504DC7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2148A0AD-12A4-4316-A1B4-00CBC2B23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a:extLst>
              <a:ext uri="{FF2B5EF4-FFF2-40B4-BE49-F238E27FC236}">
                <a16:creationId xmlns:a16="http://schemas.microsoft.com/office/drawing/2014/main" id="{D0F99E8F-E8C4-4A85-8B83-87114B5FC86D}"/>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7" name="矩形 16">
            <a:extLst>
              <a:ext uri="{FF2B5EF4-FFF2-40B4-BE49-F238E27FC236}">
                <a16:creationId xmlns:a16="http://schemas.microsoft.com/office/drawing/2014/main" id="{4A5D1784-5C4F-4E77-913C-17CC5C6C9D81}"/>
              </a:ext>
            </a:extLst>
          </p:cNvPr>
          <p:cNvSpPr/>
          <p:nvPr/>
        </p:nvSpPr>
        <p:spPr>
          <a:xfrm>
            <a:off x="3639658" y="1155588"/>
            <a:ext cx="201584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JZ</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JNZ</a:t>
            </a:r>
            <a:endParaRPr lang="zh-CN" altLang="en-US" dirty="0">
              <a:solidFill>
                <a:srgbClr val="FF0000"/>
              </a:solidFill>
            </a:endParaRPr>
          </a:p>
        </p:txBody>
      </p:sp>
      <p:sp>
        <p:nvSpPr>
          <p:cNvPr id="18" name="Text Box 5">
            <a:extLst>
              <a:ext uri="{FF2B5EF4-FFF2-40B4-BE49-F238E27FC236}">
                <a16:creationId xmlns:a16="http://schemas.microsoft.com/office/drawing/2014/main" id="{D1402A12-13A3-4ECD-B87E-BD108F8D24BE}"/>
              </a:ext>
            </a:extLst>
          </p:cNvPr>
          <p:cNvSpPr txBox="1">
            <a:spLocks noChangeArrowheads="1"/>
          </p:cNvSpPr>
          <p:nvPr/>
        </p:nvSpPr>
        <p:spPr bwMode="auto">
          <a:xfrm>
            <a:off x="63114" y="3721443"/>
            <a:ext cx="8915400" cy="2520370"/>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en-US" altLang="zh-CN" dirty="0">
                <a:solidFill>
                  <a:srgbClr val="0000FF"/>
                </a:solidFill>
                <a:latin typeface="Times New Roman" pitchFamily="18" charset="0"/>
              </a:rPr>
              <a:t> </a:t>
            </a:r>
            <a:r>
              <a:rPr kumimoji="1" lang="en-US" altLang="zh-CN" b="1" dirty="0">
                <a:latin typeface="宋体" charset="-122"/>
              </a:rPr>
              <a:t>JZ</a:t>
            </a:r>
            <a:r>
              <a:rPr kumimoji="1" lang="zh-CN" altLang="en-US" b="1" dirty="0">
                <a:latin typeface="宋体" charset="-122"/>
              </a:rPr>
              <a:t>和</a:t>
            </a:r>
            <a:r>
              <a:rPr kumimoji="1" lang="en-US" altLang="zh-CN" b="1" dirty="0">
                <a:latin typeface="宋体" charset="-122"/>
              </a:rPr>
              <a:t>JNZ</a:t>
            </a:r>
            <a:r>
              <a:rPr kumimoji="1" lang="zh-CN" altLang="en-US" b="1" dirty="0">
                <a:latin typeface="宋体" charset="-122"/>
              </a:rPr>
              <a:t>指令分别对</a:t>
            </a:r>
            <a:r>
              <a:rPr kumimoji="1" lang="zh-CN" altLang="en-US" b="1" dirty="0">
                <a:solidFill>
                  <a:srgbClr val="3333FF"/>
                </a:solidFill>
                <a:latin typeface="宋体" charset="-122"/>
              </a:rPr>
              <a:t>累加器</a:t>
            </a:r>
            <a:r>
              <a:rPr kumimoji="1" lang="en-US" altLang="zh-CN" b="1" dirty="0">
                <a:solidFill>
                  <a:srgbClr val="3333FF"/>
                </a:solidFill>
                <a:latin typeface="宋体" charset="-122"/>
              </a:rPr>
              <a:t>A</a:t>
            </a:r>
            <a:r>
              <a:rPr kumimoji="1" lang="zh-CN" altLang="en-US" b="1" dirty="0">
                <a:latin typeface="宋体" charset="-122"/>
              </a:rPr>
              <a:t>的内容为全零和不为零进行检测</a:t>
            </a:r>
            <a:r>
              <a:rPr kumimoji="1" lang="en-US" altLang="zh-CN" b="1" dirty="0">
                <a:latin typeface="宋体" charset="-122"/>
              </a:rPr>
              <a:t>:</a:t>
            </a:r>
            <a:r>
              <a:rPr kumimoji="1" lang="zh-CN" altLang="en-US" b="1" dirty="0">
                <a:latin typeface="宋体" charset="-122"/>
              </a:rPr>
              <a:t>当不满足各自的条件时，程序继续往下执行</a:t>
            </a:r>
            <a:r>
              <a:rPr kumimoji="1" lang="en-US" altLang="zh-CN" b="1" dirty="0">
                <a:latin typeface="宋体" charset="-122"/>
              </a:rPr>
              <a:t>;</a:t>
            </a:r>
            <a:r>
              <a:rPr kumimoji="1" lang="zh-CN" altLang="en-US" b="1" dirty="0">
                <a:latin typeface="宋体" charset="-122"/>
              </a:rPr>
              <a:t>当各自的条件满足时，则程序转向指定的目标地址</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其目标地址是以下一条指令第一个字节的地址为基础加上指令的第二各字节中的相对偏移量。</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相对偏移量为一个带符号的</a:t>
            </a:r>
            <a:r>
              <a:rPr kumimoji="1" lang="en-US" altLang="zh-CN" b="1" dirty="0">
                <a:latin typeface="宋体" charset="-122"/>
              </a:rPr>
              <a:t>8</a:t>
            </a:r>
            <a:r>
              <a:rPr kumimoji="1" lang="zh-CN" altLang="en-US" b="1" dirty="0">
                <a:latin typeface="宋体" charset="-122"/>
              </a:rPr>
              <a:t>位数，偏移范围为</a:t>
            </a:r>
            <a:r>
              <a:rPr kumimoji="1" lang="en-US" altLang="zh-CN" b="1" dirty="0">
                <a:latin typeface="宋体" charset="-122"/>
              </a:rPr>
              <a:t>-128—+127</a:t>
            </a:r>
            <a:r>
              <a:rPr kumimoji="1" lang="zh-CN" altLang="en-US" b="1" dirty="0">
                <a:latin typeface="宋体" charset="-122"/>
              </a:rPr>
              <a:t>字节。</a:t>
            </a:r>
            <a:endParaRPr kumimoji="1" lang="en-US" altLang="zh-CN" b="1" dirty="0">
              <a:latin typeface="宋体" charset="-122"/>
            </a:endParaRPr>
          </a:p>
          <a:p>
            <a:pPr eaLnBrk="0" hangingPunct="0">
              <a:lnSpc>
                <a:spcPct val="150000"/>
              </a:lnSpc>
            </a:pPr>
            <a:r>
              <a:rPr kumimoji="1" lang="zh-CN" altLang="en-US" b="1" dirty="0">
                <a:latin typeface="宋体" charset="-122"/>
              </a:rPr>
              <a:t>      </a:t>
            </a:r>
            <a:r>
              <a:rPr kumimoji="1" lang="en-US" altLang="zh-CN" b="1" dirty="0">
                <a:solidFill>
                  <a:srgbClr val="FF0000"/>
                </a:solidFill>
                <a:latin typeface="宋体" charset="-122"/>
              </a:rPr>
              <a:t>4</a:t>
            </a:r>
            <a:r>
              <a:rPr kumimoji="1" lang="zh-CN" altLang="en-US" b="1" dirty="0">
                <a:solidFill>
                  <a:srgbClr val="FF0000"/>
                </a:solidFill>
                <a:latin typeface="宋体" charset="-122"/>
              </a:rPr>
              <a:t>、</a:t>
            </a:r>
            <a:r>
              <a:rPr kumimoji="1" lang="zh-CN" altLang="en-US" b="1" dirty="0">
                <a:latin typeface="宋体" charset="-122"/>
              </a:rPr>
              <a:t>本指令不改变累加器</a:t>
            </a:r>
            <a:r>
              <a:rPr kumimoji="1" lang="en-US" altLang="zh-CN" b="1" dirty="0">
                <a:latin typeface="宋体" charset="-122"/>
              </a:rPr>
              <a:t>A</a:t>
            </a:r>
            <a:r>
              <a:rPr kumimoji="1" lang="zh-CN" altLang="en-US" b="1" dirty="0">
                <a:latin typeface="宋体" charset="-122"/>
              </a:rPr>
              <a:t>内容和影响任何标志位。</a:t>
            </a:r>
            <a:endParaRPr kumimoji="1" lang="en-US" altLang="zh-CN" b="1" dirty="0">
              <a:latin typeface="宋体" charset="-122"/>
            </a:endParaRPr>
          </a:p>
        </p:txBody>
      </p:sp>
      <p:sp>
        <p:nvSpPr>
          <p:cNvPr id="20" name="矩形 19">
            <a:extLst>
              <a:ext uri="{FF2B5EF4-FFF2-40B4-BE49-F238E27FC236}">
                <a16:creationId xmlns:a16="http://schemas.microsoft.com/office/drawing/2014/main" id="{7537F53A-382E-4388-9ABC-A777D2730DB0}"/>
              </a:ext>
            </a:extLst>
          </p:cNvPr>
          <p:cNvSpPr/>
          <p:nvPr/>
        </p:nvSpPr>
        <p:spPr>
          <a:xfrm>
            <a:off x="5633761" y="955482"/>
            <a:ext cx="2102499" cy="369332"/>
          </a:xfrm>
          <a:prstGeom prst="rect">
            <a:avLst/>
          </a:prstGeom>
        </p:spPr>
        <p:txBody>
          <a:bodyPr wrap="squar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Z</a:t>
            </a:r>
            <a:r>
              <a:rPr lang="en-US" altLang="zh-CN" b="1" dirty="0">
                <a:solidFill>
                  <a:srgbClr val="3333FF"/>
                </a:solidFill>
                <a:ea typeface="创艺简黑体" pitchFamily="2" charset="-122"/>
              </a:rPr>
              <a:t>ero</a:t>
            </a:r>
            <a:endParaRPr lang="zh-CN" altLang="en-US" dirty="0">
              <a:solidFill>
                <a:srgbClr val="3333FF"/>
              </a:solidFill>
            </a:endParaRPr>
          </a:p>
        </p:txBody>
      </p:sp>
      <p:sp>
        <p:nvSpPr>
          <p:cNvPr id="21" name="矩形 20">
            <a:extLst>
              <a:ext uri="{FF2B5EF4-FFF2-40B4-BE49-F238E27FC236}">
                <a16:creationId xmlns:a16="http://schemas.microsoft.com/office/drawing/2014/main" id="{410638D0-133A-4213-9481-D873E3543924}"/>
              </a:ext>
            </a:extLst>
          </p:cNvPr>
          <p:cNvSpPr/>
          <p:nvPr/>
        </p:nvSpPr>
        <p:spPr>
          <a:xfrm>
            <a:off x="5617609" y="1293975"/>
            <a:ext cx="2375260" cy="369332"/>
          </a:xfrm>
          <a:prstGeom prst="rect">
            <a:avLst/>
          </a:prstGeom>
        </p:spPr>
        <p:txBody>
          <a:bodyPr wrap="squar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a:t>
            </a:r>
            <a:r>
              <a:rPr lang="en-US" altLang="zh-CN" b="1" dirty="0">
                <a:solidFill>
                  <a:srgbClr val="FF0000"/>
                </a:solidFill>
                <a:ea typeface="创艺简黑体" pitchFamily="2" charset="-122"/>
              </a:rPr>
              <a:t>Z</a:t>
            </a:r>
            <a:r>
              <a:rPr lang="en-US" altLang="zh-CN" b="1" dirty="0">
                <a:solidFill>
                  <a:srgbClr val="3333FF"/>
                </a:solidFill>
                <a:ea typeface="创艺简黑体" pitchFamily="2" charset="-122"/>
              </a:rPr>
              <a:t>ero</a:t>
            </a:r>
            <a:endParaRPr lang="zh-CN" altLang="en-US" dirty="0">
              <a:solidFill>
                <a:srgbClr val="3333FF"/>
              </a:solidFill>
            </a:endParaRPr>
          </a:p>
        </p:txBody>
      </p:sp>
    </p:spTree>
  </p:cSld>
  <p:clrMapOvr>
    <a:masterClrMapping/>
  </p:clrMapOvr>
  <p:transition>
    <p:cut thruBlk="1"/>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300286" y="1411667"/>
            <a:ext cx="3263602" cy="495300"/>
          </a:xfrm>
        </p:spPr>
        <p:txBody>
          <a:bodyPr/>
          <a:lstStyle/>
          <a:p>
            <a:pPr eaLnBrk="1" hangingPunct="1"/>
            <a:r>
              <a:rPr lang="en-US" altLang="zh-CN" sz="2000" b="1" dirty="0">
                <a:solidFill>
                  <a:srgbClr val="3333FF"/>
                </a:solidFill>
                <a:latin typeface="黑体" pitchFamily="2" charset="-122"/>
                <a:ea typeface="黑体" pitchFamily="2" charset="-122"/>
              </a:rPr>
              <a:t>(2)</a:t>
            </a:r>
            <a:r>
              <a:rPr lang="zh-CN" altLang="en-US" sz="2000" b="1" dirty="0">
                <a:solidFill>
                  <a:srgbClr val="3333FF"/>
                </a:solidFill>
                <a:latin typeface="黑体" pitchFamily="2" charset="-122"/>
                <a:ea typeface="黑体" pitchFamily="2" charset="-122"/>
              </a:rPr>
              <a:t>比较转移指令（</a:t>
            </a:r>
            <a:r>
              <a:rPr lang="en-US" altLang="zh-CN" sz="2000" b="1" dirty="0">
                <a:solidFill>
                  <a:srgbClr val="3333FF"/>
                </a:solidFill>
                <a:latin typeface="黑体" pitchFamily="2" charset="-122"/>
                <a:ea typeface="黑体" pitchFamily="2" charset="-122"/>
              </a:rPr>
              <a:t>4</a:t>
            </a:r>
            <a:r>
              <a:rPr lang="zh-CN" altLang="en-US" sz="2000" b="1" dirty="0">
                <a:solidFill>
                  <a:srgbClr val="3333FF"/>
                </a:solidFill>
                <a:latin typeface="黑体" pitchFamily="2" charset="-122"/>
                <a:ea typeface="黑体" pitchFamily="2" charset="-122"/>
              </a:rPr>
              <a:t>条）</a:t>
            </a:r>
          </a:p>
        </p:txBody>
      </p:sp>
      <p:sp>
        <p:nvSpPr>
          <p:cNvPr id="54277" name="Text Box 8"/>
          <p:cNvSpPr txBox="1">
            <a:spLocks noChangeArrowheads="1"/>
          </p:cNvSpPr>
          <p:nvPr/>
        </p:nvSpPr>
        <p:spPr bwMode="auto">
          <a:xfrm>
            <a:off x="551046" y="2256395"/>
            <a:ext cx="7795944" cy="430887"/>
          </a:xfrm>
          <a:prstGeom prst="rect">
            <a:avLst/>
          </a:prstGeom>
          <a:noFill/>
          <a:ln w="12700" cap="sq">
            <a:noFill/>
            <a:miter lim="800000"/>
            <a:headEnd type="none" w="sm" len="sm"/>
            <a:tailEnd type="none" w="sm" len="sm"/>
          </a:ln>
        </p:spPr>
        <p:txBody>
          <a:bodyPr wrap="square">
            <a:spAutoFit/>
          </a:bodyPr>
          <a:lstStyle/>
          <a:p>
            <a:pPr eaLnBrk="0" hangingPunct="0"/>
            <a:r>
              <a:rPr kumimoji="1" lang="en-US" altLang="zh-CN" sz="2200" b="1" dirty="0">
                <a:solidFill>
                  <a:srgbClr val="FF0000"/>
                </a:solidFill>
                <a:latin typeface="Times New Roman" pitchFamily="18" charset="0"/>
              </a:rPr>
              <a:t>CJNE  </a:t>
            </a:r>
            <a:r>
              <a:rPr kumimoji="1" lang="zh-CN" altLang="en-US" sz="2200" b="1" dirty="0">
                <a:solidFill>
                  <a:srgbClr val="3333FF"/>
                </a:solidFill>
                <a:latin typeface="Times New Roman" pitchFamily="18" charset="0"/>
              </a:rPr>
              <a:t>（目的字节），</a:t>
            </a:r>
            <a:r>
              <a:rPr kumimoji="1" lang="zh-CN" altLang="en-US" sz="2200" b="1" dirty="0">
                <a:solidFill>
                  <a:srgbClr val="FF0000"/>
                </a:solidFill>
                <a:latin typeface="Times New Roman" pitchFamily="18" charset="0"/>
              </a:rPr>
              <a:t>（源字节）</a:t>
            </a:r>
            <a:r>
              <a:rPr kumimoji="1" lang="zh-CN" altLang="en-US" sz="2200" b="1" dirty="0">
                <a:latin typeface="Times New Roman" pitchFamily="18" charset="0"/>
              </a:rPr>
              <a:t>，</a:t>
            </a:r>
            <a:r>
              <a:rPr kumimoji="1" lang="en-US" altLang="zh-CN" sz="2200" b="1" dirty="0" err="1">
                <a:solidFill>
                  <a:srgbClr val="C00000"/>
                </a:solidFill>
                <a:latin typeface="Times New Roman" pitchFamily="18" charset="0"/>
              </a:rPr>
              <a:t>rel</a:t>
            </a:r>
            <a:r>
              <a:rPr kumimoji="1" lang="en-US" altLang="zh-CN" sz="2200" b="1" dirty="0">
                <a:latin typeface="Times New Roman" pitchFamily="18" charset="0"/>
              </a:rPr>
              <a:t>         </a:t>
            </a:r>
            <a:r>
              <a:rPr kumimoji="1" lang="zh-CN" altLang="en-US" sz="2200" b="1" dirty="0">
                <a:latin typeface="Times New Roman" pitchFamily="18" charset="0"/>
              </a:rPr>
              <a:t>；三字节指令  </a:t>
            </a:r>
          </a:p>
        </p:txBody>
      </p:sp>
      <p:sp>
        <p:nvSpPr>
          <p:cNvPr id="7" name="日期占位符 3">
            <a:extLst>
              <a:ext uri="{FF2B5EF4-FFF2-40B4-BE49-F238E27FC236}">
                <a16:creationId xmlns:a16="http://schemas.microsoft.com/office/drawing/2014/main" id="{E8F848C1-B22B-4908-8378-5B943CCB883E}"/>
              </a:ext>
            </a:extLst>
          </p:cNvPr>
          <p:cNvSpPr>
            <a:spLocks noGrp="1"/>
          </p:cNvSpPr>
          <p:nvPr>
            <p:ph type="dt" sz="quarter" idx="10"/>
          </p:nvPr>
        </p:nvSpPr>
        <p:spPr>
          <a:xfrm>
            <a:off x="8865" y="6392252"/>
            <a:ext cx="1981200" cy="476250"/>
          </a:xfrm>
          <a:noFill/>
        </p:spPr>
        <p:txBody>
          <a:bodyPr/>
          <a:lstStyle/>
          <a:p>
            <a:fld id="{6269FC91-4169-4BEA-9CBB-DA686B0D7AB8}" type="datetime10">
              <a:rPr lang="zh-CN" altLang="en-US" smtClean="0">
                <a:ea typeface="宋体" charset="-122"/>
              </a:rPr>
              <a:pPr/>
              <a:t>18:46</a:t>
            </a:fld>
            <a:endParaRPr lang="en-US" altLang="zh-CN" dirty="0">
              <a:ea typeface="宋体" charset="-122"/>
            </a:endParaRPr>
          </a:p>
        </p:txBody>
      </p:sp>
      <p:sp>
        <p:nvSpPr>
          <p:cNvPr id="8" name="灯片编号占位符 5">
            <a:extLst>
              <a:ext uri="{FF2B5EF4-FFF2-40B4-BE49-F238E27FC236}">
                <a16:creationId xmlns:a16="http://schemas.microsoft.com/office/drawing/2014/main" id="{D8E20402-2F11-4057-8AF3-83FF487CE7F8}"/>
              </a:ext>
            </a:extLst>
          </p:cNvPr>
          <p:cNvSpPr>
            <a:spLocks noGrp="1"/>
          </p:cNvSpPr>
          <p:nvPr>
            <p:ph type="sldNum" sz="quarter" idx="12"/>
          </p:nvPr>
        </p:nvSpPr>
        <p:spPr>
          <a:xfrm>
            <a:off x="7153935" y="6373565"/>
            <a:ext cx="1981200" cy="476250"/>
          </a:xfrm>
          <a:noFill/>
        </p:spPr>
        <p:txBody>
          <a:bodyPr/>
          <a:lstStyle/>
          <a:p>
            <a:fld id="{0E8C59A3-430B-4B49-94A8-FFDB13DBDA7B}" type="slidenum">
              <a:rPr lang="en-US" altLang="zh-CN" smtClean="0">
                <a:ea typeface="宋体" charset="-122"/>
              </a:rPr>
              <a:pPr/>
              <a:t>13</a:t>
            </a:fld>
            <a:endParaRPr lang="en-US" altLang="zh-CN">
              <a:ea typeface="宋体" charset="-122"/>
            </a:endParaRPr>
          </a:p>
        </p:txBody>
      </p:sp>
      <p:sp>
        <p:nvSpPr>
          <p:cNvPr id="9" name="Rectangle 2">
            <a:extLst>
              <a:ext uri="{FF2B5EF4-FFF2-40B4-BE49-F238E27FC236}">
                <a16:creationId xmlns:a16="http://schemas.microsoft.com/office/drawing/2014/main" id="{C66F9A8E-A2BF-4DDC-9C2C-C9EE61F4BE2C}"/>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0" name="Picture 2" descr="c:\documents and settings\ibm\application data\360se6\User Data\temp\01300000323145123029807175635_s.jpg">
            <a:extLst>
              <a:ext uri="{FF2B5EF4-FFF2-40B4-BE49-F238E27FC236}">
                <a16:creationId xmlns:a16="http://schemas.microsoft.com/office/drawing/2014/main" id="{54FCDEF8-7A5F-42A9-825C-0656395D3C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E26E1D04-AF49-4900-B5A9-81AB45166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3EDAF00E-6BC9-425A-BFBD-DB9D54FE1358}"/>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3" name="矩形 12">
            <a:extLst>
              <a:ext uri="{FF2B5EF4-FFF2-40B4-BE49-F238E27FC236}">
                <a16:creationId xmlns:a16="http://schemas.microsoft.com/office/drawing/2014/main" id="{A6CC4B34-BA10-4135-B743-A4316D882F54}"/>
              </a:ext>
            </a:extLst>
          </p:cNvPr>
          <p:cNvSpPr/>
          <p:nvPr/>
        </p:nvSpPr>
        <p:spPr>
          <a:xfrm>
            <a:off x="3275856" y="153910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CJNE</a:t>
            </a:r>
            <a:endParaRPr lang="zh-CN" altLang="en-US" dirty="0">
              <a:solidFill>
                <a:srgbClr val="FF0000"/>
              </a:solidFill>
            </a:endParaRPr>
          </a:p>
        </p:txBody>
      </p:sp>
      <p:sp>
        <p:nvSpPr>
          <p:cNvPr id="15" name="Text Box 5">
            <a:extLst>
              <a:ext uri="{FF2B5EF4-FFF2-40B4-BE49-F238E27FC236}">
                <a16:creationId xmlns:a16="http://schemas.microsoft.com/office/drawing/2014/main" id="{87438DA4-24BA-4948-B1A4-E8095B5EBFC8}"/>
              </a:ext>
            </a:extLst>
          </p:cNvPr>
          <p:cNvSpPr txBox="1">
            <a:spLocks noChangeArrowheads="1"/>
          </p:cNvSpPr>
          <p:nvPr/>
        </p:nvSpPr>
        <p:spPr bwMode="auto">
          <a:xfrm>
            <a:off x="114300" y="2981450"/>
            <a:ext cx="8915400" cy="2692019"/>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6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Times New Roman" pitchFamily="18" charset="0"/>
              </a:rPr>
              <a:t>它的功能是对指定的目的字节和源字节进行比较，且先（</a:t>
            </a:r>
            <a:r>
              <a:rPr kumimoji="1" lang="en-US" altLang="zh-CN" b="1" dirty="0">
                <a:latin typeface="Times New Roman" pitchFamily="18" charset="0"/>
              </a:rPr>
              <a:t>PC</a:t>
            </a:r>
            <a:r>
              <a:rPr kumimoji="1" lang="zh-CN" altLang="en-US" b="1" dirty="0">
                <a:latin typeface="Times New Roman" pitchFamily="18" charset="0"/>
              </a:rPr>
              <a:t>）</a:t>
            </a:r>
            <a:r>
              <a:rPr kumimoji="1" lang="en-US" altLang="zh-CN" b="1" dirty="0">
                <a:latin typeface="Times New Roman" pitchFamily="18" charset="0"/>
              </a:rPr>
              <a:t>+3→PC</a:t>
            </a:r>
            <a:r>
              <a:rPr kumimoji="1" lang="zh-CN" altLang="en-US" b="1" dirty="0">
                <a:latin typeface="Times New Roman" pitchFamily="18" charset="0"/>
              </a:rPr>
              <a:t>：</a:t>
            </a:r>
          </a:p>
          <a:p>
            <a:pPr eaLnBrk="0" hangingPunct="0">
              <a:lnSpc>
                <a:spcPct val="160000"/>
              </a:lnSpc>
            </a:pPr>
            <a:r>
              <a:rPr kumimoji="1" lang="en-US" altLang="zh-CN" b="1" dirty="0">
                <a:latin typeface="Times New Roman" pitchFamily="18" charset="0"/>
              </a:rPr>
              <a:t>            </a:t>
            </a:r>
            <a:r>
              <a:rPr kumimoji="1" lang="en-US" altLang="zh-CN" b="1" dirty="0">
                <a:solidFill>
                  <a:srgbClr val="FF0000"/>
                </a:solidFill>
                <a:latin typeface="Times New Roman" pitchFamily="18" charset="0"/>
              </a:rPr>
              <a:t>2</a:t>
            </a:r>
            <a:r>
              <a:rPr kumimoji="1" lang="zh-CN" altLang="en-US" b="1" dirty="0">
                <a:solidFill>
                  <a:srgbClr val="FF0000"/>
                </a:solidFill>
                <a:latin typeface="Times New Roman" pitchFamily="18" charset="0"/>
              </a:rPr>
              <a:t>、</a:t>
            </a:r>
            <a:r>
              <a:rPr kumimoji="1" lang="zh-CN" altLang="en-US" b="1" dirty="0">
                <a:latin typeface="Times New Roman" pitchFamily="18" charset="0"/>
              </a:rPr>
              <a:t>若（目的字节）≠（源字节），则转移，</a:t>
            </a:r>
            <a:r>
              <a:rPr kumimoji="1" lang="en-US" altLang="zh-CN" b="1" dirty="0">
                <a:latin typeface="Times New Roman" pitchFamily="18" charset="0"/>
              </a:rPr>
              <a:t>PC</a:t>
            </a:r>
            <a:r>
              <a:rPr kumimoji="1" lang="zh-CN" altLang="en-US" b="1" dirty="0">
                <a:latin typeface="Times New Roman" pitchFamily="18" charset="0"/>
              </a:rPr>
              <a:t>的当前值（</a:t>
            </a:r>
            <a:r>
              <a:rPr kumimoji="1" lang="en-US" altLang="zh-CN" b="1" dirty="0">
                <a:latin typeface="Times New Roman" pitchFamily="18" charset="0"/>
              </a:rPr>
              <a:t>PC</a:t>
            </a:r>
            <a:r>
              <a:rPr kumimoji="1" lang="zh-CN" altLang="en-US" b="1" dirty="0">
                <a:latin typeface="Times New Roman" pitchFamily="18" charset="0"/>
              </a:rPr>
              <a:t>）</a:t>
            </a:r>
            <a:r>
              <a:rPr kumimoji="1" lang="en-US" altLang="zh-CN" b="1" dirty="0">
                <a:latin typeface="Times New Roman" pitchFamily="18" charset="0"/>
              </a:rPr>
              <a:t>+</a:t>
            </a:r>
            <a:r>
              <a:rPr kumimoji="1" lang="en-US" altLang="zh-CN" b="1" dirty="0" err="1">
                <a:latin typeface="Times New Roman" pitchFamily="18" charset="0"/>
              </a:rPr>
              <a:t>rel→PC</a:t>
            </a:r>
            <a:r>
              <a:rPr kumimoji="1" lang="zh-CN" altLang="en-US" b="1" dirty="0">
                <a:latin typeface="Times New Roman" pitchFamily="18" charset="0"/>
              </a:rPr>
              <a:t>。</a:t>
            </a:r>
          </a:p>
          <a:p>
            <a:pPr lvl="1" eaLnBrk="0" hangingPunct="0">
              <a:lnSpc>
                <a:spcPct val="160000"/>
              </a:lnSpc>
            </a:pPr>
            <a:r>
              <a:rPr kumimoji="1" lang="zh-CN" altLang="en-US" b="1" dirty="0">
                <a:latin typeface="Times New Roman" pitchFamily="18" charset="0"/>
              </a:rPr>
              <a:t>               若（目的字节）</a:t>
            </a:r>
            <a:r>
              <a:rPr kumimoji="1" lang="en-US" altLang="zh-CN" b="1" dirty="0">
                <a:latin typeface="Times New Roman" pitchFamily="18" charset="0"/>
              </a:rPr>
              <a:t>&gt;</a:t>
            </a:r>
            <a:r>
              <a:rPr kumimoji="1" lang="zh-CN" altLang="en-US" b="1" dirty="0">
                <a:latin typeface="Times New Roman" pitchFamily="18" charset="0"/>
              </a:rPr>
              <a:t>（源字节），则清</a:t>
            </a:r>
            <a:r>
              <a:rPr kumimoji="1" lang="en-US" altLang="zh-CN" b="1" dirty="0">
                <a:latin typeface="Times New Roman" pitchFamily="18" charset="0"/>
              </a:rPr>
              <a:t>0</a:t>
            </a:r>
            <a:r>
              <a:rPr kumimoji="1" lang="zh-CN" altLang="en-US" b="1" dirty="0">
                <a:latin typeface="Times New Roman" pitchFamily="18" charset="0"/>
              </a:rPr>
              <a:t>进位标志位</a:t>
            </a:r>
            <a:r>
              <a:rPr kumimoji="1" lang="en-US" altLang="zh-CN" b="1" dirty="0">
                <a:latin typeface="Times New Roman" pitchFamily="18" charset="0"/>
              </a:rPr>
              <a:t>Cy</a:t>
            </a:r>
            <a:r>
              <a:rPr kumimoji="1" lang="zh-CN" altLang="en-US" b="1" dirty="0">
                <a:latin typeface="Times New Roman" pitchFamily="18" charset="0"/>
              </a:rPr>
              <a:t>；</a:t>
            </a:r>
          </a:p>
          <a:p>
            <a:pPr lvl="1" eaLnBrk="0" hangingPunct="0">
              <a:lnSpc>
                <a:spcPct val="160000"/>
              </a:lnSpc>
            </a:pPr>
            <a:r>
              <a:rPr kumimoji="1" lang="zh-CN" altLang="en-US" b="1" dirty="0">
                <a:latin typeface="Times New Roman" pitchFamily="18" charset="0"/>
              </a:rPr>
              <a:t>               若（目的字节）</a:t>
            </a:r>
            <a:r>
              <a:rPr kumimoji="1" lang="en-US" altLang="zh-CN" b="1" dirty="0">
                <a:latin typeface="Times New Roman" pitchFamily="18" charset="0"/>
              </a:rPr>
              <a:t>&lt;</a:t>
            </a:r>
            <a:r>
              <a:rPr kumimoji="1" lang="zh-CN" altLang="en-US" b="1" dirty="0">
                <a:latin typeface="Times New Roman" pitchFamily="18" charset="0"/>
              </a:rPr>
              <a:t>（源字节），则置位进位标志位</a:t>
            </a:r>
            <a:r>
              <a:rPr kumimoji="1" lang="en-US" altLang="zh-CN" b="1" dirty="0">
                <a:latin typeface="Times New Roman" pitchFamily="18" charset="0"/>
              </a:rPr>
              <a:t>Cy</a:t>
            </a:r>
            <a:r>
              <a:rPr kumimoji="1" lang="zh-CN" altLang="en-US" b="1" dirty="0">
                <a:latin typeface="Times New Roman" pitchFamily="18" charset="0"/>
              </a:rPr>
              <a:t>；</a:t>
            </a:r>
          </a:p>
          <a:p>
            <a:pPr eaLnBrk="0" hangingPunct="0">
              <a:lnSpc>
                <a:spcPct val="160000"/>
              </a:lnSpc>
            </a:pPr>
            <a:r>
              <a:rPr kumimoji="1" lang="en-US" altLang="zh-CN" b="1" dirty="0">
                <a:latin typeface="Times New Roman" pitchFamily="18" charset="0"/>
              </a:rPr>
              <a:t>           </a:t>
            </a:r>
            <a:r>
              <a:rPr kumimoji="1" lang="en-US" altLang="zh-CN" b="1" dirty="0">
                <a:solidFill>
                  <a:srgbClr val="FF0000"/>
                </a:solidFill>
                <a:latin typeface="Times New Roman" pitchFamily="18" charset="0"/>
              </a:rPr>
              <a:t>3</a:t>
            </a:r>
            <a:r>
              <a:rPr kumimoji="1" lang="zh-CN" altLang="en-US" b="1" dirty="0">
                <a:solidFill>
                  <a:srgbClr val="FF0000"/>
                </a:solidFill>
                <a:latin typeface="Times New Roman" pitchFamily="18" charset="0"/>
              </a:rPr>
              <a:t>、</a:t>
            </a:r>
            <a:r>
              <a:rPr kumimoji="1" lang="zh-CN" altLang="en-US" b="1" dirty="0">
                <a:latin typeface="Times New Roman" pitchFamily="18" charset="0"/>
              </a:rPr>
              <a:t>若（目的字节）</a:t>
            </a:r>
            <a:r>
              <a:rPr kumimoji="1" lang="en-US" altLang="zh-CN" b="1" dirty="0">
                <a:latin typeface="Times New Roman" pitchFamily="18" charset="0"/>
              </a:rPr>
              <a:t>=</a:t>
            </a:r>
            <a:r>
              <a:rPr kumimoji="1" lang="zh-CN" altLang="en-US" b="1" dirty="0">
                <a:latin typeface="Times New Roman" pitchFamily="18" charset="0"/>
              </a:rPr>
              <a:t>（源字节），则往下执行。</a:t>
            </a:r>
          </a:p>
          <a:p>
            <a:pPr eaLnBrk="0" hangingPunct="0">
              <a:lnSpc>
                <a:spcPct val="160000"/>
              </a:lnSpc>
            </a:pPr>
            <a:r>
              <a:rPr kumimoji="1" lang="en-US" altLang="zh-CN" b="1" dirty="0">
                <a:latin typeface="Times New Roman" pitchFamily="18" charset="0"/>
              </a:rPr>
              <a:t>           </a:t>
            </a:r>
            <a:r>
              <a:rPr kumimoji="1" lang="en-US" altLang="zh-CN" b="1" dirty="0">
                <a:solidFill>
                  <a:srgbClr val="FF0000"/>
                </a:solidFill>
                <a:latin typeface="Times New Roman" pitchFamily="18" charset="0"/>
              </a:rPr>
              <a:t>4</a:t>
            </a:r>
            <a:r>
              <a:rPr kumimoji="1" lang="zh-CN" altLang="en-US" b="1" dirty="0">
                <a:solidFill>
                  <a:srgbClr val="FF0000"/>
                </a:solidFill>
                <a:latin typeface="Times New Roman" pitchFamily="18" charset="0"/>
              </a:rPr>
              <a:t>、</a:t>
            </a:r>
            <a:r>
              <a:rPr kumimoji="1" lang="zh-CN" altLang="en-US" b="1" dirty="0">
                <a:latin typeface="Times New Roman" pitchFamily="18" charset="0"/>
              </a:rPr>
              <a:t>该组指令执行后不影响任何操作数。</a:t>
            </a:r>
          </a:p>
        </p:txBody>
      </p:sp>
      <p:sp>
        <p:nvSpPr>
          <p:cNvPr id="14" name="矩形 13">
            <a:extLst>
              <a:ext uri="{FF2B5EF4-FFF2-40B4-BE49-F238E27FC236}">
                <a16:creationId xmlns:a16="http://schemas.microsoft.com/office/drawing/2014/main" id="{573869BA-CB2B-4A1F-8573-B2F34DC60D20}"/>
              </a:ext>
            </a:extLst>
          </p:cNvPr>
          <p:cNvSpPr/>
          <p:nvPr/>
        </p:nvSpPr>
        <p:spPr>
          <a:xfrm>
            <a:off x="4873054" y="1528220"/>
            <a:ext cx="4248472" cy="369332"/>
          </a:xfrm>
          <a:prstGeom prst="rect">
            <a:avLst/>
          </a:prstGeom>
        </p:spPr>
        <p:txBody>
          <a:bodyPr wrap="square">
            <a:spAutoFit/>
          </a:bodyPr>
          <a:lstStyle/>
          <a:p>
            <a:r>
              <a:rPr lang="en-US" altLang="zh-CN" b="1" dirty="0">
                <a:solidFill>
                  <a:srgbClr val="FF0000"/>
                </a:solidFill>
                <a:ea typeface="创艺简黑体" pitchFamily="2" charset="-122"/>
              </a:rPr>
              <a:t>C</a:t>
            </a:r>
            <a:r>
              <a:rPr lang="en-US" altLang="zh-CN" b="1" dirty="0">
                <a:solidFill>
                  <a:srgbClr val="3333FF"/>
                </a:solidFill>
                <a:ea typeface="创艺简黑体" pitchFamily="2" charset="-122"/>
              </a:rPr>
              <a:t>ompare and </a:t>
            </a:r>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a:t>
            </a:r>
            <a:r>
              <a:rPr lang="en-US" altLang="zh-CN" b="1" dirty="0">
                <a:solidFill>
                  <a:srgbClr val="FF0000"/>
                </a:solidFill>
                <a:ea typeface="创艺简黑体" pitchFamily="2" charset="-122"/>
              </a:rPr>
              <a:t>E</a:t>
            </a:r>
            <a:r>
              <a:rPr lang="en-US" altLang="zh-CN" b="1" dirty="0">
                <a:solidFill>
                  <a:srgbClr val="3333FF"/>
                </a:solidFill>
                <a:ea typeface="创艺简黑体" pitchFamily="2" charset="-122"/>
              </a:rPr>
              <a:t>qual</a:t>
            </a:r>
            <a:endParaRPr lang="zh-CN" altLang="en-US" b="1" dirty="0">
              <a:solidFill>
                <a:srgbClr val="3333FF"/>
              </a:solidFill>
              <a:ea typeface="创艺简黑体" pitchFamily="2" charset="-122"/>
            </a:endParaRPr>
          </a:p>
        </p:txBody>
      </p:sp>
    </p:spTree>
  </p:cSld>
  <p:clrMapOvr>
    <a:masterClrMapping/>
  </p:clrMapOvr>
  <p:transition>
    <p:cut thruBlk="1"/>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5300" name="Group 25"/>
          <p:cNvGrpSpPr>
            <a:grpSpLocks/>
          </p:cNvGrpSpPr>
          <p:nvPr/>
        </p:nvGrpSpPr>
        <p:grpSpPr bwMode="auto">
          <a:xfrm>
            <a:off x="114300" y="2035013"/>
            <a:ext cx="8915400" cy="4062412"/>
            <a:chOff x="48" y="609"/>
            <a:chExt cx="5616" cy="2559"/>
          </a:xfrm>
        </p:grpSpPr>
        <p:sp>
          <p:nvSpPr>
            <p:cNvPr id="55301" name="Text Box 18"/>
            <p:cNvSpPr txBox="1">
              <a:spLocks noChangeArrowheads="1"/>
            </p:cNvSpPr>
            <p:nvPr/>
          </p:nvSpPr>
          <p:spPr bwMode="auto">
            <a:xfrm>
              <a:off x="48" y="609"/>
              <a:ext cx="5616" cy="255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solidFill>
                    <a:schemeClr val="hlink"/>
                  </a:solidFill>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A</a:t>
              </a:r>
              <a:r>
                <a:rPr kumimoji="1" lang="zh-CN" altLang="en-US" b="1" dirty="0">
                  <a:solidFill>
                    <a:schemeClr val="hlink"/>
                  </a:solidFill>
                  <a:latin typeface="宋体" charset="-122"/>
                </a:rPr>
                <a:t>，</a:t>
              </a:r>
              <a:r>
                <a:rPr kumimoji="1" lang="en-US" altLang="zh-CN" b="1" dirty="0">
                  <a:solidFill>
                    <a:srgbClr val="C00000"/>
                  </a:solidFill>
                  <a:latin typeface="宋体" charset="-122"/>
                </a:rPr>
                <a:t>direct</a:t>
              </a:r>
              <a:r>
                <a:rPr kumimoji="1" lang="zh-CN" altLang="en-US" b="1" dirty="0">
                  <a:solidFill>
                    <a:schemeClr val="hlink"/>
                  </a:solidFill>
                  <a:latin typeface="宋体" charset="-122"/>
                </a:rPr>
                <a:t>，</a:t>
              </a:r>
              <a:r>
                <a:rPr kumimoji="1" lang="en-US" altLang="zh-CN" b="1" dirty="0" err="1">
                  <a:latin typeface="宋体" charset="-122"/>
                  <a:cs typeface="Times New Roman" pitchFamily="18" charset="0"/>
                </a:rPr>
                <a:t>rel</a:t>
              </a:r>
              <a:r>
                <a:rPr kumimoji="1" lang="en-US" altLang="zh-CN" b="1" dirty="0">
                  <a:solidFill>
                    <a:schemeClr val="hlink"/>
                  </a:solidFill>
                  <a:latin typeface="宋体" charset="-122"/>
                  <a:cs typeface="Times New Roman" pitchFamily="18" charset="0"/>
                </a:rPr>
                <a:t> </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1011 0101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(PC)+3→PC</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direct		</a:t>
              </a:r>
              <a:r>
                <a:rPr kumimoji="1" lang="zh-CN" altLang="en-US" b="1" dirty="0">
                  <a:solidFill>
                    <a:schemeClr val="hlink"/>
                  </a:solidFill>
                  <a:latin typeface="宋体" charset="-122"/>
                  <a:cs typeface="Times New Roman" pitchFamily="18" charset="0"/>
                </a:rPr>
                <a:t>若</a:t>
              </a:r>
              <a:r>
                <a:rPr kumimoji="1" lang="en-US" altLang="zh-CN" b="1" dirty="0">
                  <a:solidFill>
                    <a:schemeClr val="hlink"/>
                  </a:solidFill>
                  <a:latin typeface="宋体" charset="-122"/>
                  <a:cs typeface="Times New Roman" pitchFamily="18" charset="0"/>
                </a:rPr>
                <a:t>(A)≠(direct)</a:t>
              </a:r>
              <a:r>
                <a:rPr kumimoji="1" lang="zh-CN" altLang="en-US" b="1" dirty="0">
                  <a:solidFill>
                    <a:schemeClr val="hlink"/>
                  </a:solidFill>
                  <a:latin typeface="宋体" charset="-122"/>
                </a:rPr>
                <a:t>，</a:t>
              </a:r>
              <a:r>
                <a:rPr kumimoji="1" lang="zh-CN" altLang="en-US" b="1" dirty="0">
                  <a:solidFill>
                    <a:schemeClr val="hlink"/>
                  </a:solidFill>
                  <a:latin typeface="宋体" charset="-122"/>
                  <a:cs typeface="Times New Roman" pitchFamily="18" charset="0"/>
                </a:rPr>
                <a:t>则</a:t>
              </a:r>
              <a:r>
                <a:rPr kumimoji="1" lang="en-US" altLang="zh-CN" b="1" dirty="0">
                  <a:solidFill>
                    <a:schemeClr val="hlink"/>
                  </a:solidFill>
                  <a:latin typeface="宋体" charset="-122"/>
                  <a:cs typeface="Times New Roman" pitchFamily="18" charset="0"/>
                </a:rPr>
                <a:t>(PC)+</a:t>
              </a:r>
              <a:r>
                <a:rPr kumimoji="1" lang="en-US" altLang="zh-CN" b="1" dirty="0" err="1">
                  <a:solidFill>
                    <a:schemeClr val="hlink"/>
                  </a:solidFill>
                  <a:latin typeface="宋体" charset="-122"/>
                  <a:cs typeface="Times New Roman" pitchFamily="18" charset="0"/>
                </a:rPr>
                <a:t>rel→PC</a:t>
              </a:r>
              <a:r>
                <a:rPr kumimoji="1" lang="zh-CN" altLang="en-US" b="1" dirty="0">
                  <a:solidFill>
                    <a:schemeClr val="hlink"/>
                  </a:solidFill>
                  <a:latin typeface="宋体" charset="-122"/>
                </a:rPr>
                <a:t>；</a:t>
              </a:r>
            </a:p>
            <a:p>
              <a:pPr algn="just" eaLnBrk="0" hangingPunct="0">
                <a:lnSpc>
                  <a:spcPct val="80000"/>
                </a:lnSpc>
                <a:spcBef>
                  <a:spcPct val="50000"/>
                </a:spcBef>
              </a:pPr>
              <a:r>
                <a:rPr kumimoji="1" lang="zh-CN" altLang="en-US" b="1" dirty="0">
                  <a:solidFill>
                    <a:schemeClr val="hlink"/>
                  </a:solidFill>
                  <a:latin typeface="宋体" charset="-122"/>
                </a:rPr>
                <a:t>			 </a:t>
              </a:r>
              <a:r>
                <a:rPr kumimoji="1" lang="en-US" altLang="zh-CN" b="1" dirty="0" err="1">
                  <a:solidFill>
                    <a:schemeClr val="hlink"/>
                  </a:solidFill>
                  <a:latin typeface="宋体" charset="-122"/>
                  <a:cs typeface="Times New Roman" pitchFamily="18" charset="0"/>
                </a:rPr>
                <a:t>rel</a:t>
              </a: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(A)&gt;(direct),Cy=0,</a:t>
              </a:r>
            </a:p>
            <a:p>
              <a:pPr algn="just" eaLnBrk="0" hangingPunct="0">
                <a:lnSpc>
                  <a:spcPct val="80000"/>
                </a:lnSpc>
                <a:spcBef>
                  <a:spcPct val="50000"/>
                </a:spcBef>
              </a:pP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(A)&lt;(direct),Cy=1,</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a:t>
              </a:r>
              <a:r>
                <a:rPr kumimoji="1" lang="en-US" altLang="zh-CN" b="1" dirty="0">
                  <a:solidFill>
                    <a:schemeClr val="hlink"/>
                  </a:solidFill>
                  <a:latin typeface="宋体" charset="-122"/>
                </a:rPr>
                <a:t>       </a:t>
              </a:r>
              <a:r>
                <a:rPr kumimoji="1" lang="zh-CN" altLang="en-US" b="1" dirty="0">
                  <a:solidFill>
                    <a:schemeClr val="hlink"/>
                  </a:solidFill>
                  <a:latin typeface="宋体" charset="-122"/>
                </a:rPr>
                <a:t>否则： </a:t>
              </a:r>
              <a:r>
                <a:rPr kumimoji="1" lang="en-US" altLang="zh-CN" b="1" dirty="0">
                  <a:solidFill>
                    <a:schemeClr val="hlink"/>
                  </a:solidFill>
                  <a:latin typeface="宋体" charset="-122"/>
                  <a:cs typeface="Times New Roman" pitchFamily="18" charset="0"/>
                </a:rPr>
                <a:t>(A)=(direct)</a:t>
              </a:r>
              <a:r>
                <a:rPr kumimoji="1" lang="zh-CN" altLang="en-US" b="1" dirty="0">
                  <a:solidFill>
                    <a:schemeClr val="hlink"/>
                  </a:solidFill>
                  <a:latin typeface="宋体" charset="-122"/>
                </a:rPr>
                <a:t>，程序顺序执行</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A</a:t>
              </a:r>
              <a:r>
                <a:rPr kumimoji="1" lang="zh-CN" altLang="en-US" b="1" dirty="0">
                  <a:latin typeface="宋体" charset="-122"/>
                </a:rPr>
                <a:t>，</a:t>
              </a:r>
              <a:r>
                <a:rPr kumimoji="1" lang="en-US" altLang="zh-CN" b="1" dirty="0">
                  <a:solidFill>
                    <a:srgbClr val="C00000"/>
                  </a:solidFill>
                  <a:latin typeface="宋体" charset="-122"/>
                </a:rPr>
                <a:t>#data</a:t>
              </a:r>
              <a:r>
                <a:rPr kumimoji="1" lang="zh-CN" altLang="en-US" b="1" dirty="0">
                  <a:latin typeface="宋体" charset="-122"/>
                </a:rPr>
                <a:t>，</a:t>
              </a:r>
              <a:r>
                <a:rPr kumimoji="1" lang="en-US" altLang="zh-CN" b="1" dirty="0" err="1">
                  <a:latin typeface="宋体" charset="-122"/>
                  <a:cs typeface="Times New Roman" pitchFamily="18" charset="0"/>
                </a:rPr>
                <a:t>rel</a:t>
              </a:r>
              <a:r>
                <a:rPr kumimoji="1" lang="en-US" altLang="zh-CN" b="1" dirty="0">
                  <a:latin typeface="宋体" charset="-122"/>
                  <a:cs typeface="Times New Roman" pitchFamily="18" charset="0"/>
                </a:rPr>
                <a:t> </a:t>
              </a:r>
              <a:r>
                <a:rPr kumimoji="1" lang="zh-CN" altLang="en-US" b="1" dirty="0">
                  <a:latin typeface="宋体" charset="-122"/>
                  <a:cs typeface="Times New Roman" pitchFamily="18" charset="0"/>
                </a:rPr>
                <a:t>；	</a:t>
              </a:r>
              <a:r>
                <a:rPr kumimoji="1" lang="en-US" altLang="zh-CN" b="1" dirty="0">
                  <a:latin typeface="宋体" charset="-122"/>
                  <a:cs typeface="Times New Roman" pitchFamily="18" charset="0"/>
                </a:rPr>
                <a:t>1011 0100	</a:t>
              </a:r>
              <a:r>
                <a:rPr kumimoji="1" lang="zh-CN" altLang="en-US" b="1" dirty="0">
                  <a:latin typeface="宋体" charset="-122"/>
                </a:rPr>
                <a:t>先</a:t>
              </a:r>
              <a:r>
                <a:rPr kumimoji="1" lang="en-US" altLang="zh-CN" b="1" dirty="0">
                  <a:latin typeface="宋体" charset="-122"/>
                  <a:cs typeface="Times New Roman" pitchFamily="18" charset="0"/>
                </a:rPr>
                <a:t>(PC)+3→PC</a:t>
              </a:r>
            </a:p>
            <a:p>
              <a:pPr algn="just" eaLnBrk="0" hangingPunct="0">
                <a:lnSpc>
                  <a:spcPct val="80000"/>
                </a:lnSpc>
                <a:spcBef>
                  <a:spcPct val="50000"/>
                </a:spcBef>
              </a:pPr>
              <a:r>
                <a:rPr kumimoji="1" lang="en-US" altLang="zh-CN" b="1" dirty="0">
                  <a:latin typeface="宋体" charset="-122"/>
                  <a:cs typeface="Times New Roman" pitchFamily="18" charset="0"/>
                </a:rPr>
                <a:t>		 	data		</a:t>
              </a:r>
              <a:r>
                <a:rPr kumimoji="1" lang="zh-CN" altLang="en-US" b="1" dirty="0">
                  <a:latin typeface="宋体" charset="-122"/>
                  <a:cs typeface="Times New Roman" pitchFamily="18" charset="0"/>
                </a:rPr>
                <a:t>若</a:t>
              </a:r>
              <a:r>
                <a:rPr kumimoji="1" lang="en-US" altLang="zh-CN" b="1" dirty="0">
                  <a:latin typeface="宋体" charset="-122"/>
                  <a:cs typeface="Times New Roman" pitchFamily="18" charset="0"/>
                </a:rPr>
                <a:t>(A)≠data</a:t>
              </a:r>
              <a:r>
                <a:rPr kumimoji="1" lang="zh-CN" altLang="en-US" b="1" dirty="0">
                  <a:latin typeface="宋体" charset="-122"/>
                </a:rPr>
                <a:t>，</a:t>
              </a:r>
              <a:r>
                <a:rPr kumimoji="1" lang="zh-CN" altLang="en-US" b="1" dirty="0">
                  <a:latin typeface="宋体" charset="-122"/>
                  <a:cs typeface="Times New Roman" pitchFamily="18" charset="0"/>
                </a:rPr>
                <a:t>则</a:t>
              </a:r>
              <a:r>
                <a:rPr kumimoji="1" lang="en-US" altLang="zh-CN" b="1" dirty="0">
                  <a:latin typeface="宋体" charset="-122"/>
                  <a:cs typeface="Times New Roman" pitchFamily="18" charset="0"/>
                </a:rPr>
                <a:t>(PC)+</a:t>
              </a:r>
              <a:r>
                <a:rPr kumimoji="1" lang="en-US" altLang="zh-CN" b="1" dirty="0" err="1">
                  <a:latin typeface="宋体" charset="-122"/>
                  <a:cs typeface="Times New Roman" pitchFamily="18" charset="0"/>
                </a:rPr>
                <a:t>rel→PC</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en-US" altLang="zh-CN" b="1" dirty="0" err="1">
                  <a:latin typeface="宋体" charset="-122"/>
                  <a:cs typeface="Times New Roman" pitchFamily="18" charset="0"/>
                </a:rPr>
                <a:t>rel</a:t>
              </a: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(A)&gt;</a:t>
              </a:r>
              <a:r>
                <a:rPr kumimoji="1" lang="en-US" altLang="zh-CN" b="1" dirty="0" err="1">
                  <a:latin typeface="宋体" charset="-122"/>
                </a:rPr>
                <a:t>data,Cy</a:t>
              </a:r>
              <a:r>
                <a:rPr kumimoji="1" lang="en-US" altLang="zh-CN" b="1" dirty="0">
                  <a:latin typeface="宋体" charset="-122"/>
                </a:rPr>
                <a:t>=0,</a:t>
              </a:r>
            </a:p>
            <a:p>
              <a:pPr algn="just" eaLnBrk="0" hangingPunct="0">
                <a:lnSpc>
                  <a:spcPct val="80000"/>
                </a:lnSpc>
                <a:spcBef>
                  <a:spcPct val="50000"/>
                </a:spcBef>
              </a:pP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(A)&lt;</a:t>
              </a:r>
              <a:r>
                <a:rPr kumimoji="1" lang="en-US" altLang="zh-CN" b="1" dirty="0" err="1">
                  <a:latin typeface="宋体" charset="-122"/>
                </a:rPr>
                <a:t>data,Cy</a:t>
              </a:r>
              <a:r>
                <a:rPr kumimoji="1" lang="en-US" altLang="zh-CN" b="1" dirty="0">
                  <a:latin typeface="宋体" charset="-122"/>
                </a:rPr>
                <a:t>=1,</a:t>
              </a:r>
            </a:p>
            <a:p>
              <a:pPr algn="just" eaLnBrk="0" hangingPunct="0">
                <a:lnSpc>
                  <a:spcPct val="80000"/>
                </a:lnSpc>
                <a:spcBef>
                  <a:spcPct val="50000"/>
                </a:spcBef>
              </a:pPr>
              <a:r>
                <a:rPr kumimoji="1" lang="en-US" altLang="zh-CN" b="1" dirty="0">
                  <a:latin typeface="宋体" charset="-122"/>
                  <a:cs typeface="Times New Roman" pitchFamily="18" charset="0"/>
                </a:rPr>
                <a:t>				</a:t>
              </a:r>
              <a:r>
                <a:rPr kumimoji="1" lang="en-US" altLang="zh-CN" b="1" dirty="0">
                  <a:latin typeface="宋体" charset="-122"/>
                </a:rPr>
                <a:t>       </a:t>
              </a:r>
              <a:r>
                <a:rPr kumimoji="1" lang="zh-CN" altLang="en-US" b="1" dirty="0">
                  <a:latin typeface="宋体" charset="-122"/>
                </a:rPr>
                <a:t>否则： </a:t>
              </a:r>
              <a:r>
                <a:rPr kumimoji="1" lang="en-US" altLang="zh-CN" b="1" dirty="0">
                  <a:latin typeface="宋体" charset="-122"/>
                  <a:cs typeface="Times New Roman" pitchFamily="18" charset="0"/>
                </a:rPr>
                <a:t>(A)=data</a:t>
              </a:r>
              <a:r>
                <a:rPr kumimoji="1" lang="zh-CN" altLang="en-US" b="1" dirty="0">
                  <a:latin typeface="宋体" charset="-122"/>
                </a:rPr>
                <a:t>，程序顺序执行</a:t>
              </a:r>
            </a:p>
          </p:txBody>
        </p:sp>
        <p:sp>
          <p:nvSpPr>
            <p:cNvPr id="55302" name="Line 19"/>
            <p:cNvSpPr>
              <a:spLocks noChangeShapeType="1"/>
            </p:cNvSpPr>
            <p:nvPr/>
          </p:nvSpPr>
          <p:spPr bwMode="auto">
            <a:xfrm>
              <a:off x="48" y="20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5303" name="Line 20"/>
            <p:cNvSpPr>
              <a:spLocks noChangeShapeType="1"/>
            </p:cNvSpPr>
            <p:nvPr/>
          </p:nvSpPr>
          <p:spPr bwMode="auto">
            <a:xfrm>
              <a:off x="48" y="849"/>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5304" name="Line 21"/>
            <p:cNvSpPr>
              <a:spLocks noChangeShapeType="1"/>
            </p:cNvSpPr>
            <p:nvPr/>
          </p:nvSpPr>
          <p:spPr bwMode="auto">
            <a:xfrm>
              <a:off x="1728"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5305" name="Line 22"/>
            <p:cNvSpPr>
              <a:spLocks noChangeShapeType="1"/>
            </p:cNvSpPr>
            <p:nvPr/>
          </p:nvSpPr>
          <p:spPr bwMode="auto">
            <a:xfrm>
              <a:off x="2784"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0" name="日期占位符 3">
            <a:extLst>
              <a:ext uri="{FF2B5EF4-FFF2-40B4-BE49-F238E27FC236}">
                <a16:creationId xmlns:a16="http://schemas.microsoft.com/office/drawing/2014/main" id="{1535F121-E652-4B04-B3AF-03ABDFD8E9F4}"/>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18:06</a:t>
            </a:fld>
            <a:endParaRPr lang="en-US" altLang="zh-CN" dirty="0">
              <a:ea typeface="宋体" charset="-122"/>
            </a:endParaRPr>
          </a:p>
        </p:txBody>
      </p:sp>
      <p:sp>
        <p:nvSpPr>
          <p:cNvPr id="11" name="灯片编号占位符 5">
            <a:extLst>
              <a:ext uri="{FF2B5EF4-FFF2-40B4-BE49-F238E27FC236}">
                <a16:creationId xmlns:a16="http://schemas.microsoft.com/office/drawing/2014/main" id="{97A186C5-E430-4B62-BFF0-D158BF33E634}"/>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14</a:t>
            </a:fld>
            <a:endParaRPr lang="en-US" altLang="zh-CN">
              <a:ea typeface="宋体" charset="-122"/>
            </a:endParaRPr>
          </a:p>
        </p:txBody>
      </p:sp>
      <p:sp>
        <p:nvSpPr>
          <p:cNvPr id="12" name="Rectangle 2">
            <a:extLst>
              <a:ext uri="{FF2B5EF4-FFF2-40B4-BE49-F238E27FC236}">
                <a16:creationId xmlns:a16="http://schemas.microsoft.com/office/drawing/2014/main" id="{01077B58-1CBC-48BC-AF74-D669A8D52752}"/>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3" name="Picture 2" descr="c:\documents and settings\ibm\application data\360se6\User Data\temp\01300000323145123029807175635_s.jpg">
            <a:extLst>
              <a:ext uri="{FF2B5EF4-FFF2-40B4-BE49-F238E27FC236}">
                <a16:creationId xmlns:a16="http://schemas.microsoft.com/office/drawing/2014/main" id="{EA5E3DBD-9D50-4B58-B0AF-E5A92A9BF3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55CD612A-90C4-4CCC-A38E-D59C47F25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F04222AE-553C-43D4-83EF-B456FFCAD5AF}"/>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6" name="Rectangle 2">
            <a:extLst>
              <a:ext uri="{FF2B5EF4-FFF2-40B4-BE49-F238E27FC236}">
                <a16:creationId xmlns:a16="http://schemas.microsoft.com/office/drawing/2014/main" id="{6B84F277-9BF6-40F7-9A03-21A945536CF1}"/>
              </a:ext>
            </a:extLst>
          </p:cNvPr>
          <p:cNvSpPr txBox="1">
            <a:spLocks noChangeArrowheads="1"/>
          </p:cNvSpPr>
          <p:nvPr/>
        </p:nvSpPr>
        <p:spPr>
          <a:xfrm>
            <a:off x="222257" y="1477330"/>
            <a:ext cx="3263602" cy="4953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latin typeface="黑体" pitchFamily="2" charset="-122"/>
                <a:ea typeface="黑体" pitchFamily="2" charset="-122"/>
              </a:rPr>
              <a:t>(2)</a:t>
            </a:r>
            <a:r>
              <a:rPr lang="zh-CN" altLang="en-US" sz="2000" b="1" kern="0" dirty="0">
                <a:solidFill>
                  <a:srgbClr val="3333FF"/>
                </a:solidFill>
                <a:latin typeface="黑体" pitchFamily="2" charset="-122"/>
                <a:ea typeface="黑体" pitchFamily="2" charset="-122"/>
              </a:rPr>
              <a:t>比较转移指令（</a:t>
            </a:r>
            <a:r>
              <a:rPr lang="en-US" altLang="zh-CN" sz="2000" b="1" kern="0" dirty="0">
                <a:solidFill>
                  <a:srgbClr val="3333FF"/>
                </a:solidFill>
                <a:latin typeface="黑体" pitchFamily="2" charset="-122"/>
                <a:ea typeface="黑体" pitchFamily="2" charset="-122"/>
              </a:rPr>
              <a:t>4</a:t>
            </a:r>
            <a:r>
              <a:rPr lang="zh-CN" altLang="en-US" sz="2000" b="1" kern="0" dirty="0">
                <a:solidFill>
                  <a:srgbClr val="3333FF"/>
                </a:solidFill>
                <a:latin typeface="黑体" pitchFamily="2" charset="-122"/>
                <a:ea typeface="黑体" pitchFamily="2" charset="-122"/>
              </a:rPr>
              <a:t>条）</a:t>
            </a:r>
          </a:p>
        </p:txBody>
      </p:sp>
      <p:sp>
        <p:nvSpPr>
          <p:cNvPr id="17" name="矩形 16">
            <a:extLst>
              <a:ext uri="{FF2B5EF4-FFF2-40B4-BE49-F238E27FC236}">
                <a16:creationId xmlns:a16="http://schemas.microsoft.com/office/drawing/2014/main" id="{37A052B7-EE3E-46F2-A5FE-A6FCB517ED32}"/>
              </a:ext>
            </a:extLst>
          </p:cNvPr>
          <p:cNvSpPr/>
          <p:nvPr/>
        </p:nvSpPr>
        <p:spPr>
          <a:xfrm>
            <a:off x="5004048" y="150870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CJNE</a:t>
            </a:r>
            <a:endParaRPr lang="zh-CN" altLang="en-US" dirty="0">
              <a:solidFill>
                <a:srgbClr val="FF0000"/>
              </a:solidFill>
            </a:endParaRPr>
          </a:p>
        </p:txBody>
      </p:sp>
    </p:spTree>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324" name="Group 4"/>
          <p:cNvGrpSpPr>
            <a:grpSpLocks/>
          </p:cNvGrpSpPr>
          <p:nvPr/>
        </p:nvGrpSpPr>
        <p:grpSpPr bwMode="auto">
          <a:xfrm>
            <a:off x="114300" y="1948391"/>
            <a:ext cx="8915400" cy="4062412"/>
            <a:chOff x="48" y="609"/>
            <a:chExt cx="5616" cy="2559"/>
          </a:xfrm>
        </p:grpSpPr>
        <p:sp>
          <p:nvSpPr>
            <p:cNvPr id="56325" name="Text Box 5"/>
            <p:cNvSpPr txBox="1">
              <a:spLocks noChangeArrowheads="1"/>
            </p:cNvSpPr>
            <p:nvPr/>
          </p:nvSpPr>
          <p:spPr bwMode="auto">
            <a:xfrm>
              <a:off x="48" y="609"/>
              <a:ext cx="5616" cy="255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solidFill>
                    <a:schemeClr val="hlink"/>
                  </a:solidFill>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Rn</a:t>
              </a:r>
              <a:r>
                <a:rPr kumimoji="1" lang="zh-CN" altLang="en-US" b="1" dirty="0">
                  <a:solidFill>
                    <a:schemeClr val="hlink"/>
                  </a:solidFill>
                  <a:latin typeface="宋体" charset="-122"/>
                </a:rPr>
                <a:t>，</a:t>
              </a:r>
              <a:r>
                <a:rPr kumimoji="1" lang="en-US" altLang="zh-CN" b="1" dirty="0">
                  <a:solidFill>
                    <a:srgbClr val="C00000"/>
                  </a:solidFill>
                  <a:latin typeface="宋体" charset="-122"/>
                </a:rPr>
                <a:t>#data</a:t>
              </a:r>
              <a:r>
                <a:rPr kumimoji="1" lang="zh-CN" altLang="en-US" b="1" dirty="0">
                  <a:solidFill>
                    <a:schemeClr val="hlink"/>
                  </a:solidFill>
                  <a:latin typeface="宋体" charset="-122"/>
                </a:rPr>
                <a:t>，</a:t>
              </a:r>
              <a:r>
                <a:rPr kumimoji="1" lang="en-US" altLang="zh-CN" b="1" dirty="0" err="1">
                  <a:latin typeface="宋体" charset="-122"/>
                  <a:cs typeface="Times New Roman" pitchFamily="18" charset="0"/>
                </a:rPr>
                <a:t>rel</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1011 0rrr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(PC)+3→PC</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data		</a:t>
              </a:r>
              <a:r>
                <a:rPr kumimoji="1" lang="zh-CN" altLang="en-US" b="1" dirty="0">
                  <a:solidFill>
                    <a:schemeClr val="hlink"/>
                  </a:solidFill>
                  <a:latin typeface="宋体" charset="-122"/>
                  <a:cs typeface="Times New Roman" pitchFamily="18" charset="0"/>
                </a:rPr>
                <a:t>若</a:t>
              </a:r>
              <a:r>
                <a:rPr kumimoji="1" lang="en-US" altLang="zh-CN" b="1" dirty="0">
                  <a:solidFill>
                    <a:schemeClr val="hlink"/>
                  </a:solidFill>
                  <a:latin typeface="宋体" charset="-122"/>
                  <a:cs typeface="Times New Roman" pitchFamily="18" charset="0"/>
                </a:rPr>
                <a:t>(Rn)≠(data)</a:t>
              </a:r>
              <a:r>
                <a:rPr kumimoji="1" lang="zh-CN" altLang="en-US" b="1" dirty="0">
                  <a:solidFill>
                    <a:schemeClr val="hlink"/>
                  </a:solidFill>
                  <a:latin typeface="宋体" charset="-122"/>
                </a:rPr>
                <a:t>，</a:t>
              </a:r>
              <a:r>
                <a:rPr kumimoji="1" lang="zh-CN" altLang="en-US" b="1" dirty="0">
                  <a:solidFill>
                    <a:schemeClr val="hlink"/>
                  </a:solidFill>
                  <a:latin typeface="宋体" charset="-122"/>
                  <a:cs typeface="Times New Roman" pitchFamily="18" charset="0"/>
                </a:rPr>
                <a:t>则</a:t>
              </a:r>
              <a:r>
                <a:rPr kumimoji="1" lang="en-US" altLang="zh-CN" b="1" dirty="0">
                  <a:solidFill>
                    <a:schemeClr val="hlink"/>
                  </a:solidFill>
                  <a:latin typeface="宋体" charset="-122"/>
                  <a:cs typeface="Times New Roman" pitchFamily="18" charset="0"/>
                </a:rPr>
                <a:t>(PC)+</a:t>
              </a:r>
              <a:r>
                <a:rPr kumimoji="1" lang="en-US" altLang="zh-CN" b="1" dirty="0" err="1">
                  <a:solidFill>
                    <a:schemeClr val="hlink"/>
                  </a:solidFill>
                  <a:latin typeface="宋体" charset="-122"/>
                  <a:cs typeface="Times New Roman" pitchFamily="18" charset="0"/>
                </a:rPr>
                <a:t>rel→PC</a:t>
              </a:r>
              <a:r>
                <a:rPr kumimoji="1" lang="zh-CN" altLang="en-US" b="1" dirty="0">
                  <a:solidFill>
                    <a:schemeClr val="hlink"/>
                  </a:solidFill>
                  <a:latin typeface="宋体" charset="-122"/>
                </a:rPr>
                <a:t>；</a:t>
              </a:r>
            </a:p>
            <a:p>
              <a:pPr algn="just" eaLnBrk="0" hangingPunct="0">
                <a:lnSpc>
                  <a:spcPct val="80000"/>
                </a:lnSpc>
                <a:spcBef>
                  <a:spcPct val="50000"/>
                </a:spcBef>
              </a:pPr>
              <a:r>
                <a:rPr kumimoji="1" lang="zh-CN" altLang="en-US" b="1" dirty="0">
                  <a:solidFill>
                    <a:schemeClr val="hlink"/>
                  </a:solidFill>
                  <a:latin typeface="宋体" charset="-122"/>
                </a:rPr>
                <a:t>			 </a:t>
              </a:r>
              <a:r>
                <a:rPr kumimoji="1" lang="en-US" altLang="zh-CN" b="1" dirty="0" err="1">
                  <a:solidFill>
                    <a:schemeClr val="hlink"/>
                  </a:solidFill>
                  <a:latin typeface="宋体" charset="-122"/>
                  <a:cs typeface="Times New Roman" pitchFamily="18" charset="0"/>
                </a:rPr>
                <a:t>rel</a:t>
              </a: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(Rn)&gt;(data),Cy=0,</a:t>
              </a:r>
            </a:p>
            <a:p>
              <a:pPr algn="just" eaLnBrk="0" hangingPunct="0">
                <a:lnSpc>
                  <a:spcPct val="80000"/>
                </a:lnSpc>
                <a:spcBef>
                  <a:spcPct val="50000"/>
                </a:spcBef>
              </a:pP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(Rn)&lt;(data),Cy=1,</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a:t>
              </a:r>
              <a:r>
                <a:rPr kumimoji="1" lang="en-US" altLang="zh-CN" b="1" dirty="0">
                  <a:solidFill>
                    <a:schemeClr val="hlink"/>
                  </a:solidFill>
                  <a:latin typeface="宋体" charset="-122"/>
                </a:rPr>
                <a:t>       </a:t>
              </a:r>
              <a:r>
                <a:rPr kumimoji="1" lang="zh-CN" altLang="en-US" b="1" dirty="0">
                  <a:solidFill>
                    <a:schemeClr val="hlink"/>
                  </a:solidFill>
                  <a:latin typeface="宋体" charset="-122"/>
                </a:rPr>
                <a:t>否则：</a:t>
              </a:r>
              <a:r>
                <a:rPr kumimoji="1" lang="en-US" altLang="zh-CN" b="1" dirty="0">
                  <a:solidFill>
                    <a:schemeClr val="hlink"/>
                  </a:solidFill>
                  <a:latin typeface="宋体" charset="-122"/>
                </a:rPr>
                <a:t>(</a:t>
              </a:r>
              <a:r>
                <a:rPr kumimoji="1" lang="en-US" altLang="zh-CN" b="1" dirty="0">
                  <a:solidFill>
                    <a:schemeClr val="hlink"/>
                  </a:solidFill>
                  <a:latin typeface="宋体" charset="-122"/>
                  <a:cs typeface="Times New Roman" pitchFamily="18" charset="0"/>
                </a:rPr>
                <a:t>Rn)=(data)</a:t>
              </a:r>
              <a:r>
                <a:rPr kumimoji="1" lang="zh-CN" altLang="en-US" b="1" dirty="0">
                  <a:solidFill>
                    <a:schemeClr val="hlink"/>
                  </a:solidFill>
                  <a:latin typeface="宋体" charset="-122"/>
                </a:rPr>
                <a:t>，程序顺序执行</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@Ri</a:t>
              </a:r>
              <a:r>
                <a:rPr kumimoji="1" lang="zh-CN" altLang="en-US" b="1" dirty="0">
                  <a:latin typeface="宋体" charset="-122"/>
                </a:rPr>
                <a:t>，</a:t>
              </a:r>
              <a:r>
                <a:rPr kumimoji="1" lang="en-US" altLang="zh-CN" b="1" dirty="0">
                  <a:solidFill>
                    <a:srgbClr val="C00000"/>
                  </a:solidFill>
                  <a:latin typeface="宋体" charset="-122"/>
                </a:rPr>
                <a:t>#data</a:t>
              </a:r>
              <a:r>
                <a:rPr kumimoji="1" lang="zh-CN" altLang="en-US" b="1" dirty="0">
                  <a:latin typeface="宋体" charset="-122"/>
                </a:rPr>
                <a:t>，</a:t>
              </a:r>
              <a:r>
                <a:rPr kumimoji="1" lang="en-US" altLang="zh-CN" b="1" dirty="0" err="1">
                  <a:latin typeface="宋体" charset="-122"/>
                  <a:cs typeface="Times New Roman" pitchFamily="18" charset="0"/>
                </a:rPr>
                <a:t>rel</a:t>
              </a:r>
              <a:r>
                <a:rPr kumimoji="1" lang="zh-CN" altLang="en-US" b="1" dirty="0">
                  <a:latin typeface="宋体" charset="-122"/>
                  <a:cs typeface="Times New Roman" pitchFamily="18" charset="0"/>
                </a:rPr>
                <a:t>；	</a:t>
              </a:r>
              <a:r>
                <a:rPr kumimoji="1" lang="en-US" altLang="zh-CN" b="1" dirty="0">
                  <a:latin typeface="宋体" charset="-122"/>
                  <a:cs typeface="Times New Roman" pitchFamily="18" charset="0"/>
                </a:rPr>
                <a:t>1011 011i	</a:t>
              </a:r>
              <a:r>
                <a:rPr kumimoji="1" lang="zh-CN" altLang="en-US" b="1" dirty="0">
                  <a:latin typeface="宋体" charset="-122"/>
                </a:rPr>
                <a:t>先</a:t>
              </a:r>
              <a:r>
                <a:rPr kumimoji="1" lang="en-US" altLang="zh-CN" b="1" dirty="0">
                  <a:latin typeface="宋体" charset="-122"/>
                  <a:cs typeface="Times New Roman" pitchFamily="18" charset="0"/>
                </a:rPr>
                <a:t>(PC)+3→PC</a:t>
              </a:r>
            </a:p>
            <a:p>
              <a:pPr algn="just" eaLnBrk="0" hangingPunct="0">
                <a:lnSpc>
                  <a:spcPct val="80000"/>
                </a:lnSpc>
                <a:spcBef>
                  <a:spcPct val="50000"/>
                </a:spcBef>
              </a:pPr>
              <a:r>
                <a:rPr kumimoji="1" lang="en-US" altLang="zh-CN" b="1" dirty="0">
                  <a:latin typeface="宋体" charset="-122"/>
                  <a:cs typeface="Times New Roman" pitchFamily="18" charset="0"/>
                </a:rPr>
                <a:t>		 	data		</a:t>
              </a:r>
              <a:r>
                <a:rPr kumimoji="1" lang="zh-CN" altLang="en-US" b="1" dirty="0">
                  <a:latin typeface="宋体" charset="-122"/>
                  <a:cs typeface="Times New Roman" pitchFamily="18" charset="0"/>
                </a:rPr>
                <a:t>若</a:t>
              </a:r>
              <a:r>
                <a:rPr kumimoji="1" lang="en-US" altLang="zh-CN" b="1" dirty="0">
                  <a:latin typeface="宋体" charset="-122"/>
                  <a:cs typeface="Times New Roman" pitchFamily="18" charset="0"/>
                </a:rPr>
                <a:t>((Ri))≠data</a:t>
              </a:r>
              <a:r>
                <a:rPr kumimoji="1" lang="zh-CN" altLang="en-US" b="1" dirty="0">
                  <a:latin typeface="宋体" charset="-122"/>
                </a:rPr>
                <a:t>，</a:t>
              </a:r>
              <a:r>
                <a:rPr kumimoji="1" lang="zh-CN" altLang="en-US" b="1" dirty="0">
                  <a:latin typeface="宋体" charset="-122"/>
                  <a:cs typeface="Times New Roman" pitchFamily="18" charset="0"/>
                </a:rPr>
                <a:t>则</a:t>
              </a:r>
              <a:r>
                <a:rPr kumimoji="1" lang="en-US" altLang="zh-CN" b="1" dirty="0">
                  <a:latin typeface="宋体" charset="-122"/>
                  <a:cs typeface="Times New Roman" pitchFamily="18" charset="0"/>
                </a:rPr>
                <a:t>(PC)+</a:t>
              </a:r>
              <a:r>
                <a:rPr kumimoji="1" lang="en-US" altLang="zh-CN" b="1" dirty="0" err="1">
                  <a:latin typeface="宋体" charset="-122"/>
                  <a:cs typeface="Times New Roman" pitchFamily="18" charset="0"/>
                </a:rPr>
                <a:t>rel→PC</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en-US" altLang="zh-CN" b="1" dirty="0" err="1">
                  <a:latin typeface="宋体" charset="-122"/>
                  <a:cs typeface="Times New Roman" pitchFamily="18" charset="0"/>
                </a:rPr>
                <a:t>rel</a:t>
              </a: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((Ri))&gt;</a:t>
              </a:r>
              <a:r>
                <a:rPr kumimoji="1" lang="en-US" altLang="zh-CN" b="1" dirty="0" err="1">
                  <a:latin typeface="宋体" charset="-122"/>
                </a:rPr>
                <a:t>data,Cy</a:t>
              </a:r>
              <a:r>
                <a:rPr kumimoji="1" lang="en-US" altLang="zh-CN" b="1" dirty="0">
                  <a:latin typeface="宋体" charset="-122"/>
                </a:rPr>
                <a:t>=0,</a:t>
              </a:r>
            </a:p>
            <a:p>
              <a:pPr algn="just" eaLnBrk="0" hangingPunct="0">
                <a:lnSpc>
                  <a:spcPct val="80000"/>
                </a:lnSpc>
                <a:spcBef>
                  <a:spcPct val="50000"/>
                </a:spcBef>
              </a:pP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((Ri))&lt;</a:t>
              </a:r>
              <a:r>
                <a:rPr kumimoji="1" lang="en-US" altLang="zh-CN" b="1" dirty="0" err="1">
                  <a:latin typeface="宋体" charset="-122"/>
                </a:rPr>
                <a:t>data,Cy</a:t>
              </a:r>
              <a:r>
                <a:rPr kumimoji="1" lang="en-US" altLang="zh-CN" b="1" dirty="0">
                  <a:latin typeface="宋体" charset="-122"/>
                </a:rPr>
                <a:t>=1,</a:t>
              </a:r>
            </a:p>
            <a:p>
              <a:pPr algn="just" eaLnBrk="0" hangingPunct="0">
                <a:lnSpc>
                  <a:spcPct val="80000"/>
                </a:lnSpc>
                <a:spcBef>
                  <a:spcPct val="50000"/>
                </a:spcBef>
              </a:pPr>
              <a:r>
                <a:rPr kumimoji="1" lang="en-US" altLang="zh-CN" b="1" dirty="0">
                  <a:latin typeface="宋体" charset="-122"/>
                  <a:cs typeface="Times New Roman" pitchFamily="18" charset="0"/>
                </a:rPr>
                <a:t>				</a:t>
              </a:r>
              <a:r>
                <a:rPr kumimoji="1" lang="en-US" altLang="zh-CN" b="1" dirty="0">
                  <a:latin typeface="宋体" charset="-122"/>
                </a:rPr>
                <a:t>       </a:t>
              </a:r>
              <a:r>
                <a:rPr kumimoji="1" lang="zh-CN" altLang="en-US" b="1" dirty="0">
                  <a:latin typeface="宋体" charset="-122"/>
                </a:rPr>
                <a:t>否则： </a:t>
              </a:r>
              <a:r>
                <a:rPr kumimoji="1" lang="en-US" altLang="zh-CN" b="1" dirty="0">
                  <a:latin typeface="宋体" charset="-122"/>
                  <a:cs typeface="Times New Roman" pitchFamily="18" charset="0"/>
                </a:rPr>
                <a:t>((Ri))=data</a:t>
              </a:r>
              <a:r>
                <a:rPr kumimoji="1" lang="zh-CN" altLang="en-US" b="1" dirty="0">
                  <a:latin typeface="宋体" charset="-122"/>
                </a:rPr>
                <a:t>，程序顺序执行</a:t>
              </a:r>
            </a:p>
          </p:txBody>
        </p:sp>
        <p:sp>
          <p:nvSpPr>
            <p:cNvPr id="56326" name="Line 6"/>
            <p:cNvSpPr>
              <a:spLocks noChangeShapeType="1"/>
            </p:cNvSpPr>
            <p:nvPr/>
          </p:nvSpPr>
          <p:spPr bwMode="auto">
            <a:xfrm>
              <a:off x="48" y="20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27" name="Line 7"/>
            <p:cNvSpPr>
              <a:spLocks noChangeShapeType="1"/>
            </p:cNvSpPr>
            <p:nvPr/>
          </p:nvSpPr>
          <p:spPr bwMode="auto">
            <a:xfrm>
              <a:off x="48" y="849"/>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28" name="Line 8"/>
            <p:cNvSpPr>
              <a:spLocks noChangeShapeType="1"/>
            </p:cNvSpPr>
            <p:nvPr/>
          </p:nvSpPr>
          <p:spPr bwMode="auto">
            <a:xfrm>
              <a:off x="1728"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29" name="Line 9"/>
            <p:cNvSpPr>
              <a:spLocks noChangeShapeType="1"/>
            </p:cNvSpPr>
            <p:nvPr/>
          </p:nvSpPr>
          <p:spPr bwMode="auto">
            <a:xfrm>
              <a:off x="2784"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2" name="日期占位符 3">
            <a:extLst>
              <a:ext uri="{FF2B5EF4-FFF2-40B4-BE49-F238E27FC236}">
                <a16:creationId xmlns:a16="http://schemas.microsoft.com/office/drawing/2014/main" id="{98485FC7-3AC8-450B-9E64-E0EFBE4A2394}"/>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18:06</a:t>
            </a:fld>
            <a:endParaRPr lang="en-US" altLang="zh-CN" dirty="0">
              <a:ea typeface="宋体" charset="-122"/>
            </a:endParaRPr>
          </a:p>
        </p:txBody>
      </p:sp>
      <p:sp>
        <p:nvSpPr>
          <p:cNvPr id="13" name="灯片编号占位符 5">
            <a:extLst>
              <a:ext uri="{FF2B5EF4-FFF2-40B4-BE49-F238E27FC236}">
                <a16:creationId xmlns:a16="http://schemas.microsoft.com/office/drawing/2014/main" id="{E0AD5B7B-8DA9-49F7-BC36-4B3915AB525F}"/>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15</a:t>
            </a:fld>
            <a:endParaRPr lang="en-US" altLang="zh-CN">
              <a:ea typeface="宋体" charset="-122"/>
            </a:endParaRPr>
          </a:p>
        </p:txBody>
      </p:sp>
      <p:sp>
        <p:nvSpPr>
          <p:cNvPr id="14" name="Rectangle 2">
            <a:extLst>
              <a:ext uri="{FF2B5EF4-FFF2-40B4-BE49-F238E27FC236}">
                <a16:creationId xmlns:a16="http://schemas.microsoft.com/office/drawing/2014/main" id="{69ADC96B-3964-4504-B364-7DD5868A9C34}"/>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5" name="Picture 2" descr="c:\documents and settings\ibm\application data\360se6\User Data\temp\01300000323145123029807175635_s.jpg">
            <a:extLst>
              <a:ext uri="{FF2B5EF4-FFF2-40B4-BE49-F238E27FC236}">
                <a16:creationId xmlns:a16="http://schemas.microsoft.com/office/drawing/2014/main" id="{882440EB-8651-4C75-9F17-76C5A48D61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8268A44C-B7A5-4A2B-ABBD-64AAD583F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3BA16B39-BC94-44A7-9B23-A72101C44C84}"/>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8" name="Rectangle 2">
            <a:extLst>
              <a:ext uri="{FF2B5EF4-FFF2-40B4-BE49-F238E27FC236}">
                <a16:creationId xmlns:a16="http://schemas.microsoft.com/office/drawing/2014/main" id="{65DDB359-5730-4C23-9C64-52115EEFC625}"/>
              </a:ext>
            </a:extLst>
          </p:cNvPr>
          <p:cNvSpPr txBox="1">
            <a:spLocks noChangeArrowheads="1"/>
          </p:cNvSpPr>
          <p:nvPr/>
        </p:nvSpPr>
        <p:spPr>
          <a:xfrm>
            <a:off x="222257" y="1342360"/>
            <a:ext cx="3263602" cy="4953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latin typeface="黑体" pitchFamily="2" charset="-122"/>
                <a:ea typeface="黑体" pitchFamily="2" charset="-122"/>
              </a:rPr>
              <a:t>(2)</a:t>
            </a:r>
            <a:r>
              <a:rPr lang="zh-CN" altLang="en-US" sz="2000" b="1" kern="0" dirty="0">
                <a:solidFill>
                  <a:srgbClr val="3333FF"/>
                </a:solidFill>
                <a:latin typeface="黑体" pitchFamily="2" charset="-122"/>
                <a:ea typeface="黑体" pitchFamily="2" charset="-122"/>
              </a:rPr>
              <a:t>比较转移指令（</a:t>
            </a:r>
            <a:r>
              <a:rPr lang="en-US" altLang="zh-CN" sz="2000" b="1" kern="0" dirty="0">
                <a:solidFill>
                  <a:srgbClr val="3333FF"/>
                </a:solidFill>
                <a:latin typeface="黑体" pitchFamily="2" charset="-122"/>
                <a:ea typeface="黑体" pitchFamily="2" charset="-122"/>
              </a:rPr>
              <a:t>4</a:t>
            </a:r>
            <a:r>
              <a:rPr lang="zh-CN" altLang="en-US" sz="2000" b="1" kern="0" dirty="0">
                <a:solidFill>
                  <a:srgbClr val="3333FF"/>
                </a:solidFill>
                <a:latin typeface="黑体" pitchFamily="2" charset="-122"/>
                <a:ea typeface="黑体" pitchFamily="2" charset="-122"/>
              </a:rPr>
              <a:t>条）</a:t>
            </a:r>
          </a:p>
        </p:txBody>
      </p:sp>
      <p:sp>
        <p:nvSpPr>
          <p:cNvPr id="19" name="矩形 18">
            <a:extLst>
              <a:ext uri="{FF2B5EF4-FFF2-40B4-BE49-F238E27FC236}">
                <a16:creationId xmlns:a16="http://schemas.microsoft.com/office/drawing/2014/main" id="{D3631B30-4DD5-4BC7-A6F3-B03AF0EE02FC}"/>
              </a:ext>
            </a:extLst>
          </p:cNvPr>
          <p:cNvSpPr/>
          <p:nvPr/>
        </p:nvSpPr>
        <p:spPr>
          <a:xfrm>
            <a:off x="5032698" y="1339028"/>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CJNE</a:t>
            </a:r>
            <a:endParaRPr lang="zh-CN" altLang="en-US" dirty="0">
              <a:solidFill>
                <a:srgbClr val="FF0000"/>
              </a:solidFill>
            </a:endParaRPr>
          </a:p>
        </p:txBody>
      </p:sp>
    </p:spTree>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123165" y="1241738"/>
            <a:ext cx="3733800" cy="439738"/>
          </a:xfrm>
        </p:spPr>
        <p:txBody>
          <a:bodyPr/>
          <a:lstStyle/>
          <a:p>
            <a:pPr eaLnBrk="1" hangingPunct="1"/>
            <a:r>
              <a:rPr lang="en-US" altLang="zh-CN" sz="2000" b="1" dirty="0">
                <a:solidFill>
                  <a:srgbClr val="3333FF"/>
                </a:solidFill>
                <a:latin typeface="黑体" pitchFamily="2" charset="-122"/>
                <a:ea typeface="黑体" pitchFamily="2" charset="-122"/>
              </a:rPr>
              <a:t>(3)</a:t>
            </a:r>
            <a:r>
              <a:rPr lang="zh-CN" altLang="en-US" sz="2000" b="1" dirty="0">
                <a:solidFill>
                  <a:srgbClr val="3333FF"/>
                </a:solidFill>
                <a:latin typeface="黑体" pitchFamily="2" charset="-122"/>
                <a:ea typeface="黑体" pitchFamily="2" charset="-122"/>
              </a:rPr>
              <a:t>循环转移指令（</a:t>
            </a:r>
            <a:r>
              <a:rPr lang="en-US" altLang="zh-CN" sz="2000" b="1" dirty="0">
                <a:solidFill>
                  <a:srgbClr val="3333FF"/>
                </a:solidFill>
                <a:latin typeface="黑体" pitchFamily="2" charset="-122"/>
                <a:ea typeface="黑体" pitchFamily="2" charset="-122"/>
              </a:rPr>
              <a:t>2</a:t>
            </a:r>
            <a:r>
              <a:rPr lang="zh-CN" altLang="en-US" sz="2000" b="1" dirty="0">
                <a:solidFill>
                  <a:srgbClr val="3333FF"/>
                </a:solidFill>
                <a:latin typeface="黑体" pitchFamily="2" charset="-122"/>
                <a:ea typeface="黑体" pitchFamily="2" charset="-122"/>
              </a:rPr>
              <a:t>条）</a:t>
            </a:r>
          </a:p>
        </p:txBody>
      </p:sp>
      <p:grpSp>
        <p:nvGrpSpPr>
          <p:cNvPr id="57349" name="Group 21"/>
          <p:cNvGrpSpPr>
            <a:grpSpLocks/>
          </p:cNvGrpSpPr>
          <p:nvPr/>
        </p:nvGrpSpPr>
        <p:grpSpPr bwMode="auto">
          <a:xfrm>
            <a:off x="114300" y="1843800"/>
            <a:ext cx="8915400" cy="2667000"/>
            <a:chOff x="96" y="576"/>
            <a:chExt cx="5616" cy="1680"/>
          </a:xfrm>
        </p:grpSpPr>
        <p:sp>
          <p:nvSpPr>
            <p:cNvPr id="57351" name="Text Box 16"/>
            <p:cNvSpPr txBox="1">
              <a:spLocks noChangeArrowheads="1"/>
            </p:cNvSpPr>
            <p:nvPr/>
          </p:nvSpPr>
          <p:spPr bwMode="auto">
            <a:xfrm>
              <a:off x="96" y="576"/>
              <a:ext cx="5616" cy="165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a:solidFill>
                    <a:srgbClr val="3333FF"/>
                  </a:solidFill>
                  <a:latin typeface="宋体" charset="-122"/>
                </a:rPr>
                <a:t>汇编指令格式     	机器码格式     操作              </a:t>
              </a:r>
            </a:p>
            <a:p>
              <a:pPr algn="just" eaLnBrk="0" hangingPunct="0">
                <a:spcBef>
                  <a:spcPct val="50000"/>
                </a:spcBef>
              </a:pPr>
              <a:r>
                <a:rPr kumimoji="1" lang="en-US" altLang="zh-CN" b="1">
                  <a:solidFill>
                    <a:schemeClr val="hlink"/>
                  </a:solidFill>
                  <a:latin typeface="宋体" charset="-122"/>
                  <a:cs typeface="Times New Roman" pitchFamily="18" charset="0"/>
                </a:rPr>
                <a:t>DJNZ  Rn</a:t>
              </a:r>
              <a:r>
                <a:rPr kumimoji="1" lang="zh-CN" altLang="en-US" b="1">
                  <a:solidFill>
                    <a:schemeClr val="hlink"/>
                  </a:solidFill>
                  <a:latin typeface="宋体" charset="-122"/>
                </a:rPr>
                <a:t>，</a:t>
              </a:r>
              <a:r>
                <a:rPr kumimoji="1" lang="en-US" altLang="zh-CN" b="1">
                  <a:solidFill>
                    <a:schemeClr val="hlink"/>
                  </a:solidFill>
                  <a:latin typeface="宋体" charset="-122"/>
                  <a:cs typeface="Times New Roman" pitchFamily="18" charset="0"/>
                </a:rPr>
                <a:t>rel</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1101 1rrr	</a:t>
              </a:r>
              <a:r>
                <a:rPr kumimoji="1" lang="zh-CN" altLang="en-US" b="1">
                  <a:solidFill>
                    <a:schemeClr val="hlink"/>
                  </a:solidFill>
                  <a:latin typeface="宋体" charset="-122"/>
                </a:rPr>
                <a:t>先</a:t>
              </a:r>
              <a:r>
                <a:rPr kumimoji="1" lang="en-US" altLang="zh-CN" b="1">
                  <a:solidFill>
                    <a:schemeClr val="hlink"/>
                  </a:solidFill>
                  <a:latin typeface="宋体" charset="-122"/>
                  <a:cs typeface="Times New Roman" pitchFamily="18" charset="0"/>
                </a:rPr>
                <a:t>(PC)+2→PC ,(Rn)-1→Rn</a:t>
              </a:r>
            </a:p>
            <a:p>
              <a:pPr algn="just" eaLnBrk="0" hangingPunct="0">
                <a:lnSpc>
                  <a:spcPct val="80000"/>
                </a:lnSpc>
                <a:spcBef>
                  <a:spcPct val="50000"/>
                </a:spcBef>
              </a:pPr>
              <a:r>
                <a:rPr kumimoji="1" lang="en-US" altLang="zh-CN" b="1">
                  <a:solidFill>
                    <a:schemeClr val="hlink"/>
                  </a:solidFill>
                  <a:latin typeface="宋体" charset="-122"/>
                  <a:cs typeface="Times New Roman" pitchFamily="18" charset="0"/>
                </a:rPr>
                <a:t>		 	 rel</a:t>
              </a:r>
              <a:r>
                <a:rPr kumimoji="1" lang="en-US" altLang="zh-CN" b="1">
                  <a:solidFill>
                    <a:schemeClr val="hlink"/>
                  </a:solidFill>
                  <a:latin typeface="宋体" charset="-122"/>
                </a:rPr>
                <a:t> </a:t>
              </a:r>
              <a:r>
                <a:rPr kumimoji="1" lang="en-US" altLang="zh-CN" b="1">
                  <a:solidFill>
                    <a:schemeClr val="hlink"/>
                  </a:solidFill>
                  <a:latin typeface="宋体" charset="-122"/>
                  <a:cs typeface="Times New Roman" pitchFamily="18" charset="0"/>
                </a:rPr>
                <a:t>		</a:t>
              </a:r>
              <a:r>
                <a:rPr kumimoji="1" lang="zh-CN" altLang="en-US" b="1">
                  <a:solidFill>
                    <a:schemeClr val="hlink"/>
                  </a:solidFill>
                  <a:latin typeface="宋体" charset="-122"/>
                  <a:cs typeface="Times New Roman" pitchFamily="18" charset="0"/>
                </a:rPr>
                <a:t>若 </a:t>
              </a:r>
              <a:r>
                <a:rPr kumimoji="1" lang="en-US" altLang="zh-CN" b="1">
                  <a:solidFill>
                    <a:schemeClr val="hlink"/>
                  </a:solidFill>
                  <a:latin typeface="宋体" charset="-122"/>
                  <a:cs typeface="Times New Roman" pitchFamily="18" charset="0"/>
                </a:rPr>
                <a:t>(Rn)</a:t>
              </a:r>
              <a:r>
                <a:rPr kumimoji="1" lang="en-US" altLang="zh-CN" b="1">
                  <a:solidFill>
                    <a:schemeClr val="hlink"/>
                  </a:solidFill>
                  <a:latin typeface="宋体" charset="-122"/>
                </a:rPr>
                <a:t>≠0 </a:t>
              </a:r>
              <a:r>
                <a:rPr kumimoji="1" lang="zh-CN" altLang="en-US" b="1">
                  <a:solidFill>
                    <a:schemeClr val="hlink"/>
                  </a:solidFill>
                  <a:latin typeface="宋体" charset="-122"/>
                </a:rPr>
                <a:t>，</a:t>
              </a:r>
              <a:r>
                <a:rPr kumimoji="1" lang="zh-CN" altLang="en-US" b="1">
                  <a:solidFill>
                    <a:schemeClr val="hlink"/>
                  </a:solidFill>
                  <a:latin typeface="宋体" charset="-122"/>
                  <a:cs typeface="Times New Roman" pitchFamily="18" charset="0"/>
                </a:rPr>
                <a:t>则</a:t>
              </a:r>
              <a:r>
                <a:rPr kumimoji="1" lang="en-US" altLang="zh-CN" b="1">
                  <a:solidFill>
                    <a:schemeClr val="hlink"/>
                  </a:solidFill>
                  <a:latin typeface="宋体" charset="-122"/>
                  <a:cs typeface="Times New Roman" pitchFamily="18" charset="0"/>
                </a:rPr>
                <a:t>(PC)+rel→PC</a:t>
              </a:r>
              <a:r>
                <a:rPr kumimoji="1" lang="zh-CN" altLang="en-US" b="1">
                  <a:solidFill>
                    <a:schemeClr val="hlink"/>
                  </a:solidFill>
                  <a:latin typeface="宋体" charset="-122"/>
                </a:rPr>
                <a:t>；</a:t>
              </a:r>
            </a:p>
            <a:p>
              <a:pPr algn="just" eaLnBrk="0" hangingPunct="0">
                <a:lnSpc>
                  <a:spcPct val="80000"/>
                </a:lnSpc>
                <a:spcBef>
                  <a:spcPct val="50000"/>
                </a:spcBef>
              </a:pPr>
              <a:r>
                <a:rPr kumimoji="1" lang="zh-CN" altLang="en-US" b="1">
                  <a:solidFill>
                    <a:schemeClr val="hlink"/>
                  </a:solidFill>
                  <a:latin typeface="宋体" charset="-122"/>
                </a:rPr>
                <a:t>			 		否则：</a:t>
              </a:r>
              <a:r>
                <a:rPr kumimoji="1" lang="en-US" altLang="zh-CN" b="1">
                  <a:solidFill>
                    <a:schemeClr val="hlink"/>
                  </a:solidFill>
                  <a:latin typeface="宋体" charset="-122"/>
                </a:rPr>
                <a:t>(</a:t>
              </a:r>
              <a:r>
                <a:rPr kumimoji="1" lang="en-US" altLang="zh-CN" b="1">
                  <a:solidFill>
                    <a:schemeClr val="hlink"/>
                  </a:solidFill>
                  <a:latin typeface="宋体" charset="-122"/>
                  <a:cs typeface="Times New Roman" pitchFamily="18" charset="0"/>
                </a:rPr>
                <a:t>Rn)=0</a:t>
              </a:r>
              <a:r>
                <a:rPr kumimoji="1" lang="zh-CN" altLang="en-US" b="1">
                  <a:solidFill>
                    <a:schemeClr val="hlink"/>
                  </a:solidFill>
                  <a:latin typeface="宋体" charset="-122"/>
                </a:rPr>
                <a:t>，程序顺序执行</a:t>
              </a:r>
            </a:p>
            <a:p>
              <a:pPr algn="just" eaLnBrk="0" hangingPunct="0">
                <a:spcBef>
                  <a:spcPct val="50000"/>
                </a:spcBef>
              </a:pPr>
              <a:r>
                <a:rPr kumimoji="1" lang="en-US" altLang="zh-CN" b="1">
                  <a:latin typeface="宋体" charset="-122"/>
                  <a:cs typeface="Times New Roman" pitchFamily="18" charset="0"/>
                </a:rPr>
                <a:t>DJNZ  direct</a:t>
              </a:r>
              <a:r>
                <a:rPr kumimoji="1" lang="zh-CN" altLang="en-US" b="1">
                  <a:latin typeface="宋体" charset="-122"/>
                </a:rPr>
                <a:t>，</a:t>
              </a:r>
              <a:r>
                <a:rPr kumimoji="1" lang="en-US" altLang="zh-CN" b="1">
                  <a:latin typeface="宋体" charset="-122"/>
                  <a:cs typeface="Times New Roman" pitchFamily="18" charset="0"/>
                </a:rPr>
                <a:t>rel</a:t>
              </a:r>
              <a:r>
                <a:rPr kumimoji="1" lang="zh-CN" altLang="en-US" b="1">
                  <a:latin typeface="宋体" charset="-122"/>
                  <a:cs typeface="Times New Roman" pitchFamily="18" charset="0"/>
                </a:rPr>
                <a:t>；	</a:t>
              </a:r>
              <a:r>
                <a:rPr kumimoji="1" lang="en-US" altLang="zh-CN" b="1">
                  <a:latin typeface="宋体" charset="-122"/>
                  <a:cs typeface="Times New Roman" pitchFamily="18" charset="0"/>
                </a:rPr>
                <a:t>1101 0101	</a:t>
              </a:r>
              <a:r>
                <a:rPr kumimoji="1" lang="zh-CN" altLang="en-US" b="1">
                  <a:latin typeface="宋体" charset="-122"/>
                </a:rPr>
                <a:t>先</a:t>
              </a:r>
              <a:r>
                <a:rPr kumimoji="1" lang="en-US" altLang="zh-CN" b="1">
                  <a:latin typeface="宋体" charset="-122"/>
                  <a:cs typeface="Times New Roman" pitchFamily="18" charset="0"/>
                </a:rPr>
                <a:t>(PC)+3→PC,(direct)-1→direct </a:t>
              </a:r>
            </a:p>
            <a:p>
              <a:pPr algn="just" eaLnBrk="0" hangingPunct="0">
                <a:lnSpc>
                  <a:spcPct val="80000"/>
                </a:lnSpc>
                <a:spcBef>
                  <a:spcPct val="50000"/>
                </a:spcBef>
              </a:pPr>
              <a:r>
                <a:rPr kumimoji="1" lang="en-US" altLang="zh-CN" b="1">
                  <a:latin typeface="宋体" charset="-122"/>
                  <a:cs typeface="Times New Roman" pitchFamily="18" charset="0"/>
                </a:rPr>
                <a:t>		 	direct		</a:t>
              </a:r>
              <a:r>
                <a:rPr kumimoji="1" lang="zh-CN" altLang="en-US" b="1">
                  <a:latin typeface="宋体" charset="-122"/>
                  <a:cs typeface="Times New Roman" pitchFamily="18" charset="0"/>
                </a:rPr>
                <a:t>若</a:t>
              </a:r>
              <a:r>
                <a:rPr kumimoji="1" lang="en-US" altLang="zh-CN" b="1">
                  <a:latin typeface="宋体" charset="-122"/>
                  <a:cs typeface="Times New Roman" pitchFamily="18" charset="0"/>
                </a:rPr>
                <a:t>(direct)≠0</a:t>
              </a:r>
              <a:r>
                <a:rPr kumimoji="1" lang="zh-CN" altLang="en-US" b="1">
                  <a:latin typeface="宋体" charset="-122"/>
                </a:rPr>
                <a:t>，</a:t>
              </a:r>
              <a:r>
                <a:rPr kumimoji="1" lang="zh-CN" altLang="en-US" b="1">
                  <a:latin typeface="宋体" charset="-122"/>
                  <a:cs typeface="Times New Roman" pitchFamily="18" charset="0"/>
                </a:rPr>
                <a:t>则</a:t>
              </a:r>
              <a:r>
                <a:rPr kumimoji="1" lang="en-US" altLang="zh-CN" b="1">
                  <a:latin typeface="宋体" charset="-122"/>
                  <a:cs typeface="Times New Roman" pitchFamily="18" charset="0"/>
                </a:rPr>
                <a:t>(PC)+rel→PC</a:t>
              </a:r>
              <a:r>
                <a:rPr kumimoji="1" lang="zh-CN" altLang="en-US" b="1">
                  <a:latin typeface="宋体" charset="-122"/>
                </a:rPr>
                <a:t>；</a:t>
              </a:r>
            </a:p>
            <a:p>
              <a:pPr algn="just" eaLnBrk="0" hangingPunct="0">
                <a:lnSpc>
                  <a:spcPct val="80000"/>
                </a:lnSpc>
                <a:spcBef>
                  <a:spcPct val="50000"/>
                </a:spcBef>
              </a:pPr>
              <a:r>
                <a:rPr kumimoji="1" lang="zh-CN" altLang="en-US" b="1">
                  <a:latin typeface="宋体" charset="-122"/>
                </a:rPr>
                <a:t>			 </a:t>
              </a:r>
              <a:r>
                <a:rPr kumimoji="1" lang="en-US" altLang="zh-CN" b="1">
                  <a:latin typeface="宋体" charset="-122"/>
                  <a:cs typeface="Times New Roman" pitchFamily="18" charset="0"/>
                </a:rPr>
                <a:t>rel</a:t>
              </a:r>
              <a:r>
                <a:rPr kumimoji="1" lang="en-US" altLang="zh-CN" b="1">
                  <a:latin typeface="宋体" charset="-122"/>
                </a:rPr>
                <a:t> 		</a:t>
              </a:r>
              <a:r>
                <a:rPr kumimoji="1" lang="zh-CN" altLang="en-US" b="1">
                  <a:latin typeface="宋体" charset="-122"/>
                </a:rPr>
                <a:t>否则： </a:t>
              </a:r>
              <a:r>
                <a:rPr kumimoji="1" lang="en-US" altLang="zh-CN" b="1">
                  <a:latin typeface="宋体" charset="-122"/>
                  <a:cs typeface="Times New Roman" pitchFamily="18" charset="0"/>
                </a:rPr>
                <a:t>(direct)=0</a:t>
              </a:r>
              <a:r>
                <a:rPr kumimoji="1" lang="zh-CN" altLang="en-US" b="1">
                  <a:latin typeface="宋体" charset="-122"/>
                </a:rPr>
                <a:t>，程序顺序执行</a:t>
              </a:r>
            </a:p>
          </p:txBody>
        </p:sp>
        <p:sp>
          <p:nvSpPr>
            <p:cNvPr id="57352" name="Line 17"/>
            <p:cNvSpPr>
              <a:spLocks noChangeShapeType="1"/>
            </p:cNvSpPr>
            <p:nvPr/>
          </p:nvSpPr>
          <p:spPr bwMode="auto">
            <a:xfrm>
              <a:off x="96" y="153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3" name="Line 18"/>
            <p:cNvSpPr>
              <a:spLocks noChangeShapeType="1"/>
            </p:cNvSpPr>
            <p:nvPr/>
          </p:nvSpPr>
          <p:spPr bwMode="auto">
            <a:xfrm>
              <a:off x="96" y="8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4" name="Line 19"/>
            <p:cNvSpPr>
              <a:spLocks noChangeShapeType="1"/>
            </p:cNvSpPr>
            <p:nvPr/>
          </p:nvSpPr>
          <p:spPr bwMode="auto">
            <a:xfrm>
              <a:off x="1776" y="576"/>
              <a:ext cx="0" cy="16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5" name="Line 20"/>
            <p:cNvSpPr>
              <a:spLocks noChangeShapeType="1"/>
            </p:cNvSpPr>
            <p:nvPr/>
          </p:nvSpPr>
          <p:spPr bwMode="auto">
            <a:xfrm>
              <a:off x="2832" y="576"/>
              <a:ext cx="0" cy="16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2" name="日期占位符 3">
            <a:extLst>
              <a:ext uri="{FF2B5EF4-FFF2-40B4-BE49-F238E27FC236}">
                <a16:creationId xmlns:a16="http://schemas.microsoft.com/office/drawing/2014/main" id="{38E63397-6682-43C7-BF42-3AAFC74303DC}"/>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18:51</a:t>
            </a:fld>
            <a:endParaRPr lang="en-US" altLang="zh-CN" dirty="0">
              <a:ea typeface="宋体" charset="-122"/>
            </a:endParaRPr>
          </a:p>
        </p:txBody>
      </p:sp>
      <p:sp>
        <p:nvSpPr>
          <p:cNvPr id="13" name="灯片编号占位符 5">
            <a:extLst>
              <a:ext uri="{FF2B5EF4-FFF2-40B4-BE49-F238E27FC236}">
                <a16:creationId xmlns:a16="http://schemas.microsoft.com/office/drawing/2014/main" id="{2CF42F30-9A3B-4FB1-B6E3-C0509FB67C62}"/>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16</a:t>
            </a:fld>
            <a:endParaRPr lang="en-US" altLang="zh-CN">
              <a:ea typeface="宋体" charset="-122"/>
            </a:endParaRPr>
          </a:p>
        </p:txBody>
      </p:sp>
      <p:sp>
        <p:nvSpPr>
          <p:cNvPr id="14" name="Rectangle 2">
            <a:extLst>
              <a:ext uri="{FF2B5EF4-FFF2-40B4-BE49-F238E27FC236}">
                <a16:creationId xmlns:a16="http://schemas.microsoft.com/office/drawing/2014/main" id="{260DC5F8-4B8F-4E7D-BCBA-9E00C5E521C6}"/>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5" name="Picture 2" descr="c:\documents and settings\ibm\application data\360se6\User Data\temp\01300000323145123029807175635_s.jpg">
            <a:extLst>
              <a:ext uri="{FF2B5EF4-FFF2-40B4-BE49-F238E27FC236}">
                <a16:creationId xmlns:a16="http://schemas.microsoft.com/office/drawing/2014/main" id="{C578A5F5-751E-4866-A689-5DAD187930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02394216-A14A-4FC4-BA41-641661E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62B294B8-2631-43EC-AE10-0AF50D51A322}"/>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9" name="矩形 18">
            <a:extLst>
              <a:ext uri="{FF2B5EF4-FFF2-40B4-BE49-F238E27FC236}">
                <a16:creationId xmlns:a16="http://schemas.microsoft.com/office/drawing/2014/main" id="{96EFB6E1-E270-4493-A8C3-C4A9B5F38908}"/>
              </a:ext>
            </a:extLst>
          </p:cNvPr>
          <p:cNvSpPr/>
          <p:nvPr/>
        </p:nvSpPr>
        <p:spPr>
          <a:xfrm>
            <a:off x="3016697" y="1327319"/>
            <a:ext cx="169932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DJNZ</a:t>
            </a:r>
            <a:endParaRPr lang="zh-CN" altLang="en-US" dirty="0">
              <a:solidFill>
                <a:srgbClr val="FF0000"/>
              </a:solidFill>
            </a:endParaRPr>
          </a:p>
        </p:txBody>
      </p:sp>
      <p:sp>
        <p:nvSpPr>
          <p:cNvPr id="20" name="Text Box 5">
            <a:extLst>
              <a:ext uri="{FF2B5EF4-FFF2-40B4-BE49-F238E27FC236}">
                <a16:creationId xmlns:a16="http://schemas.microsoft.com/office/drawing/2014/main" id="{CD23D1F0-A81C-43C3-99A0-DCD559FBDD5E}"/>
              </a:ext>
            </a:extLst>
          </p:cNvPr>
          <p:cNvSpPr txBox="1">
            <a:spLocks noChangeArrowheads="1"/>
          </p:cNvSpPr>
          <p:nvPr/>
        </p:nvSpPr>
        <p:spPr bwMode="auto">
          <a:xfrm>
            <a:off x="123165" y="4563839"/>
            <a:ext cx="8915400" cy="1865126"/>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marL="342900" indent="-342900" algn="just">
              <a:spcBef>
                <a:spcPct val="20000"/>
              </a:spcBef>
              <a:buFontTx/>
              <a:buChar char="•"/>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Times New Roman" pitchFamily="18" charset="0"/>
              </a:rPr>
              <a:t>程序每执行一次本指令，将第一操作数的字节变量减</a:t>
            </a:r>
            <a:r>
              <a:rPr kumimoji="1" lang="en-US" altLang="zh-CN" b="1" dirty="0">
                <a:latin typeface="Times New Roman" pitchFamily="18" charset="0"/>
              </a:rPr>
              <a:t>1</a:t>
            </a:r>
            <a:r>
              <a:rPr kumimoji="1" lang="zh-CN" altLang="en-US" b="1" dirty="0">
                <a:latin typeface="Times New Roman" pitchFamily="18" charset="0"/>
              </a:rPr>
              <a:t>，并判字节变量是否为零，若不为</a:t>
            </a:r>
            <a:r>
              <a:rPr kumimoji="1" lang="en-US" altLang="zh-CN" b="1" dirty="0">
                <a:latin typeface="Times New Roman" pitchFamily="18" charset="0"/>
              </a:rPr>
              <a:t>0</a:t>
            </a:r>
            <a:r>
              <a:rPr kumimoji="1" lang="zh-CN" altLang="en-US" b="1" dirty="0">
                <a:latin typeface="Times New Roman" pitchFamily="18" charset="0"/>
              </a:rPr>
              <a:t>，则转移到目标地址，继续执行循环程序段；若为</a:t>
            </a:r>
            <a:r>
              <a:rPr kumimoji="1" lang="en-US" altLang="zh-CN" b="1" dirty="0">
                <a:latin typeface="Times New Roman" pitchFamily="18" charset="0"/>
              </a:rPr>
              <a:t>0</a:t>
            </a:r>
            <a:r>
              <a:rPr kumimoji="1" lang="zh-CN" altLang="en-US" b="1" dirty="0">
                <a:latin typeface="Times New Roman" pitchFamily="18" charset="0"/>
              </a:rPr>
              <a:t>，则结束循环程序段的执行，程序往下执行。</a:t>
            </a:r>
          </a:p>
          <a:p>
            <a:pPr algn="just">
              <a:spcBef>
                <a:spcPct val="20000"/>
              </a:spcBef>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en-US" altLang="zh-CN" b="1" dirty="0" err="1">
                <a:latin typeface="Times New Roman" pitchFamily="18" charset="0"/>
              </a:rPr>
              <a:t>rel</a:t>
            </a:r>
            <a:r>
              <a:rPr kumimoji="1" lang="zh-CN" altLang="en-US" b="1" dirty="0">
                <a:latin typeface="Times New Roman" pitchFamily="18" charset="0"/>
              </a:rPr>
              <a:t>为相对于</a:t>
            </a:r>
            <a:r>
              <a:rPr kumimoji="1" lang="en-US" altLang="zh-CN" b="1" dirty="0">
                <a:latin typeface="Times New Roman" pitchFamily="18" charset="0"/>
              </a:rPr>
              <a:t>DJNZ</a:t>
            </a:r>
            <a:r>
              <a:rPr kumimoji="1" lang="zh-CN" altLang="en-US" b="1" dirty="0">
                <a:latin typeface="Times New Roman" pitchFamily="18" charset="0"/>
              </a:rPr>
              <a:t>指令的下一条指令的第一个字节相对偏移量，是一个带符号的</a:t>
            </a:r>
            <a:r>
              <a:rPr kumimoji="1" lang="en-US" altLang="zh-CN" b="1" dirty="0">
                <a:latin typeface="Times New Roman" pitchFamily="18" charset="0"/>
              </a:rPr>
              <a:t>8</a:t>
            </a:r>
            <a:r>
              <a:rPr kumimoji="1" lang="zh-CN" altLang="en-US" b="1" dirty="0">
                <a:latin typeface="Times New Roman" pitchFamily="18" charset="0"/>
              </a:rPr>
              <a:t>位数表示。</a:t>
            </a:r>
            <a:endParaRPr kumimoji="1" lang="en-US" altLang="zh-CN" b="1" dirty="0">
              <a:latin typeface="Times New Roman" pitchFamily="18" charset="0"/>
            </a:endParaRPr>
          </a:p>
          <a:p>
            <a:pPr algn="just">
              <a:spcBef>
                <a:spcPct val="20000"/>
              </a:spcBef>
            </a:pPr>
            <a:r>
              <a:rPr kumimoji="1" lang="en-US" altLang="zh-CN" b="1" dirty="0">
                <a:latin typeface="Times New Roman" pitchFamily="18" charset="0"/>
              </a:rPr>
              <a:t> 	 3</a:t>
            </a:r>
            <a:r>
              <a:rPr kumimoji="1" lang="zh-CN" altLang="en-US" b="1" dirty="0">
                <a:solidFill>
                  <a:srgbClr val="FF0000"/>
                </a:solidFill>
                <a:latin typeface="Times New Roman" pitchFamily="18" charset="0"/>
              </a:rPr>
              <a:t>、</a:t>
            </a:r>
            <a:r>
              <a:rPr kumimoji="1" lang="zh-CN" altLang="en-US" b="1" dirty="0">
                <a:latin typeface="Times New Roman" pitchFamily="18" charset="0"/>
              </a:rPr>
              <a:t>循环转移的目标地址应为</a:t>
            </a:r>
            <a:r>
              <a:rPr kumimoji="1" lang="en-US" altLang="zh-CN" b="1" dirty="0">
                <a:latin typeface="Times New Roman" pitchFamily="18" charset="0"/>
              </a:rPr>
              <a:t>DJNZ</a:t>
            </a:r>
            <a:r>
              <a:rPr kumimoji="1" lang="zh-CN" altLang="en-US" b="1" dirty="0">
                <a:latin typeface="Times New Roman" pitchFamily="18" charset="0"/>
              </a:rPr>
              <a:t>指令的下条指令地址和偏移量之和。</a:t>
            </a:r>
          </a:p>
        </p:txBody>
      </p:sp>
      <p:sp>
        <p:nvSpPr>
          <p:cNvPr id="18" name="矩形 17">
            <a:extLst>
              <a:ext uri="{FF2B5EF4-FFF2-40B4-BE49-F238E27FC236}">
                <a16:creationId xmlns:a16="http://schemas.microsoft.com/office/drawing/2014/main" id="{99CA15E6-C493-4A6F-BB8A-D490FD8593EA}"/>
              </a:ext>
            </a:extLst>
          </p:cNvPr>
          <p:cNvSpPr/>
          <p:nvPr/>
        </p:nvSpPr>
        <p:spPr>
          <a:xfrm>
            <a:off x="4637072" y="1327319"/>
            <a:ext cx="4437006" cy="369332"/>
          </a:xfrm>
          <a:prstGeom prst="rect">
            <a:avLst/>
          </a:prstGeom>
        </p:spPr>
        <p:txBody>
          <a:bodyPr wrap="square">
            <a:spAutoFit/>
          </a:bodyPr>
          <a:lstStyle/>
          <a:p>
            <a:r>
              <a:rPr lang="en-US" altLang="zh-CN" b="1" dirty="0">
                <a:solidFill>
                  <a:srgbClr val="FF0000"/>
                </a:solidFill>
                <a:ea typeface="创艺简黑体" pitchFamily="2" charset="-122"/>
              </a:rPr>
              <a:t>D</a:t>
            </a:r>
            <a:r>
              <a:rPr lang="en-US" altLang="zh-CN" b="1" dirty="0">
                <a:solidFill>
                  <a:srgbClr val="3333FF"/>
                </a:solidFill>
                <a:ea typeface="创艺简黑体" pitchFamily="2" charset="-122"/>
              </a:rPr>
              <a:t>ecrement and </a:t>
            </a:r>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a:t>
            </a:r>
            <a:r>
              <a:rPr lang="en-US" altLang="zh-CN" b="1" dirty="0">
                <a:solidFill>
                  <a:srgbClr val="FF0000"/>
                </a:solidFill>
                <a:ea typeface="创艺简黑体" pitchFamily="2" charset="-122"/>
              </a:rPr>
              <a:t>Z</a:t>
            </a:r>
            <a:r>
              <a:rPr lang="en-US" altLang="zh-CN" b="1" dirty="0">
                <a:solidFill>
                  <a:srgbClr val="3333FF"/>
                </a:solidFill>
                <a:ea typeface="创艺简黑体" pitchFamily="2" charset="-122"/>
              </a:rPr>
              <a:t>ero</a:t>
            </a:r>
            <a:r>
              <a:rPr lang="zh-CN" altLang="en-US" b="1" dirty="0">
                <a:solidFill>
                  <a:srgbClr val="3333FF"/>
                </a:solidFill>
                <a:ea typeface="创艺简黑体" pitchFamily="2" charset="-122"/>
              </a:rPr>
              <a:t>  </a:t>
            </a:r>
            <a:endParaRPr lang="zh-CN" altLang="en-US" dirty="0">
              <a:solidFill>
                <a:srgbClr val="3333FF"/>
              </a:solidFill>
            </a:endParaRPr>
          </a:p>
        </p:txBody>
      </p:sp>
    </p:spTree>
  </p:cSld>
  <p:clrMapOvr>
    <a:masterClrMapping/>
  </p:clrMapOvr>
  <p:transition>
    <p:cut thruBlk="1"/>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291021" y="1237025"/>
            <a:ext cx="2819400" cy="361950"/>
          </a:xfrm>
        </p:spPr>
        <p:txBody>
          <a:bodyPr/>
          <a:lstStyle/>
          <a:p>
            <a:pPr eaLnBrk="1" hangingPunct="1">
              <a:tabLst>
                <a:tab pos="285750" algn="l"/>
              </a:tabLst>
            </a:pPr>
            <a:r>
              <a:rPr lang="en-US" altLang="zh-CN" sz="2000" b="1" dirty="0">
                <a:solidFill>
                  <a:srgbClr val="3333FF"/>
                </a:solidFill>
              </a:rPr>
              <a:t>(1)  </a:t>
            </a:r>
            <a:r>
              <a:rPr lang="zh-CN" altLang="en-US" sz="2000" b="1" dirty="0">
                <a:solidFill>
                  <a:srgbClr val="3333FF"/>
                </a:solidFill>
              </a:rPr>
              <a:t>长调用指令</a:t>
            </a:r>
            <a:endParaRPr lang="zh-CN" altLang="en-US" sz="2000" dirty="0">
              <a:solidFill>
                <a:srgbClr val="3333FF"/>
              </a:solidFill>
            </a:endParaRPr>
          </a:p>
        </p:txBody>
      </p:sp>
      <p:grpSp>
        <p:nvGrpSpPr>
          <p:cNvPr id="59397" name="Group 25"/>
          <p:cNvGrpSpPr>
            <a:grpSpLocks/>
          </p:cNvGrpSpPr>
          <p:nvPr/>
        </p:nvGrpSpPr>
        <p:grpSpPr bwMode="auto">
          <a:xfrm>
            <a:off x="76200" y="1657838"/>
            <a:ext cx="8915400" cy="1905000"/>
            <a:chOff x="48" y="576"/>
            <a:chExt cx="5616" cy="1200"/>
          </a:xfrm>
        </p:grpSpPr>
        <p:sp>
          <p:nvSpPr>
            <p:cNvPr id="59404" name="Text Box 11"/>
            <p:cNvSpPr txBox="1">
              <a:spLocks noChangeArrowheads="1"/>
            </p:cNvSpPr>
            <p:nvPr/>
          </p:nvSpPr>
          <p:spPr bwMode="auto">
            <a:xfrm>
              <a:off x="48" y="576"/>
              <a:ext cx="5616" cy="1174"/>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LCALL</a:t>
              </a:r>
              <a:r>
                <a:rPr kumimoji="1" lang="en-US" altLang="zh-CN" b="1" dirty="0">
                  <a:solidFill>
                    <a:schemeClr val="hlink"/>
                  </a:solidFill>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addr16</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0001 0010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(PC)+3→PC(</a:t>
              </a:r>
              <a:r>
                <a:rPr kumimoji="1" lang="zh-CN" altLang="en-US" b="1" dirty="0">
                  <a:solidFill>
                    <a:schemeClr val="hlink"/>
                  </a:solidFill>
                  <a:latin typeface="宋体" charset="-122"/>
                </a:rPr>
                <a:t>断点</a:t>
              </a:r>
              <a:r>
                <a:rPr kumimoji="1" lang="en-US" altLang="zh-CN" b="1" dirty="0">
                  <a:solidFill>
                    <a:schemeClr val="hlink"/>
                  </a:solidFill>
                  <a:latin typeface="宋体" charset="-122"/>
                </a:rPr>
                <a:t>PC)</a:t>
              </a:r>
              <a:r>
                <a:rPr kumimoji="1" lang="en-US" altLang="zh-CN" b="1" dirty="0">
                  <a:solidFill>
                    <a:schemeClr val="hlink"/>
                  </a:solidFill>
                  <a:latin typeface="宋体" charset="-122"/>
                  <a:cs typeface="Times New Roman" pitchFamily="18" charset="0"/>
                </a:rPr>
                <a:t> ,</a:t>
              </a:r>
            </a:p>
            <a:p>
              <a:pPr algn="just" eaLnBrk="0" hangingPunct="0">
                <a:lnSpc>
                  <a:spcPct val="80000"/>
                </a:lnSpc>
                <a:spcBef>
                  <a:spcPct val="50000"/>
                </a:spcBef>
              </a:pPr>
              <a:r>
                <a:rPr kumimoji="1" lang="zh-CN" altLang="en-US" b="1" dirty="0">
                  <a:latin typeface="宋体" charset="-122"/>
                </a:rPr>
                <a:t>长调用指令提供了</a:t>
              </a:r>
              <a:r>
                <a:rPr kumimoji="1" lang="en-US" altLang="zh-CN" b="1" dirty="0">
                  <a:latin typeface="Times New Roman" pitchFamily="18" charset="0"/>
                  <a:cs typeface="Times New Roman" pitchFamily="18" charset="0"/>
                </a:rPr>
                <a:t>16</a:t>
              </a:r>
              <a:r>
                <a:rPr kumimoji="1" lang="zh-CN" altLang="en-US" b="1" dirty="0">
                  <a:latin typeface="宋体" charset="-122"/>
                </a:rPr>
                <a:t>位</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addr</a:t>
              </a:r>
              <a:r>
                <a:rPr kumimoji="1" lang="en-US" altLang="zh-CN" b="1" baseline="-25000" dirty="0">
                  <a:solidFill>
                    <a:schemeClr val="hlink"/>
                  </a:solidFill>
                  <a:latin typeface="宋体" charset="-122"/>
                </a:rPr>
                <a:t>8-15</a:t>
              </a:r>
              <a:r>
                <a:rPr kumimoji="1" lang="en-US" altLang="zh-CN" b="1" dirty="0">
                  <a:solidFill>
                    <a:schemeClr val="hlink"/>
                  </a:solidFill>
                  <a:latin typeface="宋体" charset="-122"/>
                </a:rPr>
                <a:t> </a:t>
              </a:r>
              <a:r>
                <a:rPr kumimoji="1" lang="en-US" altLang="zh-CN" b="1" dirty="0">
                  <a:solidFill>
                    <a:schemeClr val="hlink"/>
                  </a:solidFill>
                  <a:latin typeface="宋体" charset="-122"/>
                  <a:cs typeface="Times New Roman" pitchFamily="18" charset="0"/>
                </a:rPr>
                <a:t>		</a:t>
              </a:r>
              <a:r>
                <a:rPr kumimoji="1" lang="zh-CN" altLang="en-US" b="1" dirty="0">
                  <a:solidFill>
                    <a:schemeClr val="hlink"/>
                  </a:solidFill>
                  <a:latin typeface="宋体" charset="-122"/>
                </a:rPr>
                <a:t>后</a:t>
              </a:r>
              <a:r>
                <a:rPr kumimoji="1" lang="en-US" altLang="zh-CN" b="1" dirty="0">
                  <a:solidFill>
                    <a:schemeClr val="hlink"/>
                  </a:solidFill>
                  <a:latin typeface="宋体" charset="-122"/>
                </a:rPr>
                <a:t>(SP)+1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r>
                <a:rPr kumimoji="1" lang="zh-CN" altLang="en-US" b="1" dirty="0">
                  <a:solidFill>
                    <a:schemeClr val="hlink"/>
                  </a:solidFill>
                  <a:latin typeface="宋体" charset="-122"/>
                </a:rPr>
                <a:t>保护断点</a:t>
              </a:r>
              <a:r>
                <a:rPr kumimoji="1" lang="en-US" altLang="zh-CN" b="1" dirty="0">
                  <a:solidFill>
                    <a:schemeClr val="hlink"/>
                  </a:solidFill>
                  <a:latin typeface="宋体" charset="-122"/>
                </a:rPr>
                <a:t>)</a:t>
              </a:r>
            </a:p>
            <a:p>
              <a:pPr algn="just" eaLnBrk="0" hangingPunct="0">
                <a:lnSpc>
                  <a:spcPct val="80000"/>
                </a:lnSpc>
                <a:spcBef>
                  <a:spcPct val="50000"/>
                </a:spcBef>
              </a:pPr>
              <a:r>
                <a:rPr kumimoji="1" lang="zh-CN" altLang="en-US" b="1" dirty="0">
                  <a:latin typeface="宋体" charset="-122"/>
                </a:rPr>
                <a:t>目标地址，在</a:t>
              </a:r>
              <a:r>
                <a:rPr kumimoji="1" lang="en-US" altLang="zh-CN" b="1" dirty="0">
                  <a:latin typeface="宋体" charset="-122"/>
                </a:rPr>
                <a:t>64K</a:t>
              </a:r>
              <a:r>
                <a:rPr kumimoji="1" lang="zh-CN" altLang="en-US" b="1" dirty="0">
                  <a:latin typeface="宋体" charset="-122"/>
                </a:rPr>
                <a:t>地</a:t>
              </a:r>
              <a:r>
                <a:rPr kumimoji="1" lang="zh-CN" altLang="en-US" b="1" dirty="0">
                  <a:solidFill>
                    <a:schemeClr val="hlink"/>
                  </a:solidFill>
                  <a:latin typeface="宋体" charset="-122"/>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rPr>
                <a:t> 	 	(SP)+1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8-15</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p>
            <a:p>
              <a:pPr algn="just" eaLnBrk="0" hangingPunct="0">
                <a:lnSpc>
                  <a:spcPct val="80000"/>
                </a:lnSpc>
                <a:spcBef>
                  <a:spcPct val="50000"/>
                </a:spcBef>
              </a:pPr>
              <a:r>
                <a:rPr kumimoji="1" lang="zh-CN" altLang="en-US" b="1" dirty="0">
                  <a:latin typeface="宋体" charset="-122"/>
                </a:rPr>
                <a:t>址空间内调用。</a:t>
              </a:r>
              <a:r>
                <a:rPr kumimoji="1" lang="zh-CN" altLang="en-US" b="1" dirty="0">
                  <a:solidFill>
                    <a:schemeClr val="hlink"/>
                  </a:solidFill>
                  <a:latin typeface="宋体" charset="-122"/>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0-15</a:t>
              </a:r>
              <a:r>
                <a:rPr kumimoji="1" lang="en-US" altLang="zh-CN" b="1" dirty="0">
                  <a:solidFill>
                    <a:schemeClr val="hlink"/>
                  </a:solidFill>
                  <a:latin typeface="宋体" charset="-122"/>
                </a:rPr>
                <a:t>→PC(</a:t>
              </a:r>
              <a:r>
                <a:rPr kumimoji="1" lang="zh-CN" altLang="en-US" b="1" dirty="0">
                  <a:solidFill>
                    <a:schemeClr val="hlink"/>
                  </a:solidFill>
                  <a:latin typeface="宋体" charset="-122"/>
                </a:rPr>
                <a:t>子程序地址送</a:t>
              </a:r>
              <a:r>
                <a:rPr kumimoji="1" lang="en-US" altLang="zh-CN" b="1" dirty="0">
                  <a:solidFill>
                    <a:schemeClr val="hlink"/>
                  </a:solidFill>
                  <a:latin typeface="宋体" charset="-122"/>
                </a:rPr>
                <a:t>PC)</a:t>
              </a:r>
            </a:p>
          </p:txBody>
        </p:sp>
        <p:sp>
          <p:nvSpPr>
            <p:cNvPr id="59405" name="Line 13"/>
            <p:cNvSpPr>
              <a:spLocks noChangeShapeType="1"/>
            </p:cNvSpPr>
            <p:nvPr/>
          </p:nvSpPr>
          <p:spPr bwMode="auto">
            <a:xfrm>
              <a:off x="48" y="8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9406" name="Line 14"/>
            <p:cNvSpPr>
              <a:spLocks noChangeShapeType="1"/>
            </p:cNvSpPr>
            <p:nvPr/>
          </p:nvSpPr>
          <p:spPr bwMode="auto">
            <a:xfrm>
              <a:off x="1728" y="576"/>
              <a:ext cx="0" cy="115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9407" name="Line 15"/>
            <p:cNvSpPr>
              <a:spLocks noChangeShapeType="1"/>
            </p:cNvSpPr>
            <p:nvPr/>
          </p:nvSpPr>
          <p:spPr bwMode="auto">
            <a:xfrm>
              <a:off x="2784" y="576"/>
              <a:ext cx="0" cy="120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grpSp>
        <p:nvGrpSpPr>
          <p:cNvPr id="59398" name="Group 32"/>
          <p:cNvGrpSpPr>
            <a:grpSpLocks/>
          </p:cNvGrpSpPr>
          <p:nvPr/>
        </p:nvGrpSpPr>
        <p:grpSpPr bwMode="auto">
          <a:xfrm>
            <a:off x="76200" y="3999094"/>
            <a:ext cx="8915399" cy="2220913"/>
            <a:chOff x="48" y="2441"/>
            <a:chExt cx="5616" cy="1399"/>
          </a:xfrm>
        </p:grpSpPr>
        <p:sp>
          <p:nvSpPr>
            <p:cNvPr id="59400" name="Text Box 27"/>
            <p:cNvSpPr txBox="1">
              <a:spLocks noChangeArrowheads="1"/>
            </p:cNvSpPr>
            <p:nvPr/>
          </p:nvSpPr>
          <p:spPr bwMode="auto">
            <a:xfrm>
              <a:off x="48" y="2441"/>
              <a:ext cx="5616" cy="1399"/>
            </a:xfrm>
            <a:prstGeom prst="rect">
              <a:avLst/>
            </a:prstGeom>
            <a:solidFill>
              <a:srgbClr val="87FF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ACALL</a:t>
              </a:r>
              <a:r>
                <a:rPr kumimoji="1" lang="en-US" altLang="zh-CN" b="1" dirty="0">
                  <a:solidFill>
                    <a:schemeClr val="hlink"/>
                  </a:solidFill>
                  <a:latin typeface="宋体" charset="-122"/>
                  <a:cs typeface="Times New Roman" pitchFamily="18" charset="0"/>
                </a:rPr>
                <a:t>   </a:t>
              </a:r>
              <a:r>
                <a:rPr kumimoji="1" lang="en-US" altLang="zh-CN" b="1" dirty="0">
                  <a:latin typeface="宋体" charset="-122"/>
                  <a:cs typeface="Times New Roman" pitchFamily="18" charset="0"/>
                </a:rPr>
                <a:t>addr11</a:t>
              </a:r>
              <a:r>
                <a:rPr kumimoji="1" lang="zh-CN" altLang="en-US" b="1" dirty="0">
                  <a:solidFill>
                    <a:schemeClr val="hlink"/>
                  </a:solidFill>
                  <a:latin typeface="宋体" charset="-122"/>
                  <a:cs typeface="Times New Roman" pitchFamily="18" charset="0"/>
                </a:rPr>
                <a:t>；</a:t>
              </a:r>
              <a:r>
                <a:rPr kumimoji="1" lang="zh-CN" altLang="en-US" b="1" dirty="0">
                  <a:solidFill>
                    <a:schemeClr val="hlink"/>
                  </a:solidFill>
                  <a:latin typeface="宋体" charset="-122"/>
                </a:rPr>
                <a:t>  </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a</a:t>
              </a:r>
              <a:r>
                <a:rPr kumimoji="1" lang="en-US" altLang="zh-CN" b="1" baseline="-25000" dirty="0">
                  <a:solidFill>
                    <a:schemeClr val="hlink"/>
                  </a:solidFill>
                  <a:latin typeface="宋体" charset="-122"/>
                </a:rPr>
                <a:t>10</a:t>
              </a:r>
              <a:r>
                <a:rPr kumimoji="1" lang="en-US" altLang="zh-CN" b="1" dirty="0">
                  <a:solidFill>
                    <a:schemeClr val="hlink"/>
                  </a:solidFill>
                  <a:latin typeface="宋体" charset="-122"/>
                  <a:cs typeface="Times New Roman" pitchFamily="18" charset="0"/>
                </a:rPr>
                <a:t>a</a:t>
              </a:r>
              <a:r>
                <a:rPr kumimoji="1" lang="en-US" altLang="zh-CN" b="1" baseline="-25000" dirty="0">
                  <a:solidFill>
                    <a:schemeClr val="hlink"/>
                  </a:solidFill>
                  <a:latin typeface="宋体" charset="-122"/>
                </a:rPr>
                <a:t>9</a:t>
              </a:r>
              <a:r>
                <a:rPr kumimoji="1" lang="en-US" altLang="zh-CN" b="1" dirty="0">
                  <a:solidFill>
                    <a:schemeClr val="hlink"/>
                  </a:solidFill>
                  <a:latin typeface="宋体" charset="-122"/>
                  <a:cs typeface="Times New Roman" pitchFamily="18" charset="0"/>
                </a:rPr>
                <a:t>a</a:t>
              </a:r>
              <a:r>
                <a:rPr kumimoji="1" lang="en-US" altLang="zh-CN" b="1" baseline="-25000" dirty="0">
                  <a:solidFill>
                    <a:schemeClr val="hlink"/>
                  </a:solidFill>
                  <a:latin typeface="宋体" charset="-122"/>
                </a:rPr>
                <a:t>8</a:t>
              </a:r>
              <a:r>
                <a:rPr kumimoji="1" lang="en-US" altLang="zh-CN" b="1" dirty="0">
                  <a:solidFill>
                    <a:schemeClr val="hlink"/>
                  </a:solidFill>
                  <a:latin typeface="宋体" charset="-122"/>
                  <a:cs typeface="Times New Roman" pitchFamily="18" charset="0"/>
                </a:rPr>
                <a:t>1 0001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(PC)+2→PC(</a:t>
              </a:r>
              <a:r>
                <a:rPr kumimoji="1" lang="zh-CN" altLang="en-US" b="1" dirty="0">
                  <a:solidFill>
                    <a:schemeClr val="hlink"/>
                  </a:solidFill>
                  <a:latin typeface="宋体" charset="-122"/>
                </a:rPr>
                <a:t>断点</a:t>
              </a:r>
              <a:r>
                <a:rPr kumimoji="1" lang="en-US" altLang="zh-CN" b="1" dirty="0">
                  <a:solidFill>
                    <a:schemeClr val="hlink"/>
                  </a:solidFill>
                  <a:latin typeface="宋体" charset="-122"/>
                </a:rPr>
                <a:t>PC)</a:t>
              </a:r>
              <a:r>
                <a:rPr kumimoji="1" lang="en-US" altLang="zh-CN" b="1" dirty="0">
                  <a:solidFill>
                    <a:schemeClr val="hlink"/>
                  </a:solidFill>
                  <a:latin typeface="宋体" charset="-122"/>
                  <a:cs typeface="Times New Roman" pitchFamily="18" charset="0"/>
                </a:rPr>
                <a:t> ,</a:t>
              </a:r>
            </a:p>
            <a:p>
              <a:pPr algn="just" eaLnBrk="0" hangingPunct="0">
                <a:lnSpc>
                  <a:spcPct val="80000"/>
                </a:lnSpc>
                <a:spcBef>
                  <a:spcPct val="50000"/>
                </a:spcBef>
              </a:pPr>
              <a:r>
                <a:rPr kumimoji="1" lang="en-US" altLang="zh-CN" b="1" dirty="0">
                  <a:latin typeface="Times New Roman" pitchFamily="18" charset="0"/>
                  <a:cs typeface="Times New Roman" pitchFamily="18" charset="0"/>
                </a:rPr>
                <a:t> </a:t>
              </a:r>
              <a:r>
                <a:rPr kumimoji="1" lang="zh-CN" altLang="en-US" b="1" dirty="0">
                  <a:latin typeface="宋体" charset="-122"/>
                </a:rPr>
                <a:t>短调用指令提供了</a:t>
              </a:r>
              <a:r>
                <a:rPr kumimoji="1" lang="en-US" altLang="zh-CN" b="1" dirty="0">
                  <a:latin typeface="Times New Roman" pitchFamily="18" charset="0"/>
                  <a:cs typeface="Times New Roman" pitchFamily="18" charset="0"/>
                </a:rPr>
                <a:t>11</a:t>
              </a:r>
              <a:r>
                <a:rPr kumimoji="1" lang="zh-CN" altLang="en-US" b="1" dirty="0">
                  <a:latin typeface="宋体" charset="-122"/>
                </a:rPr>
                <a:t>位</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rPr>
                <a:t>         </a:t>
              </a:r>
              <a:r>
                <a:rPr kumimoji="1" lang="zh-CN" altLang="en-US" b="1" dirty="0">
                  <a:solidFill>
                    <a:schemeClr val="hlink"/>
                  </a:solidFill>
                  <a:latin typeface="宋体" charset="-122"/>
                </a:rPr>
                <a:t>后</a:t>
              </a:r>
              <a:r>
                <a:rPr kumimoji="1" lang="en-US" altLang="zh-CN" b="1" dirty="0">
                  <a:solidFill>
                    <a:schemeClr val="hlink"/>
                  </a:solidFill>
                  <a:latin typeface="宋体" charset="-122"/>
                </a:rPr>
                <a:t>(SP)+1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r>
                <a:rPr kumimoji="1" lang="zh-CN" altLang="en-US" b="1" dirty="0">
                  <a:solidFill>
                    <a:schemeClr val="hlink"/>
                  </a:solidFill>
                  <a:latin typeface="宋体" charset="-122"/>
                </a:rPr>
                <a:t>保护断点</a:t>
              </a:r>
              <a:r>
                <a:rPr kumimoji="1" lang="en-US" altLang="zh-CN" b="1" dirty="0">
                  <a:solidFill>
                    <a:schemeClr val="hlink"/>
                  </a:solidFill>
                  <a:latin typeface="宋体" charset="-122"/>
                </a:rPr>
                <a:t>)</a:t>
              </a:r>
            </a:p>
            <a:p>
              <a:pPr algn="just" eaLnBrk="0" hangingPunct="0">
                <a:lnSpc>
                  <a:spcPct val="80000"/>
                </a:lnSpc>
                <a:spcBef>
                  <a:spcPct val="50000"/>
                </a:spcBef>
              </a:pPr>
              <a:r>
                <a:rPr kumimoji="1" lang="zh-CN" altLang="en-US" b="1" dirty="0">
                  <a:latin typeface="宋体" charset="-122"/>
                </a:rPr>
                <a:t>目标地址，限定在</a:t>
              </a:r>
              <a:r>
                <a:rPr kumimoji="1" lang="en-US" altLang="zh-CN" b="1" dirty="0">
                  <a:latin typeface="宋体" charset="-122"/>
                </a:rPr>
                <a:t>2K</a:t>
              </a:r>
              <a:r>
                <a:rPr kumimoji="1" lang="zh-CN" altLang="en-US" b="1" dirty="0">
                  <a:latin typeface="宋体" charset="-122"/>
                </a:rPr>
                <a:t>地</a:t>
              </a:r>
              <a:r>
                <a:rPr kumimoji="1" lang="zh-CN" altLang="en-US" b="1" dirty="0">
                  <a:solidFill>
                    <a:schemeClr val="hlink"/>
                  </a:solidFill>
                  <a:latin typeface="宋体" charset="-122"/>
                </a:rPr>
                <a:t> 			</a:t>
              </a:r>
              <a:r>
                <a:rPr kumimoji="1" lang="en-US" altLang="zh-CN" b="1" dirty="0">
                  <a:solidFill>
                    <a:schemeClr val="hlink"/>
                  </a:solidFill>
                  <a:latin typeface="宋体" charset="-122"/>
                </a:rPr>
                <a:t>(SP)+1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8-15</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p>
            <a:p>
              <a:pPr algn="just" eaLnBrk="0" hangingPunct="0">
                <a:lnSpc>
                  <a:spcPct val="80000"/>
                </a:lnSpc>
                <a:spcBef>
                  <a:spcPct val="50000"/>
                </a:spcBef>
              </a:pPr>
              <a:r>
                <a:rPr kumimoji="1" lang="zh-CN" altLang="en-US" b="1" dirty="0">
                  <a:latin typeface="宋体" charset="-122"/>
                </a:rPr>
                <a:t>址空间内调用。</a:t>
              </a:r>
              <a:r>
                <a:rPr kumimoji="1" lang="zh-CN" altLang="en-US" b="1" dirty="0">
                  <a:solidFill>
                    <a:schemeClr val="hlink"/>
                  </a:solidFill>
                  <a:latin typeface="宋体" charset="-122"/>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0-10</a:t>
              </a:r>
              <a:r>
                <a:rPr kumimoji="1" lang="en-US" altLang="zh-CN" b="1" dirty="0">
                  <a:solidFill>
                    <a:schemeClr val="hlink"/>
                  </a:solidFill>
                  <a:latin typeface="宋体" charset="-122"/>
                </a:rPr>
                <a:t>→PC</a:t>
              </a:r>
              <a:r>
                <a:rPr kumimoji="1" lang="en-US" altLang="zh-CN" b="1" baseline="-25000" dirty="0">
                  <a:solidFill>
                    <a:schemeClr val="hlink"/>
                  </a:solidFill>
                  <a:latin typeface="宋体" charset="-122"/>
                </a:rPr>
                <a:t>0-10</a:t>
              </a:r>
              <a:r>
                <a:rPr kumimoji="1" lang="en-US" altLang="zh-CN" b="1" dirty="0">
                  <a:solidFill>
                    <a:schemeClr val="hlink"/>
                  </a:solidFill>
                  <a:latin typeface="宋体" charset="-122"/>
                </a:rPr>
                <a:t> (</a:t>
              </a:r>
              <a:r>
                <a:rPr kumimoji="1" lang="zh-CN" altLang="en-US" b="1" dirty="0">
                  <a:solidFill>
                    <a:schemeClr val="hlink"/>
                  </a:solidFill>
                  <a:latin typeface="宋体" charset="-122"/>
                </a:rPr>
                <a:t>子程序地址送</a:t>
              </a:r>
              <a:r>
                <a:rPr kumimoji="1" lang="en-US" altLang="zh-CN" b="1" dirty="0">
                  <a:solidFill>
                    <a:schemeClr val="hlink"/>
                  </a:solidFill>
                  <a:latin typeface="宋体" charset="-122"/>
                </a:rPr>
                <a:t>PC)</a:t>
              </a:r>
            </a:p>
            <a:p>
              <a:pPr algn="just" eaLnBrk="0" hangingPunct="0">
                <a:lnSpc>
                  <a:spcPct val="80000"/>
                </a:lnSpc>
                <a:spcBef>
                  <a:spcPct val="50000"/>
                </a:spcBef>
              </a:pPr>
              <a:r>
                <a:rPr kumimoji="1" lang="en-US" altLang="zh-CN" b="1" dirty="0">
                  <a:solidFill>
                    <a:schemeClr val="hlink"/>
                  </a:solidFill>
                  <a:latin typeface="宋体" charset="-122"/>
                </a:rPr>
                <a:t>					 (PC</a:t>
              </a:r>
              <a:r>
                <a:rPr kumimoji="1" lang="en-US" altLang="zh-CN" b="1" baseline="-25000" dirty="0">
                  <a:solidFill>
                    <a:schemeClr val="hlink"/>
                  </a:solidFill>
                  <a:latin typeface="宋体" charset="-122"/>
                </a:rPr>
                <a:t>11-15 </a:t>
              </a:r>
              <a:r>
                <a:rPr kumimoji="1" lang="en-US" altLang="zh-CN" b="1" dirty="0">
                  <a:solidFill>
                    <a:schemeClr val="hlink"/>
                  </a:solidFill>
                  <a:latin typeface="宋体" charset="-122"/>
                </a:rPr>
                <a:t>)</a:t>
              </a:r>
              <a:r>
                <a:rPr kumimoji="1" lang="en-US" altLang="zh-CN" b="1" baseline="-25000" dirty="0">
                  <a:solidFill>
                    <a:schemeClr val="hlink"/>
                  </a:solidFill>
                  <a:latin typeface="宋体" charset="-122"/>
                </a:rPr>
                <a:t> </a:t>
              </a:r>
              <a:r>
                <a:rPr kumimoji="1" lang="zh-CN" altLang="en-US" b="1" dirty="0">
                  <a:solidFill>
                    <a:schemeClr val="hlink"/>
                  </a:solidFill>
                  <a:latin typeface="宋体" charset="-122"/>
                </a:rPr>
                <a:t>不变</a:t>
              </a:r>
            </a:p>
          </p:txBody>
        </p:sp>
        <p:sp>
          <p:nvSpPr>
            <p:cNvPr id="59401" name="Line 28"/>
            <p:cNvSpPr>
              <a:spLocks noChangeShapeType="1"/>
            </p:cNvSpPr>
            <p:nvPr/>
          </p:nvSpPr>
          <p:spPr bwMode="auto">
            <a:xfrm>
              <a:off x="48" y="244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9402" name="Line 29"/>
            <p:cNvSpPr>
              <a:spLocks noChangeShapeType="1"/>
            </p:cNvSpPr>
            <p:nvPr/>
          </p:nvSpPr>
          <p:spPr bwMode="auto">
            <a:xfrm>
              <a:off x="1718" y="2467"/>
              <a:ext cx="10" cy="1181"/>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9403" name="Line 30"/>
            <p:cNvSpPr>
              <a:spLocks noChangeShapeType="1"/>
            </p:cNvSpPr>
            <p:nvPr/>
          </p:nvSpPr>
          <p:spPr bwMode="auto">
            <a:xfrm>
              <a:off x="2774" y="2467"/>
              <a:ext cx="10" cy="1133"/>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grpSp>
      <p:sp>
        <p:nvSpPr>
          <p:cNvPr id="59399" name="Rectangle 31"/>
          <p:cNvSpPr>
            <a:spLocks noChangeArrowheads="1"/>
          </p:cNvSpPr>
          <p:nvPr/>
        </p:nvSpPr>
        <p:spPr bwMode="auto">
          <a:xfrm>
            <a:off x="216330" y="3463793"/>
            <a:ext cx="2819400" cy="495300"/>
          </a:xfrm>
          <a:prstGeom prst="rect">
            <a:avLst/>
          </a:prstGeom>
          <a:noFill/>
          <a:ln w="9525">
            <a:noFill/>
            <a:miter lim="800000"/>
            <a:headEnd/>
            <a:tailEnd/>
          </a:ln>
        </p:spPr>
        <p:txBody>
          <a:bodyPr anchor="ctr"/>
          <a:lstStyle/>
          <a:p>
            <a:pPr>
              <a:tabLst>
                <a:tab pos="285750" algn="l"/>
              </a:tabLst>
            </a:pPr>
            <a:r>
              <a:rPr kumimoji="1" lang="en-US" altLang="zh-CN" sz="2000" b="1" dirty="0">
                <a:solidFill>
                  <a:srgbClr val="3333FF"/>
                </a:solidFill>
                <a:latin typeface="Times New Roman" pitchFamily="18" charset="0"/>
              </a:rPr>
              <a:t>(2)  </a:t>
            </a:r>
            <a:r>
              <a:rPr kumimoji="1" lang="zh-CN" altLang="en-US" sz="2000" b="1" dirty="0">
                <a:solidFill>
                  <a:srgbClr val="3333FF"/>
                </a:solidFill>
                <a:latin typeface="Times New Roman" pitchFamily="18" charset="0"/>
              </a:rPr>
              <a:t>短调用指令</a:t>
            </a:r>
          </a:p>
        </p:txBody>
      </p:sp>
      <p:sp>
        <p:nvSpPr>
          <p:cNvPr id="17" name="日期占位符 3">
            <a:extLst>
              <a:ext uri="{FF2B5EF4-FFF2-40B4-BE49-F238E27FC236}">
                <a16:creationId xmlns:a16="http://schemas.microsoft.com/office/drawing/2014/main" id="{CFA7ED1C-16B9-4373-BB06-223646F7E801}"/>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18:55</a:t>
            </a:fld>
            <a:endParaRPr lang="en-US" altLang="zh-CN" dirty="0">
              <a:ea typeface="宋体" charset="-122"/>
            </a:endParaRPr>
          </a:p>
        </p:txBody>
      </p:sp>
      <p:sp>
        <p:nvSpPr>
          <p:cNvPr id="18" name="灯片编号占位符 5">
            <a:extLst>
              <a:ext uri="{FF2B5EF4-FFF2-40B4-BE49-F238E27FC236}">
                <a16:creationId xmlns:a16="http://schemas.microsoft.com/office/drawing/2014/main" id="{3FE48773-7E7D-4A1C-A3F1-96BF6341E42F}"/>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17</a:t>
            </a:fld>
            <a:endParaRPr lang="en-US" altLang="zh-CN">
              <a:ea typeface="宋体" charset="-122"/>
            </a:endParaRPr>
          </a:p>
        </p:txBody>
      </p:sp>
      <p:pic>
        <p:nvPicPr>
          <p:cNvPr id="20" name="Picture 2" descr="c:\documents and settings\ibm\application data\360se6\User Data\temp\01300000323145123029807175635_s.jpg">
            <a:extLst>
              <a:ext uri="{FF2B5EF4-FFF2-40B4-BE49-F238E27FC236}">
                <a16:creationId xmlns:a16="http://schemas.microsoft.com/office/drawing/2014/main" id="{32F90F06-8517-4D93-961E-DC4B4B56A8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399BEE66-1E1F-40A1-A4C6-F6E98DF40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D742A054-81F2-4EF1-AE9D-C7AEEA49E2C3}"/>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23" name="矩形 22">
            <a:extLst>
              <a:ext uri="{FF2B5EF4-FFF2-40B4-BE49-F238E27FC236}">
                <a16:creationId xmlns:a16="http://schemas.microsoft.com/office/drawing/2014/main" id="{E0F87B4F-0D54-46BA-8FAE-E393538D760F}"/>
              </a:ext>
            </a:extLst>
          </p:cNvPr>
          <p:cNvSpPr/>
          <p:nvPr/>
        </p:nvSpPr>
        <p:spPr>
          <a:xfrm>
            <a:off x="2735263" y="1240056"/>
            <a:ext cx="183673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LCALL</a:t>
            </a:r>
            <a:endParaRPr lang="zh-CN" altLang="en-US" dirty="0">
              <a:solidFill>
                <a:srgbClr val="FF0000"/>
              </a:solidFill>
            </a:endParaRPr>
          </a:p>
        </p:txBody>
      </p:sp>
      <p:sp>
        <p:nvSpPr>
          <p:cNvPr id="24" name="Rectangle 2">
            <a:extLst>
              <a:ext uri="{FF2B5EF4-FFF2-40B4-BE49-F238E27FC236}">
                <a16:creationId xmlns:a16="http://schemas.microsoft.com/office/drawing/2014/main" id="{FA62280D-22AF-403E-86B0-562675A238AA}"/>
              </a:ext>
            </a:extLst>
          </p:cNvPr>
          <p:cNvSpPr txBox="1">
            <a:spLocks noChangeArrowheads="1"/>
          </p:cNvSpPr>
          <p:nvPr/>
        </p:nvSpPr>
        <p:spPr bwMode="auto">
          <a:xfrm>
            <a:off x="197594" y="739776"/>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rPr>
              <a:t>4</a:t>
            </a:r>
            <a:r>
              <a:rPr lang="zh-CN" altLang="en-US" sz="2400" b="1" kern="0">
                <a:solidFill>
                  <a:srgbClr val="FF0000"/>
                </a:solidFill>
              </a:rPr>
              <a:t>、 调用和返回指令</a:t>
            </a:r>
            <a:endParaRPr lang="zh-CN" altLang="en-US" sz="2400" b="1" kern="0" dirty="0">
              <a:solidFill>
                <a:srgbClr val="FF0000"/>
              </a:solidFill>
            </a:endParaRPr>
          </a:p>
        </p:txBody>
      </p:sp>
      <p:sp>
        <p:nvSpPr>
          <p:cNvPr id="25" name="矩形 24">
            <a:extLst>
              <a:ext uri="{FF2B5EF4-FFF2-40B4-BE49-F238E27FC236}">
                <a16:creationId xmlns:a16="http://schemas.microsoft.com/office/drawing/2014/main" id="{D96342EF-D521-439D-A641-B506459E33A7}"/>
              </a:ext>
            </a:extLst>
          </p:cNvPr>
          <p:cNvSpPr/>
          <p:nvPr/>
        </p:nvSpPr>
        <p:spPr>
          <a:xfrm>
            <a:off x="2745087" y="3588487"/>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ACALL</a:t>
            </a:r>
            <a:endParaRPr lang="zh-CN" altLang="en-US" dirty="0">
              <a:solidFill>
                <a:srgbClr val="3333FF"/>
              </a:solidFill>
            </a:endParaRPr>
          </a:p>
        </p:txBody>
      </p:sp>
      <p:sp>
        <p:nvSpPr>
          <p:cNvPr id="26" name="矩形 25">
            <a:extLst>
              <a:ext uri="{FF2B5EF4-FFF2-40B4-BE49-F238E27FC236}">
                <a16:creationId xmlns:a16="http://schemas.microsoft.com/office/drawing/2014/main" id="{AB894B39-AC9E-43CB-814F-0580D36E80B6}"/>
              </a:ext>
            </a:extLst>
          </p:cNvPr>
          <p:cNvSpPr/>
          <p:nvPr/>
        </p:nvSpPr>
        <p:spPr>
          <a:xfrm>
            <a:off x="4716015" y="1240056"/>
            <a:ext cx="3142104" cy="369332"/>
          </a:xfrm>
          <a:prstGeom prst="rect">
            <a:avLst/>
          </a:prstGeom>
        </p:spPr>
        <p:txBody>
          <a:bodyPr wrap="square">
            <a:spAutoFit/>
          </a:bodyPr>
          <a:lstStyle/>
          <a:p>
            <a:r>
              <a:rPr lang="en-US" altLang="zh-CN" b="1" dirty="0">
                <a:solidFill>
                  <a:srgbClr val="FF0000"/>
                </a:solidFill>
                <a:ea typeface="创艺简黑体" pitchFamily="2" charset="-122"/>
              </a:rPr>
              <a:t>L</a:t>
            </a:r>
            <a:r>
              <a:rPr lang="en-US" altLang="zh-CN" b="1" dirty="0">
                <a:solidFill>
                  <a:srgbClr val="3333FF"/>
                </a:solidFill>
                <a:ea typeface="创艺简黑体" pitchFamily="2" charset="-122"/>
              </a:rPr>
              <a:t>ong subroutine </a:t>
            </a:r>
            <a:r>
              <a:rPr lang="en-US" altLang="zh-CN" b="1" dirty="0">
                <a:solidFill>
                  <a:srgbClr val="FF0000"/>
                </a:solidFill>
                <a:ea typeface="创艺简黑体" pitchFamily="2" charset="-122"/>
              </a:rPr>
              <a:t>CALL</a:t>
            </a:r>
            <a:endParaRPr lang="zh-CN" altLang="en-US" b="1" dirty="0">
              <a:solidFill>
                <a:srgbClr val="FF0000"/>
              </a:solidFill>
              <a:ea typeface="创艺简黑体" pitchFamily="2" charset="-122"/>
            </a:endParaRPr>
          </a:p>
        </p:txBody>
      </p:sp>
      <p:sp>
        <p:nvSpPr>
          <p:cNvPr id="27" name="矩形 26">
            <a:extLst>
              <a:ext uri="{FF2B5EF4-FFF2-40B4-BE49-F238E27FC236}">
                <a16:creationId xmlns:a16="http://schemas.microsoft.com/office/drawing/2014/main" id="{E91AD23C-D372-44A2-9074-59295FC39088}"/>
              </a:ext>
            </a:extLst>
          </p:cNvPr>
          <p:cNvSpPr/>
          <p:nvPr/>
        </p:nvSpPr>
        <p:spPr>
          <a:xfrm>
            <a:off x="4716014" y="3584739"/>
            <a:ext cx="4032449" cy="369332"/>
          </a:xfrm>
          <a:prstGeom prst="rect">
            <a:avLst/>
          </a:prstGeom>
        </p:spPr>
        <p:txBody>
          <a:bodyPr wrap="square">
            <a:spAutoFit/>
          </a:bodyPr>
          <a:lstStyle/>
          <a:p>
            <a:r>
              <a:rPr lang="en-US" altLang="zh-CN" b="1" dirty="0">
                <a:solidFill>
                  <a:srgbClr val="FF0000"/>
                </a:solidFill>
                <a:ea typeface="创艺简黑体" pitchFamily="2" charset="-122"/>
              </a:rPr>
              <a:t>A</a:t>
            </a:r>
            <a:r>
              <a:rPr lang="en-US" altLang="zh-CN" b="1" dirty="0">
                <a:solidFill>
                  <a:srgbClr val="3333FF"/>
                </a:solidFill>
                <a:ea typeface="创艺简黑体" pitchFamily="2" charset="-122"/>
              </a:rPr>
              <a:t>bsolute subroutine </a:t>
            </a:r>
            <a:r>
              <a:rPr lang="en-US" altLang="zh-CN" b="1" dirty="0">
                <a:solidFill>
                  <a:srgbClr val="FF0000"/>
                </a:solidFill>
                <a:ea typeface="创艺简黑体" pitchFamily="2" charset="-122"/>
              </a:rPr>
              <a:t>CALL</a:t>
            </a:r>
            <a:endParaRPr lang="zh-CN" altLang="en-US" b="1" dirty="0">
              <a:solidFill>
                <a:srgbClr val="FF0000"/>
              </a:solidFill>
              <a:ea typeface="创艺简黑体" pitchFamily="2" charset="-122"/>
            </a:endParaRPr>
          </a:p>
        </p:txBody>
      </p:sp>
    </p:spTree>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208682" y="1379355"/>
            <a:ext cx="2819400" cy="346438"/>
          </a:xfrm>
        </p:spPr>
        <p:txBody>
          <a:bodyPr/>
          <a:lstStyle/>
          <a:p>
            <a:pPr eaLnBrk="1" hangingPunct="1">
              <a:tabLst>
                <a:tab pos="285750" algn="l"/>
              </a:tabLst>
            </a:pPr>
            <a:r>
              <a:rPr lang="en-US" altLang="zh-CN" sz="2000" b="1" dirty="0">
                <a:solidFill>
                  <a:srgbClr val="3333FF"/>
                </a:solidFill>
              </a:rPr>
              <a:t>(3)  </a:t>
            </a:r>
            <a:r>
              <a:rPr lang="zh-CN" altLang="en-US" sz="2000" b="1" dirty="0">
                <a:solidFill>
                  <a:srgbClr val="3333FF"/>
                </a:solidFill>
              </a:rPr>
              <a:t>返回指令</a:t>
            </a:r>
          </a:p>
        </p:txBody>
      </p:sp>
      <p:grpSp>
        <p:nvGrpSpPr>
          <p:cNvPr id="60421" name="Group 26"/>
          <p:cNvGrpSpPr>
            <a:grpSpLocks/>
          </p:cNvGrpSpPr>
          <p:nvPr/>
        </p:nvGrpSpPr>
        <p:grpSpPr bwMode="auto">
          <a:xfrm>
            <a:off x="76200" y="1976438"/>
            <a:ext cx="8915400" cy="2443162"/>
            <a:chOff x="48" y="576"/>
            <a:chExt cx="5616" cy="1539"/>
          </a:xfrm>
        </p:grpSpPr>
        <p:sp>
          <p:nvSpPr>
            <p:cNvPr id="60422" name="Text Box 7"/>
            <p:cNvSpPr txBox="1">
              <a:spLocks noChangeArrowheads="1"/>
            </p:cNvSpPr>
            <p:nvPr/>
          </p:nvSpPr>
          <p:spPr bwMode="auto">
            <a:xfrm>
              <a:off x="48" y="576"/>
              <a:ext cx="5616" cy="153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a:solidFill>
                    <a:srgbClr val="3333FF"/>
                  </a:solidFill>
                  <a:latin typeface="宋体" charset="-122"/>
                </a:rPr>
                <a:t>汇编指令格式    机器码格式     操作              </a:t>
              </a:r>
            </a:p>
            <a:p>
              <a:pPr algn="just" eaLnBrk="0" hangingPunct="0">
                <a:spcBef>
                  <a:spcPct val="50000"/>
                </a:spcBef>
              </a:pPr>
              <a:r>
                <a:rPr kumimoji="1" lang="en-US" altLang="zh-CN" b="1">
                  <a:solidFill>
                    <a:schemeClr val="hlink"/>
                  </a:solidFill>
                  <a:latin typeface="宋体" charset="-122"/>
                  <a:cs typeface="Times New Roman" pitchFamily="18" charset="0"/>
                </a:rPr>
                <a:t>RET   </a:t>
              </a:r>
              <a:r>
                <a:rPr kumimoji="1" lang="zh-CN" altLang="en-US" b="1">
                  <a:solidFill>
                    <a:schemeClr val="hlink"/>
                  </a:solidFill>
                  <a:latin typeface="宋体" charset="-122"/>
                  <a:cs typeface="Times New Roman" pitchFamily="18" charset="0"/>
                </a:rPr>
                <a:t>；</a:t>
              </a:r>
              <a:r>
                <a:rPr kumimoji="1" lang="zh-CN" altLang="en-US" b="1">
                  <a:solidFill>
                    <a:schemeClr val="hlink"/>
                  </a:solidFill>
                  <a:latin typeface="宋体" charset="-122"/>
                </a:rPr>
                <a:t>  </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0010 0010	 (</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8-15</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弹出断点高</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zh-CN" altLang="en-US" b="1">
                  <a:latin typeface="宋体" charset="-122"/>
                </a:rPr>
                <a:t>子程序返回</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0-7</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弹出断点低</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en-US" altLang="zh-CN" b="1">
                  <a:solidFill>
                    <a:schemeClr val="hlink"/>
                  </a:solidFill>
                  <a:latin typeface="宋体" charset="-122"/>
                  <a:cs typeface="Times New Roman" pitchFamily="18" charset="0"/>
                </a:rPr>
                <a:t>RETI   </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0011 0010	 (</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8-15</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弹出断点高</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zh-CN" altLang="en-US" b="1">
                  <a:latin typeface="宋体" charset="-122"/>
                </a:rPr>
                <a:t>中断服务返回</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0-7</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弹出断点低</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zh-CN" altLang="en-US" b="1">
                  <a:solidFill>
                    <a:schemeClr val="hlink"/>
                  </a:solidFill>
                  <a:latin typeface="宋体" charset="-122"/>
                </a:rPr>
                <a:t>				开放中断逻辑</a:t>
              </a:r>
            </a:p>
          </p:txBody>
        </p:sp>
        <p:sp>
          <p:nvSpPr>
            <p:cNvPr id="60423" name="Line 8"/>
            <p:cNvSpPr>
              <a:spLocks noChangeShapeType="1"/>
            </p:cNvSpPr>
            <p:nvPr/>
          </p:nvSpPr>
          <p:spPr bwMode="auto">
            <a:xfrm>
              <a:off x="48" y="8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0424" name="Line 9"/>
            <p:cNvSpPr>
              <a:spLocks noChangeShapeType="1"/>
            </p:cNvSpPr>
            <p:nvPr/>
          </p:nvSpPr>
          <p:spPr bwMode="auto">
            <a:xfrm>
              <a:off x="1200" y="576"/>
              <a:ext cx="0" cy="153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0425" name="Line 10"/>
            <p:cNvSpPr>
              <a:spLocks noChangeShapeType="1"/>
            </p:cNvSpPr>
            <p:nvPr/>
          </p:nvSpPr>
          <p:spPr bwMode="auto">
            <a:xfrm>
              <a:off x="2304" y="576"/>
              <a:ext cx="0" cy="153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0426" name="Line 25"/>
            <p:cNvSpPr>
              <a:spLocks noChangeShapeType="1"/>
            </p:cNvSpPr>
            <p:nvPr/>
          </p:nvSpPr>
          <p:spPr bwMode="auto">
            <a:xfrm>
              <a:off x="48" y="1344"/>
              <a:ext cx="5568"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1" name="日期占位符 3">
            <a:extLst>
              <a:ext uri="{FF2B5EF4-FFF2-40B4-BE49-F238E27FC236}">
                <a16:creationId xmlns:a16="http://schemas.microsoft.com/office/drawing/2014/main" id="{ADB0F8EE-20B3-4D2E-8265-571847E35B20}"/>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18:57</a:t>
            </a:fld>
            <a:endParaRPr lang="en-US" altLang="zh-CN" dirty="0">
              <a:ea typeface="宋体" charset="-122"/>
            </a:endParaRPr>
          </a:p>
        </p:txBody>
      </p:sp>
      <p:sp>
        <p:nvSpPr>
          <p:cNvPr id="12" name="灯片编号占位符 5">
            <a:extLst>
              <a:ext uri="{FF2B5EF4-FFF2-40B4-BE49-F238E27FC236}">
                <a16:creationId xmlns:a16="http://schemas.microsoft.com/office/drawing/2014/main" id="{BFFC11DE-18E3-4BF1-B6F4-1E1EAE12CDBE}"/>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18</a:t>
            </a:fld>
            <a:endParaRPr lang="en-US" altLang="zh-CN">
              <a:ea typeface="宋体" charset="-122"/>
            </a:endParaRPr>
          </a:p>
        </p:txBody>
      </p:sp>
      <p:pic>
        <p:nvPicPr>
          <p:cNvPr id="13" name="Picture 2" descr="c:\documents and settings\ibm\application data\360se6\User Data\temp\01300000323145123029807175635_s.jpg">
            <a:extLst>
              <a:ext uri="{FF2B5EF4-FFF2-40B4-BE49-F238E27FC236}">
                <a16:creationId xmlns:a16="http://schemas.microsoft.com/office/drawing/2014/main" id="{361C37B3-D8C9-4E5C-ABA6-1C6A2EBD6A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8DC7739A-5E11-44F2-9D5E-31E35461E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14CDCA4A-8D88-4633-913B-1F6B442A19DA}"/>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6" name="Rectangle 2">
            <a:extLst>
              <a:ext uri="{FF2B5EF4-FFF2-40B4-BE49-F238E27FC236}">
                <a16:creationId xmlns:a16="http://schemas.microsoft.com/office/drawing/2014/main" id="{CB5C9C54-45BA-4372-BBA1-BD54D22899FB}"/>
              </a:ext>
            </a:extLst>
          </p:cNvPr>
          <p:cNvSpPr txBox="1">
            <a:spLocks noChangeArrowheads="1"/>
          </p:cNvSpPr>
          <p:nvPr/>
        </p:nvSpPr>
        <p:spPr bwMode="auto">
          <a:xfrm>
            <a:off x="197594" y="739776"/>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rPr>
              <a:t>4</a:t>
            </a:r>
            <a:r>
              <a:rPr lang="zh-CN" altLang="en-US" sz="2400" b="1" kern="0">
                <a:solidFill>
                  <a:srgbClr val="FF0000"/>
                </a:solidFill>
              </a:rPr>
              <a:t>、 调用和返回指令</a:t>
            </a:r>
            <a:endParaRPr lang="zh-CN" altLang="en-US" sz="2400" b="1" kern="0" dirty="0">
              <a:solidFill>
                <a:srgbClr val="FF0000"/>
              </a:solidFill>
            </a:endParaRPr>
          </a:p>
        </p:txBody>
      </p:sp>
      <p:sp>
        <p:nvSpPr>
          <p:cNvPr id="17" name="矩形 16">
            <a:extLst>
              <a:ext uri="{FF2B5EF4-FFF2-40B4-BE49-F238E27FC236}">
                <a16:creationId xmlns:a16="http://schemas.microsoft.com/office/drawing/2014/main" id="{6912F398-D62C-4A68-910A-D44E06A31D22}"/>
              </a:ext>
            </a:extLst>
          </p:cNvPr>
          <p:cNvSpPr/>
          <p:nvPr/>
        </p:nvSpPr>
        <p:spPr>
          <a:xfrm>
            <a:off x="2555560" y="1351670"/>
            <a:ext cx="235169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RET</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RETI</a:t>
            </a:r>
            <a:endParaRPr lang="zh-CN" altLang="en-US" dirty="0">
              <a:solidFill>
                <a:srgbClr val="FF0000"/>
              </a:solidFill>
            </a:endParaRPr>
          </a:p>
        </p:txBody>
      </p:sp>
      <p:sp>
        <p:nvSpPr>
          <p:cNvPr id="18" name="矩形 17">
            <a:extLst>
              <a:ext uri="{FF2B5EF4-FFF2-40B4-BE49-F238E27FC236}">
                <a16:creationId xmlns:a16="http://schemas.microsoft.com/office/drawing/2014/main" id="{751C917C-8D2B-4E1E-9440-D73E2EEA5F4E}"/>
              </a:ext>
            </a:extLst>
          </p:cNvPr>
          <p:cNvSpPr/>
          <p:nvPr/>
        </p:nvSpPr>
        <p:spPr>
          <a:xfrm>
            <a:off x="4697436" y="1064034"/>
            <a:ext cx="3844492" cy="369332"/>
          </a:xfrm>
          <a:prstGeom prst="rect">
            <a:avLst/>
          </a:prstGeom>
        </p:spPr>
        <p:txBody>
          <a:bodyPr wrap="square">
            <a:spAutoFit/>
          </a:bodyPr>
          <a:lstStyle/>
          <a:p>
            <a:r>
              <a:rPr lang="en-US" altLang="zh-CN" b="1" dirty="0" err="1">
                <a:solidFill>
                  <a:srgbClr val="FF0000"/>
                </a:solidFill>
                <a:ea typeface="创艺简黑体" pitchFamily="2" charset="-122"/>
              </a:rPr>
              <a:t>RET</a:t>
            </a:r>
            <a:r>
              <a:rPr lang="en-US" altLang="zh-CN" b="1" dirty="0" err="1">
                <a:solidFill>
                  <a:srgbClr val="3333FF"/>
                </a:solidFill>
                <a:ea typeface="创艺简黑体" pitchFamily="2" charset="-122"/>
              </a:rPr>
              <a:t>urn</a:t>
            </a:r>
            <a:r>
              <a:rPr lang="en-US" altLang="zh-CN" b="1" dirty="0">
                <a:solidFill>
                  <a:srgbClr val="3333FF"/>
                </a:solidFill>
                <a:ea typeface="创艺简黑体" pitchFamily="2" charset="-122"/>
              </a:rPr>
              <a:t> from subroutine</a:t>
            </a:r>
            <a:endParaRPr lang="zh-CN" altLang="en-US" b="1" dirty="0">
              <a:solidFill>
                <a:srgbClr val="3333FF"/>
              </a:solidFill>
              <a:ea typeface="创艺简黑体" pitchFamily="2" charset="-122"/>
            </a:endParaRPr>
          </a:p>
        </p:txBody>
      </p:sp>
      <p:sp>
        <p:nvSpPr>
          <p:cNvPr id="19" name="矩形 18">
            <a:extLst>
              <a:ext uri="{FF2B5EF4-FFF2-40B4-BE49-F238E27FC236}">
                <a16:creationId xmlns:a16="http://schemas.microsoft.com/office/drawing/2014/main" id="{1855D1B6-95CD-467B-8C75-675FAF16C344}"/>
              </a:ext>
            </a:extLst>
          </p:cNvPr>
          <p:cNvSpPr/>
          <p:nvPr/>
        </p:nvSpPr>
        <p:spPr>
          <a:xfrm>
            <a:off x="4697436" y="1463172"/>
            <a:ext cx="3844492" cy="369332"/>
          </a:xfrm>
          <a:prstGeom prst="rect">
            <a:avLst/>
          </a:prstGeom>
        </p:spPr>
        <p:txBody>
          <a:bodyPr wrap="square">
            <a:spAutoFit/>
          </a:bodyPr>
          <a:lstStyle/>
          <a:p>
            <a:r>
              <a:rPr lang="en-US" altLang="zh-CN" b="1" dirty="0" err="1">
                <a:solidFill>
                  <a:srgbClr val="FF0000"/>
                </a:solidFill>
                <a:ea typeface="创艺简黑体" pitchFamily="2" charset="-122"/>
              </a:rPr>
              <a:t>RET</a:t>
            </a:r>
            <a:r>
              <a:rPr lang="en-US" altLang="zh-CN" b="1" dirty="0" err="1">
                <a:solidFill>
                  <a:srgbClr val="3333FF"/>
                </a:solidFill>
                <a:ea typeface="创艺简黑体" pitchFamily="2" charset="-122"/>
              </a:rPr>
              <a:t>urn</a:t>
            </a:r>
            <a:r>
              <a:rPr lang="en-US" altLang="zh-CN" b="1" dirty="0">
                <a:solidFill>
                  <a:srgbClr val="3333FF"/>
                </a:solidFill>
                <a:ea typeface="创艺简黑体" pitchFamily="2" charset="-122"/>
              </a:rPr>
              <a:t> from </a:t>
            </a:r>
            <a:r>
              <a:rPr lang="en-US" altLang="zh-CN" b="1" dirty="0">
                <a:solidFill>
                  <a:srgbClr val="FF0000"/>
                </a:solidFill>
                <a:ea typeface="创艺简黑体" pitchFamily="2" charset="-122"/>
              </a:rPr>
              <a:t>I</a:t>
            </a:r>
            <a:r>
              <a:rPr lang="en-US" altLang="zh-CN" b="1" dirty="0">
                <a:solidFill>
                  <a:srgbClr val="3333FF"/>
                </a:solidFill>
                <a:ea typeface="创艺简黑体" pitchFamily="2" charset="-122"/>
              </a:rPr>
              <a:t>nterruption</a:t>
            </a:r>
            <a:endParaRPr lang="zh-CN" altLang="en-US" b="1" dirty="0">
              <a:solidFill>
                <a:srgbClr val="3333FF"/>
              </a:solidFill>
              <a:ea typeface="创艺简黑体" pitchFamily="2" charset="-122"/>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828418"/>
                                        </p:tgtEl>
                                        <p:attrNameLst>
                                          <p:attrName>style.visibility</p:attrName>
                                        </p:attrNameLst>
                                      </p:cBhvr>
                                      <p:to>
                                        <p:strVal val="visible"/>
                                      </p:to>
                                    </p:set>
                                    <p:anim calcmode="lin" valueType="num">
                                      <p:cBhvr additive="base">
                                        <p:cTn id="7" dur="500" fill="hold"/>
                                        <p:tgtEl>
                                          <p:spTgt spid="828418"/>
                                        </p:tgtEl>
                                        <p:attrNameLst>
                                          <p:attrName>ppt_x</p:attrName>
                                        </p:attrNameLst>
                                      </p:cBhvr>
                                      <p:tavLst>
                                        <p:tav tm="0">
                                          <p:val>
                                            <p:strVal val="#ppt_x"/>
                                          </p:val>
                                        </p:tav>
                                        <p:tav tm="100000">
                                          <p:val>
                                            <p:strVal val="#ppt_x"/>
                                          </p:val>
                                        </p:tav>
                                      </p:tavLst>
                                    </p:anim>
                                    <p:anim calcmode="lin" valueType="num">
                                      <p:cBhvr additive="base">
                                        <p:cTn id="8" dur="500" fill="hold"/>
                                        <p:tgtEl>
                                          <p:spTgt spid="828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1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261938" y="1135031"/>
            <a:ext cx="4876800" cy="1808374"/>
          </a:xfrm>
        </p:spPr>
        <p:txBody>
          <a:bodyPr/>
          <a:lstStyle/>
          <a:p>
            <a:pPr eaLnBrk="1" fontAlgn="t" hangingPunct="1">
              <a:lnSpc>
                <a:spcPct val="90000"/>
              </a:lnSpc>
            </a:pPr>
            <a:r>
              <a:rPr lang="zh-CN" altLang="en-US" sz="1400" b="1" dirty="0">
                <a:solidFill>
                  <a:srgbClr val="3333FF"/>
                </a:solidFill>
              </a:rPr>
              <a:t>例如：主程序及子程序段如下：</a:t>
            </a:r>
            <a:br>
              <a:rPr lang="zh-CN" altLang="en-US" sz="1400" b="1" dirty="0">
                <a:solidFill>
                  <a:srgbClr val="3333FF"/>
                </a:solidFill>
              </a:rPr>
            </a:br>
            <a:r>
              <a:rPr lang="zh-CN" altLang="en-US" sz="1400" b="1" dirty="0">
                <a:solidFill>
                  <a:schemeClr val="tx1"/>
                </a:solidFill>
              </a:rPr>
              <a:t>			</a:t>
            </a:r>
            <a:r>
              <a:rPr lang="en-US" altLang="zh-CN" sz="1400" b="1" dirty="0">
                <a:solidFill>
                  <a:schemeClr val="tx1"/>
                </a:solidFill>
              </a:rPr>
              <a:t>ORG	0100H</a:t>
            </a:r>
            <a:br>
              <a:rPr lang="en-US" altLang="zh-CN" sz="1400" b="1" dirty="0">
                <a:solidFill>
                  <a:schemeClr val="tx1"/>
                </a:solidFill>
              </a:rPr>
            </a:br>
            <a:r>
              <a:rPr lang="en-US" altLang="zh-CN" sz="1400" b="1" dirty="0" err="1">
                <a:solidFill>
                  <a:schemeClr val="tx1"/>
                </a:solidFill>
              </a:rPr>
              <a:t>0100H</a:t>
            </a:r>
            <a:r>
              <a:rPr lang="en-US" altLang="zh-CN" sz="1400" b="1" dirty="0">
                <a:solidFill>
                  <a:schemeClr val="tx1"/>
                </a:solidFill>
              </a:rPr>
              <a:t>		MAIN:	MOV	SP,#60H</a:t>
            </a:r>
            <a:br>
              <a:rPr lang="en-US" altLang="zh-CN" sz="1400" b="1" dirty="0">
                <a:solidFill>
                  <a:schemeClr val="tx1"/>
                </a:solidFill>
              </a:rPr>
            </a:br>
            <a:r>
              <a:rPr lang="en-US" altLang="zh-CN" sz="1400" b="1" dirty="0">
                <a:solidFill>
                  <a:schemeClr val="tx1"/>
                </a:solidFill>
              </a:rPr>
              <a:t>0103H			</a:t>
            </a:r>
            <a:r>
              <a:rPr lang="en-US" altLang="zh-CN" sz="1400" b="1" dirty="0">
                <a:solidFill>
                  <a:srgbClr val="FF0000"/>
                </a:solidFill>
              </a:rPr>
              <a:t>LCALL</a:t>
            </a:r>
            <a:r>
              <a:rPr lang="en-US" altLang="zh-CN" sz="1400" b="1" dirty="0">
                <a:solidFill>
                  <a:schemeClr val="tx1"/>
                </a:solidFill>
              </a:rPr>
              <a:t>	SUB1</a:t>
            </a:r>
            <a:br>
              <a:rPr lang="en-US" altLang="zh-CN" sz="1400" b="1" dirty="0">
                <a:solidFill>
                  <a:schemeClr val="tx1"/>
                </a:solidFill>
              </a:rPr>
            </a:br>
            <a:r>
              <a:rPr lang="en-US" altLang="zh-CN" sz="1400" b="1" dirty="0">
                <a:solidFill>
                  <a:schemeClr val="tx1"/>
                </a:solidFill>
              </a:rPr>
              <a:t>0106H			</a:t>
            </a:r>
            <a:r>
              <a:rPr lang="en-US" altLang="zh-CN" sz="1400" b="1" dirty="0">
                <a:solidFill>
                  <a:schemeClr val="tx1"/>
                </a:solidFill>
                <a:latin typeface="Arial" charset="0"/>
              </a:rPr>
              <a:t>…</a:t>
            </a:r>
            <a:br>
              <a:rPr lang="en-US" altLang="zh-CN" sz="1400" b="1" dirty="0">
                <a:solidFill>
                  <a:schemeClr val="tx1"/>
                </a:solidFill>
              </a:rPr>
            </a:br>
            <a:r>
              <a:rPr lang="en-US" altLang="zh-CN" sz="1400" b="1" dirty="0">
                <a:solidFill>
                  <a:schemeClr val="tx1"/>
                </a:solidFill>
              </a:rPr>
              <a:t>			ORG	0200H</a:t>
            </a:r>
            <a:br>
              <a:rPr lang="en-US" altLang="zh-CN" sz="1400" b="1" dirty="0">
                <a:solidFill>
                  <a:schemeClr val="hlink"/>
                </a:solidFill>
              </a:rPr>
            </a:br>
            <a:r>
              <a:rPr lang="en-US" altLang="zh-CN" sz="1400" b="1" dirty="0" err="1">
                <a:solidFill>
                  <a:srgbClr val="FF0000"/>
                </a:solidFill>
              </a:rPr>
              <a:t>0200H</a:t>
            </a:r>
            <a:r>
              <a:rPr lang="en-US" altLang="zh-CN" sz="1400" b="1" dirty="0">
                <a:solidFill>
                  <a:srgbClr val="FF0000"/>
                </a:solidFill>
              </a:rPr>
              <a:t>		SUB1:	</a:t>
            </a:r>
            <a:r>
              <a:rPr lang="en-US" altLang="zh-CN" sz="1400" b="1" dirty="0">
                <a:solidFill>
                  <a:srgbClr val="FF0000"/>
                </a:solidFill>
                <a:latin typeface="Arial" charset="0"/>
              </a:rPr>
              <a:t>…</a:t>
            </a:r>
            <a:br>
              <a:rPr lang="en-US" altLang="zh-CN" sz="1400" b="1" dirty="0">
                <a:solidFill>
                  <a:srgbClr val="FF0000"/>
                </a:solidFill>
              </a:rPr>
            </a:br>
            <a:r>
              <a:rPr lang="en-US" altLang="zh-CN" sz="1400" b="1" dirty="0">
                <a:solidFill>
                  <a:srgbClr val="FF0000"/>
                </a:solidFill>
              </a:rPr>
              <a:t>			RET</a:t>
            </a:r>
            <a:r>
              <a:rPr lang="en-US" altLang="zh-CN" sz="1400" b="1" dirty="0">
                <a:solidFill>
                  <a:srgbClr val="3333FF"/>
                </a:solidFill>
              </a:rPr>
              <a:t>	</a:t>
            </a:r>
            <a:br>
              <a:rPr lang="en-US" altLang="zh-CN" sz="1400" b="1" dirty="0">
                <a:solidFill>
                  <a:srgbClr val="3333FF"/>
                </a:solidFill>
              </a:rPr>
            </a:br>
            <a:r>
              <a:rPr lang="zh-CN" altLang="en-US" sz="1400" b="1" dirty="0">
                <a:solidFill>
                  <a:srgbClr val="3333FF"/>
                </a:solidFill>
              </a:rPr>
              <a:t>分析执行 </a:t>
            </a:r>
            <a:r>
              <a:rPr lang="en-US" altLang="zh-CN" sz="1400" b="1" dirty="0">
                <a:solidFill>
                  <a:srgbClr val="3333FF"/>
                </a:solidFill>
              </a:rPr>
              <a:t>LCALL  SUB1 </a:t>
            </a:r>
            <a:r>
              <a:rPr lang="zh-CN" altLang="en-US" sz="1400" b="1" dirty="0">
                <a:solidFill>
                  <a:srgbClr val="3333FF"/>
                </a:solidFill>
              </a:rPr>
              <a:t>及 </a:t>
            </a:r>
            <a:r>
              <a:rPr lang="en-US" altLang="zh-CN" sz="1400" b="1" dirty="0">
                <a:solidFill>
                  <a:srgbClr val="3333FF"/>
                </a:solidFill>
              </a:rPr>
              <a:t>RET </a:t>
            </a:r>
            <a:r>
              <a:rPr lang="zh-CN" altLang="en-US" sz="1400" b="1" dirty="0">
                <a:solidFill>
                  <a:srgbClr val="3333FF"/>
                </a:solidFill>
              </a:rPr>
              <a:t>指令后的结果。</a:t>
            </a:r>
          </a:p>
        </p:txBody>
      </p:sp>
      <p:sp>
        <p:nvSpPr>
          <p:cNvPr id="451591" name="Text Box 7"/>
          <p:cNvSpPr txBox="1">
            <a:spLocks noChangeArrowheads="1"/>
          </p:cNvSpPr>
          <p:nvPr/>
        </p:nvSpPr>
        <p:spPr bwMode="auto">
          <a:xfrm>
            <a:off x="266700" y="3057619"/>
            <a:ext cx="4829176" cy="1611983"/>
          </a:xfrm>
          <a:prstGeom prst="rect">
            <a:avLst/>
          </a:prstGeom>
          <a:solidFill>
            <a:schemeClr val="bg1"/>
          </a:solidFill>
          <a:ln w="12700" cap="sq">
            <a:solidFill>
              <a:schemeClr val="tx1"/>
            </a:solidFill>
            <a:miter lim="800000"/>
            <a:headEnd type="none" w="sm" len="sm"/>
            <a:tailEnd type="none" w="sm" len="sm"/>
          </a:ln>
        </p:spPr>
        <p:txBody>
          <a:bodyPr wrap="square">
            <a:spAutoFit/>
          </a:bodyPr>
          <a:lstStyle/>
          <a:p>
            <a:pPr eaLnBrk="0" hangingPunct="0"/>
            <a:r>
              <a:rPr kumimoji="1" lang="zh-CN" altLang="en-US" sz="1400" b="1" dirty="0">
                <a:latin typeface="Times New Roman" pitchFamily="18" charset="0"/>
              </a:rPr>
              <a:t>解：执行</a:t>
            </a:r>
            <a:r>
              <a:rPr kumimoji="1" lang="en-US" altLang="zh-CN" sz="1400" b="1" dirty="0">
                <a:solidFill>
                  <a:schemeClr val="hlink"/>
                </a:solidFill>
                <a:latin typeface="Times New Roman" pitchFamily="18" charset="0"/>
              </a:rPr>
              <a:t>LCALL  SUB1</a:t>
            </a:r>
            <a:r>
              <a:rPr kumimoji="1" lang="zh-CN" altLang="en-US" sz="1400" b="1" dirty="0">
                <a:latin typeface="Times New Roman" pitchFamily="18" charset="0"/>
              </a:rPr>
              <a:t>的过程：结果如图所示。</a:t>
            </a:r>
          </a:p>
          <a:p>
            <a:pPr eaLnBrk="0" hangingPunct="0"/>
            <a:r>
              <a:rPr kumimoji="1" lang="en-US" altLang="zh-CN" sz="1400" b="1" dirty="0">
                <a:solidFill>
                  <a:srgbClr val="D60093"/>
                </a:solidFill>
                <a:latin typeface="Times New Roman" pitchFamily="18" charset="0"/>
              </a:rPr>
              <a:t>(PC)+3→PC    :	(PC)=0106H</a:t>
            </a:r>
          </a:p>
          <a:p>
            <a:pPr eaLnBrk="0" hangingPunct="0"/>
            <a:r>
              <a:rPr kumimoji="1" lang="en-US" altLang="zh-CN" sz="1400" b="1" dirty="0">
                <a:solidFill>
                  <a:srgbClr val="D60093"/>
                </a:solidFill>
                <a:latin typeface="Times New Roman" pitchFamily="18" charset="0"/>
              </a:rPr>
              <a:t>(SP)+1 →SP    :	(SP)=61H</a:t>
            </a:r>
          </a:p>
          <a:p>
            <a:pPr eaLnBrk="0" hangingPunct="0"/>
            <a:r>
              <a:rPr kumimoji="1" lang="en-US" altLang="zh-CN" sz="1400" b="1" dirty="0">
                <a:solidFill>
                  <a:srgbClr val="D60093"/>
                </a:solidFill>
                <a:latin typeface="宋体" charset="-122"/>
                <a:cs typeface="Times New Roman" pitchFamily="18" charset="0"/>
              </a:rPr>
              <a:t>(PC</a:t>
            </a:r>
            <a:r>
              <a:rPr kumimoji="1" lang="en-US" altLang="zh-CN" sz="1400" b="1" baseline="-25000" dirty="0">
                <a:solidFill>
                  <a:srgbClr val="D60093"/>
                </a:solidFill>
                <a:latin typeface="宋体" charset="-122"/>
              </a:rPr>
              <a:t>0-7</a:t>
            </a:r>
            <a:r>
              <a:rPr kumimoji="1" lang="en-US" altLang="zh-CN" sz="1400" b="1" dirty="0">
                <a:solidFill>
                  <a:srgbClr val="D60093"/>
                </a:solidFill>
                <a:latin typeface="宋体" charset="-122"/>
                <a:cs typeface="Times New Roman" pitchFamily="18" charset="0"/>
              </a:rPr>
              <a:t>)</a:t>
            </a:r>
            <a:r>
              <a:rPr kumimoji="1" lang="en-US" altLang="zh-CN" sz="1400" b="1" dirty="0">
                <a:solidFill>
                  <a:srgbClr val="D60093"/>
                </a:solidFill>
                <a:latin typeface="宋体" charset="-122"/>
              </a:rPr>
              <a:t>→(SP) :	(61H)=06H</a:t>
            </a:r>
          </a:p>
          <a:p>
            <a:pPr eaLnBrk="0" hangingPunct="0"/>
            <a:r>
              <a:rPr kumimoji="1" lang="en-US" altLang="zh-CN" sz="1400" b="1" dirty="0">
                <a:solidFill>
                  <a:srgbClr val="D60093"/>
                </a:solidFill>
                <a:latin typeface="宋体" charset="-122"/>
              </a:rPr>
              <a:t>(SP)+1</a:t>
            </a:r>
            <a:r>
              <a:rPr kumimoji="1" lang="en-US" altLang="zh-CN" sz="1400" b="1" dirty="0">
                <a:solidFill>
                  <a:srgbClr val="D60093"/>
                </a:solidFill>
                <a:latin typeface="宋体" charset="-122"/>
                <a:cs typeface="Times New Roman" pitchFamily="18" charset="0"/>
              </a:rPr>
              <a:t>→SP   :	(SP)=62H</a:t>
            </a:r>
          </a:p>
          <a:p>
            <a:pPr eaLnBrk="0" hangingPunct="0"/>
            <a:r>
              <a:rPr kumimoji="1" lang="en-US" altLang="zh-CN" sz="1400" b="1" dirty="0">
                <a:solidFill>
                  <a:srgbClr val="D60093"/>
                </a:solidFill>
                <a:latin typeface="宋体" charset="-122"/>
                <a:cs typeface="Times New Roman" pitchFamily="18" charset="0"/>
              </a:rPr>
              <a:t>(PC</a:t>
            </a:r>
            <a:r>
              <a:rPr kumimoji="1" lang="en-US" altLang="zh-CN" sz="1400" b="1" baseline="-25000" dirty="0">
                <a:solidFill>
                  <a:srgbClr val="D60093"/>
                </a:solidFill>
                <a:latin typeface="宋体" charset="-122"/>
              </a:rPr>
              <a:t>8-15</a:t>
            </a:r>
            <a:r>
              <a:rPr kumimoji="1" lang="en-US" altLang="zh-CN" sz="1400" b="1" dirty="0">
                <a:solidFill>
                  <a:srgbClr val="D60093"/>
                </a:solidFill>
                <a:latin typeface="宋体" charset="-122"/>
                <a:cs typeface="Times New Roman" pitchFamily="18" charset="0"/>
              </a:rPr>
              <a:t>)</a:t>
            </a:r>
            <a:r>
              <a:rPr kumimoji="1" lang="en-US" altLang="zh-CN" sz="1400" b="1" dirty="0">
                <a:solidFill>
                  <a:srgbClr val="D60093"/>
                </a:solidFill>
                <a:latin typeface="宋体" charset="-122"/>
              </a:rPr>
              <a:t>→(SP):	(62H)=01H</a:t>
            </a:r>
          </a:p>
          <a:p>
            <a:pPr eaLnBrk="0" hangingPunct="0"/>
            <a:r>
              <a:rPr kumimoji="1" lang="en-US" altLang="zh-CN" sz="1400" b="1" dirty="0">
                <a:solidFill>
                  <a:srgbClr val="D60093"/>
                </a:solidFill>
                <a:latin typeface="宋体" charset="-122"/>
              </a:rPr>
              <a:t>addr</a:t>
            </a:r>
            <a:r>
              <a:rPr kumimoji="1" lang="en-US" altLang="zh-CN" sz="1400" b="1" baseline="-25000" dirty="0">
                <a:solidFill>
                  <a:srgbClr val="D60093"/>
                </a:solidFill>
                <a:latin typeface="宋体" charset="-122"/>
              </a:rPr>
              <a:t>0-15</a:t>
            </a:r>
            <a:r>
              <a:rPr kumimoji="1" lang="en-US" altLang="zh-CN" sz="1400" b="1" dirty="0">
                <a:solidFill>
                  <a:srgbClr val="D60093"/>
                </a:solidFill>
                <a:latin typeface="宋体" charset="-122"/>
              </a:rPr>
              <a:t>→PC  :	(PC)=0200H(</a:t>
            </a:r>
            <a:r>
              <a:rPr kumimoji="1" lang="zh-CN" altLang="en-US" sz="1400" b="1" dirty="0">
                <a:solidFill>
                  <a:srgbClr val="D60093"/>
                </a:solidFill>
                <a:latin typeface="宋体" charset="-122"/>
              </a:rPr>
              <a:t>进入子程序</a:t>
            </a:r>
            <a:r>
              <a:rPr kumimoji="1" lang="en-US" altLang="zh-CN" sz="1400" b="1" dirty="0">
                <a:solidFill>
                  <a:srgbClr val="D60093"/>
                </a:solidFill>
                <a:latin typeface="宋体" charset="-122"/>
              </a:rPr>
              <a:t>) </a:t>
            </a:r>
            <a:endParaRPr kumimoji="1" lang="en-US" altLang="zh-CN" sz="1400" b="1" dirty="0">
              <a:solidFill>
                <a:srgbClr val="D60093"/>
              </a:solidFill>
              <a:latin typeface="Times New Roman" pitchFamily="18" charset="0"/>
            </a:endParaRPr>
          </a:p>
        </p:txBody>
      </p:sp>
      <p:sp>
        <p:nvSpPr>
          <p:cNvPr id="451592" name="Text Box 8"/>
          <p:cNvSpPr txBox="1">
            <a:spLocks noChangeArrowheads="1"/>
          </p:cNvSpPr>
          <p:nvPr/>
        </p:nvSpPr>
        <p:spPr bwMode="auto">
          <a:xfrm>
            <a:off x="258761" y="4820450"/>
            <a:ext cx="4837113" cy="1384995"/>
          </a:xfrm>
          <a:prstGeom prst="rect">
            <a:avLst/>
          </a:prstGeom>
          <a:solidFill>
            <a:srgbClr val="FFFF00"/>
          </a:solidFill>
          <a:ln w="12700" cap="sq">
            <a:solidFill>
              <a:schemeClr val="tx1"/>
            </a:solidFill>
            <a:miter lim="800000"/>
            <a:headEnd type="none" w="sm" len="sm"/>
            <a:tailEnd type="none" w="sm" len="sm"/>
          </a:ln>
        </p:spPr>
        <p:txBody>
          <a:bodyPr wrap="square">
            <a:spAutoFit/>
          </a:bodyPr>
          <a:lstStyle/>
          <a:p>
            <a:pPr eaLnBrk="0" hangingPunct="0"/>
            <a:r>
              <a:rPr kumimoji="1" lang="en-US" altLang="zh-CN" sz="1400" b="1">
                <a:latin typeface="Times New Roman" pitchFamily="18" charset="0"/>
              </a:rPr>
              <a:t>       </a:t>
            </a:r>
            <a:r>
              <a:rPr kumimoji="1" lang="zh-CN" altLang="en-US" sz="1400" b="1">
                <a:latin typeface="Times New Roman" pitchFamily="18" charset="0"/>
              </a:rPr>
              <a:t>执行</a:t>
            </a:r>
            <a:r>
              <a:rPr kumimoji="1" lang="en-US" altLang="zh-CN" sz="1400" b="1">
                <a:solidFill>
                  <a:schemeClr val="hlink"/>
                </a:solidFill>
                <a:latin typeface="Times New Roman" pitchFamily="18" charset="0"/>
              </a:rPr>
              <a:t>RET</a:t>
            </a:r>
            <a:r>
              <a:rPr kumimoji="1" lang="zh-CN" altLang="en-US" sz="1400" b="1">
                <a:latin typeface="Times New Roman" pitchFamily="18" charset="0"/>
              </a:rPr>
              <a:t>的过程：如图所示。</a:t>
            </a:r>
          </a:p>
          <a:p>
            <a:pPr eaLnBrk="0" hangingPunct="0"/>
            <a:r>
              <a:rPr kumimoji="1" lang="zh-CN" altLang="en-US" sz="1400" b="1">
                <a:latin typeface="Times New Roman" pitchFamily="18" charset="0"/>
              </a:rPr>
              <a:t>	</a:t>
            </a:r>
            <a:r>
              <a:rPr kumimoji="1" lang="en-US" altLang="zh-CN" sz="1400" b="1">
                <a:solidFill>
                  <a:srgbClr val="D60093"/>
                </a:solidFill>
                <a:latin typeface="Times New Roman" pitchFamily="18" charset="0"/>
              </a:rPr>
              <a:t>((SP)) → </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8-15</a:t>
            </a:r>
            <a:r>
              <a:rPr kumimoji="1" lang="en-US" altLang="zh-CN" sz="1400" b="1">
                <a:solidFill>
                  <a:srgbClr val="D60093"/>
                </a:solidFill>
                <a:latin typeface="Times New Roman" pitchFamily="18" charset="0"/>
              </a:rPr>
              <a:t> :	(</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8-15</a:t>
            </a:r>
            <a:r>
              <a:rPr kumimoji="1" lang="en-US" altLang="zh-CN" sz="1400" b="1">
                <a:solidFill>
                  <a:srgbClr val="D60093"/>
                </a:solidFill>
                <a:latin typeface="Times New Roman" pitchFamily="18" charset="0"/>
              </a:rPr>
              <a:t>)=01H</a:t>
            </a:r>
          </a:p>
          <a:p>
            <a:pPr eaLnBrk="0" hangingPunct="0"/>
            <a:r>
              <a:rPr kumimoji="1" lang="en-US" altLang="zh-CN" sz="1400" b="1">
                <a:solidFill>
                  <a:srgbClr val="D60093"/>
                </a:solidFill>
                <a:latin typeface="Times New Roman" pitchFamily="18" charset="0"/>
              </a:rPr>
              <a:t>	 </a:t>
            </a:r>
            <a:r>
              <a:rPr kumimoji="1" lang="en-US" altLang="zh-CN" sz="1400" b="1">
                <a:solidFill>
                  <a:srgbClr val="D60093"/>
                </a:solidFill>
                <a:latin typeface="宋体" charset="-122"/>
              </a:rPr>
              <a:t>(SP)-1</a:t>
            </a:r>
            <a:r>
              <a:rPr kumimoji="1" lang="en-US" altLang="zh-CN" sz="1400" b="1">
                <a:solidFill>
                  <a:srgbClr val="D60093"/>
                </a:solidFill>
                <a:latin typeface="宋体" charset="-122"/>
                <a:cs typeface="Times New Roman" pitchFamily="18" charset="0"/>
              </a:rPr>
              <a:t>→SP  : 	(SP)=61H</a:t>
            </a:r>
          </a:p>
          <a:p>
            <a:pPr eaLnBrk="0" hangingPunct="0"/>
            <a:r>
              <a:rPr kumimoji="1" lang="en-US" altLang="zh-CN" sz="1400" b="1">
                <a:solidFill>
                  <a:srgbClr val="D60093"/>
                </a:solidFill>
                <a:latin typeface="宋体" charset="-122"/>
                <a:cs typeface="Times New Roman" pitchFamily="18" charset="0"/>
              </a:rPr>
              <a:t>	 (</a:t>
            </a:r>
            <a:r>
              <a:rPr kumimoji="1" lang="en-US" altLang="zh-CN" sz="1400" b="1">
                <a:solidFill>
                  <a:srgbClr val="D60093"/>
                </a:solidFill>
                <a:latin typeface="宋体" charset="-122"/>
              </a:rPr>
              <a:t>(SP))→</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0-7</a:t>
            </a:r>
            <a:r>
              <a:rPr kumimoji="1" lang="en-US" altLang="zh-CN" sz="1400" b="1">
                <a:solidFill>
                  <a:srgbClr val="D60093"/>
                </a:solidFill>
                <a:latin typeface="宋体" charset="-122"/>
              </a:rPr>
              <a:t>:	(</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0-7</a:t>
            </a:r>
            <a:r>
              <a:rPr kumimoji="1" lang="en-US" altLang="zh-CN" sz="1400" b="1">
                <a:solidFill>
                  <a:srgbClr val="D60093"/>
                </a:solidFill>
                <a:latin typeface="宋体" charset="-122"/>
              </a:rPr>
              <a:t>)=06H</a:t>
            </a:r>
          </a:p>
          <a:p>
            <a:pPr eaLnBrk="0" hangingPunct="0"/>
            <a:r>
              <a:rPr kumimoji="1" lang="en-US" altLang="zh-CN" sz="1400" b="1">
                <a:solidFill>
                  <a:srgbClr val="D60093"/>
                </a:solidFill>
                <a:latin typeface="宋体" charset="-122"/>
              </a:rPr>
              <a:t> 	(SP)-1</a:t>
            </a:r>
            <a:r>
              <a:rPr kumimoji="1" lang="en-US" altLang="zh-CN" sz="1400" b="1">
                <a:solidFill>
                  <a:srgbClr val="D60093"/>
                </a:solidFill>
                <a:latin typeface="宋体" charset="-122"/>
                <a:cs typeface="Times New Roman" pitchFamily="18" charset="0"/>
              </a:rPr>
              <a:t>→SP   :	(SP)=60H</a:t>
            </a:r>
          </a:p>
          <a:p>
            <a:pPr eaLnBrk="0" hangingPunct="0"/>
            <a:r>
              <a:rPr kumimoji="1" lang="zh-CN" altLang="en-US" sz="1400" b="1">
                <a:solidFill>
                  <a:srgbClr val="D60093"/>
                </a:solidFill>
                <a:latin typeface="宋体" charset="-122"/>
              </a:rPr>
              <a:t>所以</a:t>
            </a:r>
            <a:r>
              <a:rPr kumimoji="1" lang="zh-CN" altLang="en-US" sz="1400" b="1">
                <a:solidFill>
                  <a:srgbClr val="D60093"/>
                </a:solidFill>
                <a:latin typeface="宋体" charset="-122"/>
                <a:sym typeface="Wingdings" pitchFamily="2" charset="2"/>
              </a:rPr>
              <a:t>：</a:t>
            </a:r>
            <a:r>
              <a:rPr kumimoji="1" lang="en-US" altLang="zh-CN" sz="1400" b="1">
                <a:solidFill>
                  <a:srgbClr val="D60093"/>
                </a:solidFill>
                <a:latin typeface="宋体" charset="-122"/>
                <a:sym typeface="Wingdings" pitchFamily="2" charset="2"/>
              </a:rPr>
              <a:t>(PC)=0106H,</a:t>
            </a:r>
            <a:r>
              <a:rPr kumimoji="1" lang="zh-CN" altLang="en-US" sz="1400" b="1">
                <a:solidFill>
                  <a:srgbClr val="D60093"/>
                </a:solidFill>
                <a:latin typeface="宋体" charset="-122"/>
                <a:sym typeface="Wingdings" pitchFamily="2" charset="2"/>
              </a:rPr>
              <a:t>返回主程序。</a:t>
            </a:r>
            <a:r>
              <a:rPr kumimoji="1" lang="zh-CN" altLang="en-US" sz="1400" b="1">
                <a:solidFill>
                  <a:srgbClr val="D60093"/>
                </a:solidFill>
                <a:latin typeface="宋体" charset="-122"/>
                <a:cs typeface="Times New Roman" pitchFamily="18" charset="0"/>
              </a:rPr>
              <a:t>	</a:t>
            </a:r>
            <a:endParaRPr kumimoji="1" lang="zh-CN" altLang="en-US" sz="1400" b="1">
              <a:solidFill>
                <a:srgbClr val="D60093"/>
              </a:solidFill>
              <a:latin typeface="宋体" charset="-122"/>
            </a:endParaRPr>
          </a:p>
        </p:txBody>
      </p:sp>
      <p:grpSp>
        <p:nvGrpSpPr>
          <p:cNvPr id="2" name="Group 22"/>
          <p:cNvGrpSpPr>
            <a:grpSpLocks/>
          </p:cNvGrpSpPr>
          <p:nvPr/>
        </p:nvGrpSpPr>
        <p:grpSpPr bwMode="auto">
          <a:xfrm>
            <a:off x="5353050" y="1002361"/>
            <a:ext cx="3532188" cy="2536825"/>
            <a:chOff x="3276" y="96"/>
            <a:chExt cx="2225" cy="1598"/>
          </a:xfrm>
        </p:grpSpPr>
        <p:sp>
          <p:nvSpPr>
            <p:cNvPr id="61463" name="Rectangle 21"/>
            <p:cNvSpPr>
              <a:spLocks noChangeArrowheads="1"/>
            </p:cNvSpPr>
            <p:nvPr/>
          </p:nvSpPr>
          <p:spPr bwMode="auto">
            <a:xfrm>
              <a:off x="4896" y="720"/>
              <a:ext cx="576" cy="288"/>
            </a:xfrm>
            <a:prstGeom prst="rect">
              <a:avLst/>
            </a:prstGeom>
            <a:solidFill>
              <a:srgbClr val="FFFFCC"/>
            </a:solidFill>
            <a:ln w="12700" cap="sq">
              <a:solidFill>
                <a:schemeClr val="tx1"/>
              </a:solidFill>
              <a:miter lim="800000"/>
              <a:headEnd type="none" w="sm" len="sm"/>
              <a:tailEnd type="none" w="sm" len="sm"/>
            </a:ln>
          </p:spPr>
          <p:txBody>
            <a:bodyPr anchor="ctr">
              <a:spAutoFit/>
            </a:bodyPr>
            <a:lstStyle/>
            <a:p>
              <a:endParaRPr lang="zh-CN" altLang="en-US"/>
            </a:p>
          </p:txBody>
        </p:sp>
        <p:sp>
          <p:nvSpPr>
            <p:cNvPr id="61464" name="Rectangle 20"/>
            <p:cNvSpPr>
              <a:spLocks noChangeArrowheads="1"/>
            </p:cNvSpPr>
            <p:nvPr/>
          </p:nvSpPr>
          <p:spPr bwMode="auto">
            <a:xfrm>
              <a:off x="3276" y="720"/>
              <a:ext cx="528" cy="288"/>
            </a:xfrm>
            <a:prstGeom prst="rect">
              <a:avLst/>
            </a:prstGeom>
            <a:solidFill>
              <a:srgbClr val="FFFFCC"/>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61465" name="Rectangle 9"/>
            <p:cNvSpPr>
              <a:spLocks noChangeArrowheads="1"/>
            </p:cNvSpPr>
            <p:nvPr/>
          </p:nvSpPr>
          <p:spPr bwMode="auto">
            <a:xfrm>
              <a:off x="4234" y="995"/>
              <a:ext cx="565"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r>
                <a:rPr kumimoji="1" lang="en-US" altLang="zh-CN" sz="2200" b="1" dirty="0">
                  <a:solidFill>
                    <a:schemeClr val="bg1"/>
                  </a:solidFill>
                  <a:latin typeface="Times New Roman" pitchFamily="18" charset="0"/>
                </a:rPr>
                <a:t>01H</a:t>
              </a:r>
            </a:p>
            <a:p>
              <a:pPr eaLnBrk="0" hangingPunct="0"/>
              <a:r>
                <a:rPr kumimoji="1" lang="en-US" altLang="zh-CN" sz="2200" b="1" dirty="0">
                  <a:solidFill>
                    <a:schemeClr val="bg1"/>
                  </a:solidFill>
                  <a:latin typeface="Times New Roman" pitchFamily="18" charset="0"/>
                </a:rPr>
                <a:t>06H</a:t>
              </a:r>
            </a:p>
            <a:p>
              <a:pPr eaLnBrk="0" hangingPunct="0"/>
              <a:r>
                <a:rPr kumimoji="1" lang="en-US" altLang="zh-CN" sz="2200" b="1" dirty="0">
                  <a:solidFill>
                    <a:schemeClr val="bg1"/>
                  </a:solidFill>
                  <a:latin typeface="Times New Roman" pitchFamily="18" charset="0"/>
                </a:rPr>
                <a:t>/////////</a:t>
              </a:r>
            </a:p>
          </p:txBody>
        </p:sp>
        <p:sp>
          <p:nvSpPr>
            <p:cNvPr id="61466" name="Line 10"/>
            <p:cNvSpPr>
              <a:spLocks noChangeShapeType="1"/>
            </p:cNvSpPr>
            <p:nvPr/>
          </p:nvSpPr>
          <p:spPr bwMode="auto">
            <a:xfrm>
              <a:off x="4224" y="124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67" name="Line 11"/>
            <p:cNvSpPr>
              <a:spLocks noChangeShapeType="1"/>
            </p:cNvSpPr>
            <p:nvPr/>
          </p:nvSpPr>
          <p:spPr bwMode="auto">
            <a:xfrm>
              <a:off x="4224" y="148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68" name="Rectangle 12"/>
            <p:cNvSpPr>
              <a:spLocks noChangeArrowheads="1"/>
            </p:cNvSpPr>
            <p:nvPr/>
          </p:nvSpPr>
          <p:spPr bwMode="auto">
            <a:xfrm>
              <a:off x="3843" y="576"/>
              <a:ext cx="429" cy="1113"/>
            </a:xfrm>
            <a:prstGeom prst="rect">
              <a:avLst/>
            </a:prstGeom>
            <a:noFill/>
            <a:ln w="12700" cap="sq">
              <a:noFill/>
              <a:miter lim="800000"/>
              <a:headEnd type="none" w="sm" len="sm"/>
              <a:tailEnd type="none" w="sm" len="sm"/>
            </a:ln>
          </p:spPr>
          <p:txBody>
            <a:bodyPr wrap="none" anchor="ctr">
              <a:spAutoFit/>
            </a:bodyPr>
            <a:lstStyle/>
            <a:p>
              <a:pPr eaLnBrk="0" hangingPunct="0"/>
              <a:r>
                <a:rPr kumimoji="1" lang="en-US" altLang="zh-CN" sz="2200" b="1">
                  <a:solidFill>
                    <a:schemeClr val="tx2"/>
                  </a:solidFill>
                  <a:latin typeface="Times New Roman" pitchFamily="18" charset="0"/>
                </a:rPr>
                <a:t>64H</a:t>
              </a:r>
            </a:p>
            <a:p>
              <a:pPr eaLnBrk="0" hangingPunct="0"/>
              <a:r>
                <a:rPr kumimoji="1" lang="en-US" altLang="zh-CN" sz="2200" b="1">
                  <a:solidFill>
                    <a:schemeClr val="tx2"/>
                  </a:solidFill>
                  <a:latin typeface="Times New Roman" pitchFamily="18" charset="0"/>
                </a:rPr>
                <a:t>63H</a:t>
              </a:r>
            </a:p>
            <a:p>
              <a:pPr eaLnBrk="0" hangingPunct="0"/>
              <a:r>
                <a:rPr kumimoji="1" lang="en-US" altLang="zh-CN" sz="2200" b="1">
                  <a:solidFill>
                    <a:schemeClr val="tx2"/>
                  </a:solidFill>
                  <a:latin typeface="Times New Roman" pitchFamily="18" charset="0"/>
                </a:rPr>
                <a:t>62H</a:t>
              </a:r>
            </a:p>
            <a:p>
              <a:pPr eaLnBrk="0" hangingPunct="0"/>
              <a:r>
                <a:rPr kumimoji="1" lang="en-US" altLang="zh-CN" sz="2200" b="1">
                  <a:solidFill>
                    <a:schemeClr val="tx2"/>
                  </a:solidFill>
                  <a:latin typeface="Times New Roman" pitchFamily="18" charset="0"/>
                </a:rPr>
                <a:t>61H</a:t>
              </a:r>
            </a:p>
            <a:p>
              <a:pPr eaLnBrk="0" hangingPunct="0"/>
              <a:r>
                <a:rPr kumimoji="1" lang="en-US" altLang="zh-CN" sz="2200" b="1">
                  <a:solidFill>
                    <a:schemeClr val="tx2"/>
                  </a:solidFill>
                  <a:latin typeface="Times New Roman" pitchFamily="18" charset="0"/>
                </a:rPr>
                <a:t>60H</a:t>
              </a:r>
            </a:p>
          </p:txBody>
        </p:sp>
        <p:sp>
          <p:nvSpPr>
            <p:cNvPr id="61469" name="Rectangle 14"/>
            <p:cNvSpPr>
              <a:spLocks noChangeArrowheads="1"/>
            </p:cNvSpPr>
            <p:nvPr/>
          </p:nvSpPr>
          <p:spPr bwMode="auto">
            <a:xfrm>
              <a:off x="4234" y="309"/>
              <a:ext cx="564"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endParaRPr kumimoji="1" lang="en-US" altLang="zh-CN" sz="2200" b="1" dirty="0">
                <a:solidFill>
                  <a:schemeClr val="bg1"/>
                </a:solidFill>
                <a:latin typeface="Times New Roman" pitchFamily="18" charset="0"/>
              </a:endParaRPr>
            </a:p>
            <a:p>
              <a:pPr eaLnBrk="0" hangingPunct="0"/>
              <a:r>
                <a:rPr kumimoji="1" lang="en-US" altLang="zh-CN" sz="2200" b="1" dirty="0">
                  <a:solidFill>
                    <a:schemeClr val="bg1"/>
                  </a:solidFill>
                  <a:latin typeface="Times New Roman" pitchFamily="18" charset="0"/>
                </a:rPr>
                <a:t>          </a:t>
              </a:r>
            </a:p>
            <a:p>
              <a:pPr eaLnBrk="0" hangingPunct="0"/>
              <a:endParaRPr kumimoji="1" lang="en-US" altLang="zh-CN" sz="2200" b="1" dirty="0">
                <a:solidFill>
                  <a:schemeClr val="bg1"/>
                </a:solidFill>
                <a:latin typeface="Times New Roman" pitchFamily="18" charset="0"/>
              </a:endParaRPr>
            </a:p>
          </p:txBody>
        </p:sp>
        <p:sp>
          <p:nvSpPr>
            <p:cNvPr id="61470" name="Line 15"/>
            <p:cNvSpPr>
              <a:spLocks noChangeShapeType="1"/>
            </p:cNvSpPr>
            <p:nvPr/>
          </p:nvSpPr>
          <p:spPr bwMode="auto">
            <a:xfrm>
              <a:off x="4224" y="56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71" name="Line 16"/>
            <p:cNvSpPr>
              <a:spLocks noChangeShapeType="1"/>
            </p:cNvSpPr>
            <p:nvPr/>
          </p:nvSpPr>
          <p:spPr bwMode="auto">
            <a:xfrm>
              <a:off x="4224" y="80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72" name="Text Box 17"/>
            <p:cNvSpPr txBox="1">
              <a:spLocks noChangeArrowheads="1"/>
            </p:cNvSpPr>
            <p:nvPr/>
          </p:nvSpPr>
          <p:spPr bwMode="auto">
            <a:xfrm>
              <a:off x="4272" y="96"/>
              <a:ext cx="536"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RAM</a:t>
              </a:r>
            </a:p>
          </p:txBody>
        </p:sp>
        <p:sp>
          <p:nvSpPr>
            <p:cNvPr id="61473" name="Text Box 18"/>
            <p:cNvSpPr txBox="1">
              <a:spLocks noChangeArrowheads="1"/>
            </p:cNvSpPr>
            <p:nvPr/>
          </p:nvSpPr>
          <p:spPr bwMode="auto">
            <a:xfrm>
              <a:off x="4896" y="480"/>
              <a:ext cx="605"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PC</a:t>
              </a:r>
            </a:p>
            <a:p>
              <a:pPr algn="ctr" eaLnBrk="0" hangingPunct="0"/>
              <a:r>
                <a:rPr kumimoji="1" lang="en-US" altLang="zh-CN" sz="2200" b="1">
                  <a:solidFill>
                    <a:srgbClr val="FF0000"/>
                  </a:solidFill>
                  <a:latin typeface="Times New Roman" pitchFamily="18" charset="0"/>
                </a:rPr>
                <a:t>0200H</a:t>
              </a:r>
            </a:p>
          </p:txBody>
        </p:sp>
        <p:sp>
          <p:nvSpPr>
            <p:cNvPr id="61474" name="Text Box 19"/>
            <p:cNvSpPr txBox="1">
              <a:spLocks noChangeArrowheads="1"/>
            </p:cNvSpPr>
            <p:nvPr/>
          </p:nvSpPr>
          <p:spPr bwMode="auto">
            <a:xfrm>
              <a:off x="3307" y="492"/>
              <a:ext cx="429"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SP</a:t>
              </a:r>
            </a:p>
            <a:p>
              <a:pPr algn="ctr" eaLnBrk="0" hangingPunct="0"/>
              <a:r>
                <a:rPr kumimoji="1" lang="en-US" altLang="zh-CN" sz="2200" b="1" dirty="0">
                  <a:solidFill>
                    <a:srgbClr val="FF0000"/>
                  </a:solidFill>
                  <a:latin typeface="Times New Roman" pitchFamily="18" charset="0"/>
                </a:rPr>
                <a:t>62H</a:t>
              </a:r>
            </a:p>
          </p:txBody>
        </p:sp>
      </p:grpSp>
      <p:sp>
        <p:nvSpPr>
          <p:cNvPr id="451620" name="Line 36"/>
          <p:cNvSpPr>
            <a:spLocks noChangeShapeType="1"/>
          </p:cNvSpPr>
          <p:nvPr/>
        </p:nvSpPr>
        <p:spPr bwMode="auto">
          <a:xfrm flipV="1">
            <a:off x="5138738" y="3474791"/>
            <a:ext cx="1083122" cy="539850"/>
          </a:xfrm>
          <a:prstGeom prst="line">
            <a:avLst/>
          </a:prstGeom>
          <a:noFill/>
          <a:ln w="57150" cap="sq">
            <a:solidFill>
              <a:schemeClr val="tx1"/>
            </a:solidFill>
            <a:round/>
            <a:headEnd type="none" w="sm" len="sm"/>
            <a:tailEnd type="arrow" w="sm" len="sm"/>
          </a:ln>
        </p:spPr>
        <p:txBody>
          <a:bodyPr wrap="square" anchor="ctr">
            <a:spAutoFit/>
          </a:bodyPr>
          <a:lstStyle/>
          <a:p>
            <a:endParaRPr lang="zh-CN" altLang="en-US"/>
          </a:p>
        </p:txBody>
      </p:sp>
      <p:sp>
        <p:nvSpPr>
          <p:cNvPr id="451621" name="Line 37"/>
          <p:cNvSpPr>
            <a:spLocks noChangeShapeType="1"/>
          </p:cNvSpPr>
          <p:nvPr/>
        </p:nvSpPr>
        <p:spPr bwMode="auto">
          <a:xfrm flipV="1">
            <a:off x="5183186" y="5937004"/>
            <a:ext cx="838199" cy="173758"/>
          </a:xfrm>
          <a:prstGeom prst="line">
            <a:avLst/>
          </a:prstGeom>
          <a:noFill/>
          <a:ln w="57150" cap="sq">
            <a:solidFill>
              <a:schemeClr val="tx1"/>
            </a:solidFill>
            <a:round/>
            <a:headEnd type="none" w="sm" len="sm"/>
            <a:tailEnd type="arrow" w="sm" len="sm"/>
          </a:ln>
        </p:spPr>
        <p:txBody>
          <a:bodyPr wrap="square" anchor="ctr">
            <a:spAutoFit/>
          </a:bodyPr>
          <a:lstStyle/>
          <a:p>
            <a:endParaRPr lang="zh-CN" altLang="en-US"/>
          </a:p>
        </p:txBody>
      </p:sp>
      <p:sp>
        <p:nvSpPr>
          <p:cNvPr id="35" name="日期占位符 3">
            <a:extLst>
              <a:ext uri="{FF2B5EF4-FFF2-40B4-BE49-F238E27FC236}">
                <a16:creationId xmlns:a16="http://schemas.microsoft.com/office/drawing/2014/main" id="{EFD429CF-BE58-4AA9-9723-473CE1B42955}"/>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18:06</a:t>
            </a:fld>
            <a:endParaRPr lang="en-US" altLang="zh-CN" dirty="0">
              <a:ea typeface="宋体" charset="-122"/>
            </a:endParaRPr>
          </a:p>
        </p:txBody>
      </p:sp>
      <p:sp>
        <p:nvSpPr>
          <p:cNvPr id="36" name="灯片编号占位符 5">
            <a:extLst>
              <a:ext uri="{FF2B5EF4-FFF2-40B4-BE49-F238E27FC236}">
                <a16:creationId xmlns:a16="http://schemas.microsoft.com/office/drawing/2014/main" id="{CE76858A-4993-4070-AB11-5B51B8DAB926}"/>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19</a:t>
            </a:fld>
            <a:endParaRPr lang="en-US" altLang="zh-CN" dirty="0">
              <a:ea typeface="宋体" charset="-122"/>
            </a:endParaRPr>
          </a:p>
        </p:txBody>
      </p:sp>
      <p:pic>
        <p:nvPicPr>
          <p:cNvPr id="37" name="Picture 2" descr="c:\documents and settings\ibm\application data\360se6\User Data\temp\01300000323145123029807175635_s.jpg">
            <a:extLst>
              <a:ext uri="{FF2B5EF4-FFF2-40B4-BE49-F238E27FC236}">
                <a16:creationId xmlns:a16="http://schemas.microsoft.com/office/drawing/2014/main" id="{EF4CDB59-EFE2-4E72-B017-298B8E5E5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a:extLst>
              <a:ext uri="{FF2B5EF4-FFF2-40B4-BE49-F238E27FC236}">
                <a16:creationId xmlns:a16="http://schemas.microsoft.com/office/drawing/2014/main" id="{B12C51D5-86B4-4FB3-87D1-039F56ECE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标题 1">
            <a:extLst>
              <a:ext uri="{FF2B5EF4-FFF2-40B4-BE49-F238E27FC236}">
                <a16:creationId xmlns:a16="http://schemas.microsoft.com/office/drawing/2014/main" id="{94B52A3B-6716-441D-A9F7-F92792AA7F65}"/>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40" name="Rectangle 2">
            <a:extLst>
              <a:ext uri="{FF2B5EF4-FFF2-40B4-BE49-F238E27FC236}">
                <a16:creationId xmlns:a16="http://schemas.microsoft.com/office/drawing/2014/main" id="{7725FF40-7A5B-4220-8C50-02C386481921}"/>
              </a:ext>
            </a:extLst>
          </p:cNvPr>
          <p:cNvSpPr txBox="1">
            <a:spLocks noChangeArrowheads="1"/>
          </p:cNvSpPr>
          <p:nvPr/>
        </p:nvSpPr>
        <p:spPr bwMode="auto">
          <a:xfrm>
            <a:off x="107504" y="652555"/>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 调用和返回指令</a:t>
            </a:r>
          </a:p>
        </p:txBody>
      </p:sp>
      <p:grpSp>
        <p:nvGrpSpPr>
          <p:cNvPr id="41" name="Group 22">
            <a:extLst>
              <a:ext uri="{FF2B5EF4-FFF2-40B4-BE49-F238E27FC236}">
                <a16:creationId xmlns:a16="http://schemas.microsoft.com/office/drawing/2014/main" id="{C0EB5A2C-1EF2-4E36-943F-A081988410E8}"/>
              </a:ext>
            </a:extLst>
          </p:cNvPr>
          <p:cNvGrpSpPr>
            <a:grpSpLocks/>
          </p:cNvGrpSpPr>
          <p:nvPr/>
        </p:nvGrpSpPr>
        <p:grpSpPr bwMode="auto">
          <a:xfrm>
            <a:off x="5307014" y="3725187"/>
            <a:ext cx="3538539" cy="2536825"/>
            <a:chOff x="3276" y="96"/>
            <a:chExt cx="2229" cy="1598"/>
          </a:xfrm>
        </p:grpSpPr>
        <p:sp>
          <p:nvSpPr>
            <p:cNvPr id="42" name="Rectangle 21">
              <a:extLst>
                <a:ext uri="{FF2B5EF4-FFF2-40B4-BE49-F238E27FC236}">
                  <a16:creationId xmlns:a16="http://schemas.microsoft.com/office/drawing/2014/main" id="{F3D3F0D3-2EF8-4E8F-B63A-CB69225B3631}"/>
                </a:ext>
              </a:extLst>
            </p:cNvPr>
            <p:cNvSpPr>
              <a:spLocks noChangeArrowheads="1"/>
            </p:cNvSpPr>
            <p:nvPr/>
          </p:nvSpPr>
          <p:spPr bwMode="auto">
            <a:xfrm>
              <a:off x="4896" y="720"/>
              <a:ext cx="576" cy="288"/>
            </a:xfrm>
            <a:prstGeom prst="rect">
              <a:avLst/>
            </a:prstGeom>
            <a:solidFill>
              <a:srgbClr val="FFFFCC"/>
            </a:solidFill>
            <a:ln w="12700" cap="sq">
              <a:solidFill>
                <a:schemeClr val="tx1"/>
              </a:solidFill>
              <a:miter lim="800000"/>
              <a:headEnd type="none" w="sm" len="sm"/>
              <a:tailEnd type="none" w="sm" len="sm"/>
            </a:ln>
          </p:spPr>
          <p:txBody>
            <a:bodyPr anchor="ctr">
              <a:spAutoFit/>
            </a:bodyPr>
            <a:lstStyle/>
            <a:p>
              <a:endParaRPr lang="zh-CN" altLang="en-US"/>
            </a:p>
          </p:txBody>
        </p:sp>
        <p:sp>
          <p:nvSpPr>
            <p:cNvPr id="43" name="Rectangle 20">
              <a:extLst>
                <a:ext uri="{FF2B5EF4-FFF2-40B4-BE49-F238E27FC236}">
                  <a16:creationId xmlns:a16="http://schemas.microsoft.com/office/drawing/2014/main" id="{E57804A8-DCF1-48D5-9D9E-1C5DA9F25065}"/>
                </a:ext>
              </a:extLst>
            </p:cNvPr>
            <p:cNvSpPr>
              <a:spLocks noChangeArrowheads="1"/>
            </p:cNvSpPr>
            <p:nvPr/>
          </p:nvSpPr>
          <p:spPr bwMode="auto">
            <a:xfrm>
              <a:off x="3276" y="720"/>
              <a:ext cx="528" cy="288"/>
            </a:xfrm>
            <a:prstGeom prst="rect">
              <a:avLst/>
            </a:prstGeom>
            <a:solidFill>
              <a:srgbClr val="FFFFCC"/>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44" name="Rectangle 9">
              <a:extLst>
                <a:ext uri="{FF2B5EF4-FFF2-40B4-BE49-F238E27FC236}">
                  <a16:creationId xmlns:a16="http://schemas.microsoft.com/office/drawing/2014/main" id="{994B37DD-DCBF-4599-BB14-0F9668E41EB5}"/>
                </a:ext>
              </a:extLst>
            </p:cNvPr>
            <p:cNvSpPr>
              <a:spLocks noChangeArrowheads="1"/>
            </p:cNvSpPr>
            <p:nvPr/>
          </p:nvSpPr>
          <p:spPr bwMode="auto">
            <a:xfrm>
              <a:off x="4234" y="995"/>
              <a:ext cx="565"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r>
                <a:rPr kumimoji="1" lang="en-US" altLang="zh-CN" sz="2200" b="1" dirty="0">
                  <a:solidFill>
                    <a:schemeClr val="bg1"/>
                  </a:solidFill>
                  <a:latin typeface="Times New Roman" pitchFamily="18" charset="0"/>
                </a:rPr>
                <a:t>01H</a:t>
              </a:r>
            </a:p>
            <a:p>
              <a:pPr eaLnBrk="0" hangingPunct="0"/>
              <a:r>
                <a:rPr kumimoji="1" lang="en-US" altLang="zh-CN" sz="2200" b="1" dirty="0">
                  <a:solidFill>
                    <a:schemeClr val="bg1"/>
                  </a:solidFill>
                  <a:latin typeface="Times New Roman" pitchFamily="18" charset="0"/>
                </a:rPr>
                <a:t>06H</a:t>
              </a:r>
            </a:p>
            <a:p>
              <a:pPr eaLnBrk="0" hangingPunct="0"/>
              <a:r>
                <a:rPr kumimoji="1" lang="en-US" altLang="zh-CN" sz="2200" b="1" dirty="0">
                  <a:solidFill>
                    <a:schemeClr val="bg1"/>
                  </a:solidFill>
                  <a:latin typeface="Times New Roman" pitchFamily="18" charset="0"/>
                </a:rPr>
                <a:t>/////////</a:t>
              </a:r>
            </a:p>
          </p:txBody>
        </p:sp>
        <p:sp>
          <p:nvSpPr>
            <p:cNvPr id="45" name="Line 10">
              <a:extLst>
                <a:ext uri="{FF2B5EF4-FFF2-40B4-BE49-F238E27FC236}">
                  <a16:creationId xmlns:a16="http://schemas.microsoft.com/office/drawing/2014/main" id="{665B58FE-1962-451E-B636-4C9C7983567A}"/>
                </a:ext>
              </a:extLst>
            </p:cNvPr>
            <p:cNvSpPr>
              <a:spLocks noChangeShapeType="1"/>
            </p:cNvSpPr>
            <p:nvPr/>
          </p:nvSpPr>
          <p:spPr bwMode="auto">
            <a:xfrm>
              <a:off x="4224" y="124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 name="Line 11">
              <a:extLst>
                <a:ext uri="{FF2B5EF4-FFF2-40B4-BE49-F238E27FC236}">
                  <a16:creationId xmlns:a16="http://schemas.microsoft.com/office/drawing/2014/main" id="{D9D20EA3-B2D3-4FDC-84FA-717548D197DE}"/>
                </a:ext>
              </a:extLst>
            </p:cNvPr>
            <p:cNvSpPr>
              <a:spLocks noChangeShapeType="1"/>
            </p:cNvSpPr>
            <p:nvPr/>
          </p:nvSpPr>
          <p:spPr bwMode="auto">
            <a:xfrm>
              <a:off x="4224" y="148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 name="Rectangle 12">
              <a:extLst>
                <a:ext uri="{FF2B5EF4-FFF2-40B4-BE49-F238E27FC236}">
                  <a16:creationId xmlns:a16="http://schemas.microsoft.com/office/drawing/2014/main" id="{61A1A2CD-9DB0-47BA-B193-74A30AB61807}"/>
                </a:ext>
              </a:extLst>
            </p:cNvPr>
            <p:cNvSpPr>
              <a:spLocks noChangeArrowheads="1"/>
            </p:cNvSpPr>
            <p:nvPr/>
          </p:nvSpPr>
          <p:spPr bwMode="auto">
            <a:xfrm>
              <a:off x="3843" y="576"/>
              <a:ext cx="429" cy="1113"/>
            </a:xfrm>
            <a:prstGeom prst="rect">
              <a:avLst/>
            </a:prstGeom>
            <a:noFill/>
            <a:ln w="12700" cap="sq">
              <a:noFill/>
              <a:miter lim="800000"/>
              <a:headEnd type="none" w="sm" len="sm"/>
              <a:tailEnd type="none" w="sm" len="sm"/>
            </a:ln>
          </p:spPr>
          <p:txBody>
            <a:bodyPr wrap="none" anchor="ctr">
              <a:spAutoFit/>
            </a:bodyPr>
            <a:lstStyle/>
            <a:p>
              <a:pPr eaLnBrk="0" hangingPunct="0"/>
              <a:r>
                <a:rPr kumimoji="1" lang="en-US" altLang="zh-CN" sz="2200" b="1">
                  <a:solidFill>
                    <a:schemeClr val="tx2"/>
                  </a:solidFill>
                  <a:latin typeface="Times New Roman" pitchFamily="18" charset="0"/>
                </a:rPr>
                <a:t>64H</a:t>
              </a:r>
            </a:p>
            <a:p>
              <a:pPr eaLnBrk="0" hangingPunct="0"/>
              <a:r>
                <a:rPr kumimoji="1" lang="en-US" altLang="zh-CN" sz="2200" b="1">
                  <a:solidFill>
                    <a:schemeClr val="tx2"/>
                  </a:solidFill>
                  <a:latin typeface="Times New Roman" pitchFamily="18" charset="0"/>
                </a:rPr>
                <a:t>63H</a:t>
              </a:r>
            </a:p>
            <a:p>
              <a:pPr eaLnBrk="0" hangingPunct="0"/>
              <a:r>
                <a:rPr kumimoji="1" lang="en-US" altLang="zh-CN" sz="2200" b="1">
                  <a:solidFill>
                    <a:schemeClr val="tx2"/>
                  </a:solidFill>
                  <a:latin typeface="Times New Roman" pitchFamily="18" charset="0"/>
                </a:rPr>
                <a:t>62H</a:t>
              </a:r>
            </a:p>
            <a:p>
              <a:pPr eaLnBrk="0" hangingPunct="0"/>
              <a:r>
                <a:rPr kumimoji="1" lang="en-US" altLang="zh-CN" sz="2200" b="1">
                  <a:solidFill>
                    <a:schemeClr val="tx2"/>
                  </a:solidFill>
                  <a:latin typeface="Times New Roman" pitchFamily="18" charset="0"/>
                </a:rPr>
                <a:t>61H</a:t>
              </a:r>
            </a:p>
            <a:p>
              <a:pPr eaLnBrk="0" hangingPunct="0"/>
              <a:r>
                <a:rPr kumimoji="1" lang="en-US" altLang="zh-CN" sz="2200" b="1">
                  <a:solidFill>
                    <a:schemeClr val="tx2"/>
                  </a:solidFill>
                  <a:latin typeface="Times New Roman" pitchFamily="18" charset="0"/>
                </a:rPr>
                <a:t>60H</a:t>
              </a:r>
            </a:p>
          </p:txBody>
        </p:sp>
        <p:sp>
          <p:nvSpPr>
            <p:cNvPr id="48" name="Rectangle 14">
              <a:extLst>
                <a:ext uri="{FF2B5EF4-FFF2-40B4-BE49-F238E27FC236}">
                  <a16:creationId xmlns:a16="http://schemas.microsoft.com/office/drawing/2014/main" id="{713622D7-1385-4C30-8F89-6DD6F4551599}"/>
                </a:ext>
              </a:extLst>
            </p:cNvPr>
            <p:cNvSpPr>
              <a:spLocks noChangeArrowheads="1"/>
            </p:cNvSpPr>
            <p:nvPr/>
          </p:nvSpPr>
          <p:spPr bwMode="auto">
            <a:xfrm>
              <a:off x="4234" y="309"/>
              <a:ext cx="564"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endParaRPr kumimoji="1" lang="en-US" altLang="zh-CN" sz="2200" b="1" dirty="0">
                <a:solidFill>
                  <a:schemeClr val="bg1"/>
                </a:solidFill>
                <a:latin typeface="Times New Roman" pitchFamily="18" charset="0"/>
              </a:endParaRPr>
            </a:p>
            <a:p>
              <a:pPr eaLnBrk="0" hangingPunct="0"/>
              <a:r>
                <a:rPr kumimoji="1" lang="en-US" altLang="zh-CN" sz="2200" b="1" dirty="0">
                  <a:solidFill>
                    <a:schemeClr val="bg1"/>
                  </a:solidFill>
                  <a:latin typeface="Times New Roman" pitchFamily="18" charset="0"/>
                </a:rPr>
                <a:t>          </a:t>
              </a:r>
            </a:p>
            <a:p>
              <a:pPr eaLnBrk="0" hangingPunct="0"/>
              <a:endParaRPr kumimoji="1" lang="en-US" altLang="zh-CN" sz="2200" b="1" dirty="0">
                <a:solidFill>
                  <a:schemeClr val="bg1"/>
                </a:solidFill>
                <a:latin typeface="Times New Roman" pitchFamily="18" charset="0"/>
              </a:endParaRPr>
            </a:p>
          </p:txBody>
        </p:sp>
        <p:sp>
          <p:nvSpPr>
            <p:cNvPr id="49" name="Line 15">
              <a:extLst>
                <a:ext uri="{FF2B5EF4-FFF2-40B4-BE49-F238E27FC236}">
                  <a16:creationId xmlns:a16="http://schemas.microsoft.com/office/drawing/2014/main" id="{A2ACE74E-B1A6-4AA6-B60A-7A20BE313A1B}"/>
                </a:ext>
              </a:extLst>
            </p:cNvPr>
            <p:cNvSpPr>
              <a:spLocks noChangeShapeType="1"/>
            </p:cNvSpPr>
            <p:nvPr/>
          </p:nvSpPr>
          <p:spPr bwMode="auto">
            <a:xfrm>
              <a:off x="4224" y="56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0" name="Line 16">
              <a:extLst>
                <a:ext uri="{FF2B5EF4-FFF2-40B4-BE49-F238E27FC236}">
                  <a16:creationId xmlns:a16="http://schemas.microsoft.com/office/drawing/2014/main" id="{921C7DDE-CB55-4F9A-8596-8D0A64DD9619}"/>
                </a:ext>
              </a:extLst>
            </p:cNvPr>
            <p:cNvSpPr>
              <a:spLocks noChangeShapeType="1"/>
            </p:cNvSpPr>
            <p:nvPr/>
          </p:nvSpPr>
          <p:spPr bwMode="auto">
            <a:xfrm>
              <a:off x="4224" y="80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1" name="Text Box 17">
              <a:extLst>
                <a:ext uri="{FF2B5EF4-FFF2-40B4-BE49-F238E27FC236}">
                  <a16:creationId xmlns:a16="http://schemas.microsoft.com/office/drawing/2014/main" id="{DCC3C24C-6B23-4AFC-B04B-FE69DAF6AF58}"/>
                </a:ext>
              </a:extLst>
            </p:cNvPr>
            <p:cNvSpPr txBox="1">
              <a:spLocks noChangeArrowheads="1"/>
            </p:cNvSpPr>
            <p:nvPr/>
          </p:nvSpPr>
          <p:spPr bwMode="auto">
            <a:xfrm>
              <a:off x="4272" y="96"/>
              <a:ext cx="536"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RAM</a:t>
              </a:r>
            </a:p>
          </p:txBody>
        </p:sp>
        <p:sp>
          <p:nvSpPr>
            <p:cNvPr id="52" name="Text Box 18">
              <a:extLst>
                <a:ext uri="{FF2B5EF4-FFF2-40B4-BE49-F238E27FC236}">
                  <a16:creationId xmlns:a16="http://schemas.microsoft.com/office/drawing/2014/main" id="{176A6CF6-7FB9-42DE-9BB9-0800D6909105}"/>
                </a:ext>
              </a:extLst>
            </p:cNvPr>
            <p:cNvSpPr txBox="1">
              <a:spLocks noChangeArrowheads="1"/>
            </p:cNvSpPr>
            <p:nvPr/>
          </p:nvSpPr>
          <p:spPr bwMode="auto">
            <a:xfrm>
              <a:off x="4895" y="480"/>
              <a:ext cx="610" cy="485"/>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PC</a:t>
              </a:r>
            </a:p>
            <a:p>
              <a:pPr algn="ctr" eaLnBrk="0" hangingPunct="0"/>
              <a:r>
                <a:rPr kumimoji="1" lang="en-US" altLang="zh-CN" sz="2200" b="1" dirty="0">
                  <a:solidFill>
                    <a:srgbClr val="FF0000"/>
                  </a:solidFill>
                  <a:latin typeface="Times New Roman" pitchFamily="18" charset="0"/>
                </a:rPr>
                <a:t>0106H</a:t>
              </a:r>
            </a:p>
          </p:txBody>
        </p:sp>
        <p:sp>
          <p:nvSpPr>
            <p:cNvPr id="53" name="Text Box 19">
              <a:extLst>
                <a:ext uri="{FF2B5EF4-FFF2-40B4-BE49-F238E27FC236}">
                  <a16:creationId xmlns:a16="http://schemas.microsoft.com/office/drawing/2014/main" id="{FE9168E0-34E1-4618-90B4-D26193315246}"/>
                </a:ext>
              </a:extLst>
            </p:cNvPr>
            <p:cNvSpPr txBox="1">
              <a:spLocks noChangeArrowheads="1"/>
            </p:cNvSpPr>
            <p:nvPr/>
          </p:nvSpPr>
          <p:spPr bwMode="auto">
            <a:xfrm>
              <a:off x="3306" y="492"/>
              <a:ext cx="432" cy="485"/>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SP</a:t>
              </a:r>
            </a:p>
            <a:p>
              <a:pPr algn="ctr" eaLnBrk="0" hangingPunct="0"/>
              <a:r>
                <a:rPr kumimoji="1" lang="en-US" altLang="zh-CN" sz="2200" b="1" dirty="0">
                  <a:solidFill>
                    <a:srgbClr val="FF0000"/>
                  </a:solidFill>
                  <a:latin typeface="Times New Roman" pitchFamily="18" charset="0"/>
                </a:rPr>
                <a:t>60H</a:t>
              </a:r>
            </a:p>
          </p:txBody>
        </p:sp>
      </p:gr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451586"/>
                                        </p:tgtEl>
                                        <p:attrNameLst>
                                          <p:attrName>style.visibility</p:attrName>
                                        </p:attrNameLst>
                                      </p:cBhvr>
                                      <p:to>
                                        <p:strVal val="visible"/>
                                      </p:to>
                                    </p:set>
                                    <p:animEffect transition="in" filter="box(in)">
                                      <p:cBhvr>
                                        <p:cTn id="7" dur="500"/>
                                        <p:tgtEl>
                                          <p:spTgt spid="451586"/>
                                        </p:tgtEl>
                                      </p:cBhvr>
                                    </p:animEffect>
                                  </p:childTnLst>
                                </p:cTn>
                              </p:par>
                            </p:childTnLst>
                          </p:cTn>
                        </p:par>
                        <p:par>
                          <p:cTn id="8" fill="hold">
                            <p:stCondLst>
                              <p:cond delay="1500"/>
                            </p:stCondLst>
                            <p:childTnLst>
                              <p:par>
                                <p:cTn id="9" presetID="2" presetClass="entr" presetSubtype="8" fill="hold" grpId="0" nodeType="afterEffect">
                                  <p:stCondLst>
                                    <p:cond delay="0"/>
                                  </p:stCondLst>
                                  <p:childTnLst>
                                    <p:set>
                                      <p:cBhvr>
                                        <p:cTn id="10" dur="1" fill="hold">
                                          <p:stCondLst>
                                            <p:cond delay="0"/>
                                          </p:stCondLst>
                                        </p:cTn>
                                        <p:tgtEl>
                                          <p:spTgt spid="451591"/>
                                        </p:tgtEl>
                                        <p:attrNameLst>
                                          <p:attrName>style.visibility</p:attrName>
                                        </p:attrNameLst>
                                      </p:cBhvr>
                                      <p:to>
                                        <p:strVal val="visible"/>
                                      </p:to>
                                    </p:set>
                                    <p:anim calcmode="lin" valueType="num">
                                      <p:cBhvr additive="base">
                                        <p:cTn id="11" dur="500" fill="hold"/>
                                        <p:tgtEl>
                                          <p:spTgt spid="451591"/>
                                        </p:tgtEl>
                                        <p:attrNameLst>
                                          <p:attrName>ppt_x</p:attrName>
                                        </p:attrNameLst>
                                      </p:cBhvr>
                                      <p:tavLst>
                                        <p:tav tm="0">
                                          <p:val>
                                            <p:strVal val="0-#ppt_w/2"/>
                                          </p:val>
                                        </p:tav>
                                        <p:tav tm="100000">
                                          <p:val>
                                            <p:strVal val="#ppt_x"/>
                                          </p:val>
                                        </p:tav>
                                      </p:tavLst>
                                    </p:anim>
                                    <p:anim calcmode="lin" valueType="num">
                                      <p:cBhvr additive="base">
                                        <p:cTn id="12" dur="500" fill="hold"/>
                                        <p:tgtEl>
                                          <p:spTgt spid="451591"/>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grpId="0" nodeType="afterEffect">
                                  <p:stCondLst>
                                    <p:cond delay="0"/>
                                  </p:stCondLst>
                                  <p:childTnLst>
                                    <p:set>
                                      <p:cBhvr>
                                        <p:cTn id="15" dur="1" fill="hold">
                                          <p:stCondLst>
                                            <p:cond delay="0"/>
                                          </p:stCondLst>
                                        </p:cTn>
                                        <p:tgtEl>
                                          <p:spTgt spid="451620"/>
                                        </p:tgtEl>
                                        <p:attrNameLst>
                                          <p:attrName>style.visibility</p:attrName>
                                        </p:attrNameLst>
                                      </p:cBhvr>
                                      <p:to>
                                        <p:strVal val="visible"/>
                                      </p:to>
                                    </p:set>
                                    <p:anim calcmode="lin" valueType="num">
                                      <p:cBhvr additive="base">
                                        <p:cTn id="16" dur="500" fill="hold"/>
                                        <p:tgtEl>
                                          <p:spTgt spid="451620"/>
                                        </p:tgtEl>
                                        <p:attrNameLst>
                                          <p:attrName>ppt_x</p:attrName>
                                        </p:attrNameLst>
                                      </p:cBhvr>
                                      <p:tavLst>
                                        <p:tav tm="0">
                                          <p:val>
                                            <p:strVal val="0-#ppt_w/2"/>
                                          </p:val>
                                        </p:tav>
                                        <p:tav tm="100000">
                                          <p:val>
                                            <p:strVal val="#ppt_x"/>
                                          </p:val>
                                        </p:tav>
                                      </p:tavLst>
                                    </p:anim>
                                    <p:anim calcmode="lin" valueType="num">
                                      <p:cBhvr additive="base">
                                        <p:cTn id="17" dur="500" fill="hold"/>
                                        <p:tgtEl>
                                          <p:spTgt spid="451620"/>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2" presetClass="entr" presetSubtype="8" fill="hold" grpId="0" nodeType="afterEffect">
                                  <p:stCondLst>
                                    <p:cond delay="0"/>
                                  </p:stCondLst>
                                  <p:childTnLst>
                                    <p:set>
                                      <p:cBhvr>
                                        <p:cTn id="25" dur="1" fill="hold">
                                          <p:stCondLst>
                                            <p:cond delay="0"/>
                                          </p:stCondLst>
                                        </p:cTn>
                                        <p:tgtEl>
                                          <p:spTgt spid="451592"/>
                                        </p:tgtEl>
                                        <p:attrNameLst>
                                          <p:attrName>style.visibility</p:attrName>
                                        </p:attrNameLst>
                                      </p:cBhvr>
                                      <p:to>
                                        <p:strVal val="visible"/>
                                      </p:to>
                                    </p:set>
                                    <p:anim calcmode="lin" valueType="num">
                                      <p:cBhvr additive="base">
                                        <p:cTn id="26" dur="500" fill="hold"/>
                                        <p:tgtEl>
                                          <p:spTgt spid="451592"/>
                                        </p:tgtEl>
                                        <p:attrNameLst>
                                          <p:attrName>ppt_x</p:attrName>
                                        </p:attrNameLst>
                                      </p:cBhvr>
                                      <p:tavLst>
                                        <p:tav tm="0">
                                          <p:val>
                                            <p:strVal val="0-#ppt_w/2"/>
                                          </p:val>
                                        </p:tav>
                                        <p:tav tm="100000">
                                          <p:val>
                                            <p:strVal val="#ppt_x"/>
                                          </p:val>
                                        </p:tav>
                                      </p:tavLst>
                                    </p:anim>
                                    <p:anim calcmode="lin" valueType="num">
                                      <p:cBhvr additive="base">
                                        <p:cTn id="27" dur="500" fill="hold"/>
                                        <p:tgtEl>
                                          <p:spTgt spid="451592"/>
                                        </p:tgtEl>
                                        <p:attrNameLst>
                                          <p:attrName>ppt_y</p:attrName>
                                        </p:attrNameLst>
                                      </p:cBhvr>
                                      <p:tavLst>
                                        <p:tav tm="0">
                                          <p:val>
                                            <p:strVal val="#ppt_y"/>
                                          </p:val>
                                        </p:tav>
                                        <p:tav tm="100000">
                                          <p:val>
                                            <p:strVal val="#ppt_y"/>
                                          </p:val>
                                        </p:tav>
                                      </p:tavLst>
                                    </p:anim>
                                  </p:childTnLst>
                                </p:cTn>
                              </p:par>
                            </p:childTnLst>
                          </p:cTn>
                        </p:par>
                        <p:par>
                          <p:cTn id="28" fill="hold">
                            <p:stCondLst>
                              <p:cond delay="3500"/>
                            </p:stCondLst>
                            <p:childTnLst>
                              <p:par>
                                <p:cTn id="29" presetID="2" presetClass="entr" presetSubtype="8" fill="hold" grpId="0" nodeType="afterEffect">
                                  <p:stCondLst>
                                    <p:cond delay="0"/>
                                  </p:stCondLst>
                                  <p:childTnLst>
                                    <p:set>
                                      <p:cBhvr>
                                        <p:cTn id="30" dur="1" fill="hold">
                                          <p:stCondLst>
                                            <p:cond delay="0"/>
                                          </p:stCondLst>
                                        </p:cTn>
                                        <p:tgtEl>
                                          <p:spTgt spid="451621"/>
                                        </p:tgtEl>
                                        <p:attrNameLst>
                                          <p:attrName>style.visibility</p:attrName>
                                        </p:attrNameLst>
                                      </p:cBhvr>
                                      <p:to>
                                        <p:strVal val="visible"/>
                                      </p:to>
                                    </p:set>
                                    <p:anim calcmode="lin" valueType="num">
                                      <p:cBhvr additive="base">
                                        <p:cTn id="31" dur="500" fill="hold"/>
                                        <p:tgtEl>
                                          <p:spTgt spid="451621"/>
                                        </p:tgtEl>
                                        <p:attrNameLst>
                                          <p:attrName>ppt_x</p:attrName>
                                        </p:attrNameLst>
                                      </p:cBhvr>
                                      <p:tavLst>
                                        <p:tav tm="0">
                                          <p:val>
                                            <p:strVal val="0-#ppt_w/2"/>
                                          </p:val>
                                        </p:tav>
                                        <p:tav tm="100000">
                                          <p:val>
                                            <p:strVal val="#ppt_x"/>
                                          </p:val>
                                        </p:tav>
                                      </p:tavLst>
                                    </p:anim>
                                    <p:anim calcmode="lin" valueType="num">
                                      <p:cBhvr additive="base">
                                        <p:cTn id="32" dur="500" fill="hold"/>
                                        <p:tgtEl>
                                          <p:spTgt spid="451621"/>
                                        </p:tgtEl>
                                        <p:attrNameLst>
                                          <p:attrName>ppt_y</p:attrName>
                                        </p:attrNameLst>
                                      </p:cBhvr>
                                      <p:tavLst>
                                        <p:tav tm="0">
                                          <p:val>
                                            <p:strVal val="#ppt_y"/>
                                          </p:val>
                                        </p:tav>
                                        <p:tav tm="100000">
                                          <p:val>
                                            <p:strVal val="#ppt_y"/>
                                          </p:val>
                                        </p:tav>
                                      </p:tavLst>
                                    </p:anim>
                                  </p:childTnLst>
                                </p:cTn>
                              </p:par>
                            </p:childTnLst>
                          </p:cTn>
                        </p:par>
                        <p:par>
                          <p:cTn id="33" fill="hold">
                            <p:stCondLst>
                              <p:cond delay="4000"/>
                            </p:stCondLst>
                            <p:childTnLst>
                              <p:par>
                                <p:cTn id="34" presetID="2" presetClass="entr" presetSubtype="8"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autoUpdateAnimBg="0"/>
      <p:bldP spid="451591" grpId="0" animBg="1" autoUpdateAnimBg="0"/>
      <p:bldP spid="451592" grpId="0" animBg="1" autoUpdateAnimBg="0"/>
      <p:bldP spid="451620" grpId="0" animBg="1"/>
      <p:bldP spid="45162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descr="c:\documents and settings\ibm\application data\360se6\User Data\temp\01300000323145123029807175635_s.jpg">
            <a:extLst>
              <a:ext uri="{FF2B5EF4-FFF2-40B4-BE49-F238E27FC236}">
                <a16:creationId xmlns:a16="http://schemas.microsoft.com/office/drawing/2014/main" id="{F2733857-2A49-449B-A9E3-F111B44628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E6B376CA-EBB0-4712-BF92-FF17C232A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BDF67FB1-FF52-48E0-94CC-4BD78DA82F7F}"/>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1" name="矩形 10">
            <a:extLst>
              <a:ext uri="{FF2B5EF4-FFF2-40B4-BE49-F238E27FC236}">
                <a16:creationId xmlns:a16="http://schemas.microsoft.com/office/drawing/2014/main" id="{553A62DB-404F-4B0D-BD8D-547992D7D35B}"/>
              </a:ext>
            </a:extLst>
          </p:cNvPr>
          <p:cNvSpPr/>
          <p:nvPr/>
        </p:nvSpPr>
        <p:spPr>
          <a:xfrm>
            <a:off x="5255962" y="777962"/>
            <a:ext cx="102907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a:t>
            </a:r>
            <a:endParaRPr lang="zh-CN" altLang="en-US" dirty="0">
              <a:solidFill>
                <a:srgbClr val="3333FF"/>
              </a:solidFill>
            </a:endParaRPr>
          </a:p>
        </p:txBody>
      </p:sp>
      <p:sp>
        <p:nvSpPr>
          <p:cNvPr id="17" name="AutoShape 5">
            <a:extLst>
              <a:ext uri="{FF2B5EF4-FFF2-40B4-BE49-F238E27FC236}">
                <a16:creationId xmlns:a16="http://schemas.microsoft.com/office/drawing/2014/main" id="{B6933FA5-4CBF-4EB0-B4CA-5296539D8C86}"/>
              </a:ext>
            </a:extLst>
          </p:cNvPr>
          <p:cNvSpPr/>
          <p:nvPr/>
        </p:nvSpPr>
        <p:spPr>
          <a:xfrm>
            <a:off x="1056022" y="1933195"/>
            <a:ext cx="245757" cy="406691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8" name="Rectangle 2">
            <a:extLst>
              <a:ext uri="{FF2B5EF4-FFF2-40B4-BE49-F238E27FC236}">
                <a16:creationId xmlns:a16="http://schemas.microsoft.com/office/drawing/2014/main" id="{CA06EDBB-8362-4970-9AFD-51989C925682}"/>
              </a:ext>
            </a:extLst>
          </p:cNvPr>
          <p:cNvSpPr txBox="1">
            <a:spLocks noChangeArrowheads="1"/>
          </p:cNvSpPr>
          <p:nvPr/>
        </p:nvSpPr>
        <p:spPr bwMode="auto">
          <a:xfrm>
            <a:off x="290834" y="3460759"/>
            <a:ext cx="827624" cy="9846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算数运算指令</a:t>
            </a:r>
          </a:p>
        </p:txBody>
      </p:sp>
      <p:sp>
        <p:nvSpPr>
          <p:cNvPr id="23" name="Rectangle 4">
            <a:extLst>
              <a:ext uri="{FF2B5EF4-FFF2-40B4-BE49-F238E27FC236}">
                <a16:creationId xmlns:a16="http://schemas.microsoft.com/office/drawing/2014/main" id="{E4D08D95-3813-462B-9641-BABEEE94EB7B}"/>
              </a:ext>
            </a:extLst>
          </p:cNvPr>
          <p:cNvSpPr txBox="1">
            <a:spLocks noChangeArrowheads="1"/>
          </p:cNvSpPr>
          <p:nvPr/>
        </p:nvSpPr>
        <p:spPr bwMode="auto">
          <a:xfrm>
            <a:off x="1223409" y="1788496"/>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无条件转移指令</a:t>
            </a:r>
          </a:p>
        </p:txBody>
      </p:sp>
      <p:sp>
        <p:nvSpPr>
          <p:cNvPr id="24" name="Rectangle 4">
            <a:extLst>
              <a:ext uri="{FF2B5EF4-FFF2-40B4-BE49-F238E27FC236}">
                <a16:creationId xmlns:a16="http://schemas.microsoft.com/office/drawing/2014/main" id="{A9C6CE57-8733-4D51-BB08-7627E29E7578}"/>
              </a:ext>
            </a:extLst>
          </p:cNvPr>
          <p:cNvSpPr txBox="1">
            <a:spLocks noChangeArrowheads="1"/>
          </p:cNvSpPr>
          <p:nvPr/>
        </p:nvSpPr>
        <p:spPr bwMode="auto">
          <a:xfrm>
            <a:off x="1788157" y="2115298"/>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4</a:t>
            </a:r>
            <a:r>
              <a:rPr lang="zh-CN" altLang="en-US" sz="2400" b="1" kern="0" dirty="0">
                <a:solidFill>
                  <a:schemeClr val="tx1"/>
                </a:solidFill>
              </a:rPr>
              <a:t>条</a:t>
            </a:r>
          </a:p>
        </p:txBody>
      </p:sp>
      <p:sp>
        <p:nvSpPr>
          <p:cNvPr id="37" name="Rectangle 4">
            <a:extLst>
              <a:ext uri="{FF2B5EF4-FFF2-40B4-BE49-F238E27FC236}">
                <a16:creationId xmlns:a16="http://schemas.microsoft.com/office/drawing/2014/main" id="{0525FF6E-9D9B-4EEF-8712-2FCBC44EA9C5}"/>
              </a:ext>
            </a:extLst>
          </p:cNvPr>
          <p:cNvSpPr txBox="1">
            <a:spLocks noChangeArrowheads="1"/>
          </p:cNvSpPr>
          <p:nvPr/>
        </p:nvSpPr>
        <p:spPr bwMode="auto">
          <a:xfrm>
            <a:off x="136816" y="4332295"/>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38" name="Rectangle 4">
            <a:extLst>
              <a:ext uri="{FF2B5EF4-FFF2-40B4-BE49-F238E27FC236}">
                <a16:creationId xmlns:a16="http://schemas.microsoft.com/office/drawing/2014/main" id="{536375F8-6722-46DD-B9DE-A399F9857492}"/>
              </a:ext>
            </a:extLst>
          </p:cNvPr>
          <p:cNvSpPr txBox="1">
            <a:spLocks noChangeArrowheads="1"/>
          </p:cNvSpPr>
          <p:nvPr/>
        </p:nvSpPr>
        <p:spPr bwMode="auto">
          <a:xfrm>
            <a:off x="5196406" y="1630635"/>
            <a:ext cx="94779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LJMP</a:t>
            </a:r>
            <a:endParaRPr lang="zh-CN" altLang="en-US" sz="2000" b="1" kern="0" dirty="0">
              <a:solidFill>
                <a:schemeClr val="tx1"/>
              </a:solidFill>
            </a:endParaRPr>
          </a:p>
        </p:txBody>
      </p:sp>
      <p:sp>
        <p:nvSpPr>
          <p:cNvPr id="45" name="日期占位符 3">
            <a:extLst>
              <a:ext uri="{FF2B5EF4-FFF2-40B4-BE49-F238E27FC236}">
                <a16:creationId xmlns:a16="http://schemas.microsoft.com/office/drawing/2014/main" id="{A87ABFB2-FF63-430E-9773-EF2637BDC01F}"/>
              </a:ext>
            </a:extLst>
          </p:cNvPr>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18:06</a:t>
            </a:fld>
            <a:endParaRPr lang="en-US" altLang="zh-CN" dirty="0">
              <a:ea typeface="宋体" charset="-122"/>
            </a:endParaRPr>
          </a:p>
        </p:txBody>
      </p:sp>
      <p:sp>
        <p:nvSpPr>
          <p:cNvPr id="46" name="灯片编号占位符 5">
            <a:extLst>
              <a:ext uri="{FF2B5EF4-FFF2-40B4-BE49-F238E27FC236}">
                <a16:creationId xmlns:a16="http://schemas.microsoft.com/office/drawing/2014/main" id="{2C781941-45E7-4CD4-A489-5ABFD4AF1C84}"/>
              </a:ext>
            </a:extLst>
          </p:cNvPr>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2</a:t>
            </a:fld>
            <a:endParaRPr lang="en-US" altLang="zh-CN">
              <a:ea typeface="宋体" charset="-122"/>
            </a:endParaRPr>
          </a:p>
        </p:txBody>
      </p:sp>
      <p:sp>
        <p:nvSpPr>
          <p:cNvPr id="48" name="Rectangle 4">
            <a:extLst>
              <a:ext uri="{FF2B5EF4-FFF2-40B4-BE49-F238E27FC236}">
                <a16:creationId xmlns:a16="http://schemas.microsoft.com/office/drawing/2014/main" id="{C811CD03-33B2-4256-B6CC-990E244ACE7B}"/>
              </a:ext>
            </a:extLst>
          </p:cNvPr>
          <p:cNvSpPr txBox="1">
            <a:spLocks noChangeArrowheads="1"/>
          </p:cNvSpPr>
          <p:nvPr/>
        </p:nvSpPr>
        <p:spPr bwMode="auto">
          <a:xfrm>
            <a:off x="1197178" y="3388443"/>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条件转移指令</a:t>
            </a:r>
          </a:p>
        </p:txBody>
      </p:sp>
      <p:sp>
        <p:nvSpPr>
          <p:cNvPr id="50" name="Rectangle 4">
            <a:extLst>
              <a:ext uri="{FF2B5EF4-FFF2-40B4-BE49-F238E27FC236}">
                <a16:creationId xmlns:a16="http://schemas.microsoft.com/office/drawing/2014/main" id="{F7D177F0-9E2D-49F7-B060-7170DB333D56}"/>
              </a:ext>
            </a:extLst>
          </p:cNvPr>
          <p:cNvSpPr txBox="1">
            <a:spLocks noChangeArrowheads="1"/>
          </p:cNvSpPr>
          <p:nvPr/>
        </p:nvSpPr>
        <p:spPr bwMode="auto">
          <a:xfrm>
            <a:off x="5251156" y="2823787"/>
            <a:ext cx="144536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JZ</a:t>
            </a:r>
            <a:r>
              <a:rPr lang="zh-CN" altLang="en-US" sz="2000" b="1" kern="0" dirty="0">
                <a:solidFill>
                  <a:srgbClr val="3333FF"/>
                </a:solidFill>
              </a:rPr>
              <a:t>、</a:t>
            </a:r>
            <a:r>
              <a:rPr lang="en-US" altLang="zh-CN" sz="2000" b="1" kern="0" dirty="0">
                <a:solidFill>
                  <a:srgbClr val="3333FF"/>
                </a:solidFill>
              </a:rPr>
              <a:t>JNZ</a:t>
            </a:r>
            <a:endParaRPr lang="zh-CN" altLang="en-US" sz="2000" b="1" kern="0" dirty="0">
              <a:solidFill>
                <a:srgbClr val="3333FF"/>
              </a:solidFill>
            </a:endParaRPr>
          </a:p>
        </p:txBody>
      </p:sp>
      <p:sp>
        <p:nvSpPr>
          <p:cNvPr id="51" name="AutoShape 5">
            <a:extLst>
              <a:ext uri="{FF2B5EF4-FFF2-40B4-BE49-F238E27FC236}">
                <a16:creationId xmlns:a16="http://schemas.microsoft.com/office/drawing/2014/main" id="{D5FCF370-D578-426A-ABAA-C2028C481563}"/>
              </a:ext>
            </a:extLst>
          </p:cNvPr>
          <p:cNvSpPr/>
          <p:nvPr/>
        </p:nvSpPr>
        <p:spPr>
          <a:xfrm>
            <a:off x="3069253" y="3059753"/>
            <a:ext cx="149862" cy="1152128"/>
          </a:xfrm>
          <a:prstGeom prst="leftBrace">
            <a:avLst>
              <a:gd name="adj1" fmla="val 60416"/>
              <a:gd name="adj2" fmla="val 50000"/>
            </a:avLst>
          </a:prstGeom>
          <a:solidFill>
            <a:schemeClr val="bg1"/>
          </a:solidFill>
          <a:ln w="25400" cap="flat" cmpd="sng">
            <a:solidFill>
              <a:srgbClr val="3333FF"/>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2" name="Rectangle 4">
            <a:extLst>
              <a:ext uri="{FF2B5EF4-FFF2-40B4-BE49-F238E27FC236}">
                <a16:creationId xmlns:a16="http://schemas.microsoft.com/office/drawing/2014/main" id="{F22412B4-E009-4327-8177-BD9950CB0312}"/>
              </a:ext>
            </a:extLst>
          </p:cNvPr>
          <p:cNvSpPr txBox="1">
            <a:spLocks noChangeArrowheads="1"/>
          </p:cNvSpPr>
          <p:nvPr/>
        </p:nvSpPr>
        <p:spPr bwMode="auto">
          <a:xfrm>
            <a:off x="3300564" y="2853328"/>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判零转移指令</a:t>
            </a:r>
          </a:p>
        </p:txBody>
      </p:sp>
      <p:sp>
        <p:nvSpPr>
          <p:cNvPr id="53" name="Rectangle 4">
            <a:extLst>
              <a:ext uri="{FF2B5EF4-FFF2-40B4-BE49-F238E27FC236}">
                <a16:creationId xmlns:a16="http://schemas.microsoft.com/office/drawing/2014/main" id="{BFC6B818-4734-4C5F-ABEA-AA7B6EC17422}"/>
              </a:ext>
            </a:extLst>
          </p:cNvPr>
          <p:cNvSpPr txBox="1">
            <a:spLocks noChangeArrowheads="1"/>
          </p:cNvSpPr>
          <p:nvPr/>
        </p:nvSpPr>
        <p:spPr bwMode="auto">
          <a:xfrm>
            <a:off x="3300564" y="3334341"/>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比较转移指令</a:t>
            </a:r>
          </a:p>
        </p:txBody>
      </p:sp>
      <p:sp>
        <p:nvSpPr>
          <p:cNvPr id="54" name="Rectangle 4">
            <a:extLst>
              <a:ext uri="{FF2B5EF4-FFF2-40B4-BE49-F238E27FC236}">
                <a16:creationId xmlns:a16="http://schemas.microsoft.com/office/drawing/2014/main" id="{E3A2ECBD-A40D-41F2-9E5A-BB352CF4811C}"/>
              </a:ext>
            </a:extLst>
          </p:cNvPr>
          <p:cNvSpPr txBox="1">
            <a:spLocks noChangeArrowheads="1"/>
          </p:cNvSpPr>
          <p:nvPr/>
        </p:nvSpPr>
        <p:spPr bwMode="auto">
          <a:xfrm>
            <a:off x="3300564" y="3828956"/>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循环转移指令</a:t>
            </a:r>
          </a:p>
        </p:txBody>
      </p:sp>
      <p:sp>
        <p:nvSpPr>
          <p:cNvPr id="55" name="Rectangle 4">
            <a:extLst>
              <a:ext uri="{FF2B5EF4-FFF2-40B4-BE49-F238E27FC236}">
                <a16:creationId xmlns:a16="http://schemas.microsoft.com/office/drawing/2014/main" id="{133B2310-407B-456F-A7B1-34F6D29A3F76}"/>
              </a:ext>
            </a:extLst>
          </p:cNvPr>
          <p:cNvSpPr txBox="1">
            <a:spLocks noChangeArrowheads="1"/>
          </p:cNvSpPr>
          <p:nvPr/>
        </p:nvSpPr>
        <p:spPr bwMode="auto">
          <a:xfrm>
            <a:off x="5317702" y="3319415"/>
            <a:ext cx="11145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CJNE</a:t>
            </a:r>
            <a:endParaRPr lang="zh-CN" altLang="en-US" sz="2000" b="1" kern="0" dirty="0">
              <a:solidFill>
                <a:srgbClr val="3333FF"/>
              </a:solidFill>
            </a:endParaRPr>
          </a:p>
        </p:txBody>
      </p:sp>
      <p:sp>
        <p:nvSpPr>
          <p:cNvPr id="56" name="Rectangle 4">
            <a:extLst>
              <a:ext uri="{FF2B5EF4-FFF2-40B4-BE49-F238E27FC236}">
                <a16:creationId xmlns:a16="http://schemas.microsoft.com/office/drawing/2014/main" id="{9AFA3D6D-71D0-4A97-ABA7-6B23E3C4AA1A}"/>
              </a:ext>
            </a:extLst>
          </p:cNvPr>
          <p:cNvSpPr txBox="1">
            <a:spLocks noChangeArrowheads="1"/>
          </p:cNvSpPr>
          <p:nvPr/>
        </p:nvSpPr>
        <p:spPr bwMode="auto">
          <a:xfrm>
            <a:off x="5319142" y="3879818"/>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DJNZ</a:t>
            </a:r>
            <a:endParaRPr lang="zh-CN" altLang="en-US" sz="2000" b="1" kern="0" dirty="0">
              <a:solidFill>
                <a:srgbClr val="3333FF"/>
              </a:solidFill>
            </a:endParaRPr>
          </a:p>
        </p:txBody>
      </p:sp>
      <p:sp>
        <p:nvSpPr>
          <p:cNvPr id="57" name="Rectangle 4">
            <a:extLst>
              <a:ext uri="{FF2B5EF4-FFF2-40B4-BE49-F238E27FC236}">
                <a16:creationId xmlns:a16="http://schemas.microsoft.com/office/drawing/2014/main" id="{62C2BAAD-D6FC-4864-922C-98B83D46707B}"/>
              </a:ext>
            </a:extLst>
          </p:cNvPr>
          <p:cNvSpPr txBox="1">
            <a:spLocks noChangeArrowheads="1"/>
          </p:cNvSpPr>
          <p:nvPr/>
        </p:nvSpPr>
        <p:spPr bwMode="auto">
          <a:xfrm>
            <a:off x="7058680" y="2857068"/>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58" name="Rectangle 4">
            <a:extLst>
              <a:ext uri="{FF2B5EF4-FFF2-40B4-BE49-F238E27FC236}">
                <a16:creationId xmlns:a16="http://schemas.microsoft.com/office/drawing/2014/main" id="{016902D2-BA75-49DE-B619-B99C4042D7A0}"/>
              </a:ext>
            </a:extLst>
          </p:cNvPr>
          <p:cNvSpPr txBox="1">
            <a:spLocks noChangeArrowheads="1"/>
          </p:cNvSpPr>
          <p:nvPr/>
        </p:nvSpPr>
        <p:spPr bwMode="auto">
          <a:xfrm>
            <a:off x="7058680" y="339434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a:t>
            </a:r>
            <a:r>
              <a:rPr lang="zh-CN" altLang="en-US" sz="2400" b="1" kern="0" dirty="0">
                <a:solidFill>
                  <a:srgbClr val="3333FF"/>
                </a:solidFill>
              </a:rPr>
              <a:t>条</a:t>
            </a:r>
          </a:p>
        </p:txBody>
      </p:sp>
      <p:sp>
        <p:nvSpPr>
          <p:cNvPr id="59" name="Rectangle 4">
            <a:extLst>
              <a:ext uri="{FF2B5EF4-FFF2-40B4-BE49-F238E27FC236}">
                <a16:creationId xmlns:a16="http://schemas.microsoft.com/office/drawing/2014/main" id="{2DE1FF8D-620E-4AC5-B439-E97313F3B5E6}"/>
              </a:ext>
            </a:extLst>
          </p:cNvPr>
          <p:cNvSpPr txBox="1">
            <a:spLocks noChangeArrowheads="1"/>
          </p:cNvSpPr>
          <p:nvPr/>
        </p:nvSpPr>
        <p:spPr bwMode="auto">
          <a:xfrm>
            <a:off x="7058680" y="3929946"/>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60" name="Rectangle 4">
            <a:extLst>
              <a:ext uri="{FF2B5EF4-FFF2-40B4-BE49-F238E27FC236}">
                <a16:creationId xmlns:a16="http://schemas.microsoft.com/office/drawing/2014/main" id="{FCD9846F-57B1-418E-8B13-32AE6B08ABF1}"/>
              </a:ext>
            </a:extLst>
          </p:cNvPr>
          <p:cNvSpPr txBox="1">
            <a:spLocks noChangeArrowheads="1"/>
          </p:cNvSpPr>
          <p:nvPr/>
        </p:nvSpPr>
        <p:spPr bwMode="auto">
          <a:xfrm>
            <a:off x="1159684" y="4762847"/>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调用和返回指令</a:t>
            </a:r>
          </a:p>
        </p:txBody>
      </p:sp>
      <p:sp>
        <p:nvSpPr>
          <p:cNvPr id="61" name="AutoShape 5">
            <a:extLst>
              <a:ext uri="{FF2B5EF4-FFF2-40B4-BE49-F238E27FC236}">
                <a16:creationId xmlns:a16="http://schemas.microsoft.com/office/drawing/2014/main" id="{7A276AA0-05CA-4A70-B8C7-FD31EF4F764F}"/>
              </a:ext>
            </a:extLst>
          </p:cNvPr>
          <p:cNvSpPr/>
          <p:nvPr/>
        </p:nvSpPr>
        <p:spPr>
          <a:xfrm>
            <a:off x="3082604" y="4485495"/>
            <a:ext cx="149862" cy="1152128"/>
          </a:xfrm>
          <a:prstGeom prst="leftBrace">
            <a:avLst>
              <a:gd name="adj1" fmla="val 60416"/>
              <a:gd name="adj2" fmla="val 50000"/>
            </a:avLst>
          </a:prstGeom>
          <a:solidFill>
            <a:schemeClr val="bg1"/>
          </a:solidFill>
          <a:ln w="25400" cap="flat" cmpd="sng">
            <a:solidFill>
              <a:srgbClr val="C00000"/>
            </a:solidFill>
            <a:prstDash val="solid"/>
            <a:headEnd type="none" w="med" len="med"/>
            <a:tailEnd type="none" w="med" len="med"/>
          </a:ln>
        </p:spPr>
        <p:txBody>
          <a:bodyPr wrap="none" anchor="ctr"/>
          <a:lstStyle/>
          <a:p>
            <a:pPr algn="ctr"/>
            <a:endParaRPr lang="zh-CN" altLang="zh-CN" dirty="0">
              <a:solidFill>
                <a:srgbClr val="C00000"/>
              </a:solidFill>
              <a:latin typeface="Arial" panose="020B0604020202020204" pitchFamily="34" charset="0"/>
            </a:endParaRPr>
          </a:p>
        </p:txBody>
      </p:sp>
      <p:sp>
        <p:nvSpPr>
          <p:cNvPr id="62" name="Rectangle 4">
            <a:extLst>
              <a:ext uri="{FF2B5EF4-FFF2-40B4-BE49-F238E27FC236}">
                <a16:creationId xmlns:a16="http://schemas.microsoft.com/office/drawing/2014/main" id="{DAEAF097-B18D-4402-BCAD-DBD4ECAEFDFC}"/>
              </a:ext>
            </a:extLst>
          </p:cNvPr>
          <p:cNvSpPr txBox="1">
            <a:spLocks noChangeArrowheads="1"/>
          </p:cNvSpPr>
          <p:nvPr/>
        </p:nvSpPr>
        <p:spPr bwMode="auto">
          <a:xfrm>
            <a:off x="3304444" y="4216973"/>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短调用指令</a:t>
            </a:r>
          </a:p>
        </p:txBody>
      </p:sp>
      <p:sp>
        <p:nvSpPr>
          <p:cNvPr id="63" name="Rectangle 4">
            <a:extLst>
              <a:ext uri="{FF2B5EF4-FFF2-40B4-BE49-F238E27FC236}">
                <a16:creationId xmlns:a16="http://schemas.microsoft.com/office/drawing/2014/main" id="{8C17B84E-565E-4577-B768-A728A4B1CB19}"/>
              </a:ext>
            </a:extLst>
          </p:cNvPr>
          <p:cNvSpPr txBox="1">
            <a:spLocks noChangeArrowheads="1"/>
          </p:cNvSpPr>
          <p:nvPr/>
        </p:nvSpPr>
        <p:spPr bwMode="auto">
          <a:xfrm>
            <a:off x="3295076" y="4681328"/>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长调用指令</a:t>
            </a:r>
          </a:p>
        </p:txBody>
      </p:sp>
      <p:sp>
        <p:nvSpPr>
          <p:cNvPr id="64" name="Rectangle 4">
            <a:extLst>
              <a:ext uri="{FF2B5EF4-FFF2-40B4-BE49-F238E27FC236}">
                <a16:creationId xmlns:a16="http://schemas.microsoft.com/office/drawing/2014/main" id="{488C4ECF-A841-4032-940A-4DADBE6037E6}"/>
              </a:ext>
            </a:extLst>
          </p:cNvPr>
          <p:cNvSpPr txBox="1">
            <a:spLocks noChangeArrowheads="1"/>
          </p:cNvSpPr>
          <p:nvPr/>
        </p:nvSpPr>
        <p:spPr bwMode="auto">
          <a:xfrm>
            <a:off x="3345923" y="5094557"/>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返回指令</a:t>
            </a:r>
          </a:p>
        </p:txBody>
      </p:sp>
      <p:sp>
        <p:nvSpPr>
          <p:cNvPr id="65" name="Rectangle 4">
            <a:extLst>
              <a:ext uri="{FF2B5EF4-FFF2-40B4-BE49-F238E27FC236}">
                <a16:creationId xmlns:a16="http://schemas.microsoft.com/office/drawing/2014/main" id="{D9357CCD-B443-483D-A4EE-C34AFC3AC211}"/>
              </a:ext>
            </a:extLst>
          </p:cNvPr>
          <p:cNvSpPr txBox="1">
            <a:spLocks noChangeArrowheads="1"/>
          </p:cNvSpPr>
          <p:nvPr/>
        </p:nvSpPr>
        <p:spPr bwMode="auto">
          <a:xfrm>
            <a:off x="5304777" y="5164631"/>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C00000"/>
                </a:solidFill>
              </a:rPr>
              <a:t>RET</a:t>
            </a:r>
            <a:r>
              <a:rPr lang="zh-CN" altLang="en-US" sz="2000" b="1" kern="0" dirty="0">
                <a:solidFill>
                  <a:srgbClr val="C00000"/>
                </a:solidFill>
              </a:rPr>
              <a:t>、</a:t>
            </a:r>
            <a:r>
              <a:rPr lang="en-US" altLang="zh-CN" sz="2000" b="1" kern="0" dirty="0">
                <a:solidFill>
                  <a:srgbClr val="C00000"/>
                </a:solidFill>
              </a:rPr>
              <a:t>RETI</a:t>
            </a:r>
            <a:endParaRPr lang="zh-CN" altLang="en-US" sz="2000" b="1" kern="0" dirty="0">
              <a:solidFill>
                <a:srgbClr val="C00000"/>
              </a:solidFill>
            </a:endParaRPr>
          </a:p>
        </p:txBody>
      </p:sp>
      <p:sp>
        <p:nvSpPr>
          <p:cNvPr id="66" name="Rectangle 4">
            <a:extLst>
              <a:ext uri="{FF2B5EF4-FFF2-40B4-BE49-F238E27FC236}">
                <a16:creationId xmlns:a16="http://schemas.microsoft.com/office/drawing/2014/main" id="{37641C47-9113-45BA-839B-9F49D8201853}"/>
              </a:ext>
            </a:extLst>
          </p:cNvPr>
          <p:cNvSpPr txBox="1">
            <a:spLocks noChangeArrowheads="1"/>
          </p:cNvSpPr>
          <p:nvPr/>
        </p:nvSpPr>
        <p:spPr bwMode="auto">
          <a:xfrm>
            <a:off x="7058680" y="4317595"/>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1</a:t>
            </a:r>
            <a:r>
              <a:rPr lang="zh-CN" altLang="en-US" sz="2400" b="1" kern="0" dirty="0">
                <a:solidFill>
                  <a:srgbClr val="C00000"/>
                </a:solidFill>
              </a:rPr>
              <a:t>条</a:t>
            </a:r>
          </a:p>
        </p:txBody>
      </p:sp>
      <p:sp>
        <p:nvSpPr>
          <p:cNvPr id="67" name="Rectangle 4">
            <a:extLst>
              <a:ext uri="{FF2B5EF4-FFF2-40B4-BE49-F238E27FC236}">
                <a16:creationId xmlns:a16="http://schemas.microsoft.com/office/drawing/2014/main" id="{653B4629-0D4B-43A3-A1DF-ED670E9E801A}"/>
              </a:ext>
            </a:extLst>
          </p:cNvPr>
          <p:cNvSpPr txBox="1">
            <a:spLocks noChangeArrowheads="1"/>
          </p:cNvSpPr>
          <p:nvPr/>
        </p:nvSpPr>
        <p:spPr bwMode="auto">
          <a:xfrm>
            <a:off x="7098843" y="4731042"/>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1</a:t>
            </a:r>
            <a:r>
              <a:rPr lang="zh-CN" altLang="en-US" sz="2400" b="1" kern="0" dirty="0">
                <a:solidFill>
                  <a:srgbClr val="C00000"/>
                </a:solidFill>
              </a:rPr>
              <a:t>条</a:t>
            </a:r>
          </a:p>
        </p:txBody>
      </p:sp>
      <p:sp>
        <p:nvSpPr>
          <p:cNvPr id="68" name="Rectangle 4">
            <a:extLst>
              <a:ext uri="{FF2B5EF4-FFF2-40B4-BE49-F238E27FC236}">
                <a16:creationId xmlns:a16="http://schemas.microsoft.com/office/drawing/2014/main" id="{9BEE9C07-0DD9-4D60-8CC2-DDB1E1D35929}"/>
              </a:ext>
            </a:extLst>
          </p:cNvPr>
          <p:cNvSpPr txBox="1">
            <a:spLocks noChangeArrowheads="1"/>
          </p:cNvSpPr>
          <p:nvPr/>
        </p:nvSpPr>
        <p:spPr bwMode="auto">
          <a:xfrm>
            <a:off x="7111198" y="521504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2</a:t>
            </a:r>
            <a:r>
              <a:rPr lang="zh-CN" altLang="en-US" sz="2400" b="1" kern="0" dirty="0">
                <a:solidFill>
                  <a:srgbClr val="C00000"/>
                </a:solidFill>
              </a:rPr>
              <a:t>条</a:t>
            </a:r>
          </a:p>
        </p:txBody>
      </p:sp>
      <p:sp>
        <p:nvSpPr>
          <p:cNvPr id="69" name="Rectangle 4">
            <a:extLst>
              <a:ext uri="{FF2B5EF4-FFF2-40B4-BE49-F238E27FC236}">
                <a16:creationId xmlns:a16="http://schemas.microsoft.com/office/drawing/2014/main" id="{44E475FA-D8C4-47DB-B21E-68BA7B8A8680}"/>
              </a:ext>
            </a:extLst>
          </p:cNvPr>
          <p:cNvSpPr txBox="1">
            <a:spLocks noChangeArrowheads="1"/>
          </p:cNvSpPr>
          <p:nvPr/>
        </p:nvSpPr>
        <p:spPr bwMode="auto">
          <a:xfrm>
            <a:off x="5359305" y="4760082"/>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C00000"/>
                </a:solidFill>
              </a:rPr>
              <a:t>LCALL</a:t>
            </a:r>
            <a:endParaRPr lang="zh-CN" altLang="en-US" sz="2000" b="1" kern="0" dirty="0">
              <a:solidFill>
                <a:srgbClr val="C00000"/>
              </a:solidFill>
            </a:endParaRPr>
          </a:p>
        </p:txBody>
      </p:sp>
      <p:sp>
        <p:nvSpPr>
          <p:cNvPr id="70" name="Rectangle 4">
            <a:extLst>
              <a:ext uri="{FF2B5EF4-FFF2-40B4-BE49-F238E27FC236}">
                <a16:creationId xmlns:a16="http://schemas.microsoft.com/office/drawing/2014/main" id="{C402A32D-5AF2-4D35-BCFD-504DA37A3AB6}"/>
              </a:ext>
            </a:extLst>
          </p:cNvPr>
          <p:cNvSpPr txBox="1">
            <a:spLocks noChangeArrowheads="1"/>
          </p:cNvSpPr>
          <p:nvPr/>
        </p:nvSpPr>
        <p:spPr bwMode="auto">
          <a:xfrm>
            <a:off x="5287124" y="4288234"/>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C00000"/>
                </a:solidFill>
              </a:rPr>
              <a:t>ACALL</a:t>
            </a:r>
            <a:endParaRPr lang="zh-CN" altLang="en-US" sz="2000" b="1" kern="0" dirty="0">
              <a:solidFill>
                <a:srgbClr val="C00000"/>
              </a:solidFill>
            </a:endParaRPr>
          </a:p>
        </p:txBody>
      </p:sp>
      <p:sp>
        <p:nvSpPr>
          <p:cNvPr id="71" name="AutoShape 5">
            <a:extLst>
              <a:ext uri="{FF2B5EF4-FFF2-40B4-BE49-F238E27FC236}">
                <a16:creationId xmlns:a16="http://schemas.microsoft.com/office/drawing/2014/main" id="{623328F5-E061-4DD3-B554-BC9ACD97B9D4}"/>
              </a:ext>
            </a:extLst>
          </p:cNvPr>
          <p:cNvSpPr/>
          <p:nvPr/>
        </p:nvSpPr>
        <p:spPr>
          <a:xfrm>
            <a:off x="3082604" y="1310409"/>
            <a:ext cx="170719" cy="1369970"/>
          </a:xfrm>
          <a:prstGeom prst="leftBrace">
            <a:avLst>
              <a:gd name="adj1" fmla="val 60416"/>
              <a:gd name="adj2" fmla="val 50000"/>
            </a:avLst>
          </a:prstGeom>
          <a:solidFill>
            <a:schemeClr val="bg1"/>
          </a:solidFill>
          <a:ln w="25400" cap="flat" cmpd="sng">
            <a:solidFill>
              <a:schemeClr val="tx1"/>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72" name="Rectangle 4">
            <a:extLst>
              <a:ext uri="{FF2B5EF4-FFF2-40B4-BE49-F238E27FC236}">
                <a16:creationId xmlns:a16="http://schemas.microsoft.com/office/drawing/2014/main" id="{7D6E0111-08BB-4B5F-932B-1EB22E8A4457}"/>
              </a:ext>
            </a:extLst>
          </p:cNvPr>
          <p:cNvSpPr txBox="1">
            <a:spLocks noChangeArrowheads="1"/>
          </p:cNvSpPr>
          <p:nvPr/>
        </p:nvSpPr>
        <p:spPr bwMode="auto">
          <a:xfrm>
            <a:off x="3236593" y="1229932"/>
            <a:ext cx="155693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短转移指令</a:t>
            </a:r>
          </a:p>
        </p:txBody>
      </p:sp>
      <p:sp>
        <p:nvSpPr>
          <p:cNvPr id="73" name="Rectangle 4">
            <a:extLst>
              <a:ext uri="{FF2B5EF4-FFF2-40B4-BE49-F238E27FC236}">
                <a16:creationId xmlns:a16="http://schemas.microsoft.com/office/drawing/2014/main" id="{D0CBC755-1B78-4235-8018-4360867E2404}"/>
              </a:ext>
            </a:extLst>
          </p:cNvPr>
          <p:cNvSpPr txBox="1">
            <a:spLocks noChangeArrowheads="1"/>
          </p:cNvSpPr>
          <p:nvPr/>
        </p:nvSpPr>
        <p:spPr bwMode="auto">
          <a:xfrm>
            <a:off x="5160768" y="1237388"/>
            <a:ext cx="10729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AJMP</a:t>
            </a:r>
            <a:endParaRPr lang="zh-CN" altLang="en-US" sz="2000" b="1" kern="0" dirty="0">
              <a:solidFill>
                <a:schemeClr val="tx1"/>
              </a:solidFill>
            </a:endParaRPr>
          </a:p>
        </p:txBody>
      </p:sp>
      <p:sp>
        <p:nvSpPr>
          <p:cNvPr id="74" name="Rectangle 4">
            <a:extLst>
              <a:ext uri="{FF2B5EF4-FFF2-40B4-BE49-F238E27FC236}">
                <a16:creationId xmlns:a16="http://schemas.microsoft.com/office/drawing/2014/main" id="{EB4DA154-588A-4381-949F-2C7F0C297C6C}"/>
              </a:ext>
            </a:extLst>
          </p:cNvPr>
          <p:cNvSpPr txBox="1">
            <a:spLocks noChangeArrowheads="1"/>
          </p:cNvSpPr>
          <p:nvPr/>
        </p:nvSpPr>
        <p:spPr bwMode="auto">
          <a:xfrm>
            <a:off x="7076159" y="1245490"/>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75" name="Rectangle 4">
            <a:extLst>
              <a:ext uri="{FF2B5EF4-FFF2-40B4-BE49-F238E27FC236}">
                <a16:creationId xmlns:a16="http://schemas.microsoft.com/office/drawing/2014/main" id="{65E34F86-E908-46C2-A805-054E29BB9F03}"/>
              </a:ext>
            </a:extLst>
          </p:cNvPr>
          <p:cNvSpPr txBox="1">
            <a:spLocks noChangeArrowheads="1"/>
          </p:cNvSpPr>
          <p:nvPr/>
        </p:nvSpPr>
        <p:spPr bwMode="auto">
          <a:xfrm>
            <a:off x="3237707" y="1614191"/>
            <a:ext cx="155693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长转移指令</a:t>
            </a:r>
          </a:p>
        </p:txBody>
      </p:sp>
      <p:sp>
        <p:nvSpPr>
          <p:cNvPr id="76" name="Rectangle 4">
            <a:extLst>
              <a:ext uri="{FF2B5EF4-FFF2-40B4-BE49-F238E27FC236}">
                <a16:creationId xmlns:a16="http://schemas.microsoft.com/office/drawing/2014/main" id="{37FCC5A4-C12A-4DAA-A89A-C461D3EC4EF3}"/>
              </a:ext>
            </a:extLst>
          </p:cNvPr>
          <p:cNvSpPr txBox="1">
            <a:spLocks noChangeArrowheads="1"/>
          </p:cNvSpPr>
          <p:nvPr/>
        </p:nvSpPr>
        <p:spPr bwMode="auto">
          <a:xfrm>
            <a:off x="5187143" y="2065644"/>
            <a:ext cx="95706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SJMP</a:t>
            </a:r>
            <a:endParaRPr lang="zh-CN" altLang="en-US" sz="2000" b="1" kern="0" dirty="0">
              <a:solidFill>
                <a:schemeClr val="tx1"/>
              </a:solidFill>
            </a:endParaRPr>
          </a:p>
        </p:txBody>
      </p:sp>
      <p:sp>
        <p:nvSpPr>
          <p:cNvPr id="77" name="Rectangle 4">
            <a:extLst>
              <a:ext uri="{FF2B5EF4-FFF2-40B4-BE49-F238E27FC236}">
                <a16:creationId xmlns:a16="http://schemas.microsoft.com/office/drawing/2014/main" id="{A1ECD1CF-AFBE-4F0B-B9E3-9BF793C9821C}"/>
              </a:ext>
            </a:extLst>
          </p:cNvPr>
          <p:cNvSpPr txBox="1">
            <a:spLocks noChangeArrowheads="1"/>
          </p:cNvSpPr>
          <p:nvPr/>
        </p:nvSpPr>
        <p:spPr bwMode="auto">
          <a:xfrm>
            <a:off x="7058680" y="163913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78" name="Rectangle 4">
            <a:extLst>
              <a:ext uri="{FF2B5EF4-FFF2-40B4-BE49-F238E27FC236}">
                <a16:creationId xmlns:a16="http://schemas.microsoft.com/office/drawing/2014/main" id="{2AEE8475-41C9-4903-8F61-8F01334F13C4}"/>
              </a:ext>
            </a:extLst>
          </p:cNvPr>
          <p:cNvSpPr txBox="1">
            <a:spLocks noChangeArrowheads="1"/>
          </p:cNvSpPr>
          <p:nvPr/>
        </p:nvSpPr>
        <p:spPr bwMode="auto">
          <a:xfrm>
            <a:off x="3246970" y="2023967"/>
            <a:ext cx="18204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相对转移指令</a:t>
            </a:r>
          </a:p>
        </p:txBody>
      </p:sp>
      <p:sp>
        <p:nvSpPr>
          <p:cNvPr id="79" name="Rectangle 4">
            <a:extLst>
              <a:ext uri="{FF2B5EF4-FFF2-40B4-BE49-F238E27FC236}">
                <a16:creationId xmlns:a16="http://schemas.microsoft.com/office/drawing/2014/main" id="{BF786A5E-52E4-4208-843E-7F6914BAA351}"/>
              </a:ext>
            </a:extLst>
          </p:cNvPr>
          <p:cNvSpPr txBox="1">
            <a:spLocks noChangeArrowheads="1"/>
          </p:cNvSpPr>
          <p:nvPr/>
        </p:nvSpPr>
        <p:spPr bwMode="auto">
          <a:xfrm>
            <a:off x="7058680" y="2136838"/>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80" name="Rectangle 4">
            <a:extLst>
              <a:ext uri="{FF2B5EF4-FFF2-40B4-BE49-F238E27FC236}">
                <a16:creationId xmlns:a16="http://schemas.microsoft.com/office/drawing/2014/main" id="{2A400049-1F93-4142-9421-F3657D20BA6A}"/>
              </a:ext>
            </a:extLst>
          </p:cNvPr>
          <p:cNvSpPr txBox="1">
            <a:spLocks noChangeArrowheads="1"/>
          </p:cNvSpPr>
          <p:nvPr/>
        </p:nvSpPr>
        <p:spPr bwMode="auto">
          <a:xfrm>
            <a:off x="3256233" y="2398270"/>
            <a:ext cx="18204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间接转移指令</a:t>
            </a:r>
          </a:p>
        </p:txBody>
      </p:sp>
      <p:sp>
        <p:nvSpPr>
          <p:cNvPr id="81" name="Rectangle 4">
            <a:extLst>
              <a:ext uri="{FF2B5EF4-FFF2-40B4-BE49-F238E27FC236}">
                <a16:creationId xmlns:a16="http://schemas.microsoft.com/office/drawing/2014/main" id="{765FDB3D-FB9C-4E01-9E4D-2E837D89F1C1}"/>
              </a:ext>
            </a:extLst>
          </p:cNvPr>
          <p:cNvSpPr txBox="1">
            <a:spLocks noChangeArrowheads="1"/>
          </p:cNvSpPr>
          <p:nvPr/>
        </p:nvSpPr>
        <p:spPr bwMode="auto">
          <a:xfrm>
            <a:off x="5223147" y="2420239"/>
            <a:ext cx="95706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JMP</a:t>
            </a:r>
            <a:endParaRPr lang="zh-CN" altLang="en-US" sz="2000" b="1" kern="0" dirty="0">
              <a:solidFill>
                <a:schemeClr val="tx1"/>
              </a:solidFill>
            </a:endParaRPr>
          </a:p>
        </p:txBody>
      </p:sp>
      <p:sp>
        <p:nvSpPr>
          <p:cNvPr id="82" name="Rectangle 4">
            <a:extLst>
              <a:ext uri="{FF2B5EF4-FFF2-40B4-BE49-F238E27FC236}">
                <a16:creationId xmlns:a16="http://schemas.microsoft.com/office/drawing/2014/main" id="{F894C109-4623-41B5-A56B-CB0F8827470D}"/>
              </a:ext>
            </a:extLst>
          </p:cNvPr>
          <p:cNvSpPr txBox="1">
            <a:spLocks noChangeArrowheads="1"/>
          </p:cNvSpPr>
          <p:nvPr/>
        </p:nvSpPr>
        <p:spPr bwMode="auto">
          <a:xfrm>
            <a:off x="7058680" y="2468351"/>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83" name="Rectangle 4">
            <a:extLst>
              <a:ext uri="{FF2B5EF4-FFF2-40B4-BE49-F238E27FC236}">
                <a16:creationId xmlns:a16="http://schemas.microsoft.com/office/drawing/2014/main" id="{92875435-7E98-475A-B667-0F24996FD011}"/>
              </a:ext>
            </a:extLst>
          </p:cNvPr>
          <p:cNvSpPr txBox="1">
            <a:spLocks noChangeArrowheads="1"/>
          </p:cNvSpPr>
          <p:nvPr/>
        </p:nvSpPr>
        <p:spPr bwMode="auto">
          <a:xfrm>
            <a:off x="1685209" y="3795871"/>
            <a:ext cx="78658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8</a:t>
            </a:r>
            <a:r>
              <a:rPr lang="zh-CN" altLang="en-US" sz="2400" b="1" kern="0" dirty="0">
                <a:solidFill>
                  <a:srgbClr val="3333FF"/>
                </a:solidFill>
              </a:rPr>
              <a:t>条</a:t>
            </a:r>
          </a:p>
        </p:txBody>
      </p:sp>
      <p:sp>
        <p:nvSpPr>
          <p:cNvPr id="84" name="Rectangle 4">
            <a:extLst>
              <a:ext uri="{FF2B5EF4-FFF2-40B4-BE49-F238E27FC236}">
                <a16:creationId xmlns:a16="http://schemas.microsoft.com/office/drawing/2014/main" id="{4BF75DA9-C7D3-4131-AC0F-CFE998408DF5}"/>
              </a:ext>
            </a:extLst>
          </p:cNvPr>
          <p:cNvSpPr txBox="1">
            <a:spLocks noChangeArrowheads="1"/>
          </p:cNvSpPr>
          <p:nvPr/>
        </p:nvSpPr>
        <p:spPr bwMode="auto">
          <a:xfrm>
            <a:off x="1653155" y="5180420"/>
            <a:ext cx="78658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4</a:t>
            </a:r>
            <a:r>
              <a:rPr lang="zh-CN" altLang="en-US" sz="2400" b="1" kern="0" dirty="0">
                <a:solidFill>
                  <a:srgbClr val="C00000"/>
                </a:solidFill>
              </a:rPr>
              <a:t>条</a:t>
            </a:r>
          </a:p>
        </p:txBody>
      </p:sp>
      <p:sp>
        <p:nvSpPr>
          <p:cNvPr id="86" name="Rectangle 4">
            <a:extLst>
              <a:ext uri="{FF2B5EF4-FFF2-40B4-BE49-F238E27FC236}">
                <a16:creationId xmlns:a16="http://schemas.microsoft.com/office/drawing/2014/main" id="{94C76650-3018-4C9A-983C-DF21B50DD2B5}"/>
              </a:ext>
            </a:extLst>
          </p:cNvPr>
          <p:cNvSpPr txBox="1">
            <a:spLocks noChangeArrowheads="1"/>
          </p:cNvSpPr>
          <p:nvPr/>
        </p:nvSpPr>
        <p:spPr bwMode="auto">
          <a:xfrm>
            <a:off x="1327161" y="5727447"/>
            <a:ext cx="149170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空操作指令</a:t>
            </a:r>
          </a:p>
        </p:txBody>
      </p:sp>
      <p:sp>
        <p:nvSpPr>
          <p:cNvPr id="87" name="Rectangle 4">
            <a:extLst>
              <a:ext uri="{FF2B5EF4-FFF2-40B4-BE49-F238E27FC236}">
                <a16:creationId xmlns:a16="http://schemas.microsoft.com/office/drawing/2014/main" id="{C1523983-494B-4ECA-B1C9-F44DD7491835}"/>
              </a:ext>
            </a:extLst>
          </p:cNvPr>
          <p:cNvSpPr txBox="1">
            <a:spLocks noChangeArrowheads="1"/>
          </p:cNvSpPr>
          <p:nvPr/>
        </p:nvSpPr>
        <p:spPr bwMode="auto">
          <a:xfrm>
            <a:off x="5326588" y="5706122"/>
            <a:ext cx="160970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NOP</a:t>
            </a:r>
            <a:endParaRPr lang="zh-CN" altLang="en-US" sz="2000" b="1" kern="0" dirty="0">
              <a:solidFill>
                <a:schemeClr val="tx1"/>
              </a:solidFill>
            </a:endParaRPr>
          </a:p>
        </p:txBody>
      </p:sp>
      <p:sp>
        <p:nvSpPr>
          <p:cNvPr id="88" name="Rectangle 4">
            <a:extLst>
              <a:ext uri="{FF2B5EF4-FFF2-40B4-BE49-F238E27FC236}">
                <a16:creationId xmlns:a16="http://schemas.microsoft.com/office/drawing/2014/main" id="{706092D7-48B2-42F2-A5FD-309CD3865963}"/>
              </a:ext>
            </a:extLst>
          </p:cNvPr>
          <p:cNvSpPr txBox="1">
            <a:spLocks noChangeArrowheads="1"/>
          </p:cNvSpPr>
          <p:nvPr/>
        </p:nvSpPr>
        <p:spPr bwMode="auto">
          <a:xfrm>
            <a:off x="7127068" y="5727447"/>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Tree>
  </p:cSld>
  <p:clrMapOvr>
    <a:masterClrMapping/>
  </p:clrMapOvr>
  <p:transition>
    <p:cut thruBlk="1"/>
  </p:transition>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343096" y="1425484"/>
            <a:ext cx="4724400" cy="1912466"/>
          </a:xfrm>
        </p:spPr>
        <p:txBody>
          <a:bodyPr/>
          <a:lstStyle/>
          <a:p>
            <a:pPr eaLnBrk="1" fontAlgn="t" hangingPunct="1">
              <a:lnSpc>
                <a:spcPct val="90000"/>
              </a:lnSpc>
            </a:pPr>
            <a:r>
              <a:rPr lang="zh-CN" altLang="en-US" sz="1400" b="1" i="1" dirty="0">
                <a:solidFill>
                  <a:srgbClr val="3333FF"/>
                </a:solidFill>
              </a:rPr>
              <a:t>例如：主程序及子程序段如下：</a:t>
            </a:r>
            <a:br>
              <a:rPr lang="zh-CN" altLang="en-US" sz="1400" b="1" i="1" dirty="0">
                <a:solidFill>
                  <a:srgbClr val="3333FF"/>
                </a:solidFill>
              </a:rPr>
            </a:br>
            <a:r>
              <a:rPr lang="zh-CN" altLang="en-US" sz="1400" b="1" i="1" dirty="0">
                <a:solidFill>
                  <a:schemeClr val="hlink"/>
                </a:solidFill>
              </a:rPr>
              <a:t>			</a:t>
            </a:r>
            <a:r>
              <a:rPr lang="en-US" altLang="zh-CN" sz="1400" b="1" i="1" dirty="0">
                <a:solidFill>
                  <a:schemeClr val="hlink"/>
                </a:solidFill>
              </a:rPr>
              <a:t>ORG	0100H</a:t>
            </a:r>
            <a:br>
              <a:rPr lang="en-US" altLang="zh-CN" sz="1400" b="1" i="1" dirty="0">
                <a:solidFill>
                  <a:schemeClr val="hlink"/>
                </a:solidFill>
              </a:rPr>
            </a:br>
            <a:r>
              <a:rPr lang="en-US" altLang="zh-CN" sz="1400" b="1" i="1" dirty="0" err="1">
                <a:solidFill>
                  <a:schemeClr val="hlink"/>
                </a:solidFill>
              </a:rPr>
              <a:t>0100H</a:t>
            </a:r>
            <a:r>
              <a:rPr lang="en-US" altLang="zh-CN" sz="1400" b="1" i="1" dirty="0">
                <a:solidFill>
                  <a:schemeClr val="hlink"/>
                </a:solidFill>
              </a:rPr>
              <a:t>		MAIN:	MOV	SP,#60H</a:t>
            </a:r>
            <a:br>
              <a:rPr lang="en-US" altLang="zh-CN" sz="1400" b="1" i="1" dirty="0">
                <a:solidFill>
                  <a:schemeClr val="hlink"/>
                </a:solidFill>
              </a:rPr>
            </a:br>
            <a:r>
              <a:rPr lang="en-US" altLang="zh-CN" sz="1400" b="1" i="1" dirty="0">
                <a:solidFill>
                  <a:schemeClr val="hlink"/>
                </a:solidFill>
              </a:rPr>
              <a:t>0103H			</a:t>
            </a:r>
            <a:r>
              <a:rPr lang="en-US" altLang="zh-CN" sz="1400" b="1" i="1" dirty="0">
                <a:solidFill>
                  <a:srgbClr val="FF0000"/>
                </a:solidFill>
              </a:rPr>
              <a:t>ACALL	SUB1</a:t>
            </a:r>
            <a:br>
              <a:rPr lang="en-US" altLang="zh-CN" sz="1400" b="1" i="1" dirty="0">
                <a:solidFill>
                  <a:schemeClr val="hlink"/>
                </a:solidFill>
              </a:rPr>
            </a:br>
            <a:r>
              <a:rPr lang="en-US" altLang="zh-CN" sz="1400" b="1" i="1" dirty="0">
                <a:solidFill>
                  <a:schemeClr val="hlink"/>
                </a:solidFill>
              </a:rPr>
              <a:t>0105H			</a:t>
            </a:r>
            <a:r>
              <a:rPr lang="en-US" altLang="zh-CN" sz="1400" b="1" i="1" dirty="0">
                <a:solidFill>
                  <a:schemeClr val="hlink"/>
                </a:solidFill>
                <a:latin typeface="Arial" charset="0"/>
              </a:rPr>
              <a:t>…</a:t>
            </a:r>
            <a:br>
              <a:rPr lang="en-US" altLang="zh-CN" sz="1400" b="1" i="1" dirty="0">
                <a:solidFill>
                  <a:schemeClr val="hlink"/>
                </a:solidFill>
              </a:rPr>
            </a:br>
            <a:r>
              <a:rPr lang="en-US" altLang="zh-CN" sz="1400" b="1" i="1" dirty="0">
                <a:solidFill>
                  <a:schemeClr val="hlink"/>
                </a:solidFill>
              </a:rPr>
              <a:t>			ORG	0200H</a:t>
            </a:r>
            <a:br>
              <a:rPr lang="en-US" altLang="zh-CN" sz="1400" b="1" i="1" dirty="0">
                <a:solidFill>
                  <a:schemeClr val="hlink"/>
                </a:solidFill>
              </a:rPr>
            </a:br>
            <a:r>
              <a:rPr lang="en-US" altLang="zh-CN" sz="1400" b="1" i="1" dirty="0" err="1">
                <a:solidFill>
                  <a:schemeClr val="hlink"/>
                </a:solidFill>
              </a:rPr>
              <a:t>0200H</a:t>
            </a:r>
            <a:r>
              <a:rPr lang="en-US" altLang="zh-CN" sz="1400" b="1" i="1" dirty="0">
                <a:solidFill>
                  <a:schemeClr val="hlink"/>
                </a:solidFill>
              </a:rPr>
              <a:t>		SUB1:	</a:t>
            </a:r>
            <a:r>
              <a:rPr lang="en-US" altLang="zh-CN" sz="1400" b="1" i="1" dirty="0">
                <a:solidFill>
                  <a:schemeClr val="hlink"/>
                </a:solidFill>
                <a:latin typeface="Arial" charset="0"/>
              </a:rPr>
              <a:t>…</a:t>
            </a:r>
            <a:br>
              <a:rPr lang="en-US" altLang="zh-CN" sz="1400" b="1" i="1" dirty="0">
                <a:solidFill>
                  <a:schemeClr val="hlink"/>
                </a:solidFill>
              </a:rPr>
            </a:br>
            <a:r>
              <a:rPr lang="en-US" altLang="zh-CN" sz="1400" b="1" i="1" dirty="0">
                <a:solidFill>
                  <a:schemeClr val="hlink"/>
                </a:solidFill>
              </a:rPr>
              <a:t>			RET	</a:t>
            </a:r>
            <a:br>
              <a:rPr lang="en-US" altLang="zh-CN" sz="1400" b="1" i="1" dirty="0">
                <a:solidFill>
                  <a:srgbClr val="3333FF"/>
                </a:solidFill>
              </a:rPr>
            </a:br>
            <a:r>
              <a:rPr lang="zh-CN" altLang="en-US" sz="1400" b="1" i="1" dirty="0">
                <a:solidFill>
                  <a:srgbClr val="3333FF"/>
                </a:solidFill>
              </a:rPr>
              <a:t>分析执行 </a:t>
            </a:r>
            <a:r>
              <a:rPr lang="en-US" altLang="zh-CN" sz="1400" b="1" i="1" dirty="0">
                <a:solidFill>
                  <a:schemeClr val="hlink"/>
                </a:solidFill>
              </a:rPr>
              <a:t>ACALL  SUB1</a:t>
            </a:r>
            <a:r>
              <a:rPr lang="en-US" altLang="zh-CN" sz="1400" b="1" i="1" dirty="0">
                <a:solidFill>
                  <a:srgbClr val="3333FF"/>
                </a:solidFill>
              </a:rPr>
              <a:t> </a:t>
            </a:r>
            <a:r>
              <a:rPr lang="zh-CN" altLang="en-US" sz="1400" b="1" i="1" dirty="0">
                <a:solidFill>
                  <a:srgbClr val="3333FF"/>
                </a:solidFill>
              </a:rPr>
              <a:t>指令后的结果。</a:t>
            </a:r>
          </a:p>
        </p:txBody>
      </p:sp>
      <p:sp>
        <p:nvSpPr>
          <p:cNvPr id="829445" name="Text Box 5"/>
          <p:cNvSpPr txBox="1">
            <a:spLocks noChangeArrowheads="1"/>
          </p:cNvSpPr>
          <p:nvPr/>
        </p:nvSpPr>
        <p:spPr bwMode="auto">
          <a:xfrm>
            <a:off x="320344" y="3750792"/>
            <a:ext cx="6897216" cy="2031325"/>
          </a:xfrm>
          <a:prstGeom prst="rect">
            <a:avLst/>
          </a:prstGeom>
          <a:solidFill>
            <a:schemeClr val="bg1"/>
          </a:solidFill>
          <a:ln w="12700" cap="sq">
            <a:solidFill>
              <a:schemeClr val="tx1"/>
            </a:solidFill>
            <a:miter lim="800000"/>
            <a:headEnd type="none" w="sm" len="sm"/>
            <a:tailEnd type="none" w="sm" len="sm"/>
          </a:ln>
        </p:spPr>
        <p:txBody>
          <a:bodyPr wrap="square">
            <a:spAutoFit/>
          </a:bodyPr>
          <a:lstStyle/>
          <a:p>
            <a:pPr eaLnBrk="0" hangingPunct="0"/>
            <a:r>
              <a:rPr kumimoji="1" lang="zh-CN" altLang="en-US" sz="1400" b="1">
                <a:latin typeface="Times New Roman" pitchFamily="18" charset="0"/>
              </a:rPr>
              <a:t>解：执行</a:t>
            </a:r>
            <a:r>
              <a:rPr kumimoji="1" lang="en-US" altLang="zh-CN" sz="1400" b="1">
                <a:solidFill>
                  <a:srgbClr val="FF0000"/>
                </a:solidFill>
                <a:latin typeface="Times New Roman" pitchFamily="18" charset="0"/>
              </a:rPr>
              <a:t>ACALL  SUB1</a:t>
            </a:r>
            <a:r>
              <a:rPr kumimoji="1" lang="zh-CN" altLang="en-US" sz="1400" b="1">
                <a:latin typeface="Times New Roman" pitchFamily="18" charset="0"/>
              </a:rPr>
              <a:t>的过程：结果如图所示。</a:t>
            </a:r>
          </a:p>
          <a:p>
            <a:pPr eaLnBrk="0" hangingPunct="0"/>
            <a:r>
              <a:rPr kumimoji="1" lang="en-US" altLang="zh-CN" sz="1400" b="1">
                <a:solidFill>
                  <a:srgbClr val="D60093"/>
                </a:solidFill>
                <a:latin typeface="Times New Roman" pitchFamily="18" charset="0"/>
              </a:rPr>
              <a:t>(PC)+2→PC    :	(PC)=0104H</a:t>
            </a:r>
          </a:p>
          <a:p>
            <a:pPr eaLnBrk="0" hangingPunct="0"/>
            <a:r>
              <a:rPr kumimoji="1" lang="en-US" altLang="zh-CN" sz="1400" b="1">
                <a:solidFill>
                  <a:srgbClr val="D60093"/>
                </a:solidFill>
                <a:latin typeface="Times New Roman" pitchFamily="18" charset="0"/>
              </a:rPr>
              <a:t>(SP)+1 →SP    :	(SP)=61H</a:t>
            </a:r>
          </a:p>
          <a:p>
            <a:pPr eaLnBrk="0" hangingPunct="0"/>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0-7</a:t>
            </a:r>
            <a:r>
              <a:rPr kumimoji="1" lang="en-US" altLang="zh-CN" sz="1400" b="1">
                <a:solidFill>
                  <a:srgbClr val="D60093"/>
                </a:solidFill>
                <a:latin typeface="宋体" charset="-122"/>
                <a:cs typeface="Times New Roman" pitchFamily="18" charset="0"/>
              </a:rPr>
              <a:t>)</a:t>
            </a:r>
            <a:r>
              <a:rPr kumimoji="1" lang="en-US" altLang="zh-CN" sz="1400" b="1">
                <a:solidFill>
                  <a:srgbClr val="D60093"/>
                </a:solidFill>
                <a:latin typeface="宋体" charset="-122"/>
              </a:rPr>
              <a:t>→(SP) :	(61H)=05H</a:t>
            </a:r>
          </a:p>
          <a:p>
            <a:pPr eaLnBrk="0" hangingPunct="0"/>
            <a:r>
              <a:rPr kumimoji="1" lang="en-US" altLang="zh-CN" sz="1400" b="1">
                <a:solidFill>
                  <a:srgbClr val="D60093"/>
                </a:solidFill>
                <a:latin typeface="宋体" charset="-122"/>
              </a:rPr>
              <a:t>(SP)+1</a:t>
            </a:r>
            <a:r>
              <a:rPr kumimoji="1" lang="en-US" altLang="zh-CN" sz="1400" b="1">
                <a:solidFill>
                  <a:srgbClr val="D60093"/>
                </a:solidFill>
                <a:latin typeface="宋体" charset="-122"/>
                <a:cs typeface="Times New Roman" pitchFamily="18" charset="0"/>
              </a:rPr>
              <a:t>→SP   :	(SP)=62H</a:t>
            </a:r>
          </a:p>
          <a:p>
            <a:pPr eaLnBrk="0" hangingPunct="0"/>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8-15</a:t>
            </a:r>
            <a:r>
              <a:rPr kumimoji="1" lang="en-US" altLang="zh-CN" sz="1400" b="1">
                <a:solidFill>
                  <a:srgbClr val="D60093"/>
                </a:solidFill>
                <a:latin typeface="宋体" charset="-122"/>
                <a:cs typeface="Times New Roman" pitchFamily="18" charset="0"/>
              </a:rPr>
              <a:t>)</a:t>
            </a:r>
            <a:r>
              <a:rPr kumimoji="1" lang="en-US" altLang="zh-CN" sz="1400" b="1">
                <a:solidFill>
                  <a:srgbClr val="D60093"/>
                </a:solidFill>
                <a:latin typeface="宋体" charset="-122"/>
              </a:rPr>
              <a:t>→(SP):	(62H)=01H</a:t>
            </a:r>
          </a:p>
          <a:p>
            <a:pPr eaLnBrk="0" hangingPunct="0"/>
            <a:r>
              <a:rPr kumimoji="1" lang="en-US" altLang="zh-CN" sz="1400" b="1">
                <a:solidFill>
                  <a:srgbClr val="D60093"/>
                </a:solidFill>
                <a:latin typeface="宋体" charset="-122"/>
              </a:rPr>
              <a:t>addr</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→PC</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 :(PC</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 addr</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 =010 0000 0000 B</a:t>
            </a:r>
          </a:p>
          <a:p>
            <a:pPr eaLnBrk="0" hangingPunct="0"/>
            <a:r>
              <a:rPr kumimoji="1" lang="en-US" altLang="zh-CN" sz="1400" b="1">
                <a:solidFill>
                  <a:srgbClr val="D60093"/>
                </a:solidFill>
                <a:latin typeface="宋体" charset="-122"/>
              </a:rPr>
              <a:t>(PC</a:t>
            </a:r>
            <a:r>
              <a:rPr kumimoji="1" lang="en-US" altLang="zh-CN" sz="1400" b="1" baseline="-25000">
                <a:solidFill>
                  <a:srgbClr val="D60093"/>
                </a:solidFill>
                <a:latin typeface="宋体" charset="-122"/>
              </a:rPr>
              <a:t>11-15 </a:t>
            </a:r>
            <a:r>
              <a:rPr kumimoji="1" lang="en-US" altLang="zh-CN" sz="1400" b="1">
                <a:solidFill>
                  <a:srgbClr val="D60093"/>
                </a:solidFill>
                <a:latin typeface="宋体" charset="-122"/>
              </a:rPr>
              <a:t>)</a:t>
            </a:r>
            <a:r>
              <a:rPr kumimoji="1" lang="zh-CN" altLang="en-US" sz="1400" b="1">
                <a:solidFill>
                  <a:srgbClr val="D60093"/>
                </a:solidFill>
                <a:latin typeface="宋体" charset="-122"/>
              </a:rPr>
              <a:t>不变： </a:t>
            </a:r>
            <a:r>
              <a:rPr kumimoji="1" lang="en-US" altLang="zh-CN" sz="1400" b="1">
                <a:solidFill>
                  <a:srgbClr val="D60093"/>
                </a:solidFill>
                <a:latin typeface="宋体" charset="-122"/>
              </a:rPr>
              <a:t>(PC</a:t>
            </a:r>
            <a:r>
              <a:rPr kumimoji="1" lang="en-US" altLang="zh-CN" sz="1400" b="1" baseline="-25000">
                <a:solidFill>
                  <a:srgbClr val="D60093"/>
                </a:solidFill>
                <a:latin typeface="宋体" charset="-122"/>
              </a:rPr>
              <a:t>11-15 </a:t>
            </a:r>
            <a:r>
              <a:rPr kumimoji="1" lang="en-US" altLang="zh-CN" sz="1400" b="1">
                <a:solidFill>
                  <a:srgbClr val="D60093"/>
                </a:solidFill>
                <a:latin typeface="宋体" charset="-122"/>
              </a:rPr>
              <a:t>)=0000 0 B,</a:t>
            </a:r>
            <a:r>
              <a:rPr kumimoji="1" lang="zh-CN" altLang="en-US" sz="1400" b="1">
                <a:solidFill>
                  <a:srgbClr val="D60093"/>
                </a:solidFill>
                <a:latin typeface="宋体" charset="-122"/>
              </a:rPr>
              <a:t>与</a:t>
            </a:r>
            <a:r>
              <a:rPr kumimoji="1" lang="en-US" altLang="zh-CN" sz="1400" b="1">
                <a:solidFill>
                  <a:srgbClr val="D60093"/>
                </a:solidFill>
                <a:latin typeface="宋体" charset="-122"/>
              </a:rPr>
              <a:t>SUB1</a:t>
            </a:r>
            <a:r>
              <a:rPr kumimoji="1" lang="zh-CN" altLang="en-US" sz="1400" b="1">
                <a:solidFill>
                  <a:srgbClr val="D60093"/>
                </a:solidFill>
                <a:latin typeface="宋体" charset="-122"/>
              </a:rPr>
              <a:t>的地址的高</a:t>
            </a:r>
            <a:r>
              <a:rPr kumimoji="1" lang="en-US" altLang="zh-CN" sz="1400" b="1">
                <a:solidFill>
                  <a:srgbClr val="D60093"/>
                </a:solidFill>
                <a:latin typeface="宋体" charset="-122"/>
              </a:rPr>
              <a:t>5</a:t>
            </a:r>
            <a:r>
              <a:rPr kumimoji="1" lang="zh-CN" altLang="en-US" sz="1400" b="1">
                <a:solidFill>
                  <a:srgbClr val="D60093"/>
                </a:solidFill>
                <a:latin typeface="宋体" charset="-122"/>
              </a:rPr>
              <a:t>位相同</a:t>
            </a:r>
            <a:r>
              <a:rPr kumimoji="1" lang="en-US" altLang="zh-CN" sz="1400" b="1">
                <a:solidFill>
                  <a:srgbClr val="D60093"/>
                </a:solidFill>
                <a:latin typeface="宋体" charset="-122"/>
              </a:rPr>
              <a:t>(</a:t>
            </a:r>
            <a:r>
              <a:rPr kumimoji="1" lang="zh-CN" altLang="en-US" sz="1400" b="1">
                <a:solidFill>
                  <a:srgbClr val="D60093"/>
                </a:solidFill>
                <a:latin typeface="宋体" charset="-122"/>
              </a:rPr>
              <a:t>同一个</a:t>
            </a:r>
            <a:r>
              <a:rPr kumimoji="1" lang="en-US" altLang="zh-CN" sz="1400" b="1">
                <a:solidFill>
                  <a:srgbClr val="D60093"/>
                </a:solidFill>
                <a:latin typeface="宋体" charset="-122"/>
              </a:rPr>
              <a:t>2K</a:t>
            </a:r>
            <a:r>
              <a:rPr kumimoji="1" lang="zh-CN" altLang="en-US" sz="1400" b="1">
                <a:solidFill>
                  <a:srgbClr val="D60093"/>
                </a:solidFill>
                <a:latin typeface="宋体" charset="-122"/>
              </a:rPr>
              <a:t>范围内</a:t>
            </a:r>
            <a:r>
              <a:rPr kumimoji="1" lang="en-US" altLang="zh-CN" sz="1400" b="1">
                <a:solidFill>
                  <a:srgbClr val="D60093"/>
                </a:solidFill>
                <a:latin typeface="宋体" charset="-122"/>
              </a:rPr>
              <a:t>)</a:t>
            </a:r>
            <a:r>
              <a:rPr kumimoji="1" lang="zh-CN" altLang="en-US" sz="1400" b="1">
                <a:solidFill>
                  <a:srgbClr val="D60093"/>
                </a:solidFill>
                <a:latin typeface="宋体" charset="-122"/>
              </a:rPr>
              <a:t>。</a:t>
            </a:r>
          </a:p>
          <a:p>
            <a:pPr eaLnBrk="0" hangingPunct="0"/>
            <a:r>
              <a:rPr kumimoji="1" lang="zh-CN" altLang="en-US" sz="1400" b="1">
                <a:solidFill>
                  <a:srgbClr val="D60093"/>
                </a:solidFill>
                <a:latin typeface="宋体" charset="-122"/>
              </a:rPr>
              <a:t>∴</a:t>
            </a:r>
            <a:r>
              <a:rPr kumimoji="1" lang="en-US" altLang="zh-CN" sz="1400" b="1">
                <a:solidFill>
                  <a:srgbClr val="D60093"/>
                </a:solidFill>
                <a:latin typeface="宋体" charset="-122"/>
              </a:rPr>
              <a:t>(PC)=0000 0010 0000 0000 B=0200H</a:t>
            </a:r>
          </a:p>
        </p:txBody>
      </p:sp>
      <p:grpSp>
        <p:nvGrpSpPr>
          <p:cNvPr id="2" name="Group 7"/>
          <p:cNvGrpSpPr>
            <a:grpSpLocks/>
          </p:cNvGrpSpPr>
          <p:nvPr/>
        </p:nvGrpSpPr>
        <p:grpSpPr bwMode="auto">
          <a:xfrm>
            <a:off x="5346055" y="764704"/>
            <a:ext cx="3573463" cy="2536825"/>
            <a:chOff x="3250" y="96"/>
            <a:chExt cx="2251" cy="1598"/>
          </a:xfrm>
        </p:grpSpPr>
        <p:sp>
          <p:nvSpPr>
            <p:cNvPr id="62472" name="Rectangle 8"/>
            <p:cNvSpPr>
              <a:spLocks noChangeArrowheads="1"/>
            </p:cNvSpPr>
            <p:nvPr/>
          </p:nvSpPr>
          <p:spPr bwMode="auto">
            <a:xfrm>
              <a:off x="4896" y="720"/>
              <a:ext cx="576" cy="288"/>
            </a:xfrm>
            <a:prstGeom prst="rect">
              <a:avLst/>
            </a:prstGeom>
            <a:solidFill>
              <a:srgbClr val="FFFFCC"/>
            </a:solidFill>
            <a:ln w="12700" cap="sq">
              <a:solidFill>
                <a:schemeClr val="tx1"/>
              </a:solidFill>
              <a:miter lim="800000"/>
              <a:headEnd type="none" w="sm" len="sm"/>
              <a:tailEnd type="none" w="sm" len="sm"/>
            </a:ln>
          </p:spPr>
          <p:txBody>
            <a:bodyPr anchor="ctr">
              <a:spAutoFit/>
            </a:bodyPr>
            <a:lstStyle/>
            <a:p>
              <a:endParaRPr lang="zh-CN" altLang="en-US"/>
            </a:p>
          </p:txBody>
        </p:sp>
        <p:sp>
          <p:nvSpPr>
            <p:cNvPr id="62473" name="Rectangle 9"/>
            <p:cNvSpPr>
              <a:spLocks noChangeArrowheads="1"/>
            </p:cNvSpPr>
            <p:nvPr/>
          </p:nvSpPr>
          <p:spPr bwMode="auto">
            <a:xfrm>
              <a:off x="3250" y="722"/>
              <a:ext cx="528" cy="288"/>
            </a:xfrm>
            <a:prstGeom prst="rect">
              <a:avLst/>
            </a:prstGeom>
            <a:solidFill>
              <a:srgbClr val="FFFFCC"/>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62474" name="Rectangle 10"/>
            <p:cNvSpPr>
              <a:spLocks noChangeArrowheads="1"/>
            </p:cNvSpPr>
            <p:nvPr/>
          </p:nvSpPr>
          <p:spPr bwMode="auto">
            <a:xfrm>
              <a:off x="4234" y="995"/>
              <a:ext cx="565"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r>
                <a:rPr kumimoji="1" lang="en-US" altLang="zh-CN" sz="2200" b="1">
                  <a:solidFill>
                    <a:schemeClr val="bg1"/>
                  </a:solidFill>
                  <a:latin typeface="Times New Roman" pitchFamily="18" charset="0"/>
                </a:rPr>
                <a:t>01H</a:t>
              </a:r>
            </a:p>
            <a:p>
              <a:pPr eaLnBrk="0" hangingPunct="0"/>
              <a:r>
                <a:rPr kumimoji="1" lang="en-US" altLang="zh-CN" sz="2200" b="1">
                  <a:solidFill>
                    <a:schemeClr val="bg1"/>
                  </a:solidFill>
                  <a:latin typeface="Times New Roman" pitchFamily="18" charset="0"/>
                </a:rPr>
                <a:t>05H</a:t>
              </a:r>
            </a:p>
            <a:p>
              <a:pPr eaLnBrk="0" hangingPunct="0"/>
              <a:r>
                <a:rPr kumimoji="1" lang="en-US" altLang="zh-CN" sz="2200" b="1">
                  <a:solidFill>
                    <a:schemeClr val="bg1"/>
                  </a:solidFill>
                  <a:latin typeface="Times New Roman" pitchFamily="18" charset="0"/>
                </a:rPr>
                <a:t>/////////</a:t>
              </a:r>
            </a:p>
          </p:txBody>
        </p:sp>
        <p:sp>
          <p:nvSpPr>
            <p:cNvPr id="62475" name="Line 11"/>
            <p:cNvSpPr>
              <a:spLocks noChangeShapeType="1"/>
            </p:cNvSpPr>
            <p:nvPr/>
          </p:nvSpPr>
          <p:spPr bwMode="auto">
            <a:xfrm>
              <a:off x="4224" y="124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76" name="Line 12"/>
            <p:cNvSpPr>
              <a:spLocks noChangeShapeType="1"/>
            </p:cNvSpPr>
            <p:nvPr/>
          </p:nvSpPr>
          <p:spPr bwMode="auto">
            <a:xfrm>
              <a:off x="4224" y="148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77" name="Rectangle 13"/>
            <p:cNvSpPr>
              <a:spLocks noChangeArrowheads="1"/>
            </p:cNvSpPr>
            <p:nvPr/>
          </p:nvSpPr>
          <p:spPr bwMode="auto">
            <a:xfrm>
              <a:off x="3843" y="576"/>
              <a:ext cx="429" cy="1113"/>
            </a:xfrm>
            <a:prstGeom prst="rect">
              <a:avLst/>
            </a:prstGeom>
            <a:noFill/>
            <a:ln w="12700" cap="sq">
              <a:noFill/>
              <a:miter lim="800000"/>
              <a:headEnd type="none" w="sm" len="sm"/>
              <a:tailEnd type="none" w="sm" len="sm"/>
            </a:ln>
          </p:spPr>
          <p:txBody>
            <a:bodyPr wrap="none" anchor="ctr">
              <a:spAutoFit/>
            </a:bodyPr>
            <a:lstStyle/>
            <a:p>
              <a:pPr eaLnBrk="0" hangingPunct="0"/>
              <a:r>
                <a:rPr kumimoji="1" lang="en-US" altLang="zh-CN" sz="2200" b="1">
                  <a:solidFill>
                    <a:schemeClr val="tx2"/>
                  </a:solidFill>
                  <a:latin typeface="Times New Roman" pitchFamily="18" charset="0"/>
                </a:rPr>
                <a:t>64H</a:t>
              </a:r>
            </a:p>
            <a:p>
              <a:pPr eaLnBrk="0" hangingPunct="0"/>
              <a:r>
                <a:rPr kumimoji="1" lang="en-US" altLang="zh-CN" sz="2200" b="1">
                  <a:solidFill>
                    <a:schemeClr val="tx2"/>
                  </a:solidFill>
                  <a:latin typeface="Times New Roman" pitchFamily="18" charset="0"/>
                </a:rPr>
                <a:t>63H</a:t>
              </a:r>
            </a:p>
            <a:p>
              <a:pPr eaLnBrk="0" hangingPunct="0"/>
              <a:r>
                <a:rPr kumimoji="1" lang="en-US" altLang="zh-CN" sz="2200" b="1">
                  <a:solidFill>
                    <a:schemeClr val="tx2"/>
                  </a:solidFill>
                  <a:latin typeface="Times New Roman" pitchFamily="18" charset="0"/>
                </a:rPr>
                <a:t>62H</a:t>
              </a:r>
            </a:p>
            <a:p>
              <a:pPr eaLnBrk="0" hangingPunct="0"/>
              <a:r>
                <a:rPr kumimoji="1" lang="en-US" altLang="zh-CN" sz="2200" b="1">
                  <a:solidFill>
                    <a:schemeClr val="tx2"/>
                  </a:solidFill>
                  <a:latin typeface="Times New Roman" pitchFamily="18" charset="0"/>
                </a:rPr>
                <a:t>61H</a:t>
              </a:r>
            </a:p>
            <a:p>
              <a:pPr eaLnBrk="0" hangingPunct="0"/>
              <a:r>
                <a:rPr kumimoji="1" lang="en-US" altLang="zh-CN" sz="2200" b="1">
                  <a:solidFill>
                    <a:schemeClr val="tx2"/>
                  </a:solidFill>
                  <a:latin typeface="Times New Roman" pitchFamily="18" charset="0"/>
                </a:rPr>
                <a:t>60H</a:t>
              </a:r>
            </a:p>
          </p:txBody>
        </p:sp>
        <p:sp>
          <p:nvSpPr>
            <p:cNvPr id="62478" name="Rectangle 14"/>
            <p:cNvSpPr>
              <a:spLocks noChangeArrowheads="1"/>
            </p:cNvSpPr>
            <p:nvPr/>
          </p:nvSpPr>
          <p:spPr bwMode="auto">
            <a:xfrm>
              <a:off x="4234" y="309"/>
              <a:ext cx="564"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endParaRPr kumimoji="1" lang="en-US" altLang="zh-CN" sz="2200" b="1">
                <a:solidFill>
                  <a:schemeClr val="bg1"/>
                </a:solidFill>
                <a:latin typeface="Times New Roman" pitchFamily="18" charset="0"/>
              </a:endParaRPr>
            </a:p>
            <a:p>
              <a:pPr eaLnBrk="0" hangingPunct="0"/>
              <a:r>
                <a:rPr kumimoji="1" lang="en-US" altLang="zh-CN" sz="2200" b="1">
                  <a:solidFill>
                    <a:schemeClr val="bg1"/>
                  </a:solidFill>
                  <a:latin typeface="Times New Roman" pitchFamily="18" charset="0"/>
                </a:rPr>
                <a:t>          </a:t>
              </a:r>
            </a:p>
            <a:p>
              <a:pPr eaLnBrk="0" hangingPunct="0"/>
              <a:endParaRPr kumimoji="1" lang="en-US" altLang="zh-CN" sz="2200" b="1">
                <a:solidFill>
                  <a:schemeClr val="bg1"/>
                </a:solidFill>
                <a:latin typeface="Times New Roman" pitchFamily="18" charset="0"/>
              </a:endParaRPr>
            </a:p>
          </p:txBody>
        </p:sp>
        <p:sp>
          <p:nvSpPr>
            <p:cNvPr id="62479" name="Line 15"/>
            <p:cNvSpPr>
              <a:spLocks noChangeShapeType="1"/>
            </p:cNvSpPr>
            <p:nvPr/>
          </p:nvSpPr>
          <p:spPr bwMode="auto">
            <a:xfrm>
              <a:off x="4224" y="56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80" name="Line 16"/>
            <p:cNvSpPr>
              <a:spLocks noChangeShapeType="1"/>
            </p:cNvSpPr>
            <p:nvPr/>
          </p:nvSpPr>
          <p:spPr bwMode="auto">
            <a:xfrm>
              <a:off x="4224" y="80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81" name="Text Box 17"/>
            <p:cNvSpPr txBox="1">
              <a:spLocks noChangeArrowheads="1"/>
            </p:cNvSpPr>
            <p:nvPr/>
          </p:nvSpPr>
          <p:spPr bwMode="auto">
            <a:xfrm>
              <a:off x="4272" y="96"/>
              <a:ext cx="536"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RAM</a:t>
              </a:r>
            </a:p>
          </p:txBody>
        </p:sp>
        <p:sp>
          <p:nvSpPr>
            <p:cNvPr id="62482" name="Text Box 18"/>
            <p:cNvSpPr txBox="1">
              <a:spLocks noChangeArrowheads="1"/>
            </p:cNvSpPr>
            <p:nvPr/>
          </p:nvSpPr>
          <p:spPr bwMode="auto">
            <a:xfrm>
              <a:off x="4896" y="480"/>
              <a:ext cx="605"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PC</a:t>
              </a:r>
            </a:p>
            <a:p>
              <a:pPr algn="ctr" eaLnBrk="0" hangingPunct="0"/>
              <a:r>
                <a:rPr kumimoji="1" lang="en-US" altLang="zh-CN" sz="2200" b="1">
                  <a:solidFill>
                    <a:srgbClr val="FF0000"/>
                  </a:solidFill>
                  <a:latin typeface="Times New Roman" pitchFamily="18" charset="0"/>
                </a:rPr>
                <a:t>0200H</a:t>
              </a:r>
            </a:p>
          </p:txBody>
        </p:sp>
        <p:sp>
          <p:nvSpPr>
            <p:cNvPr id="62483" name="Text Box 19"/>
            <p:cNvSpPr txBox="1">
              <a:spLocks noChangeArrowheads="1"/>
            </p:cNvSpPr>
            <p:nvPr/>
          </p:nvSpPr>
          <p:spPr bwMode="auto">
            <a:xfrm>
              <a:off x="3271" y="487"/>
              <a:ext cx="429"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SP</a:t>
              </a:r>
            </a:p>
            <a:p>
              <a:pPr algn="ctr" eaLnBrk="0" hangingPunct="0"/>
              <a:r>
                <a:rPr kumimoji="1" lang="en-US" altLang="zh-CN" sz="2200" b="1" dirty="0">
                  <a:solidFill>
                    <a:srgbClr val="FF0000"/>
                  </a:solidFill>
                  <a:latin typeface="Times New Roman" pitchFamily="18" charset="0"/>
                </a:rPr>
                <a:t>62H</a:t>
              </a:r>
            </a:p>
          </p:txBody>
        </p:sp>
      </p:grpSp>
      <p:sp>
        <p:nvSpPr>
          <p:cNvPr id="829473" name="Line 33"/>
          <p:cNvSpPr>
            <a:spLocks noChangeShapeType="1"/>
          </p:cNvSpPr>
          <p:nvPr/>
        </p:nvSpPr>
        <p:spPr bwMode="auto">
          <a:xfrm flipV="1">
            <a:off x="5444480" y="3126904"/>
            <a:ext cx="533400" cy="457200"/>
          </a:xfrm>
          <a:prstGeom prst="line">
            <a:avLst/>
          </a:prstGeom>
          <a:noFill/>
          <a:ln w="57150" cap="sq">
            <a:solidFill>
              <a:schemeClr val="tx1"/>
            </a:solidFill>
            <a:round/>
            <a:headEnd type="none" w="sm" len="sm"/>
            <a:tailEnd type="arrow" w="sm" len="sm"/>
          </a:ln>
        </p:spPr>
        <p:txBody>
          <a:bodyPr anchor="ctr">
            <a:spAutoFit/>
          </a:bodyPr>
          <a:lstStyle/>
          <a:p>
            <a:endParaRPr lang="zh-CN" altLang="en-US"/>
          </a:p>
        </p:txBody>
      </p:sp>
      <p:pic>
        <p:nvPicPr>
          <p:cNvPr id="20" name="Picture 2" descr="c:\documents and settings\ibm\application data\360se6\User Data\temp\01300000323145123029807175635_s.jpg">
            <a:extLst>
              <a:ext uri="{FF2B5EF4-FFF2-40B4-BE49-F238E27FC236}">
                <a16:creationId xmlns:a16="http://schemas.microsoft.com/office/drawing/2014/main" id="{E90857D1-E692-4897-BDC9-001D014C3F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CEB64F63-744E-4EDE-AFF9-BD6680523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E27E437B-52E9-448D-8AED-6FDF1C4984A5}"/>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23" name="Rectangle 2">
            <a:extLst>
              <a:ext uri="{FF2B5EF4-FFF2-40B4-BE49-F238E27FC236}">
                <a16:creationId xmlns:a16="http://schemas.microsoft.com/office/drawing/2014/main" id="{72C58E49-103B-4C45-9986-64D9FF12B50C}"/>
              </a:ext>
            </a:extLst>
          </p:cNvPr>
          <p:cNvSpPr txBox="1">
            <a:spLocks noChangeArrowheads="1"/>
          </p:cNvSpPr>
          <p:nvPr/>
        </p:nvSpPr>
        <p:spPr bwMode="auto">
          <a:xfrm>
            <a:off x="107504" y="652555"/>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 调用和返回指令</a:t>
            </a:r>
          </a:p>
        </p:txBody>
      </p:sp>
      <p:sp>
        <p:nvSpPr>
          <p:cNvPr id="24" name="日期占位符 3">
            <a:extLst>
              <a:ext uri="{FF2B5EF4-FFF2-40B4-BE49-F238E27FC236}">
                <a16:creationId xmlns:a16="http://schemas.microsoft.com/office/drawing/2014/main" id="{936A4A00-EE03-4943-B9E8-76DFA1276112}"/>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18:06</a:t>
            </a:fld>
            <a:endParaRPr lang="en-US" altLang="zh-CN" dirty="0">
              <a:ea typeface="宋体" charset="-122"/>
            </a:endParaRPr>
          </a:p>
        </p:txBody>
      </p:sp>
      <p:sp>
        <p:nvSpPr>
          <p:cNvPr id="25" name="灯片编号占位符 5">
            <a:extLst>
              <a:ext uri="{FF2B5EF4-FFF2-40B4-BE49-F238E27FC236}">
                <a16:creationId xmlns:a16="http://schemas.microsoft.com/office/drawing/2014/main" id="{A6FE4A37-913C-4111-8FE7-E8D38A99427E}"/>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20</a:t>
            </a:fld>
            <a:endParaRPr lang="en-US" altLang="zh-CN">
              <a:ea typeface="宋体" charset="-122"/>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82944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829445"/>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829473"/>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nodeType="afterEffect">
                                  <p:stCondLst>
                                    <p:cond delay="100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2" grpId="0" autoUpdateAnimBg="0"/>
      <p:bldP spid="829445" grpId="0" animBg="1" autoUpdateAnimBg="0"/>
      <p:bldP spid="82947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xfrm>
            <a:off x="8073" y="6381750"/>
            <a:ext cx="1981200" cy="476250"/>
          </a:xfrm>
          <a:noFill/>
        </p:spPr>
        <p:txBody>
          <a:bodyPr/>
          <a:lstStyle/>
          <a:p>
            <a:fld id="{D9DCB584-6CB8-4D9A-B1A1-42396CED37F3}" type="datetime10">
              <a:rPr lang="zh-CN" altLang="en-US" smtClean="0">
                <a:ea typeface="宋体" charset="-122"/>
              </a:rPr>
              <a:pPr/>
              <a:t>18:30</a:t>
            </a:fld>
            <a:endParaRPr lang="en-US" altLang="zh-CN" dirty="0">
              <a:ea typeface="宋体" charset="-122"/>
            </a:endParaRPr>
          </a:p>
        </p:txBody>
      </p:sp>
      <p:sp>
        <p:nvSpPr>
          <p:cNvPr id="44035" name="灯片编号占位符 5"/>
          <p:cNvSpPr>
            <a:spLocks noGrp="1"/>
          </p:cNvSpPr>
          <p:nvPr>
            <p:ph type="sldNum" sz="quarter" idx="12"/>
          </p:nvPr>
        </p:nvSpPr>
        <p:spPr>
          <a:xfrm>
            <a:off x="7138934" y="6368218"/>
            <a:ext cx="1981200" cy="476250"/>
          </a:xfrm>
          <a:noFill/>
        </p:spPr>
        <p:txBody>
          <a:bodyPr/>
          <a:lstStyle/>
          <a:p>
            <a:fld id="{8E70A8CA-F3FE-4283-8E2F-7494439FBE72}" type="slidenum">
              <a:rPr lang="en-US" altLang="zh-CN" smtClean="0">
                <a:ea typeface="宋体" charset="-122"/>
              </a:rPr>
              <a:pPr/>
              <a:t>3</a:t>
            </a:fld>
            <a:endParaRPr lang="en-US" altLang="zh-CN">
              <a:ea typeface="宋体" charset="-122"/>
            </a:endParaRPr>
          </a:p>
        </p:txBody>
      </p:sp>
      <p:sp>
        <p:nvSpPr>
          <p:cNvPr id="44037" name="Text Box 8"/>
          <p:cNvSpPr txBox="1">
            <a:spLocks noChangeArrowheads="1"/>
          </p:cNvSpPr>
          <p:nvPr/>
        </p:nvSpPr>
        <p:spPr bwMode="auto">
          <a:xfrm>
            <a:off x="885033" y="1303378"/>
            <a:ext cx="6973093" cy="1107996"/>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200" b="1" dirty="0">
                <a:latin typeface="Times New Roman" pitchFamily="18" charset="0"/>
              </a:rPr>
              <a:t>无条件转移指令是当程序执行到该指令时，程序无条件的转移到指令所提供的地址处执行。无条件转移指令</a:t>
            </a:r>
            <a:r>
              <a:rPr kumimoji="1" lang="zh-CN" altLang="en-US" sz="2200" b="1" dirty="0">
                <a:solidFill>
                  <a:srgbClr val="3333FF"/>
                </a:solidFill>
                <a:latin typeface="Times New Roman" pitchFamily="18" charset="0"/>
              </a:rPr>
              <a:t>有长转移、短转移、相对转移和间接转移</a:t>
            </a:r>
            <a:r>
              <a:rPr kumimoji="1" lang="en-US" altLang="zh-CN" sz="2200" b="1" dirty="0">
                <a:solidFill>
                  <a:srgbClr val="3333FF"/>
                </a:solidFill>
                <a:latin typeface="Times New Roman" pitchFamily="18" charset="0"/>
              </a:rPr>
              <a:t>4</a:t>
            </a:r>
            <a:r>
              <a:rPr kumimoji="1" lang="zh-CN" altLang="en-US" sz="2200" b="1" dirty="0">
                <a:solidFill>
                  <a:srgbClr val="3333FF"/>
                </a:solidFill>
                <a:latin typeface="Times New Roman" pitchFamily="18" charset="0"/>
              </a:rPr>
              <a:t>条指令</a:t>
            </a:r>
            <a:r>
              <a:rPr kumimoji="1" lang="zh-CN" altLang="en-US" sz="2200" b="1" dirty="0">
                <a:latin typeface="Times New Roman" pitchFamily="18" charset="0"/>
              </a:rPr>
              <a:t>。</a:t>
            </a:r>
          </a:p>
        </p:txBody>
      </p:sp>
      <p:sp>
        <p:nvSpPr>
          <p:cNvPr id="44038" name="Rectangle 9"/>
          <p:cNvSpPr>
            <a:spLocks noChangeArrowheads="1"/>
          </p:cNvSpPr>
          <p:nvPr/>
        </p:nvSpPr>
        <p:spPr bwMode="auto">
          <a:xfrm>
            <a:off x="361522" y="2415685"/>
            <a:ext cx="1901482" cy="40011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000" dirty="0">
                <a:solidFill>
                  <a:srgbClr val="3333FF"/>
                </a:solidFill>
                <a:latin typeface="Times New Roman" pitchFamily="18" charset="0"/>
              </a:rPr>
              <a:t> </a:t>
            </a:r>
            <a:r>
              <a:rPr kumimoji="1" lang="en-US" altLang="zh-CN" sz="2000" b="1" dirty="0">
                <a:solidFill>
                  <a:srgbClr val="3333FF"/>
                </a:solidFill>
                <a:latin typeface="Times New Roman" pitchFamily="18" charset="0"/>
              </a:rPr>
              <a:t>(1) </a:t>
            </a:r>
            <a:r>
              <a:rPr kumimoji="1" lang="zh-CN" altLang="en-US" sz="2000" b="1" dirty="0">
                <a:solidFill>
                  <a:srgbClr val="3333FF"/>
                </a:solidFill>
                <a:latin typeface="Times New Roman" pitchFamily="18" charset="0"/>
              </a:rPr>
              <a:t>长转移指令</a:t>
            </a:r>
          </a:p>
        </p:txBody>
      </p:sp>
      <p:sp>
        <p:nvSpPr>
          <p:cNvPr id="44039" name="Text Box 10"/>
          <p:cNvSpPr txBox="1">
            <a:spLocks noChangeArrowheads="1"/>
          </p:cNvSpPr>
          <p:nvPr/>
        </p:nvSpPr>
        <p:spPr bwMode="auto">
          <a:xfrm>
            <a:off x="873206" y="2815795"/>
            <a:ext cx="6964362" cy="1323439"/>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000" b="1" u="sng" dirty="0">
                <a:latin typeface="Times New Roman" pitchFamily="18" charset="0"/>
              </a:rPr>
              <a:t>  </a:t>
            </a:r>
            <a:r>
              <a:rPr kumimoji="1" lang="zh-CN" altLang="en-US" sz="2000" b="1" u="sng" dirty="0">
                <a:latin typeface="Times New Roman" pitchFamily="18" charset="0"/>
              </a:rPr>
              <a:t>指令格式                      机器码                注          释      </a:t>
            </a:r>
            <a:r>
              <a:rPr kumimoji="1" lang="zh-CN" altLang="en-US" sz="2000" b="1" dirty="0">
                <a:latin typeface="Times New Roman" pitchFamily="18" charset="0"/>
              </a:rPr>
              <a:t>                        </a:t>
            </a:r>
          </a:p>
          <a:p>
            <a:pPr eaLnBrk="0" hangingPunct="0"/>
            <a:r>
              <a:rPr kumimoji="1" lang="en-US" altLang="zh-CN" sz="2000" b="1" dirty="0">
                <a:solidFill>
                  <a:srgbClr val="FF0000"/>
                </a:solidFill>
                <a:latin typeface="Times New Roman" pitchFamily="18" charset="0"/>
              </a:rPr>
              <a:t>LJMP </a:t>
            </a:r>
            <a:r>
              <a:rPr kumimoji="1" lang="en-US" altLang="zh-CN" sz="2000" b="1" dirty="0">
                <a:latin typeface="Times New Roman" pitchFamily="18" charset="0"/>
              </a:rPr>
              <a:t>   addr16  ;	0000 0010 	 addr16→PC</a:t>
            </a:r>
          </a:p>
          <a:p>
            <a:pPr eaLnBrk="0" hangingPunct="0"/>
            <a:r>
              <a:rPr kumimoji="1" lang="en-US" altLang="zh-CN" sz="2000" b="1" dirty="0">
                <a:latin typeface="Times New Roman" pitchFamily="18" charset="0"/>
              </a:rPr>
              <a:t>			a</a:t>
            </a:r>
            <a:r>
              <a:rPr kumimoji="1" lang="en-US" altLang="zh-CN" sz="2000" b="1" baseline="-25000" dirty="0">
                <a:latin typeface="Times New Roman" pitchFamily="18" charset="0"/>
              </a:rPr>
              <a:t>15</a:t>
            </a:r>
            <a:r>
              <a:rPr kumimoji="1" lang="en-US" altLang="zh-CN" sz="2000" b="1" dirty="0">
                <a:latin typeface="Times New Roman" pitchFamily="18" charset="0"/>
              </a:rPr>
              <a:t>-a</a:t>
            </a:r>
            <a:r>
              <a:rPr kumimoji="1" lang="en-US" altLang="zh-CN" sz="2000" b="1" baseline="-25000" dirty="0">
                <a:latin typeface="Times New Roman" pitchFamily="18" charset="0"/>
              </a:rPr>
              <a:t>8</a:t>
            </a:r>
          </a:p>
          <a:p>
            <a:pPr eaLnBrk="0" hangingPunct="0"/>
            <a:r>
              <a:rPr kumimoji="1" lang="en-US" altLang="zh-CN" sz="2000" b="1" dirty="0">
                <a:latin typeface="Times New Roman" pitchFamily="18" charset="0"/>
              </a:rPr>
              <a:t>			a</a:t>
            </a:r>
            <a:r>
              <a:rPr kumimoji="1" lang="en-US" altLang="zh-CN" sz="2000" b="1" baseline="-25000" dirty="0">
                <a:latin typeface="Times New Roman" pitchFamily="18" charset="0"/>
              </a:rPr>
              <a:t>7</a:t>
            </a:r>
            <a:r>
              <a:rPr kumimoji="1" lang="en-US" altLang="zh-CN" sz="2000" b="1" dirty="0">
                <a:latin typeface="Times New Roman" pitchFamily="18" charset="0"/>
              </a:rPr>
              <a:t> -a</a:t>
            </a:r>
            <a:r>
              <a:rPr kumimoji="1" lang="en-US" altLang="zh-CN" sz="2000" b="1" baseline="-25000" dirty="0">
                <a:latin typeface="Times New Roman" pitchFamily="18" charset="0"/>
              </a:rPr>
              <a:t>0</a:t>
            </a:r>
          </a:p>
        </p:txBody>
      </p:sp>
      <p:pic>
        <p:nvPicPr>
          <p:cNvPr id="9" name="Picture 2" descr="c:\documents and settings\ibm\application data\360se6\User Data\temp\01300000323145123029807175635_s.jpg">
            <a:extLst>
              <a:ext uri="{FF2B5EF4-FFF2-40B4-BE49-F238E27FC236}">
                <a16:creationId xmlns:a16="http://schemas.microsoft.com/office/drawing/2014/main" id="{26AE84CA-C0DC-4C50-9595-E9DE2B8891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A7562E62-2FFA-4A28-93AD-1BD61AE54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E97ECD9-7CD0-4194-AF3A-3757109110A7}"/>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2" name="Rectangle 2">
            <a:extLst>
              <a:ext uri="{FF2B5EF4-FFF2-40B4-BE49-F238E27FC236}">
                <a16:creationId xmlns:a16="http://schemas.microsoft.com/office/drawing/2014/main" id="{21EE43C4-632F-4ADC-A18A-BFA537D79FAF}"/>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6" name="矩形 15">
            <a:extLst>
              <a:ext uri="{FF2B5EF4-FFF2-40B4-BE49-F238E27FC236}">
                <a16:creationId xmlns:a16="http://schemas.microsoft.com/office/drawing/2014/main" id="{5C876A68-A24D-4446-815C-887085D6AF2E}"/>
              </a:ext>
            </a:extLst>
          </p:cNvPr>
          <p:cNvSpPr/>
          <p:nvPr/>
        </p:nvSpPr>
        <p:spPr>
          <a:xfrm>
            <a:off x="3995936" y="241730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LJMP</a:t>
            </a:r>
            <a:endParaRPr lang="zh-CN" altLang="en-US" dirty="0">
              <a:solidFill>
                <a:srgbClr val="FF0000"/>
              </a:solidFill>
            </a:endParaRPr>
          </a:p>
        </p:txBody>
      </p:sp>
      <p:sp>
        <p:nvSpPr>
          <p:cNvPr id="18" name="Text Box 5">
            <a:extLst>
              <a:ext uri="{FF2B5EF4-FFF2-40B4-BE49-F238E27FC236}">
                <a16:creationId xmlns:a16="http://schemas.microsoft.com/office/drawing/2014/main" id="{308A409D-C498-4F1E-A4F4-CCC40ACDA1FA}"/>
              </a:ext>
            </a:extLst>
          </p:cNvPr>
          <p:cNvSpPr txBox="1">
            <a:spLocks noChangeArrowheads="1"/>
          </p:cNvSpPr>
          <p:nvPr/>
        </p:nvSpPr>
        <p:spPr bwMode="auto">
          <a:xfrm>
            <a:off x="440870" y="4208056"/>
            <a:ext cx="7829034" cy="2104872"/>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指令提供</a:t>
            </a:r>
            <a:r>
              <a:rPr kumimoji="1" lang="en-US" altLang="zh-CN" b="1" dirty="0">
                <a:latin typeface="宋体" charset="-122"/>
              </a:rPr>
              <a:t>16</a:t>
            </a:r>
            <a:r>
              <a:rPr kumimoji="1" lang="zh-CN" altLang="en-US" b="1" dirty="0">
                <a:latin typeface="宋体" charset="-122"/>
              </a:rPr>
              <a:t>位目标地址在指令的第二、第三字节</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将指定的地址码分别装入</a:t>
            </a:r>
            <a:r>
              <a:rPr kumimoji="1" lang="en-US" altLang="zh-CN" b="1" dirty="0">
                <a:latin typeface="宋体" charset="-122"/>
              </a:rPr>
              <a:t>PC</a:t>
            </a:r>
            <a:r>
              <a:rPr kumimoji="1" lang="zh-CN" altLang="en-US" b="1" dirty="0">
                <a:latin typeface="宋体" charset="-122"/>
              </a:rPr>
              <a:t>的高</a:t>
            </a:r>
            <a:r>
              <a:rPr kumimoji="1" lang="en-US" altLang="zh-CN" b="1" dirty="0">
                <a:latin typeface="宋体" charset="-122"/>
              </a:rPr>
              <a:t>8</a:t>
            </a:r>
            <a:r>
              <a:rPr kumimoji="1" lang="zh-CN" altLang="en-US" b="1" dirty="0">
                <a:latin typeface="宋体" charset="-122"/>
              </a:rPr>
              <a:t>位和低</a:t>
            </a:r>
            <a:r>
              <a:rPr kumimoji="1" lang="en-US" altLang="zh-CN" b="1" dirty="0">
                <a:latin typeface="宋体" charset="-122"/>
              </a:rPr>
              <a:t>8</a:t>
            </a:r>
            <a:r>
              <a:rPr kumimoji="1" lang="zh-CN" altLang="en-US" b="1" dirty="0">
                <a:latin typeface="宋体" charset="-122"/>
              </a:rPr>
              <a:t>位中，程序无条件转向指定的目标地址去执行</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由于直接提供</a:t>
            </a:r>
            <a:r>
              <a:rPr kumimoji="1" lang="en-US" altLang="zh-CN" b="1" dirty="0">
                <a:latin typeface="宋体" charset="-122"/>
              </a:rPr>
              <a:t>16</a:t>
            </a:r>
            <a:r>
              <a:rPr kumimoji="1" lang="zh-CN" altLang="en-US" b="1" dirty="0">
                <a:latin typeface="宋体" charset="-122"/>
              </a:rPr>
              <a:t>位目标地址，所以程序可转向</a:t>
            </a:r>
            <a:r>
              <a:rPr kumimoji="1" lang="en-US" altLang="zh-CN" b="1" dirty="0">
                <a:latin typeface="宋体" charset="-122"/>
              </a:rPr>
              <a:t>64K</a:t>
            </a:r>
            <a:r>
              <a:rPr kumimoji="1" lang="zh-CN" altLang="en-US" b="1" dirty="0">
                <a:latin typeface="宋体" charset="-122"/>
              </a:rPr>
              <a:t>程序存储器地址空间的任何单元</a:t>
            </a:r>
            <a:endParaRPr kumimoji="1" lang="en-US" altLang="zh-CN" b="1" dirty="0">
              <a:latin typeface="宋体" charset="-122"/>
            </a:endParaRPr>
          </a:p>
        </p:txBody>
      </p:sp>
      <p:sp>
        <p:nvSpPr>
          <p:cNvPr id="14" name="矩形 13">
            <a:extLst>
              <a:ext uri="{FF2B5EF4-FFF2-40B4-BE49-F238E27FC236}">
                <a16:creationId xmlns:a16="http://schemas.microsoft.com/office/drawing/2014/main" id="{8D2764AD-0EDD-4A3F-8F32-7F41EB7BFD4D}"/>
              </a:ext>
            </a:extLst>
          </p:cNvPr>
          <p:cNvSpPr/>
          <p:nvPr/>
        </p:nvSpPr>
        <p:spPr>
          <a:xfrm>
            <a:off x="5838712" y="2394220"/>
            <a:ext cx="1685616" cy="369332"/>
          </a:xfrm>
          <a:prstGeom prst="rect">
            <a:avLst/>
          </a:prstGeom>
        </p:spPr>
        <p:txBody>
          <a:bodyPr wrap="square">
            <a:spAutoFit/>
          </a:bodyPr>
          <a:lstStyle/>
          <a:p>
            <a:r>
              <a:rPr lang="en-US" altLang="zh-CN" b="1" dirty="0">
                <a:solidFill>
                  <a:srgbClr val="FF0000"/>
                </a:solidFill>
                <a:ea typeface="创艺简黑体" pitchFamily="2" charset="-122"/>
              </a:rPr>
              <a:t>L</a:t>
            </a:r>
            <a:r>
              <a:rPr lang="en-US" altLang="zh-CN" b="1" dirty="0">
                <a:solidFill>
                  <a:srgbClr val="3333FF"/>
                </a:solidFill>
                <a:ea typeface="创艺简黑体" pitchFamily="2" charset="-122"/>
              </a:rPr>
              <a:t>ong</a:t>
            </a:r>
            <a:r>
              <a:rPr lang="en-US" altLang="zh-CN" dirty="0"/>
              <a:t> </a:t>
            </a:r>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a:xfrm>
            <a:off x="395536" y="1558762"/>
            <a:ext cx="5562600" cy="3515048"/>
          </a:xfrm>
        </p:spPr>
        <p:txBody>
          <a:bodyPr/>
          <a:lstStyle/>
          <a:p>
            <a:pPr eaLnBrk="1" hangingPunct="1">
              <a:buFont typeface="Wingdings" pitchFamily="2" charset="2"/>
              <a:buNone/>
            </a:pPr>
            <a:r>
              <a:rPr lang="zh-CN" altLang="en-US" sz="1700" b="1" dirty="0">
                <a:solidFill>
                  <a:srgbClr val="3333FF"/>
                </a:solidFill>
              </a:rPr>
              <a:t>例：</a:t>
            </a:r>
            <a:r>
              <a:rPr lang="zh-CN" altLang="en-US" sz="1700" b="1" dirty="0"/>
              <a:t>若程序存储器中，指令 </a:t>
            </a:r>
            <a:r>
              <a:rPr lang="en-US" altLang="zh-CN" sz="1700" b="1" dirty="0"/>
              <a:t>LJMP    LOOP </a:t>
            </a:r>
            <a:r>
              <a:rPr lang="zh-CN" altLang="en-US" sz="1700" b="1" dirty="0"/>
              <a:t>的首地址为</a:t>
            </a:r>
            <a:r>
              <a:rPr lang="en-US" altLang="zh-CN" sz="1700" b="1" dirty="0"/>
              <a:t>1000H</a:t>
            </a:r>
            <a:r>
              <a:rPr lang="zh-CN" altLang="en-US" sz="1700" b="1" dirty="0"/>
              <a:t>，其转向的目标地址为</a:t>
            </a:r>
            <a:r>
              <a:rPr lang="en-US" altLang="zh-CN" sz="1700" b="1" dirty="0"/>
              <a:t>1234H</a:t>
            </a:r>
            <a:r>
              <a:rPr lang="zh-CN" altLang="en-US" sz="1700" b="1" dirty="0"/>
              <a:t>，执行下列程序：</a:t>
            </a:r>
          </a:p>
          <a:p>
            <a:pPr eaLnBrk="1" hangingPunct="1">
              <a:buFont typeface="Wingdings" pitchFamily="2" charset="2"/>
              <a:buNone/>
            </a:pPr>
            <a:r>
              <a:rPr lang="zh-CN" altLang="en-US" sz="1700" b="1" dirty="0"/>
              <a:t>	</a:t>
            </a:r>
            <a:r>
              <a:rPr lang="zh-CN" altLang="en-US" sz="1700" b="1" dirty="0">
                <a:solidFill>
                  <a:srgbClr val="3333FF"/>
                </a:solidFill>
              </a:rPr>
              <a:t>		</a:t>
            </a:r>
            <a:r>
              <a:rPr lang="en-US" altLang="zh-CN" sz="1700" b="1" dirty="0">
                <a:solidFill>
                  <a:srgbClr val="3333FF"/>
                </a:solidFill>
              </a:rPr>
              <a:t>ORG     1000H</a:t>
            </a:r>
          </a:p>
          <a:p>
            <a:pPr eaLnBrk="1" hangingPunct="1">
              <a:buFont typeface="Wingdings" pitchFamily="2" charset="2"/>
              <a:buNone/>
            </a:pPr>
            <a:r>
              <a:rPr lang="en-US" altLang="zh-CN" sz="1700" b="1" dirty="0">
                <a:solidFill>
                  <a:srgbClr val="FF0000"/>
                </a:solidFill>
              </a:rPr>
              <a:t>                                LJMP    </a:t>
            </a:r>
            <a:r>
              <a:rPr lang="en-US" altLang="zh-CN" sz="1700" b="1" dirty="0">
                <a:solidFill>
                  <a:srgbClr val="00B050"/>
                </a:solidFill>
              </a:rPr>
              <a:t>LOOP</a:t>
            </a:r>
          </a:p>
          <a:p>
            <a:pPr eaLnBrk="1" hangingPunct="1">
              <a:buFont typeface="Wingdings" pitchFamily="2" charset="2"/>
              <a:buNone/>
            </a:pPr>
            <a:r>
              <a:rPr lang="en-US" altLang="zh-CN" sz="1700" b="1" dirty="0">
                <a:solidFill>
                  <a:srgbClr val="3333FF"/>
                </a:solidFill>
              </a:rPr>
              <a:t>                                ┇</a:t>
            </a:r>
          </a:p>
          <a:p>
            <a:pPr eaLnBrk="1" hangingPunct="1">
              <a:buFont typeface="Wingdings" pitchFamily="2" charset="2"/>
              <a:buNone/>
            </a:pPr>
            <a:endParaRPr lang="en-US" altLang="zh-CN" sz="1700" b="1" dirty="0">
              <a:solidFill>
                <a:srgbClr val="3333FF"/>
              </a:solidFill>
            </a:endParaRPr>
          </a:p>
          <a:p>
            <a:pPr eaLnBrk="1" hangingPunct="1">
              <a:buFont typeface="Wingdings" pitchFamily="2" charset="2"/>
              <a:buNone/>
            </a:pPr>
            <a:r>
              <a:rPr lang="en-US" altLang="zh-CN" sz="1700" b="1" dirty="0">
                <a:solidFill>
                  <a:srgbClr val="3333FF"/>
                </a:solidFill>
              </a:rPr>
              <a:t>         		ORG     1234H</a:t>
            </a:r>
          </a:p>
          <a:p>
            <a:pPr eaLnBrk="1" hangingPunct="1">
              <a:buFont typeface="Wingdings" pitchFamily="2" charset="2"/>
              <a:buNone/>
            </a:pPr>
            <a:r>
              <a:rPr lang="en-US" altLang="zh-CN" sz="1700" b="1" dirty="0">
                <a:solidFill>
                  <a:srgbClr val="3333FF"/>
                </a:solidFill>
              </a:rPr>
              <a:t>              </a:t>
            </a:r>
            <a:r>
              <a:rPr lang="en-US" altLang="zh-CN" sz="1700" b="1" dirty="0">
                <a:solidFill>
                  <a:srgbClr val="00B050"/>
                </a:solidFill>
              </a:rPr>
              <a:t>LOOP:      </a:t>
            </a:r>
            <a:r>
              <a:rPr lang="en-US" altLang="zh-CN" sz="1700" b="1" dirty="0">
                <a:solidFill>
                  <a:srgbClr val="3333FF"/>
                </a:solidFill>
              </a:rPr>
              <a:t>MOV   A,  R2</a:t>
            </a:r>
          </a:p>
          <a:p>
            <a:pPr eaLnBrk="1" hangingPunct="1">
              <a:buFont typeface="Wingdings" pitchFamily="2" charset="2"/>
              <a:buNone/>
            </a:pPr>
            <a:r>
              <a:rPr lang="en-US" altLang="zh-CN" sz="1700" b="1" dirty="0">
                <a:solidFill>
                  <a:srgbClr val="3333FF"/>
                </a:solidFill>
              </a:rPr>
              <a:t>                                ┇</a:t>
            </a:r>
          </a:p>
          <a:p>
            <a:pPr eaLnBrk="1" hangingPunct="1">
              <a:buFont typeface="Wingdings" pitchFamily="2" charset="2"/>
              <a:buNone/>
            </a:pPr>
            <a:r>
              <a:rPr lang="zh-CN" altLang="en-US" sz="1700" b="1" dirty="0"/>
              <a:t>此时指令 的指令码（机器码）为：</a:t>
            </a:r>
            <a:r>
              <a:rPr lang="en-US" altLang="zh-CN" sz="1700" b="1" dirty="0"/>
              <a:t>02H   12H   34H</a:t>
            </a:r>
          </a:p>
        </p:txBody>
      </p:sp>
      <p:grpSp>
        <p:nvGrpSpPr>
          <p:cNvPr id="45061" name="Group 103"/>
          <p:cNvGrpSpPr>
            <a:grpSpLocks/>
          </p:cNvGrpSpPr>
          <p:nvPr/>
        </p:nvGrpSpPr>
        <p:grpSpPr bwMode="auto">
          <a:xfrm>
            <a:off x="6228184" y="1650885"/>
            <a:ext cx="1371600" cy="3556230"/>
            <a:chOff x="-3" y="-20"/>
            <a:chExt cx="840" cy="4090"/>
          </a:xfrm>
        </p:grpSpPr>
        <p:grpSp>
          <p:nvGrpSpPr>
            <p:cNvPr id="45062" name="Group 101"/>
            <p:cNvGrpSpPr>
              <a:grpSpLocks/>
            </p:cNvGrpSpPr>
            <p:nvPr/>
          </p:nvGrpSpPr>
          <p:grpSpPr bwMode="auto">
            <a:xfrm>
              <a:off x="0" y="-20"/>
              <a:ext cx="834" cy="4090"/>
              <a:chOff x="0" y="-20"/>
              <a:chExt cx="834" cy="4090"/>
            </a:xfrm>
          </p:grpSpPr>
          <p:grpSp>
            <p:nvGrpSpPr>
              <p:cNvPr id="45064" name="Group 82"/>
              <p:cNvGrpSpPr>
                <a:grpSpLocks/>
              </p:cNvGrpSpPr>
              <p:nvPr/>
            </p:nvGrpSpPr>
            <p:grpSpPr bwMode="auto">
              <a:xfrm>
                <a:off x="0" y="1"/>
                <a:ext cx="417" cy="2832"/>
                <a:chOff x="0" y="1"/>
                <a:chExt cx="417" cy="2832"/>
              </a:xfrm>
            </p:grpSpPr>
            <p:sp>
              <p:nvSpPr>
                <p:cNvPr id="45092" name="Rectangle 71"/>
                <p:cNvSpPr>
                  <a:spLocks noChangeArrowheads="1"/>
                </p:cNvSpPr>
                <p:nvPr/>
              </p:nvSpPr>
              <p:spPr bwMode="auto">
                <a:xfrm>
                  <a:off x="43" y="1"/>
                  <a:ext cx="331" cy="2832"/>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 </a:t>
                  </a:r>
                </a:p>
                <a:p>
                  <a:pPr algn="just" eaLnBrk="0" hangingPunct="0"/>
                  <a:endParaRPr kumimoji="1" lang="en-US" altLang="zh-CN" sz="1000" b="1">
                    <a:latin typeface="Times New Roman" pitchFamily="18" charset="0"/>
                  </a:endParaRP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1000H</a:t>
                  </a: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1001H</a:t>
                  </a: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1002H</a:t>
                  </a:r>
                </a:p>
                <a:p>
                  <a:pPr algn="just" eaLnBrk="0" hangingPunct="0"/>
                  <a:r>
                    <a:rPr kumimoji="1" lang="en-US" altLang="zh-CN" sz="1000" b="1">
                      <a:latin typeface="Times New Roman" pitchFamily="18" charset="0"/>
                    </a:rPr>
                    <a:t> </a:t>
                  </a:r>
                </a:p>
                <a:p>
                  <a:pPr algn="just" eaLnBrk="0" hangingPunct="0"/>
                  <a:r>
                    <a:rPr kumimoji="1" lang="en-US" altLang="zh-CN" sz="1000" b="1">
                      <a:latin typeface="Times New Roman" pitchFamily="18" charset="0"/>
                    </a:rPr>
                    <a:t> </a:t>
                  </a:r>
                </a:p>
                <a:p>
                  <a:pPr algn="just" eaLnBrk="0" hangingPunct="0"/>
                  <a:r>
                    <a:rPr kumimoji="1" lang="en-US" altLang="zh-CN" sz="1000" b="1">
                      <a:latin typeface="Times New Roman" pitchFamily="18" charset="0"/>
                    </a:rPr>
                    <a:t> </a:t>
                  </a: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1234H</a:t>
                  </a:r>
                </a:p>
                <a:p>
                  <a:pPr algn="just" eaLnBrk="0" hangingPunct="0"/>
                  <a:endParaRPr kumimoji="1" lang="en-US" altLang="zh-CN" sz="2400" b="1">
                    <a:latin typeface="Times New Roman" pitchFamily="18" charset="0"/>
                  </a:endParaRPr>
                </a:p>
              </p:txBody>
            </p:sp>
            <p:sp>
              <p:nvSpPr>
                <p:cNvPr id="45093" name="Rectangle 81"/>
                <p:cNvSpPr>
                  <a:spLocks noChangeArrowheads="1"/>
                </p:cNvSpPr>
                <p:nvPr/>
              </p:nvSpPr>
              <p:spPr bwMode="auto">
                <a:xfrm>
                  <a:off x="0" y="1660"/>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5" name="Group 84"/>
              <p:cNvGrpSpPr>
                <a:grpSpLocks/>
              </p:cNvGrpSpPr>
              <p:nvPr/>
            </p:nvGrpSpPr>
            <p:grpSpPr bwMode="auto">
              <a:xfrm>
                <a:off x="417" y="-20"/>
                <a:ext cx="417" cy="729"/>
                <a:chOff x="417" y="-20"/>
                <a:chExt cx="417" cy="729"/>
              </a:xfrm>
            </p:grpSpPr>
            <p:sp>
              <p:nvSpPr>
                <p:cNvPr id="45090" name="Rectangle 72"/>
                <p:cNvSpPr>
                  <a:spLocks noChangeArrowheads="1"/>
                </p:cNvSpPr>
                <p:nvPr/>
              </p:nvSpPr>
              <p:spPr bwMode="auto">
                <a:xfrm>
                  <a:off x="460" y="1"/>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ROM</a:t>
                  </a:r>
                </a:p>
                <a:p>
                  <a:pPr algn="just" eaLnBrk="0" hangingPunct="0"/>
                  <a:endParaRPr kumimoji="1" lang="en-US" altLang="zh-CN" sz="2400" b="1">
                    <a:latin typeface="Times New Roman" pitchFamily="18" charset="0"/>
                  </a:endParaRPr>
                </a:p>
              </p:txBody>
            </p:sp>
            <p:sp>
              <p:nvSpPr>
                <p:cNvPr id="45091" name="Rectangle 83"/>
                <p:cNvSpPr>
                  <a:spLocks noChangeArrowheads="1"/>
                </p:cNvSpPr>
                <p:nvPr/>
              </p:nvSpPr>
              <p:spPr bwMode="auto">
                <a:xfrm>
                  <a:off x="417" y="-20"/>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6" name="Group 86"/>
              <p:cNvGrpSpPr>
                <a:grpSpLocks/>
              </p:cNvGrpSpPr>
              <p:nvPr/>
            </p:nvGrpSpPr>
            <p:grpSpPr bwMode="auto">
              <a:xfrm>
                <a:off x="417" y="364"/>
                <a:ext cx="417" cy="728"/>
                <a:chOff x="417" y="364"/>
                <a:chExt cx="417" cy="728"/>
              </a:xfrm>
            </p:grpSpPr>
            <p:sp>
              <p:nvSpPr>
                <p:cNvPr id="45088" name="Rectangle 73"/>
                <p:cNvSpPr>
                  <a:spLocks noChangeArrowheads="1"/>
                </p:cNvSpPr>
                <p:nvPr/>
              </p:nvSpPr>
              <p:spPr bwMode="auto">
                <a:xfrm>
                  <a:off x="460" y="384"/>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02H</a:t>
                  </a:r>
                </a:p>
                <a:p>
                  <a:pPr algn="just" eaLnBrk="0" hangingPunct="0"/>
                  <a:endParaRPr kumimoji="1" lang="en-US" altLang="zh-CN" sz="2400" b="1">
                    <a:latin typeface="Times New Roman" pitchFamily="18" charset="0"/>
                  </a:endParaRPr>
                </a:p>
              </p:txBody>
            </p:sp>
            <p:sp>
              <p:nvSpPr>
                <p:cNvPr id="45089" name="Rectangle 85"/>
                <p:cNvSpPr>
                  <a:spLocks noChangeArrowheads="1"/>
                </p:cNvSpPr>
                <p:nvPr/>
              </p:nvSpPr>
              <p:spPr bwMode="auto">
                <a:xfrm>
                  <a:off x="417" y="364"/>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7" name="Group 88"/>
              <p:cNvGrpSpPr>
                <a:grpSpLocks/>
              </p:cNvGrpSpPr>
              <p:nvPr/>
            </p:nvGrpSpPr>
            <p:grpSpPr bwMode="auto">
              <a:xfrm>
                <a:off x="417" y="748"/>
                <a:ext cx="417" cy="729"/>
                <a:chOff x="417" y="748"/>
                <a:chExt cx="417" cy="729"/>
              </a:xfrm>
            </p:grpSpPr>
            <p:sp>
              <p:nvSpPr>
                <p:cNvPr id="45086" name="Rectangle 74"/>
                <p:cNvSpPr>
                  <a:spLocks noChangeArrowheads="1"/>
                </p:cNvSpPr>
                <p:nvPr/>
              </p:nvSpPr>
              <p:spPr bwMode="auto">
                <a:xfrm>
                  <a:off x="460" y="769"/>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12H</a:t>
                  </a:r>
                </a:p>
                <a:p>
                  <a:pPr algn="just" eaLnBrk="0" hangingPunct="0"/>
                  <a:endParaRPr kumimoji="1" lang="en-US" altLang="zh-CN" sz="2400" b="1">
                    <a:latin typeface="Times New Roman" pitchFamily="18" charset="0"/>
                  </a:endParaRPr>
                </a:p>
              </p:txBody>
            </p:sp>
            <p:sp>
              <p:nvSpPr>
                <p:cNvPr id="45087" name="Rectangle 87"/>
                <p:cNvSpPr>
                  <a:spLocks noChangeArrowheads="1"/>
                </p:cNvSpPr>
                <p:nvPr/>
              </p:nvSpPr>
              <p:spPr bwMode="auto">
                <a:xfrm>
                  <a:off x="417" y="748"/>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8" name="Group 90"/>
              <p:cNvGrpSpPr>
                <a:grpSpLocks/>
              </p:cNvGrpSpPr>
              <p:nvPr/>
            </p:nvGrpSpPr>
            <p:grpSpPr bwMode="auto">
              <a:xfrm>
                <a:off x="417" y="1132"/>
                <a:ext cx="417" cy="729"/>
                <a:chOff x="417" y="1132"/>
                <a:chExt cx="417" cy="729"/>
              </a:xfrm>
            </p:grpSpPr>
            <p:sp>
              <p:nvSpPr>
                <p:cNvPr id="45084" name="Rectangle 75"/>
                <p:cNvSpPr>
                  <a:spLocks noChangeArrowheads="1"/>
                </p:cNvSpPr>
                <p:nvPr/>
              </p:nvSpPr>
              <p:spPr bwMode="auto">
                <a:xfrm>
                  <a:off x="460" y="1153"/>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34H</a:t>
                  </a:r>
                </a:p>
                <a:p>
                  <a:pPr algn="just" eaLnBrk="0" hangingPunct="0"/>
                  <a:endParaRPr kumimoji="1" lang="en-US" altLang="zh-CN" sz="2400" b="1">
                    <a:latin typeface="Times New Roman" pitchFamily="18" charset="0"/>
                  </a:endParaRPr>
                </a:p>
              </p:txBody>
            </p:sp>
            <p:sp>
              <p:nvSpPr>
                <p:cNvPr id="45085" name="Rectangle 89"/>
                <p:cNvSpPr>
                  <a:spLocks noChangeArrowheads="1"/>
                </p:cNvSpPr>
                <p:nvPr/>
              </p:nvSpPr>
              <p:spPr bwMode="auto">
                <a:xfrm>
                  <a:off x="417" y="1132"/>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9" name="Group 92"/>
              <p:cNvGrpSpPr>
                <a:grpSpLocks/>
              </p:cNvGrpSpPr>
              <p:nvPr/>
            </p:nvGrpSpPr>
            <p:grpSpPr bwMode="auto">
              <a:xfrm>
                <a:off x="417" y="1536"/>
                <a:ext cx="417" cy="1052"/>
                <a:chOff x="417" y="1536"/>
                <a:chExt cx="417" cy="1052"/>
              </a:xfrm>
            </p:grpSpPr>
            <p:sp>
              <p:nvSpPr>
                <p:cNvPr id="45082" name="Rectangle 76"/>
                <p:cNvSpPr>
                  <a:spLocks noChangeArrowheads="1"/>
                </p:cNvSpPr>
                <p:nvPr/>
              </p:nvSpPr>
              <p:spPr bwMode="auto">
                <a:xfrm>
                  <a:off x="460" y="1536"/>
                  <a:ext cx="331" cy="1052"/>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a:t>
                  </a:r>
                </a:p>
                <a:p>
                  <a:pPr algn="just" eaLnBrk="0" hangingPunct="0"/>
                  <a:r>
                    <a:rPr kumimoji="1" lang="en-US" altLang="zh-CN" sz="1000" b="1">
                      <a:latin typeface="Times New Roman" pitchFamily="18" charset="0"/>
                    </a:rPr>
                    <a:t> </a:t>
                  </a:r>
                </a:p>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83" name="Rectangle 91"/>
                <p:cNvSpPr>
                  <a:spLocks noChangeArrowheads="1"/>
                </p:cNvSpPr>
                <p:nvPr/>
              </p:nvSpPr>
              <p:spPr bwMode="auto">
                <a:xfrm>
                  <a:off x="417" y="1612"/>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0" name="Group 94"/>
              <p:cNvGrpSpPr>
                <a:grpSpLocks/>
              </p:cNvGrpSpPr>
              <p:nvPr/>
            </p:nvGrpSpPr>
            <p:grpSpPr bwMode="auto">
              <a:xfrm>
                <a:off x="417" y="2092"/>
                <a:ext cx="417" cy="727"/>
                <a:chOff x="417" y="2092"/>
                <a:chExt cx="417" cy="727"/>
              </a:xfrm>
            </p:grpSpPr>
            <p:sp>
              <p:nvSpPr>
                <p:cNvPr id="45080" name="Rectangle 77"/>
                <p:cNvSpPr>
                  <a:spLocks noChangeArrowheads="1"/>
                </p:cNvSpPr>
                <p:nvPr/>
              </p:nvSpPr>
              <p:spPr bwMode="auto">
                <a:xfrm>
                  <a:off x="460" y="2111"/>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EAH</a:t>
                  </a:r>
                </a:p>
                <a:p>
                  <a:pPr algn="just" eaLnBrk="0" hangingPunct="0"/>
                  <a:endParaRPr kumimoji="1" lang="en-US" altLang="zh-CN" sz="2400" b="1">
                    <a:latin typeface="Times New Roman" pitchFamily="18" charset="0"/>
                  </a:endParaRPr>
                </a:p>
              </p:txBody>
            </p:sp>
            <p:sp>
              <p:nvSpPr>
                <p:cNvPr id="45081" name="Rectangle 93"/>
                <p:cNvSpPr>
                  <a:spLocks noChangeArrowheads="1"/>
                </p:cNvSpPr>
                <p:nvPr/>
              </p:nvSpPr>
              <p:spPr bwMode="auto">
                <a:xfrm>
                  <a:off x="417" y="2092"/>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1" name="Group 96"/>
              <p:cNvGrpSpPr>
                <a:grpSpLocks/>
              </p:cNvGrpSpPr>
              <p:nvPr/>
            </p:nvGrpSpPr>
            <p:grpSpPr bwMode="auto">
              <a:xfrm>
                <a:off x="417" y="2495"/>
                <a:ext cx="417" cy="885"/>
                <a:chOff x="417" y="2495"/>
                <a:chExt cx="417" cy="885"/>
              </a:xfrm>
            </p:grpSpPr>
            <p:sp>
              <p:nvSpPr>
                <p:cNvPr id="45078" name="Rectangle 78"/>
                <p:cNvSpPr>
                  <a:spLocks noChangeArrowheads="1"/>
                </p:cNvSpPr>
                <p:nvPr/>
              </p:nvSpPr>
              <p:spPr bwMode="auto">
                <a:xfrm>
                  <a:off x="460" y="2495"/>
                  <a:ext cx="331" cy="885"/>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a:t>
                  </a:r>
                </a:p>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79" name="Rectangle 95"/>
                <p:cNvSpPr>
                  <a:spLocks noChangeArrowheads="1"/>
                </p:cNvSpPr>
                <p:nvPr/>
              </p:nvSpPr>
              <p:spPr bwMode="auto">
                <a:xfrm>
                  <a:off x="417" y="2524"/>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2" name="Group 98"/>
              <p:cNvGrpSpPr>
                <a:grpSpLocks/>
              </p:cNvGrpSpPr>
              <p:nvPr/>
            </p:nvGrpSpPr>
            <p:grpSpPr bwMode="auto">
              <a:xfrm>
                <a:off x="417" y="2956"/>
                <a:ext cx="417" cy="729"/>
                <a:chOff x="417" y="2956"/>
                <a:chExt cx="417" cy="729"/>
              </a:xfrm>
            </p:grpSpPr>
            <p:sp>
              <p:nvSpPr>
                <p:cNvPr id="45076" name="Rectangle 79"/>
                <p:cNvSpPr>
                  <a:spLocks noChangeArrowheads="1"/>
                </p:cNvSpPr>
                <p:nvPr/>
              </p:nvSpPr>
              <p:spPr bwMode="auto">
                <a:xfrm>
                  <a:off x="460" y="2977"/>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77" name="Rectangle 97"/>
                <p:cNvSpPr>
                  <a:spLocks noChangeArrowheads="1"/>
                </p:cNvSpPr>
                <p:nvPr/>
              </p:nvSpPr>
              <p:spPr bwMode="auto">
                <a:xfrm>
                  <a:off x="417" y="2956"/>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3" name="Group 100"/>
              <p:cNvGrpSpPr>
                <a:grpSpLocks/>
              </p:cNvGrpSpPr>
              <p:nvPr/>
            </p:nvGrpSpPr>
            <p:grpSpPr bwMode="auto">
              <a:xfrm>
                <a:off x="417" y="3340"/>
                <a:ext cx="417" cy="730"/>
                <a:chOff x="417" y="3340"/>
                <a:chExt cx="417" cy="730"/>
              </a:xfrm>
            </p:grpSpPr>
            <p:sp>
              <p:nvSpPr>
                <p:cNvPr id="45074" name="Rectangle 80"/>
                <p:cNvSpPr>
                  <a:spLocks noChangeArrowheads="1"/>
                </p:cNvSpPr>
                <p:nvPr/>
              </p:nvSpPr>
              <p:spPr bwMode="auto">
                <a:xfrm>
                  <a:off x="460" y="3362"/>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75" name="Rectangle 99"/>
                <p:cNvSpPr>
                  <a:spLocks noChangeArrowheads="1"/>
                </p:cNvSpPr>
                <p:nvPr/>
              </p:nvSpPr>
              <p:spPr bwMode="auto">
                <a:xfrm>
                  <a:off x="417" y="3340"/>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sp>
          <p:nvSpPr>
            <p:cNvPr id="45063" name="Rectangle 102"/>
            <p:cNvSpPr>
              <a:spLocks noChangeArrowheads="1"/>
            </p:cNvSpPr>
            <p:nvPr/>
          </p:nvSpPr>
          <p:spPr bwMode="auto">
            <a:xfrm>
              <a:off x="-3" y="1660"/>
              <a:ext cx="840" cy="425"/>
            </a:xfrm>
            <a:prstGeom prst="rect">
              <a:avLst/>
            </a:prstGeom>
            <a:noFill/>
            <a:ln w="11112" cap="sq">
              <a:solidFill>
                <a:srgbClr val="A0A0A0"/>
              </a:solidFill>
              <a:miter lim="800000"/>
              <a:headEnd type="none" w="sm" len="sm"/>
              <a:tailEnd type="none" w="sm" len="sm"/>
            </a:ln>
          </p:spPr>
          <p:txBody>
            <a:bodyPr anchor="ctr">
              <a:spAutoFit/>
            </a:bodyPr>
            <a:lstStyle/>
            <a:p>
              <a:endParaRPr lang="zh-CN" altLang="en-US" b="1"/>
            </a:p>
          </p:txBody>
        </p:sp>
      </p:grpSp>
      <p:sp>
        <p:nvSpPr>
          <p:cNvPr id="38" name="日期占位符 3">
            <a:extLst>
              <a:ext uri="{FF2B5EF4-FFF2-40B4-BE49-F238E27FC236}">
                <a16:creationId xmlns:a16="http://schemas.microsoft.com/office/drawing/2014/main" id="{804A5967-049F-48BF-84A9-B37D2E455F5E}"/>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18:06</a:t>
            </a:fld>
            <a:endParaRPr lang="en-US" altLang="zh-CN" dirty="0">
              <a:ea typeface="宋体" charset="-122"/>
            </a:endParaRPr>
          </a:p>
        </p:txBody>
      </p:sp>
      <p:sp>
        <p:nvSpPr>
          <p:cNvPr id="39" name="灯片编号占位符 5">
            <a:extLst>
              <a:ext uri="{FF2B5EF4-FFF2-40B4-BE49-F238E27FC236}">
                <a16:creationId xmlns:a16="http://schemas.microsoft.com/office/drawing/2014/main" id="{D09C176F-1371-4FF0-9339-96BF9B80EF8D}"/>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4</a:t>
            </a:fld>
            <a:endParaRPr lang="en-US" altLang="zh-CN">
              <a:ea typeface="宋体" charset="-122"/>
            </a:endParaRPr>
          </a:p>
        </p:txBody>
      </p:sp>
      <p:pic>
        <p:nvPicPr>
          <p:cNvPr id="40" name="Picture 2" descr="c:\documents and settings\ibm\application data\360se6\User Data\temp\01300000323145123029807175635_s.jpg">
            <a:extLst>
              <a:ext uri="{FF2B5EF4-FFF2-40B4-BE49-F238E27FC236}">
                <a16:creationId xmlns:a16="http://schemas.microsoft.com/office/drawing/2014/main" id="{63A09E76-50A9-4A7B-BA67-EE1A070FDB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
            <a:extLst>
              <a:ext uri="{FF2B5EF4-FFF2-40B4-BE49-F238E27FC236}">
                <a16:creationId xmlns:a16="http://schemas.microsoft.com/office/drawing/2014/main" id="{B502F5CA-407B-43DC-AAB4-58BE6B98F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标题 1">
            <a:extLst>
              <a:ext uri="{FF2B5EF4-FFF2-40B4-BE49-F238E27FC236}">
                <a16:creationId xmlns:a16="http://schemas.microsoft.com/office/drawing/2014/main" id="{53C9A6FA-79F4-4A65-972B-FC2D525DD3E4}"/>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43" name="Rectangle 2">
            <a:extLst>
              <a:ext uri="{FF2B5EF4-FFF2-40B4-BE49-F238E27FC236}">
                <a16:creationId xmlns:a16="http://schemas.microsoft.com/office/drawing/2014/main" id="{EDC2595D-B923-4C2E-8FB3-5126DDE0A850}"/>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Tree>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9" name="Rectangle 7"/>
          <p:cNvSpPr>
            <a:spLocks noChangeArrowheads="1"/>
          </p:cNvSpPr>
          <p:nvPr/>
        </p:nvSpPr>
        <p:spPr bwMode="auto">
          <a:xfrm>
            <a:off x="128904" y="1415124"/>
            <a:ext cx="3795024" cy="461665"/>
          </a:xfrm>
          <a:prstGeom prst="rect">
            <a:avLst/>
          </a:prstGeom>
          <a:noFill/>
          <a:ln w="12700" cap="sq">
            <a:noFill/>
            <a:miter lim="800000"/>
            <a:headEnd type="none" w="sm" len="sm"/>
            <a:tailEnd type="none" w="sm" len="sm"/>
          </a:ln>
        </p:spPr>
        <p:txBody>
          <a:bodyPr wrap="square">
            <a:spAutoFit/>
          </a:bodyPr>
          <a:lstStyle/>
          <a:p>
            <a:pPr eaLnBrk="0" hangingPunct="0"/>
            <a:r>
              <a:rPr kumimoji="1" lang="en-US" altLang="zh-CN" sz="2400" dirty="0">
                <a:solidFill>
                  <a:srgbClr val="3333FF"/>
                </a:solidFill>
                <a:latin typeface="Times New Roman" pitchFamily="18" charset="0"/>
              </a:rPr>
              <a:t> </a:t>
            </a:r>
            <a:r>
              <a:rPr kumimoji="1" lang="en-US" altLang="zh-CN" sz="2400" b="1" dirty="0">
                <a:solidFill>
                  <a:srgbClr val="3333FF"/>
                </a:solidFill>
                <a:latin typeface="Times New Roman" pitchFamily="18" charset="0"/>
              </a:rPr>
              <a:t>(2) </a:t>
            </a:r>
            <a:r>
              <a:rPr kumimoji="1" lang="zh-CN" altLang="en-US" sz="2400" b="1" dirty="0">
                <a:solidFill>
                  <a:srgbClr val="3333FF"/>
                </a:solidFill>
                <a:latin typeface="Times New Roman" pitchFamily="18" charset="0"/>
              </a:rPr>
              <a:t>短转移指令</a:t>
            </a:r>
            <a:r>
              <a:rPr kumimoji="1" lang="en-US" altLang="zh-CN" sz="2400" b="1" dirty="0">
                <a:solidFill>
                  <a:srgbClr val="C00000"/>
                </a:solidFill>
                <a:latin typeface="Times New Roman" pitchFamily="18" charset="0"/>
              </a:rPr>
              <a:t>(</a:t>
            </a:r>
            <a:r>
              <a:rPr kumimoji="1" lang="zh-CN" altLang="en-US" sz="2400" b="1" dirty="0">
                <a:solidFill>
                  <a:srgbClr val="C00000"/>
                </a:solidFill>
                <a:latin typeface="Times New Roman" pitchFamily="18" charset="0"/>
              </a:rPr>
              <a:t>绝对转移</a:t>
            </a:r>
            <a:r>
              <a:rPr kumimoji="1" lang="en-US" altLang="zh-CN" sz="2400" b="1" dirty="0">
                <a:solidFill>
                  <a:srgbClr val="C00000"/>
                </a:solidFill>
                <a:latin typeface="Times New Roman" pitchFamily="18" charset="0"/>
              </a:rPr>
              <a:t>)</a:t>
            </a:r>
            <a:endParaRPr kumimoji="1" lang="zh-CN" altLang="en-US" sz="2400" b="1" dirty="0">
              <a:solidFill>
                <a:srgbClr val="C00000"/>
              </a:solidFill>
              <a:latin typeface="Times New Roman" pitchFamily="18" charset="0"/>
            </a:endParaRPr>
          </a:p>
        </p:txBody>
      </p:sp>
      <p:sp>
        <p:nvSpPr>
          <p:cNvPr id="1030" name="Text Box 8"/>
          <p:cNvSpPr txBox="1">
            <a:spLocks noChangeArrowheads="1"/>
          </p:cNvSpPr>
          <p:nvPr/>
        </p:nvSpPr>
        <p:spPr bwMode="auto">
          <a:xfrm>
            <a:off x="420685" y="2111554"/>
            <a:ext cx="8302625" cy="1109663"/>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200" b="1" dirty="0">
                <a:solidFill>
                  <a:srgbClr val="FF0000"/>
                </a:solidFill>
                <a:latin typeface="Times New Roman" pitchFamily="18" charset="0"/>
              </a:rPr>
              <a:t>AJMP</a:t>
            </a:r>
            <a:r>
              <a:rPr kumimoji="1" lang="en-US" altLang="zh-CN" sz="2200" b="1" dirty="0">
                <a:solidFill>
                  <a:srgbClr val="3333FF"/>
                </a:solidFill>
                <a:latin typeface="Times New Roman" pitchFamily="18" charset="0"/>
              </a:rPr>
              <a:t>	addr11;	a</a:t>
            </a:r>
            <a:r>
              <a:rPr kumimoji="1" lang="en-US" altLang="zh-CN" sz="2200" b="1" baseline="-25000" dirty="0">
                <a:solidFill>
                  <a:srgbClr val="3333FF"/>
                </a:solidFill>
                <a:latin typeface="Times New Roman" pitchFamily="18" charset="0"/>
              </a:rPr>
              <a:t>10</a:t>
            </a:r>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9</a:t>
            </a:r>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8</a:t>
            </a:r>
            <a:r>
              <a:rPr kumimoji="1" lang="en-US" altLang="zh-CN" sz="2200" b="1" dirty="0">
                <a:solidFill>
                  <a:srgbClr val="3333FF"/>
                </a:solidFill>
                <a:latin typeface="Times New Roman" pitchFamily="18" charset="0"/>
              </a:rPr>
              <a:t> 0   0001 	 </a:t>
            </a:r>
            <a:r>
              <a:rPr kumimoji="1" lang="zh-CN" altLang="en-US" sz="2200" b="1" dirty="0">
                <a:solidFill>
                  <a:srgbClr val="3333FF"/>
                </a:solidFill>
                <a:latin typeface="Times New Roman" pitchFamily="18" charset="0"/>
              </a:rPr>
              <a:t>先</a:t>
            </a:r>
            <a:r>
              <a:rPr kumimoji="1" lang="en-US" altLang="zh-CN" sz="2200" b="1" dirty="0">
                <a:solidFill>
                  <a:srgbClr val="3333FF"/>
                </a:solidFill>
                <a:latin typeface="Times New Roman" pitchFamily="18" charset="0"/>
              </a:rPr>
              <a:t>(PC)+2→PC</a:t>
            </a:r>
          </a:p>
          <a:p>
            <a:pPr eaLnBrk="0" hangingPunct="0"/>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7</a:t>
            </a:r>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0			</a:t>
            </a:r>
            <a:r>
              <a:rPr kumimoji="1" lang="zh-CN" altLang="en-US" sz="2200" b="1" dirty="0">
                <a:solidFill>
                  <a:srgbClr val="3333FF"/>
                </a:solidFill>
                <a:latin typeface="Times New Roman" pitchFamily="18" charset="0"/>
              </a:rPr>
              <a:t>后</a:t>
            </a:r>
            <a:r>
              <a:rPr kumimoji="1" lang="en-US" altLang="zh-CN" sz="2200" b="1" dirty="0">
                <a:solidFill>
                  <a:srgbClr val="3333FF"/>
                </a:solidFill>
                <a:latin typeface="Times New Roman" pitchFamily="18" charset="0"/>
              </a:rPr>
              <a:t>addr11 → PC</a:t>
            </a:r>
            <a:r>
              <a:rPr kumimoji="1" lang="en-US" altLang="zh-CN" sz="2200" b="1" baseline="-25000" dirty="0">
                <a:solidFill>
                  <a:srgbClr val="3333FF"/>
                </a:solidFill>
                <a:latin typeface="Times New Roman" pitchFamily="18" charset="0"/>
              </a:rPr>
              <a:t>10-0</a:t>
            </a:r>
          </a:p>
          <a:p>
            <a:pPr eaLnBrk="0" hangingPunct="0"/>
            <a:r>
              <a:rPr kumimoji="1" lang="en-US" altLang="zh-CN" sz="2200" b="1" dirty="0">
                <a:solidFill>
                  <a:srgbClr val="3333FF"/>
                </a:solidFill>
                <a:latin typeface="Times New Roman" pitchFamily="18" charset="0"/>
              </a:rPr>
              <a:t>						 (PC</a:t>
            </a:r>
            <a:r>
              <a:rPr kumimoji="1" lang="en-US" altLang="zh-CN" sz="2200" b="1" baseline="-25000" dirty="0">
                <a:solidFill>
                  <a:srgbClr val="3333FF"/>
                </a:solidFill>
                <a:latin typeface="Times New Roman" pitchFamily="18" charset="0"/>
              </a:rPr>
              <a:t>15-11</a:t>
            </a:r>
            <a:r>
              <a:rPr kumimoji="1" lang="en-US" altLang="zh-CN" sz="2200" b="1" dirty="0">
                <a:solidFill>
                  <a:srgbClr val="3333FF"/>
                </a:solidFill>
                <a:latin typeface="Times New Roman" pitchFamily="18" charset="0"/>
              </a:rPr>
              <a:t>)</a:t>
            </a:r>
            <a:r>
              <a:rPr kumimoji="1" lang="zh-CN" altLang="en-US" sz="2200" b="1" dirty="0">
                <a:solidFill>
                  <a:srgbClr val="3333FF"/>
                </a:solidFill>
                <a:latin typeface="Times New Roman" pitchFamily="18" charset="0"/>
              </a:rPr>
              <a:t>不变</a:t>
            </a:r>
          </a:p>
        </p:txBody>
      </p:sp>
      <mc:AlternateContent xmlns:mc="http://schemas.openxmlformats.org/markup-compatibility/2006" xmlns:p14="http://schemas.microsoft.com/office/powerpoint/2010/main">
        <mc:Choice Requires="p14">
          <p:contentPart p14:bwMode="auto" r:id="rId2">
            <p14:nvContentPartPr>
              <p14:cNvPr id="1026" name="Ink 15"/>
              <p14:cNvContentPartPr>
                <a14:cpLocks xmlns:a14="http://schemas.microsoft.com/office/drawing/2010/main" noRot="1" noChangeAspect="1" noEditPoints="1" noChangeArrowheads="1" noChangeShapeType="1"/>
              </p14:cNvContentPartPr>
              <p14:nvPr/>
            </p14:nvContentPartPr>
            <p14:xfrm>
              <a:off x="18791238" y="30916563"/>
              <a:ext cx="0" cy="0"/>
            </p14:xfrm>
          </p:contentPart>
        </mc:Choice>
        <mc:Fallback xmlns="">
          <p:pic>
            <p:nvPicPr>
              <p:cNvPr id="1026" name="Ink 15"/>
              <p:cNvPicPr>
                <a:picLocks noRot="1" noChangeAspect="1" noEditPoints="1" noChangeArrowheads="1" noChangeShapeType="1"/>
              </p:cNvPicPr>
              <p:nvPr/>
            </p:nvPicPr>
            <p:blipFill>
              <a:blip r:embed="rId3"/>
              <a:stretch>
                <a:fillRect/>
              </a:stretch>
            </p:blipFill>
            <p:spPr>
              <a:xfrm>
                <a:off x="18791238" y="30916563"/>
                <a:ext cx="0" cy="0"/>
              </a:xfrm>
              <a:prstGeom prst="rect">
                <a:avLst/>
              </a:prstGeom>
            </p:spPr>
          </p:pic>
        </mc:Fallback>
      </mc:AlternateContent>
      <p:sp>
        <p:nvSpPr>
          <p:cNvPr id="8" name="日期占位符 3">
            <a:extLst>
              <a:ext uri="{FF2B5EF4-FFF2-40B4-BE49-F238E27FC236}">
                <a16:creationId xmlns:a16="http://schemas.microsoft.com/office/drawing/2014/main" id="{37429905-7870-45D7-B31F-53B0A9E3CCCB}"/>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18:32</a:t>
            </a:fld>
            <a:endParaRPr lang="en-US" altLang="zh-CN" dirty="0">
              <a:ea typeface="宋体" charset="-122"/>
            </a:endParaRPr>
          </a:p>
        </p:txBody>
      </p:sp>
      <p:sp>
        <p:nvSpPr>
          <p:cNvPr id="9" name="灯片编号占位符 5">
            <a:extLst>
              <a:ext uri="{FF2B5EF4-FFF2-40B4-BE49-F238E27FC236}">
                <a16:creationId xmlns:a16="http://schemas.microsoft.com/office/drawing/2014/main" id="{7A2CE0E6-34CA-41BE-B515-CC5318DD0472}"/>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5</a:t>
            </a:fld>
            <a:endParaRPr lang="en-US" altLang="zh-CN">
              <a:ea typeface="宋体" charset="-122"/>
            </a:endParaRPr>
          </a:p>
        </p:txBody>
      </p:sp>
      <p:pic>
        <p:nvPicPr>
          <p:cNvPr id="10" name="Picture 2" descr="c:\documents and settings\ibm\application data\360se6\User Data\temp\01300000323145123029807175635_s.jpg">
            <a:extLst>
              <a:ext uri="{FF2B5EF4-FFF2-40B4-BE49-F238E27FC236}">
                <a16:creationId xmlns:a16="http://schemas.microsoft.com/office/drawing/2014/main" id="{75B4EAA9-355D-4D40-82BA-FC650EDFCE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939DFFF-2EA6-4A75-A933-BAE4B0E69E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30C4849C-CF7B-43E5-9610-2666D72FF55B}"/>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3" name="Rectangle 2">
            <a:extLst>
              <a:ext uri="{FF2B5EF4-FFF2-40B4-BE49-F238E27FC236}">
                <a16:creationId xmlns:a16="http://schemas.microsoft.com/office/drawing/2014/main" id="{901A093D-818B-46F8-91D7-D8511AC626CE}"/>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4" name="Text Box 5">
            <a:extLst>
              <a:ext uri="{FF2B5EF4-FFF2-40B4-BE49-F238E27FC236}">
                <a16:creationId xmlns:a16="http://schemas.microsoft.com/office/drawing/2014/main" id="{AB7698CE-484F-4929-AC1F-F12F052B194D}"/>
              </a:ext>
            </a:extLst>
          </p:cNvPr>
          <p:cNvSpPr txBox="1">
            <a:spLocks noChangeArrowheads="1"/>
          </p:cNvSpPr>
          <p:nvPr/>
        </p:nvSpPr>
        <p:spPr bwMode="auto">
          <a:xfrm>
            <a:off x="473677" y="3605884"/>
            <a:ext cx="8196643" cy="1689373"/>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指令提供</a:t>
            </a:r>
            <a:r>
              <a:rPr kumimoji="1" lang="en-US" altLang="zh-CN" b="1" dirty="0">
                <a:latin typeface="宋体" charset="-122"/>
              </a:rPr>
              <a:t>11</a:t>
            </a:r>
            <a:r>
              <a:rPr kumimoji="1" lang="zh-CN" altLang="en-US" b="1" dirty="0">
                <a:latin typeface="宋体" charset="-122"/>
              </a:rPr>
              <a:t>位目标地址，在指令的第</a:t>
            </a:r>
            <a:r>
              <a:rPr kumimoji="1" lang="en-US" altLang="zh-CN" b="1" dirty="0">
                <a:latin typeface="宋体" charset="-122"/>
              </a:rPr>
              <a:t>1</a:t>
            </a:r>
            <a:r>
              <a:rPr kumimoji="1" lang="zh-CN" altLang="en-US" b="1" dirty="0">
                <a:latin typeface="宋体" charset="-122"/>
              </a:rPr>
              <a:t>字节的高三位和第二字节</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因为指令</a:t>
            </a:r>
            <a:r>
              <a:rPr kumimoji="1" lang="en-US" altLang="zh-CN" b="1" dirty="0">
                <a:solidFill>
                  <a:srgbClr val="3333FF"/>
                </a:solidFill>
                <a:latin typeface="宋体" charset="-122"/>
              </a:rPr>
              <a:t>addr11</a:t>
            </a:r>
            <a:r>
              <a:rPr kumimoji="1" lang="zh-CN" altLang="en-US" b="1" dirty="0">
                <a:latin typeface="宋体" charset="-122"/>
              </a:rPr>
              <a:t>只提供低</a:t>
            </a:r>
            <a:r>
              <a:rPr kumimoji="1" lang="en-US" altLang="zh-CN" b="1" dirty="0">
                <a:latin typeface="宋体" charset="-122"/>
              </a:rPr>
              <a:t>11</a:t>
            </a:r>
            <a:r>
              <a:rPr kumimoji="1" lang="zh-CN" altLang="en-US" b="1" dirty="0">
                <a:latin typeface="宋体" charset="-122"/>
              </a:rPr>
              <a:t>位地址，</a:t>
            </a:r>
            <a:r>
              <a:rPr kumimoji="1" lang="zh-CN" altLang="en-US" b="1" dirty="0">
                <a:solidFill>
                  <a:srgbClr val="3333FF"/>
                </a:solidFill>
                <a:latin typeface="宋体" charset="-122"/>
              </a:rPr>
              <a:t>高</a:t>
            </a:r>
            <a:r>
              <a:rPr kumimoji="1" lang="en-US" altLang="zh-CN" b="1" dirty="0">
                <a:solidFill>
                  <a:srgbClr val="3333FF"/>
                </a:solidFill>
                <a:latin typeface="宋体" charset="-122"/>
              </a:rPr>
              <a:t>5</a:t>
            </a:r>
            <a:r>
              <a:rPr kumimoji="1" lang="zh-CN" altLang="en-US" b="1" dirty="0">
                <a:solidFill>
                  <a:srgbClr val="3333FF"/>
                </a:solidFill>
                <a:latin typeface="宋体" charset="-122"/>
              </a:rPr>
              <a:t>位为原</a:t>
            </a:r>
            <a:r>
              <a:rPr kumimoji="1" lang="en-US" altLang="zh-CN" b="1" dirty="0">
                <a:solidFill>
                  <a:srgbClr val="3333FF"/>
                </a:solidFill>
                <a:latin typeface="宋体" charset="-122"/>
              </a:rPr>
              <a:t>PC11-15</a:t>
            </a:r>
            <a:r>
              <a:rPr kumimoji="1" lang="zh-CN" altLang="en-US" b="1" dirty="0">
                <a:solidFill>
                  <a:srgbClr val="3333FF"/>
                </a:solidFill>
                <a:latin typeface="宋体" charset="-122"/>
              </a:rPr>
              <a:t>位值</a:t>
            </a:r>
            <a:r>
              <a:rPr kumimoji="1" lang="zh-CN" altLang="en-US" b="1" dirty="0">
                <a:latin typeface="宋体" charset="-122"/>
              </a:rPr>
              <a:t>，因此，转移的目标地址，必须在</a:t>
            </a:r>
            <a:r>
              <a:rPr kumimoji="1" lang="en-US" altLang="zh-CN" b="1" dirty="0">
                <a:latin typeface="宋体" charset="-122"/>
              </a:rPr>
              <a:t>AJMP</a:t>
            </a:r>
            <a:r>
              <a:rPr kumimoji="1" lang="zh-CN" altLang="en-US" b="1" dirty="0">
                <a:latin typeface="宋体" charset="-122"/>
              </a:rPr>
              <a:t>指令后面指令的第一个字节开始的同一</a:t>
            </a:r>
            <a:r>
              <a:rPr kumimoji="1" lang="en-US" altLang="zh-CN" b="1" dirty="0">
                <a:solidFill>
                  <a:srgbClr val="3333FF"/>
                </a:solidFill>
                <a:latin typeface="宋体" charset="-122"/>
              </a:rPr>
              <a:t>2K</a:t>
            </a:r>
            <a:r>
              <a:rPr kumimoji="1" lang="zh-CN" altLang="en-US" b="1" dirty="0">
                <a:solidFill>
                  <a:srgbClr val="3333FF"/>
                </a:solidFill>
                <a:latin typeface="宋体" charset="-122"/>
              </a:rPr>
              <a:t>字节范围内</a:t>
            </a:r>
            <a:r>
              <a:rPr kumimoji="1" lang="zh-CN" altLang="en-US" b="1" dirty="0">
                <a:latin typeface="宋体" charset="-122"/>
              </a:rPr>
              <a:t>。</a:t>
            </a:r>
            <a:endParaRPr kumimoji="1" lang="en-US" altLang="zh-CN" b="1" dirty="0">
              <a:latin typeface="宋体" charset="-122"/>
            </a:endParaRPr>
          </a:p>
        </p:txBody>
      </p:sp>
      <p:sp>
        <p:nvSpPr>
          <p:cNvPr id="15" name="矩形 14">
            <a:extLst>
              <a:ext uri="{FF2B5EF4-FFF2-40B4-BE49-F238E27FC236}">
                <a16:creationId xmlns:a16="http://schemas.microsoft.com/office/drawing/2014/main" id="{710CC5D2-8965-4A23-80AD-CCFA6AFA0E74}"/>
              </a:ext>
            </a:extLst>
          </p:cNvPr>
          <p:cNvSpPr/>
          <p:nvPr/>
        </p:nvSpPr>
        <p:spPr>
          <a:xfrm>
            <a:off x="4015654" y="1493781"/>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AJMP</a:t>
            </a:r>
            <a:endParaRPr lang="zh-CN" altLang="en-US" dirty="0">
              <a:solidFill>
                <a:srgbClr val="FF0000"/>
              </a:solidFill>
            </a:endParaRPr>
          </a:p>
        </p:txBody>
      </p:sp>
      <p:sp>
        <p:nvSpPr>
          <p:cNvPr id="16" name="矩形 15">
            <a:extLst>
              <a:ext uri="{FF2B5EF4-FFF2-40B4-BE49-F238E27FC236}">
                <a16:creationId xmlns:a16="http://schemas.microsoft.com/office/drawing/2014/main" id="{FD1320A6-06B1-4E94-A6C2-D59E6DB9B485}"/>
              </a:ext>
            </a:extLst>
          </p:cNvPr>
          <p:cNvSpPr/>
          <p:nvPr/>
        </p:nvSpPr>
        <p:spPr>
          <a:xfrm>
            <a:off x="6168224" y="1463336"/>
            <a:ext cx="2179958" cy="369332"/>
          </a:xfrm>
          <a:prstGeom prst="rect">
            <a:avLst/>
          </a:prstGeom>
        </p:spPr>
        <p:txBody>
          <a:bodyPr wrap="square">
            <a:spAutoFit/>
          </a:bodyPr>
          <a:lstStyle/>
          <a:p>
            <a:r>
              <a:rPr lang="en-US" altLang="zh-CN" b="1" dirty="0">
                <a:solidFill>
                  <a:srgbClr val="FF0000"/>
                </a:solidFill>
                <a:ea typeface="创艺简黑体" pitchFamily="2" charset="-122"/>
              </a:rPr>
              <a:t>A</a:t>
            </a:r>
            <a:r>
              <a:rPr lang="en-US" altLang="zh-CN" b="1" dirty="0">
                <a:solidFill>
                  <a:srgbClr val="3333FF"/>
                </a:solidFill>
                <a:ea typeface="创艺简黑体" pitchFamily="2" charset="-122"/>
              </a:rPr>
              <a:t>bsolute</a:t>
            </a:r>
            <a:r>
              <a:rPr lang="en-US" altLang="zh-CN" dirty="0"/>
              <a:t>  </a:t>
            </a:r>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4" name="Text Box 1026"/>
          <p:cNvSpPr txBox="1">
            <a:spLocks noChangeArrowheads="1"/>
          </p:cNvSpPr>
          <p:nvPr/>
        </p:nvSpPr>
        <p:spPr bwMode="auto">
          <a:xfrm>
            <a:off x="669925" y="1319213"/>
            <a:ext cx="7864475" cy="2717800"/>
          </a:xfrm>
          <a:prstGeom prst="rect">
            <a:avLst/>
          </a:prstGeom>
          <a:solidFill>
            <a:srgbClr val="FFFFCC"/>
          </a:solidFill>
          <a:ln w="12700" cap="sq">
            <a:noFill/>
            <a:miter lim="800000"/>
            <a:headEnd type="none" w="sm" len="sm"/>
            <a:tailEnd type="none" w="sm" len="sm"/>
          </a:ln>
        </p:spPr>
        <p:txBody>
          <a:bodyPr>
            <a:spAutoFit/>
          </a:bodyPr>
          <a:lstStyle/>
          <a:p>
            <a:pPr eaLnBrk="0" hangingPunct="0"/>
            <a:r>
              <a:rPr kumimoji="1" lang="zh-CN" altLang="en-US" sz="2200" b="1" dirty="0">
                <a:latin typeface="Times New Roman" pitchFamily="18" charset="0"/>
              </a:rPr>
              <a:t>例</a:t>
            </a:r>
            <a:r>
              <a:rPr kumimoji="1" lang="en-US" altLang="zh-CN" sz="2200" b="1" dirty="0">
                <a:latin typeface="Times New Roman" pitchFamily="18" charset="0"/>
              </a:rPr>
              <a:t>1:          ORG	0500H</a:t>
            </a:r>
          </a:p>
          <a:p>
            <a:pPr eaLnBrk="0" hangingPunct="0"/>
            <a:r>
              <a:rPr kumimoji="1" lang="en-US" altLang="zh-CN" sz="2200" b="1" dirty="0">
                <a:latin typeface="Times New Roman" pitchFamily="18" charset="0"/>
              </a:rPr>
              <a:t>0500H:	    </a:t>
            </a:r>
            <a:r>
              <a:rPr kumimoji="1" lang="en-US" altLang="zh-CN" sz="2200" b="1" dirty="0">
                <a:solidFill>
                  <a:srgbClr val="FF0000"/>
                </a:solidFill>
                <a:latin typeface="Times New Roman" pitchFamily="18" charset="0"/>
              </a:rPr>
              <a:t>AJMP</a:t>
            </a:r>
            <a:r>
              <a:rPr kumimoji="1" lang="en-US" altLang="zh-CN" sz="2200" b="1" dirty="0">
                <a:latin typeface="Times New Roman" pitchFamily="18" charset="0"/>
              </a:rPr>
              <a:t>	0703H ; </a:t>
            </a:r>
            <a:r>
              <a:rPr kumimoji="1" lang="en-US" altLang="zh-CN" sz="1600" b="1" dirty="0">
                <a:latin typeface="Times New Roman" pitchFamily="18" charset="0"/>
              </a:rPr>
              <a:t>0703H=0000 0</a:t>
            </a:r>
            <a:r>
              <a:rPr kumimoji="1" lang="en-US" altLang="zh-CN" sz="1600" b="1" dirty="0">
                <a:solidFill>
                  <a:srgbClr val="FF0000"/>
                </a:solidFill>
                <a:latin typeface="Times New Roman" pitchFamily="18" charset="0"/>
              </a:rPr>
              <a:t>111 0000 0011</a:t>
            </a:r>
            <a:r>
              <a:rPr kumimoji="1" lang="en-US" altLang="zh-CN" sz="1600" b="1" dirty="0">
                <a:latin typeface="Times New Roman" pitchFamily="18" charset="0"/>
              </a:rPr>
              <a:t> B</a:t>
            </a:r>
          </a:p>
          <a:p>
            <a:pPr eaLnBrk="0" hangingPunct="0"/>
            <a:r>
              <a:rPr kumimoji="1" lang="en-US" altLang="zh-CN" sz="1600" b="1" dirty="0">
                <a:latin typeface="Times New Roman" pitchFamily="18" charset="0"/>
              </a:rPr>
              <a:t>			                  ;Addr11=        </a:t>
            </a:r>
            <a:r>
              <a:rPr kumimoji="1" lang="en-US" altLang="zh-CN" sz="1600" b="1" dirty="0">
                <a:solidFill>
                  <a:srgbClr val="FF0000"/>
                </a:solidFill>
                <a:latin typeface="Times New Roman" pitchFamily="18" charset="0"/>
              </a:rPr>
              <a:t>  111 0000 0011</a:t>
            </a:r>
            <a:r>
              <a:rPr kumimoji="1" lang="en-US" altLang="zh-CN" sz="1600" b="1" dirty="0">
                <a:latin typeface="Times New Roman" pitchFamily="18" charset="0"/>
              </a:rPr>
              <a:t> B</a:t>
            </a:r>
          </a:p>
          <a:p>
            <a:pPr eaLnBrk="0" hangingPunct="0"/>
            <a:r>
              <a:rPr kumimoji="1" lang="en-US" altLang="zh-CN" sz="1600" b="1" dirty="0">
                <a:latin typeface="Times New Roman" pitchFamily="18" charset="0"/>
              </a:rPr>
              <a:t>				;</a:t>
            </a:r>
            <a:r>
              <a:rPr kumimoji="1" lang="zh-CN" altLang="en-US" sz="1600" b="1" dirty="0">
                <a:latin typeface="Times New Roman" pitchFamily="18" charset="0"/>
              </a:rPr>
              <a:t>指令地址</a:t>
            </a:r>
            <a:r>
              <a:rPr kumimoji="1" lang="en-US" altLang="zh-CN" sz="1600" b="1" dirty="0">
                <a:latin typeface="Times New Roman" pitchFamily="18" charset="0"/>
              </a:rPr>
              <a:t>PC=0500H		                 				 ; </a:t>
            </a:r>
            <a:r>
              <a:rPr kumimoji="1" lang="zh-CN" altLang="en-US" sz="1600" b="1" dirty="0">
                <a:latin typeface="Times New Roman" pitchFamily="18" charset="0"/>
              </a:rPr>
              <a:t>即：</a:t>
            </a:r>
            <a:r>
              <a:rPr kumimoji="1" lang="en-US" altLang="zh-CN" sz="1600" b="1" dirty="0">
                <a:latin typeface="Times New Roman" pitchFamily="18" charset="0"/>
              </a:rPr>
              <a:t>PC =0000 0101 0000 0000B					 ; </a:t>
            </a:r>
            <a:r>
              <a:rPr kumimoji="1" lang="zh-CN" altLang="en-US" sz="1600" b="1" dirty="0">
                <a:latin typeface="Times New Roman" pitchFamily="18" charset="0"/>
              </a:rPr>
              <a:t>该指令为二字节指令在执行时先</a:t>
            </a:r>
            <a:r>
              <a:rPr kumimoji="1" lang="en-US" altLang="zh-CN" sz="1600" b="1" dirty="0">
                <a:latin typeface="Times New Roman" pitchFamily="18" charset="0"/>
              </a:rPr>
              <a:t>PC+2,</a:t>
            </a:r>
            <a:r>
              <a:rPr kumimoji="1" lang="zh-CN" altLang="en-US" sz="1600" b="1" dirty="0">
                <a:latin typeface="Times New Roman" pitchFamily="18" charset="0"/>
              </a:rPr>
              <a:t>（</a:t>
            </a:r>
            <a:r>
              <a:rPr kumimoji="1" lang="en-US" altLang="zh-CN" sz="1600" b="1" dirty="0">
                <a:latin typeface="Times New Roman" pitchFamily="18" charset="0"/>
              </a:rPr>
              <a:t>PC=0502H=</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101 0000 0010B,PC</a:t>
            </a:r>
            <a:r>
              <a:rPr kumimoji="1" lang="zh-CN" altLang="en-US" sz="1600" b="1" dirty="0">
                <a:latin typeface="Times New Roman" pitchFamily="18" charset="0"/>
              </a:rPr>
              <a:t>的高五位为：</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B ,</a:t>
            </a:r>
            <a:r>
              <a:rPr kumimoji="1" lang="zh-CN" altLang="en-US" sz="1600" b="1" dirty="0">
                <a:latin typeface="Times New Roman" pitchFamily="18" charset="0"/>
              </a:rPr>
              <a:t>于</a:t>
            </a:r>
            <a:r>
              <a:rPr kumimoji="1" lang="en-US" altLang="zh-CN" sz="1600" b="1" dirty="0">
                <a:latin typeface="Times New Roman" pitchFamily="18" charset="0"/>
              </a:rPr>
              <a:t>0703H</a:t>
            </a:r>
            <a:r>
              <a:rPr kumimoji="1" lang="zh-CN" altLang="en-US" sz="1600" b="1" dirty="0">
                <a:latin typeface="Times New Roman" pitchFamily="18" charset="0"/>
              </a:rPr>
              <a:t>的高五位相同，在同一个</a:t>
            </a:r>
            <a:r>
              <a:rPr kumimoji="1" lang="en-US" altLang="zh-CN" sz="1600" b="1" dirty="0">
                <a:latin typeface="Times New Roman" pitchFamily="18" charset="0"/>
              </a:rPr>
              <a:t>2k</a:t>
            </a:r>
            <a:r>
              <a:rPr kumimoji="1" lang="zh-CN" altLang="en-US" sz="1600" b="1" dirty="0">
                <a:latin typeface="Times New Roman" pitchFamily="18" charset="0"/>
              </a:rPr>
              <a:t>范围内。）然后将</a:t>
            </a:r>
            <a:r>
              <a:rPr kumimoji="1" lang="en-US" altLang="zh-CN" sz="1600" b="1" dirty="0">
                <a:latin typeface="Times New Roman" pitchFamily="18" charset="0"/>
              </a:rPr>
              <a:t>Addr11</a:t>
            </a:r>
            <a:r>
              <a:rPr kumimoji="1" lang="zh-CN" altLang="en-US" sz="1600" b="1" dirty="0">
                <a:latin typeface="Times New Roman" pitchFamily="18" charset="0"/>
              </a:rPr>
              <a:t>送</a:t>
            </a:r>
            <a:r>
              <a:rPr kumimoji="1" lang="en-US" altLang="zh-CN" sz="1600" b="1" dirty="0">
                <a:latin typeface="Times New Roman" pitchFamily="18" charset="0"/>
              </a:rPr>
              <a:t>PC</a:t>
            </a:r>
            <a:r>
              <a:rPr kumimoji="1" lang="zh-CN" altLang="en-US" sz="1600" b="1" dirty="0">
                <a:latin typeface="Times New Roman" pitchFamily="18" charset="0"/>
              </a:rPr>
              <a:t>的低</a:t>
            </a:r>
            <a:r>
              <a:rPr kumimoji="1" lang="en-US" altLang="zh-CN" sz="1600" b="1" dirty="0">
                <a:latin typeface="Times New Roman" pitchFamily="18" charset="0"/>
              </a:rPr>
              <a:t>11</a:t>
            </a:r>
            <a:r>
              <a:rPr kumimoji="1" lang="zh-CN" altLang="en-US" sz="1600" b="1" dirty="0">
                <a:latin typeface="Times New Roman" pitchFamily="18" charset="0"/>
              </a:rPr>
              <a:t>位：</a:t>
            </a:r>
            <a:r>
              <a:rPr kumimoji="1" lang="en-US" altLang="zh-CN" sz="1600" b="1" dirty="0">
                <a:latin typeface="Times New Roman" pitchFamily="18" charset="0"/>
              </a:rPr>
              <a:t>PC= </a:t>
            </a:r>
            <a:r>
              <a:rPr kumimoji="1" lang="en-US" altLang="zh-CN" sz="1600" b="1" dirty="0">
                <a:solidFill>
                  <a:schemeClr val="hlink"/>
                </a:solidFill>
                <a:latin typeface="Times New Roman" pitchFamily="18" charset="0"/>
              </a:rPr>
              <a:t>0000 0 </a:t>
            </a:r>
            <a:r>
              <a:rPr kumimoji="1" lang="en-US" altLang="zh-CN" sz="1600" b="1" dirty="0">
                <a:solidFill>
                  <a:srgbClr val="FF0000"/>
                </a:solidFill>
                <a:latin typeface="Times New Roman" pitchFamily="18" charset="0"/>
              </a:rPr>
              <a:t>111 0000 0011</a:t>
            </a:r>
            <a:r>
              <a:rPr kumimoji="1" lang="en-US" altLang="zh-CN" sz="1600" b="1" dirty="0">
                <a:latin typeface="Times New Roman" pitchFamily="18" charset="0"/>
              </a:rPr>
              <a:t> B.</a:t>
            </a:r>
          </a:p>
          <a:p>
            <a:pPr eaLnBrk="0" hangingPunct="0"/>
            <a:r>
              <a:rPr kumimoji="1" lang="zh-CN" altLang="en-US" sz="1600" b="1" dirty="0">
                <a:latin typeface="Times New Roman" pitchFamily="18" charset="0"/>
              </a:rPr>
              <a:t>指令的机器码：</a:t>
            </a:r>
            <a:r>
              <a:rPr kumimoji="1" lang="en-US" altLang="zh-CN" sz="1600" b="1" dirty="0">
                <a:solidFill>
                  <a:srgbClr val="3333FF"/>
                </a:solidFill>
                <a:latin typeface="华文中宋" pitchFamily="2" charset="-122"/>
                <a:ea typeface="华文中宋" pitchFamily="2" charset="-122"/>
              </a:rPr>
              <a:t>a</a:t>
            </a:r>
            <a:r>
              <a:rPr kumimoji="1" lang="en-US" altLang="zh-CN" sz="1600" b="1" baseline="-25000" dirty="0">
                <a:solidFill>
                  <a:srgbClr val="3333FF"/>
                </a:solidFill>
                <a:latin typeface="华文中宋" pitchFamily="2" charset="-122"/>
                <a:ea typeface="华文中宋" pitchFamily="2" charset="-122"/>
              </a:rPr>
              <a:t>10</a:t>
            </a:r>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9</a:t>
            </a:r>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8</a:t>
            </a:r>
            <a:r>
              <a:rPr kumimoji="1" lang="en-US" altLang="zh-CN" sz="1600" b="1" dirty="0">
                <a:solidFill>
                  <a:srgbClr val="3333FF"/>
                </a:solidFill>
                <a:latin typeface="华文中宋" pitchFamily="2" charset="-122"/>
                <a:ea typeface="华文中宋" pitchFamily="2" charset="-122"/>
              </a:rPr>
              <a:t> 0   0001 	</a:t>
            </a:r>
            <a:r>
              <a:rPr kumimoji="1" lang="zh-CN" altLang="en-US" sz="1600" b="1" dirty="0">
                <a:solidFill>
                  <a:srgbClr val="3333FF"/>
                </a:solidFill>
                <a:latin typeface="华文中宋" pitchFamily="2" charset="-122"/>
                <a:ea typeface="华文中宋" pitchFamily="2" charset="-122"/>
              </a:rPr>
              <a:t>＝</a:t>
            </a:r>
            <a:r>
              <a:rPr kumimoji="1" lang="en-US" altLang="zh-CN" sz="1600" b="1" dirty="0">
                <a:solidFill>
                  <a:srgbClr val="3333FF"/>
                </a:solidFill>
                <a:latin typeface="华文中宋" pitchFamily="2" charset="-122"/>
                <a:ea typeface="华文中宋" pitchFamily="2" charset="-122"/>
              </a:rPr>
              <a:t>1110 0001</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E1H</a:t>
            </a:r>
          </a:p>
          <a:p>
            <a:pPr eaLnBrk="0" hangingPunct="0"/>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7</a:t>
            </a:r>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0	 </a:t>
            </a:r>
            <a:r>
              <a:rPr kumimoji="1" lang="zh-CN" altLang="en-US" sz="1600" b="1" dirty="0">
                <a:solidFill>
                  <a:srgbClr val="3333FF"/>
                </a:solidFill>
                <a:latin typeface="华文中宋" pitchFamily="2" charset="-122"/>
                <a:ea typeface="华文中宋" pitchFamily="2" charset="-122"/>
              </a:rPr>
              <a:t>＝</a:t>
            </a:r>
            <a:r>
              <a:rPr kumimoji="1" lang="en-US" altLang="zh-CN" sz="1600" b="1" dirty="0">
                <a:solidFill>
                  <a:srgbClr val="3333FF"/>
                </a:solidFill>
                <a:latin typeface="华文中宋" pitchFamily="2" charset="-122"/>
                <a:ea typeface="华文中宋" pitchFamily="2" charset="-122"/>
              </a:rPr>
              <a:t>0000 0011</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03H</a:t>
            </a:r>
            <a:r>
              <a:rPr kumimoji="1" lang="en-US" altLang="zh-CN" sz="1600" b="1" baseline="-25000" dirty="0">
                <a:solidFill>
                  <a:srgbClr val="3333FF"/>
                </a:solidFill>
                <a:latin typeface="仿宋_GB2312" pitchFamily="49" charset="-122"/>
                <a:ea typeface="仿宋_GB2312" pitchFamily="49" charset="-122"/>
              </a:rPr>
              <a:t> 	</a:t>
            </a:r>
            <a:endParaRPr kumimoji="1" lang="en-US" altLang="zh-CN" sz="2200" b="1" dirty="0">
              <a:solidFill>
                <a:srgbClr val="3333FF"/>
              </a:solidFill>
              <a:latin typeface="仿宋_GB2312" pitchFamily="49" charset="-122"/>
              <a:ea typeface="仿宋_GB2312" pitchFamily="49" charset="-122"/>
            </a:endParaRPr>
          </a:p>
        </p:txBody>
      </p:sp>
      <p:sp>
        <p:nvSpPr>
          <p:cNvPr id="46085" name="Text Box 1027"/>
          <p:cNvSpPr txBox="1">
            <a:spLocks noChangeArrowheads="1"/>
          </p:cNvSpPr>
          <p:nvPr/>
        </p:nvSpPr>
        <p:spPr bwMode="auto">
          <a:xfrm>
            <a:off x="669924" y="4102857"/>
            <a:ext cx="7864475" cy="2228850"/>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sz="2200" b="1" dirty="0">
                <a:latin typeface="Times New Roman" pitchFamily="18" charset="0"/>
              </a:rPr>
              <a:t>例</a:t>
            </a:r>
            <a:r>
              <a:rPr kumimoji="1" lang="en-US" altLang="zh-CN" sz="2200" b="1" dirty="0">
                <a:latin typeface="Times New Roman" pitchFamily="18" charset="0"/>
              </a:rPr>
              <a:t>2:          ORG	0700H</a:t>
            </a:r>
          </a:p>
          <a:p>
            <a:pPr eaLnBrk="0" hangingPunct="0"/>
            <a:r>
              <a:rPr kumimoji="1" lang="en-US" altLang="zh-CN" sz="2200" b="1" dirty="0">
                <a:latin typeface="Times New Roman" pitchFamily="18" charset="0"/>
              </a:rPr>
              <a:t>0700H:	    </a:t>
            </a:r>
            <a:r>
              <a:rPr kumimoji="1" lang="en-US" altLang="zh-CN" sz="2200" b="1" dirty="0">
                <a:solidFill>
                  <a:srgbClr val="FF0000"/>
                </a:solidFill>
                <a:latin typeface="Times New Roman" pitchFamily="18" charset="0"/>
              </a:rPr>
              <a:t>AJMP</a:t>
            </a:r>
            <a:r>
              <a:rPr kumimoji="1" lang="en-US" altLang="zh-CN" sz="2200" b="1" dirty="0">
                <a:latin typeface="Times New Roman" pitchFamily="18" charset="0"/>
              </a:rPr>
              <a:t>	0832H ; </a:t>
            </a:r>
            <a:r>
              <a:rPr kumimoji="1" lang="en-US" altLang="zh-CN" sz="1600" b="1" dirty="0">
                <a:latin typeface="Times New Roman" pitchFamily="18" charset="0"/>
              </a:rPr>
              <a:t>0832H=0000 1</a:t>
            </a:r>
            <a:r>
              <a:rPr kumimoji="1" lang="en-US" altLang="zh-CN" sz="1600" b="1" dirty="0">
                <a:solidFill>
                  <a:srgbClr val="FF0000"/>
                </a:solidFill>
                <a:latin typeface="Times New Roman" pitchFamily="18" charset="0"/>
              </a:rPr>
              <a:t>000 0011 0010</a:t>
            </a:r>
            <a:r>
              <a:rPr kumimoji="1" lang="en-US" altLang="zh-CN" sz="1600" b="1" dirty="0">
                <a:latin typeface="Times New Roman" pitchFamily="18" charset="0"/>
              </a:rPr>
              <a:t> B</a:t>
            </a:r>
          </a:p>
          <a:p>
            <a:pPr eaLnBrk="0" hangingPunct="0"/>
            <a:r>
              <a:rPr kumimoji="1" lang="en-US" altLang="zh-CN" sz="1600" b="1" dirty="0">
                <a:latin typeface="Times New Roman" pitchFamily="18" charset="0"/>
              </a:rPr>
              <a:t>			                  ;Addr11=         </a:t>
            </a:r>
            <a:r>
              <a:rPr kumimoji="1" lang="en-US" altLang="zh-CN" sz="1600" b="1" dirty="0">
                <a:solidFill>
                  <a:srgbClr val="FF0000"/>
                </a:solidFill>
                <a:latin typeface="Times New Roman" pitchFamily="18" charset="0"/>
              </a:rPr>
              <a:t>000 0011 0010</a:t>
            </a:r>
            <a:r>
              <a:rPr kumimoji="1" lang="en-US" altLang="zh-CN" sz="1600" b="1" dirty="0">
                <a:latin typeface="Times New Roman" pitchFamily="18" charset="0"/>
              </a:rPr>
              <a:t> B 						;</a:t>
            </a:r>
            <a:r>
              <a:rPr kumimoji="1" lang="zh-CN" altLang="en-US" sz="1600" b="1" dirty="0">
                <a:latin typeface="Times New Roman" pitchFamily="18" charset="0"/>
              </a:rPr>
              <a:t>指令地址</a:t>
            </a:r>
            <a:r>
              <a:rPr kumimoji="1" lang="en-US" altLang="zh-CN" sz="1600" b="1" dirty="0">
                <a:latin typeface="Times New Roman" pitchFamily="18" charset="0"/>
              </a:rPr>
              <a:t>PC=0700H		                 				</a:t>
            </a:r>
            <a:r>
              <a:rPr kumimoji="1" lang="zh-CN" altLang="en-US" sz="1600" b="1" dirty="0">
                <a:latin typeface="Times New Roman" pitchFamily="18" charset="0"/>
              </a:rPr>
              <a:t>；即：</a:t>
            </a:r>
            <a:r>
              <a:rPr kumimoji="1" lang="en-US" altLang="zh-CN" sz="1600" b="1" dirty="0">
                <a:latin typeface="Times New Roman" pitchFamily="18" charset="0"/>
              </a:rPr>
              <a:t>PC =0000 0111 0000 0000B					</a:t>
            </a:r>
            <a:r>
              <a:rPr kumimoji="1" lang="zh-CN" altLang="en-US" sz="1600" b="1" dirty="0">
                <a:latin typeface="Times New Roman" pitchFamily="18" charset="0"/>
              </a:rPr>
              <a:t>；该指令为二字节指令在执行时先</a:t>
            </a:r>
            <a:r>
              <a:rPr kumimoji="1" lang="en-US" altLang="zh-CN" sz="1600" b="1" dirty="0">
                <a:latin typeface="Times New Roman" pitchFamily="18" charset="0"/>
              </a:rPr>
              <a:t>PC+2,</a:t>
            </a:r>
            <a:r>
              <a:rPr kumimoji="1" lang="zh-CN" altLang="en-US" sz="1600" b="1" dirty="0">
                <a:latin typeface="Times New Roman" pitchFamily="18" charset="0"/>
              </a:rPr>
              <a:t>（</a:t>
            </a:r>
            <a:r>
              <a:rPr kumimoji="1" lang="en-US" altLang="zh-CN" sz="1600" b="1" dirty="0">
                <a:latin typeface="Times New Roman" pitchFamily="18" charset="0"/>
              </a:rPr>
              <a:t>PC=0702H=</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111 0000 0010B,PC</a:t>
            </a:r>
            <a:r>
              <a:rPr kumimoji="1" lang="zh-CN" altLang="en-US" sz="1600" b="1" dirty="0">
                <a:latin typeface="Times New Roman" pitchFamily="18" charset="0"/>
              </a:rPr>
              <a:t>的高五位为：</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B ,</a:t>
            </a:r>
            <a:r>
              <a:rPr kumimoji="1" lang="zh-CN" altLang="en-US" sz="1600" b="1" dirty="0">
                <a:latin typeface="Times New Roman" pitchFamily="18" charset="0"/>
              </a:rPr>
              <a:t>于</a:t>
            </a:r>
            <a:r>
              <a:rPr kumimoji="1" lang="en-US" altLang="zh-CN" sz="1600" b="1" dirty="0">
                <a:latin typeface="Times New Roman" pitchFamily="18" charset="0"/>
              </a:rPr>
              <a:t>0832H</a:t>
            </a:r>
            <a:r>
              <a:rPr kumimoji="1" lang="zh-CN" altLang="en-US" sz="1600" b="1" dirty="0">
                <a:latin typeface="Times New Roman" pitchFamily="18" charset="0"/>
              </a:rPr>
              <a:t>的高五位不同，不在同一个</a:t>
            </a:r>
            <a:r>
              <a:rPr kumimoji="1" lang="en-US" altLang="zh-CN" sz="1600" b="1" dirty="0">
                <a:latin typeface="Times New Roman" pitchFamily="18" charset="0"/>
              </a:rPr>
              <a:t>2k</a:t>
            </a:r>
            <a:r>
              <a:rPr kumimoji="1" lang="zh-CN" altLang="en-US" sz="1600" b="1" dirty="0">
                <a:latin typeface="Times New Roman" pitchFamily="18" charset="0"/>
              </a:rPr>
              <a:t>范围内。）</a:t>
            </a:r>
            <a:r>
              <a:rPr kumimoji="1" lang="zh-CN" altLang="en-US" sz="1600" b="1" dirty="0">
                <a:solidFill>
                  <a:srgbClr val="FF0000"/>
                </a:solidFill>
                <a:latin typeface="Times New Roman" pitchFamily="18" charset="0"/>
              </a:rPr>
              <a:t>该指令跨越</a:t>
            </a:r>
            <a:r>
              <a:rPr kumimoji="1" lang="en-US" altLang="zh-CN" sz="1600" b="1" dirty="0">
                <a:solidFill>
                  <a:srgbClr val="FF0000"/>
                </a:solidFill>
                <a:latin typeface="Times New Roman" pitchFamily="18" charset="0"/>
              </a:rPr>
              <a:t>2k</a:t>
            </a:r>
            <a:r>
              <a:rPr kumimoji="1" lang="zh-CN" altLang="en-US" sz="1600" b="1" dirty="0">
                <a:solidFill>
                  <a:srgbClr val="FF0000"/>
                </a:solidFill>
                <a:latin typeface="Times New Roman" pitchFamily="18" charset="0"/>
              </a:rPr>
              <a:t>的范围，错误</a:t>
            </a:r>
            <a:r>
              <a:rPr kumimoji="1" lang="zh-CN" altLang="en-US" sz="1600" b="1" dirty="0">
                <a:latin typeface="Times New Roman" pitchFamily="18" charset="0"/>
              </a:rPr>
              <a:t>。</a:t>
            </a:r>
          </a:p>
        </p:txBody>
      </p:sp>
      <p:sp>
        <p:nvSpPr>
          <p:cNvPr id="6" name="日期占位符 3">
            <a:extLst>
              <a:ext uri="{FF2B5EF4-FFF2-40B4-BE49-F238E27FC236}">
                <a16:creationId xmlns:a16="http://schemas.microsoft.com/office/drawing/2014/main" id="{64D35042-7320-4EF0-B250-2DC72A8187B6}"/>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18:06</a:t>
            </a:fld>
            <a:endParaRPr lang="en-US" altLang="zh-CN" dirty="0">
              <a:ea typeface="宋体" charset="-122"/>
            </a:endParaRPr>
          </a:p>
        </p:txBody>
      </p:sp>
      <p:sp>
        <p:nvSpPr>
          <p:cNvPr id="7" name="灯片编号占位符 5">
            <a:extLst>
              <a:ext uri="{FF2B5EF4-FFF2-40B4-BE49-F238E27FC236}">
                <a16:creationId xmlns:a16="http://schemas.microsoft.com/office/drawing/2014/main" id="{354F9DCA-1442-495A-A39D-678BB761E20E}"/>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6</a:t>
            </a:fld>
            <a:endParaRPr lang="en-US" altLang="zh-CN">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AA6EB301-F4C6-41F6-A535-2B828EA16F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87B6CD5E-5E6E-46EF-8053-181D4949A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242089AA-9AD8-440A-923A-478400E4511B}"/>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1" name="Rectangle 2">
            <a:extLst>
              <a:ext uri="{FF2B5EF4-FFF2-40B4-BE49-F238E27FC236}">
                <a16:creationId xmlns:a16="http://schemas.microsoft.com/office/drawing/2014/main" id="{C57A46C8-5B34-463D-AAC6-8BDEAEEB182D}"/>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5"/>
          <p:cNvSpPr>
            <a:spLocks noChangeArrowheads="1"/>
          </p:cNvSpPr>
          <p:nvPr/>
        </p:nvSpPr>
        <p:spPr bwMode="auto">
          <a:xfrm>
            <a:off x="30755" y="1275275"/>
            <a:ext cx="3103735" cy="400110"/>
          </a:xfrm>
          <a:prstGeom prst="rect">
            <a:avLst/>
          </a:prstGeom>
          <a:noFill/>
          <a:ln w="12700" cap="sq">
            <a:noFill/>
            <a:miter lim="800000"/>
            <a:headEnd type="none" w="sm" len="sm"/>
            <a:tailEnd type="none" w="sm" len="sm"/>
          </a:ln>
        </p:spPr>
        <p:txBody>
          <a:bodyPr wrap="none">
            <a:spAutoFit/>
          </a:bodyPr>
          <a:lstStyle/>
          <a:p>
            <a:pPr eaLnBrk="0" hangingPunct="0"/>
            <a:r>
              <a:rPr kumimoji="1" lang="en-US" altLang="zh-CN" sz="2000" dirty="0">
                <a:solidFill>
                  <a:srgbClr val="3333FF"/>
                </a:solidFill>
                <a:latin typeface="Times New Roman" pitchFamily="18" charset="0"/>
              </a:rPr>
              <a:t> </a:t>
            </a:r>
            <a:r>
              <a:rPr kumimoji="1" lang="en-US" altLang="zh-CN" sz="2000" b="1" dirty="0">
                <a:solidFill>
                  <a:srgbClr val="3333FF"/>
                </a:solidFill>
                <a:latin typeface="Times New Roman" pitchFamily="18" charset="0"/>
              </a:rPr>
              <a:t>(3)</a:t>
            </a:r>
            <a:r>
              <a:rPr kumimoji="1" lang="zh-CN" altLang="en-US" sz="2000" b="1" dirty="0">
                <a:solidFill>
                  <a:srgbClr val="3333FF"/>
                </a:solidFill>
                <a:latin typeface="Times New Roman" pitchFamily="18" charset="0"/>
              </a:rPr>
              <a:t>相对 转移指令</a:t>
            </a:r>
            <a:r>
              <a:rPr kumimoji="1" lang="en-US" altLang="zh-CN" sz="2000" b="1" dirty="0">
                <a:solidFill>
                  <a:srgbClr val="C00000"/>
                </a:solidFill>
                <a:latin typeface="Times New Roman" pitchFamily="18" charset="0"/>
              </a:rPr>
              <a:t>(</a:t>
            </a:r>
            <a:r>
              <a:rPr kumimoji="1" lang="zh-CN" altLang="en-US" sz="2000" b="1" dirty="0">
                <a:solidFill>
                  <a:srgbClr val="C00000"/>
                </a:solidFill>
                <a:latin typeface="Times New Roman" pitchFamily="18" charset="0"/>
              </a:rPr>
              <a:t>短转移</a:t>
            </a:r>
            <a:r>
              <a:rPr kumimoji="1" lang="en-US" altLang="zh-CN" sz="2000" b="1" dirty="0">
                <a:solidFill>
                  <a:srgbClr val="C00000"/>
                </a:solidFill>
                <a:latin typeface="Times New Roman" pitchFamily="18" charset="0"/>
              </a:rPr>
              <a:t>)</a:t>
            </a:r>
          </a:p>
        </p:txBody>
      </p:sp>
      <p:sp>
        <p:nvSpPr>
          <p:cNvPr id="47110" name="Text Box 9"/>
          <p:cNvSpPr txBox="1">
            <a:spLocks noChangeArrowheads="1"/>
          </p:cNvSpPr>
          <p:nvPr/>
        </p:nvSpPr>
        <p:spPr bwMode="auto">
          <a:xfrm>
            <a:off x="291809" y="2724792"/>
            <a:ext cx="8524875" cy="2031325"/>
          </a:xfrm>
          <a:prstGeom prst="rect">
            <a:avLst/>
          </a:prstGeom>
          <a:solidFill>
            <a:schemeClr val="bg1"/>
          </a:solidFill>
          <a:ln w="12700" cap="sq">
            <a:noFill/>
            <a:miter lim="800000"/>
            <a:headEnd type="none" w="sm" len="sm"/>
            <a:tailEnd type="none" w="sm" len="sm"/>
          </a:ln>
        </p:spPr>
        <p:txBody>
          <a:bodyPr wrap="square">
            <a:spAutoFit/>
          </a:bodyPr>
          <a:lstStyle/>
          <a:p>
            <a:pPr eaLnBrk="0" hangingPunct="0"/>
            <a:r>
              <a:rPr kumimoji="1" lang="en-US" altLang="zh-CN" b="1" dirty="0">
                <a:solidFill>
                  <a:srgbClr val="FF0000"/>
                </a:solidFill>
                <a:latin typeface="Times New Roman" pitchFamily="18" charset="0"/>
              </a:rPr>
              <a:t> </a:t>
            </a:r>
            <a:r>
              <a:rPr kumimoji="1" lang="zh-CN" altLang="en-US" b="1" dirty="0">
                <a:solidFill>
                  <a:srgbClr val="FF0000"/>
                </a:solidFill>
                <a:latin typeface="Times New Roman" pitchFamily="18" charset="0"/>
              </a:rPr>
              <a:t>例</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p>
          <a:p>
            <a:pPr eaLnBrk="0" hangingPunct="0"/>
            <a:r>
              <a:rPr kumimoji="1" lang="zh-CN" altLang="en-US" b="1" dirty="0">
                <a:solidFill>
                  <a:srgbClr val="000080"/>
                </a:solidFill>
                <a:latin typeface="Times New Roman" pitchFamily="18" charset="0"/>
              </a:rPr>
              <a:t>	</a:t>
            </a:r>
            <a:r>
              <a:rPr kumimoji="1" lang="en-US" altLang="zh-CN" b="1" dirty="0">
                <a:solidFill>
                  <a:srgbClr val="000080"/>
                </a:solidFill>
                <a:latin typeface="Times New Roman" pitchFamily="18" charset="0"/>
              </a:rPr>
              <a:t>1000H 		SJMP    55H</a:t>
            </a:r>
            <a:r>
              <a:rPr kumimoji="1" lang="zh-CN" altLang="en-US" b="1" dirty="0">
                <a:solidFill>
                  <a:srgbClr val="000080"/>
                </a:solidFill>
                <a:latin typeface="Times New Roman" pitchFamily="18" charset="0"/>
              </a:rPr>
              <a:t>；</a:t>
            </a:r>
          </a:p>
          <a:p>
            <a:pPr eaLnBrk="0" hangingPunct="0"/>
            <a:r>
              <a:rPr kumimoji="1" lang="en-US" altLang="zh-CN" b="1" dirty="0">
                <a:solidFill>
                  <a:srgbClr val="000080"/>
                </a:solidFill>
                <a:latin typeface="Times New Roman" pitchFamily="18" charset="0"/>
              </a:rPr>
              <a:t>	</a:t>
            </a:r>
            <a:r>
              <a:rPr kumimoji="1" lang="zh-CN" altLang="en-US" b="1" dirty="0">
                <a:solidFill>
                  <a:srgbClr val="000080"/>
                </a:solidFill>
                <a:latin typeface="Times New Roman" pitchFamily="18" charset="0"/>
              </a:rPr>
              <a:t>其转移目的地址</a:t>
            </a:r>
            <a:r>
              <a:rPr kumimoji="1" lang="en-US" altLang="zh-CN" b="1" dirty="0">
                <a:solidFill>
                  <a:srgbClr val="000080"/>
                </a:solidFill>
                <a:latin typeface="Times New Roman" pitchFamily="18" charset="0"/>
              </a:rPr>
              <a:t>=</a:t>
            </a:r>
            <a:r>
              <a:rPr kumimoji="1" lang="zh-CN" altLang="en-US" b="1" dirty="0">
                <a:solidFill>
                  <a:srgbClr val="000080"/>
                </a:solidFill>
                <a:latin typeface="Times New Roman" pitchFamily="18" charset="0"/>
              </a:rPr>
              <a:t>？</a:t>
            </a:r>
          </a:p>
          <a:p>
            <a:pPr eaLnBrk="0" hangingPunct="0"/>
            <a:r>
              <a:rPr kumimoji="1" lang="zh-CN" altLang="en-US" b="1" dirty="0">
                <a:solidFill>
                  <a:srgbClr val="000080"/>
                </a:solidFill>
                <a:latin typeface="Times New Roman" pitchFamily="18" charset="0"/>
              </a:rPr>
              <a:t>解：	∵  </a:t>
            </a:r>
            <a:r>
              <a:rPr kumimoji="1" lang="en-US" altLang="zh-CN" b="1" dirty="0" err="1">
                <a:solidFill>
                  <a:srgbClr val="000080"/>
                </a:solidFill>
                <a:latin typeface="Times New Roman" pitchFamily="18" charset="0"/>
              </a:rPr>
              <a:t>rel</a:t>
            </a:r>
            <a:r>
              <a:rPr kumimoji="1" lang="en-US" altLang="zh-CN" b="1" dirty="0">
                <a:solidFill>
                  <a:srgbClr val="000080"/>
                </a:solidFill>
                <a:latin typeface="Times New Roman" pitchFamily="18" charset="0"/>
              </a:rPr>
              <a:t> = 55H = </a:t>
            </a:r>
            <a:r>
              <a:rPr kumimoji="1" lang="en-US" altLang="zh-CN" b="1" dirty="0">
                <a:solidFill>
                  <a:schemeClr val="hlink"/>
                </a:solidFill>
                <a:latin typeface="Times New Roman" pitchFamily="18" charset="0"/>
              </a:rPr>
              <a:t>0</a:t>
            </a:r>
            <a:r>
              <a:rPr kumimoji="1" lang="en-US" altLang="zh-CN" b="1" dirty="0">
                <a:solidFill>
                  <a:srgbClr val="000080"/>
                </a:solidFill>
                <a:latin typeface="Times New Roman" pitchFamily="18" charset="0"/>
              </a:rPr>
              <a:t>101 0101B</a:t>
            </a:r>
            <a:r>
              <a:rPr kumimoji="1" lang="zh-CN" altLang="en-US" b="1" dirty="0">
                <a:solidFill>
                  <a:srgbClr val="000080"/>
                </a:solidFill>
                <a:latin typeface="Times New Roman" pitchFamily="18" charset="0"/>
              </a:rPr>
              <a:t>，为</a:t>
            </a:r>
            <a:r>
              <a:rPr kumimoji="1" lang="zh-CN" altLang="en-US" b="1" dirty="0">
                <a:solidFill>
                  <a:schemeClr val="hlink"/>
                </a:solidFill>
                <a:latin typeface="Times New Roman" pitchFamily="18" charset="0"/>
              </a:rPr>
              <a:t>正</a:t>
            </a:r>
            <a:r>
              <a:rPr kumimoji="1" lang="zh-CN" altLang="en-US" b="1" dirty="0">
                <a:solidFill>
                  <a:srgbClr val="000080"/>
                </a:solidFill>
                <a:latin typeface="Times New Roman" pitchFamily="18" charset="0"/>
              </a:rPr>
              <a:t>数。</a:t>
            </a:r>
          </a:p>
          <a:p>
            <a:pPr eaLnBrk="0" hangingPunct="0"/>
            <a:r>
              <a:rPr kumimoji="1" lang="zh-CN" altLang="en-US" b="1" dirty="0">
                <a:solidFill>
                  <a:srgbClr val="000080"/>
                </a:solidFill>
                <a:latin typeface="Times New Roman" pitchFamily="18" charset="0"/>
              </a:rPr>
              <a:t>	∴  目的 </a:t>
            </a:r>
            <a:r>
              <a:rPr kumimoji="1" lang="en-US" altLang="zh-CN" b="1" dirty="0">
                <a:solidFill>
                  <a:srgbClr val="000080"/>
                </a:solidFill>
                <a:latin typeface="Times New Roman" pitchFamily="18" charset="0"/>
              </a:rPr>
              <a:t>PC=1000H+2+rel</a:t>
            </a:r>
          </a:p>
          <a:p>
            <a:pPr eaLnBrk="0" hangingPunct="0"/>
            <a:r>
              <a:rPr kumimoji="1" lang="en-US" altLang="zh-CN" b="1" dirty="0">
                <a:solidFill>
                  <a:srgbClr val="000080"/>
                </a:solidFill>
                <a:latin typeface="Times New Roman" pitchFamily="18" charset="0"/>
              </a:rPr>
              <a:t>		     =1002H+55H</a:t>
            </a:r>
          </a:p>
          <a:p>
            <a:pPr eaLnBrk="0" hangingPunct="0"/>
            <a:r>
              <a:rPr kumimoji="1" lang="en-US" altLang="zh-CN" b="1" dirty="0">
                <a:solidFill>
                  <a:srgbClr val="000080"/>
                </a:solidFill>
                <a:latin typeface="Times New Roman" pitchFamily="18" charset="0"/>
              </a:rPr>
              <a:t>		     =1057H</a:t>
            </a:r>
            <a:endParaRPr kumimoji="1" lang="en-US" altLang="zh-CN" b="1" dirty="0">
              <a:solidFill>
                <a:schemeClr val="bg2"/>
              </a:solidFill>
              <a:latin typeface="Times New Roman" pitchFamily="18" charset="0"/>
            </a:endParaRPr>
          </a:p>
        </p:txBody>
      </p:sp>
      <p:grpSp>
        <p:nvGrpSpPr>
          <p:cNvPr id="47111" name="Group 12"/>
          <p:cNvGrpSpPr>
            <a:grpSpLocks/>
          </p:cNvGrpSpPr>
          <p:nvPr/>
        </p:nvGrpSpPr>
        <p:grpSpPr bwMode="auto">
          <a:xfrm>
            <a:off x="291811" y="1826367"/>
            <a:ext cx="8524875" cy="774700"/>
            <a:chOff x="336" y="528"/>
            <a:chExt cx="5230" cy="488"/>
          </a:xfrm>
        </p:grpSpPr>
        <p:sp>
          <p:nvSpPr>
            <p:cNvPr id="47112" name="Text Box 6"/>
            <p:cNvSpPr txBox="1">
              <a:spLocks noChangeArrowheads="1"/>
            </p:cNvSpPr>
            <p:nvPr/>
          </p:nvSpPr>
          <p:spPr bwMode="auto">
            <a:xfrm>
              <a:off x="336" y="528"/>
              <a:ext cx="5230" cy="488"/>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200" b="1">
                  <a:solidFill>
                    <a:srgbClr val="3333FF"/>
                  </a:solidFill>
                  <a:latin typeface="Times New Roman" pitchFamily="18" charset="0"/>
                </a:rPr>
                <a:t>SJMP	rel;	1000 0000 	 </a:t>
              </a:r>
              <a:r>
                <a:rPr kumimoji="1" lang="zh-CN" altLang="en-US" sz="2200" b="1">
                  <a:solidFill>
                    <a:srgbClr val="3333FF"/>
                  </a:solidFill>
                  <a:latin typeface="Times New Roman" pitchFamily="18" charset="0"/>
                </a:rPr>
                <a:t>先</a:t>
              </a:r>
              <a:r>
                <a:rPr kumimoji="1" lang="en-US" altLang="zh-CN" sz="2200" b="1">
                  <a:solidFill>
                    <a:srgbClr val="3333FF"/>
                  </a:solidFill>
                  <a:latin typeface="Times New Roman" pitchFamily="18" charset="0"/>
                </a:rPr>
                <a:t>(PC)+2→PC</a:t>
              </a:r>
            </a:p>
            <a:p>
              <a:pPr eaLnBrk="0" hangingPunct="0"/>
              <a:r>
                <a:rPr kumimoji="1" lang="en-US" altLang="zh-CN" sz="2200" b="1">
                  <a:solidFill>
                    <a:srgbClr val="3333FF"/>
                  </a:solidFill>
                  <a:latin typeface="Times New Roman" pitchFamily="18" charset="0"/>
                </a:rPr>
                <a:t>		rel</a:t>
              </a:r>
              <a:r>
                <a:rPr kumimoji="1" lang="en-US" altLang="zh-CN" sz="2200" b="1" baseline="-25000">
                  <a:solidFill>
                    <a:srgbClr val="3333FF"/>
                  </a:solidFill>
                  <a:latin typeface="Times New Roman" pitchFamily="18" charset="0"/>
                </a:rPr>
                <a:t>		</a:t>
              </a:r>
              <a:r>
                <a:rPr kumimoji="1" lang="zh-CN" altLang="en-US" sz="2200" b="1">
                  <a:solidFill>
                    <a:srgbClr val="3333FF"/>
                  </a:solidFill>
                  <a:latin typeface="Times New Roman" pitchFamily="18" charset="0"/>
                </a:rPr>
                <a:t>后</a:t>
              </a:r>
              <a:r>
                <a:rPr kumimoji="1" lang="en-US" altLang="zh-CN" sz="2200" b="1">
                  <a:solidFill>
                    <a:srgbClr val="3333FF"/>
                  </a:solidFill>
                  <a:latin typeface="Times New Roman" pitchFamily="18" charset="0"/>
                </a:rPr>
                <a:t>(PC)+rel→PC </a:t>
              </a:r>
              <a:endParaRPr kumimoji="1" lang="en-US" altLang="zh-CN" sz="2200" b="1" baseline="-25000">
                <a:solidFill>
                  <a:srgbClr val="3333FF"/>
                </a:solidFill>
                <a:latin typeface="Times New Roman" pitchFamily="18" charset="0"/>
              </a:endParaRPr>
            </a:p>
          </p:txBody>
        </p:sp>
        <p:sp>
          <p:nvSpPr>
            <p:cNvPr id="47113" name="Line 10"/>
            <p:cNvSpPr>
              <a:spLocks noChangeShapeType="1"/>
            </p:cNvSpPr>
            <p:nvPr/>
          </p:nvSpPr>
          <p:spPr bwMode="auto">
            <a:xfrm>
              <a:off x="2544" y="528"/>
              <a:ext cx="0"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4" name="Line 11"/>
            <p:cNvSpPr>
              <a:spLocks noChangeShapeType="1"/>
            </p:cNvSpPr>
            <p:nvPr/>
          </p:nvSpPr>
          <p:spPr bwMode="auto">
            <a:xfrm>
              <a:off x="1344" y="528"/>
              <a:ext cx="0"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7" name="日期占位符 3">
            <a:extLst>
              <a:ext uri="{FF2B5EF4-FFF2-40B4-BE49-F238E27FC236}">
                <a16:creationId xmlns:a16="http://schemas.microsoft.com/office/drawing/2014/main" id="{439475FB-6889-4DA5-90A1-A8F03CD7E11B}"/>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18:36</a:t>
            </a:fld>
            <a:endParaRPr lang="en-US" altLang="zh-CN" dirty="0">
              <a:ea typeface="宋体" charset="-122"/>
            </a:endParaRPr>
          </a:p>
        </p:txBody>
      </p:sp>
      <p:sp>
        <p:nvSpPr>
          <p:cNvPr id="18" name="灯片编号占位符 5">
            <a:extLst>
              <a:ext uri="{FF2B5EF4-FFF2-40B4-BE49-F238E27FC236}">
                <a16:creationId xmlns:a16="http://schemas.microsoft.com/office/drawing/2014/main" id="{D827DB17-36DB-4F37-AAF7-3BDCC444F2CC}"/>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7</a:t>
            </a:fld>
            <a:endParaRPr lang="en-US" altLang="zh-CN">
              <a:ea typeface="宋体" charset="-122"/>
            </a:endParaRPr>
          </a:p>
        </p:txBody>
      </p:sp>
      <p:pic>
        <p:nvPicPr>
          <p:cNvPr id="19" name="Picture 2" descr="c:\documents and settings\ibm\application data\360se6\User Data\temp\01300000323145123029807175635_s.jpg">
            <a:extLst>
              <a:ext uri="{FF2B5EF4-FFF2-40B4-BE49-F238E27FC236}">
                <a16:creationId xmlns:a16="http://schemas.microsoft.com/office/drawing/2014/main" id="{2D82F4FF-E62C-4425-9123-43492050BA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A717EF38-1215-4B53-AFEC-FAABAB119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标题 1">
            <a:extLst>
              <a:ext uri="{FF2B5EF4-FFF2-40B4-BE49-F238E27FC236}">
                <a16:creationId xmlns:a16="http://schemas.microsoft.com/office/drawing/2014/main" id="{11C3E870-FED7-42C3-9F85-FB827C78EC49}"/>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22" name="Rectangle 2">
            <a:extLst>
              <a:ext uri="{FF2B5EF4-FFF2-40B4-BE49-F238E27FC236}">
                <a16:creationId xmlns:a16="http://schemas.microsoft.com/office/drawing/2014/main" id="{03FFFFB1-7A52-4D23-A4E8-886F1B500EC4}"/>
              </a:ext>
            </a:extLst>
          </p:cNvPr>
          <p:cNvSpPr txBox="1">
            <a:spLocks noChangeArrowheads="1"/>
          </p:cNvSpPr>
          <p:nvPr/>
        </p:nvSpPr>
        <p:spPr bwMode="auto">
          <a:xfrm>
            <a:off x="8073" y="801358"/>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23" name="矩形 22">
            <a:extLst>
              <a:ext uri="{FF2B5EF4-FFF2-40B4-BE49-F238E27FC236}">
                <a16:creationId xmlns:a16="http://schemas.microsoft.com/office/drawing/2014/main" id="{E5434C01-9C43-4ED9-B6E7-FEC92906DE0C}"/>
              </a:ext>
            </a:extLst>
          </p:cNvPr>
          <p:cNvSpPr/>
          <p:nvPr/>
        </p:nvSpPr>
        <p:spPr>
          <a:xfrm>
            <a:off x="3441999" y="129066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SJMP</a:t>
            </a:r>
            <a:endParaRPr lang="zh-CN" altLang="en-US" dirty="0">
              <a:solidFill>
                <a:srgbClr val="FF0000"/>
              </a:solidFill>
            </a:endParaRPr>
          </a:p>
        </p:txBody>
      </p:sp>
      <p:sp>
        <p:nvSpPr>
          <p:cNvPr id="24" name="Text Box 5">
            <a:extLst>
              <a:ext uri="{FF2B5EF4-FFF2-40B4-BE49-F238E27FC236}">
                <a16:creationId xmlns:a16="http://schemas.microsoft.com/office/drawing/2014/main" id="{0C14F855-3D1F-4FE1-83E8-6CC629B42767}"/>
              </a:ext>
            </a:extLst>
          </p:cNvPr>
          <p:cNvSpPr txBox="1">
            <a:spLocks noChangeArrowheads="1"/>
          </p:cNvSpPr>
          <p:nvPr/>
        </p:nvSpPr>
        <p:spPr bwMode="auto">
          <a:xfrm>
            <a:off x="394926" y="4791880"/>
            <a:ext cx="8196643" cy="1735540"/>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指令的操作数是相对地址</a:t>
            </a:r>
            <a:r>
              <a:rPr kumimoji="1" lang="en-US" altLang="zh-CN" b="1" dirty="0">
                <a:latin typeface="宋体" charset="-122"/>
              </a:rPr>
              <a:t>,</a:t>
            </a:r>
            <a:r>
              <a:rPr kumimoji="1" lang="en-US" altLang="zh-CN" b="1" dirty="0" err="1">
                <a:latin typeface="宋体" charset="-122"/>
              </a:rPr>
              <a:t>rel</a:t>
            </a:r>
            <a:r>
              <a:rPr kumimoji="1" lang="zh-CN" altLang="en-US" b="1" dirty="0">
                <a:latin typeface="宋体" charset="-122"/>
              </a:rPr>
              <a:t>是一个带符号的偏移字节数（补码表示），其范围为</a:t>
            </a:r>
            <a:r>
              <a:rPr kumimoji="1" lang="en-US" altLang="zh-CN" b="1" dirty="0">
                <a:latin typeface="宋体" charset="-122"/>
              </a:rPr>
              <a:t>-128</a:t>
            </a:r>
            <a:r>
              <a:rPr kumimoji="1" lang="zh-CN" altLang="en-US" b="1" dirty="0">
                <a:latin typeface="宋体" charset="-122"/>
              </a:rPr>
              <a:t>～</a:t>
            </a:r>
            <a:r>
              <a:rPr kumimoji="1" lang="en-US" altLang="zh-CN" b="1" dirty="0">
                <a:latin typeface="宋体" charset="-122"/>
              </a:rPr>
              <a:t>+127</a:t>
            </a:r>
            <a:r>
              <a:rPr kumimoji="1" lang="zh-CN" altLang="en-US" b="1" dirty="0">
                <a:latin typeface="宋体" charset="-122"/>
              </a:rPr>
              <a:t>，负数表示反向转移，正数表示正向转移</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该指令为二字节，执行时先将</a:t>
            </a:r>
            <a:r>
              <a:rPr kumimoji="1" lang="en-US" altLang="zh-CN" b="1" dirty="0">
                <a:latin typeface="宋体" charset="-122"/>
              </a:rPr>
              <a:t>PC</a:t>
            </a:r>
            <a:r>
              <a:rPr kumimoji="1" lang="zh-CN" altLang="en-US" b="1" dirty="0">
                <a:latin typeface="宋体" charset="-122"/>
              </a:rPr>
              <a:t>内容加</a:t>
            </a:r>
            <a:r>
              <a:rPr kumimoji="1" lang="en-US" altLang="zh-CN" b="1" dirty="0">
                <a:latin typeface="宋体" charset="-122"/>
              </a:rPr>
              <a:t>2</a:t>
            </a:r>
            <a:r>
              <a:rPr kumimoji="1" lang="zh-CN" altLang="en-US" b="1" dirty="0">
                <a:latin typeface="宋体" charset="-122"/>
              </a:rPr>
              <a:t>，再加相对地址，就得到了转目标地址。</a:t>
            </a:r>
            <a:endParaRPr kumimoji="1" lang="en-US" altLang="zh-CN" b="1" dirty="0">
              <a:latin typeface="宋体" charset="-122"/>
            </a:endParaRPr>
          </a:p>
        </p:txBody>
      </p:sp>
      <p:sp>
        <p:nvSpPr>
          <p:cNvPr id="16" name="矩形 15">
            <a:extLst>
              <a:ext uri="{FF2B5EF4-FFF2-40B4-BE49-F238E27FC236}">
                <a16:creationId xmlns:a16="http://schemas.microsoft.com/office/drawing/2014/main" id="{9BCFD9EA-CD12-4B01-839B-D7472B010081}"/>
              </a:ext>
            </a:extLst>
          </p:cNvPr>
          <p:cNvSpPr/>
          <p:nvPr/>
        </p:nvSpPr>
        <p:spPr>
          <a:xfrm>
            <a:off x="5220072" y="1250109"/>
            <a:ext cx="2520280" cy="369332"/>
          </a:xfrm>
          <a:prstGeom prst="rect">
            <a:avLst/>
          </a:prstGeom>
        </p:spPr>
        <p:txBody>
          <a:bodyPr wrap="square">
            <a:spAutoFit/>
          </a:bodyPr>
          <a:lstStyle/>
          <a:p>
            <a:r>
              <a:rPr lang="en-US" altLang="zh-CN" b="1" dirty="0">
                <a:solidFill>
                  <a:srgbClr val="FF0000"/>
                </a:solidFill>
                <a:ea typeface="创艺简黑体" pitchFamily="2" charset="-122"/>
              </a:rPr>
              <a:t>S</a:t>
            </a:r>
            <a:r>
              <a:rPr lang="en-US" altLang="zh-CN" b="1" dirty="0">
                <a:solidFill>
                  <a:srgbClr val="3333FF"/>
                </a:solidFill>
                <a:ea typeface="创艺简黑体" pitchFamily="2" charset="-122"/>
              </a:rPr>
              <a:t>hort</a:t>
            </a:r>
            <a:r>
              <a:rPr lang="en-US" altLang="zh-CN" dirty="0"/>
              <a:t>  </a:t>
            </a:r>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2" name="Text Box 7"/>
          <p:cNvSpPr txBox="1">
            <a:spLocks noChangeArrowheads="1"/>
          </p:cNvSpPr>
          <p:nvPr/>
        </p:nvSpPr>
        <p:spPr bwMode="auto">
          <a:xfrm>
            <a:off x="536261" y="1354595"/>
            <a:ext cx="7852163" cy="4122732"/>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20000"/>
              </a:lnSpc>
            </a:pPr>
            <a:r>
              <a:rPr kumimoji="1" lang="zh-CN" altLang="en-US" sz="2000" b="1" dirty="0">
                <a:solidFill>
                  <a:srgbClr val="3333FF"/>
                </a:solidFill>
                <a:latin typeface="Times New Roman" pitchFamily="18" charset="0"/>
              </a:rPr>
              <a:t>例</a:t>
            </a:r>
            <a:r>
              <a:rPr kumimoji="1" lang="en-US" altLang="zh-CN" sz="2000" b="1" dirty="0">
                <a:solidFill>
                  <a:srgbClr val="3333FF"/>
                </a:solidFill>
                <a:latin typeface="Times New Roman" pitchFamily="18" charset="0"/>
              </a:rPr>
              <a:t>2</a:t>
            </a:r>
            <a:r>
              <a:rPr kumimoji="1" lang="zh-CN" altLang="en-US" sz="2000" b="1" dirty="0">
                <a:solidFill>
                  <a:srgbClr val="3333FF"/>
                </a:solidFill>
                <a:latin typeface="Times New Roman" pitchFamily="18" charset="0"/>
              </a:rPr>
              <a:t>：</a:t>
            </a:r>
          </a:p>
          <a:p>
            <a:pPr eaLnBrk="0" hangingPunct="0">
              <a:lnSpc>
                <a:spcPct val="120000"/>
              </a:lnSpc>
            </a:pPr>
            <a:r>
              <a:rPr kumimoji="1" lang="zh-CN" altLang="en-US" sz="2000" b="1" dirty="0">
                <a:latin typeface="Times New Roman" pitchFamily="18" charset="0"/>
              </a:rPr>
              <a:t>	</a:t>
            </a:r>
            <a:r>
              <a:rPr kumimoji="1" lang="en-US" altLang="zh-CN" sz="2000" b="1" dirty="0">
                <a:latin typeface="Times New Roman" pitchFamily="18" charset="0"/>
              </a:rPr>
              <a:t>1000H 		SJMP    </a:t>
            </a:r>
            <a:r>
              <a:rPr kumimoji="1" lang="en-US" altLang="zh-CN" sz="2000" b="1" dirty="0">
                <a:solidFill>
                  <a:srgbClr val="FF0000"/>
                </a:solidFill>
                <a:latin typeface="Times New Roman" pitchFamily="18" charset="0"/>
              </a:rPr>
              <a:t>F6H</a:t>
            </a:r>
            <a:r>
              <a:rPr kumimoji="1" lang="zh-CN" altLang="en-US" sz="2000" b="1" dirty="0">
                <a:latin typeface="Times New Roman" pitchFamily="18" charset="0"/>
              </a:rPr>
              <a:t>；</a:t>
            </a:r>
          </a:p>
          <a:p>
            <a:pPr eaLnBrk="0" hangingPunct="0">
              <a:lnSpc>
                <a:spcPct val="120000"/>
              </a:lnSpc>
            </a:pPr>
            <a:r>
              <a:rPr kumimoji="1" lang="en-US" altLang="zh-CN" sz="2000" b="1" dirty="0">
                <a:latin typeface="Times New Roman" pitchFamily="18" charset="0"/>
              </a:rPr>
              <a:t>	</a:t>
            </a:r>
            <a:r>
              <a:rPr kumimoji="1" lang="zh-CN" altLang="en-US" sz="2000" b="1" dirty="0">
                <a:solidFill>
                  <a:srgbClr val="3333FF"/>
                </a:solidFill>
                <a:latin typeface="Times New Roman" pitchFamily="18" charset="0"/>
              </a:rPr>
              <a:t>其转移目的地址</a:t>
            </a:r>
            <a:r>
              <a:rPr kumimoji="1" lang="en-US" altLang="zh-CN" sz="2000" b="1" dirty="0">
                <a:solidFill>
                  <a:srgbClr val="3333FF"/>
                </a:solidFill>
                <a:latin typeface="Times New Roman" pitchFamily="18" charset="0"/>
              </a:rPr>
              <a:t>=</a:t>
            </a:r>
            <a:r>
              <a:rPr kumimoji="1" lang="zh-CN" altLang="en-US" sz="2000" b="1" dirty="0">
                <a:solidFill>
                  <a:srgbClr val="3333FF"/>
                </a:solidFill>
                <a:latin typeface="Times New Roman" pitchFamily="18" charset="0"/>
              </a:rPr>
              <a:t>？</a:t>
            </a:r>
          </a:p>
          <a:p>
            <a:pPr eaLnBrk="0" hangingPunct="0">
              <a:lnSpc>
                <a:spcPct val="120000"/>
              </a:lnSpc>
            </a:pPr>
            <a:r>
              <a:rPr kumimoji="1" lang="zh-CN" altLang="en-US" sz="2000" b="1" dirty="0">
                <a:solidFill>
                  <a:srgbClr val="3333FF"/>
                </a:solidFill>
                <a:latin typeface="Times New Roman" pitchFamily="18" charset="0"/>
              </a:rPr>
              <a:t>解：</a:t>
            </a:r>
            <a:r>
              <a:rPr kumimoji="1" lang="zh-CN" altLang="en-US" sz="2000" b="1" dirty="0">
                <a:latin typeface="Times New Roman" pitchFamily="18" charset="0"/>
              </a:rPr>
              <a:t>	∵ </a:t>
            </a:r>
            <a:r>
              <a:rPr kumimoji="1" lang="en-US" altLang="zh-CN" sz="2000" b="1" dirty="0" err="1">
                <a:latin typeface="Times New Roman" pitchFamily="18" charset="0"/>
              </a:rPr>
              <a:t>rel</a:t>
            </a:r>
            <a:r>
              <a:rPr kumimoji="1" lang="en-US" altLang="zh-CN" sz="2000" b="1" dirty="0">
                <a:latin typeface="Times New Roman" pitchFamily="18" charset="0"/>
              </a:rPr>
              <a:t> = F6H = 1111 0110B</a:t>
            </a:r>
            <a:r>
              <a:rPr kumimoji="1" lang="zh-CN" altLang="en-US" sz="2000" b="1" dirty="0">
                <a:latin typeface="Times New Roman" pitchFamily="18" charset="0"/>
              </a:rPr>
              <a:t>为负数，表示向低地址方向转移。</a:t>
            </a:r>
          </a:p>
          <a:p>
            <a:pPr eaLnBrk="0" hangingPunct="0">
              <a:lnSpc>
                <a:spcPct val="120000"/>
              </a:lnSpc>
            </a:pPr>
            <a:r>
              <a:rPr kumimoji="1" lang="zh-CN" altLang="en-US" sz="2000" b="1" dirty="0">
                <a:latin typeface="Times New Roman" pitchFamily="18" charset="0"/>
              </a:rPr>
              <a:t>	∴ 目的 </a:t>
            </a:r>
            <a:r>
              <a:rPr kumimoji="1" lang="en-US" altLang="zh-CN" sz="2000" b="1" dirty="0">
                <a:latin typeface="Times New Roman" pitchFamily="18" charset="0"/>
              </a:rPr>
              <a:t>PC = 1000H + 2 + </a:t>
            </a:r>
            <a:r>
              <a:rPr kumimoji="1" lang="en-US" altLang="zh-CN" sz="2000" b="1" dirty="0" err="1">
                <a:latin typeface="Times New Roman" pitchFamily="18" charset="0"/>
              </a:rPr>
              <a:t>rel</a:t>
            </a:r>
            <a:r>
              <a:rPr kumimoji="1" lang="en-US" altLang="zh-CN" sz="2000" b="1" dirty="0">
                <a:latin typeface="Times New Roman" pitchFamily="18" charset="0"/>
              </a:rPr>
              <a:t> = 1002H+F6H </a:t>
            </a:r>
            <a:r>
              <a:rPr kumimoji="1" lang="zh-CN" altLang="en-US" sz="2000" b="1" dirty="0">
                <a:latin typeface="Times New Roman" pitchFamily="18" charset="0"/>
              </a:rPr>
              <a:t>不能直接相加，</a:t>
            </a:r>
            <a:endParaRPr kumimoji="1" lang="en-US" altLang="zh-CN" sz="2000" b="1" dirty="0">
              <a:latin typeface="Times New Roman" pitchFamily="18" charset="0"/>
            </a:endParaRPr>
          </a:p>
          <a:p>
            <a:pPr eaLnBrk="0" hangingPunct="0">
              <a:lnSpc>
                <a:spcPct val="120000"/>
              </a:lnSpc>
            </a:pPr>
            <a:r>
              <a:rPr kumimoji="1" lang="en-US" altLang="zh-CN" sz="2000" b="1" dirty="0">
                <a:latin typeface="Times New Roman" pitchFamily="18" charset="0"/>
              </a:rPr>
              <a:t>                  </a:t>
            </a:r>
            <a:r>
              <a:rPr kumimoji="1" lang="zh-CN" altLang="en-US" sz="2000" b="1" dirty="0">
                <a:latin typeface="Times New Roman" pitchFamily="18" charset="0"/>
              </a:rPr>
              <a:t>  要先计算出</a:t>
            </a:r>
            <a:r>
              <a:rPr kumimoji="1" lang="en-US" altLang="zh-CN" sz="2000" b="1" dirty="0">
                <a:latin typeface="Times New Roman" pitchFamily="18" charset="0"/>
              </a:rPr>
              <a:t>F6H</a:t>
            </a:r>
            <a:r>
              <a:rPr kumimoji="1" lang="zh-CN" altLang="en-US" sz="2000" b="1" dirty="0">
                <a:latin typeface="Times New Roman" pitchFamily="18" charset="0"/>
              </a:rPr>
              <a:t>的真值。</a:t>
            </a:r>
            <a:endParaRPr kumimoji="1" lang="en-US" altLang="zh-CN" sz="2000" b="1" dirty="0">
              <a:latin typeface="Times New Roman" pitchFamily="18" charset="0"/>
            </a:endParaRPr>
          </a:p>
          <a:p>
            <a:pPr eaLnBrk="0" hangingPunct="0">
              <a:lnSpc>
                <a:spcPct val="120000"/>
              </a:lnSpc>
            </a:pPr>
            <a:r>
              <a:rPr kumimoji="1" lang="en-US" altLang="zh-CN" sz="2000" b="1" dirty="0">
                <a:latin typeface="Times New Roman" pitchFamily="18" charset="0"/>
              </a:rPr>
              <a:t>                </a:t>
            </a:r>
            <a:r>
              <a:rPr kumimoji="1" lang="zh-CN" altLang="en-US" sz="2000" b="1" dirty="0">
                <a:latin typeface="Times New Roman" pitchFamily="18" charset="0"/>
              </a:rPr>
              <a:t>即：</a:t>
            </a:r>
            <a:r>
              <a:rPr kumimoji="1" lang="en-US" altLang="zh-CN" sz="2000" b="1" dirty="0">
                <a:latin typeface="Times New Roman" pitchFamily="18" charset="0"/>
              </a:rPr>
              <a:t>F6H=1111 0110B</a:t>
            </a:r>
            <a:r>
              <a:rPr kumimoji="1" lang="zh-CN" altLang="en-US" sz="2000" b="1" dirty="0">
                <a:latin typeface="Times New Roman" pitchFamily="18" charset="0"/>
              </a:rPr>
              <a:t>取反加</a:t>
            </a:r>
            <a:r>
              <a:rPr kumimoji="1" lang="en-US" altLang="zh-CN" sz="2000" b="1" dirty="0">
                <a:latin typeface="Times New Roman" pitchFamily="18" charset="0"/>
              </a:rPr>
              <a:t>1</a:t>
            </a:r>
            <a:r>
              <a:rPr kumimoji="1" lang="zh-CN" altLang="en-US" sz="2000" b="1" dirty="0">
                <a:latin typeface="Times New Roman" pitchFamily="18" charset="0"/>
              </a:rPr>
              <a:t>后为：</a:t>
            </a:r>
            <a:r>
              <a:rPr kumimoji="1" lang="en-US" altLang="zh-CN" sz="2000" b="1" dirty="0">
                <a:latin typeface="Times New Roman" pitchFamily="18" charset="0"/>
              </a:rPr>
              <a:t>0000 1010B=0AH</a:t>
            </a:r>
          </a:p>
          <a:p>
            <a:pPr eaLnBrk="0" hangingPunct="0">
              <a:lnSpc>
                <a:spcPct val="120000"/>
              </a:lnSpc>
            </a:pPr>
            <a:endParaRPr kumimoji="1" lang="en-US" altLang="zh-CN" sz="2000" b="1" dirty="0">
              <a:latin typeface="Times New Roman" pitchFamily="18" charset="0"/>
            </a:endParaRPr>
          </a:p>
          <a:p>
            <a:pPr eaLnBrk="0" hangingPunct="0">
              <a:lnSpc>
                <a:spcPct val="120000"/>
              </a:lnSpc>
            </a:pPr>
            <a:r>
              <a:rPr kumimoji="1" lang="en-US" altLang="zh-CN" sz="2000" b="1" dirty="0">
                <a:latin typeface="Times New Roman" pitchFamily="18" charset="0"/>
              </a:rPr>
              <a:t>	 ∴</a:t>
            </a:r>
            <a:r>
              <a:rPr kumimoji="1" lang="zh-CN" altLang="en-US" sz="2000" b="1" dirty="0">
                <a:latin typeface="Times New Roman" pitchFamily="18" charset="0"/>
              </a:rPr>
              <a:t>目的 </a:t>
            </a:r>
            <a:r>
              <a:rPr kumimoji="1" lang="en-US" altLang="zh-CN" sz="2000" b="1" dirty="0">
                <a:latin typeface="Times New Roman" pitchFamily="18" charset="0"/>
              </a:rPr>
              <a:t>PC=1002H+F6H</a:t>
            </a:r>
          </a:p>
          <a:p>
            <a:pPr eaLnBrk="0" hangingPunct="0">
              <a:lnSpc>
                <a:spcPct val="120000"/>
              </a:lnSpc>
            </a:pPr>
            <a:r>
              <a:rPr kumimoji="1" lang="en-US" altLang="zh-CN" sz="2000" b="1" dirty="0">
                <a:latin typeface="Times New Roman" pitchFamily="18" charset="0"/>
              </a:rPr>
              <a:t>		      =1002H-0AH</a:t>
            </a:r>
          </a:p>
          <a:p>
            <a:pPr eaLnBrk="0" hangingPunct="0">
              <a:lnSpc>
                <a:spcPct val="120000"/>
              </a:lnSpc>
            </a:pPr>
            <a:r>
              <a:rPr kumimoji="1" lang="en-US" altLang="zh-CN" sz="2000" b="1" dirty="0">
                <a:latin typeface="Times New Roman" pitchFamily="18" charset="0"/>
              </a:rPr>
              <a:t>		      </a:t>
            </a:r>
            <a:r>
              <a:rPr kumimoji="1" lang="en-US" altLang="zh-CN" sz="2000" b="1" dirty="0">
                <a:solidFill>
                  <a:srgbClr val="3333FF"/>
                </a:solidFill>
                <a:latin typeface="Times New Roman" pitchFamily="18" charset="0"/>
              </a:rPr>
              <a:t>=0FF8H</a:t>
            </a:r>
          </a:p>
        </p:txBody>
      </p:sp>
      <p:sp>
        <p:nvSpPr>
          <p:cNvPr id="5" name="日期占位符 3">
            <a:extLst>
              <a:ext uri="{FF2B5EF4-FFF2-40B4-BE49-F238E27FC236}">
                <a16:creationId xmlns:a16="http://schemas.microsoft.com/office/drawing/2014/main" id="{534AC56D-4F12-4C55-8632-3B133C5887C1}"/>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18:38</a:t>
            </a:fld>
            <a:endParaRPr lang="en-US" altLang="zh-CN" dirty="0">
              <a:ea typeface="宋体" charset="-122"/>
            </a:endParaRPr>
          </a:p>
        </p:txBody>
      </p:sp>
      <p:sp>
        <p:nvSpPr>
          <p:cNvPr id="6" name="灯片编号占位符 5">
            <a:extLst>
              <a:ext uri="{FF2B5EF4-FFF2-40B4-BE49-F238E27FC236}">
                <a16:creationId xmlns:a16="http://schemas.microsoft.com/office/drawing/2014/main" id="{B34168B7-0D3A-48B9-944F-3AA763F0DE27}"/>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8</a:t>
            </a:fld>
            <a:endParaRPr lang="en-US" altLang="zh-CN">
              <a:ea typeface="宋体" charset="-122"/>
            </a:endParaRPr>
          </a:p>
        </p:txBody>
      </p:sp>
      <p:pic>
        <p:nvPicPr>
          <p:cNvPr id="7" name="Picture 2" descr="c:\documents and settings\ibm\application data\360se6\User Data\temp\01300000323145123029807175635_s.jpg">
            <a:extLst>
              <a:ext uri="{FF2B5EF4-FFF2-40B4-BE49-F238E27FC236}">
                <a16:creationId xmlns:a16="http://schemas.microsoft.com/office/drawing/2014/main" id="{2F04F2A8-724F-482A-9717-BBB6606127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7DC38341-F73C-4B99-82F7-36D237067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28A01248-9AA4-43FF-8705-3F980EC527C1}"/>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0" name="Rectangle 2">
            <a:extLst>
              <a:ext uri="{FF2B5EF4-FFF2-40B4-BE49-F238E27FC236}">
                <a16:creationId xmlns:a16="http://schemas.microsoft.com/office/drawing/2014/main" id="{C128B7E5-0A4D-4D32-9579-CD427A1751E1}"/>
              </a:ext>
            </a:extLst>
          </p:cNvPr>
          <p:cNvSpPr txBox="1">
            <a:spLocks noChangeArrowheads="1"/>
          </p:cNvSpPr>
          <p:nvPr/>
        </p:nvSpPr>
        <p:spPr bwMode="auto">
          <a:xfrm>
            <a:off x="210105" y="756961"/>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Tree>
  </p:cSld>
  <p:clrMapOvr>
    <a:masterClrMapping/>
  </p:clrMapOvr>
  <p:transition>
    <p:cut thruBlk="1"/>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0" name="Rectangle 12"/>
          <p:cNvSpPr>
            <a:spLocks noChangeArrowheads="1"/>
          </p:cNvSpPr>
          <p:nvPr/>
        </p:nvSpPr>
        <p:spPr bwMode="auto">
          <a:xfrm>
            <a:off x="308364" y="1447930"/>
            <a:ext cx="3361818" cy="400110"/>
          </a:xfrm>
          <a:prstGeom prst="rect">
            <a:avLst/>
          </a:prstGeom>
          <a:noFill/>
          <a:ln w="12700" cap="sq">
            <a:noFill/>
            <a:miter lim="800000"/>
            <a:headEnd type="none" w="sm" len="sm"/>
            <a:tailEnd type="none" w="sm" len="sm"/>
          </a:ln>
        </p:spPr>
        <p:txBody>
          <a:bodyPr wrap="none">
            <a:spAutoFit/>
          </a:bodyPr>
          <a:lstStyle/>
          <a:p>
            <a:pPr eaLnBrk="0" hangingPunct="0"/>
            <a:r>
              <a:rPr kumimoji="1" lang="en-US" altLang="zh-CN" sz="2000" dirty="0">
                <a:solidFill>
                  <a:srgbClr val="3333FF"/>
                </a:solidFill>
                <a:latin typeface="Times New Roman" pitchFamily="18" charset="0"/>
              </a:rPr>
              <a:t> </a:t>
            </a:r>
            <a:r>
              <a:rPr kumimoji="1" lang="en-US" altLang="zh-CN" sz="2000" b="1" dirty="0">
                <a:solidFill>
                  <a:srgbClr val="3333FF"/>
                </a:solidFill>
                <a:latin typeface="Times New Roman" pitchFamily="18" charset="0"/>
              </a:rPr>
              <a:t>(4)</a:t>
            </a:r>
            <a:r>
              <a:rPr kumimoji="1" lang="zh-CN" altLang="en-US" sz="2000" b="1" dirty="0">
                <a:solidFill>
                  <a:srgbClr val="3333FF"/>
                </a:solidFill>
                <a:latin typeface="Times New Roman" pitchFamily="18" charset="0"/>
              </a:rPr>
              <a:t>间接 转移指令</a:t>
            </a:r>
            <a:r>
              <a:rPr kumimoji="1" lang="en-US" altLang="zh-CN" sz="2000" b="1" dirty="0">
                <a:solidFill>
                  <a:srgbClr val="3333FF"/>
                </a:solidFill>
                <a:latin typeface="Times New Roman" pitchFamily="18" charset="0"/>
              </a:rPr>
              <a:t>(</a:t>
            </a:r>
            <a:r>
              <a:rPr kumimoji="1" lang="zh-CN" altLang="en-US" sz="2000" b="1" dirty="0">
                <a:solidFill>
                  <a:srgbClr val="3333FF"/>
                </a:solidFill>
                <a:latin typeface="Times New Roman" pitchFamily="18" charset="0"/>
              </a:rPr>
              <a:t>散转指令</a:t>
            </a:r>
            <a:r>
              <a:rPr kumimoji="1" lang="en-US" altLang="zh-CN" sz="2000" b="1" dirty="0">
                <a:solidFill>
                  <a:srgbClr val="3333FF"/>
                </a:solidFill>
                <a:latin typeface="Times New Roman" pitchFamily="18" charset="0"/>
              </a:rPr>
              <a:t>)</a:t>
            </a:r>
          </a:p>
        </p:txBody>
      </p:sp>
      <p:sp>
        <p:nvSpPr>
          <p:cNvPr id="50181" name="Text Box 13"/>
          <p:cNvSpPr txBox="1">
            <a:spLocks noChangeArrowheads="1"/>
          </p:cNvSpPr>
          <p:nvPr/>
        </p:nvSpPr>
        <p:spPr bwMode="auto">
          <a:xfrm>
            <a:off x="420687" y="2675729"/>
            <a:ext cx="8302625" cy="439738"/>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200" b="1" dirty="0">
                <a:solidFill>
                  <a:srgbClr val="C00000"/>
                </a:solidFill>
                <a:latin typeface="Times New Roman" pitchFamily="18" charset="0"/>
              </a:rPr>
              <a:t>JMP</a:t>
            </a:r>
            <a:r>
              <a:rPr kumimoji="1" lang="en-US" altLang="zh-CN" sz="2200" b="1" dirty="0">
                <a:solidFill>
                  <a:srgbClr val="3333FF"/>
                </a:solidFill>
                <a:latin typeface="Times New Roman" pitchFamily="18" charset="0"/>
              </a:rPr>
              <a:t>	@A+DPTR                 ;	0111   0011 	 (A)+(DPTR)→PC </a:t>
            </a:r>
            <a:endParaRPr kumimoji="1" lang="en-US" altLang="zh-CN" sz="2200" b="1" baseline="-25000" dirty="0">
              <a:solidFill>
                <a:srgbClr val="3333FF"/>
              </a:solidFill>
              <a:latin typeface="Times New Roman" pitchFamily="18" charset="0"/>
            </a:endParaRPr>
          </a:p>
        </p:txBody>
      </p:sp>
      <p:sp>
        <p:nvSpPr>
          <p:cNvPr id="7" name="日期占位符 3">
            <a:extLst>
              <a:ext uri="{FF2B5EF4-FFF2-40B4-BE49-F238E27FC236}">
                <a16:creationId xmlns:a16="http://schemas.microsoft.com/office/drawing/2014/main" id="{19F33629-CDBA-4051-8168-D9ED8150589A}"/>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18:39</a:t>
            </a:fld>
            <a:endParaRPr lang="en-US" altLang="zh-CN" dirty="0">
              <a:ea typeface="宋体" charset="-122"/>
            </a:endParaRPr>
          </a:p>
        </p:txBody>
      </p:sp>
      <p:sp>
        <p:nvSpPr>
          <p:cNvPr id="8" name="灯片编号占位符 5">
            <a:extLst>
              <a:ext uri="{FF2B5EF4-FFF2-40B4-BE49-F238E27FC236}">
                <a16:creationId xmlns:a16="http://schemas.microsoft.com/office/drawing/2014/main" id="{CEA317C9-5C16-4C42-BE5F-2343CB8D3D3A}"/>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9</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5D732EAE-5497-4F2B-BF6F-E9159C13FE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EED71A9F-0A8D-4825-8C1C-82C7E1012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0085D635-8804-44AC-B0A1-3B6CDC7E8B9C}"/>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2" name="Rectangle 2">
            <a:extLst>
              <a:ext uri="{FF2B5EF4-FFF2-40B4-BE49-F238E27FC236}">
                <a16:creationId xmlns:a16="http://schemas.microsoft.com/office/drawing/2014/main" id="{172C9C66-4D67-4771-BFF2-DCBE27248A15}"/>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3" name="矩形 12">
            <a:extLst>
              <a:ext uri="{FF2B5EF4-FFF2-40B4-BE49-F238E27FC236}">
                <a16:creationId xmlns:a16="http://schemas.microsoft.com/office/drawing/2014/main" id="{58D8590E-7DE4-437D-B0AD-8F4AAA7CE910}"/>
              </a:ext>
            </a:extLst>
          </p:cNvPr>
          <p:cNvSpPr/>
          <p:nvPr/>
        </p:nvSpPr>
        <p:spPr>
          <a:xfrm>
            <a:off x="4067944" y="1482470"/>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JMP</a:t>
            </a:r>
            <a:endParaRPr lang="zh-CN" altLang="en-US" dirty="0">
              <a:solidFill>
                <a:srgbClr val="FF0000"/>
              </a:solidFill>
            </a:endParaRPr>
          </a:p>
        </p:txBody>
      </p:sp>
      <p:sp>
        <p:nvSpPr>
          <p:cNvPr id="14" name="Text Box 5">
            <a:extLst>
              <a:ext uri="{FF2B5EF4-FFF2-40B4-BE49-F238E27FC236}">
                <a16:creationId xmlns:a16="http://schemas.microsoft.com/office/drawing/2014/main" id="{A6455530-1F5C-43AB-AFBC-C02509C39E0B}"/>
              </a:ext>
            </a:extLst>
          </p:cNvPr>
          <p:cNvSpPr txBox="1">
            <a:spLocks noChangeArrowheads="1"/>
          </p:cNvSpPr>
          <p:nvPr/>
        </p:nvSpPr>
        <p:spPr bwMode="auto">
          <a:xfrm>
            <a:off x="420687" y="3890390"/>
            <a:ext cx="8302625"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该指令的转移地址由数据指针</a:t>
            </a:r>
            <a:r>
              <a:rPr kumimoji="1" lang="en-US" altLang="zh-CN" b="1" dirty="0">
                <a:latin typeface="宋体" charset="-122"/>
              </a:rPr>
              <a:t>DPTR</a:t>
            </a:r>
            <a:r>
              <a:rPr kumimoji="1" lang="zh-CN" altLang="en-US" b="1" dirty="0">
                <a:latin typeface="宋体" charset="-122"/>
              </a:rPr>
              <a:t>的</a:t>
            </a:r>
            <a:r>
              <a:rPr kumimoji="1" lang="en-US" altLang="zh-CN" b="1" dirty="0">
                <a:latin typeface="宋体" charset="-122"/>
              </a:rPr>
              <a:t>16</a:t>
            </a:r>
            <a:r>
              <a:rPr kumimoji="1" lang="zh-CN" altLang="en-US" b="1" dirty="0">
                <a:latin typeface="宋体" charset="-122"/>
              </a:rPr>
              <a:t>位数和累加器</a:t>
            </a:r>
            <a:r>
              <a:rPr kumimoji="1" lang="en-US" altLang="zh-CN" b="1" dirty="0">
                <a:latin typeface="宋体" charset="-122"/>
              </a:rPr>
              <a:t>A</a:t>
            </a:r>
            <a:r>
              <a:rPr kumimoji="1" lang="zh-CN" altLang="en-US" b="1" dirty="0">
                <a:latin typeface="宋体" charset="-122"/>
              </a:rPr>
              <a:t>的</a:t>
            </a:r>
            <a:r>
              <a:rPr kumimoji="1" lang="en-US" altLang="zh-CN" b="1" dirty="0">
                <a:latin typeface="宋体" charset="-122"/>
              </a:rPr>
              <a:t>8</a:t>
            </a:r>
            <a:r>
              <a:rPr kumimoji="1" lang="zh-CN" altLang="en-US" b="1" dirty="0">
                <a:latin typeface="宋体" charset="-122"/>
              </a:rPr>
              <a:t>位数作无符号数相加形成，并直接送入</a:t>
            </a:r>
            <a:r>
              <a:rPr kumimoji="1" lang="en-US" altLang="zh-CN" b="1" dirty="0">
                <a:latin typeface="宋体" charset="-122"/>
              </a:rPr>
              <a:t>PC</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指令执行过程对</a:t>
            </a:r>
            <a:r>
              <a:rPr kumimoji="1" lang="en-US" altLang="zh-CN" b="1" dirty="0">
                <a:latin typeface="宋体" charset="-122"/>
              </a:rPr>
              <a:t>DPTR</a:t>
            </a:r>
            <a:r>
              <a:rPr kumimoji="1" lang="zh-CN" altLang="en-US" b="1" dirty="0">
                <a:latin typeface="宋体" charset="-122"/>
              </a:rPr>
              <a:t>、</a:t>
            </a:r>
            <a:r>
              <a:rPr kumimoji="1" lang="en-US" altLang="zh-CN" b="1" dirty="0">
                <a:latin typeface="宋体" charset="-122"/>
              </a:rPr>
              <a:t>A</a:t>
            </a:r>
            <a:r>
              <a:rPr kumimoji="1" lang="zh-CN" altLang="en-US" b="1" dirty="0">
                <a:latin typeface="宋体" charset="-122"/>
              </a:rPr>
              <a:t>和标志位均无影响</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指令可代替众多的判别跳转指令，具有散转功能。</a:t>
            </a:r>
            <a:endParaRPr kumimoji="1" lang="en-US" altLang="zh-CN" b="1" dirty="0">
              <a:latin typeface="宋体" charset="-122"/>
            </a:endParaRPr>
          </a:p>
        </p:txBody>
      </p:sp>
      <p:sp>
        <p:nvSpPr>
          <p:cNvPr id="15" name="矩形 14">
            <a:extLst>
              <a:ext uri="{FF2B5EF4-FFF2-40B4-BE49-F238E27FC236}">
                <a16:creationId xmlns:a16="http://schemas.microsoft.com/office/drawing/2014/main" id="{76591BB2-68F0-4B94-B7F1-EA308CD3F1FF}"/>
              </a:ext>
            </a:extLst>
          </p:cNvPr>
          <p:cNvSpPr/>
          <p:nvPr/>
        </p:nvSpPr>
        <p:spPr>
          <a:xfrm>
            <a:off x="5616167" y="1463319"/>
            <a:ext cx="2520280" cy="369332"/>
          </a:xfrm>
          <a:prstGeom prst="rect">
            <a:avLst/>
          </a:prstGeom>
        </p:spPr>
        <p:txBody>
          <a:bodyPr wrap="square">
            <a:spAutoFit/>
          </a:bodyPr>
          <a:lstStyle/>
          <a:p>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55982</TotalTime>
  <Words>3517</Words>
  <Application>Microsoft Office PowerPoint</Application>
  <PresentationFormat>全屏显示(4:3)</PresentationFormat>
  <Paragraphs>388</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Monotype Sorts</vt:lpstr>
      <vt:lpstr>创艺简黑体</vt:lpstr>
      <vt:lpstr>仿宋_GB2312</vt:lpstr>
      <vt:lpstr>黑体</vt:lpstr>
      <vt:lpstr>华文中宋</vt:lpstr>
      <vt:lpstr>宋体</vt:lpstr>
      <vt:lpstr>Arial</vt:lpstr>
      <vt:lpstr>Calibri</vt:lpstr>
      <vt:lpstr>Times New Roman</vt:lpstr>
      <vt:lpstr>Verdana</vt:lpstr>
      <vt:lpstr>Wingdings</vt:lpstr>
      <vt:lpstr>Profile</vt:lpstr>
      <vt:lpstr>3.3.4 控制程序转移类指令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、条件转移指令（8条）</vt:lpstr>
      <vt:lpstr>(2)比较转移指令（4条）</vt:lpstr>
      <vt:lpstr>PowerPoint 演示文稿</vt:lpstr>
      <vt:lpstr>PowerPoint 演示文稿</vt:lpstr>
      <vt:lpstr>(3)循环转移指令（2条）</vt:lpstr>
      <vt:lpstr>(1)  长调用指令</vt:lpstr>
      <vt:lpstr>(3)  返回指令</vt:lpstr>
      <vt:lpstr>例如：主程序及子程序段如下：    ORG 0100H 0100H  MAIN: MOV SP,#60H 0103H   LCALL SUB1 0106H   …    ORG 0200H 0200H  SUB1: …    RET  分析执行 LCALL  SUB1 及 RET 指令后的结果。</vt:lpstr>
      <vt:lpstr>例如：主程序及子程序段如下：    ORG 0100H 0100H  MAIN: MOV SP,#60H 0103H   ACALL SUB1 0105H   …    ORG 0200H 0200H  SUB1: …    RET  分析执行 ACALL  SUB1 指令后的结果。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xiao erliang</cp:lastModifiedBy>
  <cp:revision>424</cp:revision>
  <dcterms:created xsi:type="dcterms:W3CDTF">1999-12-01T01:28:23Z</dcterms:created>
  <dcterms:modified xsi:type="dcterms:W3CDTF">2020-02-21T13:27:23Z</dcterms:modified>
</cp:coreProperties>
</file>