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8" r:id="rId2"/>
    <p:sldId id="478" r:id="rId3"/>
    <p:sldId id="1071" r:id="rId4"/>
    <p:sldId id="598" r:id="rId5"/>
    <p:sldId id="600" r:id="rId6"/>
    <p:sldId id="955" r:id="rId7"/>
    <p:sldId id="983" r:id="rId8"/>
    <p:sldId id="606" r:id="rId9"/>
    <p:sldId id="609" r:id="rId10"/>
    <p:sldId id="612" r:id="rId11"/>
    <p:sldId id="984" r:id="rId12"/>
    <p:sldId id="322" r:id="rId13"/>
    <p:sldId id="107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6600"/>
    <a:srgbClr val="FF9900"/>
    <a:srgbClr val="FFFF00"/>
    <a:srgbClr val="00CC00"/>
    <a:srgbClr val="FFCC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16" y="144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D5A2139-8884-4743-8BFA-9196D13AF736}" type="datetime1">
              <a:rPr lang="zh-CN" altLang="en-US"/>
              <a:pPr>
                <a:defRPr/>
              </a:pPr>
              <a:t>2020/2/21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D76D7-22FD-4183-9596-DA501C63C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018F9A6-2275-4225-A928-2165F6A70190}" type="datetime1">
              <a:rPr lang="zh-CN" altLang="en-US"/>
              <a:pPr>
                <a:defRPr/>
              </a:pPr>
              <a:t>2020/2/21</a:t>
            </a:fld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EC470A0-686B-402D-8FE0-E54DD8FF0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0AC6-F5D0-4994-BCDA-7C7641BE9A0D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8DA6-2AE5-4ADA-8F57-AEA36B495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BCD1F-DA18-4864-A53B-BA6E381008BA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8C979-B8F5-4B30-A602-FB957BAC5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F6EFE-B329-489F-BB19-11104ADCF988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1025-068D-483B-B200-DE005D560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9F798-80CA-46C0-940E-1246888027F7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51DE-FD0A-49F1-AB40-ADFA65853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DC01A-0796-4B4C-AD98-474B65847A5F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E8374-1A00-469F-9E81-3C7A875D9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2DAFC-CB34-4119-827C-DBF8E0E10D26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85D8-26C2-44D5-A414-A6A6928D1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452D-7069-451D-8CAD-75677FC770D1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45900-96FA-4E8A-803F-CCF8C16F7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F3F3-3347-4FFB-B247-03F798510F90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B0CD-ECEF-4D6A-BF9B-61046C805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B11A-6541-4B66-8AA7-9D641C75950D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D776-656D-4111-A0BF-8433BCAD3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4B064-9B36-4A72-8A16-3D5929C207D0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29BF0-54A7-49A7-B2C3-8659499C4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2A04-9926-4FAC-B029-81C024295F42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65ED-4B60-4BBC-8425-130F95E7D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D80AF-66DC-4C5C-9244-6D672B40FCE2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D5CB-8A5F-44E5-90DF-D1A7F4095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51A1-8945-4D17-BCD8-3094D60631A9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CAF15-EA41-4C69-A55C-07380BBAE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20EA793-40B9-4297-AB42-200BA31047A3}" type="datetime10">
              <a:rPr lang="zh-CN" altLang="en-US"/>
              <a:pPr>
                <a:defRPr/>
              </a:pPr>
              <a:t>20:05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D12E86D-953B-469A-8346-90BAF9590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3.3.5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位操作（布尔处理）类指令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0" y="1568288"/>
            <a:ext cx="482282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（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charset="-122"/>
              </a:rPr>
              <a:t>3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）判位变量并清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charset="-122"/>
              </a:rPr>
              <a:t>0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转移指令（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charset="-122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条）</a:t>
            </a:r>
          </a:p>
        </p:txBody>
      </p:sp>
      <p:grpSp>
        <p:nvGrpSpPr>
          <p:cNvPr id="70661" name="Group 18"/>
          <p:cNvGrpSpPr>
            <a:grpSpLocks/>
          </p:cNvGrpSpPr>
          <p:nvPr/>
        </p:nvGrpSpPr>
        <p:grpSpPr bwMode="auto">
          <a:xfrm>
            <a:off x="530423" y="2616527"/>
            <a:ext cx="8193088" cy="2209800"/>
            <a:chOff x="336" y="1008"/>
            <a:chExt cx="5161" cy="1392"/>
          </a:xfrm>
          <a:solidFill>
            <a:schemeClr val="bg1">
              <a:lumMod val="85000"/>
            </a:schemeClr>
          </a:solidFill>
        </p:grpSpPr>
        <p:sp>
          <p:nvSpPr>
            <p:cNvPr id="70663" name="Text Box 9"/>
            <p:cNvSpPr txBox="1">
              <a:spLocks noChangeArrowheads="1"/>
            </p:cNvSpPr>
            <p:nvPr/>
          </p:nvSpPr>
          <p:spPr bwMode="auto">
            <a:xfrm>
              <a:off x="336" y="1018"/>
              <a:ext cx="5161" cy="1326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90000"/>
                </a:lnSpc>
              </a:pPr>
              <a:r>
                <a:rPr kumimoji="1" lang="zh-CN" altLang="en-US" b="1" dirty="0">
                  <a:solidFill>
                    <a:srgbClr val="FF0000"/>
                  </a:solidFill>
                  <a:latin typeface="宋体" charset="-122"/>
                </a:rPr>
                <a:t>汇编指令格式	机器码格式	操作</a:t>
              </a:r>
              <a:r>
                <a:rPr kumimoji="1" lang="zh-CN" altLang="en-US" b="1" dirty="0">
                  <a:solidFill>
                    <a:schemeClr val="bg1"/>
                  </a:solidFill>
                  <a:latin typeface="宋体" charset="-122"/>
                </a:rPr>
                <a:t>	</a:t>
              </a:r>
            </a:p>
            <a:p>
              <a:pPr eaLnBrk="0" hangingPunct="0">
                <a:lnSpc>
                  <a:spcPct val="190000"/>
                </a:lnSpc>
              </a:pP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  <a:cs typeface="Times New Roman" pitchFamily="18" charset="0"/>
                </a:rPr>
                <a:t>JBC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 bit, 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；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0001 0000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PC+3→PC,</a:t>
              </a:r>
              <a:endParaRPr kumimoji="1" lang="en-US" altLang="zh-CN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endParaRPr>
            </a:p>
            <a:p>
              <a:pPr eaLnBrk="0" hangingPunct="0">
                <a:lnSpc>
                  <a:spcPct val="190000"/>
                </a:lnSpc>
              </a:pP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bit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=1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+ 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→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PC,0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→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</a:p>
            <a:p>
              <a:pPr eaLnBrk="0" hangingPunct="0">
                <a:lnSpc>
                  <a:spcPct val="190000"/>
                </a:lnSpc>
              </a:pP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=0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，则顺序往下执行</a:t>
              </a:r>
            </a:p>
          </p:txBody>
        </p:sp>
        <p:sp>
          <p:nvSpPr>
            <p:cNvPr id="70664" name="Line 10"/>
            <p:cNvSpPr>
              <a:spLocks noChangeShapeType="1"/>
            </p:cNvSpPr>
            <p:nvPr/>
          </p:nvSpPr>
          <p:spPr bwMode="auto">
            <a:xfrm>
              <a:off x="336" y="1440"/>
              <a:ext cx="5040" cy="0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5" name="Line 12"/>
            <p:cNvSpPr>
              <a:spLocks noChangeShapeType="1"/>
            </p:cNvSpPr>
            <p:nvPr/>
          </p:nvSpPr>
          <p:spPr bwMode="auto">
            <a:xfrm>
              <a:off x="1440" y="1008"/>
              <a:ext cx="0" cy="1392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>
              <a:off x="2544" y="1008"/>
              <a:ext cx="0" cy="1344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8E34DB8E-C780-4A49-9701-7127988584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21:03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2" name="灯片编号占位符 6">
            <a:extLst>
              <a:ext uri="{FF2B5EF4-FFF2-40B4-BE49-F238E27FC236}">
                <a16:creationId xmlns:a16="http://schemas.microsoft.com/office/drawing/2014/main" id="{2E3A1948-E7AF-4776-8EB3-8932DA2D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157D9D6-E81D-42D6-B115-FC1F86B3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2F4C6C85-2231-40C4-BFAB-9BAAE8800D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E3E9D44-6861-4BE2-ABA7-056F373F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6C9A6400-7AB4-463B-86D9-A0C35782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" y="766767"/>
            <a:ext cx="4119563" cy="4572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、位条件转移类指令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72E976-29D8-4519-B1D3-67FBDDE539FE}"/>
              </a:ext>
            </a:extLst>
          </p:cNvPr>
          <p:cNvSpPr/>
          <p:nvPr/>
        </p:nvSpPr>
        <p:spPr>
          <a:xfrm>
            <a:off x="4150179" y="825944"/>
            <a:ext cx="386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JC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JNC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JB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JNB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JBC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087701-0BFE-4600-857F-503DED78779B}"/>
              </a:ext>
            </a:extLst>
          </p:cNvPr>
          <p:cNvSpPr/>
          <p:nvPr/>
        </p:nvSpPr>
        <p:spPr>
          <a:xfrm>
            <a:off x="5364088" y="1597140"/>
            <a:ext cx="1549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JBC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1794C-2FB0-4528-841C-A2B0155B8DC6}"/>
              </a:ext>
            </a:extLst>
          </p:cNvPr>
          <p:cNvSpPr/>
          <p:nvPr/>
        </p:nvSpPr>
        <p:spPr>
          <a:xfrm>
            <a:off x="3779912" y="2094828"/>
            <a:ext cx="520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ump if the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it is set and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lear the bit 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11"/>
          <p:cNvSpPr txBox="1">
            <a:spLocks noChangeArrowheads="1"/>
          </p:cNvSpPr>
          <p:nvPr/>
        </p:nvSpPr>
        <p:spPr bwMode="auto">
          <a:xfrm>
            <a:off x="683568" y="908720"/>
            <a:ext cx="763111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b="1" dirty="0">
                <a:latin typeface="Times New Roman" pitchFamily="18" charset="0"/>
              </a:rPr>
              <a:t>例如：编程设计，若片内</a:t>
            </a:r>
            <a:r>
              <a:rPr kumimoji="1" lang="en-US" altLang="zh-CN" b="1" dirty="0">
                <a:latin typeface="Times New Roman" pitchFamily="18" charset="0"/>
              </a:rPr>
              <a:t>RAM 30H</a:t>
            </a:r>
            <a:r>
              <a:rPr kumimoji="1" lang="zh-CN" altLang="en-US" b="1" dirty="0">
                <a:latin typeface="Times New Roman" pitchFamily="18" charset="0"/>
              </a:rPr>
              <a:t>单元内容大于</a:t>
            </a:r>
            <a:r>
              <a:rPr kumimoji="1" lang="en-US" altLang="zh-CN" b="1" dirty="0">
                <a:latin typeface="Times New Roman" pitchFamily="18" charset="0"/>
              </a:rPr>
              <a:t>0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40H</a:t>
            </a:r>
            <a:r>
              <a:rPr kumimoji="1" lang="zh-CN" altLang="en-US" b="1" dirty="0">
                <a:latin typeface="Times New Roman" pitchFamily="18" charset="0"/>
              </a:rPr>
              <a:t>单元置</a:t>
            </a:r>
            <a:r>
              <a:rPr kumimoji="1" lang="en-US" altLang="zh-CN" b="1" dirty="0">
                <a:latin typeface="Times New Roman" pitchFamily="18" charset="0"/>
              </a:rPr>
              <a:t>00</a:t>
            </a:r>
            <a:r>
              <a:rPr kumimoji="1" lang="zh-CN" altLang="en-US" b="1" dirty="0">
                <a:latin typeface="Times New Roman" pitchFamily="18" charset="0"/>
              </a:rPr>
              <a:t>； </a:t>
            </a:r>
          </a:p>
          <a:p>
            <a:pPr eaLnBrk="0" hangingPunct="0"/>
            <a:r>
              <a:rPr kumimoji="1" lang="en-US" altLang="zh-CN" b="1" dirty="0">
                <a:latin typeface="Times New Roman" pitchFamily="18" charset="0"/>
              </a:rPr>
              <a:t>30H</a:t>
            </a:r>
            <a:r>
              <a:rPr kumimoji="1" lang="zh-CN" altLang="en-US" b="1" dirty="0">
                <a:latin typeface="Times New Roman" pitchFamily="18" charset="0"/>
              </a:rPr>
              <a:t>单元内容</a:t>
            </a:r>
            <a:r>
              <a:rPr kumimoji="1" lang="en-US" altLang="zh-CN" b="1" dirty="0">
                <a:latin typeface="Times New Roman" pitchFamily="18" charset="0"/>
              </a:rPr>
              <a:t>&lt;0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40H</a:t>
            </a:r>
            <a:r>
              <a:rPr kumimoji="1" lang="zh-CN" altLang="en-US" b="1" dirty="0">
                <a:latin typeface="Times New Roman" pitchFamily="18" charset="0"/>
              </a:rPr>
              <a:t>单元置</a:t>
            </a:r>
            <a:r>
              <a:rPr kumimoji="1" lang="en-US" altLang="zh-CN" b="1" dirty="0">
                <a:latin typeface="Times New Roman" pitchFamily="18" charset="0"/>
              </a:rPr>
              <a:t>FFH</a:t>
            </a:r>
            <a:r>
              <a:rPr kumimoji="1" lang="zh-CN" altLang="en-US" b="1" dirty="0">
                <a:latin typeface="Times New Roman" pitchFamily="18" charset="0"/>
              </a:rPr>
              <a:t>； </a:t>
            </a:r>
            <a:r>
              <a:rPr kumimoji="1" lang="en-US" altLang="zh-CN" b="1" dirty="0">
                <a:latin typeface="Times New Roman" pitchFamily="18" charset="0"/>
              </a:rPr>
              <a:t>30H</a:t>
            </a:r>
            <a:r>
              <a:rPr kumimoji="1" lang="zh-CN" altLang="en-US" b="1" dirty="0">
                <a:latin typeface="Times New Roman" pitchFamily="18" charset="0"/>
              </a:rPr>
              <a:t>单元内容等于</a:t>
            </a:r>
            <a:r>
              <a:rPr kumimoji="1" lang="en-US" altLang="zh-CN" b="1" dirty="0">
                <a:latin typeface="Times New Roman" pitchFamily="18" charset="0"/>
              </a:rPr>
              <a:t>0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40H</a:t>
            </a:r>
            <a:r>
              <a:rPr kumimoji="1" lang="zh-CN" altLang="en-US" b="1" dirty="0">
                <a:latin typeface="Times New Roman" pitchFamily="18" charset="0"/>
              </a:rPr>
              <a:t>单元置</a:t>
            </a:r>
            <a:r>
              <a:rPr kumimoji="1" lang="en-US" altLang="zh-CN" b="1" dirty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</a:p>
        </p:txBody>
      </p:sp>
      <p:grpSp>
        <p:nvGrpSpPr>
          <p:cNvPr id="71685" name="Group 35"/>
          <p:cNvGrpSpPr>
            <a:grpSpLocks/>
          </p:cNvGrpSpPr>
          <p:nvPr/>
        </p:nvGrpSpPr>
        <p:grpSpPr bwMode="auto">
          <a:xfrm>
            <a:off x="237666" y="1648160"/>
            <a:ext cx="6184900" cy="4511675"/>
            <a:chOff x="1104" y="717"/>
            <a:chExt cx="3896" cy="2842"/>
          </a:xfrm>
        </p:grpSpPr>
        <p:sp>
          <p:nvSpPr>
            <p:cNvPr id="71690" name="Text Box 12"/>
            <p:cNvSpPr txBox="1">
              <a:spLocks noChangeArrowheads="1"/>
            </p:cNvSpPr>
            <p:nvPr/>
          </p:nvSpPr>
          <p:spPr bwMode="auto">
            <a:xfrm>
              <a:off x="1104" y="1872"/>
              <a:ext cx="62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endParaRPr kumimoji="1" lang="zh-CN" altLang="zh-CN" sz="22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71691" name="AutoShape 13"/>
            <p:cNvSpPr>
              <a:spLocks noChangeArrowheads="1"/>
            </p:cNvSpPr>
            <p:nvPr/>
          </p:nvSpPr>
          <p:spPr bwMode="auto">
            <a:xfrm>
              <a:off x="1108" y="1220"/>
              <a:ext cx="1627" cy="489"/>
            </a:xfrm>
            <a:prstGeom prst="flowChartDecision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rgbClr val="CCFFFF"/>
                  </a:solidFill>
                  <a:latin typeface="Times New Roman" pitchFamily="18" charset="0"/>
                </a:rPr>
                <a:t>(30H)=0 ?</a:t>
              </a:r>
            </a:p>
          </p:txBody>
        </p:sp>
        <p:sp>
          <p:nvSpPr>
            <p:cNvPr id="71692" name="AutoShape 14"/>
            <p:cNvSpPr>
              <a:spLocks noChangeArrowheads="1"/>
            </p:cNvSpPr>
            <p:nvPr/>
          </p:nvSpPr>
          <p:spPr bwMode="auto">
            <a:xfrm>
              <a:off x="1550" y="2021"/>
              <a:ext cx="743" cy="277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rgbClr val="CCFFFF"/>
                  </a:solidFill>
                  <a:latin typeface="Times New Roman" pitchFamily="18" charset="0"/>
                </a:rPr>
                <a:t>(40H)=1</a:t>
              </a:r>
            </a:p>
          </p:txBody>
        </p:sp>
        <p:sp>
          <p:nvSpPr>
            <p:cNvPr id="71693" name="AutoShape 15"/>
            <p:cNvSpPr>
              <a:spLocks noChangeArrowheads="1"/>
            </p:cNvSpPr>
            <p:nvPr/>
          </p:nvSpPr>
          <p:spPr bwMode="auto">
            <a:xfrm>
              <a:off x="2784" y="2544"/>
              <a:ext cx="831" cy="277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rgbClr val="CCFFFF"/>
                  </a:solidFill>
                  <a:latin typeface="Times New Roman" pitchFamily="18" charset="0"/>
                </a:rPr>
                <a:t>(40H)=00</a:t>
              </a:r>
            </a:p>
          </p:txBody>
        </p:sp>
        <p:sp>
          <p:nvSpPr>
            <p:cNvPr id="71694" name="AutoShape 16"/>
            <p:cNvSpPr>
              <a:spLocks noChangeArrowheads="1"/>
            </p:cNvSpPr>
            <p:nvPr/>
          </p:nvSpPr>
          <p:spPr bwMode="auto">
            <a:xfrm>
              <a:off x="2640" y="1872"/>
              <a:ext cx="1272" cy="489"/>
            </a:xfrm>
            <a:prstGeom prst="flowChartDecision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rgbClr val="CCFFFF"/>
                  </a:solidFill>
                  <a:latin typeface="Times New Roman" pitchFamily="18" charset="0"/>
                </a:rPr>
                <a:t>CY=1 ?</a:t>
              </a:r>
            </a:p>
          </p:txBody>
        </p:sp>
        <p:sp>
          <p:nvSpPr>
            <p:cNvPr id="71695" name="AutoShape 17"/>
            <p:cNvSpPr>
              <a:spLocks noChangeArrowheads="1"/>
            </p:cNvSpPr>
            <p:nvPr/>
          </p:nvSpPr>
          <p:spPr bwMode="auto">
            <a:xfrm>
              <a:off x="3992" y="2544"/>
              <a:ext cx="1008" cy="277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rgbClr val="CCFFFF"/>
                  </a:solidFill>
                  <a:latin typeface="Times New Roman" pitchFamily="18" charset="0"/>
                </a:rPr>
                <a:t>(40H)=FFH</a:t>
              </a:r>
            </a:p>
          </p:txBody>
        </p:sp>
        <p:sp>
          <p:nvSpPr>
            <p:cNvPr id="71696" name="Line 18"/>
            <p:cNvSpPr>
              <a:spLocks noChangeShapeType="1"/>
            </p:cNvSpPr>
            <p:nvPr/>
          </p:nvSpPr>
          <p:spPr bwMode="auto">
            <a:xfrm>
              <a:off x="1920" y="172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7" name="Line 19"/>
            <p:cNvSpPr>
              <a:spLocks noChangeShapeType="1"/>
            </p:cNvSpPr>
            <p:nvPr/>
          </p:nvSpPr>
          <p:spPr bwMode="auto">
            <a:xfrm>
              <a:off x="2688" y="1440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8" name="Line 20"/>
            <p:cNvSpPr>
              <a:spLocks noChangeShapeType="1"/>
            </p:cNvSpPr>
            <p:nvPr/>
          </p:nvSpPr>
          <p:spPr bwMode="auto">
            <a:xfrm>
              <a:off x="3264" y="144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9" name="Line 21"/>
            <p:cNvSpPr>
              <a:spLocks noChangeShapeType="1"/>
            </p:cNvSpPr>
            <p:nvPr/>
          </p:nvSpPr>
          <p:spPr bwMode="auto">
            <a:xfrm>
              <a:off x="3264" y="235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0" name="Line 22"/>
            <p:cNvSpPr>
              <a:spLocks noChangeShapeType="1"/>
            </p:cNvSpPr>
            <p:nvPr/>
          </p:nvSpPr>
          <p:spPr bwMode="auto">
            <a:xfrm>
              <a:off x="3888" y="211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1" name="Line 23"/>
            <p:cNvSpPr>
              <a:spLocks noChangeShapeType="1"/>
            </p:cNvSpPr>
            <p:nvPr/>
          </p:nvSpPr>
          <p:spPr bwMode="auto">
            <a:xfrm>
              <a:off x="4512" y="211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2" name="AutoShape 24"/>
            <p:cNvSpPr>
              <a:spLocks noChangeArrowheads="1"/>
            </p:cNvSpPr>
            <p:nvPr/>
          </p:nvSpPr>
          <p:spPr bwMode="auto">
            <a:xfrm>
              <a:off x="1648" y="717"/>
              <a:ext cx="496" cy="295"/>
            </a:xfrm>
            <a:prstGeom prst="flowChartAlternate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2200" b="1">
                  <a:solidFill>
                    <a:srgbClr val="CCFFFF"/>
                  </a:solidFill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71703" name="Line 25"/>
            <p:cNvSpPr>
              <a:spLocks noChangeShapeType="1"/>
            </p:cNvSpPr>
            <p:nvPr/>
          </p:nvSpPr>
          <p:spPr bwMode="auto">
            <a:xfrm>
              <a:off x="1920" y="100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4" name="AutoShape 26"/>
            <p:cNvSpPr>
              <a:spLocks noChangeArrowheads="1"/>
            </p:cNvSpPr>
            <p:nvPr/>
          </p:nvSpPr>
          <p:spPr bwMode="auto">
            <a:xfrm>
              <a:off x="1680" y="3264"/>
              <a:ext cx="496" cy="295"/>
            </a:xfrm>
            <a:prstGeom prst="flowChartAlternate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2200" b="1">
                  <a:solidFill>
                    <a:srgbClr val="CCFFFF"/>
                  </a:solidFill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71705" name="Line 27"/>
            <p:cNvSpPr>
              <a:spLocks noChangeShapeType="1"/>
            </p:cNvSpPr>
            <p:nvPr/>
          </p:nvSpPr>
          <p:spPr bwMode="auto">
            <a:xfrm>
              <a:off x="1920" y="2304"/>
              <a:ext cx="0" cy="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6" name="Line 28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7" name="Line 29"/>
            <p:cNvSpPr>
              <a:spLocks noChangeShapeType="1"/>
            </p:cNvSpPr>
            <p:nvPr/>
          </p:nvSpPr>
          <p:spPr bwMode="auto">
            <a:xfrm>
              <a:off x="4512" y="28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8" name="Line 30"/>
            <p:cNvSpPr>
              <a:spLocks noChangeShapeType="1"/>
            </p:cNvSpPr>
            <p:nvPr/>
          </p:nvSpPr>
          <p:spPr bwMode="auto">
            <a:xfrm flipH="1">
              <a:off x="1920" y="2976"/>
              <a:ext cx="25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9" name="Text Box 31"/>
            <p:cNvSpPr txBox="1">
              <a:spLocks noChangeArrowheads="1"/>
            </p:cNvSpPr>
            <p:nvPr/>
          </p:nvSpPr>
          <p:spPr bwMode="auto">
            <a:xfrm>
              <a:off x="1895" y="1673"/>
              <a:ext cx="24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1710" name="Text Box 32"/>
            <p:cNvSpPr txBox="1">
              <a:spLocks noChangeArrowheads="1"/>
            </p:cNvSpPr>
            <p:nvPr/>
          </p:nvSpPr>
          <p:spPr bwMode="auto">
            <a:xfrm>
              <a:off x="2736" y="1200"/>
              <a:ext cx="24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711" name="Text Box 33"/>
            <p:cNvSpPr txBox="1">
              <a:spLocks noChangeArrowheads="1"/>
            </p:cNvSpPr>
            <p:nvPr/>
          </p:nvSpPr>
          <p:spPr bwMode="auto">
            <a:xfrm>
              <a:off x="3888" y="1824"/>
              <a:ext cx="24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1712" name="Text Box 34"/>
            <p:cNvSpPr txBox="1">
              <a:spLocks noChangeArrowheads="1"/>
            </p:cNvSpPr>
            <p:nvPr/>
          </p:nvSpPr>
          <p:spPr bwMode="auto">
            <a:xfrm flipV="1">
              <a:off x="3360" y="2256"/>
              <a:ext cx="243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1686" name="Text Box 36"/>
          <p:cNvSpPr txBox="1">
            <a:spLocks noChangeArrowheads="1"/>
          </p:cNvSpPr>
          <p:nvPr/>
        </p:nvSpPr>
        <p:spPr bwMode="auto">
          <a:xfrm>
            <a:off x="5725464" y="1658224"/>
            <a:ext cx="3313113" cy="23050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CJNE</a:t>
            </a:r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  	30H,#00H,LP1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MOV	40H,#01H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SJMP	LP2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LP1:	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JC</a:t>
            </a:r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LP3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MOV	40H,#00H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	SJMP	LP2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LP3:	MOV	40H,#0FFH</a:t>
            </a: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Times New Roman" pitchFamily="18" charset="0"/>
              </a:rPr>
              <a:t>LP2:	SJMP	$</a:t>
            </a:r>
          </a:p>
          <a:p>
            <a:pPr eaLnBrk="0" hangingPunct="0"/>
            <a:endParaRPr kumimoji="1" lang="en-US" altLang="zh-CN" sz="16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1687" name="Text Box 37"/>
          <p:cNvSpPr txBox="1">
            <a:spLocks noChangeArrowheads="1"/>
          </p:cNvSpPr>
          <p:nvPr/>
        </p:nvSpPr>
        <p:spPr bwMode="auto">
          <a:xfrm>
            <a:off x="3046746" y="3232822"/>
            <a:ext cx="54451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1600" b="1" dirty="0">
                <a:solidFill>
                  <a:schemeClr val="hlink"/>
                </a:solidFill>
                <a:latin typeface="Times New Roman" pitchFamily="18" charset="0"/>
              </a:rPr>
              <a:t>LP1</a:t>
            </a:r>
          </a:p>
        </p:txBody>
      </p:sp>
      <p:sp>
        <p:nvSpPr>
          <p:cNvPr id="71688" name="Text Box 38"/>
          <p:cNvSpPr txBox="1">
            <a:spLocks noChangeArrowheads="1"/>
          </p:cNvSpPr>
          <p:nvPr/>
        </p:nvSpPr>
        <p:spPr bwMode="auto">
          <a:xfrm>
            <a:off x="5622466" y="4254792"/>
            <a:ext cx="54451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1600" b="1" dirty="0">
                <a:solidFill>
                  <a:schemeClr val="hlink"/>
                </a:solidFill>
                <a:latin typeface="Times New Roman" pitchFamily="18" charset="0"/>
              </a:rPr>
              <a:t>LP3</a:t>
            </a:r>
          </a:p>
        </p:txBody>
      </p:sp>
      <p:sp>
        <p:nvSpPr>
          <p:cNvPr id="71689" name="Text Box 39"/>
          <p:cNvSpPr txBox="1">
            <a:spLocks noChangeArrowheads="1"/>
          </p:cNvSpPr>
          <p:nvPr/>
        </p:nvSpPr>
        <p:spPr bwMode="auto">
          <a:xfrm>
            <a:off x="1533066" y="5389730"/>
            <a:ext cx="54451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1600" b="1" dirty="0">
                <a:solidFill>
                  <a:schemeClr val="hlink"/>
                </a:solidFill>
                <a:latin typeface="Times New Roman" pitchFamily="18" charset="0"/>
              </a:rPr>
              <a:t>LP2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6EF2316F-8BBE-4B0E-A51A-43C7FFA5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标题 1">
            <a:extLst>
              <a:ext uri="{FF2B5EF4-FFF2-40B4-BE49-F238E27FC236}">
                <a16:creationId xmlns:a16="http://schemas.microsoft.com/office/drawing/2014/main" id="{CA6100C6-73C1-43CF-83BE-EEF9C5056C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pic>
        <p:nvPicPr>
          <p:cNvPr id="3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05F3B50E-4265-49EE-954A-EF66BBFE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日期占位符 4">
            <a:extLst>
              <a:ext uri="{FF2B5EF4-FFF2-40B4-BE49-F238E27FC236}">
                <a16:creationId xmlns:a16="http://schemas.microsoft.com/office/drawing/2014/main" id="{CC1148F2-B681-46FF-9117-FC02E7EB5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20:05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7" name="灯片编号占位符 6">
            <a:extLst>
              <a:ext uri="{FF2B5EF4-FFF2-40B4-BE49-F238E27FC236}">
                <a16:creationId xmlns:a16="http://schemas.microsoft.com/office/drawing/2014/main" id="{B21A481E-E0AE-4948-91BF-339A9CB4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0AC4B25-61B5-4B0F-9AB5-57392AC4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1771650"/>
            <a:ext cx="8001000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F3ED7-338F-44DC-9443-5BFE26A92C73}"/>
              </a:ext>
            </a:extLst>
          </p:cNvPr>
          <p:cNvSpPr/>
          <p:nvPr/>
        </p:nvSpPr>
        <p:spPr>
          <a:xfrm>
            <a:off x="2915816" y="2010568"/>
            <a:ext cx="18764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8200" name="矩形 7">
            <a:extLst>
              <a:ext uri="{FF2B5EF4-FFF2-40B4-BE49-F238E27FC236}">
                <a16:creationId xmlns:a16="http://schemas.microsoft.com/office/drawing/2014/main" id="{B7908D75-8F8B-40A3-BE4F-744BCE0D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62463"/>
            <a:ext cx="5529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答疑：线上答疑，</a:t>
            </a:r>
            <a:r>
              <a:rPr lang="en-US" altLang="zh-CN" sz="2000" dirty="0" err="1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Welink</a:t>
            </a:r>
            <a:r>
              <a:rPr lang="zh-CN" altLang="en-US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，随时交流讨论。</a:t>
            </a:r>
            <a:endParaRPr lang="en-US" altLang="zh-CN" sz="2000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</a:endParaRPr>
          </a:p>
          <a:p>
            <a:endParaRPr lang="en-US" altLang="zh-CN" sz="2000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办公室：新光电大楼</a:t>
            </a:r>
            <a:r>
              <a:rPr lang="en-US" altLang="zh-CN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915</a:t>
            </a:r>
            <a:r>
              <a:rPr lang="zh-CN" altLang="en-US" sz="20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</a:rPr>
              <a:t>室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4B604B7-FAAA-406C-A2ED-EE4826F4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56E794E-E3CF-4779-B101-DBDF9D5B4B01}"/>
              </a:ext>
            </a:extLst>
          </p:cNvPr>
          <p:cNvSpPr txBox="1">
            <a:spLocks/>
          </p:cNvSpPr>
          <p:nvPr/>
        </p:nvSpPr>
        <p:spPr>
          <a:xfrm>
            <a:off x="0" y="69056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</a:p>
        </p:txBody>
      </p:sp>
      <p:pic>
        <p:nvPicPr>
          <p:cNvPr id="13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AF3C1456-BC10-4140-BD51-7D474B58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CA484D-0B12-4758-ACF9-82A05E4F447D}" type="datetime10">
              <a:rPr lang="zh-CN" altLang="en-US" smtClean="0">
                <a:ea typeface="宋体" charset="-122"/>
              </a:rPr>
              <a:pPr/>
              <a:t>20:05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5ED18-3B15-482F-A246-11A601381B0B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992258" name="WordArt 2"/>
          <p:cNvSpPr>
            <a:spLocks noChangeArrowheads="1" noChangeShapeType="1" noTextEdit="1"/>
          </p:cNvSpPr>
          <p:nvPr/>
        </p:nvSpPr>
        <p:spPr bwMode="auto">
          <a:xfrm>
            <a:off x="2698750" y="2209800"/>
            <a:ext cx="4311650" cy="1524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i="1" kern="1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请继续学习第</a:t>
            </a:r>
            <a:r>
              <a:rPr lang="en-US" altLang="zh-CN" sz="3600" b="1" i="1" kern="1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4</a:t>
            </a:r>
            <a:r>
              <a:rPr lang="zh-CN" altLang="en-US" sz="3600" b="1" i="1" kern="10">
                <a:ln w="9525" cap="sq">
                  <a:solidFill>
                    <a:srgbClr val="003300"/>
                  </a:solidFill>
                  <a:round/>
                  <a:headEnd type="none" w="sm" len="sm"/>
                  <a:tailEnd type="none" w="sm" len="sm"/>
                </a:ln>
                <a:solidFill>
                  <a:schemeClr val="hlink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章</a:t>
            </a: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0740109-7001-43F0-B3A5-32AE80B47F3D}" type="datetime10">
              <a:rPr lang="zh-CN" altLang="en-US" smtClean="0">
                <a:ea typeface="宋体" charset="-122"/>
              </a:rPr>
              <a:pPr/>
              <a:t>20:05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9656F-BB29-4CE0-A1DD-F07DF51AEA1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2E3BE12-AB3A-476A-AED4-145D7923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56F423D-38A7-4153-9451-4AFD2FAC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A4F54A6-71A8-4C60-87A6-145924D522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756" y="1106476"/>
            <a:ext cx="3566427" cy="5060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434705B2-E47F-46D4-B803-DAE4ECB07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6111" y="5976138"/>
            <a:ext cx="3735637" cy="381000"/>
          </a:xfrm>
          <a:solidFill>
            <a:srgbClr val="CCCCFF"/>
          </a:solidFill>
        </p:spPr>
        <p:txBody>
          <a:bodyPr/>
          <a:lstStyle/>
          <a:p>
            <a:r>
              <a:rPr lang="zh-CN" altLang="en-US" sz="1900" b="1" dirty="0">
                <a:solidFill>
                  <a:schemeClr val="tx1"/>
                </a:solidFill>
              </a:rPr>
              <a:t>表</a:t>
            </a:r>
            <a:r>
              <a:rPr lang="en-US" altLang="zh-CN" sz="1900" b="1" dirty="0">
                <a:solidFill>
                  <a:schemeClr val="tx1"/>
                </a:solidFill>
              </a:rPr>
              <a:t>2-7   </a:t>
            </a:r>
            <a:r>
              <a:rPr lang="zh-CN" altLang="en-US" sz="1900" b="1" dirty="0">
                <a:solidFill>
                  <a:schemeClr val="tx1"/>
                </a:solidFill>
              </a:rPr>
              <a:t>特殊功能寄存器地址表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3814BAB9-7AEE-413F-8667-12D4C026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78" y="1780359"/>
            <a:ext cx="4813504" cy="40919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029">
            <a:extLst>
              <a:ext uri="{FF2B5EF4-FFF2-40B4-BE49-F238E27FC236}">
                <a16:creationId xmlns:a16="http://schemas.microsoft.com/office/drawing/2014/main" id="{4C2AD3AA-B09A-4043-AFF2-A1D052700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366" y="1915138"/>
          <a:ext cx="25717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位图图像" r:id="rId7" imgW="2838846" imgH="3247619" progId="Paint.Picture">
                  <p:embed/>
                </p:oleObj>
              </mc:Choice>
              <mc:Fallback>
                <p:oleObj name="位图图像" r:id="rId7" imgW="2838846" imgH="3247619" progId="Paint.Picture">
                  <p:embed/>
                  <p:pic>
                    <p:nvPicPr>
                      <p:cNvPr id="12" name="Object 1029">
                        <a:extLst>
                          <a:ext uri="{FF2B5EF4-FFF2-40B4-BE49-F238E27FC236}">
                            <a16:creationId xmlns:a16="http://schemas.microsoft.com/office/drawing/2014/main" id="{4C2AD3AA-B09A-4043-AFF2-A1D052700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66" y="1915138"/>
                        <a:ext cx="2571750" cy="29432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>
            <a:extLst>
              <a:ext uri="{FF2B5EF4-FFF2-40B4-BE49-F238E27FC236}">
                <a16:creationId xmlns:a16="http://schemas.microsoft.com/office/drawing/2014/main" id="{1C5E80B1-6EB2-4774-BDB8-5B3B2DA851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940C38-1B76-4D91-9013-C89DE552AD21}"/>
              </a:ext>
            </a:extLst>
          </p:cNvPr>
          <p:cNvSpPr/>
          <p:nvPr/>
        </p:nvSpPr>
        <p:spPr>
          <a:xfrm>
            <a:off x="1278971" y="697698"/>
            <a:ext cx="1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位寻址区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DD8194-3BA7-444F-8D8D-948D36C6AD91}"/>
              </a:ext>
            </a:extLst>
          </p:cNvPr>
          <p:cNvSpPr/>
          <p:nvPr/>
        </p:nvSpPr>
        <p:spPr>
          <a:xfrm>
            <a:off x="5105298" y="710763"/>
            <a:ext cx="1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位寻址区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zh-CN" altLang="en-US" sz="2400" dirty="0"/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20:05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5484191" y="1193967"/>
            <a:ext cx="108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">
            <a:extLst>
              <a:ext uri="{FF2B5EF4-FFF2-40B4-BE49-F238E27FC236}">
                <a16:creationId xmlns:a16="http://schemas.microsoft.com/office/drawing/2014/main" id="{BB81CACF-C023-45AA-B05D-63B1872C8F54}"/>
              </a:ext>
            </a:extLst>
          </p:cNvPr>
          <p:cNvSpPr/>
          <p:nvPr/>
        </p:nvSpPr>
        <p:spPr>
          <a:xfrm>
            <a:off x="680965" y="2020319"/>
            <a:ext cx="212500" cy="3568185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CD8F11A-49DD-4671-A49E-ED616E55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60" y="1688122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chemeClr val="tx1"/>
                </a:solidFill>
              </a:rPr>
              <a:t>2</a:t>
            </a:r>
            <a:r>
              <a:rPr lang="zh-CN" altLang="en-US" sz="24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82D45F-1443-4CBA-B65B-E77C038D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5" y="2832625"/>
            <a:ext cx="399267" cy="194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位操作类指令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79B8836-E844-4F35-98C7-17F5854B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59" y="1700586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</a:rPr>
              <a:t>位数传送指令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AB99E421-2525-45F8-9952-4AA3815C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59" y="2204659"/>
            <a:ext cx="19422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3333FF"/>
                </a:solidFill>
              </a:rPr>
              <a:t>位修正指令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09CC54E3-8B03-4EDE-A934-4FC6297C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658" y="2235945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6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BBAB4C9-FDF0-4C2E-8902-901779E2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60" y="2788816"/>
            <a:ext cx="73711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00B050"/>
                </a:solidFill>
              </a:rPr>
              <a:t>4</a:t>
            </a:r>
            <a:r>
              <a:rPr lang="zh-CN" altLang="en-US" sz="2400" b="1" kern="0" dirty="0">
                <a:solidFill>
                  <a:srgbClr val="00B050"/>
                </a:solidFill>
              </a:rPr>
              <a:t>条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BE1204B5-113C-4368-9A98-4563E3D3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721" y="5037861"/>
            <a:ext cx="608069" cy="3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kern="0" dirty="0">
                <a:solidFill>
                  <a:schemeClr val="tx1"/>
                </a:solidFill>
              </a:rPr>
              <a:t>5</a:t>
            </a:r>
            <a:r>
              <a:rPr lang="zh-CN" altLang="en-US" sz="1600" b="1" kern="0" dirty="0">
                <a:solidFill>
                  <a:schemeClr val="tx1"/>
                </a:solidFill>
              </a:rPr>
              <a:t>条</a:t>
            </a: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376D3DDE-5223-4CF1-BF50-2C5AEF2B4C4E}"/>
              </a:ext>
            </a:extLst>
          </p:cNvPr>
          <p:cNvSpPr/>
          <p:nvPr/>
        </p:nvSpPr>
        <p:spPr>
          <a:xfrm>
            <a:off x="1764521" y="3827851"/>
            <a:ext cx="109318" cy="124052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736BFDE1-FB49-4C41-90F6-1C1B0314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68" y="3754463"/>
            <a:ext cx="736159" cy="128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位条件转移类指令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484D7E8D-22A4-451F-98CB-DC7A314B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179" y="1688122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5C60DBC9-F99B-4B9E-87BB-A1B65A79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096" y="2204658"/>
            <a:ext cx="269403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3333FF"/>
                </a:solidFill>
              </a:rPr>
              <a:t>CLR </a:t>
            </a:r>
            <a:r>
              <a:rPr lang="zh-CN" altLang="en-US" sz="2000" b="1" kern="0" dirty="0">
                <a:solidFill>
                  <a:srgbClr val="3333FF"/>
                </a:solidFill>
              </a:rPr>
              <a:t>、</a:t>
            </a:r>
            <a:r>
              <a:rPr lang="en-US" altLang="zh-CN" sz="2000" b="1" kern="0" dirty="0">
                <a:solidFill>
                  <a:srgbClr val="3333FF"/>
                </a:solidFill>
              </a:rPr>
              <a:t> SETB</a:t>
            </a:r>
            <a:r>
              <a:rPr lang="zh-CN" altLang="en-US" sz="2000" b="1" kern="0" dirty="0">
                <a:solidFill>
                  <a:srgbClr val="3333FF"/>
                </a:solidFill>
              </a:rPr>
              <a:t>、</a:t>
            </a:r>
            <a:r>
              <a:rPr lang="en-US" altLang="zh-CN" sz="2000" b="1" kern="0" dirty="0">
                <a:solidFill>
                  <a:srgbClr val="3333FF"/>
                </a:solidFill>
              </a:rPr>
              <a:t>CPL</a:t>
            </a:r>
            <a:endParaRPr lang="zh-CN" altLang="en-US" sz="2000" b="1" kern="0" dirty="0">
              <a:solidFill>
                <a:srgbClr val="3333FF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DC5CC848-4CB9-4FDE-B4B4-C1E5F3E8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179" y="2772428"/>
            <a:ext cx="171508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00B050"/>
                </a:solidFill>
              </a:rPr>
              <a:t>ANL</a:t>
            </a:r>
            <a:r>
              <a:rPr lang="zh-CN" altLang="en-US" sz="2000" b="1" kern="0" dirty="0">
                <a:solidFill>
                  <a:srgbClr val="00B050"/>
                </a:solidFill>
              </a:rPr>
              <a:t>、</a:t>
            </a:r>
            <a:r>
              <a:rPr lang="en-US" altLang="zh-CN" sz="2000" b="1" kern="0" dirty="0">
                <a:solidFill>
                  <a:srgbClr val="00B050"/>
                </a:solidFill>
              </a:rPr>
              <a:t>ORL</a:t>
            </a:r>
            <a:endParaRPr lang="zh-CN" altLang="en-US" sz="2000" b="1" kern="0" dirty="0">
              <a:solidFill>
                <a:srgbClr val="00B050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9D146C01-F3D2-4AAC-8C4B-003801E8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04" y="4824587"/>
            <a:ext cx="82611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JBC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D3FEF7E2-B572-489F-95F2-2410B210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59" y="2745870"/>
            <a:ext cx="2253036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00B050"/>
                </a:solidFill>
              </a:rPr>
              <a:t>位逻辑运算指令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7A3FD6CE-BD0E-477C-839F-B2B8CCABF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480" y="3616531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判断布尔累加器</a:t>
            </a:r>
            <a:r>
              <a:rPr lang="en-US" altLang="zh-CN" sz="2000" b="1" kern="0" dirty="0">
                <a:solidFill>
                  <a:srgbClr val="FF0000"/>
                </a:solidFill>
              </a:rPr>
              <a:t>C</a:t>
            </a:r>
            <a:r>
              <a:rPr lang="zh-CN" altLang="en-US" sz="2000" b="1" kern="0" dirty="0">
                <a:solidFill>
                  <a:srgbClr val="FF0000"/>
                </a:solidFill>
              </a:rPr>
              <a:t>转移指令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D500B6F-3AD4-46E5-93F4-1F0B02AE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179" y="3640703"/>
            <a:ext cx="1626060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JC</a:t>
            </a:r>
            <a:r>
              <a:rPr lang="zh-CN" altLang="en-US" sz="2000" b="1" kern="0" dirty="0">
                <a:solidFill>
                  <a:srgbClr val="FF0000"/>
                </a:solidFill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</a:rPr>
              <a:t>JNC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4AF60A5-040B-46D5-B2AA-89B1D132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736" y="4228470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判断位变量转移指令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50CA254F-DA2C-4180-A46B-F8AADCC1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179" y="4220850"/>
            <a:ext cx="1768565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rgbClr val="FF0000"/>
                </a:solidFill>
              </a:rPr>
              <a:t>JB</a:t>
            </a:r>
            <a:r>
              <a:rPr lang="zh-CN" altLang="en-US" sz="2000" b="1" kern="0" dirty="0">
                <a:solidFill>
                  <a:srgbClr val="FF0000"/>
                </a:solidFill>
              </a:rPr>
              <a:t>、</a:t>
            </a:r>
            <a:r>
              <a:rPr lang="en-US" altLang="zh-CN" sz="2000" b="1" kern="0" dirty="0">
                <a:solidFill>
                  <a:srgbClr val="FF0000"/>
                </a:solidFill>
              </a:rPr>
              <a:t>JNB</a:t>
            </a:r>
            <a:endParaRPr lang="zh-CN" alt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9B145F01-49CA-43FA-BA0D-487CB53C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900" y="4776708"/>
            <a:ext cx="36595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判断位变量并清零转移指令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37AB7A4B-2F1B-4385-90AB-DE6CDE39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831" y="3713186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2334653C-5330-404D-A306-761A82A4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831" y="4236130"/>
            <a:ext cx="80911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5C6F8088-A533-46A9-B2A4-D34992E8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831" y="4801416"/>
            <a:ext cx="737111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</a:rPr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4150226451"/>
      </p:ext>
    </p:extLst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1981200" cy="476250"/>
          </a:xfrm>
          <a:noFill/>
        </p:spPr>
        <p:txBody>
          <a:bodyPr/>
          <a:lstStyle/>
          <a:p>
            <a:fld id="{FAF72D7D-5B84-44F8-891C-8F1AB8356170}" type="datetime10">
              <a:rPr lang="zh-CN" altLang="en-US" smtClean="0">
                <a:ea typeface="宋体" charset="-122"/>
              </a:rPr>
              <a:pPr/>
              <a:t>20:34</a:t>
            </a:fld>
            <a:endParaRPr lang="en-US" altLang="zh-CN">
              <a:ea typeface="宋体" charset="-122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81750"/>
            <a:ext cx="1981200" cy="476250"/>
          </a:xfrm>
          <a:noFill/>
        </p:spPr>
        <p:txBody>
          <a:bodyPr/>
          <a:lstStyle/>
          <a:p>
            <a:fld id="{66126DB6-7D78-4067-82C2-7666564D9FE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79863" y="2063750"/>
            <a:ext cx="1485297" cy="8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位地址的表达方式</a:t>
            </a:r>
            <a:endParaRPr kumimoji="1" lang="zh-CN" altLang="en-US" sz="2400" dirty="0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09D0B0C-EFC0-4CA4-95AD-8D36310F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01A4056C-86F1-4028-8DA1-70C4C852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F69EDA4-20BE-4E9F-92AA-708ED68A8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446121D-9A43-4B43-ACF2-166E53BF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61" y="1214439"/>
            <a:ext cx="6900039" cy="271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rgbClr val="FF6600"/>
                </a:solidFill>
                <a:latin typeface="宋体" charset="-122"/>
              </a:rPr>
              <a:t>直接写位地址     如</a:t>
            </a:r>
            <a:r>
              <a:rPr lang="en-US" altLang="zh-CN" sz="2400" b="1" kern="0" dirty="0">
                <a:solidFill>
                  <a:srgbClr val="FF6600"/>
                </a:solidFill>
                <a:latin typeface="宋体" charset="-122"/>
              </a:rPr>
              <a:t>:D4H</a:t>
            </a: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kern="0" dirty="0">
              <a:latin typeface="宋体" charset="-122"/>
            </a:endParaRP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rgbClr val="0000FF"/>
                </a:solidFill>
                <a:latin typeface="宋体" charset="-122"/>
              </a:rPr>
              <a:t>点操作符号       如</a:t>
            </a:r>
            <a:r>
              <a:rPr lang="en-US" altLang="zh-CN" sz="2400" b="1" kern="0" dirty="0">
                <a:solidFill>
                  <a:srgbClr val="0000FF"/>
                </a:solidFill>
                <a:latin typeface="宋体" charset="-122"/>
              </a:rPr>
              <a:t>:PSW.4</a:t>
            </a:r>
            <a:r>
              <a:rPr lang="zh-CN" altLang="en-US" sz="2400" b="1" kern="0" dirty="0">
                <a:solidFill>
                  <a:srgbClr val="0000FF"/>
                </a:solidFill>
                <a:latin typeface="宋体" charset="-122"/>
              </a:rPr>
              <a:t>或</a:t>
            </a:r>
            <a:r>
              <a:rPr lang="en-US" altLang="zh-CN" sz="2400" b="1" kern="0" dirty="0">
                <a:solidFill>
                  <a:srgbClr val="0000FF"/>
                </a:solidFill>
                <a:latin typeface="宋体" charset="-122"/>
              </a:rPr>
              <a:t>(D0H).4</a:t>
            </a: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kern="0" dirty="0">
              <a:latin typeface="宋体" charset="-122"/>
            </a:endParaRP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rgbClr val="FF0066"/>
                </a:solidFill>
                <a:latin typeface="宋体" charset="-122"/>
              </a:rPr>
              <a:t>位名称方式       如</a:t>
            </a:r>
            <a:r>
              <a:rPr lang="en-US" altLang="zh-CN" sz="2400" b="1" kern="0" dirty="0">
                <a:solidFill>
                  <a:srgbClr val="FF0066"/>
                </a:solidFill>
                <a:latin typeface="宋体" charset="-122"/>
              </a:rPr>
              <a:t>:RS1</a:t>
            </a: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kern="0" dirty="0">
              <a:solidFill>
                <a:srgbClr val="FF0066"/>
              </a:solidFill>
              <a:latin typeface="宋体" charset="-122"/>
            </a:endParaRPr>
          </a:p>
          <a:p>
            <a:pPr marL="74612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rgbClr val="006600"/>
                </a:solidFill>
                <a:latin typeface="宋体" charset="-122"/>
              </a:rPr>
              <a:t>用户定义名方式   如</a:t>
            </a:r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</a:rPr>
              <a:t>:</a:t>
            </a:r>
            <a:r>
              <a:rPr lang="zh-CN" altLang="en-US" sz="2400" b="1" kern="0" dirty="0">
                <a:solidFill>
                  <a:srgbClr val="006600"/>
                </a:solidFill>
                <a:latin typeface="宋体" charset="-122"/>
              </a:rPr>
              <a:t>伪指令</a:t>
            </a:r>
            <a:r>
              <a:rPr lang="en-US" altLang="zh-CN" sz="2400" b="1" kern="0" dirty="0">
                <a:solidFill>
                  <a:srgbClr val="006600"/>
                </a:solidFill>
                <a:latin typeface="宋体" charset="-122"/>
              </a:rPr>
              <a:t>bit</a:t>
            </a:r>
            <a:endParaRPr lang="en-US" altLang="zh-CN" sz="2400" b="1" kern="0" dirty="0">
              <a:solidFill>
                <a:srgbClr val="CC0066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A6A3B5B-4608-4110-89A2-9E8DFE6FF574}"/>
              </a:ext>
            </a:extLst>
          </p:cNvPr>
          <p:cNvSpPr/>
          <p:nvPr/>
        </p:nvSpPr>
        <p:spPr>
          <a:xfrm>
            <a:off x="1548402" y="1383728"/>
            <a:ext cx="215286" cy="2189288"/>
          </a:xfrm>
          <a:prstGeom prst="leftBrace">
            <a:avLst>
              <a:gd name="adj1" fmla="val 60416"/>
              <a:gd name="adj2" fmla="val 50000"/>
            </a:avLst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163C034-7058-4BA5-AA51-CB3E7041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102346"/>
            <a:ext cx="7253808" cy="16893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在进行位操作时，进位标志位</a:t>
            </a:r>
            <a:r>
              <a:rPr kumimoji="1" lang="en-US" altLang="zh-CN" b="1" dirty="0">
                <a:latin typeface="宋体" charset="-122"/>
              </a:rPr>
              <a:t>CY——</a:t>
            </a:r>
            <a:r>
              <a:rPr kumimoji="1" lang="zh-CN" altLang="en-US" b="1" dirty="0">
                <a:latin typeface="宋体" charset="-122"/>
              </a:rPr>
              <a:t>布尔累加器（位累加），简写成</a:t>
            </a:r>
            <a:r>
              <a:rPr kumimoji="1" lang="en-US" altLang="zh-CN" b="1" dirty="0">
                <a:latin typeface="宋体" charset="-122"/>
              </a:rPr>
              <a:t>C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片内</a:t>
            </a:r>
            <a:r>
              <a:rPr kumimoji="1" lang="en-US" altLang="zh-CN" b="1" dirty="0">
                <a:latin typeface="宋体" charset="-122"/>
              </a:rPr>
              <a:t>RAM</a:t>
            </a:r>
            <a:r>
              <a:rPr kumimoji="1" lang="zh-CN" altLang="en-US" b="1" dirty="0">
                <a:latin typeface="宋体" charset="-122"/>
              </a:rPr>
              <a:t>字节地址</a:t>
            </a:r>
            <a:r>
              <a:rPr kumimoji="1" lang="en-US" altLang="zh-CN" b="1" dirty="0">
                <a:latin typeface="宋体" charset="-122"/>
              </a:rPr>
              <a:t>20H</a:t>
            </a:r>
            <a:r>
              <a:rPr kumimoji="1" lang="zh-CN" altLang="en-US" b="1" dirty="0">
                <a:latin typeface="宋体" charset="-122"/>
              </a:rPr>
              <a:t>～</a:t>
            </a:r>
            <a:r>
              <a:rPr kumimoji="1" lang="en-US" altLang="zh-CN" b="1" dirty="0">
                <a:latin typeface="宋体" charset="-122"/>
              </a:rPr>
              <a:t>2FH</a:t>
            </a:r>
            <a:r>
              <a:rPr kumimoji="1" lang="zh-CN" altLang="en-US" b="1" dirty="0">
                <a:latin typeface="宋体" charset="-122"/>
              </a:rPr>
              <a:t>单元中连续的</a:t>
            </a:r>
            <a:r>
              <a:rPr kumimoji="1" lang="en-US" altLang="zh-CN" b="1" dirty="0">
                <a:latin typeface="宋体" charset="-122"/>
              </a:rPr>
              <a:t>128</a:t>
            </a:r>
            <a:r>
              <a:rPr kumimoji="1" lang="zh-CN" altLang="en-US" b="1" dirty="0">
                <a:latin typeface="宋体" charset="-122"/>
              </a:rPr>
              <a:t>位（位地址</a:t>
            </a:r>
            <a:r>
              <a:rPr kumimoji="1" lang="en-US" altLang="zh-CN" b="1" dirty="0">
                <a:latin typeface="宋体" charset="-122"/>
              </a:rPr>
              <a:t>00H</a:t>
            </a:r>
            <a:r>
              <a:rPr kumimoji="1" lang="zh-CN" altLang="en-US" b="1" dirty="0">
                <a:latin typeface="宋体" charset="-122"/>
              </a:rPr>
              <a:t>～</a:t>
            </a:r>
            <a:r>
              <a:rPr kumimoji="1" lang="en-US" altLang="zh-CN" b="1" dirty="0">
                <a:latin typeface="宋体" charset="-122"/>
              </a:rPr>
              <a:t>7FH</a:t>
            </a:r>
            <a:r>
              <a:rPr kumimoji="1" lang="zh-CN" altLang="en-US" b="1" dirty="0">
                <a:latin typeface="宋体" charset="-122"/>
              </a:rPr>
              <a:t>）和部分特殊功能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（字节地址是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8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的倍数）</a:t>
            </a:r>
            <a:r>
              <a:rPr kumimoji="1" lang="zh-CN" altLang="en-US" b="1" dirty="0">
                <a:latin typeface="宋体" charset="-122"/>
              </a:rPr>
              <a:t>寄存器</a:t>
            </a:r>
            <a:r>
              <a:rPr kumimoji="1" lang="en-US" altLang="zh-CN" b="1" dirty="0">
                <a:latin typeface="宋体" charset="-122"/>
              </a:rPr>
              <a:t>SFR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2" presetClass="entr" presetSubtype="1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 autoUpdateAnimBg="0"/>
      <p:bldP spid="13" grpId="0" build="p" bldLvl="5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0B0EB087-93FF-43BB-85E7-268EEF735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20:12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F9EF4B2-9E75-408F-AF2C-6DAB135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04D0CF5-5FD5-4CB2-98FD-657A2A70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A4587A-4E6E-4327-864E-ED92E8FAC4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E565A55-DBAD-4005-A854-AFD14E9A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66" y="260648"/>
            <a:ext cx="4196382" cy="89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、位数传送指令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F683F-653D-499E-9E26-F54DC36DF502}"/>
              </a:ext>
            </a:extLst>
          </p:cNvPr>
          <p:cNvSpPr/>
          <p:nvPr/>
        </p:nvSpPr>
        <p:spPr>
          <a:xfrm>
            <a:off x="4092611" y="750179"/>
            <a:ext cx="2102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DE9AD53-AC00-4B8D-A95D-EB02F5A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56">
            <a:extLst>
              <a:ext uri="{FF2B5EF4-FFF2-40B4-BE49-F238E27FC236}">
                <a16:creationId xmlns:a16="http://schemas.microsoft.com/office/drawing/2014/main" id="{F4D3B722-EC92-4EFD-B996-C9BBB2AF02AB}"/>
              </a:ext>
            </a:extLst>
          </p:cNvPr>
          <p:cNvGrpSpPr>
            <a:grpSpLocks/>
          </p:cNvGrpSpPr>
          <p:nvPr/>
        </p:nvGrpSpPr>
        <p:grpSpPr bwMode="auto">
          <a:xfrm>
            <a:off x="998480" y="1424412"/>
            <a:ext cx="5287963" cy="1385888"/>
            <a:chOff x="432" y="670"/>
            <a:chExt cx="3331" cy="873"/>
          </a:xfrm>
        </p:grpSpPr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34F66CD-7385-481D-8A5C-F053D67DA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70"/>
              <a:ext cx="3331" cy="873"/>
            </a:xfrm>
            <a:prstGeom prst="rect">
              <a:avLst/>
            </a:prstGeom>
            <a:solidFill>
              <a:srgbClr val="FF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kumimoji="1" lang="zh-CN" altLang="en-US" sz="2000" b="1" dirty="0">
                  <a:latin typeface="宋体" charset="-122"/>
                </a:rPr>
                <a:t>汇编指令格式	机器码格式	操作</a:t>
              </a:r>
              <a:r>
                <a:rPr kumimoji="1" lang="zh-CN" altLang="en-US" sz="2000" b="1" dirty="0">
                  <a:solidFill>
                    <a:schemeClr val="bg2"/>
                  </a:solidFill>
                  <a:latin typeface="宋体" charset="-122"/>
                </a:rPr>
                <a:t>	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MOV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  C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bit 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1010 0010	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C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Courier New" pitchFamily="49" charset="0"/>
                </a:rPr>
                <a:t> </a:t>
              </a:r>
              <a:b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MOV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  bit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C 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1001 0010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C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bit</a:t>
              </a:r>
              <a:endParaRPr kumimoji="1" lang="en-US" altLang="zh-CN" sz="2000" b="1" dirty="0">
                <a:solidFill>
                  <a:srgbClr val="CC6600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52">
              <a:extLst>
                <a:ext uri="{FF2B5EF4-FFF2-40B4-BE49-F238E27FC236}">
                  <a16:creationId xmlns:a16="http://schemas.microsoft.com/office/drawing/2014/main" id="{B1BA3F41-BBA1-4D4D-B046-C5009F371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248"/>
              <a:ext cx="3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53">
              <a:extLst>
                <a:ext uri="{FF2B5EF4-FFF2-40B4-BE49-F238E27FC236}">
                  <a16:creationId xmlns:a16="http://schemas.microsoft.com/office/drawing/2014/main" id="{C112AD58-A8A7-45E1-A297-7B94DB8D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08"/>
              <a:ext cx="33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54">
              <a:extLst>
                <a:ext uri="{FF2B5EF4-FFF2-40B4-BE49-F238E27FC236}">
                  <a16:creationId xmlns:a16="http://schemas.microsoft.com/office/drawing/2014/main" id="{CEB41B8A-67C6-465D-BD81-3C644E21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72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55">
              <a:extLst>
                <a:ext uri="{FF2B5EF4-FFF2-40B4-BE49-F238E27FC236}">
                  <a16:creationId xmlns:a16="http://schemas.microsoft.com/office/drawing/2014/main" id="{660C4246-4A11-46F5-B380-C36F95B8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672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Text Box 73">
            <a:extLst>
              <a:ext uri="{FF2B5EF4-FFF2-40B4-BE49-F238E27FC236}">
                <a16:creationId xmlns:a16="http://schemas.microsoft.com/office/drawing/2014/main" id="{E78C6F7F-7486-4908-99A5-EA92B82B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9" y="3534093"/>
            <a:ext cx="5105400" cy="11079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200" b="1" dirty="0">
                <a:latin typeface="Times New Roman" pitchFamily="18" charset="0"/>
              </a:rPr>
              <a:t>例如：初始时位地址（</a:t>
            </a:r>
            <a:r>
              <a:rPr kumimoji="1" lang="en-US" altLang="zh-CN" sz="2200" b="1" dirty="0">
                <a:latin typeface="Times New Roman" pitchFamily="18" charset="0"/>
              </a:rPr>
              <a:t>20H</a:t>
            </a:r>
            <a:r>
              <a:rPr kumimoji="1" lang="zh-CN" altLang="en-US" sz="2200" b="1" dirty="0">
                <a:latin typeface="Times New Roman" pitchFamily="18" charset="0"/>
              </a:rPr>
              <a:t>）＝</a:t>
            </a:r>
            <a:r>
              <a:rPr kumimoji="1" lang="en-US" altLang="zh-CN" sz="2200" b="1" dirty="0">
                <a:latin typeface="Times New Roman" pitchFamily="18" charset="0"/>
              </a:rPr>
              <a:t>1</a:t>
            </a:r>
          </a:p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            	MOV    C,  20H             </a:t>
            </a:r>
            <a:r>
              <a:rPr kumimoji="1" lang="zh-CN" altLang="en-US" sz="2200" b="1" dirty="0">
                <a:latin typeface="Times New Roman" pitchFamily="18" charset="0"/>
              </a:rPr>
              <a:t>；</a:t>
            </a:r>
            <a:r>
              <a:rPr kumimoji="1" lang="en-US" altLang="zh-CN" sz="2200" b="1" dirty="0">
                <a:latin typeface="Times New Roman" pitchFamily="18" charset="0"/>
              </a:rPr>
              <a:t>CY=1</a:t>
            </a:r>
          </a:p>
          <a:p>
            <a:pPr eaLnBrk="0" hangingPunct="0"/>
            <a:r>
              <a:rPr kumimoji="1" lang="en-US" altLang="zh-CN" sz="2200" b="1" dirty="0">
                <a:latin typeface="Times New Roman" pitchFamily="18" charset="0"/>
              </a:rPr>
              <a:t>	MOV	 P1.0</a:t>
            </a:r>
            <a:r>
              <a:rPr kumimoji="1" lang="zh-CN" altLang="en-US" sz="2200" b="1" dirty="0">
                <a:latin typeface="Times New Roman" pitchFamily="18" charset="0"/>
              </a:rPr>
              <a:t>，</a:t>
            </a:r>
            <a:r>
              <a:rPr kumimoji="1" lang="en-US" altLang="zh-CN" sz="2200" b="1" dirty="0">
                <a:latin typeface="Times New Roman" pitchFamily="18" charset="0"/>
              </a:rPr>
              <a:t>C            </a:t>
            </a:r>
            <a:r>
              <a:rPr kumimoji="1" lang="zh-CN" altLang="en-US" sz="2200" b="1" dirty="0">
                <a:latin typeface="Times New Roman" pitchFamily="18" charset="0"/>
              </a:rPr>
              <a:t>；</a:t>
            </a:r>
            <a:r>
              <a:rPr kumimoji="1" lang="en-US" altLang="zh-CN" sz="2200" b="1" dirty="0">
                <a:latin typeface="Times New Roman" pitchFamily="18" charset="0"/>
              </a:rPr>
              <a:t>P1.0=1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85F76B-7E0E-4BDC-B57A-AB25BE2288DE}"/>
              </a:ext>
            </a:extLst>
          </p:cNvPr>
          <p:cNvSpPr/>
          <p:nvPr/>
        </p:nvSpPr>
        <p:spPr>
          <a:xfrm>
            <a:off x="6029493" y="750179"/>
            <a:ext cx="1067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7FA67D9-74BE-4742-9AD7-0D35B35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28" y="4895500"/>
            <a:ext cx="6994698" cy="1273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指令操作对象是</a:t>
            </a:r>
            <a:r>
              <a:rPr kumimoji="1" lang="en-US" altLang="zh-CN" b="1" dirty="0">
                <a:latin typeface="宋体" charset="-122"/>
              </a:rPr>
              <a:t>C</a:t>
            </a:r>
            <a:r>
              <a:rPr kumimoji="1" lang="zh-CN" altLang="en-US" b="1" dirty="0">
                <a:latin typeface="宋体" charset="-122"/>
              </a:rPr>
              <a:t>与</a:t>
            </a:r>
            <a:r>
              <a:rPr kumimoji="1" lang="en-US" altLang="zh-CN" b="1" dirty="0">
                <a:latin typeface="宋体" charset="-122"/>
              </a:rPr>
              <a:t>bit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没有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MOV  bit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bit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。</a:t>
            </a:r>
            <a:r>
              <a:rPr kumimoji="1" lang="zh-CN" altLang="en-US" b="1" dirty="0">
                <a:latin typeface="宋体" charset="-122"/>
              </a:rPr>
              <a:t>“</a:t>
            </a:r>
            <a:r>
              <a:rPr kumimoji="1" lang="en-US" altLang="zh-CN" b="1" dirty="0">
                <a:latin typeface="宋体" charset="-122"/>
              </a:rPr>
              <a:t>MOV   C,38H</a:t>
            </a:r>
            <a:r>
              <a:rPr kumimoji="1" lang="zh-CN" altLang="en-US" b="1" dirty="0">
                <a:latin typeface="宋体" charset="-122"/>
              </a:rPr>
              <a:t>”是可以的。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         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那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“MOV  32H,38H”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是什么意思？</a:t>
            </a:r>
            <a:endParaRPr kumimoji="1" lang="en-US" altLang="zh-CN" b="1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C67051-AA14-4942-A99C-0AF76D2CC347}"/>
              </a:ext>
            </a:extLst>
          </p:cNvPr>
          <p:cNvSpPr/>
          <p:nvPr/>
        </p:nvSpPr>
        <p:spPr>
          <a:xfrm>
            <a:off x="1597633" y="2980294"/>
            <a:ext cx="455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C:  </a:t>
            </a:r>
            <a:r>
              <a:rPr lang="zh-CN" altLang="en-US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</a:t>
            </a:r>
            <a:r>
              <a:rPr lang="en-US" altLang="zh-CN" b="1" kern="100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CY: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kern="100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   (psw.7) //</a:t>
            </a:r>
            <a:r>
              <a:rPr lang="zh-CN" altLang="zh-CN" b="1" kern="1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进位（标志）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7"/>
          <p:cNvSpPr>
            <a:spLocks noChangeArrowheads="1"/>
          </p:cNvSpPr>
          <p:nvPr/>
        </p:nvSpPr>
        <p:spPr bwMode="auto">
          <a:xfrm>
            <a:off x="131638" y="761893"/>
            <a:ext cx="3279775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、位修正指令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6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条）</a:t>
            </a:r>
          </a:p>
        </p:txBody>
      </p:sp>
      <p:grpSp>
        <p:nvGrpSpPr>
          <p:cNvPr id="66565" name="Group 29"/>
          <p:cNvGrpSpPr>
            <a:grpSpLocks/>
          </p:cNvGrpSpPr>
          <p:nvPr/>
        </p:nvGrpSpPr>
        <p:grpSpPr bwMode="auto">
          <a:xfrm>
            <a:off x="269086" y="1378637"/>
            <a:ext cx="8382000" cy="4375150"/>
            <a:chOff x="288" y="480"/>
            <a:chExt cx="5280" cy="2756"/>
          </a:xfrm>
        </p:grpSpPr>
        <p:sp>
          <p:nvSpPr>
            <p:cNvPr id="66566" name="Text Box 12"/>
            <p:cNvSpPr txBox="1">
              <a:spLocks noChangeArrowheads="1"/>
            </p:cNvSpPr>
            <p:nvPr/>
          </p:nvSpPr>
          <p:spPr bwMode="auto">
            <a:xfrm>
              <a:off x="288" y="480"/>
              <a:ext cx="5280" cy="275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kumimoji="1" lang="zh-CN" altLang="en-US" sz="2000" b="1" dirty="0">
                  <a:latin typeface="宋体" charset="-122"/>
                </a:rPr>
                <a:t>汇编指令格式	机器码格式	操作		注释</a:t>
              </a:r>
              <a:r>
                <a:rPr kumimoji="1" lang="zh-CN" altLang="en-US" sz="2000" b="1" dirty="0">
                  <a:solidFill>
                    <a:schemeClr val="bg2"/>
                  </a:solidFill>
                  <a:latin typeface="宋体" charset="-122"/>
                </a:rPr>
                <a:t>	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CLR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  C 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1100 0011	0→C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Courier New" pitchFamily="49" charset="0"/>
                </a:rPr>
                <a:t> 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		C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清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0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指令</a:t>
              </a:r>
              <a:b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CLR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  bit 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1100 0010	0→bit	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位地址清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0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指令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	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(bit)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SETB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  C 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1101 0011	1→C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Courier New" pitchFamily="49" charset="0"/>
                </a:rPr>
                <a:t> 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		C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置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1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指令</a:t>
              </a:r>
              <a:b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SETB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  bit 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1101 0010	1→bit	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位地址置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指令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	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(bit)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CPL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  C 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1011 0011	(C)→C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Courier New" pitchFamily="49" charset="0"/>
                </a:rPr>
                <a:t> </a:t>
              </a:r>
              <a:r>
                <a:rPr kumimoji="1" lang="en-US" altLang="zh-CN" sz="2000" b="1" dirty="0">
                  <a:solidFill>
                    <a:schemeClr val="hlink"/>
                  </a:solidFill>
                  <a:latin typeface="宋体" charset="-122"/>
                </a:rPr>
                <a:t>        </a:t>
              </a:r>
              <a:r>
                <a:rPr kumimoji="1" lang="en-US" altLang="zh-CN" sz="2000" b="1" dirty="0" err="1">
                  <a:solidFill>
                    <a:schemeClr val="hlink"/>
                  </a:solidFill>
                  <a:latin typeface="宋体" charset="-122"/>
                </a:rPr>
                <a:t>C</a:t>
              </a: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取反指令</a:t>
              </a:r>
              <a:b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CPL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  bit 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1011 0010	(bit)→bit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位地址取反置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1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指令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1" lang="zh-CN" altLang="en-US" sz="2000" b="1" dirty="0">
                  <a:solidFill>
                    <a:schemeClr val="hlink"/>
                  </a:solidFill>
                  <a:latin typeface="宋体" charset="-122"/>
                </a:rPr>
                <a:t>		</a:t>
              </a:r>
              <a:r>
                <a:rPr kumimoji="1" lang="zh-CN" altLang="en-US" sz="2000" b="1" dirty="0">
                  <a:solidFill>
                    <a:srgbClr val="CC6600"/>
                  </a:solidFill>
                  <a:latin typeface="宋体" charset="-122"/>
                </a:rPr>
                <a:t>位地址</a:t>
              </a:r>
              <a:r>
                <a:rPr kumimoji="1" lang="en-US" altLang="zh-CN" sz="2000" b="1" dirty="0">
                  <a:solidFill>
                    <a:srgbClr val="CC6600"/>
                  </a:solidFill>
                  <a:latin typeface="宋体" charset="-122"/>
                </a:rPr>
                <a:t>(bit)</a:t>
              </a:r>
            </a:p>
          </p:txBody>
        </p:sp>
        <p:sp>
          <p:nvSpPr>
            <p:cNvPr id="66567" name="Line 14"/>
            <p:cNvSpPr>
              <a:spLocks noChangeShapeType="1"/>
            </p:cNvSpPr>
            <p:nvPr/>
          </p:nvSpPr>
          <p:spPr bwMode="auto">
            <a:xfrm>
              <a:off x="288" y="816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68" name="Line 18"/>
            <p:cNvSpPr>
              <a:spLocks noChangeShapeType="1"/>
            </p:cNvSpPr>
            <p:nvPr/>
          </p:nvSpPr>
          <p:spPr bwMode="auto">
            <a:xfrm>
              <a:off x="3600" y="480"/>
              <a:ext cx="0" cy="27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69" name="Line 19"/>
            <p:cNvSpPr>
              <a:spLocks noChangeShapeType="1"/>
            </p:cNvSpPr>
            <p:nvPr/>
          </p:nvSpPr>
          <p:spPr bwMode="auto">
            <a:xfrm>
              <a:off x="2688" y="244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0" name="Line 20"/>
            <p:cNvSpPr>
              <a:spLocks noChangeShapeType="1"/>
            </p:cNvSpPr>
            <p:nvPr/>
          </p:nvSpPr>
          <p:spPr bwMode="auto">
            <a:xfrm>
              <a:off x="2688" y="273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1" name="Line 22"/>
            <p:cNvSpPr>
              <a:spLocks noChangeShapeType="1"/>
            </p:cNvSpPr>
            <p:nvPr/>
          </p:nvSpPr>
          <p:spPr bwMode="auto">
            <a:xfrm>
              <a:off x="2496" y="480"/>
              <a:ext cx="0" cy="27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2" name="Line 23"/>
            <p:cNvSpPr>
              <a:spLocks noChangeShapeType="1"/>
            </p:cNvSpPr>
            <p:nvPr/>
          </p:nvSpPr>
          <p:spPr bwMode="auto">
            <a:xfrm>
              <a:off x="1392" y="480"/>
              <a:ext cx="0" cy="27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3" name="Line 24"/>
            <p:cNvSpPr>
              <a:spLocks noChangeShapeType="1"/>
            </p:cNvSpPr>
            <p:nvPr/>
          </p:nvSpPr>
          <p:spPr bwMode="auto">
            <a:xfrm>
              <a:off x="288" y="1056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4" name="Line 25"/>
            <p:cNvSpPr>
              <a:spLocks noChangeShapeType="1"/>
            </p:cNvSpPr>
            <p:nvPr/>
          </p:nvSpPr>
          <p:spPr bwMode="auto">
            <a:xfrm>
              <a:off x="288" y="1632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5" name="Line 26"/>
            <p:cNvSpPr>
              <a:spLocks noChangeShapeType="1"/>
            </p:cNvSpPr>
            <p:nvPr/>
          </p:nvSpPr>
          <p:spPr bwMode="auto">
            <a:xfrm>
              <a:off x="288" y="1920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6" name="Line 27"/>
            <p:cNvSpPr>
              <a:spLocks noChangeShapeType="1"/>
            </p:cNvSpPr>
            <p:nvPr/>
          </p:nvSpPr>
          <p:spPr bwMode="auto">
            <a:xfrm>
              <a:off x="288" y="2400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7" name="Line 28"/>
            <p:cNvSpPr>
              <a:spLocks noChangeShapeType="1"/>
            </p:cNvSpPr>
            <p:nvPr/>
          </p:nvSpPr>
          <p:spPr bwMode="auto">
            <a:xfrm>
              <a:off x="288" y="2688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日期占位符 4">
            <a:extLst>
              <a:ext uri="{FF2B5EF4-FFF2-40B4-BE49-F238E27FC236}">
                <a16:creationId xmlns:a16="http://schemas.microsoft.com/office/drawing/2014/main" id="{604A2644-DB0F-4635-9692-553A16EECC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20:40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" name="灯片编号占位符 6">
            <a:extLst>
              <a:ext uri="{FF2B5EF4-FFF2-40B4-BE49-F238E27FC236}">
                <a16:creationId xmlns:a16="http://schemas.microsoft.com/office/drawing/2014/main" id="{96FADB11-7D0B-4A73-8002-0F4F77D4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B5B7E8EB-A9AD-4C9E-A3EA-BCD4C128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77C5F5AF-769D-44B1-8A64-40ED4F2450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ADAED2-C5C8-48A7-B56E-835566D63A34}"/>
              </a:ext>
            </a:extLst>
          </p:cNvPr>
          <p:cNvSpPr/>
          <p:nvPr/>
        </p:nvSpPr>
        <p:spPr>
          <a:xfrm>
            <a:off x="3188657" y="827604"/>
            <a:ext cx="327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CLR</a:t>
            </a:r>
            <a:r>
              <a:rPr lang="zh-CN" altLang="en-US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SETB</a:t>
            </a:r>
            <a:r>
              <a:rPr lang="zh-CN" altLang="en-US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CPL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AC57D463-9B15-439F-9F8B-4B5D1F90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0D4177E-E3F4-4979-B4DE-5FCD70270230}"/>
              </a:ext>
            </a:extLst>
          </p:cNvPr>
          <p:cNvSpPr/>
          <p:nvPr/>
        </p:nvSpPr>
        <p:spPr>
          <a:xfrm>
            <a:off x="6112795" y="635482"/>
            <a:ext cx="106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SET  B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it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1AD3DE-39DD-4EFB-852A-CCB41634FD17}"/>
              </a:ext>
            </a:extLst>
          </p:cNvPr>
          <p:cNvSpPr/>
          <p:nvPr/>
        </p:nvSpPr>
        <p:spPr>
          <a:xfrm>
            <a:off x="6107547" y="968748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ea typeface="创艺简黑体" pitchFamily="2" charset="-122"/>
              </a:rPr>
              <a:t>C</a:t>
            </a:r>
            <a:r>
              <a:rPr lang="en-US" altLang="zh-CN" b="1" dirty="0" err="1">
                <a:solidFill>
                  <a:srgbClr val="3333FF"/>
                </a:solidFill>
                <a:ea typeface="创艺简黑体" pitchFamily="2" charset="-122"/>
              </a:rPr>
              <a:t>om</a:t>
            </a:r>
            <a:r>
              <a:rPr lang="en-US" altLang="zh-CN" b="1" dirty="0" err="1">
                <a:solidFill>
                  <a:srgbClr val="FF0000"/>
                </a:solidFill>
                <a:ea typeface="创艺简黑体" pitchFamily="2" charset="-122"/>
              </a:rPr>
              <a:t>PL</a:t>
            </a:r>
            <a:r>
              <a:rPr lang="en-US" altLang="zh-CN" b="1" dirty="0" err="1">
                <a:solidFill>
                  <a:srgbClr val="3333FF"/>
                </a:solidFill>
                <a:ea typeface="创艺简黑体" pitchFamily="2" charset="-122"/>
              </a:rPr>
              <a:t>ement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D5D3E0-108A-4A94-9634-BFA6B1B63E89}"/>
              </a:ext>
            </a:extLst>
          </p:cNvPr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Set Bit 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439FDF-864F-47F1-8C17-2A7C38C43FC3}"/>
              </a:ext>
            </a:extLst>
          </p:cNvPr>
          <p:cNvSpPr/>
          <p:nvPr/>
        </p:nvSpPr>
        <p:spPr>
          <a:xfrm>
            <a:off x="6145970" y="29757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CL </a:t>
            </a:r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ea</a:t>
            </a:r>
            <a:r>
              <a:rPr lang="en-US" altLang="zh-CN" b="1" dirty="0" err="1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996497" y="1603206"/>
            <a:ext cx="1098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例如：</a:t>
            </a:r>
          </a:p>
        </p:txBody>
      </p:sp>
      <p:sp>
        <p:nvSpPr>
          <p:cNvPr id="67589" name="Text Box 22"/>
          <p:cNvSpPr txBox="1">
            <a:spLocks noChangeArrowheads="1"/>
          </p:cNvSpPr>
          <p:nvPr/>
        </p:nvSpPr>
        <p:spPr bwMode="auto">
          <a:xfrm>
            <a:off x="1013268" y="2087801"/>
            <a:ext cx="7175903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CLR</a:t>
            </a:r>
            <a:r>
              <a:rPr kumimoji="1" lang="en-US" altLang="zh-CN" sz="2000" b="1" dirty="0">
                <a:latin typeface="Times New Roman" pitchFamily="18" charset="0"/>
              </a:rPr>
              <a:t>	C		;CY=0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CLR</a:t>
            </a:r>
            <a:r>
              <a:rPr kumimoji="1" lang="en-US" altLang="zh-CN" sz="2000" b="1" dirty="0">
                <a:latin typeface="Times New Roman" pitchFamily="18" charset="0"/>
              </a:rPr>
              <a:t>	ACC.0		;ACC.0=0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CPL</a:t>
            </a:r>
            <a:r>
              <a:rPr kumimoji="1" lang="en-US" altLang="zh-CN" sz="2000" b="1" dirty="0">
                <a:latin typeface="Times New Roman" pitchFamily="18" charset="0"/>
              </a:rPr>
              <a:t>	ACC.0		;ACC.0=1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SETB</a:t>
            </a:r>
            <a:r>
              <a:rPr kumimoji="1" lang="en-US" altLang="zh-CN" sz="2000" b="1" dirty="0">
                <a:latin typeface="Times New Roman" pitchFamily="18" charset="0"/>
              </a:rPr>
              <a:t>	RS1		;RS1=1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CLR</a:t>
            </a:r>
            <a:r>
              <a:rPr kumimoji="1" lang="en-US" altLang="zh-CN" sz="2000" b="1" dirty="0">
                <a:latin typeface="Times New Roman" pitchFamily="18" charset="0"/>
              </a:rPr>
              <a:t>	RS0		;RS0=0  </a:t>
            </a:r>
            <a:r>
              <a:rPr kumimoji="1" lang="zh-CN" altLang="en-US" sz="2000" b="1" dirty="0">
                <a:latin typeface="Times New Roman" pitchFamily="18" charset="0"/>
              </a:rPr>
              <a:t>选择当前工作寄存器为第</a:t>
            </a:r>
            <a:r>
              <a:rPr kumimoji="1" lang="en-US" altLang="zh-CN" sz="2000" b="1" dirty="0"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latin typeface="Times New Roman" pitchFamily="18" charset="0"/>
              </a:rPr>
              <a:t>组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CPL</a:t>
            </a:r>
            <a:r>
              <a:rPr kumimoji="1" lang="en-US" altLang="zh-CN" sz="2000" b="1" dirty="0">
                <a:latin typeface="Times New Roman" pitchFamily="18" charset="0"/>
              </a:rPr>
              <a:t>	C		;CY=1</a:t>
            </a:r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3D9A8ED9-731B-4CD8-AEE0-197235B425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20:47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2D3C0-63B2-4702-82E1-0C412FBD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575B3D9-7886-4A9B-99FB-C3BA9CDB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61D357A-F716-4880-B939-5CD2945D41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pic>
        <p:nvPicPr>
          <p:cNvPr id="1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A52CD7F8-2F87-4A5C-BE23-1B9DC9DF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78DB0761-8E5F-486E-9293-F034836F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6" y="762546"/>
            <a:ext cx="3279775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、位修正指令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en-US" altLang="zh-CN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6</a:t>
            </a:r>
            <a:r>
              <a:rPr lang="zh-CN" altLang="en-US" sz="24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条）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24B9-635E-4D4C-AAB9-DECCE1DB9D46}"/>
              </a:ext>
            </a:extLst>
          </p:cNvPr>
          <p:cNvSpPr/>
          <p:nvPr/>
        </p:nvSpPr>
        <p:spPr>
          <a:xfrm>
            <a:off x="3979404" y="855177"/>
            <a:ext cx="327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CLR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SETB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CPL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56CF174-4EE8-4767-BA09-3BB89B4A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28" y="4271978"/>
            <a:ext cx="6994698" cy="16893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en-US" altLang="zh-CN" b="1" dirty="0">
                <a:latin typeface="宋体" charset="-122"/>
              </a:rPr>
              <a:t>CLR</a:t>
            </a:r>
            <a:r>
              <a:rPr kumimoji="1" lang="zh-CN" altLang="en-US" b="1" dirty="0">
                <a:latin typeface="宋体" charset="-122"/>
              </a:rPr>
              <a:t>操作后，操作对象的值变成</a:t>
            </a:r>
            <a:r>
              <a:rPr kumimoji="1" lang="en-US" altLang="zh-CN" b="1" dirty="0">
                <a:latin typeface="宋体" charset="-122"/>
              </a:rPr>
              <a:t>0,</a:t>
            </a:r>
            <a:r>
              <a:rPr kumimoji="1" lang="zh-CN" altLang="en-US" b="1" dirty="0">
                <a:latin typeface="宋体" charset="-122"/>
              </a:rPr>
              <a:t>不管操作前是什么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 2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en-US" altLang="zh-CN" b="1" dirty="0">
                <a:latin typeface="宋体" charset="-122"/>
              </a:rPr>
              <a:t>SETB</a:t>
            </a:r>
            <a:r>
              <a:rPr kumimoji="1" lang="zh-CN" altLang="en-US" b="1" dirty="0">
                <a:latin typeface="宋体" charset="-122"/>
              </a:rPr>
              <a:t>操作后，操作对象的值变成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，不管操作前是什么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en-US" altLang="zh-CN" b="1" dirty="0">
                <a:latin typeface="宋体" charset="-122"/>
              </a:rPr>
              <a:t>CPL</a:t>
            </a:r>
            <a:r>
              <a:rPr kumimoji="1" lang="zh-CN" altLang="en-US" b="1" dirty="0">
                <a:latin typeface="宋体" charset="-122"/>
              </a:rPr>
              <a:t>操作后，操作对象的值取反，是</a:t>
            </a:r>
            <a:r>
              <a:rPr kumimoji="1" lang="en-US" altLang="zh-CN" b="1" dirty="0">
                <a:latin typeface="宋体" charset="-122"/>
              </a:rPr>
              <a:t>0</a:t>
            </a:r>
            <a:r>
              <a:rPr kumimoji="1" lang="zh-CN" altLang="en-US" b="1" dirty="0">
                <a:latin typeface="宋体" charset="-122"/>
              </a:rPr>
              <a:t>变成，是</a:t>
            </a:r>
            <a:r>
              <a:rPr kumimoji="1" lang="en-US" altLang="zh-CN" b="1" dirty="0">
                <a:latin typeface="宋体" charset="-122"/>
              </a:rPr>
              <a:t>1</a:t>
            </a:r>
            <a:r>
              <a:rPr kumimoji="1" lang="zh-CN" altLang="en-US" b="1" dirty="0">
                <a:latin typeface="宋体" charset="-122"/>
              </a:rPr>
              <a:t>变成</a:t>
            </a:r>
            <a:r>
              <a:rPr kumimoji="1" lang="en-US" altLang="zh-CN" b="1" dirty="0">
                <a:latin typeface="宋体" charset="-122"/>
              </a:rPr>
              <a:t>0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b="1" dirty="0">
                <a:latin typeface="宋体" charset="-122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有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CLR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SETB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指令了，为什么还要设计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</a:rPr>
              <a:t>CPL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指令？</a:t>
            </a:r>
            <a:endParaRPr kumimoji="1" lang="en-US" altLang="zh-CN" b="1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06" y="821084"/>
            <a:ext cx="3986273" cy="4572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、位逻辑运算指令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grpSp>
        <p:nvGrpSpPr>
          <p:cNvPr id="68613" name="Group 59"/>
          <p:cNvGrpSpPr>
            <a:grpSpLocks/>
          </p:cNvGrpSpPr>
          <p:nvPr/>
        </p:nvGrpSpPr>
        <p:grpSpPr bwMode="auto">
          <a:xfrm>
            <a:off x="215900" y="1459001"/>
            <a:ext cx="8712200" cy="2887663"/>
            <a:chOff x="336" y="384"/>
            <a:chExt cx="5488" cy="1819"/>
          </a:xfrm>
        </p:grpSpPr>
        <p:sp>
          <p:nvSpPr>
            <p:cNvPr id="68615" name="Text Box 50"/>
            <p:cNvSpPr txBox="1">
              <a:spLocks noChangeArrowheads="1"/>
            </p:cNvSpPr>
            <p:nvPr/>
          </p:nvSpPr>
          <p:spPr bwMode="auto">
            <a:xfrm>
              <a:off x="336" y="400"/>
              <a:ext cx="5488" cy="1803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000" b="1" dirty="0">
                  <a:latin typeface="宋体" charset="-122"/>
                </a:rPr>
                <a:t>汇编指令格式	机器码格式	操作			注释</a:t>
              </a:r>
              <a:br>
                <a:rPr kumimoji="1" lang="zh-CN" altLang="en-US" sz="2000" b="1" dirty="0">
                  <a:latin typeface="宋体" charset="-122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ANL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 C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bit 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1000 0010	(C)∧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C   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位逻辑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Courier New" pitchFamily="49" charset="0"/>
                </a:rPr>
                <a:t>“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与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Courier New" pitchFamily="49" charset="0"/>
                </a:rPr>
                <a:t>”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指令</a:t>
              </a:r>
              <a:b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</a:b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		位地址（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）	</a:t>
              </a:r>
            </a:p>
            <a:p>
              <a:pPr eaLnBrk="0" hangingPunct="0"/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ANL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 C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/bit 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1011 0000	(C)∧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/bit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C   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位逻辑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Courier New" pitchFamily="49" charset="0"/>
                </a:rPr>
                <a:t>“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与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Courier New" pitchFamily="49" charset="0"/>
                </a:rPr>
                <a:t>”</a:t>
              </a:r>
              <a:r>
                <a:rPr kumimoji="1" lang="zh-CN" altLang="en-US" sz="2000" b="1" i="1" dirty="0">
                  <a:solidFill>
                    <a:srgbClr val="3333FF"/>
                  </a:solidFill>
                  <a:latin typeface="宋体" charset="-122"/>
                </a:rPr>
                <a:t>指令</a:t>
              </a:r>
              <a:endParaRPr kumimoji="1" lang="zh-CN" altLang="en-US" sz="2000" b="1" dirty="0">
                <a:solidFill>
                  <a:srgbClr val="3333FF"/>
                </a:solidFill>
                <a:latin typeface="宋体" charset="-122"/>
              </a:endParaRPr>
            </a:p>
            <a:p>
              <a:pPr eaLnBrk="0" hangingPunct="0"/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		位地址（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）	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urier New" pitchFamily="49" charset="0"/>
                </a:rPr>
                <a:t> </a:t>
              </a:r>
              <a:b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</a:br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ORL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 C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bit 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0111 0010	(C)∨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C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Courier New" pitchFamily="49" charset="0"/>
                </a:rPr>
                <a:t>   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位逻辑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Courier New" pitchFamily="49" charset="0"/>
                </a:rPr>
                <a:t>“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或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Courier New" pitchFamily="49" charset="0"/>
                </a:rPr>
                <a:t>”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指令</a:t>
              </a:r>
            </a:p>
            <a:p>
              <a:pPr eaLnBrk="0" hangingPunct="0"/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		位地址（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）	</a:t>
              </a:r>
            </a:p>
            <a:p>
              <a:pPr eaLnBrk="0" hangingPunct="0"/>
              <a:r>
                <a:rPr kumimoji="1" lang="en-US" altLang="zh-CN" sz="2000" b="1" dirty="0">
                  <a:solidFill>
                    <a:srgbClr val="FF0000"/>
                  </a:solidFill>
                  <a:latin typeface="宋体" charset="-122"/>
                </a:rPr>
                <a:t>ORL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 C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，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/bit 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；	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0101 0000	(C)∨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（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/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）→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C    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位逻辑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Courier New" pitchFamily="49" charset="0"/>
                </a:rPr>
                <a:t>“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或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Courier New" pitchFamily="49" charset="0"/>
                </a:rPr>
                <a:t>”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指令</a:t>
              </a:r>
            </a:p>
            <a:p>
              <a:pPr eaLnBrk="0" hangingPunct="0"/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		位地址（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宋体" charset="-122"/>
                </a:rPr>
                <a:t>bit</a:t>
              </a:r>
              <a:r>
                <a:rPr kumimoji="1" lang="zh-CN" altLang="en-US" sz="2000" b="1" dirty="0">
                  <a:solidFill>
                    <a:srgbClr val="CC0000"/>
                  </a:solidFill>
                  <a:latin typeface="宋体" charset="-122"/>
                </a:rPr>
                <a:t>）	</a:t>
              </a:r>
            </a:p>
          </p:txBody>
        </p:sp>
        <p:sp>
          <p:nvSpPr>
            <p:cNvPr id="68616" name="Line 52"/>
            <p:cNvSpPr>
              <a:spLocks noChangeShapeType="1"/>
            </p:cNvSpPr>
            <p:nvPr/>
          </p:nvSpPr>
          <p:spPr bwMode="auto">
            <a:xfrm>
              <a:off x="336" y="624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17" name="Line 53"/>
            <p:cNvSpPr>
              <a:spLocks noChangeShapeType="1"/>
            </p:cNvSpPr>
            <p:nvPr/>
          </p:nvSpPr>
          <p:spPr bwMode="auto">
            <a:xfrm>
              <a:off x="336" y="1008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18" name="Line 54"/>
            <p:cNvSpPr>
              <a:spLocks noChangeShapeType="1"/>
            </p:cNvSpPr>
            <p:nvPr/>
          </p:nvSpPr>
          <p:spPr bwMode="auto">
            <a:xfrm>
              <a:off x="336" y="1383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19" name="Line 55"/>
            <p:cNvSpPr>
              <a:spLocks noChangeShapeType="1"/>
            </p:cNvSpPr>
            <p:nvPr/>
          </p:nvSpPr>
          <p:spPr bwMode="auto">
            <a:xfrm>
              <a:off x="336" y="1776"/>
              <a:ext cx="52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0" name="Line 56"/>
            <p:cNvSpPr>
              <a:spLocks noChangeShapeType="1"/>
            </p:cNvSpPr>
            <p:nvPr/>
          </p:nvSpPr>
          <p:spPr bwMode="auto">
            <a:xfrm>
              <a:off x="1488" y="384"/>
              <a:ext cx="0" cy="1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1" name="Line 57"/>
            <p:cNvSpPr>
              <a:spLocks noChangeShapeType="1"/>
            </p:cNvSpPr>
            <p:nvPr/>
          </p:nvSpPr>
          <p:spPr bwMode="auto">
            <a:xfrm>
              <a:off x="2640" y="384"/>
              <a:ext cx="0" cy="1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2" name="Line 58"/>
            <p:cNvSpPr>
              <a:spLocks noChangeShapeType="1"/>
            </p:cNvSpPr>
            <p:nvPr/>
          </p:nvSpPr>
          <p:spPr bwMode="auto">
            <a:xfrm>
              <a:off x="4080" y="384"/>
              <a:ext cx="0" cy="1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4" name="Text Box 60"/>
          <p:cNvSpPr txBox="1">
            <a:spLocks noChangeArrowheads="1"/>
          </p:cNvSpPr>
          <p:nvPr/>
        </p:nvSpPr>
        <p:spPr bwMode="auto">
          <a:xfrm>
            <a:off x="1619672" y="4423442"/>
            <a:ext cx="4224233" cy="206210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例： </a:t>
            </a:r>
            <a:r>
              <a:rPr kumimoji="1" lang="zh-CN" altLang="en-US" sz="1600" b="1" dirty="0">
                <a:latin typeface="宋体" charset="-122"/>
              </a:rPr>
              <a:t>若位地址（</a:t>
            </a:r>
            <a:r>
              <a:rPr kumimoji="1" lang="en-US" altLang="zh-CN" sz="1600" b="1" dirty="0">
                <a:latin typeface="宋体" charset="-122"/>
              </a:rPr>
              <a:t>20H</a:t>
            </a:r>
            <a:r>
              <a:rPr kumimoji="1" lang="zh-CN" altLang="en-US" sz="1600" b="1" dirty="0">
                <a:latin typeface="宋体" charset="-122"/>
              </a:rPr>
              <a:t>）</a:t>
            </a:r>
            <a:r>
              <a:rPr kumimoji="1" lang="en-US" altLang="zh-CN" sz="1600" b="1" dirty="0">
                <a:latin typeface="宋体" charset="-122"/>
              </a:rPr>
              <a:t>=1</a:t>
            </a:r>
            <a:r>
              <a:rPr kumimoji="1" lang="zh-CN" altLang="en-US" sz="1600" b="1" dirty="0">
                <a:latin typeface="宋体" charset="-122"/>
              </a:rPr>
              <a:t>，位累加器（</a:t>
            </a:r>
            <a:r>
              <a:rPr kumimoji="1" lang="en-US" altLang="zh-CN" sz="1600" b="1" dirty="0">
                <a:latin typeface="宋体" charset="-122"/>
              </a:rPr>
              <a:t>C</a:t>
            </a:r>
            <a:r>
              <a:rPr kumimoji="1" lang="zh-CN" altLang="en-US" sz="1600" b="1" dirty="0">
                <a:latin typeface="宋体" charset="-122"/>
              </a:rPr>
              <a:t>）</a:t>
            </a:r>
            <a:r>
              <a:rPr kumimoji="1" lang="en-US" altLang="zh-CN" sz="1600" b="1" dirty="0">
                <a:latin typeface="宋体" charset="-122"/>
              </a:rPr>
              <a:t>=0</a:t>
            </a:r>
          </a:p>
          <a:p>
            <a:pPr eaLnBrk="0" hangingPunct="0"/>
            <a:r>
              <a:rPr kumimoji="1" lang="en-US" altLang="zh-CN" sz="1600" b="1" dirty="0">
                <a:latin typeface="宋体" charset="-122"/>
              </a:rPr>
              <a:t>     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执行指令：</a:t>
            </a:r>
            <a:r>
              <a:rPr kumimoji="1" lang="zh-CN" altLang="en-US" sz="1600" b="1" dirty="0">
                <a:latin typeface="宋体" charset="-122"/>
              </a:rPr>
              <a:t>	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ANL  C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/20H 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； </a:t>
            </a:r>
            <a:endParaRPr kumimoji="1" lang="en-US" altLang="zh-CN" sz="1600" b="1" dirty="0">
              <a:solidFill>
                <a:srgbClr val="3333FF"/>
              </a:solidFill>
              <a:latin typeface="宋体" charset="-122"/>
            </a:endParaRPr>
          </a:p>
          <a:p>
            <a:pPr eaLnBrk="0" hangingPunct="0"/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     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后的结果：（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C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）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=0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， （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20H</a:t>
            </a:r>
            <a:r>
              <a:rPr kumimoji="1" lang="zh-CN" altLang="en-US" sz="1600" b="1" dirty="0">
                <a:solidFill>
                  <a:srgbClr val="3333FF"/>
                </a:solidFill>
                <a:latin typeface="宋体" charset="-122"/>
              </a:rPr>
              <a:t>）</a:t>
            </a:r>
            <a:r>
              <a:rPr kumimoji="1" lang="en-US" altLang="zh-CN" sz="1600" b="1" dirty="0">
                <a:solidFill>
                  <a:srgbClr val="3333FF"/>
                </a:solidFill>
                <a:latin typeface="宋体" charset="-122"/>
              </a:rPr>
              <a:t>=1</a:t>
            </a:r>
          </a:p>
          <a:p>
            <a:pPr eaLnBrk="0" hangingPunct="0"/>
            <a:endParaRPr kumimoji="1" lang="zh-CN" altLang="en-US" sz="1600" b="1" dirty="0">
              <a:solidFill>
                <a:srgbClr val="3333FF"/>
              </a:solidFill>
              <a:latin typeface="宋体" charset="-122"/>
            </a:endParaRPr>
          </a:p>
          <a:p>
            <a:pPr eaLnBrk="0" hangingPunct="0"/>
            <a:r>
              <a:rPr kumimoji="1" lang="zh-CN" altLang="en-US" sz="1600" b="1" dirty="0">
                <a:latin typeface="宋体" charset="-122"/>
              </a:rPr>
              <a:t>  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而执行指令：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charset="-122"/>
              </a:rPr>
              <a:t>CPL  20H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；</a:t>
            </a:r>
          </a:p>
          <a:p>
            <a:pPr eaLnBrk="0" hangingPunct="0"/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charset="-122"/>
              </a:rPr>
              <a:t>ANL  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charset="-122"/>
              </a:rPr>
              <a:t>20H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；</a:t>
            </a:r>
            <a:r>
              <a:rPr kumimoji="1" lang="zh-CN" altLang="en-US" sz="1600" b="1" dirty="0">
                <a:latin typeface="宋体" charset="-122"/>
              </a:rPr>
              <a:t>	</a:t>
            </a:r>
            <a:endParaRPr kumimoji="1" lang="en-US" altLang="zh-CN" sz="1600" b="1" dirty="0">
              <a:latin typeface="宋体" charset="-122"/>
            </a:endParaRPr>
          </a:p>
          <a:p>
            <a:pPr eaLnBrk="0" hangingPunct="0"/>
            <a:r>
              <a:rPr kumimoji="1" lang="en-US" altLang="zh-CN" sz="1600" b="1" dirty="0">
                <a:solidFill>
                  <a:srgbClr val="FF0000"/>
                </a:solidFill>
                <a:latin typeface="宋体" charset="-122"/>
              </a:rPr>
              <a:t>  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charset="-122"/>
              </a:rPr>
              <a:t>后的结果：  </a:t>
            </a:r>
            <a:r>
              <a:rPr kumimoji="1" lang="zh-CN" altLang="en-US" sz="1600" b="1" dirty="0">
                <a:latin typeface="宋体" charset="-122"/>
              </a:rPr>
              <a:t>（</a:t>
            </a:r>
            <a:r>
              <a:rPr kumimoji="1" lang="en-US" altLang="zh-CN" sz="1600" b="1" dirty="0">
                <a:latin typeface="宋体" charset="-122"/>
              </a:rPr>
              <a:t>C</a:t>
            </a:r>
            <a:r>
              <a:rPr kumimoji="1" lang="zh-CN" altLang="en-US" sz="1600" b="1" dirty="0">
                <a:latin typeface="宋体" charset="-122"/>
              </a:rPr>
              <a:t>）</a:t>
            </a:r>
            <a:r>
              <a:rPr kumimoji="1" lang="en-US" altLang="zh-CN" sz="1600" b="1" dirty="0">
                <a:latin typeface="宋体" charset="-122"/>
              </a:rPr>
              <a:t>=0</a:t>
            </a:r>
            <a:r>
              <a:rPr kumimoji="1" lang="zh-CN" altLang="en-US" sz="1600" b="1" dirty="0">
                <a:latin typeface="宋体" charset="-122"/>
              </a:rPr>
              <a:t>，（</a:t>
            </a:r>
            <a:r>
              <a:rPr kumimoji="1" lang="en-US" altLang="zh-CN" sz="1600" b="1" dirty="0">
                <a:latin typeface="宋体" charset="-122"/>
              </a:rPr>
              <a:t>20H</a:t>
            </a:r>
            <a:r>
              <a:rPr kumimoji="1" lang="zh-CN" altLang="en-US" sz="1600" b="1" dirty="0">
                <a:latin typeface="宋体" charset="-122"/>
              </a:rPr>
              <a:t>）</a:t>
            </a:r>
            <a:r>
              <a:rPr kumimoji="1" lang="en-US" altLang="zh-CN" sz="1600" b="1" dirty="0">
                <a:latin typeface="宋体" charset="-122"/>
              </a:rPr>
              <a:t>=0</a:t>
            </a:r>
            <a:r>
              <a:rPr kumimoji="1" lang="zh-CN" altLang="en-US" sz="1600" b="1" dirty="0">
                <a:latin typeface="宋体" charset="-122"/>
              </a:rPr>
              <a:t>。</a:t>
            </a:r>
          </a:p>
          <a:p>
            <a:pPr eaLnBrk="0" hangingPunct="0"/>
            <a:endParaRPr kumimoji="1" lang="en-US" altLang="zh-CN" sz="1600" b="1" dirty="0">
              <a:latin typeface="Times New Roman" pitchFamily="18" charset="0"/>
            </a:endParaRPr>
          </a:p>
        </p:txBody>
      </p:sp>
      <p:sp>
        <p:nvSpPr>
          <p:cNvPr id="16" name="日期占位符 4">
            <a:extLst>
              <a:ext uri="{FF2B5EF4-FFF2-40B4-BE49-F238E27FC236}">
                <a16:creationId xmlns:a16="http://schemas.microsoft.com/office/drawing/2014/main" id="{5E3A5CC6-32A0-4A64-9600-1EDB2548AA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20:54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" name="灯片编号占位符 6">
            <a:extLst>
              <a:ext uri="{FF2B5EF4-FFF2-40B4-BE49-F238E27FC236}">
                <a16:creationId xmlns:a16="http://schemas.microsoft.com/office/drawing/2014/main" id="{3E8C86CA-197F-4EBF-8638-F2FFB679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51DA1A0-8A2C-40A3-AC64-7E14A0AD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F3A92380-36B1-4CA2-B253-4E7D0FC6E8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pic>
        <p:nvPicPr>
          <p:cNvPr id="2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942262C-93E4-49F6-B26F-987C7319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675E72F-1441-4807-B778-EFD4F58729E7}"/>
              </a:ext>
            </a:extLst>
          </p:cNvPr>
          <p:cNvSpPr/>
          <p:nvPr/>
        </p:nvSpPr>
        <p:spPr>
          <a:xfrm>
            <a:off x="3977341" y="887690"/>
            <a:ext cx="2274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ANL</a:t>
            </a:r>
            <a:r>
              <a:rPr lang="zh-CN" altLang="en-US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ORL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4E925F-6CF3-48D4-A25F-0CB2F3344339}"/>
              </a:ext>
            </a:extLst>
          </p:cNvPr>
          <p:cNvSpPr/>
          <p:nvPr/>
        </p:nvSpPr>
        <p:spPr>
          <a:xfrm>
            <a:off x="6253311" y="67840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ea typeface="创艺简黑体" pitchFamily="2" charset="-122"/>
              </a:rPr>
              <a:t>AN</a:t>
            </a:r>
            <a:r>
              <a:rPr lang="en-US" altLang="zh-CN" b="1" dirty="0" err="1">
                <a:solidFill>
                  <a:srgbClr val="3333FF"/>
                </a:solidFill>
                <a:ea typeface="创艺简黑体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 L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ogic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B26BB4-0224-4D63-9DCB-B72DD8994F0D}"/>
              </a:ext>
            </a:extLst>
          </p:cNvPr>
          <p:cNvSpPr/>
          <p:nvPr/>
        </p:nvSpPr>
        <p:spPr>
          <a:xfrm>
            <a:off x="6253311" y="103829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ea typeface="创艺简黑体" pitchFamily="2" charset="-122"/>
              </a:rPr>
              <a:t>OR</a:t>
            </a:r>
            <a:r>
              <a:rPr lang="en-US" altLang="zh-CN" b="1" dirty="0" err="1">
                <a:solidFill>
                  <a:srgbClr val="3333FF"/>
                </a:solidFill>
                <a:ea typeface="创艺简黑体" pitchFamily="2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 L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ogic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" y="766767"/>
            <a:ext cx="4119563" cy="4572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、位条件转移类指令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sp>
        <p:nvSpPr>
          <p:cNvPr id="69637" name="Text Box 10"/>
          <p:cNvSpPr txBox="1">
            <a:spLocks noChangeArrowheads="1"/>
          </p:cNvSpPr>
          <p:nvPr/>
        </p:nvSpPr>
        <p:spPr bwMode="auto">
          <a:xfrm>
            <a:off x="0" y="1254940"/>
            <a:ext cx="42803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(1) 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判布尔累加器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转移指令（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条）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-119183" y="3707857"/>
            <a:ext cx="4119563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（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）判位变量转移指令（</a:t>
            </a:r>
            <a:r>
              <a:rPr kumimoji="1" lang="en-US" altLang="zh-CN" sz="2200" b="1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宋体" charset="-122"/>
              </a:rPr>
              <a:t>条）</a:t>
            </a:r>
          </a:p>
        </p:txBody>
      </p:sp>
      <p:grpSp>
        <p:nvGrpSpPr>
          <p:cNvPr id="69639" name="Group 22"/>
          <p:cNvGrpSpPr>
            <a:grpSpLocks/>
          </p:cNvGrpSpPr>
          <p:nvPr/>
        </p:nvGrpSpPr>
        <p:grpSpPr bwMode="auto">
          <a:xfrm>
            <a:off x="705322" y="4187431"/>
            <a:ext cx="7396163" cy="2039938"/>
            <a:chOff x="336" y="2304"/>
            <a:chExt cx="4659" cy="1285"/>
          </a:xfrm>
          <a:solidFill>
            <a:schemeClr val="bg1">
              <a:lumMod val="65000"/>
            </a:schemeClr>
          </a:solidFill>
        </p:grpSpPr>
        <p:sp>
          <p:nvSpPr>
            <p:cNvPr id="69646" name="Text Box 11"/>
            <p:cNvSpPr txBox="1">
              <a:spLocks noChangeArrowheads="1"/>
            </p:cNvSpPr>
            <p:nvPr/>
          </p:nvSpPr>
          <p:spPr bwMode="auto">
            <a:xfrm>
              <a:off x="349" y="2309"/>
              <a:ext cx="4646" cy="128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FF0000"/>
                  </a:solidFill>
                  <a:latin typeface="宋体" charset="-122"/>
                </a:rPr>
                <a:t>汇编指令格式	机器码格式	操作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	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JB bit, 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；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0010 0000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PC+3→PC,</a:t>
              </a:r>
              <a:endParaRPr kumimoji="1" lang="en-US" altLang="zh-CN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bit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=1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+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</a:rPr>
                <a:t>→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</a:t>
              </a:r>
              <a:endParaRPr kumimoji="1" lang="en-US" altLang="zh-CN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=0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，则顺序往下执行</a:t>
              </a:r>
              <a:b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</a:b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JNB 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bit,rel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； 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0011 0000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PC+3→PC,</a:t>
              </a:r>
              <a:endParaRPr kumimoji="1" lang="en-US" altLang="zh-CN" b="1" dirty="0">
                <a:solidFill>
                  <a:srgbClr val="3333FF"/>
                </a:solidFill>
                <a:latin typeface="宋体" charset="-122"/>
                <a:cs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bit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=0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+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→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PC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bit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=1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  <a:cs typeface="Times New Roman" pitchFamily="18" charset="0"/>
                </a:rPr>
                <a:t>，则顺序往下执行</a:t>
              </a:r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336" y="2496"/>
              <a:ext cx="4608" cy="0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36" y="3024"/>
              <a:ext cx="4608" cy="0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1392" y="2304"/>
              <a:ext cx="0" cy="1248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2544" y="2304"/>
              <a:ext cx="0" cy="1248"/>
            </a:xfrm>
            <a:prstGeom prst="line">
              <a:avLst/>
            </a:prstGeom>
            <a:grp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3333FF"/>
                </a:solidFill>
              </a:endParaRPr>
            </a:p>
          </p:txBody>
        </p:sp>
      </p:grpSp>
      <p:grpSp>
        <p:nvGrpSpPr>
          <p:cNvPr id="69640" name="Group 21"/>
          <p:cNvGrpSpPr>
            <a:grpSpLocks/>
          </p:cNvGrpSpPr>
          <p:nvPr/>
        </p:nvGrpSpPr>
        <p:grpSpPr bwMode="auto">
          <a:xfrm>
            <a:off x="833116" y="1651905"/>
            <a:ext cx="7024688" cy="2032000"/>
            <a:chOff x="421" y="736"/>
            <a:chExt cx="4425" cy="1280"/>
          </a:xfrm>
        </p:grpSpPr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421" y="736"/>
              <a:ext cx="4425" cy="1280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chemeClr val="tx2"/>
                  </a:solidFill>
                  <a:latin typeface="宋体" charset="-122"/>
                </a:rPr>
                <a:t>汇编指令格式	机器码格式	操作	</a:t>
              </a:r>
              <a:r>
                <a:rPr kumimoji="1" lang="zh-CN" altLang="en-US" b="1" dirty="0">
                  <a:solidFill>
                    <a:schemeClr val="bg2"/>
                  </a:solidFill>
                  <a:latin typeface="宋体" charset="-122"/>
                </a:rPr>
                <a:t>	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JC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  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 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；	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0100 0000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PC+2→PC,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		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</a:rPr>
                <a:t>rel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=1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，则（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PC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+</a:t>
              </a:r>
              <a:r>
                <a:rPr kumimoji="1" lang="en-US" altLang="zh-CN" b="1" dirty="0" err="1">
                  <a:solidFill>
                    <a:srgbClr val="3333FF"/>
                  </a:solidFill>
                  <a:latin typeface="宋体" charset="-122"/>
                </a:rPr>
                <a:t>rel→PC</a:t>
              </a:r>
              <a:endParaRPr kumimoji="1" lang="en-US" altLang="zh-CN" b="1" dirty="0">
                <a:solidFill>
                  <a:srgbClr val="3333FF"/>
                </a:solidFill>
                <a:latin typeface="宋体" charset="-122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				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若（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C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3333FF"/>
                  </a:solidFill>
                  <a:latin typeface="宋体" charset="-122"/>
                </a:rPr>
                <a:t>=0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，则顺序往下执行</a:t>
              </a:r>
              <a:br>
                <a:rPr kumimoji="1" lang="zh-CN" altLang="en-US" b="1" dirty="0">
                  <a:solidFill>
                    <a:schemeClr val="bg2"/>
                  </a:solidFill>
                  <a:latin typeface="宋体" charset="-122"/>
                </a:rPr>
              </a:br>
              <a:r>
                <a:rPr kumimoji="1" lang="en-US" altLang="zh-CN" b="1" dirty="0">
                  <a:solidFill>
                    <a:srgbClr val="FF0000"/>
                  </a:solidFill>
                  <a:latin typeface="宋体" charset="-122"/>
                </a:rPr>
                <a:t>JNC 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 </a:t>
              </a:r>
              <a:r>
                <a:rPr kumimoji="1" lang="en-US" altLang="zh-CN" b="1" dirty="0" err="1">
                  <a:solidFill>
                    <a:srgbClr val="00CC00"/>
                  </a:solidFill>
                  <a:latin typeface="宋体" charset="-122"/>
                </a:rPr>
                <a:t>rel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 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；	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0101 0000	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先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PC+2→PC,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		</a:t>
              </a:r>
              <a:r>
                <a:rPr kumimoji="1" lang="en-US" altLang="zh-CN" b="1" dirty="0" err="1">
                  <a:solidFill>
                    <a:srgbClr val="00CC00"/>
                  </a:solidFill>
                  <a:latin typeface="宋体" charset="-122"/>
                </a:rPr>
                <a:t>rel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		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若（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C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=0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，则（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PC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+</a:t>
              </a:r>
              <a:r>
                <a:rPr kumimoji="1" lang="en-US" altLang="zh-CN" b="1" dirty="0" err="1">
                  <a:solidFill>
                    <a:srgbClr val="00CC00"/>
                  </a:solidFill>
                  <a:latin typeface="宋体" charset="-122"/>
                </a:rPr>
                <a:t>rel→PC</a:t>
              </a:r>
              <a:endParaRPr kumimoji="1" lang="en-US" altLang="zh-CN" b="1" dirty="0">
                <a:solidFill>
                  <a:srgbClr val="00CC00"/>
                </a:solidFill>
                <a:latin typeface="宋体" charset="-122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				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若（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C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）</a:t>
              </a:r>
              <a:r>
                <a:rPr kumimoji="1" lang="en-US" altLang="zh-CN" b="1" dirty="0">
                  <a:solidFill>
                    <a:srgbClr val="00CC00"/>
                  </a:solidFill>
                  <a:latin typeface="宋体" charset="-122"/>
                </a:rPr>
                <a:t>=1</a:t>
              </a:r>
              <a:r>
                <a:rPr kumimoji="1" lang="zh-CN" altLang="en-US" b="1" dirty="0">
                  <a:solidFill>
                    <a:srgbClr val="00CC00"/>
                  </a:solidFill>
                  <a:latin typeface="宋体" charset="-122"/>
                </a:rPr>
                <a:t>，则顺序往下执行</a:t>
              </a:r>
              <a:r>
                <a:rPr kumimoji="1" lang="zh-CN" altLang="en-US" b="1" dirty="0">
                  <a:solidFill>
                    <a:schemeClr val="bg2"/>
                  </a:solidFill>
                  <a:latin typeface="Courier New" pitchFamily="49" charset="0"/>
                </a:rPr>
                <a:t> </a:t>
              </a:r>
              <a:endParaRPr kumimoji="1" lang="zh-CN" altLang="en-US" b="1" dirty="0">
                <a:solidFill>
                  <a:schemeClr val="bg2"/>
                </a:solidFill>
                <a:latin typeface="宋体" charset="-122"/>
                <a:cs typeface="Times New Roman" pitchFamily="18" charset="0"/>
              </a:endParaRPr>
            </a:p>
          </p:txBody>
        </p:sp>
        <p:sp>
          <p:nvSpPr>
            <p:cNvPr id="69642" name="Line 13"/>
            <p:cNvSpPr>
              <a:spLocks noChangeShapeType="1"/>
            </p:cNvSpPr>
            <p:nvPr/>
          </p:nvSpPr>
          <p:spPr bwMode="auto">
            <a:xfrm>
              <a:off x="432" y="960"/>
              <a:ext cx="43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3" name="Line 14"/>
            <p:cNvSpPr>
              <a:spLocks noChangeShapeType="1"/>
            </p:cNvSpPr>
            <p:nvPr/>
          </p:nvSpPr>
          <p:spPr bwMode="auto">
            <a:xfrm>
              <a:off x="432" y="1440"/>
              <a:ext cx="43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4" name="Line 19"/>
            <p:cNvSpPr>
              <a:spLocks noChangeShapeType="1"/>
            </p:cNvSpPr>
            <p:nvPr/>
          </p:nvSpPr>
          <p:spPr bwMode="auto">
            <a:xfrm>
              <a:off x="1488" y="750"/>
              <a:ext cx="0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5" name="Line 20"/>
            <p:cNvSpPr>
              <a:spLocks noChangeShapeType="1"/>
            </p:cNvSpPr>
            <p:nvPr/>
          </p:nvSpPr>
          <p:spPr bwMode="auto">
            <a:xfrm>
              <a:off x="2544" y="768"/>
              <a:ext cx="0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日期占位符 4">
            <a:extLst>
              <a:ext uri="{FF2B5EF4-FFF2-40B4-BE49-F238E27FC236}">
                <a16:creationId xmlns:a16="http://schemas.microsoft.com/office/drawing/2014/main" id="{C1A27CC3-38E3-4E43-BA9A-3EED365C36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907" y="6381750"/>
            <a:ext cx="1981200" cy="476250"/>
          </a:xfrm>
          <a:noFill/>
        </p:spPr>
        <p:txBody>
          <a:bodyPr/>
          <a:lstStyle/>
          <a:p>
            <a:fld id="{3ED133E2-A319-4F91-8FC9-A0B49C1AE777}" type="datetime10">
              <a:rPr lang="zh-CN" altLang="en-US" smtClean="0">
                <a:ea typeface="宋体" charset="-122"/>
              </a:rPr>
              <a:pPr/>
              <a:t>20:56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0" name="灯片编号占位符 6">
            <a:extLst>
              <a:ext uri="{FF2B5EF4-FFF2-40B4-BE49-F238E27FC236}">
                <a16:creationId xmlns:a16="http://schemas.microsoft.com/office/drawing/2014/main" id="{3CFE6EAF-C50F-411D-9B36-46A920C5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1972" y="6376479"/>
            <a:ext cx="1981200" cy="476250"/>
          </a:xfrm>
          <a:noFill/>
        </p:spPr>
        <p:txBody>
          <a:bodyPr/>
          <a:lstStyle/>
          <a:p>
            <a:fld id="{2313EF92-2E99-4A20-8686-E1C2DC0E335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26BC8A2-81CD-49C4-ABEB-EDECC9FB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B680342-D4F3-4314-BD8A-76546DB3A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位操作类指令</a:t>
            </a:r>
          </a:p>
        </p:txBody>
      </p:sp>
      <p:pic>
        <p:nvPicPr>
          <p:cNvPr id="23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BF4C016-32E9-4B4A-BBF2-61FD9591F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6FA846F-2E44-4DB2-9434-A6F6DC09567A}"/>
              </a:ext>
            </a:extLst>
          </p:cNvPr>
          <p:cNvSpPr/>
          <p:nvPr/>
        </p:nvSpPr>
        <p:spPr>
          <a:xfrm>
            <a:off x="4000380" y="1287703"/>
            <a:ext cx="1985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JC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JNC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7DD4E4-B499-4EE9-AD7E-4CFED9209BE5}"/>
              </a:ext>
            </a:extLst>
          </p:cNvPr>
          <p:cNvSpPr/>
          <p:nvPr/>
        </p:nvSpPr>
        <p:spPr>
          <a:xfrm>
            <a:off x="4263745" y="864364"/>
            <a:ext cx="386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ump if the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arry flag is set 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6D6654-82AA-4E9C-BC89-C5685535305D}"/>
              </a:ext>
            </a:extLst>
          </p:cNvPr>
          <p:cNvSpPr/>
          <p:nvPr/>
        </p:nvSpPr>
        <p:spPr>
          <a:xfrm>
            <a:off x="5674004" y="1624357"/>
            <a:ext cx="2541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ump if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ot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arry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8BCBF1-CC0B-4EF3-9A58-38D27DBB36B9}"/>
              </a:ext>
            </a:extLst>
          </p:cNvPr>
          <p:cNvSpPr/>
          <p:nvPr/>
        </p:nvSpPr>
        <p:spPr>
          <a:xfrm>
            <a:off x="3780521" y="3771772"/>
            <a:ext cx="208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JB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JNB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79B0D6-FDB7-4F70-8167-D3DA0F5A27AB}"/>
              </a:ext>
            </a:extLst>
          </p:cNvPr>
          <p:cNvSpPr/>
          <p:nvPr/>
        </p:nvSpPr>
        <p:spPr>
          <a:xfrm>
            <a:off x="5674004" y="3547652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ump if the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it is set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9B7FF9-B728-4DA0-8493-64DFF6BC4412}"/>
              </a:ext>
            </a:extLst>
          </p:cNvPr>
          <p:cNvSpPr/>
          <p:nvPr/>
        </p:nvSpPr>
        <p:spPr>
          <a:xfrm>
            <a:off x="5656142" y="3829865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J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ump if the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it is </a:t>
            </a:r>
            <a:r>
              <a:rPr lang="en-US" altLang="zh-CN" b="1" dirty="0">
                <a:solidFill>
                  <a:srgbClr val="FF0000"/>
                </a:solidFill>
                <a:ea typeface="创艺简黑体" pitchFamily="2" charset="-122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ea typeface="创艺简黑体" pitchFamily="2" charset="-122"/>
              </a:rPr>
              <a:t>ot set</a:t>
            </a:r>
            <a:endParaRPr lang="zh-CN" altLang="en-US" b="1" dirty="0">
              <a:solidFill>
                <a:srgbClr val="3333FF"/>
              </a:solidFill>
              <a:ea typeface="创艺简黑体" pitchFamily="2" charset="-122"/>
            </a:endParaRPr>
          </a:p>
        </p:txBody>
      </p:sp>
    </p:spTree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56028</TotalTime>
  <Words>1536</Words>
  <Application>Microsoft Office PowerPoint</Application>
  <PresentationFormat>全屏显示(4:3)</PresentationFormat>
  <Paragraphs>186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Unicode MS</vt:lpstr>
      <vt:lpstr>创艺简黑体</vt:lpstr>
      <vt:lpstr>黑体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Profile</vt:lpstr>
      <vt:lpstr>位图图像</vt:lpstr>
      <vt:lpstr>3.3.5 位操作（布尔处理）类指令</vt:lpstr>
      <vt:lpstr>表2-7   特殊功能寄存器地址表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3、位逻辑运算指令（4条）</vt:lpstr>
      <vt:lpstr>4、位条件转移类指令（5条）</vt:lpstr>
      <vt:lpstr>4、位条件转移类指令（5条）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431</cp:revision>
  <dcterms:created xsi:type="dcterms:W3CDTF">1999-12-01T01:28:23Z</dcterms:created>
  <dcterms:modified xsi:type="dcterms:W3CDTF">2020-02-21T13:21:08Z</dcterms:modified>
</cp:coreProperties>
</file>