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0"/>
  </p:notesMasterIdLst>
  <p:handoutMasterIdLst>
    <p:handoutMasterId r:id="rId21"/>
  </p:handoutMasterIdLst>
  <p:sldIdLst>
    <p:sldId id="328" r:id="rId2"/>
    <p:sldId id="464" r:id="rId3"/>
    <p:sldId id="1074" r:id="rId4"/>
    <p:sldId id="1072" r:id="rId5"/>
    <p:sldId id="1073" r:id="rId6"/>
    <p:sldId id="560" r:id="rId7"/>
    <p:sldId id="1071" r:id="rId8"/>
    <p:sldId id="1075" r:id="rId9"/>
    <p:sldId id="1076" r:id="rId10"/>
    <p:sldId id="1077" r:id="rId11"/>
    <p:sldId id="1078" r:id="rId12"/>
    <p:sldId id="1079" r:id="rId13"/>
    <p:sldId id="1080" r:id="rId14"/>
    <p:sldId id="1081" r:id="rId15"/>
    <p:sldId id="1082" r:id="rId16"/>
    <p:sldId id="1083" r:id="rId17"/>
    <p:sldId id="1084" r:id="rId18"/>
    <p:sldId id="1070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pos="44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C6600"/>
    <a:srgbClr val="FF9900"/>
    <a:srgbClr val="FFFF00"/>
    <a:srgbClr val="00CC00"/>
    <a:srgbClr val="FFCC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9" autoAdjust="0"/>
    <p:restoredTop sz="94819" autoAdjust="0"/>
  </p:normalViewPr>
  <p:slideViewPr>
    <p:cSldViewPr>
      <p:cViewPr varScale="1">
        <p:scale>
          <a:sx n="108" d="100"/>
          <a:sy n="108" d="100"/>
        </p:scale>
        <p:origin x="1416" y="144"/>
      </p:cViewPr>
      <p:guideLst>
        <p:guide orient="horz" pos="3264"/>
        <p:guide pos="446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1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3" Type="http://schemas.openxmlformats.org/officeDocument/2006/relationships/slide" Target="slides/slide9.xml"/><Relationship Id="rId7" Type="http://schemas.openxmlformats.org/officeDocument/2006/relationships/slide" Target="slides/slide13.xml"/><Relationship Id="rId2" Type="http://schemas.openxmlformats.org/officeDocument/2006/relationships/slide" Target="slides/slide8.xml"/><Relationship Id="rId1" Type="http://schemas.openxmlformats.org/officeDocument/2006/relationships/slide" Target="slides/slide7.xml"/><Relationship Id="rId6" Type="http://schemas.openxmlformats.org/officeDocument/2006/relationships/slide" Target="slides/slide12.xml"/><Relationship Id="rId11" Type="http://schemas.openxmlformats.org/officeDocument/2006/relationships/slide" Target="slides/slide17.xml"/><Relationship Id="rId5" Type="http://schemas.openxmlformats.org/officeDocument/2006/relationships/slide" Target="slides/slide11.xml"/><Relationship Id="rId10" Type="http://schemas.openxmlformats.org/officeDocument/2006/relationships/slide" Target="slides/slide16.xml"/><Relationship Id="rId4" Type="http://schemas.openxmlformats.org/officeDocument/2006/relationships/slide" Target="slides/slide10.xml"/><Relationship Id="rId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D5A2139-8884-4743-8BFA-9196D13AF736}" type="datetime1">
              <a:rPr lang="zh-CN" altLang="en-US"/>
              <a:pPr>
                <a:defRPr/>
              </a:pPr>
              <a:t>2020/2/22</a:t>
            </a:fld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E1D76D7-22FD-4183-9596-DA501C63C1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5018F9A6-2275-4225-A928-2165F6A70190}" type="datetime1">
              <a:rPr lang="zh-CN" altLang="en-US"/>
              <a:pPr>
                <a:defRPr/>
              </a:pPr>
              <a:t>2020/2/22</a:t>
            </a:fld>
            <a:endParaRPr lang="en-US" altLang="zh-CN"/>
          </a:p>
        </p:txBody>
      </p:sp>
      <p:sp>
        <p:nvSpPr>
          <p:cNvPr id="860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6EC470A0-686B-402D-8FE0-E54DD8FF0B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CFDFE460-0191-4F24-851D-24D2073FBA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592DB074-E356-4222-83C1-4B99130135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C46C7373-E889-4BB5-9B00-2C5E5726E3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C7869D-C045-496F-B3B0-04C1E9D6747D}" type="slidenum">
              <a:rPr lang="zh-CN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5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953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10AC6-F5D0-4994-BCDA-7C7641BE9A0D}" type="datetime10">
              <a:rPr lang="zh-CN" altLang="en-US"/>
              <a:pPr>
                <a:defRPr/>
              </a:pPr>
              <a:t>15:35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C8DA6-2AE5-4ADA-8F57-AEA36B4958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BCD1F-DA18-4864-A53B-BA6E381008BA}" type="datetime10">
              <a:rPr lang="zh-CN" altLang="en-US"/>
              <a:pPr>
                <a:defRPr/>
              </a:pPr>
              <a:t>15:35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8C979-B8F5-4B30-A602-FB957BAC59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F6EFE-B329-489F-BB19-11104ADCF988}" type="datetime10">
              <a:rPr lang="zh-CN" altLang="en-US"/>
              <a:pPr>
                <a:defRPr/>
              </a:pPr>
              <a:t>15:35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91025-068D-483B-B200-DE005D5609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9F798-80CA-46C0-940E-1246888027F7}" type="datetime10">
              <a:rPr lang="zh-CN" altLang="en-US"/>
              <a:pPr>
                <a:defRPr/>
              </a:pPr>
              <a:t>15:35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B51DE-FD0A-49F1-AB40-ADFA65853E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DC01A-0796-4B4C-AD98-474B65847A5F}" type="datetime10">
              <a:rPr lang="zh-CN" altLang="en-US"/>
              <a:pPr>
                <a:defRPr/>
              </a:pPr>
              <a:t>15:35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E8374-1A00-469F-9E81-3C7A875D9B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2DAFC-CB34-4119-827C-DBF8E0E10D26}" type="datetime10">
              <a:rPr lang="zh-CN" altLang="en-US"/>
              <a:pPr>
                <a:defRPr/>
              </a:pPr>
              <a:t>15:35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E85D8-26C2-44D5-A414-A6A6928D19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7452D-7069-451D-8CAD-75677FC770D1}" type="datetime10">
              <a:rPr lang="zh-CN" altLang="en-US"/>
              <a:pPr>
                <a:defRPr/>
              </a:pPr>
              <a:t>15:35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45900-96FA-4E8A-803F-CCF8C16F7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2F3F3-3347-4FFB-B247-03F798510F90}" type="datetime10">
              <a:rPr lang="zh-CN" altLang="en-US"/>
              <a:pPr>
                <a:defRPr/>
              </a:pPr>
              <a:t>15:35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B0CD-ECEF-4D6A-BF9B-61046C8057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FB11A-6541-4B66-8AA7-9D641C75950D}" type="datetime10">
              <a:rPr lang="zh-CN" altLang="en-US"/>
              <a:pPr>
                <a:defRPr/>
              </a:pPr>
              <a:t>15:35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6D776-656D-4111-A0BF-8433BCAD36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4B064-9B36-4A72-8A16-3D5929C207D0}" type="datetime10">
              <a:rPr lang="zh-CN" altLang="en-US"/>
              <a:pPr>
                <a:defRPr/>
              </a:pPr>
              <a:t>15:35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29BF0-54A7-49A7-B2C3-8659499C43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82A04-9926-4FAC-B029-81C024295F42}" type="datetime10">
              <a:rPr lang="zh-CN" altLang="en-US"/>
              <a:pPr>
                <a:defRPr/>
              </a:pPr>
              <a:t>15:35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665ED-4B60-4BBC-8425-130F95E7D7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D80AF-66DC-4C5C-9244-6D672B40FCE2}" type="datetime10">
              <a:rPr lang="zh-CN" altLang="en-US"/>
              <a:pPr>
                <a:defRPr/>
              </a:pPr>
              <a:t>15:35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DD5CB-8A5F-44E5-90DF-D1A7F40951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651A1-8945-4D17-BCD8-3094D60631A9}" type="datetime10">
              <a:rPr lang="zh-CN" altLang="en-US"/>
              <a:pPr>
                <a:defRPr/>
              </a:pPr>
              <a:t>15:35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CAF15-EA41-4C69-A55C-07380BBAE2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9430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943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20EA793-40B9-4297-AB42-200BA31047A3}" type="datetime10">
              <a:rPr lang="zh-CN" altLang="en-US"/>
              <a:pPr>
                <a:defRPr/>
              </a:pPr>
              <a:t>15:35</a:t>
            </a:fld>
            <a:endParaRPr lang="en-US" altLang="zh-CN"/>
          </a:p>
        </p:txBody>
      </p:sp>
      <p:sp>
        <p:nvSpPr>
          <p:cNvPr id="9943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43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9D12E86D-953B-469A-8346-90BAF95905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6" name="Picture 9" descr="Fy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684213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4315" name="Rectangle 11"/>
          <p:cNvSpPr>
            <a:spLocks noChangeArrowheads="1"/>
          </p:cNvSpPr>
          <p:nvPr userDrawn="1"/>
        </p:nvSpPr>
        <p:spPr bwMode="auto">
          <a:xfrm>
            <a:off x="0" y="6096000"/>
            <a:ext cx="9144000" cy="762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                            </a:t>
            </a:r>
            <a:r>
              <a:rPr kumimoji="1" lang="zh-CN" altLang="en-US" sz="2800" b="1" i="1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单片机原理及接口技术</a:t>
            </a:r>
            <a:endParaRPr kumimoji="1" lang="zh-CN" altLang="en-US" sz="2800" b="1" i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</p:sldLayoutIdLst>
  <p:transition>
    <p:cut thruBlk="1"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3A20EC5-86A3-4409-B7AF-F5A07663D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6013"/>
            <a:ext cx="9144000" cy="154305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0099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4099" name="标题 1">
            <a:extLst>
              <a:ext uri="{FF2B5EF4-FFF2-40B4-BE49-F238E27FC236}">
                <a16:creationId xmlns:a16="http://schemas.microsoft.com/office/drawing/2014/main" id="{9C161D05-B5B0-4E5E-84FB-99D64BC92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413" y="2565400"/>
            <a:ext cx="8385175" cy="917575"/>
          </a:xfrm>
        </p:spPr>
        <p:txBody>
          <a:bodyPr/>
          <a:lstStyle/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3.3.6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指令系统小结</a:t>
            </a:r>
          </a:p>
        </p:txBody>
      </p:sp>
      <p:pic>
        <p:nvPicPr>
          <p:cNvPr id="4100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CFD7E588-BBC2-4F80-BBBA-FEDDA5F37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4808321-9B2A-4345-BEFD-FAC07352A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C6C903BD-4EFA-40F7-8134-16558664469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操作指令小结</a:t>
            </a:r>
          </a:p>
        </p:txBody>
      </p:sp>
    </p:spTree>
  </p:cSld>
  <p:clrMapOvr>
    <a:masterClrMapping/>
  </p:clrMapOvr>
  <p:transition>
    <p:cut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4">
            <a:extLst>
              <a:ext uri="{FF2B5EF4-FFF2-40B4-BE49-F238E27FC236}">
                <a16:creationId xmlns:a16="http://schemas.microsoft.com/office/drawing/2014/main" id="{0B0EB087-93FF-43BB-85E7-268EEF7354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5907" y="6381750"/>
            <a:ext cx="1981200" cy="476250"/>
          </a:xfrm>
          <a:noFill/>
        </p:spPr>
        <p:txBody>
          <a:bodyPr/>
          <a:lstStyle/>
          <a:p>
            <a:fld id="{3ED133E2-A319-4F91-8FC9-A0B49C1AE777}" type="datetime10">
              <a:rPr lang="zh-CN" altLang="en-US" smtClean="0">
                <a:ea typeface="宋体" charset="-122"/>
              </a:rPr>
              <a:pPr/>
              <a:t>15:35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2F9EF4B2-9E75-408F-AF2C-6DAB1352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1972" y="6376479"/>
            <a:ext cx="1981200" cy="476250"/>
          </a:xfrm>
          <a:noFill/>
        </p:spPr>
        <p:txBody>
          <a:bodyPr/>
          <a:lstStyle/>
          <a:p>
            <a:fld id="{2313EF92-2E99-4A20-8686-E1C2DC0E335A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B04D0CF5-5FD5-4CB2-98FD-657A2A709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DAA4587A-4E6E-4327-864E-ED92E8FAC43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sz="32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5F683F-653D-499E-9E26-F54DC36DF502}"/>
              </a:ext>
            </a:extLst>
          </p:cNvPr>
          <p:cNvSpPr/>
          <p:nvPr/>
        </p:nvSpPr>
        <p:spPr>
          <a:xfrm>
            <a:off x="420204" y="642938"/>
            <a:ext cx="883231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3333FF"/>
                </a:solidFill>
              </a:rPr>
              <a:t>助记符</a:t>
            </a:r>
            <a:r>
              <a:rPr lang="en-US" altLang="zh-CN" b="1" dirty="0">
                <a:solidFill>
                  <a:srgbClr val="3333FF"/>
                </a:solidFill>
              </a:rPr>
              <a:t>    </a:t>
            </a:r>
            <a:r>
              <a:rPr lang="zh-CN" altLang="zh-CN" b="1" dirty="0">
                <a:solidFill>
                  <a:srgbClr val="3333FF"/>
                </a:solidFill>
              </a:rPr>
              <a:t>英文注释</a:t>
            </a:r>
            <a:r>
              <a:rPr lang="en-US" altLang="zh-CN" b="1" dirty="0">
                <a:solidFill>
                  <a:srgbClr val="3333FF"/>
                </a:solidFill>
              </a:rPr>
              <a:t>         </a:t>
            </a:r>
            <a:r>
              <a:rPr lang="zh-CN" altLang="zh-CN" b="1" dirty="0">
                <a:solidFill>
                  <a:srgbClr val="3333FF"/>
                </a:solidFill>
              </a:rPr>
              <a:t>功能</a:t>
            </a:r>
            <a:endParaRPr lang="en-US" altLang="zh-CN" b="1" dirty="0">
              <a:solidFill>
                <a:srgbClr val="3333FF"/>
              </a:solidFill>
            </a:endParaRPr>
          </a:p>
          <a:p>
            <a:r>
              <a:rPr lang="en-US" altLang="zh-CN" b="1" dirty="0">
                <a:solidFill>
                  <a:srgbClr val="00B050"/>
                </a:solidFill>
              </a:rPr>
              <a:t>(5)</a:t>
            </a:r>
            <a:r>
              <a:rPr lang="zh-CN" altLang="zh-CN" b="1" dirty="0">
                <a:solidFill>
                  <a:srgbClr val="00B050"/>
                </a:solidFill>
              </a:rPr>
              <a:t>控制转移类指令（</a:t>
            </a:r>
            <a:r>
              <a:rPr lang="en-US" altLang="zh-CN" b="1" dirty="0">
                <a:solidFill>
                  <a:srgbClr val="00B050"/>
                </a:solidFill>
              </a:rPr>
              <a:t>17</a:t>
            </a:r>
            <a:r>
              <a:rPr lang="zh-CN" altLang="zh-CN" b="1" dirty="0">
                <a:solidFill>
                  <a:srgbClr val="00B050"/>
                </a:solidFill>
              </a:rPr>
              <a:t>种助记符）</a:t>
            </a:r>
            <a:br>
              <a:rPr lang="en-US" altLang="zh-CN" b="1" dirty="0">
                <a:solidFill>
                  <a:srgbClr val="00B05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ACALL</a:t>
            </a:r>
            <a:r>
              <a:rPr lang="en-US" altLang="zh-CN" b="1" dirty="0"/>
              <a:t>    Absolute subroutine Call    </a:t>
            </a:r>
            <a:r>
              <a:rPr lang="zh-CN" altLang="zh-CN" b="1" dirty="0">
                <a:solidFill>
                  <a:srgbClr val="3333FF"/>
                </a:solidFill>
              </a:rPr>
              <a:t>子程序绝对调用</a:t>
            </a:r>
            <a:br>
              <a:rPr lang="en-US" altLang="zh-CN" b="1" dirty="0"/>
            </a:br>
            <a:r>
              <a:rPr lang="en-US" altLang="zh-CN" b="1" dirty="0">
                <a:solidFill>
                  <a:srgbClr val="FF0000"/>
                </a:solidFill>
              </a:rPr>
              <a:t>LCALL</a:t>
            </a:r>
            <a:r>
              <a:rPr lang="en-US" altLang="zh-CN" b="1" dirty="0"/>
              <a:t>    Long subroutine Call    </a:t>
            </a:r>
            <a:r>
              <a:rPr lang="zh-CN" altLang="zh-CN" b="1" dirty="0">
                <a:solidFill>
                  <a:srgbClr val="3333FF"/>
                </a:solidFill>
              </a:rPr>
              <a:t>子程序长调用</a:t>
            </a:r>
            <a:br>
              <a:rPr lang="en-US" altLang="zh-CN" b="1" dirty="0"/>
            </a:br>
            <a:r>
              <a:rPr lang="en-US" altLang="zh-CN" b="1" dirty="0">
                <a:solidFill>
                  <a:srgbClr val="FF0000"/>
                </a:solidFill>
              </a:rPr>
              <a:t>RET</a:t>
            </a:r>
            <a:r>
              <a:rPr lang="en-US" altLang="zh-CN" b="1" dirty="0"/>
              <a:t>    Return from subroutine    </a:t>
            </a:r>
            <a:r>
              <a:rPr lang="zh-CN" altLang="zh-CN" b="1" dirty="0">
                <a:solidFill>
                  <a:srgbClr val="3333FF"/>
                </a:solidFill>
              </a:rPr>
              <a:t>子程序返回</a:t>
            </a:r>
            <a:br>
              <a:rPr lang="en-US" altLang="zh-CN" b="1" dirty="0"/>
            </a:br>
            <a:r>
              <a:rPr lang="en-US" altLang="zh-CN" b="1" dirty="0">
                <a:solidFill>
                  <a:srgbClr val="FF0000"/>
                </a:solidFill>
              </a:rPr>
              <a:t>RETI</a:t>
            </a:r>
            <a:r>
              <a:rPr lang="en-US" altLang="zh-CN" b="1" dirty="0"/>
              <a:t>    Return from Interruption    </a:t>
            </a:r>
            <a:r>
              <a:rPr lang="zh-CN" altLang="zh-CN" b="1" dirty="0">
                <a:solidFill>
                  <a:srgbClr val="3333FF"/>
                </a:solidFill>
              </a:rPr>
              <a:t>中断返回</a:t>
            </a:r>
            <a:br>
              <a:rPr lang="en-US" altLang="zh-CN" b="1" dirty="0"/>
            </a:br>
            <a:r>
              <a:rPr lang="en-US" altLang="zh-CN" b="1" dirty="0">
                <a:solidFill>
                  <a:srgbClr val="FF0000"/>
                </a:solidFill>
              </a:rPr>
              <a:t>JMP</a:t>
            </a:r>
            <a:r>
              <a:rPr lang="en-US" altLang="zh-CN" b="1" dirty="0"/>
              <a:t>    Jump Indirect    </a:t>
            </a:r>
            <a:br>
              <a:rPr lang="en-US" altLang="zh-CN" b="1" dirty="0"/>
            </a:br>
            <a:r>
              <a:rPr lang="en-US" altLang="zh-CN" b="1" dirty="0">
                <a:solidFill>
                  <a:srgbClr val="FF0000"/>
                </a:solidFill>
              </a:rPr>
              <a:t>SJMP</a:t>
            </a:r>
            <a:r>
              <a:rPr lang="en-US" altLang="zh-CN" b="1" dirty="0"/>
              <a:t>    Short Jump    </a:t>
            </a:r>
            <a:r>
              <a:rPr lang="zh-CN" altLang="zh-CN" b="1" dirty="0">
                <a:solidFill>
                  <a:srgbClr val="3333FF"/>
                </a:solidFill>
              </a:rPr>
              <a:t>短转移</a:t>
            </a:r>
            <a:br>
              <a:rPr lang="en-US" altLang="zh-CN" b="1" dirty="0"/>
            </a:br>
            <a:r>
              <a:rPr lang="en-US" altLang="zh-CN" b="1" dirty="0">
                <a:solidFill>
                  <a:srgbClr val="FF0000"/>
                </a:solidFill>
              </a:rPr>
              <a:t>AJMP</a:t>
            </a:r>
            <a:r>
              <a:rPr lang="en-US" altLang="zh-CN" b="1" dirty="0"/>
              <a:t>    Absolute Jump    </a:t>
            </a:r>
            <a:r>
              <a:rPr lang="zh-CN" altLang="zh-CN" b="1" dirty="0">
                <a:solidFill>
                  <a:srgbClr val="3333FF"/>
                </a:solidFill>
              </a:rPr>
              <a:t>绝对转移</a:t>
            </a:r>
            <a:br>
              <a:rPr lang="en-US" altLang="zh-CN" b="1" dirty="0"/>
            </a:br>
            <a:r>
              <a:rPr lang="en-US" altLang="zh-CN" b="1" dirty="0">
                <a:solidFill>
                  <a:srgbClr val="FF0000"/>
                </a:solidFill>
              </a:rPr>
              <a:t>LJMP</a:t>
            </a:r>
            <a:r>
              <a:rPr lang="en-US" altLang="zh-CN" b="1" dirty="0"/>
              <a:t>    Long Jump    </a:t>
            </a:r>
            <a:r>
              <a:rPr lang="zh-CN" altLang="zh-CN" b="1" dirty="0">
                <a:solidFill>
                  <a:srgbClr val="3333FF"/>
                </a:solidFill>
              </a:rPr>
              <a:t>长转移</a:t>
            </a:r>
            <a:br>
              <a:rPr lang="en-US" altLang="zh-CN" b="1" dirty="0"/>
            </a:br>
            <a:r>
              <a:rPr lang="en-US" altLang="zh-CN" b="1" dirty="0">
                <a:solidFill>
                  <a:srgbClr val="FF0000"/>
                </a:solidFill>
              </a:rPr>
              <a:t>CJNE</a:t>
            </a:r>
            <a:r>
              <a:rPr lang="en-US" altLang="zh-CN" b="1" dirty="0"/>
              <a:t>    Compare and Jump if Not Equal    </a:t>
            </a:r>
            <a:r>
              <a:rPr lang="zh-CN" altLang="zh-CN" b="1" dirty="0">
                <a:solidFill>
                  <a:srgbClr val="3333FF"/>
                </a:solidFill>
              </a:rPr>
              <a:t>比较不相等则转移</a:t>
            </a:r>
            <a:br>
              <a:rPr lang="en-US" altLang="zh-CN" b="1" dirty="0"/>
            </a:br>
            <a:r>
              <a:rPr lang="en-US" altLang="zh-CN" b="1" dirty="0">
                <a:solidFill>
                  <a:srgbClr val="FF0000"/>
                </a:solidFill>
              </a:rPr>
              <a:t>DJNZ </a:t>
            </a:r>
            <a:r>
              <a:rPr lang="en-US" altLang="zh-CN" b="1" dirty="0"/>
              <a:t>   Decrement and Jump if Not Zero    </a:t>
            </a:r>
            <a:r>
              <a:rPr lang="zh-CN" altLang="zh-CN" b="1" dirty="0">
                <a:solidFill>
                  <a:srgbClr val="3333FF"/>
                </a:solidFill>
              </a:rPr>
              <a:t>减１后不为０则转移</a:t>
            </a:r>
            <a:br>
              <a:rPr lang="en-US" altLang="zh-CN" b="1" dirty="0"/>
            </a:br>
            <a:r>
              <a:rPr lang="en-US" altLang="zh-CN" b="1" dirty="0">
                <a:solidFill>
                  <a:srgbClr val="FF0000"/>
                </a:solidFill>
              </a:rPr>
              <a:t>JZ</a:t>
            </a:r>
            <a:r>
              <a:rPr lang="en-US" altLang="zh-CN" b="1" dirty="0"/>
              <a:t>    Jump if Zero    </a:t>
            </a:r>
            <a:r>
              <a:rPr lang="zh-CN" altLang="zh-CN" b="1" dirty="0">
                <a:solidFill>
                  <a:srgbClr val="3333FF"/>
                </a:solidFill>
              </a:rPr>
              <a:t>结果为０则转移</a:t>
            </a:r>
            <a:br>
              <a:rPr lang="en-US" altLang="zh-CN" b="1" dirty="0"/>
            </a:br>
            <a:r>
              <a:rPr lang="en-US" altLang="zh-CN" b="1" dirty="0">
                <a:solidFill>
                  <a:srgbClr val="FF0000"/>
                </a:solidFill>
              </a:rPr>
              <a:t>JNZ</a:t>
            </a:r>
            <a:r>
              <a:rPr lang="en-US" altLang="zh-CN" b="1" dirty="0"/>
              <a:t>    Jump if Not Zero    </a:t>
            </a:r>
            <a:r>
              <a:rPr lang="zh-CN" altLang="zh-CN" b="1" dirty="0">
                <a:solidFill>
                  <a:srgbClr val="3333FF"/>
                </a:solidFill>
              </a:rPr>
              <a:t>结果不为０则转移</a:t>
            </a:r>
            <a:br>
              <a:rPr lang="en-US" altLang="zh-CN" b="1" dirty="0"/>
            </a:br>
            <a:r>
              <a:rPr lang="en-US" altLang="zh-CN" b="1" dirty="0">
                <a:solidFill>
                  <a:srgbClr val="FF0000"/>
                </a:solidFill>
              </a:rPr>
              <a:t>JC </a:t>
            </a:r>
            <a:r>
              <a:rPr lang="en-US" altLang="zh-CN" b="1" dirty="0"/>
              <a:t>   Jump if the Carry flag is set    </a:t>
            </a:r>
            <a:r>
              <a:rPr lang="zh-CN" altLang="zh-CN" b="1" dirty="0">
                <a:solidFill>
                  <a:srgbClr val="3333FF"/>
                </a:solidFill>
              </a:rPr>
              <a:t>有进位则转移</a:t>
            </a:r>
            <a:br>
              <a:rPr lang="en-US" altLang="zh-CN" b="1" dirty="0"/>
            </a:br>
            <a:r>
              <a:rPr lang="en-US" altLang="zh-CN" b="1" dirty="0">
                <a:solidFill>
                  <a:srgbClr val="FF0000"/>
                </a:solidFill>
              </a:rPr>
              <a:t>JNC</a:t>
            </a:r>
            <a:r>
              <a:rPr lang="en-US" altLang="zh-CN" b="1" dirty="0"/>
              <a:t>    Jump if Not Carry    </a:t>
            </a:r>
            <a:r>
              <a:rPr lang="zh-CN" altLang="zh-CN" b="1" dirty="0">
                <a:solidFill>
                  <a:srgbClr val="3333FF"/>
                </a:solidFill>
              </a:rPr>
              <a:t>无进位则转移</a:t>
            </a:r>
            <a:br>
              <a:rPr lang="en-US" altLang="zh-CN" b="1" dirty="0"/>
            </a:br>
            <a:r>
              <a:rPr lang="en-US" altLang="zh-CN" b="1" dirty="0">
                <a:solidFill>
                  <a:srgbClr val="FF0000"/>
                </a:solidFill>
              </a:rPr>
              <a:t>JB </a:t>
            </a:r>
            <a:r>
              <a:rPr lang="en-US" altLang="zh-CN" b="1" dirty="0"/>
              <a:t>   Jump if the Bit is set)    </a:t>
            </a:r>
            <a:r>
              <a:rPr lang="en-US" altLang="zh-CN" b="1" dirty="0">
                <a:solidFill>
                  <a:srgbClr val="3333FF"/>
                </a:solidFill>
              </a:rPr>
              <a:t>B</a:t>
            </a:r>
            <a:r>
              <a:rPr lang="zh-CN" altLang="zh-CN" b="1" dirty="0">
                <a:solidFill>
                  <a:srgbClr val="3333FF"/>
                </a:solidFill>
              </a:rPr>
              <a:t>位为１则转移</a:t>
            </a:r>
            <a:br>
              <a:rPr lang="en-US" altLang="zh-CN" b="1" dirty="0"/>
            </a:br>
            <a:r>
              <a:rPr lang="en-US" altLang="zh-CN" b="1" dirty="0">
                <a:solidFill>
                  <a:srgbClr val="FF0000"/>
                </a:solidFill>
              </a:rPr>
              <a:t>JNB</a:t>
            </a:r>
            <a:r>
              <a:rPr lang="en-US" altLang="zh-CN" b="1" dirty="0"/>
              <a:t>    Jump if the Bit is Not set    </a:t>
            </a:r>
            <a:r>
              <a:rPr lang="en-US" altLang="zh-CN" b="1" dirty="0">
                <a:solidFill>
                  <a:srgbClr val="3333FF"/>
                </a:solidFill>
              </a:rPr>
              <a:t>B</a:t>
            </a:r>
            <a:r>
              <a:rPr lang="zh-CN" altLang="zh-CN" b="1" dirty="0">
                <a:solidFill>
                  <a:srgbClr val="3333FF"/>
                </a:solidFill>
              </a:rPr>
              <a:t>位为０则转移</a:t>
            </a:r>
            <a:br>
              <a:rPr lang="en-US" altLang="zh-CN" b="1" dirty="0"/>
            </a:br>
            <a:r>
              <a:rPr lang="en-US" altLang="zh-CN" b="1" dirty="0">
                <a:solidFill>
                  <a:srgbClr val="FF0000"/>
                </a:solidFill>
              </a:rPr>
              <a:t>JBC</a:t>
            </a:r>
            <a:r>
              <a:rPr lang="en-US" altLang="zh-CN" b="1" dirty="0"/>
              <a:t>    Jump if the Bit is set and Clear the bit  </a:t>
            </a:r>
            <a:r>
              <a:rPr lang="zh-CN" altLang="zh-CN" b="1" dirty="0">
                <a:solidFill>
                  <a:srgbClr val="3333FF"/>
                </a:solidFill>
              </a:rPr>
              <a:t>位为１则转移，并清除该位</a:t>
            </a:r>
            <a:br>
              <a:rPr lang="en-US" altLang="zh-CN" b="1" dirty="0">
                <a:solidFill>
                  <a:srgbClr val="3333FF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NOP</a:t>
            </a:r>
            <a:r>
              <a:rPr lang="en-US" altLang="zh-CN" b="1" dirty="0"/>
              <a:t>    No Operation    </a:t>
            </a:r>
            <a:r>
              <a:rPr lang="zh-CN" altLang="zh-CN" b="1" dirty="0">
                <a:solidFill>
                  <a:srgbClr val="3333FF"/>
                </a:solidFill>
              </a:rPr>
              <a:t>空操作</a:t>
            </a:r>
            <a:endParaRPr lang="zh-CN" altLang="en-US" b="1" dirty="0">
              <a:solidFill>
                <a:srgbClr val="3333FF"/>
              </a:solidFill>
            </a:endParaRPr>
          </a:p>
        </p:txBody>
      </p:sp>
      <p:pic>
        <p:nvPicPr>
          <p:cNvPr id="14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1DE9AD53-AC00-4B8D-A95D-EB02F5A5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5">
            <a:extLst>
              <a:ext uri="{FF2B5EF4-FFF2-40B4-BE49-F238E27FC236}">
                <a16:creationId xmlns:a16="http://schemas.microsoft.com/office/drawing/2014/main" id="{BB81CACF-C023-45AA-B05D-63B1872C8F54}"/>
              </a:ext>
            </a:extLst>
          </p:cNvPr>
          <p:cNvSpPr/>
          <p:nvPr/>
        </p:nvSpPr>
        <p:spPr>
          <a:xfrm>
            <a:off x="327855" y="1357313"/>
            <a:ext cx="184701" cy="3871887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1482D45F-1443-4CBA-B65B-E77C038D1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2417" y="2306386"/>
            <a:ext cx="399267" cy="1973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指令助记符  </a:t>
            </a:r>
          </a:p>
          <a:p>
            <a:pPr eaLnBrk="1" hangingPunct="1"/>
            <a:endParaRPr lang="en-US" altLang="zh-CN" sz="20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8182"/>
      </p:ext>
    </p:extLst>
  </p:cSld>
  <p:clrMapOvr>
    <a:masterClrMapping/>
  </p:clrMapOvr>
  <p:transition>
    <p:cut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4">
            <a:extLst>
              <a:ext uri="{FF2B5EF4-FFF2-40B4-BE49-F238E27FC236}">
                <a16:creationId xmlns:a16="http://schemas.microsoft.com/office/drawing/2014/main" id="{0B0EB087-93FF-43BB-85E7-268EEF7354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5907" y="6381750"/>
            <a:ext cx="1981200" cy="476250"/>
          </a:xfrm>
          <a:noFill/>
        </p:spPr>
        <p:txBody>
          <a:bodyPr/>
          <a:lstStyle/>
          <a:p>
            <a:fld id="{3ED133E2-A319-4F91-8FC9-A0B49C1AE777}" type="datetime10">
              <a:rPr lang="zh-CN" altLang="en-US" smtClean="0">
                <a:ea typeface="宋体" charset="-122"/>
              </a:rPr>
              <a:pPr/>
              <a:t>15:35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2F9EF4B2-9E75-408F-AF2C-6DAB1352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1972" y="6376479"/>
            <a:ext cx="1981200" cy="476250"/>
          </a:xfrm>
          <a:noFill/>
        </p:spPr>
        <p:txBody>
          <a:bodyPr/>
          <a:lstStyle/>
          <a:p>
            <a:fld id="{2313EF92-2E99-4A20-8686-E1C2DC0E335A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B04D0CF5-5FD5-4CB2-98FD-657A2A709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DAA4587A-4E6E-4327-864E-ED92E8FAC43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sz="32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14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1DE9AD53-AC00-4B8D-A95D-EB02F5A5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463AE4F-31E6-46B1-8F21-524FA68FD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785021"/>
            <a:ext cx="5534062" cy="550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33499"/>
      </p:ext>
    </p:extLst>
  </p:cSld>
  <p:clrMapOvr>
    <a:masterClrMapping/>
  </p:clrMapOvr>
  <p:transition>
    <p:cut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4">
            <a:extLst>
              <a:ext uri="{FF2B5EF4-FFF2-40B4-BE49-F238E27FC236}">
                <a16:creationId xmlns:a16="http://schemas.microsoft.com/office/drawing/2014/main" id="{0B0EB087-93FF-43BB-85E7-268EEF7354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5907" y="6381750"/>
            <a:ext cx="1981200" cy="476250"/>
          </a:xfrm>
          <a:noFill/>
        </p:spPr>
        <p:txBody>
          <a:bodyPr/>
          <a:lstStyle/>
          <a:p>
            <a:fld id="{3ED133E2-A319-4F91-8FC9-A0B49C1AE777}" type="datetime10">
              <a:rPr lang="zh-CN" altLang="en-US" smtClean="0">
                <a:ea typeface="宋体" charset="-122"/>
              </a:rPr>
              <a:pPr/>
              <a:t>15:35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2F9EF4B2-9E75-408F-AF2C-6DAB1352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1972" y="6376479"/>
            <a:ext cx="1981200" cy="476250"/>
          </a:xfrm>
          <a:noFill/>
        </p:spPr>
        <p:txBody>
          <a:bodyPr/>
          <a:lstStyle/>
          <a:p>
            <a:fld id="{2313EF92-2E99-4A20-8686-E1C2DC0E335A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B04D0CF5-5FD5-4CB2-98FD-657A2A709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DAA4587A-4E6E-4327-864E-ED92E8FAC43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sz="32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14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1DE9AD53-AC00-4B8D-A95D-EB02F5A5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7891B0-392A-4359-8387-BCB3D6A419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14" y="800536"/>
            <a:ext cx="5712808" cy="551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62316"/>
      </p:ext>
    </p:extLst>
  </p:cSld>
  <p:clrMapOvr>
    <a:masterClrMapping/>
  </p:clrMapOvr>
  <p:transition>
    <p:cut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4">
            <a:extLst>
              <a:ext uri="{FF2B5EF4-FFF2-40B4-BE49-F238E27FC236}">
                <a16:creationId xmlns:a16="http://schemas.microsoft.com/office/drawing/2014/main" id="{0B0EB087-93FF-43BB-85E7-268EEF7354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5907" y="6381750"/>
            <a:ext cx="1981200" cy="476250"/>
          </a:xfrm>
          <a:noFill/>
        </p:spPr>
        <p:txBody>
          <a:bodyPr/>
          <a:lstStyle/>
          <a:p>
            <a:fld id="{3ED133E2-A319-4F91-8FC9-A0B49C1AE777}" type="datetime10">
              <a:rPr lang="zh-CN" altLang="en-US" smtClean="0">
                <a:ea typeface="宋体" charset="-122"/>
              </a:rPr>
              <a:pPr/>
              <a:t>15:35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2F9EF4B2-9E75-408F-AF2C-6DAB1352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1972" y="6376479"/>
            <a:ext cx="1981200" cy="476250"/>
          </a:xfrm>
          <a:noFill/>
        </p:spPr>
        <p:txBody>
          <a:bodyPr/>
          <a:lstStyle/>
          <a:p>
            <a:fld id="{2313EF92-2E99-4A20-8686-E1C2DC0E335A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B04D0CF5-5FD5-4CB2-98FD-657A2A709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DAA4587A-4E6E-4327-864E-ED92E8FAC43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sz="32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14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1DE9AD53-AC00-4B8D-A95D-EB02F5A5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7B2ABED-8214-47E5-9E7E-D5071F520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06" y="732374"/>
            <a:ext cx="4677366" cy="1235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5C88AB-BBDA-4B09-BC63-49AECFEAB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67574"/>
            <a:ext cx="4677366" cy="458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82798"/>
      </p:ext>
    </p:extLst>
  </p:cSld>
  <p:clrMapOvr>
    <a:masterClrMapping/>
  </p:clrMapOvr>
  <p:transition>
    <p:cut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4">
            <a:extLst>
              <a:ext uri="{FF2B5EF4-FFF2-40B4-BE49-F238E27FC236}">
                <a16:creationId xmlns:a16="http://schemas.microsoft.com/office/drawing/2014/main" id="{0B0EB087-93FF-43BB-85E7-268EEF7354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5907" y="6381750"/>
            <a:ext cx="1981200" cy="476250"/>
          </a:xfrm>
          <a:noFill/>
        </p:spPr>
        <p:txBody>
          <a:bodyPr/>
          <a:lstStyle/>
          <a:p>
            <a:fld id="{3ED133E2-A319-4F91-8FC9-A0B49C1AE777}" type="datetime10">
              <a:rPr lang="zh-CN" altLang="en-US" smtClean="0">
                <a:ea typeface="宋体" charset="-122"/>
              </a:rPr>
              <a:pPr/>
              <a:t>15:35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2F9EF4B2-9E75-408F-AF2C-6DAB1352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1972" y="6376479"/>
            <a:ext cx="1981200" cy="476250"/>
          </a:xfrm>
          <a:noFill/>
        </p:spPr>
        <p:txBody>
          <a:bodyPr/>
          <a:lstStyle/>
          <a:p>
            <a:fld id="{2313EF92-2E99-4A20-8686-E1C2DC0E335A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B04D0CF5-5FD5-4CB2-98FD-657A2A709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DAA4587A-4E6E-4327-864E-ED92E8FAC43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sz="32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14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1DE9AD53-AC00-4B8D-A95D-EB02F5A5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F2C7ED2-7992-4A65-AED7-42ACDD7AF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04340"/>
            <a:ext cx="7649643" cy="20005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C238DE-6F49-437C-BA8C-E80465ED56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67" y="3104869"/>
            <a:ext cx="7649643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5672"/>
      </p:ext>
    </p:extLst>
  </p:cSld>
  <p:clrMapOvr>
    <a:masterClrMapping/>
  </p:clrMapOvr>
  <p:transition>
    <p:cut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4">
            <a:extLst>
              <a:ext uri="{FF2B5EF4-FFF2-40B4-BE49-F238E27FC236}">
                <a16:creationId xmlns:a16="http://schemas.microsoft.com/office/drawing/2014/main" id="{0B0EB087-93FF-43BB-85E7-268EEF7354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5907" y="6381750"/>
            <a:ext cx="1981200" cy="476250"/>
          </a:xfrm>
          <a:noFill/>
        </p:spPr>
        <p:txBody>
          <a:bodyPr/>
          <a:lstStyle/>
          <a:p>
            <a:fld id="{3ED133E2-A319-4F91-8FC9-A0B49C1AE777}" type="datetime10">
              <a:rPr lang="zh-CN" altLang="en-US" smtClean="0">
                <a:ea typeface="宋体" charset="-122"/>
              </a:rPr>
              <a:pPr/>
              <a:t>15:35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2F9EF4B2-9E75-408F-AF2C-6DAB1352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1972" y="6376479"/>
            <a:ext cx="1981200" cy="476250"/>
          </a:xfrm>
          <a:noFill/>
        </p:spPr>
        <p:txBody>
          <a:bodyPr/>
          <a:lstStyle/>
          <a:p>
            <a:fld id="{2313EF92-2E99-4A20-8686-E1C2DC0E335A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B04D0CF5-5FD5-4CB2-98FD-657A2A709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DAA4587A-4E6E-4327-864E-ED92E8FAC43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sz="32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14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1DE9AD53-AC00-4B8D-A95D-EB02F5A5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083" y="1628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8EA28D7-298F-4F0D-9FEC-726503518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86" y="748203"/>
            <a:ext cx="7630590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89159"/>
      </p:ext>
    </p:extLst>
  </p:cSld>
  <p:clrMapOvr>
    <a:masterClrMapping/>
  </p:clrMapOvr>
  <p:transition>
    <p:cut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4">
            <a:extLst>
              <a:ext uri="{FF2B5EF4-FFF2-40B4-BE49-F238E27FC236}">
                <a16:creationId xmlns:a16="http://schemas.microsoft.com/office/drawing/2014/main" id="{0B0EB087-93FF-43BB-85E7-268EEF7354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5907" y="6381750"/>
            <a:ext cx="1981200" cy="476250"/>
          </a:xfrm>
          <a:noFill/>
        </p:spPr>
        <p:txBody>
          <a:bodyPr/>
          <a:lstStyle/>
          <a:p>
            <a:fld id="{3ED133E2-A319-4F91-8FC9-A0B49C1AE777}" type="datetime10">
              <a:rPr lang="zh-CN" altLang="en-US" smtClean="0">
                <a:ea typeface="宋体" charset="-122"/>
              </a:rPr>
              <a:pPr/>
              <a:t>15:35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2F9EF4B2-9E75-408F-AF2C-6DAB1352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1972" y="6376479"/>
            <a:ext cx="1981200" cy="476250"/>
          </a:xfrm>
          <a:noFill/>
        </p:spPr>
        <p:txBody>
          <a:bodyPr/>
          <a:lstStyle/>
          <a:p>
            <a:fld id="{2313EF92-2E99-4A20-8686-E1C2DC0E335A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B04D0CF5-5FD5-4CB2-98FD-657A2A709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DAA4587A-4E6E-4327-864E-ED92E8FAC43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sz="32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14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1DE9AD53-AC00-4B8D-A95D-EB02F5A5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083" y="1628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615302D-67FB-42C1-B4C9-BBB95D672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95" y="799475"/>
            <a:ext cx="6261534" cy="2970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D4F9D5-C1A6-4517-91C8-D95FAF7D1D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95" y="1071627"/>
            <a:ext cx="6261534" cy="16276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9EE7966-7C24-411F-BC0C-88A204C453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8" y="2698522"/>
            <a:ext cx="6261534" cy="330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64642"/>
      </p:ext>
    </p:extLst>
  </p:cSld>
  <p:clrMapOvr>
    <a:masterClrMapping/>
  </p:clrMapOvr>
  <p:transition>
    <p:cut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4">
            <a:extLst>
              <a:ext uri="{FF2B5EF4-FFF2-40B4-BE49-F238E27FC236}">
                <a16:creationId xmlns:a16="http://schemas.microsoft.com/office/drawing/2014/main" id="{0B0EB087-93FF-43BB-85E7-268EEF7354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5907" y="6381750"/>
            <a:ext cx="1981200" cy="476250"/>
          </a:xfrm>
          <a:noFill/>
        </p:spPr>
        <p:txBody>
          <a:bodyPr/>
          <a:lstStyle/>
          <a:p>
            <a:fld id="{3ED133E2-A319-4F91-8FC9-A0B49C1AE777}" type="datetime10">
              <a:rPr lang="zh-CN" altLang="en-US" smtClean="0">
                <a:ea typeface="宋体" charset="-122"/>
              </a:rPr>
              <a:pPr/>
              <a:t>15:36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2F9EF4B2-9E75-408F-AF2C-6DAB1352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1972" y="6376479"/>
            <a:ext cx="1981200" cy="476250"/>
          </a:xfrm>
          <a:noFill/>
        </p:spPr>
        <p:txBody>
          <a:bodyPr/>
          <a:lstStyle/>
          <a:p>
            <a:fld id="{2313EF92-2E99-4A20-8686-E1C2DC0E335A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B04D0CF5-5FD5-4CB2-98FD-657A2A709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DAA4587A-4E6E-4327-864E-ED92E8FAC43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sz="32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14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1DE9AD53-AC00-4B8D-A95D-EB02F5A5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083" y="1628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C281075-83BB-43A9-ADAF-568462700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07" y="800707"/>
            <a:ext cx="6171829" cy="557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19605"/>
      </p:ext>
    </p:extLst>
  </p:cSld>
  <p:clrMapOvr>
    <a:masterClrMapping/>
  </p:clrMapOvr>
  <p:transition>
    <p:cut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FCA484D-0B12-4758-ACF9-82A05E4F447D}" type="datetime10">
              <a:rPr lang="zh-CN" altLang="en-US" smtClean="0">
                <a:ea typeface="宋体" charset="-122"/>
              </a:rPr>
              <a:pPr/>
              <a:t>15:35</a:t>
            </a:fld>
            <a:endParaRPr lang="en-US" altLang="zh-CN">
              <a:ea typeface="宋体" charset="-122"/>
            </a:endParaRPr>
          </a:p>
        </p:txBody>
      </p:sp>
      <p:sp>
        <p:nvSpPr>
          <p:cNvPr id="8499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75ED18-3B15-482F-A246-11A601381B0B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>
              <a:ea typeface="宋体" charset="-122"/>
            </a:endParaRPr>
          </a:p>
        </p:txBody>
      </p:sp>
      <p:sp>
        <p:nvSpPr>
          <p:cNvPr id="992258" name="WordArt 2"/>
          <p:cNvSpPr>
            <a:spLocks noChangeArrowheads="1" noChangeShapeType="1" noTextEdit="1"/>
          </p:cNvSpPr>
          <p:nvPr/>
        </p:nvSpPr>
        <p:spPr bwMode="auto">
          <a:xfrm>
            <a:off x="2698750" y="2209800"/>
            <a:ext cx="4311650" cy="1524000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>
              <a:defRPr/>
            </a:pPr>
            <a:r>
              <a:rPr lang="zh-CN" altLang="en-US" sz="3600" b="1" i="1" kern="10" dirty="0">
                <a:ln w="9525" cap="sq">
                  <a:solidFill>
                    <a:srgbClr val="003300"/>
                  </a:solidFill>
                  <a:round/>
                  <a:headEnd type="none" w="sm" len="sm"/>
                  <a:tailEnd type="none" w="sm" len="sm"/>
                </a:ln>
                <a:solidFill>
                  <a:schemeClr val="hlink"/>
                </a:solidFill>
                <a:effectLst>
                  <a:outerShdw dist="53882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请继续学习第</a:t>
            </a:r>
            <a:r>
              <a:rPr lang="en-US" altLang="zh-CN" sz="3600" b="1" i="1" kern="10" dirty="0">
                <a:ln w="9525" cap="sq">
                  <a:solidFill>
                    <a:srgbClr val="003300"/>
                  </a:solidFill>
                  <a:round/>
                  <a:headEnd type="none" w="sm" len="sm"/>
                  <a:tailEnd type="none" w="sm" len="sm"/>
                </a:ln>
                <a:solidFill>
                  <a:schemeClr val="hlink"/>
                </a:solidFill>
                <a:effectLst>
                  <a:outerShdw dist="53882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4</a:t>
            </a:r>
            <a:r>
              <a:rPr lang="zh-CN" altLang="en-US" sz="3600" b="1" i="1" kern="10" dirty="0">
                <a:ln w="9525" cap="sq">
                  <a:solidFill>
                    <a:srgbClr val="003300"/>
                  </a:solidFill>
                  <a:round/>
                  <a:headEnd type="none" w="sm" len="sm"/>
                  <a:tailEnd type="none" w="sm" len="sm"/>
                </a:ln>
                <a:solidFill>
                  <a:schemeClr val="hlink"/>
                </a:solidFill>
                <a:effectLst>
                  <a:outerShdw dist="53882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章</a:t>
            </a:r>
          </a:p>
        </p:txBody>
      </p:sp>
    </p:spTree>
  </p:cSld>
  <p:clrMapOvr>
    <a:masterClrMapping/>
  </p:clrMapOvr>
  <p:transition>
    <p:cut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xfrm>
            <a:off x="-20935" y="6381750"/>
            <a:ext cx="1981200" cy="476250"/>
          </a:xfrm>
          <a:noFill/>
        </p:spPr>
        <p:txBody>
          <a:bodyPr/>
          <a:lstStyle/>
          <a:p>
            <a:fld id="{22B8FB81-4D71-4A98-8FA5-D11CF119EB81}" type="datetime10">
              <a:rPr lang="zh-CN" altLang="en-US" smtClean="0">
                <a:ea typeface="宋体" charset="-122"/>
              </a:rPr>
              <a:pPr/>
              <a:t>15:35</a:t>
            </a:fld>
            <a:endParaRPr lang="en-US" altLang="zh-CN">
              <a:ea typeface="宋体" charset="-122"/>
            </a:endParaRPr>
          </a:p>
        </p:txBody>
      </p:sp>
      <p:sp>
        <p:nvSpPr>
          <p:cNvPr id="21510" name="Rectangle 4"/>
          <p:cNvSpPr>
            <a:spLocks noGrp="1" noChangeArrowheads="1"/>
          </p:cNvSpPr>
          <p:nvPr>
            <p:ph type="title"/>
          </p:nvPr>
        </p:nvSpPr>
        <p:spPr>
          <a:xfrm>
            <a:off x="635301" y="1546508"/>
            <a:ext cx="1721228" cy="47094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</a:rPr>
              <a:t>单字节指令</a:t>
            </a:r>
          </a:p>
        </p:txBody>
      </p:sp>
      <p:pic>
        <p:nvPicPr>
          <p:cNvPr id="8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7DB18070-8919-4769-8ECA-6717F0D9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33858851-1379-4E3E-9EE3-915942060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utoShape 5">
            <a:extLst>
              <a:ext uri="{FF2B5EF4-FFF2-40B4-BE49-F238E27FC236}">
                <a16:creationId xmlns:a16="http://schemas.microsoft.com/office/drawing/2014/main" id="{159562C1-D55C-44D4-B402-86A3FBEFCAF8}"/>
              </a:ext>
            </a:extLst>
          </p:cNvPr>
          <p:cNvSpPr/>
          <p:nvPr/>
        </p:nvSpPr>
        <p:spPr>
          <a:xfrm>
            <a:off x="448509" y="1777973"/>
            <a:ext cx="192319" cy="3328153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720E840B-B4ED-4C9E-BD8E-A99FB4FD1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9" y="2963278"/>
            <a:ext cx="399267" cy="95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按长度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3361EF06-CB35-4DF6-A52D-0DFE78C20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581" y="3010535"/>
            <a:ext cx="184840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双字节指令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890E97E7-0EEB-4F10-A810-F7DCC3DFE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294" y="4494153"/>
            <a:ext cx="184840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三字节指令</a:t>
            </a:r>
          </a:p>
        </p:txBody>
      </p:sp>
      <p:sp>
        <p:nvSpPr>
          <p:cNvPr id="34" name="标题 1">
            <a:extLst>
              <a:ext uri="{FF2B5EF4-FFF2-40B4-BE49-F238E27FC236}">
                <a16:creationId xmlns:a16="http://schemas.microsoft.com/office/drawing/2014/main" id="{8590A33B-5D99-40F5-965B-657F864B26D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小结</a:t>
            </a: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43DD571D-1078-408C-AEEA-1198D2ECF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17" y="1986802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49</a:t>
            </a:r>
            <a:r>
              <a:rPr lang="zh-CN" altLang="en-US" sz="24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303B229A-069E-4BA7-86A8-8AA9387DB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15" y="3442049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45</a:t>
            </a:r>
            <a:r>
              <a:rPr lang="zh-CN" altLang="en-US" sz="24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0A853263-2815-4A53-AD25-BC20FC210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17" y="4887814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17</a:t>
            </a:r>
            <a:r>
              <a:rPr lang="zh-CN" altLang="en-US" sz="24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F314D4C5-4111-4B5B-ACFD-B439C8C9A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20" y="1585074"/>
            <a:ext cx="1721228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单周期指令</a:t>
            </a:r>
          </a:p>
        </p:txBody>
      </p:sp>
      <p:sp>
        <p:nvSpPr>
          <p:cNvPr id="40" name="AutoShape 5">
            <a:extLst>
              <a:ext uri="{FF2B5EF4-FFF2-40B4-BE49-F238E27FC236}">
                <a16:creationId xmlns:a16="http://schemas.microsoft.com/office/drawing/2014/main" id="{D1391AE1-4A49-48D6-B327-E4B9D4AA8EA8}"/>
              </a:ext>
            </a:extLst>
          </p:cNvPr>
          <p:cNvSpPr/>
          <p:nvPr/>
        </p:nvSpPr>
        <p:spPr>
          <a:xfrm>
            <a:off x="2811600" y="1760931"/>
            <a:ext cx="192319" cy="3328153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958A4BE1-6E67-4511-BA75-B2CA4283D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866" y="2962005"/>
            <a:ext cx="184840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双周期指令</a:t>
            </a: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6D337A71-DB56-4DF3-A198-5403D4C27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140" y="4440545"/>
            <a:ext cx="184840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四周期指令</a:t>
            </a:r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0FA70D20-9C63-40F0-9F56-9BB836268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670" y="2019433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64</a:t>
            </a:r>
            <a:r>
              <a:rPr lang="zh-CN" altLang="en-US" sz="24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FFAAF8CC-91C3-4E14-9B79-EB909AD03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030" y="3393350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45</a:t>
            </a:r>
            <a:r>
              <a:rPr lang="zh-CN" altLang="en-US" sz="24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F98CF413-ABA1-42F2-9005-900DA7AD8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670" y="4871890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2</a:t>
            </a:r>
            <a:r>
              <a:rPr lang="zh-CN" altLang="en-US" sz="24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D8D15791-FAAF-4B6A-B9E8-2142E6420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5592" y="2736283"/>
            <a:ext cx="399267" cy="1606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按执行时间</a:t>
            </a:r>
          </a:p>
        </p:txBody>
      </p:sp>
      <p:sp>
        <p:nvSpPr>
          <p:cNvPr id="49" name="Rectangle 4">
            <a:extLst>
              <a:ext uri="{FF2B5EF4-FFF2-40B4-BE49-F238E27FC236}">
                <a16:creationId xmlns:a16="http://schemas.microsoft.com/office/drawing/2014/main" id="{EE59D210-41C7-4801-85EB-5C1FA2E75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939" y="1585073"/>
            <a:ext cx="2264548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数据传送类</a:t>
            </a:r>
          </a:p>
        </p:txBody>
      </p:sp>
      <p:sp>
        <p:nvSpPr>
          <p:cNvPr id="50" name="AutoShape 5">
            <a:extLst>
              <a:ext uri="{FF2B5EF4-FFF2-40B4-BE49-F238E27FC236}">
                <a16:creationId xmlns:a16="http://schemas.microsoft.com/office/drawing/2014/main" id="{5CDB02A6-AD51-4022-AF6D-19B2C4678FAF}"/>
              </a:ext>
            </a:extLst>
          </p:cNvPr>
          <p:cNvSpPr/>
          <p:nvPr/>
        </p:nvSpPr>
        <p:spPr>
          <a:xfrm>
            <a:off x="5174691" y="1760931"/>
            <a:ext cx="192319" cy="3328153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" name="Rectangle 4">
            <a:extLst>
              <a:ext uri="{FF2B5EF4-FFF2-40B4-BE49-F238E27FC236}">
                <a16:creationId xmlns:a16="http://schemas.microsoft.com/office/drawing/2014/main" id="{3E160E10-063A-449F-B95D-317E87A0A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2607" y="1633842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28</a:t>
            </a:r>
            <a:r>
              <a:rPr lang="zh-CN" altLang="en-US" sz="24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FEFEDE57-1612-401A-B546-2F0C08C93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257" y="2372211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24</a:t>
            </a:r>
            <a:r>
              <a:rPr lang="zh-CN" altLang="en-US" sz="24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54" name="Rectangle 2">
            <a:extLst>
              <a:ext uri="{FF2B5EF4-FFF2-40B4-BE49-F238E27FC236}">
                <a16:creationId xmlns:a16="http://schemas.microsoft.com/office/drawing/2014/main" id="{61F42870-003F-4015-807D-F6B4B7679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076" y="2980784"/>
            <a:ext cx="399267" cy="950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按功能</a:t>
            </a:r>
          </a:p>
        </p:txBody>
      </p:sp>
      <p:sp>
        <p:nvSpPr>
          <p:cNvPr id="55" name="灯片编号占位符 5">
            <a:extLst>
              <a:ext uri="{FF2B5EF4-FFF2-40B4-BE49-F238E27FC236}">
                <a16:creationId xmlns:a16="http://schemas.microsoft.com/office/drawing/2014/main" id="{3B723012-2CCD-40D3-9EDB-9D6AAD5D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81973" y="6379161"/>
            <a:ext cx="1981200" cy="476250"/>
          </a:xfrm>
          <a:noFill/>
        </p:spPr>
        <p:txBody>
          <a:bodyPr/>
          <a:lstStyle/>
          <a:p>
            <a:fld id="{361B6C43-5757-4AE2-A2F3-BAF3E776C444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9BC22746-529B-431B-9DC7-003BC4FD0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0131" y="2372211"/>
            <a:ext cx="172184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算数运算类</a:t>
            </a:r>
          </a:p>
        </p:txBody>
      </p:sp>
      <p:sp>
        <p:nvSpPr>
          <p:cNvPr id="58" name="Rectangle 4">
            <a:extLst>
              <a:ext uri="{FF2B5EF4-FFF2-40B4-BE49-F238E27FC236}">
                <a16:creationId xmlns:a16="http://schemas.microsoft.com/office/drawing/2014/main" id="{20BDFCC4-22D8-4F3B-B2DB-25C75BFBB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0131" y="3231298"/>
            <a:ext cx="1721842" cy="395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逻辑操作类</a:t>
            </a: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F08D6408-6B9D-4893-9909-A903AD6DB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257" y="3155760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25</a:t>
            </a:r>
            <a:r>
              <a:rPr lang="zh-CN" altLang="en-US" sz="24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F1DA7F9C-4DDE-4211-80FE-96987388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236" y="3966162"/>
            <a:ext cx="172184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控制转移类</a:t>
            </a:r>
          </a:p>
        </p:txBody>
      </p:sp>
      <p:sp>
        <p:nvSpPr>
          <p:cNvPr id="61" name="Rectangle 4">
            <a:extLst>
              <a:ext uri="{FF2B5EF4-FFF2-40B4-BE49-F238E27FC236}">
                <a16:creationId xmlns:a16="http://schemas.microsoft.com/office/drawing/2014/main" id="{75F0808B-C26B-4AA3-BC95-B581C4D7B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430" y="3964799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17</a:t>
            </a:r>
            <a:r>
              <a:rPr lang="zh-CN" altLang="en-US" sz="24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62" name="Rectangle 4">
            <a:extLst>
              <a:ext uri="{FF2B5EF4-FFF2-40B4-BE49-F238E27FC236}">
                <a16:creationId xmlns:a16="http://schemas.microsoft.com/office/drawing/2014/main" id="{4001A608-B365-4BF8-943E-9912B210E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765" y="4733487"/>
            <a:ext cx="172184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位操作类</a:t>
            </a:r>
          </a:p>
        </p:txBody>
      </p:sp>
      <p:sp>
        <p:nvSpPr>
          <p:cNvPr id="63" name="Rectangle 4">
            <a:extLst>
              <a:ext uri="{FF2B5EF4-FFF2-40B4-BE49-F238E27FC236}">
                <a16:creationId xmlns:a16="http://schemas.microsoft.com/office/drawing/2014/main" id="{7D5DD1E8-4461-47EB-9586-D640832A2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430" y="4703168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17</a:t>
            </a:r>
            <a:r>
              <a:rPr lang="zh-CN" altLang="en-US" sz="24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E1E2BC-24BF-4410-B368-100B067320F2}"/>
              </a:ext>
            </a:extLst>
          </p:cNvPr>
          <p:cNvSpPr/>
          <p:nvPr/>
        </p:nvSpPr>
        <p:spPr>
          <a:xfrm>
            <a:off x="2740961" y="5441260"/>
            <a:ext cx="4214615" cy="7738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0" hangingPunct="0">
              <a:lnSpc>
                <a:spcPct val="130000"/>
              </a:lnSpc>
              <a:buFontTx/>
              <a:buChar char="•"/>
            </a:pPr>
            <a:r>
              <a:rPr kumimoji="1" lang="en-US" altLang="zh-CN" b="1" dirty="0">
                <a:latin typeface="Times New Roman" pitchFamily="18" charset="0"/>
              </a:rPr>
              <a:t>89C51/S51</a:t>
            </a:r>
            <a:r>
              <a:rPr kumimoji="1" lang="zh-CN" altLang="en-US" b="1" dirty="0">
                <a:latin typeface="Times New Roman" pitchFamily="18" charset="0"/>
              </a:rPr>
              <a:t>共有</a:t>
            </a:r>
            <a:r>
              <a:rPr kumimoji="1" lang="en-US" altLang="zh-CN" b="1" dirty="0">
                <a:latin typeface="Times New Roman" pitchFamily="18" charset="0"/>
              </a:rPr>
              <a:t>111</a:t>
            </a:r>
            <a:r>
              <a:rPr kumimoji="1" lang="zh-CN" altLang="en-US" b="1" dirty="0">
                <a:latin typeface="Times New Roman" pitchFamily="18" charset="0"/>
              </a:rPr>
              <a:t>指令</a:t>
            </a:r>
            <a:endParaRPr kumimoji="1" lang="en-US" altLang="zh-CN" b="1" dirty="0">
              <a:latin typeface="Times New Roman" pitchFamily="18" charset="0"/>
            </a:endParaRPr>
          </a:p>
          <a:p>
            <a:pPr algn="just" eaLnBrk="0" hangingPunct="0">
              <a:lnSpc>
                <a:spcPct val="130000"/>
              </a:lnSpc>
              <a:buFontTx/>
              <a:buChar char="•"/>
            </a:pPr>
            <a:r>
              <a:rPr kumimoji="1" lang="zh-CN" altLang="en-US" b="1" dirty="0">
                <a:latin typeface="Times New Roman" pitchFamily="18" charset="0"/>
              </a:rPr>
              <a:t>使用汇编语言只要熟悉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</a:rPr>
              <a:t>42</a:t>
            </a:r>
            <a:r>
              <a:rPr kumimoji="1" lang="zh-CN" altLang="en-US" b="1" dirty="0">
                <a:solidFill>
                  <a:srgbClr val="3333FF"/>
                </a:solidFill>
                <a:latin typeface="Times New Roman" pitchFamily="18" charset="0"/>
              </a:rPr>
              <a:t>种助记符</a:t>
            </a:r>
            <a:r>
              <a:rPr kumimoji="1" lang="zh-CN" altLang="en-US" b="1" dirty="0">
                <a:latin typeface="Times New Roman" pitchFamily="18" charset="0"/>
              </a:rPr>
              <a:t>即可</a:t>
            </a:r>
            <a:endParaRPr kumimoji="1" lang="en-US" altLang="zh-CN" b="1" dirty="0">
              <a:latin typeface="Times New Roman" pitchFamily="18" charset="0"/>
            </a:endParaRPr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E132CD9B-87BC-4A60-B8F6-ADD21B86F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5" y="729018"/>
            <a:ext cx="235009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kern="0" dirty="0">
                <a:solidFill>
                  <a:srgbClr val="3333FF"/>
                </a:solidFill>
              </a:rPr>
              <a:t>指令分类</a:t>
            </a:r>
          </a:p>
        </p:txBody>
      </p:sp>
    </p:spTree>
  </p:cSld>
  <p:clrMapOvr>
    <a:masterClrMapping/>
  </p:clrMapOvr>
  <p:transition>
    <p:cut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xfrm>
            <a:off x="14785" y="6381750"/>
            <a:ext cx="1981200" cy="476250"/>
          </a:xfrm>
          <a:noFill/>
        </p:spPr>
        <p:txBody>
          <a:bodyPr/>
          <a:lstStyle/>
          <a:p>
            <a:fld id="{0D9E974E-A52D-48E3-8B80-4B795CA89BD6}" type="datetime10">
              <a:rPr lang="zh-CN" altLang="en-US" smtClean="0">
                <a:ea typeface="宋体" charset="-122"/>
              </a:rPr>
              <a:pPr/>
              <a:t>15:35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391276"/>
            <a:ext cx="1981200" cy="476250"/>
          </a:xfrm>
          <a:noFill/>
        </p:spPr>
        <p:txBody>
          <a:bodyPr/>
          <a:lstStyle/>
          <a:p>
            <a:fld id="{361B6C43-5757-4AE2-A2F3-BAF3E776C444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9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2970B55A-BB2B-4F1F-BEED-264EBEDD4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0713FBD6-A40A-4602-BE15-499376AE0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9917D297-4EBE-47DD-A0BF-CAF2296F6CB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sz="32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082E5AF-4039-46DA-ADBE-2DF4A1F33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769" y="697214"/>
            <a:ext cx="5045040" cy="438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b="1" kern="0" dirty="0">
                <a:solidFill>
                  <a:srgbClr val="996633"/>
                </a:solidFill>
                <a:latin typeface="宋体" charset="-122"/>
              </a:rPr>
              <a:t>1.</a:t>
            </a:r>
            <a:r>
              <a:rPr lang="zh-CN" altLang="en-US" sz="2000" b="1" kern="0" dirty="0">
                <a:solidFill>
                  <a:srgbClr val="996633"/>
                </a:solidFill>
                <a:latin typeface="宋体" charset="-122"/>
              </a:rPr>
              <a:t>以累加器</a:t>
            </a:r>
            <a:r>
              <a:rPr lang="en-US" altLang="zh-CN" sz="2000" b="1" kern="0" dirty="0">
                <a:solidFill>
                  <a:srgbClr val="996633"/>
                </a:solidFill>
                <a:latin typeface="宋体" charset="-122"/>
              </a:rPr>
              <a:t>A</a:t>
            </a:r>
            <a:r>
              <a:rPr lang="zh-CN" altLang="en-US" sz="2000" b="1" kern="0" dirty="0">
                <a:solidFill>
                  <a:srgbClr val="996633"/>
                </a:solidFill>
                <a:latin typeface="宋体" charset="-122"/>
              </a:rPr>
              <a:t>为目的操作数的指令</a:t>
            </a:r>
            <a:r>
              <a:rPr lang="en-US" altLang="zh-CN" sz="2000" b="1" kern="0" dirty="0">
                <a:solidFill>
                  <a:srgbClr val="996633"/>
                </a:solidFill>
                <a:latin typeface="宋体" charset="-122"/>
              </a:rPr>
              <a:t>(</a:t>
            </a:r>
            <a:r>
              <a:rPr lang="en-US" altLang="zh-CN" sz="2000" b="1" kern="0" dirty="0">
                <a:solidFill>
                  <a:srgbClr val="3333FF"/>
                </a:solidFill>
                <a:latin typeface="宋体" charset="-122"/>
              </a:rPr>
              <a:t>4</a:t>
            </a:r>
            <a:r>
              <a:rPr lang="zh-CN" altLang="en-US" sz="2000" b="1" kern="0" dirty="0">
                <a:solidFill>
                  <a:srgbClr val="3333FF"/>
                </a:solidFill>
                <a:latin typeface="宋体" charset="-122"/>
              </a:rPr>
              <a:t>条</a:t>
            </a:r>
            <a:r>
              <a:rPr lang="en-US" altLang="zh-CN" sz="2000" b="1" kern="0" dirty="0">
                <a:solidFill>
                  <a:srgbClr val="996633"/>
                </a:solidFill>
                <a:latin typeface="宋体" charset="-122"/>
              </a:rPr>
              <a:t>)</a:t>
            </a:r>
          </a:p>
          <a:p>
            <a:pPr algn="just" eaLnBrk="1" hangingPunct="1">
              <a:lnSpc>
                <a:spcPct val="120000"/>
              </a:lnSpc>
              <a:buFont typeface="Webdings" pitchFamily="18" charset="2"/>
              <a:buNone/>
            </a:pPr>
            <a:r>
              <a:rPr lang="en-US" altLang="zh-CN" sz="2000" b="1" kern="0" dirty="0">
                <a:solidFill>
                  <a:srgbClr val="CC3399"/>
                </a:solidFill>
                <a:latin typeface="宋体" charset="-122"/>
              </a:rPr>
              <a:t>2.</a:t>
            </a:r>
            <a:r>
              <a:rPr lang="zh-CN" altLang="en-US" sz="2000" b="1" kern="0" dirty="0">
                <a:solidFill>
                  <a:srgbClr val="CC3399"/>
                </a:solidFill>
                <a:latin typeface="宋体" charset="-122"/>
              </a:rPr>
              <a:t>以寄存器</a:t>
            </a:r>
            <a:r>
              <a:rPr lang="en-US" altLang="zh-CN" sz="2000" b="1" kern="0" dirty="0">
                <a:solidFill>
                  <a:srgbClr val="CC3399"/>
                </a:solidFill>
                <a:latin typeface="宋体" charset="-122"/>
              </a:rPr>
              <a:t>Rn</a:t>
            </a:r>
            <a:r>
              <a:rPr lang="zh-CN" altLang="en-US" sz="2000" b="1" kern="0" dirty="0">
                <a:solidFill>
                  <a:srgbClr val="CC3399"/>
                </a:solidFill>
                <a:latin typeface="宋体" charset="-122"/>
              </a:rPr>
              <a:t>为目的操作数的指令（</a:t>
            </a:r>
            <a:r>
              <a:rPr lang="en-US" altLang="zh-CN" sz="2000" b="1" kern="0" dirty="0">
                <a:solidFill>
                  <a:srgbClr val="3333FF"/>
                </a:solidFill>
                <a:latin typeface="宋体" charset="-122"/>
              </a:rPr>
              <a:t>3</a:t>
            </a:r>
            <a:r>
              <a:rPr lang="zh-CN" altLang="en-US" sz="2000" b="1" kern="0" dirty="0">
                <a:solidFill>
                  <a:srgbClr val="3333FF"/>
                </a:solidFill>
                <a:latin typeface="宋体" charset="-122"/>
              </a:rPr>
              <a:t>条</a:t>
            </a:r>
            <a:r>
              <a:rPr lang="zh-CN" altLang="en-US" sz="2000" b="1" kern="0" dirty="0">
                <a:solidFill>
                  <a:srgbClr val="CC3399"/>
                </a:solidFill>
                <a:latin typeface="宋体" charset="-122"/>
              </a:rPr>
              <a:t>）</a:t>
            </a:r>
          </a:p>
          <a:p>
            <a:pPr algn="just" eaLnBrk="1" hangingPunct="1">
              <a:lnSpc>
                <a:spcPct val="120000"/>
              </a:lnSpc>
              <a:buFont typeface="Webdings" pitchFamily="18" charset="2"/>
              <a:buNone/>
            </a:pPr>
            <a:r>
              <a:rPr lang="en-US" altLang="zh-CN" sz="2000" b="1" kern="0" dirty="0">
                <a:solidFill>
                  <a:srgbClr val="006600"/>
                </a:solidFill>
                <a:latin typeface="宋体" charset="-122"/>
              </a:rPr>
              <a:t>3.</a:t>
            </a:r>
            <a:r>
              <a:rPr lang="zh-CN" altLang="en-US" sz="2000" b="1" kern="0" dirty="0">
                <a:solidFill>
                  <a:srgbClr val="006600"/>
                </a:solidFill>
                <a:latin typeface="宋体" charset="-122"/>
              </a:rPr>
              <a:t>以直接地址为目的操作数的指令（</a:t>
            </a:r>
            <a:r>
              <a:rPr lang="en-US" altLang="zh-CN" sz="2000" b="1" kern="0" dirty="0">
                <a:solidFill>
                  <a:srgbClr val="3333FF"/>
                </a:solidFill>
                <a:latin typeface="宋体" charset="-122"/>
              </a:rPr>
              <a:t>5</a:t>
            </a:r>
            <a:r>
              <a:rPr lang="zh-CN" altLang="en-US" sz="2000" b="1" kern="0" dirty="0">
                <a:solidFill>
                  <a:srgbClr val="3333FF"/>
                </a:solidFill>
                <a:latin typeface="宋体" charset="-122"/>
              </a:rPr>
              <a:t>条</a:t>
            </a:r>
            <a:r>
              <a:rPr lang="zh-CN" altLang="en-US" sz="2000" b="1" kern="0" dirty="0">
                <a:solidFill>
                  <a:srgbClr val="006600"/>
                </a:solidFill>
                <a:latin typeface="宋体" charset="-122"/>
              </a:rPr>
              <a:t>）</a:t>
            </a:r>
          </a:p>
          <a:p>
            <a:pPr algn="just" eaLnBrk="1" hangingPunct="1">
              <a:lnSpc>
                <a:spcPct val="120000"/>
              </a:lnSpc>
              <a:buFont typeface="Webdings" pitchFamily="18" charset="2"/>
              <a:buNone/>
            </a:pPr>
            <a:r>
              <a:rPr lang="en-US" altLang="zh-CN" sz="2000" b="1" kern="0" dirty="0">
                <a:solidFill>
                  <a:srgbClr val="FF3300"/>
                </a:solidFill>
                <a:latin typeface="宋体" charset="-122"/>
              </a:rPr>
              <a:t>4.</a:t>
            </a:r>
            <a:r>
              <a:rPr lang="zh-CN" altLang="en-US" sz="2000" b="1" kern="0" dirty="0">
                <a:solidFill>
                  <a:srgbClr val="FF3300"/>
                </a:solidFill>
                <a:latin typeface="宋体" charset="-122"/>
              </a:rPr>
              <a:t>以间接地址为目的操作数的指令（</a:t>
            </a:r>
            <a:r>
              <a:rPr lang="en-US" altLang="zh-CN" sz="2000" b="1" kern="0" dirty="0">
                <a:solidFill>
                  <a:srgbClr val="3333FF"/>
                </a:solidFill>
                <a:latin typeface="宋体" charset="-122"/>
              </a:rPr>
              <a:t>3</a:t>
            </a:r>
            <a:r>
              <a:rPr lang="zh-CN" altLang="en-US" sz="2000" b="1" kern="0" dirty="0">
                <a:solidFill>
                  <a:srgbClr val="3333FF"/>
                </a:solidFill>
                <a:latin typeface="宋体" charset="-122"/>
              </a:rPr>
              <a:t>条</a:t>
            </a:r>
            <a:r>
              <a:rPr lang="zh-CN" altLang="en-US" sz="2000" b="1" kern="0" dirty="0">
                <a:solidFill>
                  <a:srgbClr val="FF3300"/>
                </a:solidFill>
                <a:latin typeface="宋体" charset="-122"/>
              </a:rPr>
              <a:t>）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b="1" kern="0" dirty="0">
                <a:solidFill>
                  <a:srgbClr val="CC3399"/>
                </a:solidFill>
                <a:latin typeface="宋体" charset="-122"/>
              </a:rPr>
              <a:t>5.</a:t>
            </a:r>
            <a:r>
              <a:rPr lang="zh-CN" altLang="en-US" sz="2000" b="1" kern="0" dirty="0">
                <a:solidFill>
                  <a:srgbClr val="CC3399"/>
                </a:solidFill>
                <a:latin typeface="宋体" charset="-122"/>
              </a:rPr>
              <a:t>十六位数据传送指令</a:t>
            </a:r>
            <a:r>
              <a:rPr lang="en-US" altLang="zh-CN" sz="2000" b="1" kern="0" dirty="0">
                <a:solidFill>
                  <a:srgbClr val="CC3399"/>
                </a:solidFill>
                <a:latin typeface="宋体" charset="-122"/>
              </a:rPr>
              <a:t>(</a:t>
            </a:r>
            <a:r>
              <a:rPr lang="en-US" altLang="zh-CN" sz="2000" b="1" kern="0" dirty="0">
                <a:solidFill>
                  <a:srgbClr val="3333FF"/>
                </a:solidFill>
                <a:latin typeface="宋体" charset="-122"/>
              </a:rPr>
              <a:t>1</a:t>
            </a:r>
            <a:r>
              <a:rPr lang="zh-CN" altLang="en-US" sz="2000" b="1" kern="0" dirty="0">
                <a:solidFill>
                  <a:srgbClr val="3333FF"/>
                </a:solidFill>
                <a:latin typeface="宋体" charset="-122"/>
              </a:rPr>
              <a:t>条</a:t>
            </a:r>
            <a:r>
              <a:rPr lang="en-US" altLang="zh-CN" sz="2000" b="1" kern="0" dirty="0">
                <a:solidFill>
                  <a:srgbClr val="CC3399"/>
                </a:solidFill>
                <a:latin typeface="宋体" charset="-122"/>
              </a:rPr>
              <a:t>)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000" b="1" kern="0" dirty="0">
                <a:solidFill>
                  <a:srgbClr val="FF0066"/>
                </a:solidFill>
                <a:latin typeface="宋体" charset="-122"/>
              </a:rPr>
              <a:t>6.</a:t>
            </a:r>
            <a:r>
              <a:rPr lang="zh-CN" altLang="en-US" sz="2000" b="1" kern="0" dirty="0">
                <a:solidFill>
                  <a:srgbClr val="FF0066"/>
                </a:solidFill>
                <a:latin typeface="宋体" charset="-122"/>
              </a:rPr>
              <a:t>查表指令（</a:t>
            </a:r>
            <a:r>
              <a:rPr lang="en-US" altLang="zh-CN" sz="2000" b="1" kern="0" dirty="0">
                <a:solidFill>
                  <a:srgbClr val="3333FF"/>
                </a:solidFill>
                <a:latin typeface="宋体" charset="-122"/>
              </a:rPr>
              <a:t>2</a:t>
            </a:r>
            <a:r>
              <a:rPr lang="zh-CN" altLang="en-US" sz="2000" b="1" kern="0" dirty="0">
                <a:solidFill>
                  <a:srgbClr val="3333FF"/>
                </a:solidFill>
                <a:latin typeface="宋体" charset="-122"/>
              </a:rPr>
              <a:t>条</a:t>
            </a:r>
            <a:r>
              <a:rPr lang="zh-CN" altLang="en-US" sz="2000" b="1" kern="0" dirty="0">
                <a:solidFill>
                  <a:srgbClr val="FF0066"/>
                </a:solidFill>
                <a:latin typeface="宋体" charset="-122"/>
              </a:rPr>
              <a:t>）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b="1" kern="0" dirty="0">
                <a:solidFill>
                  <a:srgbClr val="006600"/>
                </a:solidFill>
                <a:latin typeface="宋体" charset="-122"/>
              </a:rPr>
              <a:t>7.</a:t>
            </a:r>
            <a:r>
              <a:rPr lang="zh-CN" altLang="en-US" sz="2000" b="1" kern="0" dirty="0">
                <a:solidFill>
                  <a:srgbClr val="006600"/>
                </a:solidFill>
                <a:latin typeface="宋体" charset="-122"/>
              </a:rPr>
              <a:t>累加器</a:t>
            </a:r>
            <a:r>
              <a:rPr lang="en-US" altLang="zh-CN" sz="2000" b="1" kern="0" dirty="0">
                <a:solidFill>
                  <a:srgbClr val="006600"/>
                </a:solidFill>
                <a:latin typeface="宋体" charset="-122"/>
              </a:rPr>
              <a:t>A</a:t>
            </a:r>
            <a:r>
              <a:rPr lang="zh-CN" altLang="en-US" sz="2000" b="1" kern="0" dirty="0">
                <a:solidFill>
                  <a:srgbClr val="006600"/>
                </a:solidFill>
                <a:latin typeface="宋体" charset="-122"/>
              </a:rPr>
              <a:t>与片外</a:t>
            </a:r>
            <a:r>
              <a:rPr lang="en-US" altLang="zh-CN" sz="2000" b="1" kern="0" dirty="0">
                <a:solidFill>
                  <a:srgbClr val="006600"/>
                </a:solidFill>
                <a:latin typeface="宋体" charset="-122"/>
              </a:rPr>
              <a:t>RAM</a:t>
            </a:r>
            <a:r>
              <a:rPr lang="zh-CN" altLang="en-US" sz="2000" b="1" kern="0" dirty="0">
                <a:solidFill>
                  <a:srgbClr val="006600"/>
                </a:solidFill>
                <a:latin typeface="宋体" charset="-122"/>
              </a:rPr>
              <a:t>传送指令</a:t>
            </a:r>
            <a:r>
              <a:rPr lang="en-US" altLang="zh-CN" sz="2000" b="1" kern="0" dirty="0">
                <a:solidFill>
                  <a:srgbClr val="006600"/>
                </a:solidFill>
                <a:latin typeface="宋体" charset="-122"/>
              </a:rPr>
              <a:t>(</a:t>
            </a:r>
            <a:r>
              <a:rPr lang="en-US" altLang="zh-CN" sz="2000" b="1" kern="0" dirty="0">
                <a:solidFill>
                  <a:srgbClr val="3333FF"/>
                </a:solidFill>
                <a:latin typeface="宋体" charset="-122"/>
              </a:rPr>
              <a:t>4</a:t>
            </a:r>
            <a:r>
              <a:rPr lang="zh-CN" altLang="en-US" sz="2000" b="1" kern="0" dirty="0">
                <a:solidFill>
                  <a:srgbClr val="3333FF"/>
                </a:solidFill>
                <a:latin typeface="宋体" charset="-122"/>
              </a:rPr>
              <a:t>条</a:t>
            </a:r>
            <a:r>
              <a:rPr lang="en-US" altLang="zh-CN" sz="2000" b="1" kern="0" dirty="0">
                <a:solidFill>
                  <a:srgbClr val="006600"/>
                </a:solidFill>
                <a:latin typeface="宋体" charset="-122"/>
              </a:rPr>
              <a:t>)</a:t>
            </a:r>
            <a:endParaRPr lang="en-US" altLang="zh-CN" sz="2000" b="1" kern="0" dirty="0">
              <a:solidFill>
                <a:srgbClr val="FF0066"/>
              </a:solidFill>
              <a:latin typeface="宋体" charset="-122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b="1" kern="0" dirty="0">
                <a:solidFill>
                  <a:srgbClr val="FF0066"/>
                </a:solidFill>
                <a:latin typeface="宋体" charset="-122"/>
              </a:rPr>
              <a:t>8.</a:t>
            </a:r>
            <a:r>
              <a:rPr lang="zh-CN" altLang="en-US" sz="2000" b="1" kern="0" dirty="0">
                <a:solidFill>
                  <a:srgbClr val="FF0066"/>
                </a:solidFill>
                <a:latin typeface="宋体" charset="-122"/>
              </a:rPr>
              <a:t>栈操作指令（</a:t>
            </a:r>
            <a:r>
              <a:rPr lang="en-US" altLang="zh-CN" sz="2000" b="1" kern="0" dirty="0">
                <a:solidFill>
                  <a:srgbClr val="3333FF"/>
                </a:solidFill>
                <a:latin typeface="宋体" charset="-122"/>
              </a:rPr>
              <a:t>2</a:t>
            </a:r>
            <a:r>
              <a:rPr lang="zh-CN" altLang="en-US" sz="2000" b="1" kern="0" dirty="0">
                <a:solidFill>
                  <a:srgbClr val="3333FF"/>
                </a:solidFill>
                <a:latin typeface="宋体" charset="-122"/>
              </a:rPr>
              <a:t>条</a:t>
            </a:r>
            <a:r>
              <a:rPr lang="zh-CN" altLang="en-US" sz="2000" b="1" kern="0" dirty="0">
                <a:solidFill>
                  <a:srgbClr val="FF0066"/>
                </a:solidFill>
                <a:latin typeface="宋体" charset="-122"/>
              </a:rPr>
              <a:t>）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b="1" kern="0" dirty="0">
                <a:solidFill>
                  <a:srgbClr val="990033"/>
                </a:solidFill>
                <a:latin typeface="宋体" charset="-122"/>
              </a:rPr>
              <a:t>9.</a:t>
            </a:r>
            <a:r>
              <a:rPr lang="zh-CN" altLang="en-US" sz="2000" b="1" kern="0" dirty="0">
                <a:solidFill>
                  <a:srgbClr val="990033"/>
                </a:solidFill>
                <a:latin typeface="宋体" charset="-122"/>
              </a:rPr>
              <a:t>交换指令</a:t>
            </a:r>
            <a:r>
              <a:rPr lang="en-US" altLang="zh-CN" sz="2000" b="1" kern="0" dirty="0">
                <a:solidFill>
                  <a:srgbClr val="990033"/>
                </a:solidFill>
                <a:latin typeface="宋体" charset="-122"/>
              </a:rPr>
              <a:t>(</a:t>
            </a:r>
            <a:r>
              <a:rPr lang="en-US" altLang="zh-CN" sz="2000" b="1" kern="0" dirty="0">
                <a:solidFill>
                  <a:srgbClr val="3333FF"/>
                </a:solidFill>
                <a:latin typeface="宋体" charset="-122"/>
              </a:rPr>
              <a:t>4</a:t>
            </a:r>
            <a:r>
              <a:rPr lang="zh-CN" altLang="en-US" sz="2000" b="1" kern="0" dirty="0">
                <a:solidFill>
                  <a:srgbClr val="3333FF"/>
                </a:solidFill>
                <a:latin typeface="宋体" charset="-122"/>
              </a:rPr>
              <a:t>条</a:t>
            </a:r>
            <a:r>
              <a:rPr lang="en-US" altLang="zh-CN" sz="2000" b="1" kern="0" dirty="0">
                <a:solidFill>
                  <a:srgbClr val="990033"/>
                </a:solidFill>
                <a:latin typeface="宋体" charset="-122"/>
              </a:rPr>
              <a:t>)</a:t>
            </a:r>
            <a:endParaRPr lang="en-US" altLang="zh-CN" sz="2000" b="1" kern="0" dirty="0">
              <a:solidFill>
                <a:srgbClr val="FF3300"/>
              </a:solidFill>
              <a:latin typeface="宋体" charset="-122"/>
              <a:hlinkClick r:id="" action="ppaction://noaction"/>
            </a:endParaRPr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6CC88E66-1B0C-4FDD-A189-2CF480693E27}"/>
              </a:ext>
            </a:extLst>
          </p:cNvPr>
          <p:cNvSpPr/>
          <p:nvPr/>
        </p:nvSpPr>
        <p:spPr>
          <a:xfrm>
            <a:off x="792674" y="877093"/>
            <a:ext cx="282617" cy="3533081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00EE698E-A5AA-411B-A927-426DBC16A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00" y="1575361"/>
            <a:ext cx="597974" cy="233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数据传送类</a:t>
            </a:r>
            <a:endParaRPr lang="zh-CN" altLang="en-US" sz="2400" b="1" kern="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24D5BD-2075-4C39-8DD6-B9B1C4011307}"/>
              </a:ext>
            </a:extLst>
          </p:cNvPr>
          <p:cNvSpPr/>
          <p:nvPr/>
        </p:nvSpPr>
        <p:spPr>
          <a:xfrm>
            <a:off x="111028" y="3910831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0" dirty="0">
                <a:solidFill>
                  <a:srgbClr val="3333FF"/>
                </a:solidFill>
                <a:latin typeface="宋体" charset="-122"/>
              </a:rPr>
              <a:t>28</a:t>
            </a:r>
            <a:r>
              <a:rPr lang="zh-CN" altLang="en-US" b="1" kern="0" dirty="0">
                <a:solidFill>
                  <a:srgbClr val="3333FF"/>
                </a:solidFill>
                <a:latin typeface="宋体" charset="-122"/>
              </a:rPr>
              <a:t>条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B61B83-47FF-413D-8702-390CC8E6A9BC}"/>
              </a:ext>
            </a:extLst>
          </p:cNvPr>
          <p:cNvSpPr/>
          <p:nvPr/>
        </p:nvSpPr>
        <p:spPr>
          <a:xfrm>
            <a:off x="6396172" y="484500"/>
            <a:ext cx="1080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E056E85-1369-4038-81D0-4739C1995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936" y="597065"/>
            <a:ext cx="890228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chemeClr val="tx1"/>
                </a:solidFill>
              </a:rPr>
              <a:t>MOV</a:t>
            </a:r>
            <a:endParaRPr lang="zh-CN" altLang="en-US" sz="1600" b="1" kern="0" dirty="0">
              <a:solidFill>
                <a:schemeClr val="tx1"/>
              </a:solidFill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DA4ECD5-7A0A-442D-9D53-FA630E09C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936" y="1014836"/>
            <a:ext cx="890228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chemeClr val="tx1"/>
                </a:solidFill>
              </a:rPr>
              <a:t>MOV</a:t>
            </a:r>
            <a:endParaRPr lang="zh-CN" altLang="en-US" sz="1600" b="1" kern="0" dirty="0">
              <a:solidFill>
                <a:schemeClr val="tx1"/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540452E4-A333-46B1-9A01-18B6D68DF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936" y="1432607"/>
            <a:ext cx="890228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chemeClr val="tx1"/>
                </a:solidFill>
              </a:rPr>
              <a:t>MOV</a:t>
            </a:r>
            <a:endParaRPr lang="zh-CN" altLang="en-US" sz="1600" b="1" kern="0" dirty="0">
              <a:solidFill>
                <a:schemeClr val="tx1"/>
              </a:solidFill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CD399F49-14D8-4894-9FCE-82BF4C17B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936" y="1850378"/>
            <a:ext cx="890228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chemeClr val="tx1"/>
                </a:solidFill>
              </a:rPr>
              <a:t>MOV</a:t>
            </a:r>
            <a:endParaRPr lang="zh-CN" altLang="en-US" sz="1600" b="1" kern="0" dirty="0">
              <a:solidFill>
                <a:schemeClr val="tx1"/>
              </a:solidFill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BFB7B7E4-6E9E-4717-91E8-94AA45063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936" y="2268149"/>
            <a:ext cx="890228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chemeClr val="tx1"/>
                </a:solidFill>
              </a:rPr>
              <a:t>MOV</a:t>
            </a:r>
            <a:endParaRPr lang="zh-CN" altLang="en-US" sz="1600" b="1" kern="0" dirty="0">
              <a:solidFill>
                <a:schemeClr val="tx1"/>
              </a:solidFill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8E2AE40A-B653-402E-AE93-23C980CC8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936" y="2685920"/>
            <a:ext cx="1080979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chemeClr val="tx1"/>
                </a:solidFill>
              </a:rPr>
              <a:t>MOVC</a:t>
            </a:r>
            <a:endParaRPr lang="zh-CN" altLang="en-US" sz="1600" b="1" kern="0" dirty="0">
              <a:solidFill>
                <a:schemeClr val="tx1"/>
              </a:solidFill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C2609115-C9D7-4C4A-AE70-E55C52546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936" y="3103691"/>
            <a:ext cx="1080979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chemeClr val="tx1"/>
                </a:solidFill>
              </a:rPr>
              <a:t>MOVX</a:t>
            </a:r>
            <a:endParaRPr lang="zh-CN" altLang="en-US" sz="1600" b="1" kern="0" dirty="0">
              <a:solidFill>
                <a:schemeClr val="tx1"/>
              </a:solidFill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F0760F6A-9B08-46B6-BFA3-ACAD4B7B7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936" y="3521462"/>
            <a:ext cx="2099744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chemeClr val="tx1"/>
                </a:solidFill>
              </a:rPr>
              <a:t>PUSH</a:t>
            </a:r>
            <a:r>
              <a:rPr lang="zh-CN" altLang="en-US" sz="1600" b="1" kern="0" dirty="0">
                <a:solidFill>
                  <a:schemeClr val="tx1"/>
                </a:solidFill>
              </a:rPr>
              <a:t>、</a:t>
            </a:r>
            <a:r>
              <a:rPr lang="en-US" altLang="zh-CN" sz="1600" b="1" kern="0" dirty="0">
                <a:solidFill>
                  <a:schemeClr val="tx1"/>
                </a:solidFill>
              </a:rPr>
              <a:t>POP</a:t>
            </a:r>
            <a:endParaRPr lang="zh-CN" altLang="en-US" sz="1600" b="1" kern="0" dirty="0">
              <a:solidFill>
                <a:schemeClr val="tx1"/>
              </a:solidFill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7089054B-8411-4CFC-A098-0A8DDC7F6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108" y="3939233"/>
            <a:ext cx="2099744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chemeClr val="tx1"/>
                </a:solidFill>
              </a:rPr>
              <a:t>XCH</a:t>
            </a:r>
            <a:r>
              <a:rPr lang="zh-CN" altLang="en-US" sz="1600" b="1" kern="0" dirty="0">
                <a:solidFill>
                  <a:schemeClr val="tx1"/>
                </a:solidFill>
              </a:rPr>
              <a:t>、</a:t>
            </a:r>
            <a:r>
              <a:rPr lang="en-US" altLang="zh-CN" sz="1600" b="1" kern="0" dirty="0">
                <a:solidFill>
                  <a:schemeClr val="tx1"/>
                </a:solidFill>
              </a:rPr>
              <a:t>XCHD</a:t>
            </a:r>
            <a:endParaRPr lang="zh-CN" altLang="en-US" sz="1600" b="1" kern="0" dirty="0">
              <a:solidFill>
                <a:schemeClr val="tx1"/>
              </a:solidFill>
            </a:endParaRPr>
          </a:p>
        </p:txBody>
      </p:sp>
      <p:sp>
        <p:nvSpPr>
          <p:cNvPr id="28" name="Text Box 8">
            <a:extLst>
              <a:ext uri="{FF2B5EF4-FFF2-40B4-BE49-F238E27FC236}">
                <a16:creationId xmlns:a16="http://schemas.microsoft.com/office/drawing/2014/main" id="{55ED81B6-27C9-4A64-A211-01BC1FC5A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53" y="4526955"/>
            <a:ext cx="8520735" cy="178510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200" b="1" dirty="0">
                <a:latin typeface="Times New Roman" pitchFamily="18" charset="0"/>
              </a:rPr>
              <a:t> </a:t>
            </a:r>
            <a:r>
              <a:rPr kumimoji="1" lang="zh-CN" altLang="en-US" sz="2200" b="1" dirty="0">
                <a:latin typeface="Times New Roman" pitchFamily="18" charset="0"/>
              </a:rPr>
              <a:t>数据传送类包括：以片内累加器、寄存器、直接地址、间接地址、立即数等源数据，以累加器、寄存器、直接地址、间接地址为目的地址的数据传送功能等。还包括对片外</a:t>
            </a:r>
            <a:r>
              <a:rPr kumimoji="1" lang="en-US" altLang="zh-CN" sz="2200" b="1" dirty="0">
                <a:latin typeface="Times New Roman" pitchFamily="18" charset="0"/>
              </a:rPr>
              <a:t>RAM</a:t>
            </a:r>
            <a:r>
              <a:rPr kumimoji="1" lang="zh-CN" altLang="en-US" sz="2200" b="1" dirty="0">
                <a:latin typeface="Times New Roman" pitchFamily="18" charset="0"/>
              </a:rPr>
              <a:t>的读写，</a:t>
            </a:r>
            <a:r>
              <a:rPr kumimoji="1" lang="en-US" altLang="zh-CN" sz="2200" b="1" dirty="0">
                <a:latin typeface="Times New Roman" pitchFamily="18" charset="0"/>
              </a:rPr>
              <a:t>ROM</a:t>
            </a:r>
            <a:r>
              <a:rPr kumimoji="1" lang="zh-CN" altLang="en-US" sz="2200" b="1" dirty="0">
                <a:latin typeface="Times New Roman" pitchFamily="18" charset="0"/>
              </a:rPr>
              <a:t>的读操作。还有入栈、出栈、数据交换等操作。主要完成数据在不同存储空间的</a:t>
            </a:r>
            <a:r>
              <a:rPr kumimoji="1" lang="en-US" altLang="zh-CN" sz="2200" b="1" dirty="0">
                <a:solidFill>
                  <a:srgbClr val="FF0000"/>
                </a:solidFill>
                <a:latin typeface="Times New Roman" pitchFamily="18" charset="0"/>
              </a:rPr>
              <a:t>copy</a:t>
            </a:r>
            <a:r>
              <a:rPr kumimoji="1" lang="zh-CN" altLang="en-US" sz="2200" b="1" dirty="0">
                <a:latin typeface="Times New Roman" pitchFamily="18" charset="0"/>
              </a:rPr>
              <a:t>等功能。使用最频繁。</a:t>
            </a:r>
          </a:p>
        </p:txBody>
      </p:sp>
    </p:spTree>
  </p:cSld>
  <p:clrMapOvr>
    <a:masterClrMapping/>
  </p:clrMapOvr>
  <p:transition>
    <p:cut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xfrm>
            <a:off x="0" y="6381750"/>
            <a:ext cx="1981200" cy="476250"/>
          </a:xfrm>
          <a:noFill/>
        </p:spPr>
        <p:txBody>
          <a:bodyPr/>
          <a:lstStyle/>
          <a:p>
            <a:fld id="{1352FD76-E9C5-46C9-B917-270392D0362F}" type="datetime10">
              <a:rPr lang="zh-CN" altLang="en-US" smtClean="0">
                <a:ea typeface="宋体" charset="-122"/>
              </a:rPr>
              <a:pPr/>
              <a:t>15:35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27068" y="6381750"/>
            <a:ext cx="1981200" cy="476250"/>
          </a:xfrm>
          <a:noFill/>
        </p:spPr>
        <p:txBody>
          <a:bodyPr/>
          <a:lstStyle/>
          <a:p>
            <a:fld id="{26222B89-8D53-460E-95D4-85118BCAC9EF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>
              <a:ea typeface="宋体" charset="-122"/>
            </a:endParaRPr>
          </a:p>
        </p:txBody>
      </p:sp>
      <p:pic>
        <p:nvPicPr>
          <p:cNvPr id="9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DD8FE000-9E18-483F-94ED-A11EC92A5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0A81D0F5-643C-4662-95A4-F3419DBCF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F63CA587-D7B8-4655-AD0B-A615F7EEA02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721533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sz="32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6EABCD9-E12E-48EC-85CC-6A854CE68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329" y="1263827"/>
            <a:ext cx="803880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加法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D8881054-BF3E-4C51-A7C4-042E91B5E79B}"/>
              </a:ext>
            </a:extLst>
          </p:cNvPr>
          <p:cNvSpPr/>
          <p:nvPr/>
        </p:nvSpPr>
        <p:spPr>
          <a:xfrm>
            <a:off x="1004985" y="1596982"/>
            <a:ext cx="212500" cy="3568185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FE61F15-83C2-436A-88FC-DE370A04B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996" y="751481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</a:rPr>
              <a:t>4</a:t>
            </a:r>
            <a:r>
              <a:rPr lang="zh-CN" altLang="en-US" sz="2400" b="1" kern="0" dirty="0">
                <a:solidFill>
                  <a:srgbClr val="FF0000"/>
                </a:solidFill>
              </a:rPr>
              <a:t>条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44284476-7FE9-423E-A045-AB136AE9D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36" y="2503616"/>
            <a:ext cx="399267" cy="16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算数运算类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50A597F7-1352-442E-81B5-D9782A4E0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587" y="2605267"/>
            <a:ext cx="803880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chemeClr val="tx1"/>
                </a:solidFill>
              </a:rPr>
              <a:t>减法</a:t>
            </a: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53614B67-57E4-4154-9073-CBE3C78F2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329" y="3499379"/>
            <a:ext cx="803880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3333FF"/>
                </a:solidFill>
              </a:rPr>
              <a:t>乘法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DAD5CB8A-9153-422C-B849-1268A0A17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329" y="4104369"/>
            <a:ext cx="803880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00CC00"/>
                </a:solidFill>
              </a:rPr>
              <a:t>除法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60553D00-8A59-47A6-BB30-E137A259B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566" y="4796600"/>
            <a:ext cx="2642697" cy="34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u="sng" kern="0" dirty="0">
                <a:solidFill>
                  <a:srgbClr val="800080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十进制调整指令</a:t>
            </a:r>
            <a:endParaRPr lang="zh-CN" altLang="en-US" sz="2000" b="1" kern="0" dirty="0">
              <a:solidFill>
                <a:srgbClr val="800080"/>
              </a:solidFill>
            </a:endParaRPr>
          </a:p>
        </p:txBody>
      </p:sp>
      <p:sp>
        <p:nvSpPr>
          <p:cNvPr id="30" name="AutoShape 5">
            <a:extLst>
              <a:ext uri="{FF2B5EF4-FFF2-40B4-BE49-F238E27FC236}">
                <a16:creationId xmlns:a16="http://schemas.microsoft.com/office/drawing/2014/main" id="{D841AFE0-853D-441C-9E3F-756ACAFDE478}"/>
              </a:ext>
            </a:extLst>
          </p:cNvPr>
          <p:cNvSpPr/>
          <p:nvPr/>
        </p:nvSpPr>
        <p:spPr>
          <a:xfrm>
            <a:off x="1979004" y="933240"/>
            <a:ext cx="192319" cy="1255939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942460E0-EB5F-40DC-A85E-0999375C5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349" y="743497"/>
            <a:ext cx="194220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不带进位加法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D541B6F3-F9E1-4029-836D-8F944DC62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349" y="1247570"/>
            <a:ext cx="194220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带进位加法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1599D0D3-5CB6-4D9A-847D-5657BEE9F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996" y="1274425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</a:rPr>
              <a:t>4</a:t>
            </a:r>
            <a:r>
              <a:rPr lang="zh-CN" altLang="en-US" sz="2400" b="1" kern="0" dirty="0">
                <a:solidFill>
                  <a:srgbClr val="FF0000"/>
                </a:solidFill>
              </a:rPr>
              <a:t>条</a:t>
            </a: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F0320EE5-5C98-4369-BB35-65376A1A6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090" y="1791487"/>
            <a:ext cx="194220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加</a:t>
            </a:r>
            <a:r>
              <a:rPr lang="en-US" altLang="zh-CN" sz="2000" b="1" kern="0" dirty="0">
                <a:solidFill>
                  <a:srgbClr val="FF0000"/>
                </a:solidFill>
              </a:rPr>
              <a:t>1</a:t>
            </a:r>
            <a:r>
              <a:rPr lang="zh-CN" altLang="en-US" sz="2000" b="1" kern="0" dirty="0">
                <a:solidFill>
                  <a:srgbClr val="FF0000"/>
                </a:solidFill>
              </a:rPr>
              <a:t>指令</a:t>
            </a: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2893D90C-BE1B-4E18-8098-DA1330A7F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996" y="1839711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</a:rPr>
              <a:t>5</a:t>
            </a:r>
            <a:r>
              <a:rPr lang="zh-CN" altLang="en-US" sz="2400" b="1" kern="0" dirty="0">
                <a:solidFill>
                  <a:srgbClr val="FF0000"/>
                </a:solidFill>
              </a:rPr>
              <a:t>条</a:t>
            </a: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6549E3CB-153A-4E92-8280-E85C3E0E3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638" y="2328349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chemeClr val="tx1"/>
                </a:solidFill>
              </a:rPr>
              <a:t>4</a:t>
            </a:r>
            <a:r>
              <a:rPr lang="zh-CN" altLang="en-US" sz="2400" b="1" kern="0" dirty="0">
                <a:solidFill>
                  <a:schemeClr val="tx1"/>
                </a:solidFill>
              </a:rPr>
              <a:t>条</a:t>
            </a:r>
          </a:p>
        </p:txBody>
      </p:sp>
      <p:sp>
        <p:nvSpPr>
          <p:cNvPr id="37" name="AutoShape 5">
            <a:extLst>
              <a:ext uri="{FF2B5EF4-FFF2-40B4-BE49-F238E27FC236}">
                <a16:creationId xmlns:a16="http://schemas.microsoft.com/office/drawing/2014/main" id="{52EF4892-CCED-4F13-8CC5-5DED6798478D}"/>
              </a:ext>
            </a:extLst>
          </p:cNvPr>
          <p:cNvSpPr/>
          <p:nvPr/>
        </p:nvSpPr>
        <p:spPr>
          <a:xfrm>
            <a:off x="2021365" y="2510109"/>
            <a:ext cx="120844" cy="743966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C857E591-AC8F-4965-80D6-5E1472CB2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991" y="2320365"/>
            <a:ext cx="194220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chemeClr val="tx1"/>
                </a:solidFill>
              </a:rPr>
              <a:t>带进位减法</a:t>
            </a: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E915E5EE-D769-43D0-B5CB-5DEA1A9E4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387" y="2889213"/>
            <a:ext cx="194220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chemeClr val="tx1"/>
                </a:solidFill>
              </a:rPr>
              <a:t>减</a:t>
            </a:r>
            <a:r>
              <a:rPr lang="en-US" altLang="zh-CN" sz="2000" b="1" kern="0" dirty="0">
                <a:solidFill>
                  <a:schemeClr val="tx1"/>
                </a:solidFill>
              </a:rPr>
              <a:t>1</a:t>
            </a:r>
            <a:r>
              <a:rPr lang="zh-CN" altLang="en-US" sz="2000" b="1" kern="0" dirty="0">
                <a:solidFill>
                  <a:schemeClr val="tx1"/>
                </a:solidFill>
              </a:rPr>
              <a:t>指令</a:t>
            </a: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EF0B3D12-7AFD-46AD-9C68-AA415BEE7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638" y="2890479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chemeClr val="tx1"/>
                </a:solidFill>
              </a:rPr>
              <a:t>4</a:t>
            </a:r>
            <a:r>
              <a:rPr lang="zh-CN" altLang="en-US" sz="2400" b="1" kern="0" dirty="0">
                <a:solidFill>
                  <a:schemeClr val="tx1"/>
                </a:solidFill>
              </a:rPr>
              <a:t>条</a:t>
            </a:r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B8B80EFE-28C8-4597-8651-81ED856CA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568" y="3499893"/>
            <a:ext cx="194220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3333FF"/>
                </a:solidFill>
              </a:rPr>
              <a:t>乘法指令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AB85C4A6-9C15-4A0B-AE7C-0567CACE1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241" y="3499379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1</a:t>
            </a:r>
            <a:r>
              <a:rPr lang="zh-CN" altLang="en-US" sz="24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DF8C6F11-C8D7-45AB-9949-3D053FF9A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917" y="4104369"/>
            <a:ext cx="194220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00CC00"/>
                </a:solidFill>
              </a:rPr>
              <a:t>除法指令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8483624E-B795-4D9D-9DA9-3F1F79937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655" y="4087428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00CC00"/>
                </a:solidFill>
              </a:rPr>
              <a:t>1</a:t>
            </a:r>
            <a:r>
              <a:rPr lang="zh-CN" altLang="en-US" sz="2400" b="1" kern="0" dirty="0">
                <a:solidFill>
                  <a:srgbClr val="00CC00"/>
                </a:solidFill>
              </a:rPr>
              <a:t>条</a:t>
            </a:r>
          </a:p>
        </p:txBody>
      </p:sp>
      <p:sp>
        <p:nvSpPr>
          <p:cNvPr id="47" name="Rectangle 4">
            <a:extLst>
              <a:ext uri="{FF2B5EF4-FFF2-40B4-BE49-F238E27FC236}">
                <a16:creationId xmlns:a16="http://schemas.microsoft.com/office/drawing/2014/main" id="{052C41E5-116F-42C5-BD4A-EE0C81916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152" y="4698294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800080"/>
                </a:solidFill>
              </a:rPr>
              <a:t>1</a:t>
            </a:r>
            <a:r>
              <a:rPr lang="zh-CN" altLang="en-US" sz="2400" b="1" kern="0" dirty="0">
                <a:solidFill>
                  <a:srgbClr val="800080"/>
                </a:solidFill>
              </a:rPr>
              <a:t>条</a:t>
            </a:r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id="{17949C8D-8A5B-4AC5-BE48-6EFC16756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247" y="4087428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24</a:t>
            </a:r>
            <a:r>
              <a:rPr lang="zh-CN" altLang="en-US" sz="24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CCB864BC-BABF-4BCE-BD51-E9BC7DB62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6837" y="731924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rgbClr val="FF0000"/>
                </a:solidFill>
              </a:rPr>
              <a:t>ADD</a:t>
            </a:r>
            <a:endParaRPr lang="zh-CN" altLang="en-US" sz="1600" b="1" kern="0" dirty="0">
              <a:solidFill>
                <a:srgbClr val="FF0000"/>
              </a:solidFill>
            </a:endParaRP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F9D15052-EA1D-4080-8562-3BFD9DAD8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3032" y="1247570"/>
            <a:ext cx="1285027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rgbClr val="FF0000"/>
                </a:solidFill>
              </a:rPr>
              <a:t>ADDC</a:t>
            </a:r>
            <a:endParaRPr lang="zh-CN" altLang="en-US" sz="1600" b="1" kern="0" dirty="0">
              <a:solidFill>
                <a:srgbClr val="FF0000"/>
              </a:solidFill>
            </a:endParaRPr>
          </a:p>
        </p:txBody>
      </p:sp>
      <p:sp>
        <p:nvSpPr>
          <p:cNvPr id="54" name="Rectangle 4">
            <a:extLst>
              <a:ext uri="{FF2B5EF4-FFF2-40B4-BE49-F238E27FC236}">
                <a16:creationId xmlns:a16="http://schemas.microsoft.com/office/drawing/2014/main" id="{C4BB4D7F-8EDC-465D-A327-4EA7DDB9F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3032" y="1791487"/>
            <a:ext cx="1285027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rgbClr val="FF0000"/>
                </a:solidFill>
              </a:rPr>
              <a:t>INC</a:t>
            </a:r>
            <a:endParaRPr lang="zh-CN" altLang="en-US" sz="1600" b="1" kern="0" dirty="0">
              <a:solidFill>
                <a:srgbClr val="FF0000"/>
              </a:solidFill>
            </a:endParaRPr>
          </a:p>
        </p:txBody>
      </p:sp>
      <p:sp>
        <p:nvSpPr>
          <p:cNvPr id="55" name="Rectangle 4">
            <a:extLst>
              <a:ext uri="{FF2B5EF4-FFF2-40B4-BE49-F238E27FC236}">
                <a16:creationId xmlns:a16="http://schemas.microsoft.com/office/drawing/2014/main" id="{FB16EC82-9355-41AA-89BA-8DB9C6184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181" y="2285684"/>
            <a:ext cx="144639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rgbClr val="FF0000"/>
                </a:solidFill>
              </a:rPr>
              <a:t>SUBBC</a:t>
            </a:r>
            <a:endParaRPr lang="zh-CN" altLang="en-US" sz="1600" b="1" kern="0" dirty="0">
              <a:solidFill>
                <a:srgbClr val="FF0000"/>
              </a:solidFill>
            </a:endParaRPr>
          </a:p>
        </p:txBody>
      </p:sp>
      <p:sp>
        <p:nvSpPr>
          <p:cNvPr id="56" name="Rectangle 4">
            <a:extLst>
              <a:ext uri="{FF2B5EF4-FFF2-40B4-BE49-F238E27FC236}">
                <a16:creationId xmlns:a16="http://schemas.microsoft.com/office/drawing/2014/main" id="{BE7DD83D-24AA-43F1-A12A-0294067B7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181" y="2885769"/>
            <a:ext cx="144639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rgbClr val="FF0000"/>
                </a:solidFill>
              </a:rPr>
              <a:t>DEC</a:t>
            </a:r>
            <a:endParaRPr lang="zh-CN" altLang="en-US" sz="1600" b="1" kern="0" dirty="0">
              <a:solidFill>
                <a:srgbClr val="FF0000"/>
              </a:solidFill>
            </a:endParaRP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A4257295-CE3F-4E3B-91BB-78A5A807F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6837" y="3480468"/>
            <a:ext cx="144639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rgbClr val="FF0000"/>
                </a:solidFill>
              </a:rPr>
              <a:t>MUL</a:t>
            </a:r>
            <a:endParaRPr lang="zh-CN" altLang="en-US" sz="1600" b="1" kern="0" dirty="0">
              <a:solidFill>
                <a:srgbClr val="FF0000"/>
              </a:solidFill>
            </a:endParaRPr>
          </a:p>
        </p:txBody>
      </p:sp>
      <p:sp>
        <p:nvSpPr>
          <p:cNvPr id="58" name="Rectangle 4">
            <a:extLst>
              <a:ext uri="{FF2B5EF4-FFF2-40B4-BE49-F238E27FC236}">
                <a16:creationId xmlns:a16="http://schemas.microsoft.com/office/drawing/2014/main" id="{83553133-C9B4-49B5-8E3E-0E79ADD4B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3032" y="4063611"/>
            <a:ext cx="144639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rgbClr val="FF0000"/>
                </a:solidFill>
              </a:rPr>
              <a:t>DIV</a:t>
            </a:r>
            <a:endParaRPr lang="zh-CN" altLang="en-US" sz="1600" b="1" kern="0" dirty="0">
              <a:solidFill>
                <a:srgbClr val="FF0000"/>
              </a:solidFill>
            </a:endParaRP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1FCE2F49-D712-48DB-90C4-A323989AB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6837" y="4658310"/>
            <a:ext cx="144639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rgbClr val="FF0000"/>
                </a:solidFill>
              </a:rPr>
              <a:t>DA</a:t>
            </a:r>
            <a:endParaRPr lang="zh-CN" altLang="en-US" sz="1600" b="1" kern="0" dirty="0">
              <a:solidFill>
                <a:srgbClr val="FF0000"/>
              </a:solidFill>
            </a:endParaRP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1B4FB3E8-6DD0-4782-AAA1-1C37BF00D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207" y="446550"/>
            <a:ext cx="1143964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kern="0" dirty="0">
                <a:solidFill>
                  <a:srgbClr val="3333FF"/>
                </a:solidFill>
              </a:rPr>
              <a:t>助记符</a:t>
            </a:r>
          </a:p>
        </p:txBody>
      </p:sp>
      <p:sp>
        <p:nvSpPr>
          <p:cNvPr id="48" name="Text Box 8">
            <a:extLst>
              <a:ext uri="{FF2B5EF4-FFF2-40B4-BE49-F238E27FC236}">
                <a16:creationId xmlns:a16="http://schemas.microsoft.com/office/drawing/2014/main" id="{4BF460FC-C763-41E4-A848-7D2C10183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13" y="5374810"/>
            <a:ext cx="8165428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200" b="1" dirty="0">
                <a:latin typeface="Times New Roman" pitchFamily="18" charset="0"/>
              </a:rPr>
              <a:t> </a:t>
            </a:r>
            <a:r>
              <a:rPr kumimoji="1" lang="zh-CN" altLang="en-US" sz="2200" b="1" dirty="0">
                <a:latin typeface="Times New Roman" pitchFamily="18" charset="0"/>
              </a:rPr>
              <a:t>算术运算类主要完成加、减、乘、除等四则运算。特别要注意对</a:t>
            </a:r>
            <a:r>
              <a:rPr kumimoji="1" lang="en-US" altLang="zh-CN" sz="2200" b="1" dirty="0">
                <a:latin typeface="Times New Roman" pitchFamily="18" charset="0"/>
              </a:rPr>
              <a:t>PSW</a:t>
            </a:r>
            <a:r>
              <a:rPr kumimoji="1" lang="zh-CN" altLang="en-US" sz="2200" b="1" dirty="0">
                <a:latin typeface="Times New Roman" pitchFamily="18" charset="0"/>
              </a:rPr>
              <a:t>中的</a:t>
            </a:r>
            <a:r>
              <a:rPr kumimoji="1" lang="en-US" altLang="zh-CN" sz="2200" b="1" dirty="0">
                <a:latin typeface="Times New Roman" pitchFamily="18" charset="0"/>
              </a:rPr>
              <a:t>Cy</a:t>
            </a:r>
            <a:r>
              <a:rPr kumimoji="1" lang="zh-CN" altLang="en-US" sz="2200" b="1" dirty="0">
                <a:latin typeface="Times New Roman" pitchFamily="18" charset="0"/>
              </a:rPr>
              <a:t>、</a:t>
            </a:r>
            <a:r>
              <a:rPr kumimoji="1" lang="en-US" altLang="zh-CN" sz="2200" b="1" dirty="0">
                <a:latin typeface="Times New Roman" pitchFamily="18" charset="0"/>
              </a:rPr>
              <a:t>OV</a:t>
            </a:r>
            <a:r>
              <a:rPr kumimoji="1" lang="zh-CN" altLang="en-US" sz="2200" b="1" dirty="0">
                <a:latin typeface="Times New Roman" pitchFamily="18" charset="0"/>
              </a:rPr>
              <a:t>、</a:t>
            </a:r>
            <a:r>
              <a:rPr kumimoji="1" lang="en-US" altLang="zh-CN" sz="2200" b="1" dirty="0">
                <a:latin typeface="Times New Roman" pitchFamily="18" charset="0"/>
              </a:rPr>
              <a:t>AC</a:t>
            </a:r>
            <a:r>
              <a:rPr kumimoji="1" lang="zh-CN" altLang="en-US" sz="2200" b="1" dirty="0">
                <a:latin typeface="Times New Roman" pitchFamily="18" charset="0"/>
              </a:rPr>
              <a:t>、</a:t>
            </a:r>
            <a:r>
              <a:rPr kumimoji="1" lang="en-US" altLang="zh-CN" sz="2200" b="1" dirty="0">
                <a:latin typeface="Times New Roman" pitchFamily="18" charset="0"/>
              </a:rPr>
              <a:t>P</a:t>
            </a:r>
            <a:r>
              <a:rPr kumimoji="1" lang="zh-CN" altLang="en-US" sz="2200" b="1" dirty="0">
                <a:latin typeface="Times New Roman" pitchFamily="18" charset="0"/>
              </a:rPr>
              <a:t>等标志位的影响规则。</a:t>
            </a:r>
          </a:p>
        </p:txBody>
      </p:sp>
    </p:spTree>
  </p:cSld>
  <p:clrMapOvr>
    <a:masterClrMapping/>
  </p:clrMapOvr>
  <p:transition>
    <p:cut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xfrm>
            <a:off x="0" y="6381750"/>
            <a:ext cx="1981200" cy="476250"/>
          </a:xfrm>
          <a:noFill/>
        </p:spPr>
        <p:txBody>
          <a:bodyPr/>
          <a:lstStyle/>
          <a:p>
            <a:fld id="{1352FD76-E9C5-46C9-B917-270392D0362F}" type="datetime10">
              <a:rPr lang="zh-CN" altLang="en-US" smtClean="0">
                <a:ea typeface="宋体" charset="-122"/>
              </a:rPr>
              <a:pPr/>
              <a:t>15:35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27068" y="6381750"/>
            <a:ext cx="1981200" cy="476250"/>
          </a:xfrm>
          <a:noFill/>
        </p:spPr>
        <p:txBody>
          <a:bodyPr/>
          <a:lstStyle/>
          <a:p>
            <a:fld id="{26222B89-8D53-460E-95D4-85118BCAC9EF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>
              <a:ea typeface="宋体" charset="-122"/>
            </a:endParaRPr>
          </a:p>
        </p:txBody>
      </p:sp>
      <p:pic>
        <p:nvPicPr>
          <p:cNvPr id="9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DD8FE000-9E18-483F-94ED-A11EC92A5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0A81D0F5-643C-4662-95A4-F3419DBCF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5">
            <a:extLst>
              <a:ext uri="{FF2B5EF4-FFF2-40B4-BE49-F238E27FC236}">
                <a16:creationId xmlns:a16="http://schemas.microsoft.com/office/drawing/2014/main" id="{D8881054-BF3E-4C51-A7C4-042E91B5E79B}"/>
              </a:ext>
            </a:extLst>
          </p:cNvPr>
          <p:cNvSpPr/>
          <p:nvPr/>
        </p:nvSpPr>
        <p:spPr>
          <a:xfrm>
            <a:off x="1099873" y="1857514"/>
            <a:ext cx="339147" cy="2730981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FE61F15-83C2-436A-88FC-DE370A04B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799" y="1622043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chemeClr val="tx1"/>
                </a:solidFill>
              </a:rPr>
              <a:t>2</a:t>
            </a:r>
            <a:r>
              <a:rPr lang="zh-CN" altLang="en-US" sz="2400" b="1" kern="0" dirty="0">
                <a:solidFill>
                  <a:schemeClr val="tx1"/>
                </a:solidFill>
              </a:rPr>
              <a:t>条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44284476-7FE9-423E-A045-AB136AE9D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9" y="2368189"/>
            <a:ext cx="463986" cy="1597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逻辑操作类</a:t>
            </a: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942460E0-EB5F-40DC-A85E-0999375C5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514" y="1626304"/>
            <a:ext cx="194220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chemeClr val="tx1"/>
                </a:solidFill>
              </a:rPr>
              <a:t>简单操作指令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D541B6F3-F9E1-4029-836D-8F944DC62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181" y="2104495"/>
            <a:ext cx="194220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3333FF"/>
                </a:solidFill>
              </a:rPr>
              <a:t>移位指令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1599D0D3-5CB6-4D9A-847D-5657BEE9F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578" y="2129006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4</a:t>
            </a:r>
            <a:r>
              <a:rPr lang="zh-CN" altLang="en-US" sz="24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F0320EE5-5C98-4369-BB35-65376A1A6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2922" y="2648412"/>
            <a:ext cx="2024500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逻辑“与”指令</a:t>
            </a: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2893D90C-BE1B-4E18-8098-DA1330A7F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006" y="2654179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</a:rPr>
              <a:t>6</a:t>
            </a:r>
            <a:r>
              <a:rPr lang="zh-CN" altLang="en-US" sz="2400" b="1" kern="0" dirty="0">
                <a:solidFill>
                  <a:srgbClr val="FF0000"/>
                </a:solidFill>
              </a:rPr>
              <a:t>条</a:t>
            </a: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6549E3CB-153A-4E92-8280-E85C3E0E3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006" y="3253329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00B050"/>
                </a:solidFill>
              </a:rPr>
              <a:t>6</a:t>
            </a:r>
            <a:r>
              <a:rPr lang="zh-CN" altLang="en-US" sz="2400" b="1" kern="0" dirty="0">
                <a:solidFill>
                  <a:srgbClr val="00B050"/>
                </a:solidFill>
              </a:rPr>
              <a:t>条</a:t>
            </a: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EF0B3D12-7AFD-46AD-9C68-AA415BEE7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006" y="3819647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chemeClr val="tx1"/>
                </a:solidFill>
              </a:rPr>
              <a:t>6</a:t>
            </a:r>
            <a:r>
              <a:rPr lang="zh-CN" altLang="en-US" sz="2400" b="1" kern="0" dirty="0">
                <a:solidFill>
                  <a:schemeClr val="tx1"/>
                </a:solidFill>
              </a:rPr>
              <a:t>条</a:t>
            </a:r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id="{17949C8D-8A5B-4AC5-BE48-6EFC16756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359" y="3951274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25</a:t>
            </a:r>
            <a:r>
              <a:rPr lang="zh-CN" altLang="en-US" sz="24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CCB864BC-BABF-4BCE-BD51-E9BC7DB62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6118" y="1622043"/>
            <a:ext cx="2251096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chemeClr val="tx1"/>
                </a:solidFill>
              </a:rPr>
              <a:t>CLR</a:t>
            </a:r>
            <a:r>
              <a:rPr lang="zh-CN" altLang="en-US" sz="2400" b="1" kern="0" dirty="0">
                <a:solidFill>
                  <a:schemeClr val="tx1"/>
                </a:solidFill>
              </a:rPr>
              <a:t>、</a:t>
            </a:r>
            <a:r>
              <a:rPr lang="en-US" altLang="zh-CN" sz="2400" b="1" kern="0" dirty="0">
                <a:solidFill>
                  <a:schemeClr val="tx1"/>
                </a:solidFill>
              </a:rPr>
              <a:t>  CPL</a:t>
            </a:r>
            <a:endParaRPr lang="zh-CN" altLang="en-US" sz="2400" b="1" kern="0" dirty="0">
              <a:solidFill>
                <a:schemeClr val="tx1"/>
              </a:solidFill>
            </a:endParaRP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F9D15052-EA1D-4080-8562-3BFD9DAD8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6118" y="2123591"/>
            <a:ext cx="3422177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RL</a:t>
            </a:r>
            <a:r>
              <a:rPr lang="zh-CN" altLang="en-US" sz="2400" b="1" kern="0" dirty="0">
                <a:solidFill>
                  <a:srgbClr val="3333FF"/>
                </a:solidFill>
              </a:rPr>
              <a:t>、</a:t>
            </a:r>
            <a:r>
              <a:rPr lang="en-US" altLang="zh-CN" sz="2400" b="1" kern="0" dirty="0">
                <a:solidFill>
                  <a:srgbClr val="3333FF"/>
                </a:solidFill>
              </a:rPr>
              <a:t>RR</a:t>
            </a:r>
            <a:r>
              <a:rPr lang="zh-CN" altLang="en-US" sz="2400" b="1" kern="0" dirty="0">
                <a:solidFill>
                  <a:srgbClr val="3333FF"/>
                </a:solidFill>
              </a:rPr>
              <a:t>、</a:t>
            </a:r>
            <a:r>
              <a:rPr lang="en-US" altLang="zh-CN" sz="2400" b="1" kern="0" dirty="0">
                <a:solidFill>
                  <a:srgbClr val="3333FF"/>
                </a:solidFill>
              </a:rPr>
              <a:t>RLC</a:t>
            </a:r>
            <a:r>
              <a:rPr lang="zh-CN" altLang="en-US" sz="2400" b="1" kern="0" dirty="0">
                <a:solidFill>
                  <a:srgbClr val="3333FF"/>
                </a:solidFill>
              </a:rPr>
              <a:t>、</a:t>
            </a:r>
            <a:r>
              <a:rPr lang="en-US" altLang="zh-CN" sz="2400" b="1" kern="0" dirty="0">
                <a:solidFill>
                  <a:srgbClr val="3333FF"/>
                </a:solidFill>
              </a:rPr>
              <a:t>RRC</a:t>
            </a:r>
          </a:p>
        </p:txBody>
      </p:sp>
      <p:sp>
        <p:nvSpPr>
          <p:cNvPr id="54" name="Rectangle 4">
            <a:extLst>
              <a:ext uri="{FF2B5EF4-FFF2-40B4-BE49-F238E27FC236}">
                <a16:creationId xmlns:a16="http://schemas.microsoft.com/office/drawing/2014/main" id="{C4BB4D7F-8EDC-465D-A327-4EA7DDB9F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6118" y="2625139"/>
            <a:ext cx="1285027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</a:rPr>
              <a:t>ANL</a:t>
            </a:r>
            <a:endParaRPr lang="zh-CN" altLang="en-US" sz="2400" b="1" kern="0" dirty="0">
              <a:solidFill>
                <a:srgbClr val="FF0000"/>
              </a:solidFill>
            </a:endParaRPr>
          </a:p>
        </p:txBody>
      </p:sp>
      <p:sp>
        <p:nvSpPr>
          <p:cNvPr id="55" name="Rectangle 4">
            <a:extLst>
              <a:ext uri="{FF2B5EF4-FFF2-40B4-BE49-F238E27FC236}">
                <a16:creationId xmlns:a16="http://schemas.microsoft.com/office/drawing/2014/main" id="{FB16EC82-9355-41AA-89BA-8DB9C6184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6118" y="3222722"/>
            <a:ext cx="144639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00B050"/>
                </a:solidFill>
              </a:rPr>
              <a:t>OR</a:t>
            </a:r>
            <a:endParaRPr lang="zh-CN" altLang="en-US" sz="2400" b="1" kern="0" dirty="0">
              <a:solidFill>
                <a:srgbClr val="00B050"/>
              </a:solidFill>
            </a:endParaRPr>
          </a:p>
        </p:txBody>
      </p:sp>
      <p:sp>
        <p:nvSpPr>
          <p:cNvPr id="56" name="Rectangle 4">
            <a:extLst>
              <a:ext uri="{FF2B5EF4-FFF2-40B4-BE49-F238E27FC236}">
                <a16:creationId xmlns:a16="http://schemas.microsoft.com/office/drawing/2014/main" id="{BE7DD83D-24AA-43F1-A12A-0294067B7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3789040"/>
            <a:ext cx="144639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chemeClr val="tx1"/>
                </a:solidFill>
              </a:rPr>
              <a:t>XRL</a:t>
            </a:r>
            <a:endParaRPr lang="zh-CN" altLang="en-US" sz="2400" b="1" kern="0" dirty="0">
              <a:solidFill>
                <a:schemeClr val="tx1"/>
              </a:solidFill>
            </a:endParaRP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1B4FB3E8-6DD0-4782-AAA1-1C37BF00D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157" y="1024460"/>
            <a:ext cx="1143964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kern="0" dirty="0">
                <a:solidFill>
                  <a:srgbClr val="3333FF"/>
                </a:solidFill>
              </a:rPr>
              <a:t>助记符</a:t>
            </a:r>
          </a:p>
        </p:txBody>
      </p:sp>
      <p:sp>
        <p:nvSpPr>
          <p:cNvPr id="48" name="标题 1">
            <a:extLst>
              <a:ext uri="{FF2B5EF4-FFF2-40B4-BE49-F238E27FC236}">
                <a16:creationId xmlns:a16="http://schemas.microsoft.com/office/drawing/2014/main" id="{0408159E-D8FA-4BC6-A1DA-EFE3F98F3F5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sz="32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49" name="Text Box 8">
            <a:extLst>
              <a:ext uri="{FF2B5EF4-FFF2-40B4-BE49-F238E27FC236}">
                <a16:creationId xmlns:a16="http://schemas.microsoft.com/office/drawing/2014/main" id="{A9C38D83-316D-4B41-B28B-E695DE106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73" y="5093480"/>
            <a:ext cx="8382000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200" b="1" dirty="0">
                <a:latin typeface="Times New Roman" pitchFamily="18" charset="0"/>
              </a:rPr>
              <a:t> </a:t>
            </a:r>
            <a:r>
              <a:rPr kumimoji="1" lang="zh-CN" altLang="en-US" sz="2200" b="1" dirty="0">
                <a:latin typeface="Times New Roman" pitchFamily="18" charset="0"/>
              </a:rPr>
              <a:t>逻辑操作类包括：与、或、异或、清除、求反、移位、累加器半字节交换等操作。该指令组全部操作数都是</a:t>
            </a:r>
            <a:r>
              <a:rPr kumimoji="1" lang="en-US" altLang="zh-CN" sz="2200" b="1" dirty="0">
                <a:latin typeface="Times New Roman" pitchFamily="18" charset="0"/>
              </a:rPr>
              <a:t>8</a:t>
            </a:r>
            <a:r>
              <a:rPr kumimoji="1" lang="zh-CN" altLang="en-US" sz="2200" b="1" dirty="0">
                <a:latin typeface="Times New Roman" pitchFamily="18" charset="0"/>
              </a:rPr>
              <a:t>位，共</a:t>
            </a:r>
            <a:r>
              <a:rPr kumimoji="1" lang="en-US" altLang="zh-CN" sz="2200" b="1" dirty="0">
                <a:latin typeface="Times New Roman" pitchFamily="18" charset="0"/>
              </a:rPr>
              <a:t>25</a:t>
            </a:r>
            <a:r>
              <a:rPr kumimoji="1" lang="zh-CN" altLang="en-US" sz="2200" b="1" dirty="0">
                <a:latin typeface="Times New Roman" pitchFamily="18" charset="0"/>
              </a:rPr>
              <a:t>条指令。</a:t>
            </a:r>
          </a:p>
        </p:txBody>
      </p:sp>
      <p:sp>
        <p:nvSpPr>
          <p:cNvPr id="51" name="Rectangle 4">
            <a:extLst>
              <a:ext uri="{FF2B5EF4-FFF2-40B4-BE49-F238E27FC236}">
                <a16:creationId xmlns:a16="http://schemas.microsoft.com/office/drawing/2014/main" id="{1D55E342-9552-490C-8CD0-081CEE911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992" y="3233572"/>
            <a:ext cx="2024500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00B050"/>
                </a:solidFill>
              </a:rPr>
              <a:t>逻辑“或”指令</a:t>
            </a:r>
          </a:p>
        </p:txBody>
      </p:sp>
      <p:sp>
        <p:nvSpPr>
          <p:cNvPr id="61" name="Rectangle 4">
            <a:extLst>
              <a:ext uri="{FF2B5EF4-FFF2-40B4-BE49-F238E27FC236}">
                <a16:creationId xmlns:a16="http://schemas.microsoft.com/office/drawing/2014/main" id="{7E81412C-484E-4C96-B70A-38E9E1532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416" y="3819648"/>
            <a:ext cx="2277429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chemeClr val="tx1"/>
                </a:solidFill>
              </a:rPr>
              <a:t>逻辑“异或”指令</a:t>
            </a:r>
          </a:p>
        </p:txBody>
      </p:sp>
      <p:sp>
        <p:nvSpPr>
          <p:cNvPr id="62" name="Rectangle 4">
            <a:extLst>
              <a:ext uri="{FF2B5EF4-FFF2-40B4-BE49-F238E27FC236}">
                <a16:creationId xmlns:a16="http://schemas.microsoft.com/office/drawing/2014/main" id="{34313755-43BE-43C7-93F1-AFBAE3612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5220" y="4313574"/>
            <a:ext cx="2308579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3333FF"/>
                </a:solidFill>
              </a:rPr>
              <a:t>累加器半字节交换</a:t>
            </a:r>
          </a:p>
        </p:txBody>
      </p:sp>
      <p:sp>
        <p:nvSpPr>
          <p:cNvPr id="63" name="Rectangle 4">
            <a:extLst>
              <a:ext uri="{FF2B5EF4-FFF2-40B4-BE49-F238E27FC236}">
                <a16:creationId xmlns:a16="http://schemas.microsoft.com/office/drawing/2014/main" id="{A4D38256-5B92-4BCB-B54C-62A75A6A2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617" y="4338085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1</a:t>
            </a:r>
            <a:r>
              <a:rPr lang="zh-CN" altLang="en-US" sz="24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64" name="Rectangle 4">
            <a:extLst>
              <a:ext uri="{FF2B5EF4-FFF2-40B4-BE49-F238E27FC236}">
                <a16:creationId xmlns:a16="http://schemas.microsoft.com/office/drawing/2014/main" id="{0EF2EB68-DD61-4FEF-AF94-608714E99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157" y="4332670"/>
            <a:ext cx="1285027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SWAP</a:t>
            </a:r>
            <a:endParaRPr lang="zh-CN" altLang="en-US" sz="2400" b="1" kern="0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>
    <p:cut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F2733857-2A49-449B-A9E3-F111B4462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E6B376CA-EBB0-4712-BF92-FF17C232A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BDF67FB1-FF52-48E0-94CC-4BD78DA82F7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64288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sz="32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3A62DB-404F-4B0D-BD8D-547992D7D35B}"/>
              </a:ext>
            </a:extLst>
          </p:cNvPr>
          <p:cNvSpPr/>
          <p:nvPr/>
        </p:nvSpPr>
        <p:spPr>
          <a:xfrm>
            <a:off x="5264353" y="474809"/>
            <a:ext cx="10290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B6933FA5-4CBF-4EB0-B4CA-5296539D8C86}"/>
              </a:ext>
            </a:extLst>
          </p:cNvPr>
          <p:cNvSpPr/>
          <p:nvPr/>
        </p:nvSpPr>
        <p:spPr>
          <a:xfrm>
            <a:off x="1043318" y="1513827"/>
            <a:ext cx="215211" cy="3715374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CA06EDBB-8362-4970-9AFD-51989C925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63" y="2372850"/>
            <a:ext cx="544187" cy="159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 kern="0" dirty="0">
                <a:solidFill>
                  <a:srgbClr val="FF0000"/>
                </a:solidFill>
              </a:rPr>
              <a:t>算数运算类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E4D08D95-3813-462B-9641-BABEEE94E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91" y="1190634"/>
            <a:ext cx="197729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kern="0" dirty="0">
                <a:solidFill>
                  <a:schemeClr val="tx1"/>
                </a:solidFill>
              </a:rPr>
              <a:t>无条件转移指令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A9C6CE57-8733-4D51-BB08-7627E29E7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453" y="1543993"/>
            <a:ext cx="100612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chemeClr val="tx1"/>
                </a:solidFill>
              </a:rPr>
              <a:t>4</a:t>
            </a:r>
            <a:r>
              <a:rPr lang="zh-CN" altLang="en-US" sz="1600" b="1" kern="0" dirty="0">
                <a:solidFill>
                  <a:schemeClr val="tx1"/>
                </a:solidFill>
              </a:rPr>
              <a:t>条</a:t>
            </a: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0525FF6E-9D9B-4EEF-8712-2FCBC44EA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63" y="3826780"/>
            <a:ext cx="716385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rgbClr val="3333FF"/>
                </a:solidFill>
              </a:rPr>
              <a:t>17</a:t>
            </a:r>
            <a:r>
              <a:rPr lang="zh-CN" altLang="en-US" sz="16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536375F8-6722-46DD-B9DE-A399F9857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4439" y="1054498"/>
            <a:ext cx="947798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chemeClr val="tx1"/>
                </a:solidFill>
              </a:rPr>
              <a:t>LJMP</a:t>
            </a:r>
            <a:endParaRPr lang="zh-CN" altLang="en-US" sz="1600" b="1" kern="0" dirty="0">
              <a:solidFill>
                <a:schemeClr val="tx1"/>
              </a:solidFill>
            </a:endParaRPr>
          </a:p>
        </p:txBody>
      </p:sp>
      <p:sp>
        <p:nvSpPr>
          <p:cNvPr id="45" name="日期占位符 3">
            <a:extLst>
              <a:ext uri="{FF2B5EF4-FFF2-40B4-BE49-F238E27FC236}">
                <a16:creationId xmlns:a16="http://schemas.microsoft.com/office/drawing/2014/main" id="{A87ABFB2-FF63-430E-9773-EF2637BDC0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0" y="6381750"/>
            <a:ext cx="1981200" cy="476250"/>
          </a:xfrm>
          <a:noFill/>
        </p:spPr>
        <p:txBody>
          <a:bodyPr/>
          <a:lstStyle/>
          <a:p>
            <a:fld id="{1352FD76-E9C5-46C9-B917-270392D0362F}" type="datetime10">
              <a:rPr lang="zh-CN" altLang="en-US" smtClean="0">
                <a:ea typeface="宋体" charset="-122"/>
              </a:rPr>
              <a:pPr/>
              <a:t>15:35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46" name="灯片编号占位符 5">
            <a:extLst>
              <a:ext uri="{FF2B5EF4-FFF2-40B4-BE49-F238E27FC236}">
                <a16:creationId xmlns:a16="http://schemas.microsoft.com/office/drawing/2014/main" id="{2C781941-45E7-4CD4-A489-5ABFD4AF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7068" y="6381750"/>
            <a:ext cx="1981200" cy="476250"/>
          </a:xfrm>
          <a:noFill/>
        </p:spPr>
        <p:txBody>
          <a:bodyPr/>
          <a:lstStyle/>
          <a:p>
            <a:fld id="{26222B89-8D53-460E-95D4-85118BCAC9EF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>
              <a:ea typeface="宋体" charset="-122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C811CD03-33B2-4256-B6CC-990E244AC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969" y="2709137"/>
            <a:ext cx="197729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kern="0" dirty="0">
                <a:solidFill>
                  <a:srgbClr val="3333FF"/>
                </a:solidFill>
              </a:rPr>
              <a:t>条件转移指令</a:t>
            </a:r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id="{F7D177F0-9E2D-49F7-B060-7170DB333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4439" y="2339134"/>
            <a:ext cx="1445367" cy="50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rgbClr val="3333FF"/>
                </a:solidFill>
              </a:rPr>
              <a:t>JZ</a:t>
            </a:r>
            <a:r>
              <a:rPr lang="zh-CN" altLang="en-US" sz="1600" b="1" kern="0" dirty="0">
                <a:solidFill>
                  <a:srgbClr val="3333FF"/>
                </a:solidFill>
              </a:rPr>
              <a:t>、</a:t>
            </a:r>
            <a:r>
              <a:rPr lang="en-US" altLang="zh-CN" sz="1600" b="1" kern="0" dirty="0">
                <a:solidFill>
                  <a:srgbClr val="3333FF"/>
                </a:solidFill>
              </a:rPr>
              <a:t>JNZ</a:t>
            </a:r>
            <a:endParaRPr lang="zh-CN" altLang="en-US" sz="1600" b="1" kern="0" dirty="0">
              <a:solidFill>
                <a:srgbClr val="3333FF"/>
              </a:solidFill>
            </a:endParaRPr>
          </a:p>
        </p:txBody>
      </p:sp>
      <p:sp>
        <p:nvSpPr>
          <p:cNvPr id="51" name="AutoShape 5">
            <a:extLst>
              <a:ext uri="{FF2B5EF4-FFF2-40B4-BE49-F238E27FC236}">
                <a16:creationId xmlns:a16="http://schemas.microsoft.com/office/drawing/2014/main" id="{D5FCF370-D578-426A-ABAA-C2028C481563}"/>
              </a:ext>
            </a:extLst>
          </p:cNvPr>
          <p:cNvSpPr/>
          <p:nvPr/>
        </p:nvSpPr>
        <p:spPr>
          <a:xfrm>
            <a:off x="3065156" y="2559595"/>
            <a:ext cx="167339" cy="1067300"/>
          </a:xfrm>
          <a:prstGeom prst="leftBrace">
            <a:avLst>
              <a:gd name="adj1" fmla="val 60416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rgbClr val="3333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F22412B4-E009-4327-8177-BD9950CB0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372" y="2342989"/>
            <a:ext cx="197729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kern="0" dirty="0">
                <a:solidFill>
                  <a:srgbClr val="3333FF"/>
                </a:solidFill>
              </a:rPr>
              <a:t>判零转移指令</a:t>
            </a: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BFC6B818-4734-4C5F-ABEA-AA7B6EC17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1740" y="2761498"/>
            <a:ext cx="197729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kern="0" dirty="0">
                <a:solidFill>
                  <a:srgbClr val="3333FF"/>
                </a:solidFill>
              </a:rPr>
              <a:t>比较转移指令</a:t>
            </a:r>
          </a:p>
        </p:txBody>
      </p:sp>
      <p:sp>
        <p:nvSpPr>
          <p:cNvPr id="54" name="Rectangle 4">
            <a:extLst>
              <a:ext uri="{FF2B5EF4-FFF2-40B4-BE49-F238E27FC236}">
                <a16:creationId xmlns:a16="http://schemas.microsoft.com/office/drawing/2014/main" id="{E3A2ECBD-A40D-41F2-9E5A-BB352CF48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372" y="3213494"/>
            <a:ext cx="197729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kern="0" dirty="0">
                <a:solidFill>
                  <a:srgbClr val="3333FF"/>
                </a:solidFill>
              </a:rPr>
              <a:t>循环转移指令</a:t>
            </a:r>
          </a:p>
        </p:txBody>
      </p:sp>
      <p:sp>
        <p:nvSpPr>
          <p:cNvPr id="55" name="Rectangle 4">
            <a:extLst>
              <a:ext uri="{FF2B5EF4-FFF2-40B4-BE49-F238E27FC236}">
                <a16:creationId xmlns:a16="http://schemas.microsoft.com/office/drawing/2014/main" id="{133B2310-407B-456F-A7B1-34F6D29A3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4439" y="2813674"/>
            <a:ext cx="1114534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rgbClr val="3333FF"/>
                </a:solidFill>
              </a:rPr>
              <a:t>CJNE</a:t>
            </a:r>
            <a:endParaRPr lang="zh-CN" altLang="en-US" sz="1600" b="1" kern="0" dirty="0">
              <a:solidFill>
                <a:srgbClr val="3333FF"/>
              </a:solidFill>
            </a:endParaRPr>
          </a:p>
        </p:txBody>
      </p:sp>
      <p:sp>
        <p:nvSpPr>
          <p:cNvPr id="56" name="Rectangle 4">
            <a:extLst>
              <a:ext uri="{FF2B5EF4-FFF2-40B4-BE49-F238E27FC236}">
                <a16:creationId xmlns:a16="http://schemas.microsoft.com/office/drawing/2014/main" id="{9AFA3D6D-71D0-4A97-ABA7-6B23E3C4A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4439" y="3253468"/>
            <a:ext cx="1410568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rgbClr val="3333FF"/>
                </a:solidFill>
              </a:rPr>
              <a:t>DJNZ</a:t>
            </a:r>
            <a:endParaRPr lang="zh-CN" altLang="en-US" sz="1600" b="1" kern="0" dirty="0">
              <a:solidFill>
                <a:srgbClr val="3333FF"/>
              </a:solidFill>
            </a:endParaRP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62C2BAAD-D6FC-4864-922C-98B83D467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429" y="2331709"/>
            <a:ext cx="100612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rgbClr val="3333FF"/>
                </a:solidFill>
              </a:rPr>
              <a:t>2</a:t>
            </a:r>
            <a:r>
              <a:rPr lang="zh-CN" altLang="en-US" sz="16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58" name="Rectangle 4">
            <a:extLst>
              <a:ext uri="{FF2B5EF4-FFF2-40B4-BE49-F238E27FC236}">
                <a16:creationId xmlns:a16="http://schemas.microsoft.com/office/drawing/2014/main" id="{016902D2-BA75-49DE-B619-B99C4042D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429" y="2769401"/>
            <a:ext cx="100612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rgbClr val="3333FF"/>
                </a:solidFill>
              </a:rPr>
              <a:t>4</a:t>
            </a:r>
            <a:r>
              <a:rPr lang="zh-CN" altLang="en-US" sz="16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2DE1FF8D-620E-4AC5-B439-E97313F3B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429" y="3207093"/>
            <a:ext cx="100612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rgbClr val="3333FF"/>
                </a:solidFill>
              </a:rPr>
              <a:t>2</a:t>
            </a:r>
            <a:r>
              <a:rPr lang="zh-CN" altLang="en-US" sz="16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FCD9846F-57B1-418E-8B13-32AE6B08A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448" y="4049247"/>
            <a:ext cx="197729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kern="0" dirty="0">
                <a:solidFill>
                  <a:srgbClr val="C00000"/>
                </a:solidFill>
              </a:rPr>
              <a:t>调用和返回指令</a:t>
            </a:r>
          </a:p>
        </p:txBody>
      </p:sp>
      <p:sp>
        <p:nvSpPr>
          <p:cNvPr id="61" name="AutoShape 5">
            <a:extLst>
              <a:ext uri="{FF2B5EF4-FFF2-40B4-BE49-F238E27FC236}">
                <a16:creationId xmlns:a16="http://schemas.microsoft.com/office/drawing/2014/main" id="{7A276AA0-05CA-4A70-B8C7-FD31EF4F764F}"/>
              </a:ext>
            </a:extLst>
          </p:cNvPr>
          <p:cNvSpPr/>
          <p:nvPr/>
        </p:nvSpPr>
        <p:spPr>
          <a:xfrm>
            <a:off x="3069899" y="3914190"/>
            <a:ext cx="153989" cy="1018966"/>
          </a:xfrm>
          <a:prstGeom prst="leftBrace">
            <a:avLst>
              <a:gd name="adj1" fmla="val 60416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sz="16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Rectangle 4">
            <a:extLst>
              <a:ext uri="{FF2B5EF4-FFF2-40B4-BE49-F238E27FC236}">
                <a16:creationId xmlns:a16="http://schemas.microsoft.com/office/drawing/2014/main" id="{DAEAF097-B18D-4402-BCAD-DBD4ECAEF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1740" y="3645668"/>
            <a:ext cx="197729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kern="0" dirty="0">
                <a:solidFill>
                  <a:srgbClr val="C00000"/>
                </a:solidFill>
              </a:rPr>
              <a:t>短调用指令</a:t>
            </a:r>
          </a:p>
        </p:txBody>
      </p:sp>
      <p:sp>
        <p:nvSpPr>
          <p:cNvPr id="63" name="Rectangle 4">
            <a:extLst>
              <a:ext uri="{FF2B5EF4-FFF2-40B4-BE49-F238E27FC236}">
                <a16:creationId xmlns:a16="http://schemas.microsoft.com/office/drawing/2014/main" id="{8C17B84E-565E-4577-B768-A728A4B1C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372" y="4110023"/>
            <a:ext cx="197729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kern="0" dirty="0">
                <a:solidFill>
                  <a:srgbClr val="C00000"/>
                </a:solidFill>
              </a:rPr>
              <a:t>长调用指令</a:t>
            </a:r>
          </a:p>
        </p:txBody>
      </p:sp>
      <p:sp>
        <p:nvSpPr>
          <p:cNvPr id="64" name="Rectangle 4">
            <a:extLst>
              <a:ext uri="{FF2B5EF4-FFF2-40B4-BE49-F238E27FC236}">
                <a16:creationId xmlns:a16="http://schemas.microsoft.com/office/drawing/2014/main" id="{488C4ECF-A841-4032-940A-4DADBE60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219" y="4523252"/>
            <a:ext cx="197729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kern="0" dirty="0">
                <a:solidFill>
                  <a:srgbClr val="C00000"/>
                </a:solidFill>
              </a:rPr>
              <a:t>返回指令</a:t>
            </a:r>
          </a:p>
        </p:txBody>
      </p:sp>
      <p:sp>
        <p:nvSpPr>
          <p:cNvPr id="65" name="Rectangle 4">
            <a:extLst>
              <a:ext uri="{FF2B5EF4-FFF2-40B4-BE49-F238E27FC236}">
                <a16:creationId xmlns:a16="http://schemas.microsoft.com/office/drawing/2014/main" id="{D9357CCD-B443-483D-A4EE-C34AFC3AC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4439" y="4572850"/>
            <a:ext cx="197729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rgbClr val="C00000"/>
                </a:solidFill>
              </a:rPr>
              <a:t>RET</a:t>
            </a:r>
            <a:r>
              <a:rPr lang="zh-CN" altLang="en-US" sz="1600" b="1" kern="0" dirty="0">
                <a:solidFill>
                  <a:srgbClr val="C00000"/>
                </a:solidFill>
              </a:rPr>
              <a:t>、</a:t>
            </a:r>
            <a:r>
              <a:rPr lang="en-US" altLang="zh-CN" sz="1600" b="1" kern="0" dirty="0">
                <a:solidFill>
                  <a:srgbClr val="C00000"/>
                </a:solidFill>
              </a:rPr>
              <a:t>RETI</a:t>
            </a:r>
            <a:endParaRPr lang="zh-CN" altLang="en-US" sz="1600" b="1" kern="0" dirty="0">
              <a:solidFill>
                <a:srgbClr val="C00000"/>
              </a:solidFill>
            </a:endParaRPr>
          </a:p>
        </p:txBody>
      </p:sp>
      <p:sp>
        <p:nvSpPr>
          <p:cNvPr id="66" name="Rectangle 4">
            <a:extLst>
              <a:ext uri="{FF2B5EF4-FFF2-40B4-BE49-F238E27FC236}">
                <a16:creationId xmlns:a16="http://schemas.microsoft.com/office/drawing/2014/main" id="{37641C47-9113-45BA-839B-9F49D8201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429" y="3644785"/>
            <a:ext cx="100612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rgbClr val="C00000"/>
                </a:solidFill>
              </a:rPr>
              <a:t>1</a:t>
            </a:r>
            <a:r>
              <a:rPr lang="zh-CN" altLang="en-US" sz="1600" b="1" kern="0" dirty="0">
                <a:solidFill>
                  <a:srgbClr val="C00000"/>
                </a:solidFill>
              </a:rPr>
              <a:t>条</a:t>
            </a:r>
          </a:p>
        </p:txBody>
      </p:sp>
      <p:sp>
        <p:nvSpPr>
          <p:cNvPr id="67" name="Rectangle 4">
            <a:extLst>
              <a:ext uri="{FF2B5EF4-FFF2-40B4-BE49-F238E27FC236}">
                <a16:creationId xmlns:a16="http://schemas.microsoft.com/office/drawing/2014/main" id="{653B4629-0D4B-43A3-A1DF-ED670E9E8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429" y="4082477"/>
            <a:ext cx="100612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rgbClr val="C00000"/>
                </a:solidFill>
              </a:rPr>
              <a:t>1</a:t>
            </a:r>
            <a:r>
              <a:rPr lang="zh-CN" altLang="en-US" sz="1600" b="1" kern="0" dirty="0">
                <a:solidFill>
                  <a:srgbClr val="C00000"/>
                </a:solidFill>
              </a:rPr>
              <a:t>条</a:t>
            </a:r>
          </a:p>
        </p:txBody>
      </p:sp>
      <p:sp>
        <p:nvSpPr>
          <p:cNvPr id="68" name="Rectangle 4">
            <a:extLst>
              <a:ext uri="{FF2B5EF4-FFF2-40B4-BE49-F238E27FC236}">
                <a16:creationId xmlns:a16="http://schemas.microsoft.com/office/drawing/2014/main" id="{9BEE9C07-0DD9-4D60-8CC2-DDB1E1D35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429" y="4520169"/>
            <a:ext cx="100612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rgbClr val="C00000"/>
                </a:solidFill>
              </a:rPr>
              <a:t>2</a:t>
            </a:r>
            <a:r>
              <a:rPr lang="zh-CN" altLang="en-US" sz="1600" b="1" kern="0" dirty="0">
                <a:solidFill>
                  <a:srgbClr val="C00000"/>
                </a:solidFill>
              </a:rPr>
              <a:t>条</a:t>
            </a:r>
          </a:p>
        </p:txBody>
      </p:sp>
      <p:sp>
        <p:nvSpPr>
          <p:cNvPr id="69" name="Rectangle 4">
            <a:extLst>
              <a:ext uri="{FF2B5EF4-FFF2-40B4-BE49-F238E27FC236}">
                <a16:creationId xmlns:a16="http://schemas.microsoft.com/office/drawing/2014/main" id="{44E475FA-D8C4-47DB-B21E-68BA7B8A8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4439" y="4133056"/>
            <a:ext cx="1410568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rgbClr val="C00000"/>
                </a:solidFill>
              </a:rPr>
              <a:t>LCALL</a:t>
            </a:r>
            <a:endParaRPr lang="zh-CN" altLang="en-US" sz="1600" b="1" kern="0" dirty="0">
              <a:solidFill>
                <a:srgbClr val="C00000"/>
              </a:solidFill>
            </a:endParaRP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C402A32D-5AF2-4D35-BCFD-504DA37A3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4439" y="3693262"/>
            <a:ext cx="1410568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rgbClr val="C00000"/>
                </a:solidFill>
              </a:rPr>
              <a:t>ACALL</a:t>
            </a:r>
            <a:endParaRPr lang="zh-CN" altLang="en-US" sz="1600" b="1" kern="0" dirty="0">
              <a:solidFill>
                <a:srgbClr val="C00000"/>
              </a:solidFill>
            </a:endParaRPr>
          </a:p>
        </p:txBody>
      </p:sp>
      <p:sp>
        <p:nvSpPr>
          <p:cNvPr id="71" name="AutoShape 5">
            <a:extLst>
              <a:ext uri="{FF2B5EF4-FFF2-40B4-BE49-F238E27FC236}">
                <a16:creationId xmlns:a16="http://schemas.microsoft.com/office/drawing/2014/main" id="{623328F5-E061-4DD3-B554-BC9ACD97B9D4}"/>
              </a:ext>
            </a:extLst>
          </p:cNvPr>
          <p:cNvSpPr/>
          <p:nvPr/>
        </p:nvSpPr>
        <p:spPr>
          <a:xfrm>
            <a:off x="3069901" y="943386"/>
            <a:ext cx="127360" cy="1165688"/>
          </a:xfrm>
          <a:prstGeom prst="leftBrace">
            <a:avLst>
              <a:gd name="adj1" fmla="val 60416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" name="Rectangle 4">
            <a:extLst>
              <a:ext uri="{FF2B5EF4-FFF2-40B4-BE49-F238E27FC236}">
                <a16:creationId xmlns:a16="http://schemas.microsoft.com/office/drawing/2014/main" id="{7D6E0111-08BB-4B5F-932B-1EB22E8A4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3889" y="658627"/>
            <a:ext cx="1556938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kern="0" dirty="0">
                <a:solidFill>
                  <a:schemeClr val="tx1"/>
                </a:solidFill>
              </a:rPr>
              <a:t>短转移指令</a:t>
            </a:r>
          </a:p>
        </p:txBody>
      </p:sp>
      <p:sp>
        <p:nvSpPr>
          <p:cNvPr id="73" name="Rectangle 4">
            <a:extLst>
              <a:ext uri="{FF2B5EF4-FFF2-40B4-BE49-F238E27FC236}">
                <a16:creationId xmlns:a16="http://schemas.microsoft.com/office/drawing/2014/main" id="{D0CBC755-1B78-4235-8018-4360867E2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4439" y="614704"/>
            <a:ext cx="107292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chemeClr val="tx1"/>
                </a:solidFill>
              </a:rPr>
              <a:t>AJMP</a:t>
            </a:r>
            <a:endParaRPr lang="zh-CN" altLang="en-US" sz="1600" b="1" kern="0" dirty="0">
              <a:solidFill>
                <a:schemeClr val="tx1"/>
              </a:solidFill>
            </a:endParaRPr>
          </a:p>
        </p:txBody>
      </p:sp>
      <p:sp>
        <p:nvSpPr>
          <p:cNvPr id="74" name="Rectangle 4">
            <a:extLst>
              <a:ext uri="{FF2B5EF4-FFF2-40B4-BE49-F238E27FC236}">
                <a16:creationId xmlns:a16="http://schemas.microsoft.com/office/drawing/2014/main" id="{EB4DA154-588A-4381-949F-2C7F0C297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429" y="580941"/>
            <a:ext cx="100612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chemeClr val="tx1"/>
                </a:solidFill>
              </a:rPr>
              <a:t>1</a:t>
            </a:r>
            <a:r>
              <a:rPr lang="zh-CN" altLang="en-US" sz="1600" b="1" kern="0" dirty="0">
                <a:solidFill>
                  <a:schemeClr val="tx1"/>
                </a:solidFill>
              </a:rPr>
              <a:t>条</a:t>
            </a:r>
          </a:p>
        </p:txBody>
      </p:sp>
      <p:sp>
        <p:nvSpPr>
          <p:cNvPr id="75" name="Rectangle 4">
            <a:extLst>
              <a:ext uri="{FF2B5EF4-FFF2-40B4-BE49-F238E27FC236}">
                <a16:creationId xmlns:a16="http://schemas.microsoft.com/office/drawing/2014/main" id="{65E34F86-E908-46C2-A805-054E29BB9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003" y="1042886"/>
            <a:ext cx="1556938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kern="0" dirty="0">
                <a:solidFill>
                  <a:schemeClr val="tx1"/>
                </a:solidFill>
              </a:rPr>
              <a:t>长转移指令</a:t>
            </a:r>
          </a:p>
        </p:txBody>
      </p:sp>
      <p:sp>
        <p:nvSpPr>
          <p:cNvPr id="76" name="Rectangle 4">
            <a:extLst>
              <a:ext uri="{FF2B5EF4-FFF2-40B4-BE49-F238E27FC236}">
                <a16:creationId xmlns:a16="http://schemas.microsoft.com/office/drawing/2014/main" id="{37FCC5A4-C12A-4DAA-A89A-C461D3EC4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4439" y="1494292"/>
            <a:ext cx="957061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chemeClr val="tx1"/>
                </a:solidFill>
              </a:rPr>
              <a:t>SJMP</a:t>
            </a:r>
            <a:endParaRPr lang="zh-CN" altLang="en-US" sz="1600" b="1" kern="0" dirty="0">
              <a:solidFill>
                <a:schemeClr val="tx1"/>
              </a:solidFill>
            </a:endParaRPr>
          </a:p>
        </p:txBody>
      </p:sp>
      <p:sp>
        <p:nvSpPr>
          <p:cNvPr id="77" name="Rectangle 4">
            <a:extLst>
              <a:ext uri="{FF2B5EF4-FFF2-40B4-BE49-F238E27FC236}">
                <a16:creationId xmlns:a16="http://schemas.microsoft.com/office/drawing/2014/main" id="{A1ECD1CF-AFBE-4F0B-B9E3-9BF793C98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429" y="1018633"/>
            <a:ext cx="100612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chemeClr val="tx1"/>
                </a:solidFill>
              </a:rPr>
              <a:t>1</a:t>
            </a:r>
            <a:r>
              <a:rPr lang="zh-CN" altLang="en-US" sz="1600" b="1" kern="0" dirty="0">
                <a:solidFill>
                  <a:schemeClr val="tx1"/>
                </a:solidFill>
              </a:rPr>
              <a:t>条</a:t>
            </a:r>
          </a:p>
        </p:txBody>
      </p:sp>
      <p:sp>
        <p:nvSpPr>
          <p:cNvPr id="78" name="Rectangle 4">
            <a:extLst>
              <a:ext uri="{FF2B5EF4-FFF2-40B4-BE49-F238E27FC236}">
                <a16:creationId xmlns:a16="http://schemas.microsoft.com/office/drawing/2014/main" id="{2AEE8475-41C9-4903-8F61-8F01334F1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302" y="1426105"/>
            <a:ext cx="1820434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kern="0" dirty="0">
                <a:solidFill>
                  <a:schemeClr val="tx1"/>
                </a:solidFill>
              </a:rPr>
              <a:t>相对转移指令</a:t>
            </a:r>
          </a:p>
        </p:txBody>
      </p:sp>
      <p:sp>
        <p:nvSpPr>
          <p:cNvPr id="79" name="Rectangle 4">
            <a:extLst>
              <a:ext uri="{FF2B5EF4-FFF2-40B4-BE49-F238E27FC236}">
                <a16:creationId xmlns:a16="http://schemas.microsoft.com/office/drawing/2014/main" id="{BF786A5E-52E4-4208-843E-7F6914BAA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429" y="1456325"/>
            <a:ext cx="100612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chemeClr val="tx1"/>
                </a:solidFill>
              </a:rPr>
              <a:t>1</a:t>
            </a:r>
            <a:r>
              <a:rPr lang="zh-CN" altLang="en-US" sz="1600" b="1" kern="0" dirty="0">
                <a:solidFill>
                  <a:schemeClr val="tx1"/>
                </a:solidFill>
              </a:rPr>
              <a:t>条</a:t>
            </a:r>
          </a:p>
        </p:txBody>
      </p:sp>
      <p:sp>
        <p:nvSpPr>
          <p:cNvPr id="80" name="Rectangle 4">
            <a:extLst>
              <a:ext uri="{FF2B5EF4-FFF2-40B4-BE49-F238E27FC236}">
                <a16:creationId xmlns:a16="http://schemas.microsoft.com/office/drawing/2014/main" id="{2A400049-1F93-4142-9421-F3657D20B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529" y="1826965"/>
            <a:ext cx="1820434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kern="0" dirty="0">
                <a:solidFill>
                  <a:schemeClr val="tx1"/>
                </a:solidFill>
              </a:rPr>
              <a:t>间接转移指令</a:t>
            </a:r>
          </a:p>
        </p:txBody>
      </p:sp>
      <p:sp>
        <p:nvSpPr>
          <p:cNvPr id="81" name="Rectangle 4">
            <a:extLst>
              <a:ext uri="{FF2B5EF4-FFF2-40B4-BE49-F238E27FC236}">
                <a16:creationId xmlns:a16="http://schemas.microsoft.com/office/drawing/2014/main" id="{765FDB3D-FB9C-4E01-9E4D-2E837D89F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4439" y="1934086"/>
            <a:ext cx="957061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chemeClr val="tx1"/>
                </a:solidFill>
              </a:rPr>
              <a:t>JMP</a:t>
            </a:r>
            <a:endParaRPr lang="zh-CN" altLang="en-US" sz="1600" b="1" kern="0" dirty="0">
              <a:solidFill>
                <a:schemeClr val="tx1"/>
              </a:solidFill>
            </a:endParaRPr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F894C109-4623-41B5-A56B-CB0F88274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429" y="1894017"/>
            <a:ext cx="100612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chemeClr val="tx1"/>
                </a:solidFill>
              </a:rPr>
              <a:t>1</a:t>
            </a:r>
            <a:r>
              <a:rPr lang="zh-CN" altLang="en-US" sz="1600" b="1" kern="0" dirty="0">
                <a:solidFill>
                  <a:schemeClr val="tx1"/>
                </a:solidFill>
              </a:rPr>
              <a:t>条</a:t>
            </a:r>
          </a:p>
        </p:txBody>
      </p:sp>
      <p:sp>
        <p:nvSpPr>
          <p:cNvPr id="83" name="Rectangle 4">
            <a:extLst>
              <a:ext uri="{FF2B5EF4-FFF2-40B4-BE49-F238E27FC236}">
                <a16:creationId xmlns:a16="http://schemas.microsoft.com/office/drawing/2014/main" id="{92875435-7E98-475A-B667-0F24996FD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958" y="3009889"/>
            <a:ext cx="786587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rgbClr val="3333FF"/>
                </a:solidFill>
              </a:rPr>
              <a:t>8</a:t>
            </a:r>
            <a:r>
              <a:rPr lang="zh-CN" altLang="en-US" sz="16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84" name="Rectangle 4">
            <a:extLst>
              <a:ext uri="{FF2B5EF4-FFF2-40B4-BE49-F238E27FC236}">
                <a16:creationId xmlns:a16="http://schemas.microsoft.com/office/drawing/2014/main" id="{4BF75DA9-C7D3-4131-AC0F-CFE998408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152" y="4407689"/>
            <a:ext cx="786587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rgbClr val="C00000"/>
                </a:solidFill>
              </a:rPr>
              <a:t>4</a:t>
            </a:r>
            <a:r>
              <a:rPr lang="zh-CN" altLang="en-US" sz="1600" b="1" kern="0" dirty="0">
                <a:solidFill>
                  <a:srgbClr val="C00000"/>
                </a:solidFill>
              </a:rPr>
              <a:t>条</a:t>
            </a:r>
          </a:p>
        </p:txBody>
      </p:sp>
      <p:sp>
        <p:nvSpPr>
          <p:cNvPr id="86" name="Rectangle 4">
            <a:extLst>
              <a:ext uri="{FF2B5EF4-FFF2-40B4-BE49-F238E27FC236}">
                <a16:creationId xmlns:a16="http://schemas.microsoft.com/office/drawing/2014/main" id="{94C76650-3018-4C9A-983C-DF21B50DD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987" y="4957859"/>
            <a:ext cx="1491708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kern="0" dirty="0">
                <a:solidFill>
                  <a:srgbClr val="FF0000"/>
                </a:solidFill>
              </a:rPr>
              <a:t>空操作指令</a:t>
            </a:r>
          </a:p>
        </p:txBody>
      </p:sp>
      <p:sp>
        <p:nvSpPr>
          <p:cNvPr id="87" name="Rectangle 4">
            <a:extLst>
              <a:ext uri="{FF2B5EF4-FFF2-40B4-BE49-F238E27FC236}">
                <a16:creationId xmlns:a16="http://schemas.microsoft.com/office/drawing/2014/main" id="{C1523983-494B-4ECA-B1C9-F44DD7491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4439" y="5012646"/>
            <a:ext cx="1609704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rgbClr val="FF0000"/>
                </a:solidFill>
              </a:rPr>
              <a:t>NOP</a:t>
            </a:r>
            <a:endParaRPr lang="zh-CN" altLang="en-US" sz="1600" b="1" kern="0" dirty="0">
              <a:solidFill>
                <a:srgbClr val="FF0000"/>
              </a:solidFill>
            </a:endParaRPr>
          </a:p>
        </p:txBody>
      </p:sp>
      <p:sp>
        <p:nvSpPr>
          <p:cNvPr id="88" name="Rectangle 4">
            <a:extLst>
              <a:ext uri="{FF2B5EF4-FFF2-40B4-BE49-F238E27FC236}">
                <a16:creationId xmlns:a16="http://schemas.microsoft.com/office/drawing/2014/main" id="{706092D7-48B2-42F2-A5FD-309CD3865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429" y="4957860"/>
            <a:ext cx="100612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rgbClr val="FF0000"/>
                </a:solidFill>
              </a:rPr>
              <a:t>1</a:t>
            </a:r>
            <a:r>
              <a:rPr lang="zh-CN" altLang="en-US" sz="1600" b="1" kern="0" dirty="0">
                <a:solidFill>
                  <a:srgbClr val="FF0000"/>
                </a:solidFill>
              </a:rPr>
              <a:t>条</a:t>
            </a:r>
          </a:p>
        </p:txBody>
      </p:sp>
      <p:sp>
        <p:nvSpPr>
          <p:cNvPr id="85" name="Text Box 8">
            <a:extLst>
              <a:ext uri="{FF2B5EF4-FFF2-40B4-BE49-F238E27FC236}">
                <a16:creationId xmlns:a16="http://schemas.microsoft.com/office/drawing/2014/main" id="{3D0F11ED-6B19-4BB6-93FC-A03CEC94E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626732"/>
            <a:ext cx="8151440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200" b="1" dirty="0">
                <a:latin typeface="Times New Roman" pitchFamily="18" charset="0"/>
              </a:rPr>
              <a:t> </a:t>
            </a:r>
            <a:r>
              <a:rPr kumimoji="1" lang="zh-CN" altLang="en-US" sz="2200" b="1" dirty="0">
                <a:latin typeface="Times New Roman" pitchFamily="18" charset="0"/>
              </a:rPr>
              <a:t>程序控制类包括：无条件、有条件转移指令、子程序调用和返回指令、中断返回等。主要控制程序的运行顺序。</a:t>
            </a:r>
          </a:p>
        </p:txBody>
      </p:sp>
    </p:spTree>
  </p:cSld>
  <p:clrMapOvr>
    <a:masterClrMapping/>
  </p:clrMapOvr>
  <p:transition>
    <p:cut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4">
            <a:extLst>
              <a:ext uri="{FF2B5EF4-FFF2-40B4-BE49-F238E27FC236}">
                <a16:creationId xmlns:a16="http://schemas.microsoft.com/office/drawing/2014/main" id="{0B0EB087-93FF-43BB-85E7-268EEF7354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5907" y="6381750"/>
            <a:ext cx="1981200" cy="476250"/>
          </a:xfrm>
          <a:noFill/>
        </p:spPr>
        <p:txBody>
          <a:bodyPr/>
          <a:lstStyle/>
          <a:p>
            <a:fld id="{3ED133E2-A319-4F91-8FC9-A0B49C1AE777}" type="datetime10">
              <a:rPr lang="zh-CN" altLang="en-US" smtClean="0">
                <a:ea typeface="宋体" charset="-122"/>
              </a:rPr>
              <a:pPr/>
              <a:t>15:35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2F9EF4B2-9E75-408F-AF2C-6DAB1352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1972" y="6376479"/>
            <a:ext cx="1981200" cy="476250"/>
          </a:xfrm>
          <a:noFill/>
        </p:spPr>
        <p:txBody>
          <a:bodyPr/>
          <a:lstStyle/>
          <a:p>
            <a:fld id="{2313EF92-2E99-4A20-8686-E1C2DC0E335A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B04D0CF5-5FD5-4CB2-98FD-657A2A709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DAA4587A-4E6E-4327-864E-ED92E8FAC43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sz="32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5F683F-653D-499E-9E26-F54DC36DF502}"/>
              </a:ext>
            </a:extLst>
          </p:cNvPr>
          <p:cNvSpPr/>
          <p:nvPr/>
        </p:nvSpPr>
        <p:spPr>
          <a:xfrm>
            <a:off x="5223790" y="727081"/>
            <a:ext cx="1080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endParaRPr lang="zh-CN" altLang="en-US" dirty="0">
              <a:solidFill>
                <a:srgbClr val="3333FF"/>
              </a:solidFill>
            </a:endParaRPr>
          </a:p>
        </p:txBody>
      </p:sp>
      <p:pic>
        <p:nvPicPr>
          <p:cNvPr id="14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1DE9AD53-AC00-4B8D-A95D-EB02F5A5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5">
            <a:extLst>
              <a:ext uri="{FF2B5EF4-FFF2-40B4-BE49-F238E27FC236}">
                <a16:creationId xmlns:a16="http://schemas.microsoft.com/office/drawing/2014/main" id="{BB81CACF-C023-45AA-B05D-63B1872C8F54}"/>
              </a:ext>
            </a:extLst>
          </p:cNvPr>
          <p:cNvSpPr/>
          <p:nvPr/>
        </p:nvSpPr>
        <p:spPr>
          <a:xfrm>
            <a:off x="606767" y="1561989"/>
            <a:ext cx="172732" cy="3227330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5CD8F11A-49DD-4671-A49E-ED616E553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5862" y="1229791"/>
            <a:ext cx="809119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chemeClr val="tx1"/>
                </a:solidFill>
              </a:rPr>
              <a:t>2</a:t>
            </a:r>
            <a:r>
              <a:rPr lang="zh-CN" altLang="en-US" sz="2400" b="1" kern="0" dirty="0">
                <a:solidFill>
                  <a:schemeClr val="tx1"/>
                </a:solidFill>
              </a:rPr>
              <a:t>条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1482D45F-1443-4CBA-B65B-E77C038D1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08" y="1918708"/>
            <a:ext cx="399267" cy="1943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位操作类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879B8836-E844-4F35-98C7-17F5854B6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361" y="1242255"/>
            <a:ext cx="194220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chemeClr val="tx1"/>
                </a:solidFill>
              </a:rPr>
              <a:t>位数传送指令</a:t>
            </a: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AB99E421-2525-45F8-9952-4AA3815CC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361" y="1746328"/>
            <a:ext cx="194220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3333FF"/>
                </a:solidFill>
              </a:rPr>
              <a:t>位修正指令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09CC54E3-8B03-4EDE-A934-4FC6297C4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3460" y="1777614"/>
            <a:ext cx="809119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6</a:t>
            </a:r>
            <a:r>
              <a:rPr lang="zh-CN" altLang="en-US" sz="24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BBBAB4C9-FDF0-4C2E-8902-901779E26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5862" y="2330485"/>
            <a:ext cx="737111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00B050"/>
                </a:solidFill>
              </a:rPr>
              <a:t>4</a:t>
            </a:r>
            <a:r>
              <a:rPr lang="zh-CN" altLang="en-US" sz="2400" b="1" kern="0" dirty="0">
                <a:solidFill>
                  <a:srgbClr val="00B050"/>
                </a:solidFill>
              </a:rPr>
              <a:t>条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BE1204B5-113C-4368-9A98-4563E3D33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951" y="4579370"/>
            <a:ext cx="608069" cy="30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rgbClr val="3333FF"/>
                </a:solidFill>
              </a:rPr>
              <a:t>5</a:t>
            </a:r>
            <a:r>
              <a:rPr lang="zh-CN" altLang="en-US" sz="16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30" name="AutoShape 5">
            <a:extLst>
              <a:ext uri="{FF2B5EF4-FFF2-40B4-BE49-F238E27FC236}">
                <a16:creationId xmlns:a16="http://schemas.microsoft.com/office/drawing/2014/main" id="{376D3DDE-5223-4CF1-BF50-2C5AEF2B4C4E}"/>
              </a:ext>
            </a:extLst>
          </p:cNvPr>
          <p:cNvSpPr/>
          <p:nvPr/>
        </p:nvSpPr>
        <p:spPr>
          <a:xfrm>
            <a:off x="1690323" y="3369520"/>
            <a:ext cx="109318" cy="1240529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736BFDE1-FB49-4C41-90F6-1C1B03144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170" y="3296132"/>
            <a:ext cx="736159" cy="1283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位条件转移类指令</a:t>
            </a:r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484D7E8D-22A4-451F-98CB-DC7A314B0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81" y="1229791"/>
            <a:ext cx="890228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kern="0" dirty="0">
                <a:solidFill>
                  <a:schemeClr val="tx1"/>
                </a:solidFill>
              </a:rPr>
              <a:t>MOV</a:t>
            </a:r>
            <a:endParaRPr lang="zh-CN" altLang="en-US" sz="2000" b="1" kern="0" dirty="0">
              <a:solidFill>
                <a:schemeClr val="tx1"/>
              </a:solidFill>
            </a:endParaRP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5C60DBC9-F99B-4B9E-87BB-A1B65A79C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898" y="1746327"/>
            <a:ext cx="2694030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kern="0" dirty="0">
                <a:solidFill>
                  <a:srgbClr val="3333FF"/>
                </a:solidFill>
              </a:rPr>
              <a:t>CLR </a:t>
            </a:r>
            <a:r>
              <a:rPr lang="zh-CN" altLang="en-US" sz="2000" b="1" kern="0" dirty="0">
                <a:solidFill>
                  <a:srgbClr val="3333FF"/>
                </a:solidFill>
              </a:rPr>
              <a:t>、</a:t>
            </a:r>
            <a:r>
              <a:rPr lang="en-US" altLang="zh-CN" sz="2000" b="1" kern="0" dirty="0">
                <a:solidFill>
                  <a:srgbClr val="3333FF"/>
                </a:solidFill>
              </a:rPr>
              <a:t> SETB</a:t>
            </a:r>
            <a:r>
              <a:rPr lang="zh-CN" altLang="en-US" sz="2000" b="1" kern="0" dirty="0">
                <a:solidFill>
                  <a:srgbClr val="3333FF"/>
                </a:solidFill>
              </a:rPr>
              <a:t>、</a:t>
            </a:r>
            <a:r>
              <a:rPr lang="en-US" altLang="zh-CN" sz="2000" b="1" kern="0" dirty="0">
                <a:solidFill>
                  <a:srgbClr val="3333FF"/>
                </a:solidFill>
              </a:rPr>
              <a:t>CPL</a:t>
            </a:r>
            <a:endParaRPr lang="zh-CN" altLang="en-US" sz="2000" b="1" kern="0" dirty="0">
              <a:solidFill>
                <a:srgbClr val="3333FF"/>
              </a:solidFill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DC5CC848-4CB9-4FDE-B4B4-C1E5F3E83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81" y="2314097"/>
            <a:ext cx="1715089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kern="0" dirty="0">
                <a:solidFill>
                  <a:srgbClr val="00B050"/>
                </a:solidFill>
              </a:rPr>
              <a:t>ANL</a:t>
            </a:r>
            <a:r>
              <a:rPr lang="zh-CN" altLang="en-US" sz="2000" b="1" kern="0" dirty="0">
                <a:solidFill>
                  <a:srgbClr val="00B050"/>
                </a:solidFill>
              </a:rPr>
              <a:t>、</a:t>
            </a:r>
            <a:r>
              <a:rPr lang="en-US" altLang="zh-CN" sz="2000" b="1" kern="0" dirty="0">
                <a:solidFill>
                  <a:srgbClr val="00B050"/>
                </a:solidFill>
              </a:rPr>
              <a:t>ORL</a:t>
            </a:r>
            <a:endParaRPr lang="zh-CN" altLang="en-US" sz="2000" b="1" kern="0" dirty="0">
              <a:solidFill>
                <a:srgbClr val="00B050"/>
              </a:solidFill>
            </a:endParaRP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9D146C01-F3D2-4AAC-8C4B-003801E8F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206" y="4366256"/>
            <a:ext cx="826115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kern="0" dirty="0">
                <a:solidFill>
                  <a:srgbClr val="FF0000"/>
                </a:solidFill>
              </a:rPr>
              <a:t>JBC</a:t>
            </a:r>
            <a:endParaRPr lang="zh-CN" altLang="en-US" sz="2000" b="1" kern="0" dirty="0">
              <a:solidFill>
                <a:srgbClr val="FF0000"/>
              </a:solidFill>
            </a:endParaRPr>
          </a:p>
        </p:txBody>
      </p:sp>
      <p:sp>
        <p:nvSpPr>
          <p:cNvPr id="47" name="Rectangle 4">
            <a:extLst>
              <a:ext uri="{FF2B5EF4-FFF2-40B4-BE49-F238E27FC236}">
                <a16:creationId xmlns:a16="http://schemas.microsoft.com/office/drawing/2014/main" id="{D3FEF7E2-B572-489F-95F2-2410B2104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361" y="2287539"/>
            <a:ext cx="2253036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00B050"/>
                </a:solidFill>
              </a:rPr>
              <a:t>位逻辑运算指令</a:t>
            </a: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7A3FD6CE-BD0E-477C-839F-B2B8CCABF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282" y="3158200"/>
            <a:ext cx="3659519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判断布尔累加器</a:t>
            </a:r>
            <a:r>
              <a:rPr lang="en-US" altLang="zh-CN" sz="2000" b="1" kern="0" dirty="0">
                <a:solidFill>
                  <a:srgbClr val="FF0000"/>
                </a:solidFill>
              </a:rPr>
              <a:t>C</a:t>
            </a:r>
            <a:r>
              <a:rPr lang="zh-CN" altLang="en-US" sz="2000" b="1" kern="0" dirty="0">
                <a:solidFill>
                  <a:srgbClr val="FF0000"/>
                </a:solidFill>
              </a:rPr>
              <a:t>转移指令</a:t>
            </a:r>
          </a:p>
        </p:txBody>
      </p:sp>
      <p:sp>
        <p:nvSpPr>
          <p:cNvPr id="49" name="Rectangle 4">
            <a:extLst>
              <a:ext uri="{FF2B5EF4-FFF2-40B4-BE49-F238E27FC236}">
                <a16:creationId xmlns:a16="http://schemas.microsoft.com/office/drawing/2014/main" id="{ED500B6F-3AD4-46E5-93F4-1F0B02AE1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81" y="3182372"/>
            <a:ext cx="1626060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kern="0" dirty="0">
                <a:solidFill>
                  <a:srgbClr val="FF0000"/>
                </a:solidFill>
              </a:rPr>
              <a:t>JC</a:t>
            </a:r>
            <a:r>
              <a:rPr lang="zh-CN" altLang="en-US" sz="2000" b="1" kern="0" dirty="0">
                <a:solidFill>
                  <a:srgbClr val="FF0000"/>
                </a:solidFill>
              </a:rPr>
              <a:t>、</a:t>
            </a:r>
            <a:r>
              <a:rPr lang="en-US" altLang="zh-CN" sz="2000" b="1" kern="0" dirty="0">
                <a:solidFill>
                  <a:srgbClr val="FF0000"/>
                </a:solidFill>
              </a:rPr>
              <a:t>JNC</a:t>
            </a:r>
            <a:endParaRPr lang="zh-CN" altLang="en-US" sz="2000" b="1" kern="0" dirty="0">
              <a:solidFill>
                <a:srgbClr val="FF0000"/>
              </a:solidFill>
            </a:endParaRPr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id="{24AF60A5-040B-46D5-B2AA-89B1D132E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538" y="3770139"/>
            <a:ext cx="3659519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判断位变量转移指令</a:t>
            </a:r>
          </a:p>
        </p:txBody>
      </p:sp>
      <p:sp>
        <p:nvSpPr>
          <p:cNvPr id="51" name="Rectangle 4">
            <a:extLst>
              <a:ext uri="{FF2B5EF4-FFF2-40B4-BE49-F238E27FC236}">
                <a16:creationId xmlns:a16="http://schemas.microsoft.com/office/drawing/2014/main" id="{50CA254F-DA2C-4180-A46B-F8AADCC15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81" y="3762519"/>
            <a:ext cx="1768565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kern="0" dirty="0">
                <a:solidFill>
                  <a:srgbClr val="FF0000"/>
                </a:solidFill>
              </a:rPr>
              <a:t>JB</a:t>
            </a:r>
            <a:r>
              <a:rPr lang="zh-CN" altLang="en-US" sz="2000" b="1" kern="0" dirty="0">
                <a:solidFill>
                  <a:srgbClr val="FF0000"/>
                </a:solidFill>
              </a:rPr>
              <a:t>、</a:t>
            </a:r>
            <a:r>
              <a:rPr lang="en-US" altLang="zh-CN" sz="2000" b="1" kern="0" dirty="0">
                <a:solidFill>
                  <a:srgbClr val="FF0000"/>
                </a:solidFill>
              </a:rPr>
              <a:t>JNB</a:t>
            </a:r>
            <a:endParaRPr lang="zh-CN" altLang="en-US" sz="2000" b="1" kern="0" dirty="0">
              <a:solidFill>
                <a:srgbClr val="FF0000"/>
              </a:solidFill>
            </a:endParaRP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9B145F01-49CA-43FA-BA0D-487CB53C8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702" y="4318377"/>
            <a:ext cx="3659519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判断位变量并清零转移指令</a:t>
            </a: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37AB7A4B-2F1B-4385-90AB-DE6CDE392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633" y="3254855"/>
            <a:ext cx="809119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</a:rPr>
              <a:t>2</a:t>
            </a:r>
            <a:r>
              <a:rPr lang="zh-CN" altLang="en-US" sz="2400" b="1" kern="0" dirty="0">
                <a:solidFill>
                  <a:srgbClr val="FF0000"/>
                </a:solidFill>
              </a:rPr>
              <a:t>条</a:t>
            </a:r>
          </a:p>
        </p:txBody>
      </p:sp>
      <p:sp>
        <p:nvSpPr>
          <p:cNvPr id="54" name="Rectangle 4">
            <a:extLst>
              <a:ext uri="{FF2B5EF4-FFF2-40B4-BE49-F238E27FC236}">
                <a16:creationId xmlns:a16="http://schemas.microsoft.com/office/drawing/2014/main" id="{2334653C-5330-404D-A306-761A82A49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633" y="3777799"/>
            <a:ext cx="809119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</a:rPr>
              <a:t>2</a:t>
            </a:r>
            <a:r>
              <a:rPr lang="zh-CN" altLang="en-US" sz="2400" b="1" kern="0" dirty="0">
                <a:solidFill>
                  <a:srgbClr val="FF0000"/>
                </a:solidFill>
              </a:rPr>
              <a:t>条</a:t>
            </a:r>
          </a:p>
        </p:txBody>
      </p:sp>
      <p:sp>
        <p:nvSpPr>
          <p:cNvPr id="55" name="Rectangle 4">
            <a:extLst>
              <a:ext uri="{FF2B5EF4-FFF2-40B4-BE49-F238E27FC236}">
                <a16:creationId xmlns:a16="http://schemas.microsoft.com/office/drawing/2014/main" id="{5C6F8088-A533-46A9-B2A4-D34992E89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633" y="4343085"/>
            <a:ext cx="737111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</a:rPr>
              <a:t>1</a:t>
            </a:r>
            <a:r>
              <a:rPr lang="zh-CN" altLang="en-US" sz="2400" b="1" kern="0" dirty="0">
                <a:solidFill>
                  <a:srgbClr val="FF0000"/>
                </a:solidFill>
              </a:rPr>
              <a:t>条</a:t>
            </a:r>
          </a:p>
        </p:txBody>
      </p:sp>
      <p:sp>
        <p:nvSpPr>
          <p:cNvPr id="32" name="Text Box 8">
            <a:extLst>
              <a:ext uri="{FF2B5EF4-FFF2-40B4-BE49-F238E27FC236}">
                <a16:creationId xmlns:a16="http://schemas.microsoft.com/office/drawing/2014/main" id="{6B36E0C1-4BB3-4ECF-8A79-F864DDCF0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73" y="5093480"/>
            <a:ext cx="8382000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200" b="1" dirty="0">
                <a:latin typeface="Times New Roman" pitchFamily="18" charset="0"/>
              </a:rPr>
              <a:t> </a:t>
            </a:r>
            <a:r>
              <a:rPr kumimoji="1" lang="zh-CN" altLang="en-US" sz="2200" b="1" dirty="0">
                <a:latin typeface="Times New Roman" pitchFamily="18" charset="0"/>
              </a:rPr>
              <a:t>位操作类包括：主要包括位值的修改、位与运算、位或运算、以及用位值控制程序转移的等。该指令组全部操作数都是</a:t>
            </a:r>
            <a:r>
              <a:rPr kumimoji="1" lang="en-US" altLang="zh-CN" sz="2200" b="1" dirty="0">
                <a:latin typeface="Times New Roman" pitchFamily="18" charset="0"/>
              </a:rPr>
              <a:t>1</a:t>
            </a:r>
            <a:r>
              <a:rPr kumimoji="1" lang="zh-CN" altLang="en-US" sz="2200" b="1" dirty="0">
                <a:latin typeface="Times New Roman" pitchFamily="18" charset="0"/>
              </a:rPr>
              <a:t>位，共</a:t>
            </a:r>
            <a:r>
              <a:rPr kumimoji="1" lang="en-US" altLang="zh-CN" sz="2200" b="1" dirty="0">
                <a:latin typeface="Times New Roman" pitchFamily="18" charset="0"/>
              </a:rPr>
              <a:t>17</a:t>
            </a:r>
            <a:r>
              <a:rPr kumimoji="1" lang="zh-CN" altLang="en-US" sz="2200" b="1" dirty="0">
                <a:latin typeface="Times New Roman" pitchFamily="18" charset="0"/>
              </a:rPr>
              <a:t>条指令。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869ABE69-E541-4B8D-A5A2-354A53933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47436"/>
            <a:ext cx="716385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rgbClr val="3333FF"/>
                </a:solidFill>
              </a:rPr>
              <a:t>17</a:t>
            </a:r>
            <a:r>
              <a:rPr lang="zh-CN" altLang="en-US" sz="1600" b="1" kern="0" dirty="0">
                <a:solidFill>
                  <a:srgbClr val="3333FF"/>
                </a:solidFill>
              </a:rPr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4150226451"/>
      </p:ext>
    </p:extLst>
  </p:cSld>
  <p:clrMapOvr>
    <a:masterClrMapping/>
  </p:clrMapOvr>
  <p:transition>
    <p:cut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4">
            <a:extLst>
              <a:ext uri="{FF2B5EF4-FFF2-40B4-BE49-F238E27FC236}">
                <a16:creationId xmlns:a16="http://schemas.microsoft.com/office/drawing/2014/main" id="{0B0EB087-93FF-43BB-85E7-268EEF7354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5907" y="6381750"/>
            <a:ext cx="1981200" cy="476250"/>
          </a:xfrm>
          <a:noFill/>
        </p:spPr>
        <p:txBody>
          <a:bodyPr/>
          <a:lstStyle/>
          <a:p>
            <a:fld id="{3ED133E2-A319-4F91-8FC9-A0B49C1AE777}" type="datetime10">
              <a:rPr lang="zh-CN" altLang="en-US" smtClean="0">
                <a:ea typeface="宋体" charset="-122"/>
              </a:rPr>
              <a:pPr/>
              <a:t>15:35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2F9EF4B2-9E75-408F-AF2C-6DAB1352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1972" y="6376479"/>
            <a:ext cx="1981200" cy="476250"/>
          </a:xfrm>
          <a:noFill/>
        </p:spPr>
        <p:txBody>
          <a:bodyPr/>
          <a:lstStyle/>
          <a:p>
            <a:fld id="{2313EF92-2E99-4A20-8686-E1C2DC0E335A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B04D0CF5-5FD5-4CB2-98FD-657A2A709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DAA4587A-4E6E-4327-864E-ED92E8FAC43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sz="32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5F683F-653D-499E-9E26-F54DC36DF502}"/>
              </a:ext>
            </a:extLst>
          </p:cNvPr>
          <p:cNvSpPr/>
          <p:nvPr/>
        </p:nvSpPr>
        <p:spPr>
          <a:xfrm>
            <a:off x="822846" y="874759"/>
            <a:ext cx="7128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3333FF"/>
                </a:solidFill>
              </a:rPr>
              <a:t>助记符</a:t>
            </a:r>
            <a:r>
              <a:rPr lang="en-US" altLang="zh-CN" b="1" dirty="0">
                <a:solidFill>
                  <a:srgbClr val="3333FF"/>
                </a:solidFill>
              </a:rPr>
              <a:t>    </a:t>
            </a:r>
            <a:r>
              <a:rPr lang="zh-CN" altLang="zh-CN" b="1" dirty="0">
                <a:solidFill>
                  <a:srgbClr val="3333FF"/>
                </a:solidFill>
              </a:rPr>
              <a:t>英文注释</a:t>
            </a:r>
            <a:r>
              <a:rPr lang="en-US" altLang="zh-CN" b="1" dirty="0">
                <a:solidFill>
                  <a:srgbClr val="3333FF"/>
                </a:solidFill>
              </a:rPr>
              <a:t>         </a:t>
            </a:r>
            <a:r>
              <a:rPr lang="zh-CN" altLang="zh-CN" b="1" dirty="0">
                <a:solidFill>
                  <a:srgbClr val="3333FF"/>
                </a:solidFill>
              </a:rPr>
              <a:t>功能</a:t>
            </a:r>
            <a:endParaRPr lang="en-US" altLang="zh-CN" b="1" dirty="0">
              <a:solidFill>
                <a:srgbClr val="3333FF"/>
              </a:solidFill>
            </a:endParaRPr>
          </a:p>
          <a:p>
            <a:r>
              <a:rPr lang="zh-CN" altLang="zh-CN" b="1" dirty="0">
                <a:solidFill>
                  <a:srgbClr val="00B050"/>
                </a:solidFill>
              </a:rPr>
              <a:t>（</a:t>
            </a:r>
            <a:r>
              <a:rPr lang="en-US" altLang="zh-CN" b="1" dirty="0">
                <a:solidFill>
                  <a:srgbClr val="00B050"/>
                </a:solidFill>
              </a:rPr>
              <a:t>1</a:t>
            </a:r>
            <a:r>
              <a:rPr lang="zh-CN" altLang="zh-CN" b="1" dirty="0">
                <a:solidFill>
                  <a:srgbClr val="00B050"/>
                </a:solidFill>
              </a:rPr>
              <a:t>）数据传送类指令</a:t>
            </a:r>
            <a:r>
              <a:rPr lang="en-US" altLang="zh-CN" b="1" dirty="0">
                <a:solidFill>
                  <a:srgbClr val="00B050"/>
                </a:solidFill>
              </a:rPr>
              <a:t>     </a:t>
            </a:r>
            <a:r>
              <a:rPr lang="zh-CN" altLang="zh-CN" b="1" dirty="0">
                <a:solidFill>
                  <a:srgbClr val="00B050"/>
                </a:solidFill>
              </a:rPr>
              <a:t>（</a:t>
            </a:r>
            <a:r>
              <a:rPr lang="en-US" altLang="zh-CN" b="1" dirty="0">
                <a:solidFill>
                  <a:srgbClr val="00B050"/>
                </a:solidFill>
              </a:rPr>
              <a:t>7</a:t>
            </a:r>
            <a:r>
              <a:rPr lang="zh-CN" altLang="zh-CN" b="1" dirty="0">
                <a:solidFill>
                  <a:srgbClr val="00B050"/>
                </a:solidFill>
              </a:rPr>
              <a:t>种助记符）</a:t>
            </a:r>
            <a:br>
              <a:rPr lang="en-US" altLang="zh-CN" b="1" dirty="0"/>
            </a:br>
            <a:r>
              <a:rPr lang="en-US" altLang="zh-CN" b="1" dirty="0">
                <a:solidFill>
                  <a:srgbClr val="FF0000"/>
                </a:solidFill>
              </a:rPr>
              <a:t>MOV</a:t>
            </a:r>
            <a:r>
              <a:rPr lang="en-US" altLang="zh-CN" b="1" dirty="0"/>
              <a:t>      </a:t>
            </a:r>
            <a:r>
              <a:rPr lang="en-US" altLang="zh-CN" b="1" dirty="0">
                <a:solidFill>
                  <a:srgbClr val="3333FF"/>
                </a:solidFill>
              </a:rPr>
              <a:t>Move</a:t>
            </a:r>
            <a:r>
              <a:rPr lang="en-US" altLang="zh-CN" b="1" dirty="0"/>
              <a:t>               </a:t>
            </a:r>
            <a:r>
              <a:rPr lang="zh-CN" altLang="zh-CN" b="1" dirty="0"/>
              <a:t>对内部数据寄存器</a:t>
            </a:r>
            <a:r>
              <a:rPr lang="en-US" altLang="zh-CN" b="1" dirty="0"/>
              <a:t>RAM</a:t>
            </a:r>
            <a:r>
              <a:rPr lang="zh-CN" altLang="zh-CN" b="1" dirty="0"/>
              <a:t>和特殊功能</a:t>
            </a:r>
            <a:endParaRPr lang="en-US" altLang="zh-CN" b="1" dirty="0"/>
          </a:p>
          <a:p>
            <a:r>
              <a:rPr lang="en-US" altLang="zh-CN" b="1" dirty="0"/>
              <a:t>                                     </a:t>
            </a:r>
            <a:r>
              <a:rPr lang="zh-CN" altLang="zh-CN" b="1" dirty="0"/>
              <a:t>寄存器</a:t>
            </a:r>
            <a:r>
              <a:rPr lang="en-US" altLang="zh-CN" b="1" dirty="0"/>
              <a:t>SFR</a:t>
            </a:r>
            <a:r>
              <a:rPr lang="zh-CN" altLang="zh-CN" b="1" dirty="0"/>
              <a:t>的数据进行传送</a:t>
            </a:r>
            <a:br>
              <a:rPr lang="en-US" altLang="zh-CN" b="1" dirty="0"/>
            </a:br>
            <a:r>
              <a:rPr lang="en-US" altLang="zh-CN" b="1" dirty="0">
                <a:solidFill>
                  <a:srgbClr val="FF0000"/>
                </a:solidFill>
              </a:rPr>
              <a:t>MOVC</a:t>
            </a:r>
            <a:r>
              <a:rPr lang="en-US" altLang="zh-CN" b="1" dirty="0"/>
              <a:t>    </a:t>
            </a:r>
            <a:r>
              <a:rPr lang="en-US" altLang="zh-CN" b="1" dirty="0">
                <a:solidFill>
                  <a:srgbClr val="3333FF"/>
                </a:solidFill>
              </a:rPr>
              <a:t>Move Code      </a:t>
            </a:r>
            <a:r>
              <a:rPr lang="zh-CN" altLang="zh-CN" b="1" dirty="0"/>
              <a:t>读取程序存储器数据表格的数据传送</a:t>
            </a:r>
            <a:br>
              <a:rPr lang="en-US" altLang="zh-CN" b="1" dirty="0"/>
            </a:br>
            <a:r>
              <a:rPr lang="en-US" altLang="zh-CN" b="1" dirty="0">
                <a:solidFill>
                  <a:srgbClr val="FF0000"/>
                </a:solidFill>
              </a:rPr>
              <a:t>MOVX </a:t>
            </a:r>
            <a:r>
              <a:rPr lang="en-US" altLang="zh-CN" b="1" dirty="0"/>
              <a:t>   </a:t>
            </a:r>
            <a:r>
              <a:rPr lang="en-US" altLang="zh-CN" b="1" dirty="0">
                <a:solidFill>
                  <a:srgbClr val="3333FF"/>
                </a:solidFill>
              </a:rPr>
              <a:t>Move External RAM    </a:t>
            </a:r>
            <a:r>
              <a:rPr lang="zh-CN" altLang="zh-CN" b="1" dirty="0"/>
              <a:t>对外部</a:t>
            </a:r>
            <a:r>
              <a:rPr lang="en-US" altLang="zh-CN" b="1" dirty="0"/>
              <a:t>RAM</a:t>
            </a:r>
            <a:r>
              <a:rPr lang="zh-CN" altLang="zh-CN" b="1" dirty="0"/>
              <a:t>的数据传送</a:t>
            </a:r>
            <a:br>
              <a:rPr lang="en-US" altLang="zh-CN" b="1" dirty="0"/>
            </a:br>
            <a:r>
              <a:rPr lang="en-US" altLang="zh-CN" b="1" dirty="0">
                <a:solidFill>
                  <a:srgbClr val="FF0000"/>
                </a:solidFill>
              </a:rPr>
              <a:t>XCH </a:t>
            </a:r>
            <a:r>
              <a:rPr lang="en-US" altLang="zh-CN" b="1" dirty="0"/>
              <a:t>      </a:t>
            </a:r>
            <a:r>
              <a:rPr lang="en-US" altLang="zh-CN" b="1" dirty="0">
                <a:solidFill>
                  <a:srgbClr val="3333FF"/>
                </a:solidFill>
              </a:rPr>
              <a:t>Exchange</a:t>
            </a:r>
            <a:r>
              <a:rPr lang="en-US" altLang="zh-CN" b="1" dirty="0"/>
              <a:t>                       </a:t>
            </a:r>
            <a:r>
              <a:rPr lang="zh-CN" altLang="zh-CN" b="1" dirty="0"/>
              <a:t>字节交换</a:t>
            </a:r>
            <a:br>
              <a:rPr lang="en-US" altLang="zh-CN" b="1" dirty="0"/>
            </a:br>
            <a:r>
              <a:rPr lang="en-US" altLang="zh-CN" b="1" dirty="0">
                <a:solidFill>
                  <a:srgbClr val="FF0000"/>
                </a:solidFill>
              </a:rPr>
              <a:t>XCHD</a:t>
            </a:r>
            <a:r>
              <a:rPr lang="en-US" altLang="zh-CN" b="1" dirty="0"/>
              <a:t>    </a:t>
            </a:r>
            <a:r>
              <a:rPr lang="en-US" altLang="zh-CN" b="1" dirty="0">
                <a:solidFill>
                  <a:srgbClr val="3333FF"/>
                </a:solidFill>
              </a:rPr>
              <a:t>Exchange low-order Digit </a:t>
            </a:r>
            <a:r>
              <a:rPr lang="en-US" altLang="zh-CN" b="1" dirty="0"/>
              <a:t>   </a:t>
            </a:r>
            <a:r>
              <a:rPr lang="zh-CN" altLang="zh-CN" b="1" dirty="0"/>
              <a:t>低半字节交换</a:t>
            </a:r>
            <a:br>
              <a:rPr lang="en-US" altLang="zh-CN" b="1" dirty="0"/>
            </a:br>
            <a:r>
              <a:rPr lang="en-US" altLang="zh-CN" b="1" dirty="0">
                <a:solidFill>
                  <a:srgbClr val="FF0000"/>
                </a:solidFill>
              </a:rPr>
              <a:t>PUSH</a:t>
            </a:r>
            <a:r>
              <a:rPr lang="en-US" altLang="zh-CN" b="1" dirty="0"/>
              <a:t>    </a:t>
            </a:r>
            <a:r>
              <a:rPr lang="en-US" altLang="zh-CN" b="1" dirty="0" err="1">
                <a:solidFill>
                  <a:srgbClr val="3333FF"/>
                </a:solidFill>
              </a:rPr>
              <a:t>Push</a:t>
            </a:r>
            <a:r>
              <a:rPr lang="en-US" altLang="zh-CN" b="1" dirty="0">
                <a:solidFill>
                  <a:srgbClr val="3333FF"/>
                </a:solidFill>
              </a:rPr>
              <a:t> onto Stack</a:t>
            </a:r>
            <a:r>
              <a:rPr lang="en-US" altLang="zh-CN" b="1" dirty="0"/>
              <a:t>    </a:t>
            </a:r>
            <a:r>
              <a:rPr lang="zh-CN" altLang="zh-CN" b="1" dirty="0"/>
              <a:t>入栈</a:t>
            </a:r>
            <a:br>
              <a:rPr lang="en-US" altLang="zh-CN" b="1" dirty="0"/>
            </a:br>
            <a:r>
              <a:rPr lang="en-US" altLang="zh-CN" b="1" dirty="0">
                <a:solidFill>
                  <a:srgbClr val="FF0000"/>
                </a:solidFill>
              </a:rPr>
              <a:t>POP</a:t>
            </a:r>
            <a:r>
              <a:rPr lang="en-US" altLang="zh-CN" b="1" dirty="0"/>
              <a:t>      </a:t>
            </a:r>
            <a:r>
              <a:rPr lang="en-US" altLang="zh-CN" b="1" dirty="0" err="1">
                <a:solidFill>
                  <a:srgbClr val="3333FF"/>
                </a:solidFill>
              </a:rPr>
              <a:t>Pop</a:t>
            </a:r>
            <a:r>
              <a:rPr lang="en-US" altLang="zh-CN" b="1" dirty="0">
                <a:solidFill>
                  <a:srgbClr val="3333FF"/>
                </a:solidFill>
              </a:rPr>
              <a:t> from Stack</a:t>
            </a:r>
            <a:r>
              <a:rPr lang="en-US" altLang="zh-CN" b="1" dirty="0"/>
              <a:t>    </a:t>
            </a:r>
            <a:r>
              <a:rPr lang="zh-CN" altLang="zh-CN" b="1" dirty="0"/>
              <a:t>出栈</a:t>
            </a:r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  </a:t>
            </a:r>
            <a:endParaRPr lang="zh-CN" altLang="en-US" b="1" dirty="0">
              <a:solidFill>
                <a:srgbClr val="3333FF"/>
              </a:solidFill>
            </a:endParaRPr>
          </a:p>
        </p:txBody>
      </p:sp>
      <p:pic>
        <p:nvPicPr>
          <p:cNvPr id="14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1DE9AD53-AC00-4B8D-A95D-EB02F5A5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5">
            <a:extLst>
              <a:ext uri="{FF2B5EF4-FFF2-40B4-BE49-F238E27FC236}">
                <a16:creationId xmlns:a16="http://schemas.microsoft.com/office/drawing/2014/main" id="{BB81CACF-C023-45AA-B05D-63B1872C8F54}"/>
              </a:ext>
            </a:extLst>
          </p:cNvPr>
          <p:cNvSpPr/>
          <p:nvPr/>
        </p:nvSpPr>
        <p:spPr>
          <a:xfrm>
            <a:off x="570875" y="1357313"/>
            <a:ext cx="225333" cy="4735984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1482D45F-1443-4CBA-B65B-E77C038D1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89" y="2775880"/>
            <a:ext cx="399267" cy="2098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指令助记符  </a:t>
            </a:r>
          </a:p>
          <a:p>
            <a:pPr eaLnBrk="1" hangingPunct="1"/>
            <a:endParaRPr lang="en-US" altLang="zh-CN" sz="2000" b="1" kern="0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58EE528-A1FE-4DD0-996F-C1309102A16A}"/>
              </a:ext>
            </a:extLst>
          </p:cNvPr>
          <p:cNvSpPr/>
          <p:nvPr/>
        </p:nvSpPr>
        <p:spPr>
          <a:xfrm>
            <a:off x="796208" y="3637309"/>
            <a:ext cx="7128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B050"/>
                </a:solidFill>
              </a:rPr>
              <a:t>（</a:t>
            </a:r>
            <a:r>
              <a:rPr lang="en-US" altLang="zh-CN" b="1" dirty="0">
                <a:solidFill>
                  <a:srgbClr val="00B050"/>
                </a:solidFill>
              </a:rPr>
              <a:t>2</a:t>
            </a:r>
            <a:r>
              <a:rPr lang="zh-CN" altLang="zh-CN" b="1" dirty="0">
                <a:solidFill>
                  <a:srgbClr val="00B050"/>
                </a:solidFill>
              </a:rPr>
              <a:t>）算术运算类指令（</a:t>
            </a:r>
            <a:r>
              <a:rPr lang="en-US" altLang="zh-CN" b="1" dirty="0">
                <a:solidFill>
                  <a:srgbClr val="00B050"/>
                </a:solidFill>
              </a:rPr>
              <a:t>8</a:t>
            </a:r>
            <a:r>
              <a:rPr lang="zh-CN" altLang="zh-CN" b="1" dirty="0">
                <a:solidFill>
                  <a:srgbClr val="00B050"/>
                </a:solidFill>
              </a:rPr>
              <a:t>种助记符）</a:t>
            </a:r>
            <a:br>
              <a:rPr lang="en-US" altLang="zh-CN" b="1" dirty="0">
                <a:solidFill>
                  <a:srgbClr val="3333FF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ADD</a:t>
            </a:r>
            <a:r>
              <a:rPr lang="en-US" altLang="zh-CN" b="1" dirty="0">
                <a:solidFill>
                  <a:srgbClr val="3333FF"/>
                </a:solidFill>
              </a:rPr>
              <a:t>      Addition    		</a:t>
            </a:r>
            <a:r>
              <a:rPr lang="zh-CN" altLang="zh-CN" b="1" dirty="0"/>
              <a:t>加法</a:t>
            </a:r>
            <a:br>
              <a:rPr lang="en-US" altLang="zh-CN" b="1" dirty="0">
                <a:solidFill>
                  <a:srgbClr val="3333FF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ADDC</a:t>
            </a:r>
            <a:r>
              <a:rPr lang="en-US" altLang="zh-CN" b="1" dirty="0">
                <a:solidFill>
                  <a:srgbClr val="3333FF"/>
                </a:solidFill>
              </a:rPr>
              <a:t>    Add with Carry    	</a:t>
            </a:r>
            <a:r>
              <a:rPr lang="zh-CN" altLang="zh-CN" b="1" dirty="0"/>
              <a:t>带进位加法</a:t>
            </a:r>
            <a:br>
              <a:rPr lang="en-US" altLang="zh-CN" b="1" dirty="0">
                <a:solidFill>
                  <a:srgbClr val="3333FF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SUBB</a:t>
            </a:r>
            <a:r>
              <a:rPr lang="en-US" altLang="zh-CN" b="1" dirty="0">
                <a:solidFill>
                  <a:srgbClr val="3333FF"/>
                </a:solidFill>
              </a:rPr>
              <a:t>    Subtract with Borrow    </a:t>
            </a:r>
            <a:r>
              <a:rPr lang="zh-CN" altLang="zh-CN" b="1" dirty="0"/>
              <a:t>带借位减法</a:t>
            </a:r>
            <a:br>
              <a:rPr lang="en-US" altLang="zh-CN" b="1" dirty="0">
                <a:solidFill>
                  <a:srgbClr val="3333FF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DA </a:t>
            </a:r>
            <a:r>
              <a:rPr lang="en-US" altLang="zh-CN" b="1" dirty="0">
                <a:solidFill>
                  <a:srgbClr val="3333FF"/>
                </a:solidFill>
              </a:rPr>
              <a:t>      Decimal Adjust    	</a:t>
            </a:r>
            <a:r>
              <a:rPr lang="zh-CN" altLang="zh-CN" b="1" dirty="0"/>
              <a:t>十进制调整</a:t>
            </a:r>
            <a:br>
              <a:rPr lang="en-US" altLang="zh-CN" b="1" dirty="0">
                <a:solidFill>
                  <a:srgbClr val="3333FF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INC     </a:t>
            </a:r>
            <a:r>
              <a:rPr lang="en-US" altLang="zh-CN" b="1" dirty="0">
                <a:solidFill>
                  <a:srgbClr val="3333FF"/>
                </a:solidFill>
              </a:rPr>
              <a:t>Increment </a:t>
            </a:r>
            <a:r>
              <a:rPr lang="en-US" altLang="zh-CN" b="1" dirty="0">
                <a:solidFill>
                  <a:srgbClr val="FF0000"/>
                </a:solidFill>
              </a:rPr>
              <a:t>   		</a:t>
            </a:r>
            <a:r>
              <a:rPr lang="zh-CN" altLang="zh-CN" b="1" dirty="0"/>
              <a:t>加</a:t>
            </a:r>
            <a:r>
              <a:rPr lang="en-US" altLang="zh-CN" b="1" dirty="0"/>
              <a:t>1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DEC </a:t>
            </a:r>
            <a:r>
              <a:rPr lang="en-US" altLang="zh-CN" b="1" dirty="0">
                <a:solidFill>
                  <a:srgbClr val="3333FF"/>
                </a:solidFill>
              </a:rPr>
              <a:t>    Decrement   		 </a:t>
            </a:r>
            <a:r>
              <a:rPr lang="zh-CN" altLang="zh-CN" b="1" dirty="0"/>
              <a:t>减</a:t>
            </a:r>
            <a:r>
              <a:rPr lang="en-US" altLang="zh-CN" b="1" dirty="0"/>
              <a:t>1</a:t>
            </a:r>
            <a:br>
              <a:rPr lang="en-US" altLang="zh-CN" b="1" dirty="0">
                <a:solidFill>
                  <a:srgbClr val="3333FF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MUL</a:t>
            </a:r>
            <a:r>
              <a:rPr lang="en-US" altLang="zh-CN" b="1" dirty="0">
                <a:solidFill>
                  <a:srgbClr val="3333FF"/>
                </a:solidFill>
              </a:rPr>
              <a:t>     Multiplication</a:t>
            </a:r>
            <a:r>
              <a:rPr lang="zh-CN" altLang="zh-CN" b="1" dirty="0">
                <a:solidFill>
                  <a:srgbClr val="3333FF"/>
                </a:solidFill>
              </a:rPr>
              <a:t>、</a:t>
            </a:r>
            <a:r>
              <a:rPr lang="en-US" altLang="zh-CN" b="1" dirty="0">
                <a:solidFill>
                  <a:srgbClr val="3333FF"/>
                </a:solidFill>
              </a:rPr>
              <a:t>Multiply    </a:t>
            </a:r>
            <a:r>
              <a:rPr lang="zh-CN" altLang="zh-CN" b="1" dirty="0"/>
              <a:t>乘法</a:t>
            </a:r>
            <a:br>
              <a:rPr lang="en-US" altLang="zh-CN" b="1" dirty="0">
                <a:solidFill>
                  <a:srgbClr val="3333FF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DIV </a:t>
            </a:r>
            <a:r>
              <a:rPr lang="en-US" altLang="zh-CN" b="1" dirty="0">
                <a:solidFill>
                  <a:srgbClr val="3333FF"/>
                </a:solidFill>
              </a:rPr>
              <a:t>    Division</a:t>
            </a:r>
            <a:r>
              <a:rPr lang="zh-CN" altLang="zh-CN" b="1" dirty="0">
                <a:solidFill>
                  <a:srgbClr val="3333FF"/>
                </a:solidFill>
              </a:rPr>
              <a:t>、</a:t>
            </a:r>
            <a:r>
              <a:rPr lang="en-US" altLang="zh-CN" b="1" dirty="0">
                <a:solidFill>
                  <a:srgbClr val="3333FF"/>
                </a:solidFill>
              </a:rPr>
              <a:t>Divide  	</a:t>
            </a:r>
            <a:r>
              <a:rPr lang="zh-CN" altLang="zh-CN" b="1" dirty="0"/>
              <a:t>除法</a:t>
            </a:r>
            <a:br>
              <a:rPr lang="en-US" altLang="zh-CN" dirty="0"/>
            </a:br>
            <a:endParaRPr lang="zh-CN" alt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38593"/>
      </p:ext>
    </p:extLst>
  </p:cSld>
  <p:clrMapOvr>
    <a:masterClrMapping/>
  </p:clrMapOvr>
  <p:transition>
    <p:cut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4">
            <a:extLst>
              <a:ext uri="{FF2B5EF4-FFF2-40B4-BE49-F238E27FC236}">
                <a16:creationId xmlns:a16="http://schemas.microsoft.com/office/drawing/2014/main" id="{0B0EB087-93FF-43BB-85E7-268EEF7354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5907" y="6381750"/>
            <a:ext cx="1981200" cy="476250"/>
          </a:xfrm>
          <a:noFill/>
        </p:spPr>
        <p:txBody>
          <a:bodyPr/>
          <a:lstStyle/>
          <a:p>
            <a:fld id="{3ED133E2-A319-4F91-8FC9-A0B49C1AE777}" type="datetime10">
              <a:rPr lang="zh-CN" altLang="en-US" smtClean="0">
                <a:ea typeface="宋体" charset="-122"/>
              </a:rPr>
              <a:pPr/>
              <a:t>15:35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2F9EF4B2-9E75-408F-AF2C-6DAB1352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1972" y="6376479"/>
            <a:ext cx="1981200" cy="476250"/>
          </a:xfrm>
          <a:noFill/>
        </p:spPr>
        <p:txBody>
          <a:bodyPr/>
          <a:lstStyle/>
          <a:p>
            <a:fld id="{2313EF92-2E99-4A20-8686-E1C2DC0E335A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B04D0CF5-5FD5-4CB2-98FD-657A2A709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DAA4587A-4E6E-4327-864E-ED92E8FAC43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sz="32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5F683F-653D-499E-9E26-F54DC36DF502}"/>
              </a:ext>
            </a:extLst>
          </p:cNvPr>
          <p:cNvSpPr/>
          <p:nvPr/>
        </p:nvSpPr>
        <p:spPr>
          <a:xfrm>
            <a:off x="1022396" y="1108817"/>
            <a:ext cx="76693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3333FF"/>
                </a:solidFill>
              </a:rPr>
              <a:t>助记符</a:t>
            </a:r>
            <a:r>
              <a:rPr lang="en-US" altLang="zh-CN" b="1" dirty="0">
                <a:solidFill>
                  <a:srgbClr val="3333FF"/>
                </a:solidFill>
              </a:rPr>
              <a:t>    </a:t>
            </a:r>
            <a:r>
              <a:rPr lang="zh-CN" altLang="zh-CN" b="1" dirty="0">
                <a:solidFill>
                  <a:srgbClr val="3333FF"/>
                </a:solidFill>
              </a:rPr>
              <a:t>英文注释</a:t>
            </a:r>
            <a:r>
              <a:rPr lang="en-US" altLang="zh-CN" b="1" dirty="0">
                <a:solidFill>
                  <a:srgbClr val="3333FF"/>
                </a:solidFill>
              </a:rPr>
              <a:t>         </a:t>
            </a:r>
            <a:r>
              <a:rPr lang="zh-CN" altLang="zh-CN" b="1" dirty="0">
                <a:solidFill>
                  <a:srgbClr val="3333FF"/>
                </a:solidFill>
              </a:rPr>
              <a:t>功能</a:t>
            </a:r>
            <a:endParaRPr lang="en-US" altLang="zh-CN" b="1" dirty="0">
              <a:solidFill>
                <a:srgbClr val="3333FF"/>
              </a:solidFill>
            </a:endParaRPr>
          </a:p>
          <a:p>
            <a:r>
              <a:rPr lang="en-US" altLang="zh-CN" b="1" dirty="0">
                <a:solidFill>
                  <a:srgbClr val="00B050"/>
                </a:solidFill>
              </a:rPr>
              <a:t>(3) </a:t>
            </a:r>
            <a:r>
              <a:rPr lang="zh-CN" altLang="zh-CN" b="1" dirty="0">
                <a:solidFill>
                  <a:srgbClr val="00B050"/>
                </a:solidFill>
              </a:rPr>
              <a:t>逻辑运算类指令（</a:t>
            </a:r>
            <a:r>
              <a:rPr lang="en-US" altLang="zh-CN" b="1" dirty="0">
                <a:solidFill>
                  <a:srgbClr val="00B050"/>
                </a:solidFill>
              </a:rPr>
              <a:t>10</a:t>
            </a:r>
            <a:r>
              <a:rPr lang="zh-CN" altLang="zh-CN" b="1" dirty="0">
                <a:solidFill>
                  <a:srgbClr val="00B050"/>
                </a:solidFill>
              </a:rPr>
              <a:t>种助记符）</a:t>
            </a:r>
            <a:br>
              <a:rPr lang="en-US" altLang="zh-CN" b="1" dirty="0">
                <a:solidFill>
                  <a:srgbClr val="00B05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ANL    </a:t>
            </a:r>
            <a:r>
              <a:rPr lang="en-US" altLang="zh-CN" b="1" dirty="0">
                <a:solidFill>
                  <a:srgbClr val="3333FF"/>
                </a:solidFill>
              </a:rPr>
              <a:t>And Logic</a:t>
            </a:r>
            <a:r>
              <a:rPr lang="en-US" altLang="zh-CN" b="1" dirty="0">
                <a:solidFill>
                  <a:srgbClr val="FF0000"/>
                </a:solidFill>
              </a:rPr>
              <a:t>    </a:t>
            </a:r>
            <a:r>
              <a:rPr lang="zh-CN" altLang="zh-CN" b="1" dirty="0">
                <a:solidFill>
                  <a:srgbClr val="FF0000"/>
                </a:solidFill>
              </a:rPr>
              <a:t>逻辑与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ORL    </a:t>
            </a:r>
            <a:r>
              <a:rPr lang="en-US" altLang="zh-CN" b="1" dirty="0">
                <a:solidFill>
                  <a:srgbClr val="3333FF"/>
                </a:solidFill>
              </a:rPr>
              <a:t>OR Logic    </a:t>
            </a:r>
            <a:r>
              <a:rPr lang="zh-CN" altLang="zh-CN" b="1" dirty="0">
                <a:solidFill>
                  <a:srgbClr val="FF0000"/>
                </a:solidFill>
              </a:rPr>
              <a:t>逻辑或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XRL    </a:t>
            </a:r>
            <a:r>
              <a:rPr lang="en-US" altLang="zh-CN" b="1" dirty="0">
                <a:solidFill>
                  <a:srgbClr val="3333FF"/>
                </a:solidFill>
              </a:rPr>
              <a:t>Exclusive-OR Logic    </a:t>
            </a:r>
            <a:r>
              <a:rPr lang="zh-CN" altLang="zh-CN" b="1" dirty="0">
                <a:solidFill>
                  <a:srgbClr val="FF0000"/>
                </a:solidFill>
              </a:rPr>
              <a:t>逻辑异或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CLR    </a:t>
            </a:r>
            <a:r>
              <a:rPr lang="en-US" altLang="zh-CN" b="1" dirty="0">
                <a:solidFill>
                  <a:srgbClr val="3333FF"/>
                </a:solidFill>
              </a:rPr>
              <a:t>Clear</a:t>
            </a:r>
            <a:r>
              <a:rPr lang="en-US" altLang="zh-CN" b="1" dirty="0">
                <a:solidFill>
                  <a:srgbClr val="FF0000"/>
                </a:solidFill>
              </a:rPr>
              <a:t>                </a:t>
            </a:r>
            <a:r>
              <a:rPr lang="zh-CN" altLang="zh-CN" b="1" dirty="0">
                <a:solidFill>
                  <a:srgbClr val="FF0000"/>
                </a:solidFill>
              </a:rPr>
              <a:t>清零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CPL    </a:t>
            </a:r>
            <a:r>
              <a:rPr lang="en-US" altLang="zh-CN" b="1" dirty="0">
                <a:solidFill>
                  <a:srgbClr val="3333FF"/>
                </a:solidFill>
              </a:rPr>
              <a:t>Complement</a:t>
            </a:r>
            <a:r>
              <a:rPr lang="en-US" altLang="zh-CN" b="1" dirty="0">
                <a:solidFill>
                  <a:srgbClr val="FF0000"/>
                </a:solidFill>
              </a:rPr>
              <a:t>    </a:t>
            </a:r>
            <a:r>
              <a:rPr lang="zh-CN" altLang="zh-CN" b="1" dirty="0">
                <a:solidFill>
                  <a:srgbClr val="FF0000"/>
                </a:solidFill>
              </a:rPr>
              <a:t>取反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RL      </a:t>
            </a:r>
            <a:r>
              <a:rPr lang="en-US" altLang="zh-CN" b="1" dirty="0">
                <a:solidFill>
                  <a:srgbClr val="3333FF"/>
                </a:solidFill>
              </a:rPr>
              <a:t>Rotate left    </a:t>
            </a:r>
            <a:r>
              <a:rPr lang="zh-CN" altLang="zh-CN" b="1" dirty="0">
                <a:solidFill>
                  <a:srgbClr val="FF0000"/>
                </a:solidFill>
              </a:rPr>
              <a:t>循环左移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RLC    </a:t>
            </a:r>
            <a:r>
              <a:rPr lang="en-US" altLang="zh-CN" b="1" dirty="0">
                <a:solidFill>
                  <a:srgbClr val="3333FF"/>
                </a:solidFill>
              </a:rPr>
              <a:t>Rotate Left </a:t>
            </a:r>
            <a:r>
              <a:rPr lang="en-US" altLang="zh-CN" b="1" dirty="0" err="1">
                <a:solidFill>
                  <a:srgbClr val="3333FF"/>
                </a:solidFill>
              </a:rPr>
              <a:t>throught</a:t>
            </a:r>
            <a:r>
              <a:rPr lang="en-US" altLang="zh-CN" b="1" dirty="0">
                <a:solidFill>
                  <a:srgbClr val="3333FF"/>
                </a:solidFill>
              </a:rPr>
              <a:t> the Carry flag    </a:t>
            </a:r>
            <a:r>
              <a:rPr lang="zh-CN" altLang="zh-CN" b="1" dirty="0">
                <a:solidFill>
                  <a:srgbClr val="FF0000"/>
                </a:solidFill>
              </a:rPr>
              <a:t>带进位循环左移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RR      </a:t>
            </a:r>
            <a:r>
              <a:rPr lang="en-US" altLang="zh-CN" b="1" dirty="0">
                <a:solidFill>
                  <a:srgbClr val="3333FF"/>
                </a:solidFill>
              </a:rPr>
              <a:t>Rotate Right    </a:t>
            </a:r>
            <a:r>
              <a:rPr lang="zh-CN" altLang="zh-CN" b="1" dirty="0">
                <a:solidFill>
                  <a:srgbClr val="FF0000"/>
                </a:solidFill>
              </a:rPr>
              <a:t>循环右移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RRC    </a:t>
            </a:r>
            <a:r>
              <a:rPr lang="en-US" altLang="zh-CN" b="1" dirty="0">
                <a:solidFill>
                  <a:srgbClr val="3333FF"/>
                </a:solidFill>
              </a:rPr>
              <a:t>Rotate Right </a:t>
            </a:r>
            <a:r>
              <a:rPr lang="en-US" altLang="zh-CN" b="1" dirty="0" err="1">
                <a:solidFill>
                  <a:srgbClr val="3333FF"/>
                </a:solidFill>
              </a:rPr>
              <a:t>throught</a:t>
            </a:r>
            <a:r>
              <a:rPr lang="en-US" altLang="zh-CN" b="1" dirty="0">
                <a:solidFill>
                  <a:srgbClr val="3333FF"/>
                </a:solidFill>
              </a:rPr>
              <a:t> the Carry flag    </a:t>
            </a:r>
            <a:r>
              <a:rPr lang="zh-CN" altLang="zh-CN" b="1" dirty="0">
                <a:solidFill>
                  <a:srgbClr val="FF0000"/>
                </a:solidFill>
              </a:rPr>
              <a:t>带进位循环右移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SWAP    </a:t>
            </a:r>
            <a:r>
              <a:rPr lang="en-US" altLang="zh-CN" b="1" dirty="0" err="1">
                <a:solidFill>
                  <a:srgbClr val="3333FF"/>
                </a:solidFill>
              </a:rPr>
              <a:t>Swap</a:t>
            </a:r>
            <a:r>
              <a:rPr lang="en-US" altLang="zh-CN" b="1" dirty="0">
                <a:solidFill>
                  <a:srgbClr val="FF0000"/>
                </a:solidFill>
              </a:rPr>
              <a:t>    </a:t>
            </a:r>
            <a:r>
              <a:rPr lang="zh-CN" altLang="zh-CN" b="1" dirty="0">
                <a:solidFill>
                  <a:srgbClr val="FF0000"/>
                </a:solidFill>
              </a:rPr>
              <a:t>低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zh-CN" b="1" dirty="0">
                <a:solidFill>
                  <a:srgbClr val="FF0000"/>
                </a:solidFill>
              </a:rPr>
              <a:t>位与高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zh-CN" b="1" dirty="0">
                <a:solidFill>
                  <a:srgbClr val="FF0000"/>
                </a:solidFill>
              </a:rPr>
              <a:t>位交换</a:t>
            </a:r>
            <a:br>
              <a:rPr lang="en-US" altLang="zh-CN" b="1" dirty="0">
                <a:solidFill>
                  <a:srgbClr val="FF0000"/>
                </a:solidFill>
              </a:rPr>
            </a:b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4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1DE9AD53-AC00-4B8D-A95D-EB02F5A5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5">
            <a:extLst>
              <a:ext uri="{FF2B5EF4-FFF2-40B4-BE49-F238E27FC236}">
                <a16:creationId xmlns:a16="http://schemas.microsoft.com/office/drawing/2014/main" id="{BB81CACF-C023-45AA-B05D-63B1872C8F54}"/>
              </a:ext>
            </a:extLst>
          </p:cNvPr>
          <p:cNvSpPr/>
          <p:nvPr/>
        </p:nvSpPr>
        <p:spPr>
          <a:xfrm>
            <a:off x="570875" y="1357313"/>
            <a:ext cx="184701" cy="3871887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1482D45F-1443-4CBA-B65B-E77C038D1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" y="2229339"/>
            <a:ext cx="399267" cy="194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指令助记符  </a:t>
            </a:r>
          </a:p>
          <a:p>
            <a:pPr eaLnBrk="1" hangingPunct="1"/>
            <a:endParaRPr lang="en-US" altLang="zh-CN" sz="2000" b="1" kern="0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EDA82E7-C390-48FC-98E2-E864A68AE240}"/>
              </a:ext>
            </a:extLst>
          </p:cNvPr>
          <p:cNvSpPr/>
          <p:nvPr/>
        </p:nvSpPr>
        <p:spPr>
          <a:xfrm>
            <a:off x="888986" y="4715762"/>
            <a:ext cx="76693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B050"/>
                </a:solidFill>
              </a:rPr>
              <a:t>（</a:t>
            </a:r>
            <a:r>
              <a:rPr lang="en-US" altLang="zh-CN" b="1" dirty="0">
                <a:solidFill>
                  <a:srgbClr val="00B050"/>
                </a:solidFill>
              </a:rPr>
              <a:t>4</a:t>
            </a:r>
            <a:r>
              <a:rPr lang="zh-CN" altLang="zh-CN" b="1" dirty="0">
                <a:solidFill>
                  <a:srgbClr val="00B050"/>
                </a:solidFill>
              </a:rPr>
              <a:t>）位操作指令（</a:t>
            </a:r>
            <a:r>
              <a:rPr lang="en-US" altLang="zh-CN" b="1" dirty="0">
                <a:solidFill>
                  <a:srgbClr val="00B050"/>
                </a:solidFill>
              </a:rPr>
              <a:t>1</a:t>
            </a:r>
            <a:r>
              <a:rPr lang="zh-CN" altLang="zh-CN" b="1" dirty="0">
                <a:solidFill>
                  <a:srgbClr val="00B050"/>
                </a:solidFill>
              </a:rPr>
              <a:t>种助记符）</a:t>
            </a:r>
            <a:br>
              <a:rPr lang="en-US" altLang="zh-CN" b="1" dirty="0">
                <a:solidFill>
                  <a:srgbClr val="00B05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  SETB    </a:t>
            </a:r>
            <a:r>
              <a:rPr lang="en-US" altLang="zh-CN" b="1" dirty="0">
                <a:solidFill>
                  <a:srgbClr val="3333FF"/>
                </a:solidFill>
              </a:rPr>
              <a:t>Set Bit    </a:t>
            </a:r>
            <a:r>
              <a:rPr lang="zh-CN" altLang="zh-CN" b="1" dirty="0"/>
              <a:t>置位</a:t>
            </a:r>
            <a:br>
              <a:rPr lang="en-US" altLang="zh-CN" dirty="0"/>
            </a:b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416337"/>
      </p:ext>
    </p:extLst>
  </p:cSld>
  <p:clrMapOvr>
    <a:masterClrMapping/>
  </p:clrMapOvr>
  <p:transition>
    <p:cut thruBlk="1"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56449</TotalTime>
  <Words>1291</Words>
  <Application>Microsoft Office PowerPoint</Application>
  <PresentationFormat>全屏显示(4:3)</PresentationFormat>
  <Paragraphs>237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创艺简黑体</vt:lpstr>
      <vt:lpstr>黑体</vt:lpstr>
      <vt:lpstr>宋体</vt:lpstr>
      <vt:lpstr>Arial</vt:lpstr>
      <vt:lpstr>Calibri</vt:lpstr>
      <vt:lpstr>Times New Roman</vt:lpstr>
      <vt:lpstr>Verdana</vt:lpstr>
      <vt:lpstr>Webdings</vt:lpstr>
      <vt:lpstr>Wingdings</vt:lpstr>
      <vt:lpstr>Profile</vt:lpstr>
      <vt:lpstr>3.3.6 指令系统小结</vt:lpstr>
      <vt:lpstr>单字节指令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aaa</dc:creator>
  <cp:lastModifiedBy>xiao erliang</cp:lastModifiedBy>
  <cp:revision>434</cp:revision>
  <dcterms:created xsi:type="dcterms:W3CDTF">1999-12-01T01:28:23Z</dcterms:created>
  <dcterms:modified xsi:type="dcterms:W3CDTF">2020-02-22T07:41:36Z</dcterms:modified>
</cp:coreProperties>
</file>