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859" r:id="rId2"/>
  </p:sldMasterIdLst>
  <p:notesMasterIdLst>
    <p:notesMasterId r:id="rId10"/>
  </p:notesMasterIdLst>
  <p:sldIdLst>
    <p:sldId id="316" r:id="rId3"/>
    <p:sldId id="324" r:id="rId4"/>
    <p:sldId id="352" r:id="rId5"/>
    <p:sldId id="356" r:id="rId6"/>
    <p:sldId id="357" r:id="rId7"/>
    <p:sldId id="358" r:id="rId8"/>
    <p:sldId id="35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 autoAdjust="0"/>
    <p:restoredTop sz="94634" autoAdjust="0"/>
  </p:normalViewPr>
  <p:slideViewPr>
    <p:cSldViewPr>
      <p:cViewPr varScale="1">
        <p:scale>
          <a:sx n="91" d="100"/>
          <a:sy n="91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2E8A13F-0175-45FD-8381-81651CCDE1F7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49DF20D-2847-4E18-AE4E-492E1959E2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34C9363-A69F-41E8-8AC9-B3FEE033573B}" type="slidenum">
              <a:rPr lang="zh-CN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</a:t>
            </a:fld>
            <a:endParaRPr lang="zh-CN" altLang="en-US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349531-DECC-4E09-A166-5CC835AD4A74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43F73-78DC-44A5-AB91-03349B5413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26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DEDD5-5E7C-409F-8B45-E6029C5879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56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720CC-2210-489D-AE54-8E73C327E8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622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17F11-9D2B-4679-B4E3-28C797F8E7AC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1ADF5-4A71-4F27-BF06-A723C43495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45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07E69-3DCE-474C-BC07-0856A74AA6CB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01417-68ED-4175-9FE3-E930B02A5A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025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F0A0F-0EB0-4F4E-82CF-D5282A41BEA6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70F1F-9A4D-4336-B6E4-4598888701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70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E6A45-21AC-43EE-A3D9-C24BE3B5C535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24988-E147-4407-9805-9A68190BCB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573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3D9CF-4788-43E9-8A14-45EA4C046A15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F1BC0-11C9-40C4-8C37-97F2495C5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239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E0495-6484-4861-B974-D9253F67DF91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740C5-64A8-431C-8EF2-EDF63BC72C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329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DD6D5-39D3-4A53-9FEA-D5E31654FF0A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3915D-018A-4F0E-941F-E13D745A32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1724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2DAA8-42B9-41B2-8DF4-894BD61AC907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299AF-C9AB-47CE-8D9E-83EB6DBAF9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9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10D9B-5564-4232-94EF-C032BA1FB2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402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A1225-CF8A-453B-AB81-AF1555328D89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6971D-311D-4D96-843F-C092F2D677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34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BA3EB-1717-43F3-A4CF-EF8631C6237A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7BCCE-5B41-438C-BAAB-4A99D15E7F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5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BDFA8-0951-433C-AADE-9E5A82F5636F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600C7-DB15-4F22-9353-7F6F6C53AB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5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93322-B7E2-4C48-8248-C618C00F34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972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DDC83-E998-4DD7-A4F1-ED218A06D5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80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99061-3F1C-4108-8231-77046AD6C0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49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D5E74-19AA-4273-AD95-4B1079EC34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76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8F6C-338B-41F7-83B0-37FE24BE16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70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BD8F8-A97C-4858-BB3D-4E8A493B8B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14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E5423-CC3B-4933-A79E-1384F9D86D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80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F2AD19-4A16-4E53-907E-C716256A78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3" name="Picture 2" descr="C:\Users\Administrator\Desktop\logo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152400"/>
            <a:ext cx="105092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457461-28F3-411F-B262-1C2D522B1888}" type="datetimeFigureOut">
              <a:rPr lang="zh-CN" altLang="en-US"/>
              <a:pPr>
                <a:defRPr/>
              </a:pPr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C6DCDDA-A1C1-45AD-B700-6BB66C6E3E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741488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850" y="3305175"/>
            <a:ext cx="8461375" cy="3363913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教师团队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幼圆" pitchFamily="49" charset="-122"/>
                <a:ea typeface="幼圆" pitchFamily="49" charset="-122"/>
              </a:rPr>
              <a:t>秦晓飞、</a:t>
            </a:r>
            <a:r>
              <a:rPr lang="zh-CN" altLang="en-US" b="1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杨海马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幼圆" pitchFamily="49" charset="-122"/>
                <a:ea typeface="幼圆" pitchFamily="49" charset="-122"/>
              </a:rPr>
              <a:t>、肖儿良、</a:t>
            </a:r>
            <a:r>
              <a:rPr lang="zh-CN" altLang="en-US" b="1" dirty="0" smtClean="0">
                <a:solidFill>
                  <a:srgbClr val="0070C0"/>
                </a:solidFill>
                <a:latin typeface="幼圆" pitchFamily="49" charset="-122"/>
                <a:ea typeface="幼圆" pitchFamily="49" charset="-122"/>
              </a:rPr>
              <a:t>夏  鲲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幼圆" pitchFamily="49" charset="-122"/>
                <a:ea typeface="幼圆" pitchFamily="49" charset="-122"/>
              </a:rPr>
              <a:t>、丁学明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范彦平、施伟斌、袁英豪、左小五、孙国强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      </a:t>
            </a:r>
            <a:r>
              <a:rPr lang="zh-CN" altLang="en-US" sz="28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上海理工大学  光电学院</a:t>
            </a:r>
            <a:endParaRPr lang="en-US" altLang="zh-CN" sz="2800" b="1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机械工程学院</a:t>
            </a:r>
            <a:endParaRPr lang="en-US" altLang="zh-CN" sz="2800" b="1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创新创业学院 </a:t>
            </a:r>
            <a:endParaRPr lang="en-US" altLang="zh-CN" sz="2800" b="1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</a:t>
            </a:r>
            <a:r>
              <a:rPr lang="zh-CN" altLang="en-US" sz="28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endParaRPr lang="en-US" altLang="zh-CN" b="1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148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标题 3"/>
          <p:cNvSpPr>
            <a:spLocks noGrp="1"/>
          </p:cNvSpPr>
          <p:nvPr>
            <p:ph type="ctrTitle"/>
          </p:nvPr>
        </p:nvSpPr>
        <p:spPr>
          <a:xfrm>
            <a:off x="649288" y="1762125"/>
            <a:ext cx="7772400" cy="1470025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单片机原理及应用</a:t>
            </a:r>
            <a:r>
              <a:rPr lang="en-US" altLang="zh-CN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b="1" i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Single-chip Microcomputer Principle </a:t>
            </a:r>
            <a:r>
              <a:rPr lang="en-US" altLang="zh-CN" sz="2400" b="1" i="1" smtClean="0">
                <a:solidFill>
                  <a:schemeClr val="bg1"/>
                </a:solidFill>
              </a:rPr>
              <a:t>&amp; Application</a:t>
            </a:r>
            <a:endParaRPr lang="zh-CN" altLang="en-US" sz="2400" smtClean="0"/>
          </a:p>
        </p:txBody>
      </p:sp>
    </p:spTree>
  </p:cSld>
  <p:clrMapOvr>
    <a:masterClrMapping/>
  </p:clrMapOvr>
  <p:transition spd="slow" advTm="19384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386013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555" name="标题 1"/>
          <p:cNvSpPr>
            <a:spLocks noGrp="1"/>
          </p:cNvSpPr>
          <p:nvPr>
            <p:ph type="ctrTitle"/>
          </p:nvPr>
        </p:nvSpPr>
        <p:spPr>
          <a:xfrm>
            <a:off x="379413" y="2565400"/>
            <a:ext cx="8385175" cy="917575"/>
          </a:xfrm>
        </p:spPr>
        <p:txBody>
          <a:bodyPr/>
          <a:lstStyle/>
          <a:p>
            <a:pPr algn="ctr" eaLnBrk="1" hangingPunct="1"/>
            <a:r>
              <a:rPr lang="en-US" altLang="zh-CN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编程的步骤、方法和技巧</a:t>
            </a:r>
          </a:p>
        </p:txBody>
      </p:sp>
      <p:pic>
        <p:nvPicPr>
          <p:cNvPr id="23556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、顺序程序</a:t>
            </a:r>
            <a:endParaRPr lang="en-US" altLang="zh-CN" sz="2400" b="1" smtClean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、分支程序</a:t>
            </a:r>
            <a:endParaRPr lang="en-US" altLang="zh-CN" sz="2400" b="1" smtClean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、循环程序</a:t>
            </a:r>
            <a:endParaRPr lang="en-US" altLang="zh-CN" sz="2400" b="1" smtClean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、子程序</a:t>
            </a:r>
            <a:endParaRPr lang="en-US" altLang="zh-CN" sz="2400" b="1" smtClean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5750" y="785813"/>
            <a:ext cx="800100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</a:t>
            </a: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2.3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汇编语言程序的基本结构</a:t>
            </a: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85750"/>
            <a:ext cx="8001000" cy="735013"/>
          </a:xfrm>
        </p:spPr>
        <p:txBody>
          <a:bodyPr/>
          <a:lstStyle/>
          <a:p>
            <a:r>
              <a:rPr lang="en-US" altLang="zh-CN" sz="36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6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6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编程的步骤、方法和技巧</a:t>
            </a:r>
          </a:p>
        </p:txBody>
      </p:sp>
      <p:pic>
        <p:nvPicPr>
          <p:cNvPr id="40965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smtClean="0">
                <a:solidFill>
                  <a:srgbClr val="0070C0"/>
                </a:solidFill>
                <a:latin typeface="Times New Roman" panose="02020603050405020304" pitchFamily="18" charset="0"/>
              </a:rPr>
              <a:t>、顺序程序</a:t>
            </a:r>
            <a:endParaRPr lang="en-US" altLang="zh-CN" sz="2400" b="1" smtClean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smtClean="0">
                <a:solidFill>
                  <a:srgbClr val="00B0F0"/>
                </a:solidFill>
              </a:rPr>
              <a:t>顺序程序是最简单的程序结构，也称直线程序。</a:t>
            </a:r>
          </a:p>
          <a:p>
            <a:pPr>
              <a:lnSpc>
                <a:spcPct val="120000"/>
              </a:lnSpc>
            </a:pPr>
            <a:r>
              <a:rPr lang="zh-CN" altLang="en-US" sz="2400" b="1" smtClean="0">
                <a:solidFill>
                  <a:srgbClr val="92D050"/>
                </a:solidFill>
              </a:rPr>
              <a:t>程序按顺序一条一条地执行指令。</a:t>
            </a:r>
            <a:r>
              <a:rPr lang="zh-CN" altLang="en-US" sz="2400" b="1" smtClean="0"/>
              <a:t>无分支、循环，也不调用子程序。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2400" b="1" smtClean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5750" y="785813"/>
            <a:ext cx="800100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</a:t>
            </a: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2.3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汇编语言程序的基本结构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85750"/>
            <a:ext cx="8001000" cy="735013"/>
          </a:xfrm>
        </p:spPr>
        <p:txBody>
          <a:bodyPr/>
          <a:lstStyle/>
          <a:p>
            <a:r>
              <a:rPr lang="en-US" altLang="zh-CN" sz="36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6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6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编程的步骤、方法和技巧</a:t>
            </a:r>
          </a:p>
        </p:txBody>
      </p:sp>
      <p:pic>
        <p:nvPicPr>
          <p:cNvPr id="41989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09725"/>
            <a:ext cx="8001000" cy="4267200"/>
          </a:xfrm>
        </p:spPr>
        <p:txBody>
          <a:bodyPr/>
          <a:lstStyle/>
          <a:p>
            <a:pPr marL="0" indent="0" algn="just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2400" b="1" dirty="0" smtClean="0">
                <a:solidFill>
                  <a:srgbClr val="0070C0"/>
                </a:solidFill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1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：</a:t>
            </a:r>
            <a:r>
              <a:rPr lang="zh-CN" altLang="en-US" sz="2400" dirty="0" smtClean="0"/>
              <a:t>双字节加法程序段。</a:t>
            </a:r>
            <a:endParaRPr lang="en-US" altLang="zh-CN" sz="2400" dirty="0"/>
          </a:p>
          <a:p>
            <a:pPr marL="0" indent="0" algn="just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2000" dirty="0" smtClean="0"/>
              <a:t>       设被加数存放于片内</a:t>
            </a:r>
            <a:r>
              <a:rPr lang="en-US" altLang="zh-CN" sz="2000" dirty="0" smtClean="0"/>
              <a:t>RAM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addr1(</a:t>
            </a:r>
            <a:r>
              <a:rPr lang="zh-CN" altLang="en-US" sz="2000" dirty="0" smtClean="0"/>
              <a:t>低位字节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addr2(</a:t>
            </a:r>
            <a:r>
              <a:rPr lang="zh-CN" altLang="en-US" sz="2000" dirty="0" smtClean="0"/>
              <a:t>高位字节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，加数存放于</a:t>
            </a:r>
            <a:r>
              <a:rPr lang="en-US" altLang="zh-CN" sz="2000" dirty="0" smtClean="0"/>
              <a:t>adddr3(</a:t>
            </a:r>
            <a:r>
              <a:rPr lang="zh-CN" altLang="en-US" sz="2000" dirty="0" smtClean="0"/>
              <a:t>低位字节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addr4(</a:t>
            </a:r>
            <a:r>
              <a:rPr lang="zh-CN" altLang="en-US" sz="2000" dirty="0" smtClean="0"/>
              <a:t>高位字节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，运算结果和数存于</a:t>
            </a:r>
            <a:r>
              <a:rPr lang="en-US" altLang="zh-CN" sz="2000" dirty="0" smtClean="0"/>
              <a:t>addr1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addr2</a:t>
            </a:r>
            <a:r>
              <a:rPr lang="zh-CN" altLang="en-US" sz="2000" dirty="0" smtClean="0"/>
              <a:t>中。其程序段如下</a:t>
            </a:r>
            <a:r>
              <a:rPr lang="en-US" altLang="zh-CN" sz="2000" dirty="0" smtClean="0"/>
              <a:t>: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700" kern="1200" dirty="0" smtClean="0">
                <a:solidFill>
                  <a:srgbClr val="000000"/>
                </a:solidFill>
                <a:latin typeface="+mn-ea"/>
              </a:rPr>
              <a:t>START</a:t>
            </a: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: 	</a:t>
            </a:r>
            <a:r>
              <a:rPr lang="en-US" altLang="zh-CN" sz="1700" kern="1200" dirty="0">
                <a:solidFill>
                  <a:srgbClr val="C00000"/>
                </a:solidFill>
                <a:latin typeface="+mn-ea"/>
              </a:rPr>
              <a:t>PUSH 	ACC   </a:t>
            </a: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		;</a:t>
            </a: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将</a:t>
            </a: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A</a:t>
            </a: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中内容进栈保护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zh-CN" sz="1700" kern="1200" dirty="0">
                <a:solidFill>
                  <a:srgbClr val="0070C0"/>
                </a:solidFill>
                <a:latin typeface="+mn-ea"/>
              </a:rPr>
              <a:t>MOV	R0,#addr1</a:t>
            </a: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	;</a:t>
            </a: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将</a:t>
            </a: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addr1</a:t>
            </a: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地址值送</a:t>
            </a: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R0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zh-CN" sz="1700" kern="1200" dirty="0">
                <a:solidFill>
                  <a:srgbClr val="0070C0"/>
                </a:solidFill>
                <a:latin typeface="+mn-ea"/>
              </a:rPr>
              <a:t>MOV	R1,#addr3</a:t>
            </a: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	;</a:t>
            </a: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将</a:t>
            </a: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addr3</a:t>
            </a: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地址值送</a:t>
            </a: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R1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		MOV	A,@R0 		;</a:t>
            </a: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被加数低字节内容送</a:t>
            </a: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A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		ADD	A,@R1    	;</a:t>
            </a: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低字节数相加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MOV	@R0,A   </a:t>
            </a:r>
            <a:r>
              <a:rPr lang="en-US" altLang="zh-CN" sz="1700" kern="1200" dirty="0" smtClean="0">
                <a:solidFill>
                  <a:srgbClr val="000000"/>
                </a:solidFill>
                <a:latin typeface="+mn-ea"/>
              </a:rPr>
              <a:t>	;</a:t>
            </a: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低字节数和存</a:t>
            </a: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addr1</a:t>
            </a: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中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zh-CN" sz="1700" kern="1200" dirty="0">
                <a:solidFill>
                  <a:srgbClr val="0070C0"/>
                </a:solidFill>
                <a:latin typeface="+mn-ea"/>
              </a:rPr>
              <a:t>INC	R0   </a:t>
            </a: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zh-CN" sz="1700" kern="1200" dirty="0" smtClean="0">
                <a:solidFill>
                  <a:srgbClr val="000000"/>
                </a:solidFill>
                <a:latin typeface="+mn-ea"/>
              </a:rPr>
              <a:t>;</a:t>
            </a: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指向被加数高位字节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zh-CN" sz="1700" kern="1200" dirty="0">
                <a:solidFill>
                  <a:srgbClr val="0070C0"/>
                </a:solidFill>
                <a:latin typeface="+mn-ea"/>
              </a:rPr>
              <a:t>INC	R1   </a:t>
            </a: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zh-CN" sz="1700" kern="1200" dirty="0" smtClean="0">
                <a:solidFill>
                  <a:srgbClr val="000000"/>
                </a:solidFill>
                <a:latin typeface="+mn-ea"/>
              </a:rPr>
              <a:t>;</a:t>
            </a: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指向加数高位字节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MOV	A,@R0		</a:t>
            </a:r>
            <a:r>
              <a:rPr lang="en-US" altLang="zh-CN" sz="1700" kern="1200" dirty="0" smtClean="0">
                <a:solidFill>
                  <a:srgbClr val="000000"/>
                </a:solidFill>
                <a:latin typeface="+mn-ea"/>
              </a:rPr>
              <a:t>;</a:t>
            </a: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被加数高位字节送</a:t>
            </a: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A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		ADDC 	A,@R1   	</a:t>
            </a:r>
            <a:r>
              <a:rPr lang="en-US" altLang="zh-CN" sz="1700" kern="1200" dirty="0" smtClean="0">
                <a:solidFill>
                  <a:srgbClr val="000000"/>
                </a:solidFill>
                <a:latin typeface="+mn-ea"/>
              </a:rPr>
              <a:t>;</a:t>
            </a: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高字节数相加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MOV	@R0,A    	;</a:t>
            </a: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高字节数和存</a:t>
            </a: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addr2</a:t>
            </a: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中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zh-CN" sz="1700" kern="1200" dirty="0">
                <a:solidFill>
                  <a:srgbClr val="C00000"/>
                </a:solidFill>
                <a:latin typeface="+mn-ea"/>
              </a:rPr>
              <a:t>POP	ACC</a:t>
            </a: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zh-CN" sz="1700" kern="1200" dirty="0" smtClean="0">
                <a:solidFill>
                  <a:srgbClr val="000000"/>
                </a:solidFill>
                <a:latin typeface="+mn-ea"/>
              </a:rPr>
              <a:t>;</a:t>
            </a: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恢复</a:t>
            </a:r>
            <a:r>
              <a:rPr lang="en-US" altLang="zh-CN" sz="1700" kern="1200" dirty="0">
                <a:solidFill>
                  <a:srgbClr val="000000"/>
                </a:solidFill>
                <a:latin typeface="+mn-ea"/>
              </a:rPr>
              <a:t>A</a:t>
            </a: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原内容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700" kern="1200" dirty="0">
                <a:solidFill>
                  <a:srgbClr val="000000"/>
                </a:solidFill>
              </a:rPr>
              <a:t>这里将</a:t>
            </a:r>
            <a:r>
              <a:rPr lang="en-US" altLang="zh-CN" sz="1700" kern="1200" dirty="0">
                <a:solidFill>
                  <a:srgbClr val="000000"/>
                </a:solidFill>
              </a:rPr>
              <a:t>A</a:t>
            </a:r>
            <a:r>
              <a:rPr lang="zh-CN" altLang="en-US" sz="1700" kern="1200" dirty="0">
                <a:solidFill>
                  <a:srgbClr val="000000"/>
                </a:solidFill>
              </a:rPr>
              <a:t>原内容进栈保护，如果原</a:t>
            </a:r>
            <a:r>
              <a:rPr lang="en-US" altLang="zh-CN" sz="1700" kern="1200" dirty="0">
                <a:solidFill>
                  <a:srgbClr val="000000"/>
                </a:solidFill>
              </a:rPr>
              <a:t>R0</a:t>
            </a:r>
            <a:r>
              <a:rPr lang="zh-CN" altLang="en-US" sz="1700" kern="1200" dirty="0">
                <a:solidFill>
                  <a:srgbClr val="000000"/>
                </a:solidFill>
              </a:rPr>
              <a:t>和</a:t>
            </a:r>
            <a:r>
              <a:rPr lang="en-US" altLang="zh-CN" sz="1700" kern="1200" dirty="0">
                <a:solidFill>
                  <a:srgbClr val="000000"/>
                </a:solidFill>
              </a:rPr>
              <a:t>R1</a:t>
            </a:r>
            <a:r>
              <a:rPr lang="zh-CN" altLang="en-US" sz="1700" kern="1200" dirty="0">
                <a:solidFill>
                  <a:srgbClr val="000000"/>
                </a:solidFill>
              </a:rPr>
              <a:t>内容有用，则亦须进栈保护。</a:t>
            </a:r>
          </a:p>
          <a:p>
            <a:pPr marL="0" indent="0" algn="just"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5750" y="785813"/>
            <a:ext cx="800100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</a:t>
            </a: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2.3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汇编语言程序的基本结构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85750"/>
            <a:ext cx="8001000" cy="735013"/>
          </a:xfrm>
        </p:spPr>
        <p:txBody>
          <a:bodyPr/>
          <a:lstStyle/>
          <a:p>
            <a:r>
              <a:rPr lang="en-US" altLang="zh-CN" sz="36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6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6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编程的步骤、方法和技巧</a:t>
            </a:r>
          </a:p>
        </p:txBody>
      </p:sp>
      <p:pic>
        <p:nvPicPr>
          <p:cNvPr id="4301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02238" y="1042988"/>
            <a:ext cx="20161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400" b="1" kern="0" smtClean="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kern="0" smtClean="0">
                <a:solidFill>
                  <a:srgbClr val="0070C0"/>
                </a:solidFill>
                <a:latin typeface="Times New Roman" panose="02020603050405020304" pitchFamily="18" charset="0"/>
              </a:rPr>
              <a:t>、顺序程序</a:t>
            </a:r>
            <a:endParaRPr lang="en-US" altLang="zh-CN" sz="2400" b="1" kern="0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09725"/>
            <a:ext cx="8001000" cy="4267200"/>
          </a:xfrm>
        </p:spPr>
        <p:txBody>
          <a:bodyPr/>
          <a:lstStyle/>
          <a:p>
            <a:pPr marL="0" indent="0" algn="just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2400" b="1" dirty="0" smtClean="0">
                <a:solidFill>
                  <a:srgbClr val="0070C0"/>
                </a:solidFill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</a:rPr>
              <a:t>2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：</a:t>
            </a:r>
            <a:r>
              <a:rPr lang="zh-CN" altLang="en-US" sz="2400" dirty="0"/>
              <a:t>拆字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marL="0" indent="0" algn="just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2000" dirty="0" smtClean="0"/>
              <a:t>      将片内</a:t>
            </a:r>
            <a:r>
              <a:rPr lang="en-US" altLang="zh-CN" sz="2000" dirty="0" smtClean="0"/>
              <a:t>RAM 20H</a:t>
            </a:r>
            <a:r>
              <a:rPr lang="zh-CN" altLang="en-US" sz="2000" dirty="0" smtClean="0"/>
              <a:t>单元的内容拆成两段，每段四位。并将它们分别存入</a:t>
            </a:r>
            <a:r>
              <a:rPr lang="en-US" altLang="zh-CN" sz="2000" dirty="0" smtClean="0"/>
              <a:t>21H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22H</a:t>
            </a:r>
            <a:r>
              <a:rPr lang="zh-CN" altLang="en-US" sz="2000" dirty="0" smtClean="0"/>
              <a:t>单元中。程序如下：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700" kern="1200" dirty="0" smtClean="0">
                <a:solidFill>
                  <a:srgbClr val="000000"/>
                </a:solidFill>
              </a:rPr>
              <a:t>		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ORG  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	2000H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START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：	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MOV	R0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#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21H		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；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21H→R0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		MOV	A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20H	 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	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；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20H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）→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A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zh-CN" sz="2000" kern="1200" dirty="0">
                <a:solidFill>
                  <a:srgbClr val="0070C0"/>
                </a:solidFill>
                <a:latin typeface="+mn-ea"/>
              </a:rPr>
              <a:t>ANL	A</a:t>
            </a:r>
            <a:r>
              <a:rPr lang="zh-CN" altLang="en-US" sz="2000" kern="1200" dirty="0">
                <a:solidFill>
                  <a:srgbClr val="0070C0"/>
                </a:solidFill>
                <a:latin typeface="+mn-ea"/>
              </a:rPr>
              <a:t>，</a:t>
            </a:r>
            <a:r>
              <a:rPr lang="en-US" altLang="zh-CN" sz="2000" kern="1200" dirty="0">
                <a:solidFill>
                  <a:srgbClr val="0070C0"/>
                </a:solidFill>
                <a:latin typeface="+mn-ea"/>
              </a:rPr>
              <a:t>#0FH  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	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；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A∧#0FH→A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		MOV	@R0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A   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	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；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A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）→（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R0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）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zh-CN" sz="2000" kern="1200" dirty="0">
                <a:solidFill>
                  <a:srgbClr val="00B050"/>
                </a:solidFill>
                <a:latin typeface="+mn-ea"/>
              </a:rPr>
              <a:t>INC	R0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	   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	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；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R0+1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 → 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R0</a:t>
            </a:r>
            <a:endParaRPr lang="en-US" altLang="zh-CN" sz="2000" kern="1200" dirty="0">
              <a:solidFill>
                <a:srgbClr val="000000"/>
              </a:solidFill>
              <a:latin typeface="+mn-ea"/>
            </a:endParaRP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		MOV	A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20H	   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	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；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20H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）→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A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zh-CN" sz="2000" kern="1200" dirty="0">
                <a:solidFill>
                  <a:srgbClr val="C00000"/>
                </a:solidFill>
                <a:latin typeface="+mn-ea"/>
              </a:rPr>
              <a:t>SWAP	A</a:t>
            </a:r>
            <a:r>
              <a:rPr lang="zh-CN" altLang="en-US" sz="2000" kern="1200" dirty="0">
                <a:solidFill>
                  <a:srgbClr val="C00000"/>
                </a:solidFill>
                <a:latin typeface="+mn-ea"/>
              </a:rPr>
              <a:t>，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	   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	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；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A0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～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3 ← →A4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～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7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zh-CN" sz="2000" kern="1200" dirty="0">
                <a:solidFill>
                  <a:srgbClr val="0070C0"/>
                </a:solidFill>
                <a:latin typeface="+mn-ea"/>
              </a:rPr>
              <a:t>ANL	A</a:t>
            </a:r>
            <a:r>
              <a:rPr lang="zh-CN" altLang="en-US" sz="2000" kern="1200" dirty="0">
                <a:solidFill>
                  <a:srgbClr val="0070C0"/>
                </a:solidFill>
                <a:latin typeface="+mn-ea"/>
              </a:rPr>
              <a:t>，</a:t>
            </a:r>
            <a:r>
              <a:rPr lang="en-US" altLang="zh-CN" sz="2000" kern="1200" dirty="0">
                <a:solidFill>
                  <a:srgbClr val="0070C0"/>
                </a:solidFill>
                <a:latin typeface="+mn-ea"/>
              </a:rPr>
              <a:t>#0FH   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	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；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A∧#0FH→A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		MOV	@R0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A    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	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；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A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）→（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R0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）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700" kern="1200" dirty="0">
                <a:solidFill>
                  <a:srgbClr val="000000"/>
                </a:solidFill>
                <a:latin typeface="+mn-ea"/>
              </a:rPr>
              <a:t>		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5750" y="785813"/>
            <a:ext cx="800100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</a:t>
            </a: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2.3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汇编语言程序的基本结构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85750"/>
            <a:ext cx="8001000" cy="735013"/>
          </a:xfrm>
        </p:spPr>
        <p:txBody>
          <a:bodyPr/>
          <a:lstStyle/>
          <a:p>
            <a:r>
              <a:rPr lang="en-US" altLang="zh-CN" sz="36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6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6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编程的步骤、方法和技巧</a:t>
            </a:r>
          </a:p>
        </p:txBody>
      </p:sp>
      <p:pic>
        <p:nvPicPr>
          <p:cNvPr id="44037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02238" y="1042988"/>
            <a:ext cx="20161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400" b="1" kern="0" smtClean="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kern="0" smtClean="0">
                <a:solidFill>
                  <a:srgbClr val="0070C0"/>
                </a:solidFill>
                <a:latin typeface="Times New Roman" panose="02020603050405020304" pitchFamily="18" charset="0"/>
              </a:rPr>
              <a:t>、顺序程序</a:t>
            </a:r>
            <a:endParaRPr lang="en-US" altLang="zh-CN" sz="2400" b="1" kern="0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09725"/>
            <a:ext cx="8001000" cy="4267200"/>
          </a:xfrm>
        </p:spPr>
        <p:txBody>
          <a:bodyPr/>
          <a:lstStyle/>
          <a:p>
            <a:pPr marL="0" indent="0" algn="just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2400" b="1" dirty="0" smtClean="0">
                <a:solidFill>
                  <a:srgbClr val="0070C0"/>
                </a:solidFill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3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：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位数求补。</a:t>
            </a:r>
            <a:endParaRPr lang="en-US" altLang="zh-CN" sz="2400" dirty="0"/>
          </a:p>
          <a:p>
            <a:pPr marL="0" indent="0" algn="just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2000" dirty="0" smtClean="0"/>
              <a:t>   设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位二进制数在</a:t>
            </a:r>
            <a:r>
              <a:rPr lang="en-US" altLang="zh-CN" sz="2000" dirty="0" smtClean="0"/>
              <a:t>R1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R0</a:t>
            </a:r>
            <a:r>
              <a:rPr lang="zh-CN" altLang="en-US" sz="2000" dirty="0" smtClean="0"/>
              <a:t>中，求补结果存于</a:t>
            </a:r>
            <a:r>
              <a:rPr lang="en-US" altLang="zh-CN" sz="2000" dirty="0" smtClean="0"/>
              <a:t>R3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R2</a:t>
            </a:r>
            <a:r>
              <a:rPr lang="zh-CN" altLang="en-US" sz="2000" dirty="0" smtClean="0"/>
              <a:t>中。程序如下：</a:t>
            </a:r>
            <a:endParaRPr lang="en-US" altLang="zh-CN" sz="2000" dirty="0" smtClean="0"/>
          </a:p>
          <a:p>
            <a:pPr marL="0" indent="0" algn="just"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zh-CN" altLang="en-US" sz="2000" dirty="0" smtClean="0"/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	ORG	1000H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START:	MOV	A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R0		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；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16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位数低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8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位送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A</a:t>
            </a:r>
            <a:endParaRPr lang="en-US" altLang="zh-CN" sz="2000" kern="1200" dirty="0">
              <a:solidFill>
                <a:srgbClr val="000000"/>
              </a:solidFill>
              <a:latin typeface="+mn-ea"/>
            </a:endParaRP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zh-CN" sz="2000" kern="1200" dirty="0" smtClean="0">
                <a:solidFill>
                  <a:srgbClr val="0070C0"/>
                </a:solidFill>
                <a:latin typeface="+mn-ea"/>
              </a:rPr>
              <a:t>CPL</a:t>
            </a:r>
            <a:r>
              <a:rPr lang="en-US" altLang="zh-CN" sz="2000" kern="1200" dirty="0">
                <a:solidFill>
                  <a:srgbClr val="0070C0"/>
                </a:solidFill>
                <a:latin typeface="+mn-ea"/>
              </a:rPr>
              <a:t>	</a:t>
            </a:r>
            <a:r>
              <a:rPr lang="en-US" altLang="zh-CN" sz="2000" kern="1200" dirty="0" smtClean="0">
                <a:solidFill>
                  <a:srgbClr val="0070C0"/>
                </a:solidFill>
                <a:latin typeface="+mn-ea"/>
              </a:rPr>
              <a:t>A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		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；求反</a:t>
            </a:r>
            <a:endParaRPr lang="en-US" altLang="zh-CN" sz="2000" kern="1200" dirty="0">
              <a:solidFill>
                <a:srgbClr val="000000"/>
              </a:solidFill>
              <a:latin typeface="+mn-ea"/>
            </a:endParaRP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zh-CN" sz="2000" kern="1200" dirty="0" smtClean="0">
                <a:solidFill>
                  <a:srgbClr val="0070C0"/>
                </a:solidFill>
                <a:latin typeface="+mn-ea"/>
              </a:rPr>
              <a:t>ADD</a:t>
            </a:r>
            <a:r>
              <a:rPr lang="en-US" altLang="zh-CN" sz="2000" kern="1200" dirty="0">
                <a:solidFill>
                  <a:srgbClr val="0070C0"/>
                </a:solidFill>
                <a:latin typeface="+mn-ea"/>
              </a:rPr>
              <a:t>	A</a:t>
            </a:r>
            <a:r>
              <a:rPr lang="zh-CN" altLang="en-US" sz="2000" kern="1200" dirty="0">
                <a:solidFill>
                  <a:srgbClr val="0070C0"/>
                </a:solidFill>
                <a:latin typeface="+mn-ea"/>
              </a:rPr>
              <a:t>，</a:t>
            </a:r>
            <a:r>
              <a:rPr lang="en-US" altLang="zh-CN" sz="2000" kern="1200" dirty="0">
                <a:solidFill>
                  <a:srgbClr val="0070C0"/>
                </a:solidFill>
                <a:latin typeface="+mn-ea"/>
              </a:rPr>
              <a:t>#</a:t>
            </a:r>
            <a:r>
              <a:rPr lang="en-US" altLang="zh-CN" sz="2000" kern="1200" dirty="0" smtClean="0">
                <a:solidFill>
                  <a:srgbClr val="0070C0"/>
                </a:solidFill>
                <a:latin typeface="+mn-ea"/>
              </a:rPr>
              <a:t>01H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		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；加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1</a:t>
            </a:r>
            <a:endParaRPr lang="en-US" altLang="zh-CN" sz="2000" kern="1200" dirty="0">
              <a:solidFill>
                <a:srgbClr val="000000"/>
              </a:solidFill>
              <a:latin typeface="+mn-ea"/>
            </a:endParaRP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	MOV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	R2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A		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；存补码低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8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位</a:t>
            </a:r>
            <a:endParaRPr lang="en-US" altLang="zh-CN" sz="2000" kern="1200" dirty="0">
              <a:solidFill>
                <a:srgbClr val="000000"/>
              </a:solidFill>
              <a:latin typeface="+mn-ea"/>
            </a:endParaRP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	MOV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	A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R1		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；取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16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位数高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8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位</a:t>
            </a:r>
            <a:endParaRPr lang="en-US" altLang="zh-CN" sz="2000" kern="1200" dirty="0">
              <a:solidFill>
                <a:srgbClr val="000000"/>
              </a:solidFill>
              <a:latin typeface="+mn-ea"/>
            </a:endParaRP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	CPL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A		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；求反</a:t>
            </a:r>
            <a:endParaRPr lang="en-US" altLang="zh-CN" sz="2000" kern="1200" dirty="0">
              <a:solidFill>
                <a:srgbClr val="000000"/>
              </a:solidFill>
              <a:latin typeface="+mn-ea"/>
            </a:endParaRP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+mn-ea"/>
              </a:rPr>
              <a:t>ADDC </a:t>
            </a:r>
            <a:r>
              <a:rPr lang="en-US" altLang="zh-CN" sz="2000" kern="1200" dirty="0">
                <a:solidFill>
                  <a:srgbClr val="C00000"/>
                </a:solidFill>
                <a:latin typeface="+mn-ea"/>
              </a:rPr>
              <a:t>	A</a:t>
            </a:r>
            <a:r>
              <a:rPr lang="zh-CN" altLang="en-US" sz="2000" kern="1200" dirty="0">
                <a:solidFill>
                  <a:srgbClr val="C00000"/>
                </a:solidFill>
                <a:latin typeface="+mn-ea"/>
              </a:rPr>
              <a:t>，</a:t>
            </a:r>
            <a:r>
              <a:rPr lang="en-US" altLang="zh-CN" sz="2000" kern="1200" dirty="0">
                <a:solidFill>
                  <a:srgbClr val="C00000"/>
                </a:solidFill>
                <a:latin typeface="+mn-ea"/>
              </a:rPr>
              <a:t>#</a:t>
            </a:r>
            <a:r>
              <a:rPr lang="en-US" altLang="zh-CN" sz="2000" kern="1200" dirty="0" smtClean="0">
                <a:solidFill>
                  <a:srgbClr val="C00000"/>
                </a:solidFill>
                <a:latin typeface="+mn-ea"/>
              </a:rPr>
              <a:t>00H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		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；加进位</a:t>
            </a:r>
            <a:endParaRPr lang="en-US" altLang="zh-CN" sz="2000" kern="1200" dirty="0">
              <a:solidFill>
                <a:srgbClr val="000000"/>
              </a:solidFill>
              <a:latin typeface="+mn-ea"/>
            </a:endParaRP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	MOV </a:t>
            </a:r>
            <a:r>
              <a:rPr lang="en-US" altLang="zh-CN" sz="2000" kern="1200" dirty="0">
                <a:solidFill>
                  <a:srgbClr val="000000"/>
                </a:solidFill>
                <a:latin typeface="+mn-ea"/>
              </a:rPr>
              <a:t>	R3</a:t>
            </a:r>
            <a:r>
              <a:rPr lang="zh-CN" altLang="en-US" sz="2000" kern="1200" dirty="0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A		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；存补码高</a:t>
            </a:r>
            <a:r>
              <a:rPr lang="en-US" altLang="zh-CN" sz="2000" kern="1200" dirty="0" smtClean="0">
                <a:solidFill>
                  <a:srgbClr val="000000"/>
                </a:solidFill>
                <a:latin typeface="+mn-ea"/>
              </a:rPr>
              <a:t>8</a:t>
            </a:r>
            <a:r>
              <a:rPr lang="zh-CN" altLang="en-US" sz="2000" kern="1200" dirty="0" smtClean="0">
                <a:solidFill>
                  <a:srgbClr val="000000"/>
                </a:solidFill>
                <a:latin typeface="+mn-ea"/>
              </a:rPr>
              <a:t>位</a:t>
            </a:r>
            <a:endParaRPr lang="en-US" altLang="zh-CN" sz="2000" kern="1200" dirty="0">
              <a:solidFill>
                <a:srgbClr val="000000"/>
              </a:solidFill>
              <a:latin typeface="+mn-ea"/>
            </a:endParaRP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700" kern="1200" dirty="0">
                <a:solidFill>
                  <a:srgbClr val="000000"/>
                </a:solidFill>
              </a:rPr>
              <a:t>	</a:t>
            </a:r>
            <a:r>
              <a:rPr lang="en-US" altLang="zh-CN" sz="1700" kern="1200" dirty="0" smtClean="0">
                <a:solidFill>
                  <a:srgbClr val="000000"/>
                </a:solidFill>
              </a:rPr>
              <a:t>	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5750" y="785813"/>
            <a:ext cx="800100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</a:t>
            </a: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2.3</a:t>
            </a:r>
            <a:r>
              <a:rPr lang="zh-CN" altLang="en-US" sz="2800" kern="0" dirty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汇编语言程序的基本结构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85750"/>
            <a:ext cx="8001000" cy="735013"/>
          </a:xfrm>
        </p:spPr>
        <p:txBody>
          <a:bodyPr/>
          <a:lstStyle/>
          <a:p>
            <a:r>
              <a:rPr lang="en-US" altLang="zh-CN" sz="36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6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6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编程的步骤、方法和技巧</a:t>
            </a:r>
          </a:p>
        </p:txBody>
      </p:sp>
      <p:pic>
        <p:nvPicPr>
          <p:cNvPr id="45061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02238" y="1042988"/>
            <a:ext cx="20161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400" b="1" kern="0" smtClean="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kern="0" smtClean="0">
                <a:solidFill>
                  <a:srgbClr val="0070C0"/>
                </a:solidFill>
                <a:latin typeface="Times New Roman" panose="02020603050405020304" pitchFamily="18" charset="0"/>
              </a:rPr>
              <a:t>、顺序程序</a:t>
            </a:r>
            <a:endParaRPr lang="en-US" altLang="zh-CN" sz="2400" b="1" kern="0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2844</TotalTime>
  <Words>316</Words>
  <Application>Microsoft Office PowerPoint</Application>
  <PresentationFormat>全屏显示(4:3)</PresentationFormat>
  <Paragraphs>73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黑体</vt:lpstr>
      <vt:lpstr>楷体</vt:lpstr>
      <vt:lpstr>宋体</vt:lpstr>
      <vt:lpstr>幼圆</vt:lpstr>
      <vt:lpstr>Arial</vt:lpstr>
      <vt:lpstr>Calibri</vt:lpstr>
      <vt:lpstr>Times New Roman</vt:lpstr>
      <vt:lpstr>Verdana</vt:lpstr>
      <vt:lpstr>Wingdings</vt:lpstr>
      <vt:lpstr>Profile</vt:lpstr>
      <vt:lpstr>Office 主题</vt:lpstr>
      <vt:lpstr>单片机原理及应用 Single-chip Microcomputer Principle &amp; Application</vt:lpstr>
      <vt:lpstr>4.2 编程的步骤、方法和技巧</vt:lpstr>
      <vt:lpstr>4.2  编程的步骤、方法和技巧</vt:lpstr>
      <vt:lpstr>4.2  编程的步骤、方法和技巧</vt:lpstr>
      <vt:lpstr>4.2  编程的步骤、方法和技巧</vt:lpstr>
      <vt:lpstr>4.2  编程的步骤、方法和技巧</vt:lpstr>
      <vt:lpstr>4.2  编程的步骤、方法和技巧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snowyhm</dc:creator>
  <cp:lastModifiedBy>Kun XIA</cp:lastModifiedBy>
  <cp:revision>421</cp:revision>
  <dcterms:created xsi:type="dcterms:W3CDTF">1601-01-01T00:00:00Z</dcterms:created>
  <dcterms:modified xsi:type="dcterms:W3CDTF">2020-02-24T05:17:38Z</dcterms:modified>
</cp:coreProperties>
</file>