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m4a" ContentType="audio/mp4"/>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8"/>
  </p:notesMasterIdLst>
  <p:handoutMasterIdLst>
    <p:handoutMasterId r:id="rId69"/>
  </p:handoutMasterIdLst>
  <p:sldIdLst>
    <p:sldId id="1001" r:id="rId2"/>
    <p:sldId id="1002" r:id="rId3"/>
    <p:sldId id="1014" r:id="rId4"/>
    <p:sldId id="1015" r:id="rId5"/>
    <p:sldId id="843" r:id="rId6"/>
    <p:sldId id="844" r:id="rId7"/>
    <p:sldId id="846" r:id="rId8"/>
    <p:sldId id="847" r:id="rId9"/>
    <p:sldId id="848" r:id="rId10"/>
    <p:sldId id="849" r:id="rId11"/>
    <p:sldId id="850" r:id="rId12"/>
    <p:sldId id="1016" r:id="rId13"/>
    <p:sldId id="999" r:id="rId14"/>
    <p:sldId id="1022" r:id="rId15"/>
    <p:sldId id="854" r:id="rId16"/>
    <p:sldId id="858" r:id="rId17"/>
    <p:sldId id="860" r:id="rId18"/>
    <p:sldId id="1017" r:id="rId19"/>
    <p:sldId id="861" r:id="rId20"/>
    <p:sldId id="1006" r:id="rId21"/>
    <p:sldId id="1004" r:id="rId22"/>
    <p:sldId id="868" r:id="rId23"/>
    <p:sldId id="870" r:id="rId24"/>
    <p:sldId id="871" r:id="rId25"/>
    <p:sldId id="1007" r:id="rId26"/>
    <p:sldId id="1008" r:id="rId27"/>
    <p:sldId id="1009" r:id="rId28"/>
    <p:sldId id="1010" r:id="rId29"/>
    <p:sldId id="1011" r:id="rId30"/>
    <p:sldId id="1012" r:id="rId31"/>
    <p:sldId id="1013" r:id="rId32"/>
    <p:sldId id="892" r:id="rId33"/>
    <p:sldId id="894" r:id="rId34"/>
    <p:sldId id="895" r:id="rId35"/>
    <p:sldId id="898" r:id="rId36"/>
    <p:sldId id="900" r:id="rId37"/>
    <p:sldId id="903" r:id="rId38"/>
    <p:sldId id="904" r:id="rId39"/>
    <p:sldId id="1018" r:id="rId40"/>
    <p:sldId id="905" r:id="rId41"/>
    <p:sldId id="909" r:id="rId42"/>
    <p:sldId id="910" r:id="rId43"/>
    <p:sldId id="992" r:id="rId44"/>
    <p:sldId id="994" r:id="rId45"/>
    <p:sldId id="913" r:id="rId46"/>
    <p:sldId id="914" r:id="rId47"/>
    <p:sldId id="917" r:id="rId48"/>
    <p:sldId id="918" r:id="rId49"/>
    <p:sldId id="996" r:id="rId50"/>
    <p:sldId id="997" r:id="rId51"/>
    <p:sldId id="1019" r:id="rId52"/>
    <p:sldId id="925" r:id="rId53"/>
    <p:sldId id="926" r:id="rId54"/>
    <p:sldId id="928" r:id="rId55"/>
    <p:sldId id="929" r:id="rId56"/>
    <p:sldId id="930" r:id="rId57"/>
    <p:sldId id="933" r:id="rId58"/>
    <p:sldId id="934" r:id="rId59"/>
    <p:sldId id="936" r:id="rId60"/>
    <p:sldId id="937" r:id="rId61"/>
    <p:sldId id="998" r:id="rId62"/>
    <p:sldId id="941" r:id="rId63"/>
    <p:sldId id="942" r:id="rId64"/>
    <p:sldId id="943" r:id="rId65"/>
    <p:sldId id="1020" r:id="rId66"/>
    <p:sldId id="1021" r:id="rId67"/>
  </p:sldIdLst>
  <p:sldSz cx="9144000" cy="6858000" type="screen4x3"/>
  <p:notesSz cx="6858000" cy="9144000"/>
  <p:defaultTextStyle>
    <a:defPPr>
      <a:defRPr lang="zh-CN"/>
    </a:defPPr>
    <a:lvl1pPr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64">
          <p15:clr>
            <a:srgbClr val="A4A3A4"/>
          </p15:clr>
        </p15:guide>
        <p15:guide id="2" pos="44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3333FF"/>
    <a:srgbClr val="FF9900"/>
    <a:srgbClr val="FFFF00"/>
    <a:srgbClr val="00CC00"/>
    <a:srgbClr val="FFCC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5110" autoAdjust="0"/>
  </p:normalViewPr>
  <p:slideViewPr>
    <p:cSldViewPr>
      <p:cViewPr varScale="1">
        <p:scale>
          <a:sx n="73" d="100"/>
          <a:sy n="73" d="100"/>
        </p:scale>
        <p:origin x="1098" y="54"/>
      </p:cViewPr>
      <p:guideLst>
        <p:guide orient="horz" pos="3264"/>
        <p:guide pos="446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8.xml"/><Relationship Id="rId7" Type="http://schemas.openxmlformats.org/officeDocument/2006/relationships/slide" Target="slides/slide64.xml"/><Relationship Id="rId2" Type="http://schemas.openxmlformats.org/officeDocument/2006/relationships/slide" Target="slides/slide34.xml"/><Relationship Id="rId1" Type="http://schemas.openxmlformats.org/officeDocument/2006/relationships/slide" Target="slides/slide32.xml"/><Relationship Id="rId6" Type="http://schemas.openxmlformats.org/officeDocument/2006/relationships/slide" Target="slides/slide60.xml"/><Relationship Id="rId5" Type="http://schemas.openxmlformats.org/officeDocument/2006/relationships/slide" Target="slides/slide43.xml"/><Relationship Id="rId4"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B72079AC-E921-4512-8F97-E02A1A6D171E}" type="datetime1">
              <a:rPr lang="zh-CN" altLang="en-US"/>
              <a:pPr>
                <a:defRPr/>
              </a:pPr>
              <a:t>2020/3/1</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CBBD5040-66DA-499E-9105-66B91A5112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2-24T03:51:35.92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25,'0'0,"25"0,-25-23,0 23,25 0,0 0,0 0,-1 0,-24 0,25 0,0 0,0 0,0 0,-25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2-24T03:51:37.07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0,'24'0,"1"0,0 0,-25 0,24 0,1 0,0 0,-1 0,-24 0,25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613DB425-FC11-4432-BB81-91CB56DD4276}" type="datetime1">
              <a:rPr lang="zh-CN" altLang="en-US"/>
              <a:pPr>
                <a:defRPr/>
              </a:pPr>
              <a:t>2020/3/1</a:t>
            </a:fld>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0913BA8E-3AFD-4EFE-A349-CE4F8E6751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51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bg2"/>
                </a:solidFill>
                <a:latin typeface="Times New Roman" panose="02020603050405020304" pitchFamily="18" charset="0"/>
                <a:ea typeface="宋体" panose="02010600030101010101" pitchFamily="2" charset="-122"/>
              </a:defRPr>
            </a:lvl1pPr>
            <a:lvl2pPr marL="742950" indent="-285750">
              <a:defRPr kumimoji="1" sz="2200" b="1">
                <a:solidFill>
                  <a:schemeClr val="bg2"/>
                </a:solidFill>
                <a:latin typeface="Times New Roman" panose="02020603050405020304" pitchFamily="18" charset="0"/>
                <a:ea typeface="宋体" panose="02010600030101010101" pitchFamily="2" charset="-122"/>
              </a:defRPr>
            </a:lvl2pPr>
            <a:lvl3pPr marL="1143000" indent="-228600">
              <a:defRPr kumimoji="1" sz="2200" b="1">
                <a:solidFill>
                  <a:schemeClr val="bg2"/>
                </a:solidFill>
                <a:latin typeface="Times New Roman" panose="02020603050405020304" pitchFamily="18" charset="0"/>
                <a:ea typeface="宋体" panose="02010600030101010101" pitchFamily="2" charset="-122"/>
              </a:defRPr>
            </a:lvl3pPr>
            <a:lvl4pPr marL="1600200" indent="-228600">
              <a:defRPr kumimoji="1" sz="2200" b="1">
                <a:solidFill>
                  <a:schemeClr val="bg2"/>
                </a:solidFill>
                <a:latin typeface="Times New Roman" panose="02020603050405020304" pitchFamily="18" charset="0"/>
                <a:ea typeface="宋体" panose="02010600030101010101" pitchFamily="2" charset="-122"/>
              </a:defRPr>
            </a:lvl4pPr>
            <a:lvl5pPr marL="2057400" indent="-228600">
              <a:defRPr kumimoji="1" sz="22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2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2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2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200" b="1">
                <a:solidFill>
                  <a:schemeClr val="bg2"/>
                </a:solidFill>
                <a:latin typeface="Times New Roman" panose="02020603050405020304" pitchFamily="18" charset="0"/>
                <a:ea typeface="宋体" panose="02010600030101010101" pitchFamily="2" charset="-122"/>
              </a:defRPr>
            </a:lvl9pPr>
          </a:lstStyle>
          <a:p>
            <a:fld id="{46BFCB48-4322-4072-9F2F-4AC72902A836}" type="slidenum">
              <a:rPr lang="zh-CN" altLang="en-US" sz="1200" b="0" smtClean="0">
                <a:solidFill>
                  <a:srgbClr val="000000"/>
                </a:solidFill>
                <a:latin typeface="Calibri" panose="020F0502020204030204" pitchFamily="34" charset="0"/>
              </a:rPr>
              <a:pPr/>
              <a:t>1</a:t>
            </a:fld>
            <a:endParaRPr lang="zh-CN" altLang="en-US" sz="1200" b="0" smtClean="0">
              <a:solidFill>
                <a:srgbClr val="000000"/>
              </a:solidFill>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4</a:t>
            </a:fld>
            <a:endParaRPr lang="zh-CN" altLang="en-US" smtClean="0">
              <a:solidFill>
                <a:srgbClr val="000000"/>
              </a:solidFill>
            </a:endParaRPr>
          </a:p>
        </p:txBody>
      </p:sp>
    </p:spTree>
    <p:extLst>
      <p:ext uri="{BB962C8B-B14F-4D97-AF65-F5344CB8AC3E}">
        <p14:creationId xmlns:p14="http://schemas.microsoft.com/office/powerpoint/2010/main" val="328690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12</a:t>
            </a:fld>
            <a:endParaRPr lang="zh-CN" altLang="en-US" smtClean="0">
              <a:solidFill>
                <a:srgbClr val="000000"/>
              </a:solidFill>
            </a:endParaRPr>
          </a:p>
        </p:txBody>
      </p:sp>
    </p:spTree>
    <p:extLst>
      <p:ext uri="{BB962C8B-B14F-4D97-AF65-F5344CB8AC3E}">
        <p14:creationId xmlns:p14="http://schemas.microsoft.com/office/powerpoint/2010/main" val="56571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18</a:t>
            </a:fld>
            <a:endParaRPr lang="zh-CN" altLang="en-US" smtClean="0">
              <a:solidFill>
                <a:srgbClr val="000000"/>
              </a:solidFill>
            </a:endParaRPr>
          </a:p>
        </p:txBody>
      </p:sp>
    </p:spTree>
    <p:extLst>
      <p:ext uri="{BB962C8B-B14F-4D97-AF65-F5344CB8AC3E}">
        <p14:creationId xmlns:p14="http://schemas.microsoft.com/office/powerpoint/2010/main" val="209515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39</a:t>
            </a:fld>
            <a:endParaRPr lang="zh-CN" altLang="en-US" smtClean="0">
              <a:solidFill>
                <a:srgbClr val="000000"/>
              </a:solidFill>
            </a:endParaRPr>
          </a:p>
        </p:txBody>
      </p:sp>
    </p:spTree>
    <p:extLst>
      <p:ext uri="{BB962C8B-B14F-4D97-AF65-F5344CB8AC3E}">
        <p14:creationId xmlns:p14="http://schemas.microsoft.com/office/powerpoint/2010/main" val="295251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51</a:t>
            </a:fld>
            <a:endParaRPr lang="zh-CN" altLang="en-US" smtClean="0">
              <a:solidFill>
                <a:srgbClr val="000000"/>
              </a:solidFill>
            </a:endParaRPr>
          </a:p>
        </p:txBody>
      </p:sp>
    </p:spTree>
    <p:extLst>
      <p:ext uri="{BB962C8B-B14F-4D97-AF65-F5344CB8AC3E}">
        <p14:creationId xmlns:p14="http://schemas.microsoft.com/office/powerpoint/2010/main" val="331465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37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737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31976A4-9363-49E8-92C4-F2F145DA7BCE}" type="slidenum">
              <a:rPr lang="zh-CN" altLang="en-US"/>
              <a:pPr>
                <a:defRPr/>
              </a:pPr>
              <a:t>‹#›</a:t>
            </a:fld>
            <a:endParaRPr lang="en-US" altLang="zh-CN"/>
          </a:p>
        </p:txBody>
      </p:sp>
    </p:spTree>
    <p:extLst>
      <p:ext uri="{BB962C8B-B14F-4D97-AF65-F5344CB8AC3E}">
        <p14:creationId xmlns:p14="http://schemas.microsoft.com/office/powerpoint/2010/main" val="307406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1437" y="613048"/>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143500" y="2060848"/>
            <a:ext cx="8001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5186362" y="6553473"/>
            <a:ext cx="1981200" cy="476250"/>
          </a:xfr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7700962" y="6553473"/>
            <a:ext cx="2895600" cy="476250"/>
          </a:xfr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11129962" y="6553473"/>
            <a:ext cx="1981200" cy="476250"/>
          </a:xfrm>
          <a:ln/>
        </p:spPr>
        <p:txBody>
          <a:bodyPr/>
          <a:lstStyle>
            <a:lvl1pPr>
              <a:defRPr/>
            </a:lvl1pPr>
          </a:lstStyle>
          <a:p>
            <a:pPr>
              <a:defRPr/>
            </a:pPr>
            <a:fld id="{A39E3C51-CE9E-45A6-BD1A-7DE5F5D05C08}" type="slidenum">
              <a:rPr lang="zh-CN" altLang="en-US"/>
              <a:pPr>
                <a:defRPr/>
              </a:pPr>
              <a:t>‹#›</a:t>
            </a:fld>
            <a:endParaRPr lang="en-US" altLang="zh-CN"/>
          </a:p>
        </p:txBody>
      </p:sp>
    </p:spTree>
    <p:extLst>
      <p:ext uri="{BB962C8B-B14F-4D97-AF65-F5344CB8AC3E}">
        <p14:creationId xmlns:p14="http://schemas.microsoft.com/office/powerpoint/2010/main" val="19399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FA57BA3-B731-4D77-ADCC-85967F68974A}" type="slidenum">
              <a:rPr lang="zh-CN" altLang="en-US"/>
              <a:pPr>
                <a:defRPr/>
              </a:pPr>
              <a:t>‹#›</a:t>
            </a:fld>
            <a:endParaRPr lang="en-US" altLang="zh-CN"/>
          </a:p>
        </p:txBody>
      </p:sp>
    </p:spTree>
    <p:extLst>
      <p:ext uri="{BB962C8B-B14F-4D97-AF65-F5344CB8AC3E}">
        <p14:creationId xmlns:p14="http://schemas.microsoft.com/office/powerpoint/2010/main" val="303615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00695F7-28BD-4E31-8102-741A83FE19C4}" type="slidenum">
              <a:rPr lang="zh-CN" altLang="en-US"/>
              <a:pPr>
                <a:defRPr/>
              </a:pPr>
              <a:t>‹#›</a:t>
            </a:fld>
            <a:endParaRPr lang="en-US" altLang="zh-CN"/>
          </a:p>
        </p:txBody>
      </p:sp>
    </p:spTree>
    <p:extLst>
      <p:ext uri="{BB962C8B-B14F-4D97-AF65-F5344CB8AC3E}">
        <p14:creationId xmlns:p14="http://schemas.microsoft.com/office/powerpoint/2010/main" val="380134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581CA74-1D65-4749-A9FF-DA337244C51D}" type="slidenum">
              <a:rPr lang="zh-CN" altLang="en-US"/>
              <a:pPr>
                <a:defRPr/>
              </a:pPr>
              <a:t>‹#›</a:t>
            </a:fld>
            <a:endParaRPr lang="en-US" altLang="zh-CN"/>
          </a:p>
        </p:txBody>
      </p:sp>
    </p:spTree>
    <p:extLst>
      <p:ext uri="{BB962C8B-B14F-4D97-AF65-F5344CB8AC3E}">
        <p14:creationId xmlns:p14="http://schemas.microsoft.com/office/powerpoint/2010/main" val="14514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69AE1686-CAD2-4EB3-92E6-A590D2449B33}" type="slidenum">
              <a:rPr lang="zh-CN" altLang="en-US"/>
              <a:pPr>
                <a:defRPr/>
              </a:pPr>
              <a:t>‹#›</a:t>
            </a:fld>
            <a:endParaRPr lang="en-US" altLang="zh-CN"/>
          </a:p>
        </p:txBody>
      </p:sp>
    </p:spTree>
    <p:extLst>
      <p:ext uri="{BB962C8B-B14F-4D97-AF65-F5344CB8AC3E}">
        <p14:creationId xmlns:p14="http://schemas.microsoft.com/office/powerpoint/2010/main" val="127433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F06C840-422F-4D75-9BBF-656B6518E5E8}" type="slidenum">
              <a:rPr lang="zh-CN" altLang="en-US"/>
              <a:pPr>
                <a:defRPr/>
              </a:pPr>
              <a:t>‹#›</a:t>
            </a:fld>
            <a:endParaRPr lang="en-US" altLang="zh-CN"/>
          </a:p>
        </p:txBody>
      </p:sp>
    </p:spTree>
    <p:extLst>
      <p:ext uri="{BB962C8B-B14F-4D97-AF65-F5344CB8AC3E}">
        <p14:creationId xmlns:p14="http://schemas.microsoft.com/office/powerpoint/2010/main" val="338719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727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a typeface="宋体" pitchFamily="2" charset="-122"/>
              </a:defRPr>
            </a:lvl1pPr>
          </a:lstStyle>
          <a:p>
            <a:pPr>
              <a:defRPr/>
            </a:pPr>
            <a:endParaRPr lang="en-US" altLang="zh-CN"/>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63556F7-8DD6-4660-9492-134F5AA061D1}" type="slidenum">
              <a:rPr lang="zh-CN" altLang="en-US"/>
              <a:pPr>
                <a:defRPr/>
              </a:pPr>
              <a:t>‹#›</a:t>
            </a:fld>
            <a:endParaRPr lang="en-US" altLang="zh-CN"/>
          </a:p>
        </p:txBody>
      </p:sp>
    </p:spTree>
    <p:extLst>
      <p:ext uri="{BB962C8B-B14F-4D97-AF65-F5344CB8AC3E}">
        <p14:creationId xmlns:p14="http://schemas.microsoft.com/office/powerpoint/2010/main" val="2493552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7.xml"/><Relationship Id="rId6" Type="http://schemas.openxmlformats.org/officeDocument/2006/relationships/image" Target="../media/image4.png"/><Relationship Id="rId5" Type="http://schemas.openxmlformats.org/officeDocument/2006/relationships/image" Target="../media/image1.jpe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xuemingding@qq.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jpeg"/><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6.emf"/><Relationship Id="rId4" Type="http://schemas.openxmlformats.org/officeDocument/2006/relationships/customXml" Target="../ink/ink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image" Target="../media/image6.wmf"/></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1741488"/>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101" name="标题 3"/>
          <p:cNvSpPr>
            <a:spLocks noGrp="1"/>
          </p:cNvSpPr>
          <p:nvPr>
            <p:ph type="ctrTitle"/>
          </p:nvPr>
        </p:nvSpPr>
        <p:spPr>
          <a:xfrm>
            <a:off x="649288" y="1762125"/>
            <a:ext cx="7772400" cy="1470025"/>
          </a:xfrm>
        </p:spPr>
        <p:txBody>
          <a:bodyPr/>
          <a:lstStyle/>
          <a:p>
            <a:r>
              <a:rPr lang="zh-CN" altLang="en-US" smtClean="0">
                <a:solidFill>
                  <a:schemeClr val="bg1"/>
                </a:solidFill>
                <a:latin typeface="黑体" panose="02010609060101010101" pitchFamily="49" charset="-122"/>
                <a:ea typeface="黑体" panose="02010609060101010101" pitchFamily="49" charset="-122"/>
              </a:rPr>
              <a:t>单片机原理及应用</a:t>
            </a:r>
            <a:r>
              <a:rPr lang="en-US" altLang="zh-CN" smtClean="0">
                <a:solidFill>
                  <a:schemeClr val="bg1"/>
                </a:solidFill>
                <a:latin typeface="黑体" panose="02010609060101010101" pitchFamily="49" charset="-122"/>
                <a:ea typeface="黑体" panose="02010609060101010101" pitchFamily="49" charset="-122"/>
              </a:rPr>
              <a:t/>
            </a:r>
            <a:br>
              <a:rPr lang="en-US" altLang="zh-CN" smtClean="0">
                <a:solidFill>
                  <a:schemeClr val="bg1"/>
                </a:solidFill>
                <a:latin typeface="黑体" panose="02010609060101010101" pitchFamily="49" charset="-122"/>
                <a:ea typeface="黑体" panose="02010609060101010101" pitchFamily="49" charset="-122"/>
              </a:rPr>
            </a:br>
            <a:r>
              <a:rPr lang="en-US" altLang="zh-CN" sz="2400" b="1" i="1" smtClean="0">
                <a:solidFill>
                  <a:schemeClr val="bg1"/>
                </a:solidFill>
                <a:latin typeface="黑体" panose="02010609060101010101" pitchFamily="49" charset="-122"/>
                <a:ea typeface="黑体" panose="02010609060101010101" pitchFamily="49" charset="-122"/>
              </a:rPr>
              <a:t>Single-chip Microcomputer Principle </a:t>
            </a:r>
            <a:r>
              <a:rPr lang="en-US" altLang="zh-CN" sz="2400" b="1" i="1" smtClean="0">
                <a:solidFill>
                  <a:schemeClr val="bg1"/>
                </a:solidFill>
              </a:rPr>
              <a:t>&amp; Application</a:t>
            </a:r>
            <a:endParaRPr lang="zh-CN" altLang="en-US" sz="2400" smtClean="0"/>
          </a:p>
        </p:txBody>
      </p:sp>
      <p:sp>
        <p:nvSpPr>
          <p:cNvPr id="3" name="副标题 2"/>
          <p:cNvSpPr>
            <a:spLocks noGrp="1"/>
          </p:cNvSpPr>
          <p:nvPr>
            <p:ph type="subTitle" idx="1"/>
          </p:nvPr>
        </p:nvSpPr>
        <p:spPr>
          <a:xfrm>
            <a:off x="684213" y="3714750"/>
            <a:ext cx="7704137" cy="2378075"/>
          </a:xfrm>
        </p:spPr>
        <p:txBody>
          <a:bodyPr rtlCol="0">
            <a:normAutofit fontScale="92500" lnSpcReduction="20000"/>
          </a:bodyPr>
          <a:lstStyle/>
          <a:p>
            <a:pPr eaLnBrk="1" fontAlgn="auto" hangingPunct="1">
              <a:spcAft>
                <a:spcPts val="0"/>
              </a:spcAft>
              <a:defRPr/>
            </a:pPr>
            <a:r>
              <a:rPr lang="zh-CN" altLang="en-US" dirty="0" smtClean="0">
                <a:solidFill>
                  <a:schemeClr val="tx1">
                    <a:lumMod val="95000"/>
                    <a:lumOff val="5000"/>
                  </a:schemeClr>
                </a:solidFill>
                <a:latin typeface="黑体" pitchFamily="2" charset="-122"/>
                <a:ea typeface="黑体" pitchFamily="2" charset="-122"/>
              </a:rPr>
              <a:t>教师团队</a:t>
            </a:r>
            <a:endParaRPr lang="en-US" altLang="zh-CN" dirty="0" smtClean="0">
              <a:solidFill>
                <a:schemeClr val="tx1">
                  <a:lumMod val="95000"/>
                  <a:lumOff val="5000"/>
                </a:schemeClr>
              </a:solidFill>
              <a:latin typeface="黑体" pitchFamily="2" charset="-122"/>
              <a:ea typeface="黑体" pitchFamily="2" charset="-122"/>
            </a:endParaRPr>
          </a:p>
          <a:p>
            <a:pPr eaLnBrk="1" fontAlgn="auto" hangingPunct="1">
              <a:spcAft>
                <a:spcPts val="0"/>
              </a:spcAft>
              <a:defRPr/>
            </a:pPr>
            <a:endParaRPr lang="en-US" altLang="zh-CN" dirty="0" smtClean="0">
              <a:solidFill>
                <a:schemeClr val="tx1">
                  <a:lumMod val="95000"/>
                  <a:lumOff val="5000"/>
                </a:schemeClr>
              </a:solidFill>
              <a:latin typeface="黑体" pitchFamily="2" charset="-122"/>
              <a:ea typeface="黑体" pitchFamily="2" charset="-122"/>
            </a:endParaRPr>
          </a:p>
          <a:p>
            <a:pPr eaLnBrk="1" fontAlgn="auto" hangingPunct="1">
              <a:spcAft>
                <a:spcPts val="0"/>
              </a:spcAft>
              <a:defRPr/>
            </a:pPr>
            <a:r>
              <a:rPr lang="zh-CN" altLang="en-US" b="1" dirty="0" smtClean="0">
                <a:solidFill>
                  <a:schemeClr val="tx1">
                    <a:lumMod val="95000"/>
                    <a:lumOff val="5000"/>
                  </a:schemeClr>
                </a:solidFill>
                <a:latin typeface="幼圆" pitchFamily="49" charset="-122"/>
                <a:ea typeface="幼圆" pitchFamily="49" charset="-122"/>
              </a:rPr>
              <a:t>秦晓飞、</a:t>
            </a:r>
            <a:r>
              <a:rPr lang="zh-CN" altLang="en-US" b="1" dirty="0" smtClean="0">
                <a:latin typeface="幼圆" pitchFamily="49" charset="-122"/>
                <a:ea typeface="幼圆" pitchFamily="49" charset="-122"/>
              </a:rPr>
              <a:t>杨海马</a:t>
            </a:r>
            <a:r>
              <a:rPr lang="zh-CN" altLang="en-US" b="1" dirty="0" smtClean="0">
                <a:solidFill>
                  <a:schemeClr val="tx1">
                    <a:lumMod val="95000"/>
                    <a:lumOff val="5000"/>
                  </a:schemeClr>
                </a:solidFill>
                <a:latin typeface="幼圆" pitchFamily="49" charset="-122"/>
                <a:ea typeface="幼圆" pitchFamily="49" charset="-122"/>
              </a:rPr>
              <a:t>、肖儿良、夏  鲲、</a:t>
            </a:r>
            <a:r>
              <a:rPr lang="zh-CN" altLang="en-US" b="1" dirty="0" smtClean="0">
                <a:solidFill>
                  <a:srgbClr val="FF0000"/>
                </a:solidFill>
                <a:latin typeface="幼圆" pitchFamily="49" charset="-122"/>
                <a:ea typeface="幼圆" pitchFamily="49" charset="-122"/>
              </a:rPr>
              <a:t>丁学明</a:t>
            </a:r>
            <a:endParaRPr lang="en-US" altLang="zh-CN" b="1" dirty="0" smtClean="0">
              <a:solidFill>
                <a:srgbClr val="FF0000"/>
              </a:solidFill>
              <a:latin typeface="幼圆" pitchFamily="49" charset="-122"/>
              <a:ea typeface="幼圆" pitchFamily="49" charset="-122"/>
            </a:endParaRPr>
          </a:p>
          <a:p>
            <a:pPr eaLnBrk="1" fontAlgn="auto" hangingPunct="1">
              <a:spcAft>
                <a:spcPts val="0"/>
              </a:spcAft>
              <a:defRPr/>
            </a:pPr>
            <a:r>
              <a:rPr lang="zh-CN" altLang="en-US" b="1" dirty="0" smtClean="0">
                <a:solidFill>
                  <a:schemeClr val="tx1">
                    <a:lumMod val="95000"/>
                    <a:lumOff val="5000"/>
                  </a:schemeClr>
                </a:solidFill>
                <a:latin typeface="+mn-ea"/>
              </a:rPr>
              <a:t>范彦平、施伟斌、袁英豪、左小五、孙国强</a:t>
            </a:r>
            <a:br>
              <a:rPr lang="zh-CN" altLang="en-US" b="1" dirty="0" smtClean="0">
                <a:solidFill>
                  <a:schemeClr val="tx1">
                    <a:lumMod val="95000"/>
                    <a:lumOff val="5000"/>
                  </a:schemeClr>
                </a:solidFill>
                <a:latin typeface="+mn-ea"/>
              </a:rPr>
            </a:br>
            <a:r>
              <a:rPr lang="zh-CN" altLang="en-US" b="1" dirty="0" smtClean="0">
                <a:solidFill>
                  <a:schemeClr val="tx1">
                    <a:lumMod val="95000"/>
                    <a:lumOff val="5000"/>
                  </a:schemeClr>
                </a:solidFill>
                <a:latin typeface="+mn-ea"/>
              </a:rPr>
              <a:t/>
            </a:r>
            <a:br>
              <a:rPr lang="zh-CN" altLang="en-US" b="1" dirty="0" smtClean="0">
                <a:solidFill>
                  <a:schemeClr val="tx1">
                    <a:lumMod val="95000"/>
                    <a:lumOff val="5000"/>
                  </a:schemeClr>
                </a:solidFill>
                <a:latin typeface="+mn-ea"/>
              </a:rPr>
            </a:br>
            <a:r>
              <a:rPr lang="zh-CN" altLang="en-US" sz="2800" b="1" dirty="0" smtClean="0">
                <a:solidFill>
                  <a:srgbClr val="0070C0"/>
                </a:solidFill>
                <a:latin typeface="楷体" panose="02010609060101010101" pitchFamily="49" charset="-122"/>
                <a:ea typeface="楷体" panose="02010609060101010101" pitchFamily="49" charset="-122"/>
              </a:rPr>
              <a:t>上海理工大学光电学院 </a:t>
            </a:r>
            <a:r>
              <a:rPr lang="en-US" altLang="zh-CN" sz="2800" b="1" dirty="0" smtClean="0">
                <a:solidFill>
                  <a:srgbClr val="0070C0"/>
                </a:solidFill>
                <a:latin typeface="楷体" panose="02010609060101010101" pitchFamily="49" charset="-122"/>
                <a:ea typeface="楷体" panose="02010609060101010101" pitchFamily="49" charset="-122"/>
              </a:rPr>
              <a:t>2020</a:t>
            </a:r>
            <a:r>
              <a:rPr lang="zh-CN" altLang="en-US" sz="2800" b="1" dirty="0" smtClean="0">
                <a:solidFill>
                  <a:srgbClr val="0070C0"/>
                </a:solidFill>
                <a:latin typeface="楷体" panose="02010609060101010101" pitchFamily="49" charset="-122"/>
                <a:ea typeface="楷体" panose="02010609060101010101" pitchFamily="49" charset="-122"/>
              </a:rPr>
              <a:t>年</a:t>
            </a:r>
            <a:endParaRPr lang="en-US" altLang="zh-CN" b="1" dirty="0" smtClean="0">
              <a:solidFill>
                <a:srgbClr val="0070C0"/>
              </a:solidFill>
              <a:latin typeface="楷体" panose="02010609060101010101" pitchFamily="49" charset="-122"/>
              <a:ea typeface="楷体" panose="02010609060101010101" pitchFamily="49" charset="-122"/>
            </a:endParaRPr>
          </a:p>
          <a:p>
            <a:pPr algn="l" eaLnBrk="1" fontAlgn="auto" hangingPunct="1">
              <a:spcAft>
                <a:spcPts val="0"/>
              </a:spcAft>
              <a:defRPr/>
            </a:pPr>
            <a:endParaRPr lang="zh-CN" altLang="en-US" b="1" dirty="0" smtClean="0">
              <a:solidFill>
                <a:schemeClr val="tx1">
                  <a:lumMod val="95000"/>
                  <a:lumOff val="5000"/>
                </a:schemeClr>
              </a:solidFill>
              <a:latin typeface="幼圆" pitchFamily="49" charset="-122"/>
              <a:ea typeface="幼圆" pitchFamily="49" charset="-122"/>
            </a:endParaRPr>
          </a:p>
        </p:txBody>
      </p:sp>
      <p:pic>
        <p:nvPicPr>
          <p:cNvPr id="4100"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9384">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6FBB9DF-6466-4AAD-99CC-8EE68E17B2BD}" type="datetime10">
              <a:rPr lang="zh-CN" altLang="en-US" sz="2000" smtClean="0">
                <a:solidFill>
                  <a:schemeClr val="bg1"/>
                </a:solidFill>
              </a:rPr>
              <a:pPr>
                <a:spcBef>
                  <a:spcPct val="50000"/>
                </a:spcBef>
                <a:buFontTx/>
                <a:buNone/>
              </a:pPr>
              <a:t>16:59</a:t>
            </a:fld>
            <a:endParaRPr lang="en-US" altLang="zh-CN" sz="2000" smtClean="0"/>
          </a:p>
        </p:txBody>
      </p:sp>
      <p:pic>
        <p:nvPicPr>
          <p:cNvPr id="14342"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601617" y="1916833"/>
            <a:ext cx="777240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zh-CN" altLang="en-US" sz="2400" dirty="0" smtClean="0">
                <a:solidFill>
                  <a:srgbClr val="C00000"/>
                </a:solidFill>
                <a:latin typeface="+mj-ea"/>
                <a:ea typeface="+mj-ea"/>
              </a:rPr>
              <a:t>查询方式特点</a:t>
            </a:r>
            <a:endParaRPr lang="en-US" altLang="zh-CN" sz="2400" dirty="0" smtClean="0">
              <a:solidFill>
                <a:srgbClr val="C00000"/>
              </a:solidFill>
              <a:latin typeface="+mj-ea"/>
              <a:ea typeface="+mj-ea"/>
            </a:endParaRPr>
          </a:p>
          <a:p>
            <a:pPr lvl="1" eaLnBrk="1" hangingPunct="1">
              <a:lnSpc>
                <a:spcPct val="150000"/>
              </a:lnSpc>
            </a:pPr>
            <a:r>
              <a:rPr lang="zh-CN" altLang="en-US" sz="2000" dirty="0" smtClean="0">
                <a:solidFill>
                  <a:srgbClr val="C00000"/>
                </a:solidFill>
                <a:latin typeface="+mj-ea"/>
                <a:ea typeface="+mj-ea"/>
              </a:rPr>
              <a:t>优点</a:t>
            </a:r>
            <a:r>
              <a:rPr lang="zh-CN" altLang="en-US" sz="2000" dirty="0">
                <a:solidFill>
                  <a:srgbClr val="C00000"/>
                </a:solidFill>
                <a:latin typeface="+mj-ea"/>
                <a:ea typeface="+mj-ea"/>
              </a:rPr>
              <a:t>：</a:t>
            </a:r>
            <a:r>
              <a:rPr lang="zh-CN" altLang="en-US" sz="2000" b="0" dirty="0">
                <a:latin typeface="+mj-ea"/>
                <a:ea typeface="+mj-ea"/>
              </a:rPr>
              <a:t>通用性好，可以用于各类外设和</a:t>
            </a:r>
            <a:r>
              <a:rPr lang="en-US" altLang="zh-CN" sz="2000" b="0" dirty="0">
                <a:latin typeface="+mj-ea"/>
                <a:ea typeface="+mj-ea"/>
              </a:rPr>
              <a:t>CPU</a:t>
            </a:r>
            <a:r>
              <a:rPr lang="zh-CN" altLang="en-US" sz="2000" b="0" dirty="0">
                <a:latin typeface="+mj-ea"/>
                <a:ea typeface="+mj-ea"/>
              </a:rPr>
              <a:t>间的数据传送</a:t>
            </a:r>
            <a:r>
              <a:rPr lang="zh-CN" altLang="en-US" sz="2000" b="0" dirty="0" smtClean="0">
                <a:latin typeface="+mj-ea"/>
                <a:ea typeface="+mj-ea"/>
              </a:rPr>
              <a:t>。</a:t>
            </a:r>
            <a:endParaRPr lang="en-US" altLang="zh-CN" sz="2000" b="0" dirty="0" smtClean="0">
              <a:latin typeface="+mj-ea"/>
              <a:ea typeface="+mj-ea"/>
            </a:endParaRPr>
          </a:p>
          <a:p>
            <a:pPr lvl="1" eaLnBrk="1" hangingPunct="1">
              <a:lnSpc>
                <a:spcPct val="150000"/>
              </a:lnSpc>
            </a:pPr>
            <a:r>
              <a:rPr lang="zh-CN" altLang="en-US" sz="2000" dirty="0">
                <a:solidFill>
                  <a:srgbClr val="C00000"/>
                </a:solidFill>
                <a:latin typeface="+mj-ea"/>
                <a:ea typeface="+mj-ea"/>
              </a:rPr>
              <a:t>缺点：</a:t>
            </a:r>
            <a:r>
              <a:rPr lang="en-US" altLang="zh-CN" sz="2000" b="0" dirty="0">
                <a:latin typeface="+mj-ea"/>
                <a:ea typeface="+mj-ea"/>
              </a:rPr>
              <a:t>CPU</a:t>
            </a:r>
            <a:r>
              <a:rPr lang="zh-CN" altLang="en-US" sz="2000" b="0" dirty="0">
                <a:latin typeface="+mj-ea"/>
                <a:ea typeface="+mj-ea"/>
              </a:rPr>
              <a:t>在完成一次数据传送后要等待很长时间才能进行下一次的传送。在等待过程中，</a:t>
            </a:r>
            <a:r>
              <a:rPr lang="en-US" altLang="zh-CN" sz="2000" b="0" dirty="0">
                <a:latin typeface="+mj-ea"/>
                <a:ea typeface="+mj-ea"/>
              </a:rPr>
              <a:t>CPU</a:t>
            </a:r>
            <a:r>
              <a:rPr lang="zh-CN" altLang="en-US" sz="2000" b="0" dirty="0">
                <a:latin typeface="+mj-ea"/>
                <a:ea typeface="+mj-ea"/>
              </a:rPr>
              <a:t>不能进行其他操作，所以效率比较低。</a:t>
            </a:r>
          </a:p>
          <a:p>
            <a:pPr eaLnBrk="1" hangingPunct="1">
              <a:lnSpc>
                <a:spcPct val="150000"/>
              </a:lnSpc>
            </a:pPr>
            <a:endParaRPr lang="en-US" altLang="zh-CN" sz="2400" dirty="0" smtClean="0"/>
          </a:p>
        </p:txBody>
      </p:sp>
      <p:sp>
        <p:nvSpPr>
          <p:cNvPr id="9" name="Rectangle 2"/>
          <p:cNvSpPr txBox="1">
            <a:spLocks noChangeArrowheads="1"/>
          </p:cNvSpPr>
          <p:nvPr/>
        </p:nvSpPr>
        <p:spPr bwMode="auto">
          <a:xfrm>
            <a:off x="487317" y="331869"/>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5.1.2</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查询传送</a:t>
            </a:r>
            <a:r>
              <a:rPr lang="zh-CN" altLang="en-US" sz="2800" dirty="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0341C03-81A2-4CA8-9169-6890BE0E2318}" type="datetime10">
              <a:rPr lang="zh-CN" altLang="en-US" sz="2000" smtClean="0">
                <a:solidFill>
                  <a:schemeClr val="bg1"/>
                </a:solidFill>
              </a:rPr>
              <a:pPr>
                <a:spcBef>
                  <a:spcPct val="50000"/>
                </a:spcBef>
                <a:buFontTx/>
                <a:buNone/>
              </a:pPr>
              <a:t>16:59</a:t>
            </a:fld>
            <a:endParaRPr lang="en-US" altLang="zh-CN" sz="2000" smtClean="0"/>
          </a:p>
        </p:txBody>
      </p:sp>
      <p:pic>
        <p:nvPicPr>
          <p:cNvPr id="1536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90632"/>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601617" y="1916832"/>
            <a:ext cx="7772400" cy="309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en-US" altLang="zh-CN" sz="2400" dirty="0" smtClean="0">
                <a:solidFill>
                  <a:srgbClr val="C00000"/>
                </a:solidFill>
                <a:latin typeface="Times New Roman" panose="02020603050405020304" pitchFamily="18" charset="0"/>
                <a:cs typeface="Times New Roman" panose="02020603050405020304" pitchFamily="18" charset="0"/>
              </a:rPr>
              <a:t>DMA</a:t>
            </a:r>
            <a:r>
              <a:rPr lang="zh-CN" altLang="en-US" sz="2400" dirty="0">
                <a:solidFill>
                  <a:srgbClr val="C00000"/>
                </a:solidFill>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Direct   Memory  </a:t>
            </a:r>
            <a:r>
              <a:rPr lang="en-US" altLang="zh-CN" sz="2400" b="0" dirty="0" smtClean="0">
                <a:latin typeface="Times New Roman" panose="02020603050405020304" pitchFamily="18" charset="0"/>
                <a:cs typeface="Times New Roman" panose="02020603050405020304" pitchFamily="18" charset="0"/>
              </a:rPr>
              <a:t>Access</a:t>
            </a:r>
          </a:p>
          <a:p>
            <a:pPr eaLnBrk="1" hangingPunct="1">
              <a:lnSpc>
                <a:spcPct val="150000"/>
              </a:lnSpc>
            </a:pPr>
            <a:r>
              <a:rPr lang="en-US" altLang="zh-CN" sz="2400" b="0" dirty="0">
                <a:latin typeface="Times New Roman" panose="02020603050405020304" pitchFamily="18" charset="0"/>
                <a:cs typeface="Times New Roman" panose="02020603050405020304" pitchFamily="18" charset="0"/>
              </a:rPr>
              <a:t>CPU</a:t>
            </a:r>
            <a:r>
              <a:rPr lang="zh-CN" altLang="en-US" sz="2400" b="0" dirty="0">
                <a:latin typeface="+mn-ea"/>
              </a:rPr>
              <a:t>让出数据总线（悬浮状态） ，使外设和存储器之间直接传送（不通过</a:t>
            </a:r>
            <a:r>
              <a:rPr lang="en-US" altLang="zh-CN" sz="2400" b="0" dirty="0">
                <a:latin typeface="Times New Roman" panose="02020603050405020304" pitchFamily="18" charset="0"/>
                <a:cs typeface="Times New Roman" panose="02020603050405020304" pitchFamily="18" charset="0"/>
              </a:rPr>
              <a:t>CPU</a:t>
            </a:r>
            <a:r>
              <a:rPr lang="zh-CN" altLang="en-US" sz="2400" b="0" dirty="0">
                <a:latin typeface="+mn-ea"/>
              </a:rPr>
              <a:t>）数据的方式</a:t>
            </a:r>
            <a:r>
              <a:rPr lang="zh-CN" altLang="en-US" sz="2400" b="0" dirty="0" smtClean="0">
                <a:latin typeface="+mn-ea"/>
              </a:rPr>
              <a:t>。</a:t>
            </a:r>
            <a:endParaRPr lang="en-US" altLang="zh-CN" sz="2400" b="0" dirty="0" smtClean="0">
              <a:latin typeface="+mn-ea"/>
            </a:endParaRPr>
          </a:p>
          <a:p>
            <a:pPr eaLnBrk="1" hangingPunct="1">
              <a:lnSpc>
                <a:spcPct val="150000"/>
              </a:lnSpc>
            </a:pPr>
            <a:r>
              <a:rPr lang="zh-CN" altLang="en-US" sz="2400" b="0" dirty="0">
                <a:latin typeface="+mn-ea"/>
              </a:rPr>
              <a:t>适用于外设和存储器之间有大量的数据需要传送及外设工作速度很快的情况。</a:t>
            </a:r>
          </a:p>
          <a:p>
            <a:pPr eaLnBrk="1" hangingPunct="1">
              <a:lnSpc>
                <a:spcPct val="150000"/>
              </a:lnSpc>
            </a:pPr>
            <a:endParaRPr lang="en-US" altLang="zh-CN" sz="2400" dirty="0" smtClean="0"/>
          </a:p>
        </p:txBody>
      </p:sp>
      <p:sp>
        <p:nvSpPr>
          <p:cNvPr id="6" name="Rectangle 2"/>
          <p:cNvSpPr txBox="1">
            <a:spLocks noChangeArrowheads="1"/>
          </p:cNvSpPr>
          <p:nvPr/>
        </p:nvSpPr>
        <p:spPr bwMode="auto">
          <a:xfrm>
            <a:off x="487317" y="342042"/>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5.1.3</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直接存储器存取</a:t>
            </a:r>
            <a:r>
              <a:rPr lang="en-US" altLang="zh-CN" sz="2800" dirty="0" smtClean="0">
                <a:solidFill>
                  <a:schemeClr val="tx1"/>
                </a:solidFill>
                <a:latin typeface="楷体" panose="02010609060101010101" pitchFamily="49" charset="-122"/>
                <a:ea typeface="楷体" panose="02010609060101010101" pitchFamily="49" charset="-122"/>
              </a:rPr>
              <a:t>(DMA)</a:t>
            </a:r>
            <a:r>
              <a:rPr lang="zh-CN" altLang="en-US" sz="2800" dirty="0" smtClean="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395288" y="2924945"/>
            <a:ext cx="8385175"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5.2</a:t>
            </a:r>
            <a:r>
              <a:rPr lang="en-US" altLang="zh-CN" b="1" dirty="0" smtClean="0">
                <a:solidFill>
                  <a:schemeClr val="bg1"/>
                </a:solidFill>
                <a:latin typeface="黑体" panose="02010609060101010101" pitchFamily="49" charset="-122"/>
                <a:ea typeface="黑体" panose="02010609060101010101" pitchFamily="49" charset="-122"/>
              </a:rPr>
              <a:t>  </a:t>
            </a:r>
            <a:r>
              <a:rPr lang="zh-CN" altLang="en-US" b="1" dirty="0" smtClean="0">
                <a:solidFill>
                  <a:schemeClr val="bg1"/>
                </a:solidFill>
                <a:latin typeface="黑体" panose="02010609060101010101" pitchFamily="49" charset="-122"/>
                <a:ea typeface="黑体" panose="02010609060101010101" pitchFamily="49" charset="-122"/>
              </a:rPr>
              <a:t>中断的概念</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692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5" name="Rectangle 2"/>
          <p:cNvSpPr>
            <a:spLocks noGrp="1" noChangeArrowheads="1"/>
          </p:cNvSpPr>
          <p:nvPr>
            <p:ph type="title"/>
          </p:nvPr>
        </p:nvSpPr>
        <p:spPr>
          <a:xfrm>
            <a:off x="611560" y="844550"/>
            <a:ext cx="7620000" cy="685800"/>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5.2</a:t>
            </a:r>
            <a:r>
              <a:rPr lang="en-US" altLang="zh-CN" sz="3600" b="1" dirty="0" smtClean="0">
                <a:solidFill>
                  <a:schemeClr val="tx1"/>
                </a:solidFill>
                <a:latin typeface="楷体" panose="02010609060101010101" pitchFamily="49" charset="-122"/>
                <a:ea typeface="楷体" panose="02010609060101010101" pitchFamily="49" charset="-122"/>
              </a:rPr>
              <a:t>  </a:t>
            </a:r>
            <a:r>
              <a:rPr lang="zh-CN" altLang="en-US" sz="3600" b="1" dirty="0" smtClean="0">
                <a:solidFill>
                  <a:schemeClr val="tx1"/>
                </a:solidFill>
                <a:latin typeface="楷体" panose="02010609060101010101" pitchFamily="49" charset="-122"/>
                <a:ea typeface="楷体" panose="02010609060101010101" pitchFamily="49" charset="-122"/>
              </a:rPr>
              <a:t>中断的概念</a:t>
            </a:r>
          </a:p>
        </p:txBody>
      </p:sp>
      <p:sp>
        <p:nvSpPr>
          <p:cNvPr id="722946" name="Rectangle 2"/>
          <p:cNvSpPr>
            <a:spLocks noGrp="1" noChangeArrowheads="1"/>
          </p:cNvSpPr>
          <p:nvPr>
            <p:ph idx="1"/>
          </p:nvPr>
        </p:nvSpPr>
        <p:spPr>
          <a:xfrm>
            <a:off x="637943" y="1916113"/>
            <a:ext cx="7772400" cy="3641365"/>
          </a:xfrm>
          <a:noFill/>
        </p:spPr>
        <p:txBody>
          <a:bodyPr/>
          <a:lstStyle/>
          <a:p>
            <a:pPr marL="668338" indent="-668338" eaLnBrk="1" hangingPunct="1">
              <a:lnSpc>
                <a:spcPct val="150000"/>
              </a:lnSpc>
            </a:pPr>
            <a:r>
              <a:rPr lang="zh-CN" altLang="en-US" sz="2400" b="1" dirty="0">
                <a:solidFill>
                  <a:srgbClr val="C00000"/>
                </a:solidFill>
                <a:latin typeface="+mn-ea"/>
              </a:rPr>
              <a:t>中断</a:t>
            </a:r>
            <a:r>
              <a:rPr lang="zh-CN" altLang="en-US" sz="2400" b="1" dirty="0" smtClean="0">
                <a:solidFill>
                  <a:srgbClr val="C00000"/>
                </a:solidFill>
                <a:latin typeface="+mn-ea"/>
              </a:rPr>
              <a:t>定义</a:t>
            </a:r>
            <a:r>
              <a:rPr lang="en-US" altLang="zh-CN" sz="2400" b="1" dirty="0" smtClean="0">
                <a:solidFill>
                  <a:srgbClr val="C00000"/>
                </a:solidFill>
                <a:latin typeface="+mn-ea"/>
              </a:rPr>
              <a:t>:</a:t>
            </a:r>
          </a:p>
          <a:p>
            <a:pPr marL="0" indent="0" eaLnBrk="1" hangingPunct="1">
              <a:lnSpc>
                <a:spcPct val="150000"/>
              </a:lnSpc>
              <a:buNone/>
            </a:pPr>
            <a:r>
              <a:rPr lang="en-US" altLang="zh-CN" sz="2400" b="1" dirty="0" smtClean="0">
                <a:latin typeface="+mn-ea"/>
              </a:rPr>
              <a:t>    </a:t>
            </a:r>
            <a:r>
              <a:rPr lang="zh-CN" altLang="en-US" sz="2400" dirty="0" smtClean="0">
                <a:latin typeface="+mn-ea"/>
              </a:rPr>
              <a:t>当</a:t>
            </a:r>
            <a:r>
              <a:rPr lang="en-US" altLang="zh-CN" sz="2400" dirty="0" smtClean="0">
                <a:latin typeface="+mn-ea"/>
              </a:rPr>
              <a:t>CPU</a:t>
            </a:r>
            <a:r>
              <a:rPr lang="zh-CN" altLang="en-US" sz="2400" dirty="0" smtClean="0">
                <a:latin typeface="+mn-ea"/>
              </a:rPr>
              <a:t>正在处理某件事件的时候，外部发生的某一事件请求</a:t>
            </a:r>
            <a:r>
              <a:rPr lang="en-US" altLang="zh-CN" sz="2400" dirty="0" smtClean="0">
                <a:latin typeface="+mn-ea"/>
              </a:rPr>
              <a:t>CPU</a:t>
            </a:r>
            <a:r>
              <a:rPr lang="zh-CN" altLang="en-US" sz="2400" dirty="0" smtClean="0">
                <a:latin typeface="+mn-ea"/>
              </a:rPr>
              <a:t>迅速去处理，于是</a:t>
            </a:r>
            <a:r>
              <a:rPr lang="en-US" altLang="zh-CN" sz="2400" dirty="0" smtClean="0">
                <a:latin typeface="+mn-ea"/>
              </a:rPr>
              <a:t>CPU</a:t>
            </a:r>
            <a:r>
              <a:rPr lang="zh-CN" altLang="en-US" sz="2400" dirty="0" smtClean="0">
                <a:latin typeface="+mn-ea"/>
              </a:rPr>
              <a:t>暂时中止当前的工作，转去处理所发生的事件。中断服务处理完该事件后，再返回到原来被中止的地方继续原来的工作，这样的过程称为中断。</a:t>
            </a:r>
          </a:p>
        </p:txBody>
      </p:sp>
      <p:sp>
        <p:nvSpPr>
          <p:cNvPr id="1741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D16FA75-197E-4D38-A60F-93A75CC812AC}" type="datetime10">
              <a:rPr lang="zh-CN" altLang="en-US" sz="2000" smtClean="0">
                <a:solidFill>
                  <a:schemeClr val="bg1"/>
                </a:solidFill>
              </a:rPr>
              <a:pPr>
                <a:spcBef>
                  <a:spcPct val="50000"/>
                </a:spcBef>
                <a:buFontTx/>
                <a:buNone/>
              </a:pPr>
              <a:t>16:59</a:t>
            </a:fld>
            <a:endParaRPr lang="en-US" altLang="zh-CN" sz="2000" smtClean="0"/>
          </a:p>
        </p:txBody>
      </p:sp>
      <p:pic>
        <p:nvPicPr>
          <p:cNvPr id="17413" name="音频 1">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2" descr="c:\documents and settings\ibm\application data\360se6\User Data\temp\01300000323145123029807175635_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Tm="33956">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46"/>
                                        </p:tgtEl>
                                        <p:attrNameLst>
                                          <p:attrName>style.visibility</p:attrName>
                                        </p:attrNameLst>
                                      </p:cBhvr>
                                      <p:to>
                                        <p:strVal val="visible"/>
                                      </p:to>
                                    </p:set>
                                    <p:animEffect transition="in" filter="blinds(horizontal)">
                                      <p:cBhvr>
                                        <p:cTn id="7" dur="500"/>
                                        <p:tgtEl>
                                          <p:spTgt spid="72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5008" name="Rectangle 16"/>
          <p:cNvSpPr>
            <a:spLocks noGrp="1" noChangeArrowheads="1"/>
          </p:cNvSpPr>
          <p:nvPr>
            <p:ph type="title"/>
          </p:nvPr>
        </p:nvSpPr>
        <p:spPr>
          <a:xfrm>
            <a:off x="3341686" y="6202961"/>
            <a:ext cx="2919121" cy="404937"/>
          </a:xfrm>
        </p:spPr>
        <p:txBody>
          <a:bodyPr/>
          <a:lstStyle/>
          <a:p>
            <a:pPr eaLnBrk="1" hangingPunct="1"/>
            <a:r>
              <a:rPr lang="zh-CN" altLang="en-US" sz="2000" dirty="0" smtClean="0">
                <a:solidFill>
                  <a:schemeClr val="tx1"/>
                </a:solidFill>
              </a:rPr>
              <a:t>图</a:t>
            </a:r>
            <a:r>
              <a:rPr lang="en-US" altLang="zh-CN" sz="2000" dirty="0" smtClean="0">
                <a:solidFill>
                  <a:schemeClr val="tx1"/>
                </a:solidFill>
              </a:rPr>
              <a:t>5-2    </a:t>
            </a:r>
            <a:r>
              <a:rPr lang="zh-CN" altLang="en-US" sz="2000" dirty="0" smtClean="0">
                <a:solidFill>
                  <a:schemeClr val="tx1"/>
                </a:solidFill>
              </a:rPr>
              <a:t>中断流程</a:t>
            </a:r>
          </a:p>
        </p:txBody>
      </p:sp>
      <p:sp>
        <p:nvSpPr>
          <p:cNvPr id="18448" name="Rectangle 15"/>
          <p:cNvSpPr>
            <a:spLocks noChangeArrowheads="1"/>
          </p:cNvSpPr>
          <p:nvPr/>
        </p:nvSpPr>
        <p:spPr bwMode="auto">
          <a:xfrm>
            <a:off x="2133600" y="304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b="0">
              <a:solidFill>
                <a:schemeClr val="accent1"/>
              </a:solidFill>
            </a:endParaRPr>
          </a:p>
        </p:txBody>
      </p:sp>
      <p:grpSp>
        <p:nvGrpSpPr>
          <p:cNvPr id="7" name="组合 6"/>
          <p:cNvGrpSpPr/>
          <p:nvPr/>
        </p:nvGrpSpPr>
        <p:grpSpPr>
          <a:xfrm>
            <a:off x="1560511" y="1774825"/>
            <a:ext cx="5480051" cy="4171057"/>
            <a:chOff x="1560511" y="1774825"/>
            <a:chExt cx="5480051" cy="4171057"/>
          </a:xfrm>
        </p:grpSpPr>
        <p:sp>
          <p:nvSpPr>
            <p:cNvPr id="724994" name="Line 2"/>
            <p:cNvSpPr>
              <a:spLocks noChangeShapeType="1"/>
            </p:cNvSpPr>
            <p:nvPr/>
          </p:nvSpPr>
          <p:spPr bwMode="auto">
            <a:xfrm>
              <a:off x="4119562" y="1774825"/>
              <a:ext cx="0" cy="129540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995" name="Oval 3"/>
            <p:cNvSpPr>
              <a:spLocks noChangeArrowheads="1"/>
            </p:cNvSpPr>
            <p:nvPr/>
          </p:nvSpPr>
          <p:spPr bwMode="auto">
            <a:xfrm>
              <a:off x="4043362" y="3222625"/>
              <a:ext cx="76200" cy="15240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24996" name="Oval 4"/>
            <p:cNvSpPr>
              <a:spLocks noChangeArrowheads="1"/>
            </p:cNvSpPr>
            <p:nvPr/>
          </p:nvSpPr>
          <p:spPr bwMode="auto">
            <a:xfrm>
              <a:off x="4043362" y="3679825"/>
              <a:ext cx="76200" cy="15240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24997" name="Line 5"/>
            <p:cNvSpPr>
              <a:spLocks noChangeShapeType="1"/>
            </p:cNvSpPr>
            <p:nvPr/>
          </p:nvSpPr>
          <p:spPr bwMode="auto">
            <a:xfrm flipV="1">
              <a:off x="4119562" y="2232025"/>
              <a:ext cx="2133600" cy="106680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998" name="Line 6"/>
            <p:cNvSpPr>
              <a:spLocks noChangeShapeType="1"/>
            </p:cNvSpPr>
            <p:nvPr/>
          </p:nvSpPr>
          <p:spPr bwMode="auto">
            <a:xfrm>
              <a:off x="6253162" y="2308225"/>
              <a:ext cx="0" cy="236220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999" name="Line 7"/>
            <p:cNvSpPr>
              <a:spLocks noChangeShapeType="1"/>
            </p:cNvSpPr>
            <p:nvPr/>
          </p:nvSpPr>
          <p:spPr bwMode="auto">
            <a:xfrm flipH="1" flipV="1">
              <a:off x="4119562" y="3756025"/>
              <a:ext cx="2133600" cy="99060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00" name="Line 8"/>
            <p:cNvSpPr>
              <a:spLocks noChangeShapeType="1"/>
            </p:cNvSpPr>
            <p:nvPr/>
          </p:nvSpPr>
          <p:spPr bwMode="auto">
            <a:xfrm>
              <a:off x="4119562" y="3984625"/>
              <a:ext cx="0" cy="190500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01" name="Text Box 9"/>
            <p:cNvSpPr txBox="1">
              <a:spLocks noChangeArrowheads="1"/>
            </p:cNvSpPr>
            <p:nvPr/>
          </p:nvSpPr>
          <p:spPr bwMode="auto">
            <a:xfrm>
              <a:off x="3494087" y="1804987"/>
              <a:ext cx="54927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主程序</a:t>
              </a:r>
            </a:p>
          </p:txBody>
        </p:sp>
        <p:sp>
          <p:nvSpPr>
            <p:cNvPr id="725002" name="Text Box 10"/>
            <p:cNvSpPr txBox="1">
              <a:spLocks noChangeArrowheads="1"/>
            </p:cNvSpPr>
            <p:nvPr/>
          </p:nvSpPr>
          <p:spPr bwMode="auto">
            <a:xfrm rot="-1598880">
              <a:off x="4240212" y="2152650"/>
              <a:ext cx="202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hlink"/>
                  </a:solidFill>
                </a:rPr>
                <a:t>响应中断请求</a:t>
              </a:r>
              <a:endParaRPr lang="zh-CN" altLang="en-US" sz="2400" b="0"/>
            </a:p>
          </p:txBody>
        </p:sp>
        <p:sp>
          <p:nvSpPr>
            <p:cNvPr id="725003" name="Text Box 11"/>
            <p:cNvSpPr txBox="1">
              <a:spLocks noChangeArrowheads="1"/>
            </p:cNvSpPr>
            <p:nvPr/>
          </p:nvSpPr>
          <p:spPr bwMode="auto">
            <a:xfrm>
              <a:off x="6491287" y="2262187"/>
              <a:ext cx="549275"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中断服务程序</a:t>
              </a:r>
              <a:endParaRPr lang="zh-CN" altLang="en-US" sz="2400" b="0"/>
            </a:p>
          </p:txBody>
        </p:sp>
        <p:sp>
          <p:nvSpPr>
            <p:cNvPr id="725004" name="Text Box 12"/>
            <p:cNvSpPr txBox="1">
              <a:spLocks noChangeArrowheads="1"/>
            </p:cNvSpPr>
            <p:nvPr/>
          </p:nvSpPr>
          <p:spPr bwMode="auto">
            <a:xfrm rot="1495579">
              <a:off x="4424362" y="4614862"/>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hlink"/>
                  </a:solidFill>
                </a:rPr>
                <a:t>返回主程序</a:t>
              </a:r>
              <a:endParaRPr lang="zh-CN" altLang="en-US" sz="2400" b="0"/>
            </a:p>
          </p:txBody>
        </p:sp>
        <p:sp>
          <p:nvSpPr>
            <p:cNvPr id="725005" name="Text Box 13"/>
            <p:cNvSpPr txBox="1">
              <a:spLocks noChangeArrowheads="1"/>
            </p:cNvSpPr>
            <p:nvPr/>
          </p:nvSpPr>
          <p:spPr bwMode="auto">
            <a:xfrm>
              <a:off x="3518669" y="3717032"/>
              <a:ext cx="5492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t>继续执行主程序</a:t>
              </a:r>
              <a:endParaRPr lang="zh-CN" altLang="en-US" sz="2400" b="0" dirty="0"/>
            </a:p>
          </p:txBody>
        </p:sp>
        <p:sp>
          <p:nvSpPr>
            <p:cNvPr id="725006" name="Text Box 14"/>
            <p:cNvSpPr txBox="1">
              <a:spLocks noChangeArrowheads="1"/>
            </p:cNvSpPr>
            <p:nvPr/>
          </p:nvSpPr>
          <p:spPr bwMode="auto">
            <a:xfrm>
              <a:off x="2963862" y="2917825"/>
              <a:ext cx="793750"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0">
                  <a:solidFill>
                    <a:schemeClr val="hlink"/>
                  </a:solidFill>
                </a:rPr>
                <a:t>断点</a:t>
              </a:r>
            </a:p>
          </p:txBody>
        </p:sp>
        <p:sp>
          <p:nvSpPr>
            <p:cNvPr id="725010" name="Line 18"/>
            <p:cNvSpPr>
              <a:spLocks noChangeShapeType="1"/>
            </p:cNvSpPr>
            <p:nvPr/>
          </p:nvSpPr>
          <p:spPr bwMode="auto">
            <a:xfrm rot="-5458973">
              <a:off x="2681287" y="2497137"/>
              <a:ext cx="0" cy="215265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11" name="Text Box 19"/>
            <p:cNvSpPr txBox="1">
              <a:spLocks noChangeArrowheads="1"/>
            </p:cNvSpPr>
            <p:nvPr/>
          </p:nvSpPr>
          <p:spPr bwMode="auto">
            <a:xfrm>
              <a:off x="1560511" y="3091251"/>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0" dirty="0">
                  <a:solidFill>
                    <a:srgbClr val="FF0000"/>
                  </a:solidFill>
                </a:rPr>
                <a:t>中断请求</a:t>
              </a:r>
              <a:endParaRPr lang="zh-CN" altLang="en-US" sz="2000" b="0" dirty="0"/>
            </a:p>
          </p:txBody>
        </p:sp>
      </p:grpSp>
      <p:pic>
        <p:nvPicPr>
          <p:cNvPr id="18453" name="Picture 2" descr="c:\documents and settings\ibm\application data\360se6\User Data\temp\01300000323145123029807175635_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
          <p:cNvSpPr txBox="1">
            <a:spLocks noChangeArrowheads="1"/>
          </p:cNvSpPr>
          <p:nvPr/>
        </p:nvSpPr>
        <p:spPr bwMode="auto">
          <a:xfrm>
            <a:off x="611560" y="844550"/>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5.2</a:t>
            </a:r>
            <a:r>
              <a:rPr kumimoji="0" lang="en-US" altLang="zh-CN" sz="3600" b="1" kern="0" smtClean="0">
                <a:solidFill>
                  <a:schemeClr val="tx1"/>
                </a:solidFill>
                <a:latin typeface="楷体" panose="02010609060101010101" pitchFamily="49" charset="-122"/>
                <a:ea typeface="楷体" panose="02010609060101010101" pitchFamily="49" charset="-122"/>
              </a:rPr>
              <a:t>  </a:t>
            </a:r>
            <a:r>
              <a:rPr kumimoji="0" lang="zh-CN" altLang="en-US" sz="3600" b="1" kern="0" smtClean="0">
                <a:solidFill>
                  <a:schemeClr val="tx1"/>
                </a:solidFill>
                <a:latin typeface="楷体" panose="02010609060101010101" pitchFamily="49" charset="-122"/>
                <a:ea typeface="楷体" panose="02010609060101010101" pitchFamily="49" charset="-122"/>
              </a:rPr>
              <a:t>中断的概念</a:t>
            </a:r>
            <a:endParaRPr kumimoji="0" lang="zh-CN" altLang="en-US" sz="3600" b="1" kern="0" dirty="0" smtClean="0">
              <a:solidFill>
                <a:schemeClr val="tx1"/>
              </a:solidFill>
              <a:latin typeface="楷体" panose="02010609060101010101" pitchFamily="49" charset="-122"/>
              <a:ea typeface="楷体" panose="02010609060101010101" pitchFamily="49" charset="-122"/>
            </a:endParaRPr>
          </a:p>
        </p:txBody>
      </p:sp>
      <p:pic>
        <p:nvPicPr>
          <p:cNvPr id="4" name="音频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18500" y="6032500"/>
            <a:ext cx="609600" cy="609600"/>
          </a:xfrm>
          <a:prstGeom prst="rect">
            <a:avLst/>
          </a:prstGeom>
        </p:spPr>
      </p:pic>
    </p:spTree>
    <p:custDataLst>
      <p:tags r:id="rId1"/>
    </p:custDataLst>
    <p:extLst>
      <p:ext uri="{BB962C8B-B14F-4D97-AF65-F5344CB8AC3E}">
        <p14:creationId xmlns:p14="http://schemas.microsoft.com/office/powerpoint/2010/main" val="4210284435"/>
      </p:ext>
    </p:extLst>
  </p:cSld>
  <p:clrMapOvr>
    <a:masterClrMapping/>
  </p:clrMapOvr>
  <mc:AlternateContent xmlns:mc="http://schemas.openxmlformats.org/markup-compatibility/2006" xmlns:p14="http://schemas.microsoft.com/office/powerpoint/2010/main">
    <mc:Choice Requires="p14">
      <p:transition p14:dur="10" advTm="75440"/>
    </mc:Choice>
    <mc:Fallback xmlns="">
      <p:transition advTm="7544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725008"/>
                                        </p:tgtEl>
                                        <p:attrNameLst>
                                          <p:attrName>style.visibility</p:attrName>
                                        </p:attrNameLst>
                                      </p:cBhvr>
                                      <p:to>
                                        <p:strVal val="visible"/>
                                      </p:to>
                                    </p:set>
                                    <p:anim calcmode="lin" valueType="num">
                                      <p:cBhvr additive="base">
                                        <p:cTn id="10" dur="500" fill="hold"/>
                                        <p:tgtEl>
                                          <p:spTgt spid="725008"/>
                                        </p:tgtEl>
                                        <p:attrNameLst>
                                          <p:attrName>ppt_x</p:attrName>
                                        </p:attrNameLst>
                                      </p:cBhvr>
                                      <p:tavLst>
                                        <p:tav tm="0">
                                          <p:val>
                                            <p:strVal val="0-#ppt_w/2"/>
                                          </p:val>
                                        </p:tav>
                                        <p:tav tm="100000">
                                          <p:val>
                                            <p:strVal val="#ppt_x"/>
                                          </p:val>
                                        </p:tav>
                                      </p:tavLst>
                                    </p:anim>
                                    <p:anim calcmode="lin" valueType="num">
                                      <p:cBhvr additive="base">
                                        <p:cTn id="11" dur="500" fill="hold"/>
                                        <p:tgtEl>
                                          <p:spTgt spid="7250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4"/>
                </p:tgtEl>
              </p:cMediaNode>
            </p:audio>
          </p:childTnLst>
        </p:cTn>
      </p:par>
    </p:tnLst>
    <p:bldLst>
      <p:bldP spid="725008" grpId="0" autoUpdateAnimBg="0"/>
    </p:bldLst>
  </p:timing>
  <p:extLst mod="1"/>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6020" name="Rectangle 4"/>
          <p:cNvSpPr>
            <a:spLocks noGrp="1" noChangeArrowheads="1"/>
          </p:cNvSpPr>
          <p:nvPr>
            <p:ph idx="1"/>
          </p:nvPr>
        </p:nvSpPr>
        <p:spPr>
          <a:xfrm>
            <a:off x="611560" y="1700808"/>
            <a:ext cx="6981825" cy="4291930"/>
          </a:xfrm>
        </p:spPr>
        <p:txBody>
          <a:bodyPr/>
          <a:lstStyle/>
          <a:p>
            <a:pPr eaLnBrk="1" hangingPunct="1">
              <a:lnSpc>
                <a:spcPct val="150000"/>
              </a:lnSpc>
            </a:pPr>
            <a:r>
              <a:rPr lang="zh-CN" altLang="en-US" sz="2400" b="1" dirty="0" smtClean="0">
                <a:solidFill>
                  <a:srgbClr val="CC3300"/>
                </a:solidFill>
                <a:latin typeface="+mn-ea"/>
              </a:rPr>
              <a:t>中断系统：</a:t>
            </a:r>
            <a:r>
              <a:rPr lang="zh-CN" altLang="en-US" sz="2400" dirty="0" smtClean="0">
                <a:latin typeface="+mn-ea"/>
              </a:rPr>
              <a:t>实现中断功能的部件称为中断系统，又称中断机构。</a:t>
            </a:r>
            <a:endParaRPr lang="en-US" altLang="zh-CN" sz="2400" dirty="0" smtClean="0">
              <a:latin typeface="+mn-ea"/>
            </a:endParaRPr>
          </a:p>
          <a:p>
            <a:pPr eaLnBrk="1" hangingPunct="1">
              <a:lnSpc>
                <a:spcPct val="150000"/>
              </a:lnSpc>
            </a:pPr>
            <a:r>
              <a:rPr lang="zh-CN" altLang="en-US" sz="2400" b="1" dirty="0">
                <a:solidFill>
                  <a:srgbClr val="CC3300"/>
                </a:solidFill>
                <a:latin typeface="+mn-ea"/>
              </a:rPr>
              <a:t>中断</a:t>
            </a:r>
            <a:r>
              <a:rPr lang="zh-CN" altLang="en-US" sz="2400" b="1" dirty="0" smtClean="0">
                <a:solidFill>
                  <a:srgbClr val="CC3300"/>
                </a:solidFill>
                <a:latin typeface="+mn-ea"/>
              </a:rPr>
              <a:t>源：</a:t>
            </a:r>
            <a:r>
              <a:rPr lang="zh-CN" altLang="en-US" sz="2400" dirty="0" smtClean="0">
                <a:latin typeface="+mn-ea"/>
              </a:rPr>
              <a:t>产生</a:t>
            </a:r>
            <a:r>
              <a:rPr lang="zh-CN" altLang="en-US" sz="2400" dirty="0">
                <a:latin typeface="+mn-ea"/>
              </a:rPr>
              <a:t>中断的请求源称为中断源</a:t>
            </a:r>
            <a:r>
              <a:rPr lang="zh-CN" altLang="en-US" sz="2400" dirty="0" smtClean="0">
                <a:latin typeface="+mn-ea"/>
              </a:rPr>
              <a:t>。</a:t>
            </a:r>
            <a:endParaRPr lang="en-US" altLang="zh-CN" sz="2400" dirty="0" smtClean="0">
              <a:latin typeface="+mn-ea"/>
            </a:endParaRPr>
          </a:p>
          <a:p>
            <a:pPr eaLnBrk="1" hangingPunct="1">
              <a:lnSpc>
                <a:spcPct val="150000"/>
              </a:lnSpc>
            </a:pPr>
            <a:r>
              <a:rPr lang="zh-CN" altLang="en-US" sz="2400" b="1" dirty="0" smtClean="0">
                <a:solidFill>
                  <a:srgbClr val="CC3300"/>
                </a:solidFill>
              </a:rPr>
              <a:t>中断请求：</a:t>
            </a:r>
            <a:r>
              <a:rPr lang="zh-CN" altLang="en-US" sz="2400" dirty="0"/>
              <a:t>中断源向</a:t>
            </a:r>
            <a:r>
              <a:rPr lang="en-US" altLang="zh-CN" sz="2400" dirty="0"/>
              <a:t>CPU</a:t>
            </a:r>
            <a:r>
              <a:rPr lang="zh-CN" altLang="en-US" sz="2400" dirty="0"/>
              <a:t>提出的处理请求，称为中断请求或中断申请</a:t>
            </a:r>
            <a:r>
              <a:rPr lang="zh-CN" altLang="en-US" sz="2400" dirty="0" smtClean="0"/>
              <a:t>。</a:t>
            </a:r>
            <a:endParaRPr lang="en-US" altLang="zh-CN" sz="2400" dirty="0" smtClean="0"/>
          </a:p>
          <a:p>
            <a:pPr eaLnBrk="1" hangingPunct="1">
              <a:lnSpc>
                <a:spcPct val="150000"/>
              </a:lnSpc>
            </a:pPr>
            <a:r>
              <a:rPr lang="zh-CN" altLang="en-US" sz="2400" b="1" dirty="0">
                <a:solidFill>
                  <a:srgbClr val="CC3300"/>
                </a:solidFill>
              </a:rPr>
              <a:t>中断响应</a:t>
            </a:r>
            <a:r>
              <a:rPr lang="zh-CN" altLang="en-US" sz="2400" b="1" dirty="0" smtClean="0">
                <a:solidFill>
                  <a:srgbClr val="CC3300"/>
                </a:solidFill>
              </a:rPr>
              <a:t>过程：</a:t>
            </a:r>
            <a:r>
              <a:rPr lang="en-US" altLang="zh-CN" sz="2400" dirty="0"/>
              <a:t>CPU</a:t>
            </a:r>
            <a:r>
              <a:rPr lang="zh-CN" altLang="en-US" sz="2400" dirty="0"/>
              <a:t>暂时中止自身的事物，转去处理事件的过程，称为</a:t>
            </a:r>
            <a:r>
              <a:rPr lang="en-US" altLang="zh-CN" sz="2400" dirty="0"/>
              <a:t>CPU</a:t>
            </a:r>
            <a:r>
              <a:rPr lang="zh-CN" altLang="en-US" sz="2400" dirty="0"/>
              <a:t>的中断响应过程。</a:t>
            </a:r>
          </a:p>
          <a:p>
            <a:pPr eaLnBrk="1" hangingPunct="1">
              <a:lnSpc>
                <a:spcPct val="150000"/>
              </a:lnSpc>
            </a:pPr>
            <a:endParaRPr lang="zh-CN" altLang="en-US" sz="2400" dirty="0"/>
          </a:p>
          <a:p>
            <a:pPr eaLnBrk="1" hangingPunct="1">
              <a:lnSpc>
                <a:spcPct val="150000"/>
              </a:lnSpc>
            </a:pPr>
            <a:endParaRPr lang="zh-CN" altLang="en-US" sz="2400" dirty="0">
              <a:latin typeface="+mn-ea"/>
            </a:endParaRPr>
          </a:p>
          <a:p>
            <a:pPr eaLnBrk="1" hangingPunct="1">
              <a:lnSpc>
                <a:spcPct val="190000"/>
              </a:lnSpc>
            </a:pPr>
            <a:endParaRPr lang="en-US" altLang="zh-CN" sz="2800" b="1" dirty="0" smtClean="0"/>
          </a:p>
        </p:txBody>
      </p:sp>
      <p:sp>
        <p:nvSpPr>
          <p:cNvPr id="1945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A689802-6368-4BBB-9F07-EFCA65B16A92}" type="datetime10">
              <a:rPr lang="zh-CN" altLang="en-US" sz="2000" smtClean="0">
                <a:solidFill>
                  <a:schemeClr val="bg1"/>
                </a:solidFill>
              </a:rPr>
              <a:pPr>
                <a:spcBef>
                  <a:spcPct val="50000"/>
                </a:spcBef>
                <a:buFontTx/>
                <a:buNone/>
              </a:pPr>
              <a:t>16:59</a:t>
            </a:fld>
            <a:endParaRPr lang="en-US" altLang="zh-CN" sz="2000" smtClean="0"/>
          </a:p>
        </p:txBody>
      </p:sp>
      <p:pic>
        <p:nvPicPr>
          <p:cNvPr id="1946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611560" y="844550"/>
            <a:ext cx="7620000" cy="685800"/>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5.2</a:t>
            </a:r>
            <a:r>
              <a:rPr lang="en-US" altLang="zh-CN" sz="3600" b="1" dirty="0" smtClean="0">
                <a:solidFill>
                  <a:schemeClr val="tx1"/>
                </a:solidFill>
                <a:latin typeface="楷体" panose="02010609060101010101" pitchFamily="49" charset="-122"/>
                <a:ea typeface="楷体" panose="02010609060101010101" pitchFamily="49" charset="-122"/>
              </a:rPr>
              <a:t>  </a:t>
            </a:r>
            <a:r>
              <a:rPr lang="zh-CN" altLang="en-US" sz="3600" b="1" dirty="0" smtClean="0">
                <a:solidFill>
                  <a:schemeClr val="tx1"/>
                </a:solidFill>
                <a:latin typeface="楷体" panose="02010609060101010101" pitchFamily="49" charset="-122"/>
                <a:ea typeface="楷体" panose="02010609060101010101" pitchFamily="49" charset="-122"/>
              </a:rPr>
              <a:t>中断的概念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726020">
                                            <p:txEl>
                                              <p:pRg st="0" end="0"/>
                                            </p:txEl>
                                          </p:spTgt>
                                        </p:tgtEl>
                                        <p:attrNameLst>
                                          <p:attrName>style.visibility</p:attrName>
                                        </p:attrNameLst>
                                      </p:cBhvr>
                                      <p:to>
                                        <p:strVal val="visible"/>
                                      </p:to>
                                    </p:set>
                                    <p:animEffect transition="in" filter="checkerboard(down)">
                                      <p:cBhvr>
                                        <p:cTn id="7" dur="500"/>
                                        <p:tgtEl>
                                          <p:spTgt spid="726020">
                                            <p:txEl>
                                              <p:pRg st="0" end="0"/>
                                            </p:txEl>
                                          </p:spTgt>
                                        </p:tgtEl>
                                      </p:cBhvr>
                                    </p:animEffect>
                                  </p:childTnLst>
                                </p:cTn>
                              </p:par>
                            </p:childTnLst>
                          </p:cTn>
                        </p:par>
                        <p:par>
                          <p:cTn id="8" fill="hold">
                            <p:stCondLst>
                              <p:cond delay="500"/>
                            </p:stCondLst>
                            <p:childTnLst>
                              <p:par>
                                <p:cTn id="9" presetID="5" presetClass="entr" presetSubtype="5" fill="hold" grpId="0" nodeType="afterEffect">
                                  <p:stCondLst>
                                    <p:cond delay="0"/>
                                  </p:stCondLst>
                                  <p:childTnLst>
                                    <p:set>
                                      <p:cBhvr>
                                        <p:cTn id="10" dur="1" fill="hold">
                                          <p:stCondLst>
                                            <p:cond delay="0"/>
                                          </p:stCondLst>
                                        </p:cTn>
                                        <p:tgtEl>
                                          <p:spTgt spid="726020">
                                            <p:txEl>
                                              <p:pRg st="1" end="1"/>
                                            </p:txEl>
                                          </p:spTgt>
                                        </p:tgtEl>
                                        <p:attrNameLst>
                                          <p:attrName>style.visibility</p:attrName>
                                        </p:attrNameLst>
                                      </p:cBhvr>
                                      <p:to>
                                        <p:strVal val="visible"/>
                                      </p:to>
                                    </p:set>
                                    <p:animEffect transition="in" filter="checkerboard(down)">
                                      <p:cBhvr>
                                        <p:cTn id="11" dur="500"/>
                                        <p:tgtEl>
                                          <p:spTgt spid="726020">
                                            <p:txEl>
                                              <p:pRg st="1" end="1"/>
                                            </p:txEl>
                                          </p:spTgt>
                                        </p:tgtEl>
                                      </p:cBhvr>
                                    </p:animEffect>
                                  </p:childTnLst>
                                </p:cTn>
                              </p:par>
                            </p:childTnLst>
                          </p:cTn>
                        </p:par>
                        <p:par>
                          <p:cTn id="12" fill="hold">
                            <p:stCondLst>
                              <p:cond delay="1000"/>
                            </p:stCondLst>
                            <p:childTnLst>
                              <p:par>
                                <p:cTn id="13" presetID="5" presetClass="entr" presetSubtype="5" fill="hold" grpId="0" nodeType="afterEffect">
                                  <p:stCondLst>
                                    <p:cond delay="0"/>
                                  </p:stCondLst>
                                  <p:childTnLst>
                                    <p:set>
                                      <p:cBhvr>
                                        <p:cTn id="14" dur="1" fill="hold">
                                          <p:stCondLst>
                                            <p:cond delay="0"/>
                                          </p:stCondLst>
                                        </p:cTn>
                                        <p:tgtEl>
                                          <p:spTgt spid="726020">
                                            <p:txEl>
                                              <p:pRg st="2" end="2"/>
                                            </p:txEl>
                                          </p:spTgt>
                                        </p:tgtEl>
                                        <p:attrNameLst>
                                          <p:attrName>style.visibility</p:attrName>
                                        </p:attrNameLst>
                                      </p:cBhvr>
                                      <p:to>
                                        <p:strVal val="visible"/>
                                      </p:to>
                                    </p:set>
                                    <p:animEffect transition="in" filter="checkerboard(down)">
                                      <p:cBhvr>
                                        <p:cTn id="15" dur="500"/>
                                        <p:tgtEl>
                                          <p:spTgt spid="726020">
                                            <p:txEl>
                                              <p:pRg st="2" end="2"/>
                                            </p:txEl>
                                          </p:spTgt>
                                        </p:tgtEl>
                                      </p:cBhvr>
                                    </p:animEffect>
                                  </p:childTnLst>
                                </p:cTn>
                              </p:par>
                            </p:childTnLst>
                          </p:cTn>
                        </p:par>
                        <p:par>
                          <p:cTn id="16" fill="hold">
                            <p:stCondLst>
                              <p:cond delay="1500"/>
                            </p:stCondLst>
                            <p:childTnLst>
                              <p:par>
                                <p:cTn id="17" presetID="5" presetClass="entr" presetSubtype="5" fill="hold" grpId="0" nodeType="afterEffect">
                                  <p:stCondLst>
                                    <p:cond delay="0"/>
                                  </p:stCondLst>
                                  <p:childTnLst>
                                    <p:set>
                                      <p:cBhvr>
                                        <p:cTn id="18" dur="1" fill="hold">
                                          <p:stCondLst>
                                            <p:cond delay="0"/>
                                          </p:stCondLst>
                                        </p:cTn>
                                        <p:tgtEl>
                                          <p:spTgt spid="726020">
                                            <p:txEl>
                                              <p:pRg st="3" end="3"/>
                                            </p:txEl>
                                          </p:spTgt>
                                        </p:tgtEl>
                                        <p:attrNameLst>
                                          <p:attrName>style.visibility</p:attrName>
                                        </p:attrNameLst>
                                      </p:cBhvr>
                                      <p:to>
                                        <p:strVal val="visible"/>
                                      </p:to>
                                    </p:set>
                                    <p:animEffect transition="in" filter="checkerboard(down)">
                                      <p:cBhvr>
                                        <p:cTn id="19" dur="500"/>
                                        <p:tgtEl>
                                          <p:spTgt spid="7260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0"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6B605BF-D682-4413-88AD-ED0CAAF9FD46}" type="datetime10">
              <a:rPr lang="zh-CN" altLang="en-US" sz="2000" smtClean="0">
                <a:solidFill>
                  <a:schemeClr val="bg1"/>
                </a:solidFill>
              </a:rPr>
              <a:pPr>
                <a:spcBef>
                  <a:spcPct val="50000"/>
                </a:spcBef>
                <a:buFontTx/>
                <a:buNone/>
              </a:pPr>
              <a:t>16:59</a:t>
            </a:fld>
            <a:endParaRPr lang="en-US" altLang="zh-CN" sz="2000" smtClean="0"/>
          </a:p>
        </p:txBody>
      </p:sp>
      <p:pic>
        <p:nvPicPr>
          <p:cNvPr id="2150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Grp="1" noChangeArrowheads="1"/>
          </p:cNvSpPr>
          <p:nvPr>
            <p:ph idx="1"/>
          </p:nvPr>
        </p:nvSpPr>
        <p:spPr>
          <a:xfrm>
            <a:off x="611560" y="1700808"/>
            <a:ext cx="6981825" cy="2376264"/>
          </a:xfrm>
        </p:spPr>
        <p:txBody>
          <a:bodyPr/>
          <a:lstStyle/>
          <a:p>
            <a:pPr>
              <a:lnSpc>
                <a:spcPct val="150000"/>
              </a:lnSpc>
              <a:spcBef>
                <a:spcPct val="0"/>
              </a:spcBef>
            </a:pPr>
            <a:r>
              <a:rPr lang="zh-CN" altLang="en-US" sz="2400" b="1" dirty="0">
                <a:solidFill>
                  <a:srgbClr val="CC3300"/>
                </a:solidFill>
              </a:rPr>
              <a:t>中断服务</a:t>
            </a:r>
            <a:r>
              <a:rPr lang="zh-CN" altLang="en-US" sz="2400" b="1" dirty="0" smtClean="0">
                <a:solidFill>
                  <a:srgbClr val="CC3300"/>
                </a:solidFill>
                <a:latin typeface="+mn-ea"/>
              </a:rPr>
              <a:t>：</a:t>
            </a:r>
            <a:r>
              <a:rPr lang="zh-CN" altLang="en-US" sz="2400" dirty="0"/>
              <a:t>对事件的整个处理过程，称为中断服务（或中断处理）。</a:t>
            </a:r>
            <a:endParaRPr lang="zh-CN" altLang="en-US" sz="2000" dirty="0"/>
          </a:p>
          <a:p>
            <a:pPr>
              <a:lnSpc>
                <a:spcPct val="150000"/>
              </a:lnSpc>
              <a:spcBef>
                <a:spcPct val="0"/>
              </a:spcBef>
            </a:pPr>
            <a:r>
              <a:rPr lang="zh-CN" altLang="en-US" sz="2400" b="1" dirty="0">
                <a:solidFill>
                  <a:srgbClr val="CC3300"/>
                </a:solidFill>
              </a:rPr>
              <a:t>中断</a:t>
            </a:r>
            <a:r>
              <a:rPr lang="zh-CN" altLang="en-US" sz="2400" b="1" dirty="0" smtClean="0">
                <a:solidFill>
                  <a:srgbClr val="CC3300"/>
                </a:solidFill>
              </a:rPr>
              <a:t>返回</a:t>
            </a:r>
            <a:r>
              <a:rPr lang="zh-CN" altLang="en-US" sz="2400" b="1" dirty="0" smtClean="0">
                <a:solidFill>
                  <a:srgbClr val="CC3300"/>
                </a:solidFill>
                <a:latin typeface="+mn-ea"/>
              </a:rPr>
              <a:t>：</a:t>
            </a:r>
            <a:r>
              <a:rPr lang="zh-CN" altLang="en-US" sz="2400" dirty="0"/>
              <a:t>中断处理完毕</a:t>
            </a:r>
            <a:r>
              <a:rPr lang="zh-CN" altLang="en-US" sz="2400" dirty="0" smtClean="0"/>
              <a:t>，再返回</a:t>
            </a:r>
            <a:r>
              <a:rPr lang="zh-CN" altLang="en-US" sz="2400" dirty="0"/>
              <a:t>到原来被中止的地方，称为中断返回</a:t>
            </a:r>
          </a:p>
          <a:p>
            <a:pPr eaLnBrk="1" hangingPunct="1">
              <a:lnSpc>
                <a:spcPct val="150000"/>
              </a:lnSpc>
            </a:pPr>
            <a:endParaRPr lang="zh-CN" altLang="en-US" sz="2400" dirty="0"/>
          </a:p>
          <a:p>
            <a:pPr eaLnBrk="1" hangingPunct="1">
              <a:lnSpc>
                <a:spcPct val="150000"/>
              </a:lnSpc>
            </a:pPr>
            <a:endParaRPr lang="zh-CN" altLang="en-US" sz="2400" dirty="0">
              <a:latin typeface="+mn-ea"/>
            </a:endParaRPr>
          </a:p>
          <a:p>
            <a:pPr marL="0" indent="0" eaLnBrk="1" hangingPunct="1">
              <a:lnSpc>
                <a:spcPct val="190000"/>
              </a:lnSpc>
              <a:buNone/>
            </a:pPr>
            <a:endParaRPr lang="en-US" altLang="zh-CN" sz="2800" b="1" dirty="0" smtClean="0"/>
          </a:p>
        </p:txBody>
      </p:sp>
      <p:sp>
        <p:nvSpPr>
          <p:cNvPr id="6" name="Rectangle 2"/>
          <p:cNvSpPr>
            <a:spLocks noGrp="1" noChangeArrowheads="1"/>
          </p:cNvSpPr>
          <p:nvPr>
            <p:ph type="title"/>
          </p:nvPr>
        </p:nvSpPr>
        <p:spPr>
          <a:xfrm>
            <a:off x="611560" y="844550"/>
            <a:ext cx="7620000" cy="685800"/>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5.2</a:t>
            </a:r>
            <a:r>
              <a:rPr lang="en-US" altLang="zh-CN" sz="3600" b="1" dirty="0" smtClean="0">
                <a:solidFill>
                  <a:schemeClr val="tx1"/>
                </a:solidFill>
                <a:latin typeface="楷体" panose="02010609060101010101" pitchFamily="49" charset="-122"/>
                <a:ea typeface="楷体" panose="02010609060101010101" pitchFamily="49" charset="-122"/>
              </a:rPr>
              <a:t>  </a:t>
            </a:r>
            <a:r>
              <a:rPr lang="zh-CN" altLang="en-US" sz="3600" b="1" dirty="0" smtClean="0">
                <a:solidFill>
                  <a:schemeClr val="tx1"/>
                </a:solidFill>
                <a:latin typeface="楷体" panose="02010609060101010101" pitchFamily="49" charset="-122"/>
                <a:ea typeface="楷体" panose="02010609060101010101" pitchFamily="49" charset="-122"/>
              </a:rPr>
              <a:t>中断的概念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down)">
                                      <p:cBhvr>
                                        <p:cTn id="7" dur="500"/>
                                        <p:tgtEl>
                                          <p:spTgt spid="9">
                                            <p:txEl>
                                              <p:pRg st="0" end="0"/>
                                            </p:txEl>
                                          </p:spTgt>
                                        </p:tgtEl>
                                      </p:cBhvr>
                                    </p:animEffect>
                                  </p:childTnLst>
                                </p:cTn>
                              </p:par>
                            </p:childTnLst>
                          </p:cTn>
                        </p:par>
                        <p:par>
                          <p:cTn id="8" fill="hold">
                            <p:stCondLst>
                              <p:cond delay="500"/>
                            </p:stCondLst>
                            <p:childTnLst>
                              <p:par>
                                <p:cTn id="9" presetID="5" presetClass="entr" presetSubtype="5"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checkerboard(down)">
                                      <p:cBhvr>
                                        <p:cTn id="11"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59BFBB0-DAEB-40FA-A5E1-7FB3E39D1377}" type="datetime10">
              <a:rPr lang="zh-CN" altLang="en-US" sz="2000" smtClean="0">
                <a:solidFill>
                  <a:schemeClr val="bg1"/>
                </a:solidFill>
              </a:rPr>
              <a:pPr>
                <a:spcBef>
                  <a:spcPct val="50000"/>
                </a:spcBef>
                <a:buFontTx/>
                <a:buNone/>
              </a:pPr>
              <a:t>16:59</a:t>
            </a:fld>
            <a:endParaRPr lang="en-US" altLang="zh-CN" sz="2000" smtClean="0"/>
          </a:p>
        </p:txBody>
      </p:sp>
      <p:pic>
        <p:nvPicPr>
          <p:cNvPr id="22534"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txBox="1">
            <a:spLocks noChangeArrowheads="1"/>
          </p:cNvSpPr>
          <p:nvPr/>
        </p:nvSpPr>
        <p:spPr bwMode="auto">
          <a:xfrm>
            <a:off x="616496" y="1844824"/>
            <a:ext cx="7987952"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150000"/>
              </a:lnSpc>
              <a:spcBef>
                <a:spcPct val="0"/>
              </a:spcBef>
            </a:pPr>
            <a:r>
              <a:rPr lang="zh-CN" altLang="en-US" sz="2400" dirty="0">
                <a:solidFill>
                  <a:srgbClr val="CC3300"/>
                </a:solidFill>
                <a:latin typeface="+mn-ea"/>
              </a:rPr>
              <a:t>中断方式的</a:t>
            </a:r>
            <a:r>
              <a:rPr lang="zh-CN" altLang="en-US" sz="2400" dirty="0" smtClean="0">
                <a:solidFill>
                  <a:srgbClr val="CC3300"/>
                </a:solidFill>
                <a:latin typeface="+mn-ea"/>
              </a:rPr>
              <a:t>特点：</a:t>
            </a:r>
            <a:endParaRPr lang="en-US" altLang="zh-CN" sz="2400" dirty="0" smtClean="0">
              <a:solidFill>
                <a:srgbClr val="CC3300"/>
              </a:solidFill>
              <a:latin typeface="+mn-ea"/>
            </a:endParaRPr>
          </a:p>
          <a:p>
            <a:pPr lvl="1">
              <a:lnSpc>
                <a:spcPct val="150000"/>
              </a:lnSpc>
              <a:spcBef>
                <a:spcPct val="0"/>
              </a:spcBef>
            </a:pPr>
            <a:r>
              <a:rPr lang="zh-CN" altLang="en-US" sz="2400" b="0" dirty="0" smtClean="0">
                <a:solidFill>
                  <a:srgbClr val="C00000"/>
                </a:solidFill>
                <a:latin typeface="+mn-ea"/>
              </a:rPr>
              <a:t>效率高：</a:t>
            </a:r>
            <a:r>
              <a:rPr lang="zh-CN" altLang="en-US" sz="2400" b="0" dirty="0" smtClean="0">
                <a:latin typeface="+mn-ea"/>
              </a:rPr>
              <a:t>中断</a:t>
            </a:r>
            <a:r>
              <a:rPr lang="zh-CN" altLang="en-US" sz="2400" b="0" dirty="0">
                <a:latin typeface="+mn-ea"/>
              </a:rPr>
              <a:t>方式消除了</a:t>
            </a:r>
            <a:r>
              <a:rPr lang="en-US" altLang="zh-CN" sz="2400" b="0" dirty="0">
                <a:latin typeface="+mn-ea"/>
              </a:rPr>
              <a:t>CPU</a:t>
            </a:r>
            <a:r>
              <a:rPr lang="zh-CN" altLang="en-US" sz="2400" b="0" dirty="0">
                <a:latin typeface="+mn-ea"/>
              </a:rPr>
              <a:t>在查询方式中的等待现象，大大提高了</a:t>
            </a:r>
            <a:r>
              <a:rPr lang="en-US" altLang="zh-CN" sz="2400" b="0" dirty="0">
                <a:latin typeface="+mn-ea"/>
              </a:rPr>
              <a:t>CPU</a:t>
            </a:r>
            <a:r>
              <a:rPr lang="zh-CN" altLang="en-US" sz="2400" b="0" dirty="0">
                <a:latin typeface="+mn-ea"/>
              </a:rPr>
              <a:t>的</a:t>
            </a:r>
            <a:r>
              <a:rPr lang="zh-CN" altLang="en-US" sz="2400" b="0" dirty="0" smtClean="0">
                <a:latin typeface="+mn-ea"/>
              </a:rPr>
              <a:t>工作效率</a:t>
            </a:r>
            <a:endParaRPr lang="en-US" altLang="zh-CN" sz="2400" b="0" dirty="0" smtClean="0">
              <a:latin typeface="+mn-ea"/>
            </a:endParaRPr>
          </a:p>
          <a:p>
            <a:pPr lvl="1">
              <a:lnSpc>
                <a:spcPct val="150000"/>
              </a:lnSpc>
              <a:spcBef>
                <a:spcPct val="0"/>
              </a:spcBef>
            </a:pPr>
            <a:r>
              <a:rPr lang="zh-CN" altLang="en-US" sz="2400" b="0" dirty="0" smtClean="0">
                <a:solidFill>
                  <a:srgbClr val="C00000"/>
                </a:solidFill>
                <a:latin typeface="+mn-ea"/>
              </a:rPr>
              <a:t>实时性强：</a:t>
            </a:r>
            <a:r>
              <a:rPr lang="zh-CN" altLang="en-US" sz="2400" b="0" dirty="0" smtClean="0">
                <a:latin typeface="+mn-ea"/>
              </a:rPr>
              <a:t>将</a:t>
            </a:r>
            <a:r>
              <a:rPr lang="zh-CN" altLang="en-US" sz="2400" b="0" dirty="0">
                <a:latin typeface="+mn-ea"/>
              </a:rPr>
              <a:t>从现场采集的数据通过中断方式及时传送给</a:t>
            </a:r>
            <a:r>
              <a:rPr lang="en-US" altLang="zh-CN" sz="2400" b="0" dirty="0">
                <a:latin typeface="+mn-ea"/>
              </a:rPr>
              <a:t>CPU</a:t>
            </a:r>
            <a:r>
              <a:rPr lang="zh-CN" altLang="en-US" sz="2400" b="0" dirty="0">
                <a:latin typeface="+mn-ea"/>
              </a:rPr>
              <a:t>，经过处理后可立即作出反应，实现现场控制。采用查询方式很难做到及时采集，实时控制。</a:t>
            </a:r>
          </a:p>
          <a:p>
            <a:pPr lvl="1">
              <a:lnSpc>
                <a:spcPct val="150000"/>
              </a:lnSpc>
              <a:spcBef>
                <a:spcPct val="0"/>
              </a:spcBef>
            </a:pPr>
            <a:endParaRPr lang="en-US" altLang="zh-CN" sz="2000" dirty="0" smtClean="0">
              <a:latin typeface="幼圆" panose="02010509060101010101" pitchFamily="49" charset="-122"/>
              <a:ea typeface="幼圆" panose="02010509060101010101" pitchFamily="49" charset="-122"/>
            </a:endParaRPr>
          </a:p>
          <a:p>
            <a:pPr lvl="1">
              <a:lnSpc>
                <a:spcPct val="150000"/>
              </a:lnSpc>
              <a:spcBef>
                <a:spcPct val="0"/>
              </a:spcBef>
            </a:pPr>
            <a:endParaRPr kumimoji="0" lang="zh-CN" altLang="en-US" sz="2000" b="0" kern="0" dirty="0" smtClean="0"/>
          </a:p>
          <a:p>
            <a:pPr eaLnBrk="1" hangingPunct="1">
              <a:lnSpc>
                <a:spcPct val="150000"/>
              </a:lnSpc>
            </a:pPr>
            <a:endParaRPr kumimoji="0" lang="zh-CN" altLang="en-US" sz="2400" b="0" kern="0" dirty="0" smtClean="0">
              <a:latin typeface="+mn-ea"/>
            </a:endParaRPr>
          </a:p>
          <a:p>
            <a:pPr eaLnBrk="1" hangingPunct="1">
              <a:lnSpc>
                <a:spcPct val="190000"/>
              </a:lnSpc>
            </a:pPr>
            <a:endParaRPr kumimoji="0" lang="en-US" altLang="zh-CN" sz="2800" b="1" kern="0" dirty="0" smtClean="0"/>
          </a:p>
        </p:txBody>
      </p:sp>
      <p:sp>
        <p:nvSpPr>
          <p:cNvPr id="6" name="Rectangle 2"/>
          <p:cNvSpPr>
            <a:spLocks noGrp="1" noChangeArrowheads="1"/>
          </p:cNvSpPr>
          <p:nvPr>
            <p:ph type="title"/>
          </p:nvPr>
        </p:nvSpPr>
        <p:spPr>
          <a:xfrm>
            <a:off x="611560" y="844550"/>
            <a:ext cx="7620000" cy="685800"/>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5.2</a:t>
            </a:r>
            <a:r>
              <a:rPr lang="en-US" altLang="zh-CN" sz="3600" b="1" dirty="0" smtClean="0">
                <a:solidFill>
                  <a:schemeClr val="tx1"/>
                </a:solidFill>
                <a:latin typeface="楷体" panose="02010609060101010101" pitchFamily="49" charset="-122"/>
                <a:ea typeface="楷体" panose="02010609060101010101" pitchFamily="49" charset="-122"/>
              </a:rPr>
              <a:t>  </a:t>
            </a:r>
            <a:r>
              <a:rPr lang="zh-CN" altLang="en-US" sz="3600" b="1" dirty="0" smtClean="0">
                <a:solidFill>
                  <a:schemeClr val="tx1"/>
                </a:solidFill>
                <a:latin typeface="楷体" panose="02010609060101010101" pitchFamily="49" charset="-122"/>
                <a:ea typeface="楷体" panose="02010609060101010101" pitchFamily="49" charset="-122"/>
              </a:rPr>
              <a:t>中断的概念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down)">
                                      <p:cBhvr>
                                        <p:cTn id="7" dur="500"/>
                                        <p:tgtEl>
                                          <p:spTgt spid="8">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heckerboard(down)">
                                      <p:cBhvr>
                                        <p:cTn id="10" dur="500"/>
                                        <p:tgtEl>
                                          <p:spTgt spid="8">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checkerboard(down)">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180528" y="2924945"/>
            <a:ext cx="9324528"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5.3</a:t>
            </a:r>
            <a:r>
              <a:rPr lang="en-US" altLang="zh-CN" b="1" dirty="0" smtClean="0">
                <a:solidFill>
                  <a:schemeClr val="bg1"/>
                </a:solidFill>
                <a:latin typeface="黑体" panose="02010609060101010101" pitchFamily="49" charset="-122"/>
                <a:ea typeface="黑体" panose="02010609060101010101" pitchFamily="49" charset="-122"/>
              </a:rPr>
              <a:t>  89C51/S51</a:t>
            </a:r>
            <a:r>
              <a:rPr lang="zh-CN" altLang="en-US" b="1" dirty="0" smtClean="0">
                <a:solidFill>
                  <a:schemeClr val="bg1"/>
                </a:solidFill>
                <a:latin typeface="黑体" panose="02010609060101010101" pitchFamily="49" charset="-122"/>
                <a:ea typeface="黑体" panose="02010609060101010101" pitchFamily="49" charset="-122"/>
              </a:rPr>
              <a:t>中断系统结构及其控制</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15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11560" y="874081"/>
            <a:ext cx="8458200" cy="680714"/>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lang="en-US" altLang="zh-CN" sz="3600" b="1" dirty="0" smtClean="0">
                <a:solidFill>
                  <a:schemeClr val="tx1"/>
                </a:solidFill>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89C51/S51</a:t>
            </a:r>
            <a:r>
              <a:rPr lang="zh-CN" altLang="en-US" sz="3600" b="1" dirty="0" smtClean="0">
                <a:latin typeface="楷体" panose="02010609060101010101" pitchFamily="49" charset="-122"/>
                <a:ea typeface="楷体" panose="02010609060101010101" pitchFamily="49" charset="-122"/>
              </a:rPr>
              <a:t>中断系统结构及中断控制</a:t>
            </a:r>
            <a:endParaRPr lang="zh-CN" altLang="en-US" sz="3600" b="1" dirty="0" smtClean="0">
              <a:solidFill>
                <a:srgbClr val="000000"/>
              </a:solidFill>
              <a:latin typeface="楷体" panose="02010609060101010101" pitchFamily="49" charset="-122"/>
              <a:ea typeface="楷体" panose="02010609060101010101" pitchFamily="49" charset="-122"/>
            </a:endParaRPr>
          </a:p>
        </p:txBody>
      </p:sp>
      <p:sp>
        <p:nvSpPr>
          <p:cNvPr id="235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8ECF664-6F21-4DD7-BBC8-02D2658F9EA0}" type="datetime10">
              <a:rPr lang="zh-CN" altLang="en-US" sz="2000" smtClean="0">
                <a:solidFill>
                  <a:schemeClr val="bg1"/>
                </a:solidFill>
              </a:rPr>
              <a:pPr>
                <a:spcBef>
                  <a:spcPct val="50000"/>
                </a:spcBef>
                <a:buFontTx/>
                <a:buNone/>
              </a:pPr>
              <a:t>16:59</a:t>
            </a:fld>
            <a:endParaRPr lang="en-US" altLang="zh-CN" sz="2000" smtClean="0"/>
          </a:p>
        </p:txBody>
      </p:sp>
      <p:pic>
        <p:nvPicPr>
          <p:cNvPr id="2355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4948" y="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1547665" y="1844825"/>
            <a:ext cx="5976664" cy="4248472"/>
            <a:chOff x="1619672" y="1686181"/>
            <a:chExt cx="6119391" cy="4514624"/>
          </a:xfrm>
        </p:grpSpPr>
        <p:pic>
          <p:nvPicPr>
            <p:cNvPr id="12" name="Picture 4" descr="05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686181"/>
              <a:ext cx="6119391" cy="4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059832" y="5800695"/>
              <a:ext cx="2396810" cy="400110"/>
            </a:xfrm>
            <a:prstGeom prst="rect">
              <a:avLst/>
            </a:prstGeom>
          </p:spPr>
          <p:txBody>
            <a:bodyPr wrap="none">
              <a:spAutoFit/>
            </a:bodyPr>
            <a:lstStyle/>
            <a:p>
              <a:r>
                <a:rPr lang="zh-CN" altLang="en-US" sz="2000" dirty="0" smtClean="0">
                  <a:solidFill>
                    <a:schemeClr val="tx1"/>
                  </a:solidFill>
                </a:rPr>
                <a:t>图</a:t>
              </a:r>
              <a:r>
                <a:rPr lang="en-US" altLang="zh-CN" sz="2000" dirty="0" smtClean="0">
                  <a:solidFill>
                    <a:schemeClr val="tx1"/>
                  </a:solidFill>
                </a:rPr>
                <a:t>5-3 </a:t>
              </a:r>
              <a:r>
                <a:rPr lang="zh-CN" altLang="en-US" sz="2000" dirty="0" smtClean="0">
                  <a:solidFill>
                    <a:schemeClr val="tx1"/>
                  </a:solidFill>
                </a:rPr>
                <a:t>中断系统结构</a:t>
              </a:r>
              <a:endParaRPr lang="zh-CN" altLang="en-US" sz="200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11560" y="1157933"/>
            <a:ext cx="8001000" cy="1030288"/>
          </a:xfrm>
        </p:spPr>
        <p:txBody>
          <a:bodyPr/>
          <a:lstStyle/>
          <a:p>
            <a:pPr eaLnBrk="1" hangingPunct="1"/>
            <a:r>
              <a:rPr lang="zh-CN" altLang="en-US" sz="4000" b="1" dirty="0" smtClean="0"/>
              <a:t>第</a:t>
            </a:r>
            <a:r>
              <a:rPr lang="en-US" altLang="zh-CN" sz="4000" b="1" dirty="0" smtClean="0"/>
              <a:t>5</a:t>
            </a:r>
            <a:r>
              <a:rPr lang="zh-CN" altLang="en-US" sz="4000" b="1" dirty="0" smtClean="0"/>
              <a:t>章 中断系统</a:t>
            </a:r>
          </a:p>
        </p:txBody>
      </p:sp>
      <p:sp>
        <p:nvSpPr>
          <p:cNvPr id="6147" name="Rectangle 3"/>
          <p:cNvSpPr>
            <a:spLocks noGrp="1" noChangeArrowheads="1"/>
          </p:cNvSpPr>
          <p:nvPr>
            <p:ph type="subTitle" idx="1"/>
          </p:nvPr>
        </p:nvSpPr>
        <p:spPr>
          <a:xfrm>
            <a:off x="1785938" y="3286125"/>
            <a:ext cx="7156450" cy="1719263"/>
          </a:xfrm>
        </p:spPr>
        <p:txBody>
          <a:bodyPr/>
          <a:lstStyle/>
          <a:p>
            <a:pPr algn="r" eaLnBrk="1" hangingPunct="1"/>
            <a:r>
              <a:rPr lang="zh-CN" altLang="en-US" b="1" dirty="0" smtClean="0"/>
              <a:t>          任课教师：丁学明</a:t>
            </a:r>
            <a:endParaRPr lang="en-US" altLang="zh-CN" b="1" dirty="0" smtClean="0"/>
          </a:p>
          <a:p>
            <a:pPr algn="r" eaLnBrk="1" hangingPunct="1"/>
            <a:r>
              <a:rPr lang="en-US" altLang="zh-CN" b="1" dirty="0" smtClean="0"/>
              <a:t>E-mail</a:t>
            </a:r>
            <a:r>
              <a:rPr lang="zh-CN" altLang="en-US" b="1" dirty="0" smtClean="0"/>
              <a:t>：</a:t>
            </a:r>
            <a:r>
              <a:rPr lang="en-US" altLang="zh-CN" b="1" dirty="0" smtClean="0">
                <a:hlinkClick r:id="rId2"/>
              </a:rPr>
              <a:t>xuemingding@163.com</a:t>
            </a:r>
            <a:endParaRPr lang="en-US" altLang="zh-CN" b="1" dirty="0" smtClean="0"/>
          </a:p>
          <a:p>
            <a:pPr algn="r" eaLnBrk="1" hangingPunct="1"/>
            <a:r>
              <a:rPr lang="en-US" altLang="zh-CN" b="1" dirty="0" smtClean="0"/>
              <a:t>Tel</a:t>
            </a:r>
            <a:r>
              <a:rPr lang="zh-CN" altLang="en-US" b="1" dirty="0" smtClean="0"/>
              <a:t>：</a:t>
            </a:r>
            <a:r>
              <a:rPr lang="en-US" altLang="zh-CN" b="1" dirty="0" smtClean="0"/>
              <a:t>13818035653</a:t>
            </a:r>
            <a:endParaRPr lang="zh-CN" altLang="en-US" b="1" dirty="0" smtClean="0"/>
          </a:p>
          <a:p>
            <a:pPr algn="r" eaLnBrk="1" hangingPunct="1"/>
            <a:r>
              <a:rPr lang="zh-CN" altLang="en-US" b="1" dirty="0" smtClean="0">
                <a:solidFill>
                  <a:srgbClr val="C00000"/>
                </a:solidFill>
              </a:rPr>
              <a:t> </a:t>
            </a:r>
          </a:p>
        </p:txBody>
      </p:sp>
      <p:sp>
        <p:nvSpPr>
          <p:cNvPr id="6148" name="矩形 3"/>
          <p:cNvSpPr>
            <a:spLocks noChangeArrowheads="1"/>
          </p:cNvSpPr>
          <p:nvPr/>
        </p:nvSpPr>
        <p:spPr bwMode="auto">
          <a:xfrm>
            <a:off x="2843213" y="5586413"/>
            <a:ext cx="4303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rgbClr val="C00000"/>
                </a:solidFill>
                <a:latin typeface="Verdana" panose="020B0604030504040204" pitchFamily="34" charset="0"/>
              </a:rPr>
              <a:t>上海理工大学光电学院</a:t>
            </a:r>
            <a:endParaRPr lang="zh-CN" altLang="en-US">
              <a:latin typeface="Verdana" panose="020B0604030504040204" pitchFamily="34" charset="0"/>
            </a:endParaRPr>
          </a:p>
        </p:txBody>
      </p:sp>
      <p:pic>
        <p:nvPicPr>
          <p:cNvPr id="6149"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7624"/>
            <a:ext cx="2376264" cy="2376264"/>
          </a:xfrm>
          <a:prstGeom prst="rect">
            <a:avLst/>
          </a:prstGeom>
        </p:spPr>
      </p:pic>
    </p:spTree>
  </p:cSld>
  <p:clrMapOvr>
    <a:masterClrMapping/>
  </p:clrMapOvr>
  <p:transition advTm="57959">
    <p:cut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8ECF664-6F21-4DD7-BBC8-02D2658F9EA0}" type="datetime10">
              <a:rPr lang="zh-CN" altLang="en-US" sz="2000" smtClean="0">
                <a:solidFill>
                  <a:schemeClr val="bg1"/>
                </a:solidFill>
              </a:rPr>
              <a:pPr>
                <a:spcBef>
                  <a:spcPct val="50000"/>
                </a:spcBef>
                <a:buFontTx/>
                <a:buNone/>
              </a:pPr>
              <a:t>16:59</a:t>
            </a:fld>
            <a:endParaRPr lang="en-US" altLang="zh-CN" sz="2000" smtClean="0"/>
          </a:p>
        </p:txBody>
      </p:sp>
      <p:pic>
        <p:nvPicPr>
          <p:cNvPr id="2355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4948" y="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685800" y="1981201"/>
            <a:ext cx="8062913" cy="3536032"/>
          </a:xfrm>
        </p:spPr>
        <p:txBody>
          <a:bodyPr/>
          <a:lstStyle/>
          <a:p>
            <a:pPr eaLnBrk="1" hangingPunct="1">
              <a:lnSpc>
                <a:spcPct val="150000"/>
              </a:lnSpc>
            </a:pPr>
            <a:r>
              <a:rPr lang="zh-CN" altLang="en-US" sz="2400" b="1" dirty="0">
                <a:solidFill>
                  <a:schemeClr val="accent2"/>
                </a:solidFill>
              </a:rPr>
              <a:t>中断系统</a:t>
            </a:r>
            <a:r>
              <a:rPr lang="zh-CN" altLang="en-US" sz="2400" b="1" dirty="0" smtClean="0">
                <a:solidFill>
                  <a:schemeClr val="accent2"/>
                </a:solidFill>
              </a:rPr>
              <a:t>结构</a:t>
            </a:r>
            <a:endParaRPr lang="en-US" altLang="zh-CN" sz="2400" b="1" dirty="0" smtClean="0">
              <a:solidFill>
                <a:schemeClr val="accent2"/>
              </a:solidFill>
            </a:endParaRPr>
          </a:p>
          <a:p>
            <a:pPr lvl="1" eaLnBrk="1" hangingPunct="1">
              <a:lnSpc>
                <a:spcPct val="150000"/>
              </a:lnSpc>
            </a:pPr>
            <a:r>
              <a:rPr lang="zh-CN" altLang="en-US" sz="2000" dirty="0" smtClean="0"/>
              <a:t>有</a:t>
            </a:r>
            <a:r>
              <a:rPr lang="en-US" altLang="zh-CN" sz="2000" b="1" dirty="0" smtClean="0">
                <a:solidFill>
                  <a:srgbClr val="C00000"/>
                </a:solidFill>
              </a:rPr>
              <a:t>5</a:t>
            </a:r>
            <a:r>
              <a:rPr lang="zh-CN" altLang="en-US" sz="2000" b="1" dirty="0" smtClean="0">
                <a:solidFill>
                  <a:srgbClr val="C00000"/>
                </a:solidFill>
              </a:rPr>
              <a:t>个中断请求源</a:t>
            </a:r>
            <a:r>
              <a:rPr lang="en-US" altLang="zh-CN" sz="2000" dirty="0" smtClean="0"/>
              <a:t>(89C52</a:t>
            </a:r>
            <a:r>
              <a:rPr lang="zh-CN" altLang="en-US" sz="2000" dirty="0" smtClean="0"/>
              <a:t>有</a:t>
            </a:r>
            <a:r>
              <a:rPr lang="en-US" altLang="zh-CN" sz="2000" dirty="0" smtClean="0"/>
              <a:t>6</a:t>
            </a:r>
            <a:r>
              <a:rPr lang="zh-CN" altLang="en-US" sz="2000" dirty="0" smtClean="0"/>
              <a:t>个</a:t>
            </a:r>
            <a:r>
              <a:rPr lang="en-US" altLang="zh-CN" sz="2000" dirty="0" smtClean="0"/>
              <a:t>)</a:t>
            </a:r>
            <a:r>
              <a:rPr lang="zh-CN" altLang="en-US" sz="2000" dirty="0" smtClean="0"/>
              <a:t>，</a:t>
            </a:r>
            <a:r>
              <a:rPr lang="en-US" altLang="zh-CN" sz="2000" dirty="0" smtClean="0"/>
              <a:t>4</a:t>
            </a:r>
            <a:r>
              <a:rPr lang="zh-CN" altLang="en-US" sz="2000" dirty="0" smtClean="0"/>
              <a:t>个用于中断控制的寄存器</a:t>
            </a:r>
            <a:r>
              <a:rPr lang="en-US" altLang="zh-CN" sz="2000" b="1" dirty="0" smtClean="0">
                <a:solidFill>
                  <a:srgbClr val="C00000"/>
                </a:solidFill>
              </a:rPr>
              <a:t>IE</a:t>
            </a:r>
            <a:r>
              <a:rPr lang="zh-CN" altLang="en-US" sz="2000" b="1" dirty="0" smtClean="0">
                <a:solidFill>
                  <a:srgbClr val="C00000"/>
                </a:solidFill>
              </a:rPr>
              <a:t>、</a:t>
            </a:r>
            <a:r>
              <a:rPr lang="en-US" altLang="zh-CN" sz="2000" b="1" dirty="0" smtClean="0">
                <a:solidFill>
                  <a:srgbClr val="C00000"/>
                </a:solidFill>
              </a:rPr>
              <a:t>IP</a:t>
            </a:r>
            <a:r>
              <a:rPr lang="zh-CN" altLang="en-US" sz="2000" b="1" dirty="0" smtClean="0">
                <a:solidFill>
                  <a:srgbClr val="C00000"/>
                </a:solidFill>
              </a:rPr>
              <a:t>、</a:t>
            </a:r>
            <a:r>
              <a:rPr lang="en-US" altLang="zh-CN" sz="2000" b="1" dirty="0" smtClean="0">
                <a:solidFill>
                  <a:srgbClr val="C00000"/>
                </a:solidFill>
              </a:rPr>
              <a:t>TCON</a:t>
            </a:r>
            <a:r>
              <a:rPr lang="en-US" altLang="zh-CN" sz="2000" dirty="0" smtClean="0"/>
              <a:t>(</a:t>
            </a:r>
            <a:r>
              <a:rPr lang="zh-CN" altLang="en-US" sz="2000" dirty="0" smtClean="0"/>
              <a:t>用</a:t>
            </a:r>
            <a:r>
              <a:rPr lang="en-US" altLang="zh-CN" sz="2000" dirty="0" smtClean="0"/>
              <a:t>6</a:t>
            </a:r>
            <a:r>
              <a:rPr lang="zh-CN" altLang="en-US" sz="2000" dirty="0" smtClean="0"/>
              <a:t>位</a:t>
            </a:r>
            <a:r>
              <a:rPr lang="en-US" altLang="zh-CN" sz="2000" dirty="0" smtClean="0"/>
              <a:t>)</a:t>
            </a:r>
            <a:r>
              <a:rPr lang="zh-CN" altLang="en-US" sz="2000" dirty="0" smtClean="0"/>
              <a:t>和</a:t>
            </a:r>
            <a:r>
              <a:rPr lang="en-US" altLang="zh-CN" sz="2000" b="1" dirty="0" smtClean="0">
                <a:solidFill>
                  <a:srgbClr val="C00000"/>
                </a:solidFill>
              </a:rPr>
              <a:t>SCON</a:t>
            </a:r>
            <a:r>
              <a:rPr lang="en-US" altLang="zh-CN" sz="2000" dirty="0" smtClean="0"/>
              <a:t>(</a:t>
            </a:r>
            <a:r>
              <a:rPr lang="zh-CN" altLang="en-US" sz="2000" dirty="0" smtClean="0"/>
              <a:t>用</a:t>
            </a:r>
            <a:r>
              <a:rPr lang="en-US" altLang="zh-CN" sz="2000" dirty="0" smtClean="0"/>
              <a:t>2</a:t>
            </a:r>
            <a:r>
              <a:rPr lang="zh-CN" altLang="en-US" sz="2000" dirty="0" smtClean="0"/>
              <a:t>位</a:t>
            </a:r>
            <a:r>
              <a:rPr lang="en-US" altLang="zh-CN" sz="2000" dirty="0" smtClean="0"/>
              <a:t>)</a:t>
            </a:r>
            <a:r>
              <a:rPr lang="zh-CN" altLang="en-US" sz="2000" dirty="0" smtClean="0"/>
              <a:t>，用来控制中断的类型、中断的开／关和各种中断源的优先级别。</a:t>
            </a:r>
            <a:endParaRPr lang="en-US" altLang="zh-CN" sz="2000" dirty="0" smtClean="0"/>
          </a:p>
          <a:p>
            <a:pPr lvl="1" eaLnBrk="1" hangingPunct="1">
              <a:lnSpc>
                <a:spcPct val="150000"/>
              </a:lnSpc>
            </a:pPr>
            <a:r>
              <a:rPr lang="en-US" altLang="zh-CN" sz="2000" dirty="0" smtClean="0"/>
              <a:t>5</a:t>
            </a:r>
            <a:r>
              <a:rPr lang="zh-CN" altLang="en-US" sz="2000" dirty="0" smtClean="0"/>
              <a:t>个中断源有</a:t>
            </a:r>
            <a:r>
              <a:rPr lang="zh-CN" altLang="en-US" sz="2000" b="1" dirty="0" smtClean="0">
                <a:solidFill>
                  <a:srgbClr val="C00000"/>
                </a:solidFill>
              </a:rPr>
              <a:t>两个中断优先级</a:t>
            </a:r>
            <a:r>
              <a:rPr lang="zh-CN" altLang="en-US" sz="2000" dirty="0" smtClean="0"/>
              <a:t>，每个中断源可以编程为高优先级或低优先级中断，可以实现二级中断服务程序嵌套。</a:t>
            </a:r>
          </a:p>
        </p:txBody>
      </p:sp>
      <p:sp>
        <p:nvSpPr>
          <p:cNvPr id="8" name="Rectangle 2"/>
          <p:cNvSpPr>
            <a:spLocks noGrp="1" noChangeArrowheads="1"/>
          </p:cNvSpPr>
          <p:nvPr>
            <p:ph type="title"/>
          </p:nvPr>
        </p:nvSpPr>
        <p:spPr>
          <a:xfrm>
            <a:off x="598311" y="908969"/>
            <a:ext cx="8458200" cy="680714"/>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lang="en-US" altLang="zh-CN" sz="3600" b="1" dirty="0" smtClean="0">
                <a:solidFill>
                  <a:schemeClr val="tx1"/>
                </a:solidFill>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89C51/S51</a:t>
            </a:r>
            <a:r>
              <a:rPr lang="zh-CN" altLang="en-US" sz="3600" b="1" dirty="0" smtClean="0">
                <a:latin typeface="楷体" panose="02010609060101010101" pitchFamily="49" charset="-122"/>
                <a:ea typeface="楷体" panose="02010609060101010101" pitchFamily="49" charset="-122"/>
              </a:rPr>
              <a:t>中断系统结构及中断控制</a:t>
            </a:r>
            <a:endParaRPr lang="zh-CN" altLang="en-US" sz="3600" b="1" dirty="0" smtClean="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2098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8ECF664-6F21-4DD7-BBC8-02D2658F9EA0}" type="datetime10">
              <a:rPr lang="zh-CN" altLang="en-US" sz="2000" smtClean="0">
                <a:solidFill>
                  <a:schemeClr val="bg1"/>
                </a:solidFill>
              </a:rPr>
              <a:pPr>
                <a:spcBef>
                  <a:spcPct val="50000"/>
                </a:spcBef>
                <a:buFontTx/>
                <a:buNone/>
              </a:pPr>
              <a:t>16:59</a:t>
            </a:fld>
            <a:endParaRPr lang="en-US" altLang="zh-CN" sz="2000" smtClean="0"/>
          </a:p>
        </p:txBody>
      </p:sp>
      <p:pic>
        <p:nvPicPr>
          <p:cNvPr id="2355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4948" y="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685800" y="1981201"/>
            <a:ext cx="8134672" cy="4089040"/>
          </a:xfrm>
        </p:spPr>
        <p:txBody>
          <a:bodyPr/>
          <a:lstStyle/>
          <a:p>
            <a:pPr eaLnBrk="1" hangingPunct="1">
              <a:lnSpc>
                <a:spcPct val="150000"/>
              </a:lnSpc>
            </a:pPr>
            <a:r>
              <a:rPr lang="zh-CN" altLang="en-US" sz="2400" b="1" dirty="0">
                <a:solidFill>
                  <a:schemeClr val="accent2"/>
                </a:solidFill>
              </a:rPr>
              <a:t>中断技术实现的</a:t>
            </a:r>
            <a:r>
              <a:rPr lang="zh-CN" altLang="en-US" sz="2400" b="1" dirty="0" smtClean="0">
                <a:solidFill>
                  <a:schemeClr val="accent2"/>
                </a:solidFill>
              </a:rPr>
              <a:t>功能：</a:t>
            </a:r>
            <a:endParaRPr lang="en-US" altLang="zh-CN" sz="2400" b="1" dirty="0" smtClean="0">
              <a:solidFill>
                <a:schemeClr val="accent2"/>
              </a:solidFill>
            </a:endParaRPr>
          </a:p>
          <a:p>
            <a:pPr lvl="1" eaLnBrk="1" hangingPunct="1">
              <a:lnSpc>
                <a:spcPct val="150000"/>
              </a:lnSpc>
            </a:pPr>
            <a:r>
              <a:rPr lang="zh-CN" altLang="en-US" sz="2000" dirty="0" smtClean="0">
                <a:solidFill>
                  <a:schemeClr val="accent2"/>
                </a:solidFill>
              </a:rPr>
              <a:t>分时操作：</a:t>
            </a:r>
            <a:r>
              <a:rPr lang="zh-CN" altLang="en-US" sz="2000" dirty="0" smtClean="0"/>
              <a:t>计算机的中断系统可以使</a:t>
            </a:r>
            <a:r>
              <a:rPr lang="en-US" altLang="zh-CN" sz="2000" dirty="0" smtClean="0"/>
              <a:t>CPU</a:t>
            </a:r>
            <a:r>
              <a:rPr lang="zh-CN" altLang="en-US" sz="2000" dirty="0" smtClean="0"/>
              <a:t>与多个外设同时工作，分时为外设提供服务。</a:t>
            </a:r>
            <a:r>
              <a:rPr lang="zh-CN" altLang="en-US" sz="2000" dirty="0">
                <a:latin typeface="+mn-ea"/>
              </a:rPr>
              <a:t>提高了</a:t>
            </a:r>
            <a:r>
              <a:rPr lang="en-US" altLang="zh-CN" sz="2000" dirty="0">
                <a:latin typeface="+mn-ea"/>
              </a:rPr>
              <a:t>CPU</a:t>
            </a:r>
            <a:r>
              <a:rPr lang="zh-CN" altLang="en-US" sz="2000" dirty="0">
                <a:latin typeface="+mn-ea"/>
              </a:rPr>
              <a:t>的利用率和输入和输出的速度。</a:t>
            </a:r>
            <a:endParaRPr lang="en-US" altLang="zh-CN" sz="2000" dirty="0" smtClean="0">
              <a:latin typeface="+mn-ea"/>
            </a:endParaRPr>
          </a:p>
          <a:p>
            <a:pPr lvl="1" eaLnBrk="1" hangingPunct="1">
              <a:lnSpc>
                <a:spcPct val="150000"/>
              </a:lnSpc>
            </a:pPr>
            <a:r>
              <a:rPr lang="zh-CN" altLang="en-US" sz="2000" dirty="0" smtClean="0">
                <a:solidFill>
                  <a:schemeClr val="accent2"/>
                </a:solidFill>
              </a:rPr>
              <a:t>实时处理：</a:t>
            </a:r>
            <a:r>
              <a:rPr lang="zh-CN" altLang="en-US" sz="2000" dirty="0" smtClean="0"/>
              <a:t>请求</a:t>
            </a:r>
            <a:r>
              <a:rPr lang="en-US" altLang="zh-CN" sz="2000" dirty="0" smtClean="0"/>
              <a:t>CPU</a:t>
            </a:r>
            <a:r>
              <a:rPr lang="zh-CN" altLang="en-US" sz="2000" dirty="0" smtClean="0"/>
              <a:t>提供服务是随机发生的，有了中断系统，</a:t>
            </a:r>
            <a:r>
              <a:rPr lang="en-US" altLang="zh-CN" sz="2000" dirty="0" smtClean="0"/>
              <a:t>CPU</a:t>
            </a:r>
            <a:r>
              <a:rPr lang="zh-CN" altLang="en-US" sz="2000" dirty="0" smtClean="0"/>
              <a:t>就可以立即响应并加以处理</a:t>
            </a:r>
            <a:endParaRPr lang="en-US" altLang="zh-CN" sz="2000" dirty="0" smtClean="0"/>
          </a:p>
          <a:p>
            <a:pPr lvl="1" eaLnBrk="1" hangingPunct="1">
              <a:lnSpc>
                <a:spcPct val="150000"/>
              </a:lnSpc>
            </a:pPr>
            <a:r>
              <a:rPr lang="zh-CN" altLang="en-US" sz="2000" dirty="0" smtClean="0">
                <a:solidFill>
                  <a:schemeClr val="accent2"/>
                </a:solidFill>
              </a:rPr>
              <a:t>故障处理：</a:t>
            </a:r>
            <a:r>
              <a:rPr lang="zh-CN" altLang="en-US" sz="2000" dirty="0" smtClean="0"/>
              <a:t>计算机在运行过程中往往会出现故障，如电源断电、存储器奇偶出错，运算溢出等。有了中断系统，</a:t>
            </a:r>
            <a:r>
              <a:rPr lang="en-US" altLang="zh-CN" sz="2000" dirty="0" smtClean="0"/>
              <a:t>CPU</a:t>
            </a:r>
            <a:r>
              <a:rPr lang="zh-CN" altLang="en-US" sz="2000" dirty="0" smtClean="0"/>
              <a:t>可及时转去执行故障处理程序，而不必停机</a:t>
            </a:r>
          </a:p>
        </p:txBody>
      </p:sp>
      <p:sp>
        <p:nvSpPr>
          <p:cNvPr id="8" name="Rectangle 2"/>
          <p:cNvSpPr>
            <a:spLocks noGrp="1" noChangeArrowheads="1"/>
          </p:cNvSpPr>
          <p:nvPr>
            <p:ph type="title"/>
          </p:nvPr>
        </p:nvSpPr>
        <p:spPr>
          <a:xfrm>
            <a:off x="611560" y="874081"/>
            <a:ext cx="8458200" cy="680714"/>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lang="en-US" altLang="zh-CN" sz="3600" b="1" dirty="0" smtClean="0">
                <a:solidFill>
                  <a:schemeClr val="tx1"/>
                </a:solidFill>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89C51</a:t>
            </a:r>
            <a:r>
              <a:rPr lang="zh-CN" altLang="en-US" sz="3600" b="1" dirty="0" smtClean="0">
                <a:latin typeface="楷体" panose="02010609060101010101" pitchFamily="49" charset="-122"/>
                <a:ea typeface="楷体" panose="02010609060101010101" pitchFamily="49" charset="-122"/>
              </a:rPr>
              <a:t>中断系统结构及中断控制</a:t>
            </a:r>
            <a:endParaRPr lang="zh-CN" altLang="en-US" sz="3600" b="1" dirty="0" smtClean="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9898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4F1ED15-3D27-4D4B-98A2-BA09AEEBA13A}" type="datetime10">
              <a:rPr lang="zh-CN" altLang="en-US" sz="2000" smtClean="0">
                <a:solidFill>
                  <a:schemeClr val="bg1"/>
                </a:solidFill>
              </a:rPr>
              <a:pPr>
                <a:spcBef>
                  <a:spcPct val="50000"/>
                </a:spcBef>
                <a:buFontTx/>
                <a:buNone/>
              </a:pPr>
              <a:t>16:59</a:t>
            </a:fld>
            <a:endParaRPr lang="en-US" altLang="zh-CN" sz="2000" smtClean="0"/>
          </a:p>
        </p:txBody>
      </p:sp>
      <p:pic>
        <p:nvPicPr>
          <p:cNvPr id="3072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137" y="8315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571500" y="1772815"/>
            <a:ext cx="8572500" cy="4458587"/>
          </a:xfrm>
        </p:spPr>
        <p:txBody>
          <a:bodyPr/>
          <a:lstStyle/>
          <a:p>
            <a:pPr eaLnBrk="1" hangingPunct="1">
              <a:lnSpc>
                <a:spcPct val="150000"/>
              </a:lnSpc>
            </a:pPr>
            <a:r>
              <a:rPr lang="en-US" altLang="zh-CN" sz="2400" b="1" dirty="0">
                <a:solidFill>
                  <a:schemeClr val="accent2"/>
                </a:solidFill>
              </a:rPr>
              <a:t>89C51/S51</a:t>
            </a:r>
            <a:r>
              <a:rPr lang="zh-CN" altLang="en-US" sz="2400" b="1" dirty="0">
                <a:solidFill>
                  <a:schemeClr val="accent2"/>
                </a:solidFill>
              </a:rPr>
              <a:t>中断系统</a:t>
            </a:r>
            <a:r>
              <a:rPr lang="zh-CN" altLang="en-US" sz="2400" b="1" dirty="0" smtClean="0">
                <a:solidFill>
                  <a:schemeClr val="accent2"/>
                </a:solidFill>
              </a:rPr>
              <a:t>的</a:t>
            </a:r>
            <a:r>
              <a:rPr lang="en-US" altLang="zh-CN" sz="2400" b="1" dirty="0" smtClean="0">
                <a:solidFill>
                  <a:schemeClr val="accent2"/>
                </a:solidFill>
              </a:rPr>
              <a:t>5</a:t>
            </a:r>
            <a:r>
              <a:rPr lang="zh-CN" altLang="en-US" sz="2400" b="1" dirty="0" smtClean="0">
                <a:solidFill>
                  <a:schemeClr val="accent2"/>
                </a:solidFill>
              </a:rPr>
              <a:t>个</a:t>
            </a:r>
            <a:r>
              <a:rPr lang="zh-CN" altLang="en-US" sz="2400" b="1" dirty="0">
                <a:solidFill>
                  <a:schemeClr val="accent2"/>
                </a:solidFill>
              </a:rPr>
              <a:t>中断</a:t>
            </a:r>
            <a:r>
              <a:rPr lang="zh-CN" altLang="en-US" sz="2400" b="1" dirty="0" smtClean="0">
                <a:solidFill>
                  <a:schemeClr val="accent2"/>
                </a:solidFill>
              </a:rPr>
              <a:t>源</a:t>
            </a:r>
            <a:endParaRPr lang="en-US" altLang="zh-CN" sz="2400" b="1" dirty="0" smtClean="0">
              <a:solidFill>
                <a:schemeClr val="accent2"/>
              </a:solidFill>
            </a:endParaRPr>
          </a:p>
          <a:p>
            <a:pPr lvl="1" eaLnBrk="1" hangingPunct="1">
              <a:lnSpc>
                <a:spcPct val="120000"/>
              </a:lnSpc>
            </a:pPr>
            <a:r>
              <a:rPr lang="en-US" altLang="zh-CN" sz="2000" dirty="0"/>
              <a:t>INT0——</a:t>
            </a:r>
            <a:r>
              <a:rPr lang="zh-CN" altLang="zh-CN" sz="2000" dirty="0"/>
              <a:t>外部中断0请求，低电平有效。通过</a:t>
            </a:r>
            <a:r>
              <a:rPr lang="en-US" altLang="zh-CN" sz="2000" dirty="0"/>
              <a:t>P3.2</a:t>
            </a:r>
            <a:r>
              <a:rPr lang="zh-CN" altLang="zh-CN" sz="2000" dirty="0"/>
              <a:t>引脚输入</a:t>
            </a:r>
            <a:r>
              <a:rPr lang="zh-CN" altLang="zh-CN" sz="2000" dirty="0" smtClean="0"/>
              <a:t>。</a:t>
            </a:r>
            <a:endParaRPr lang="en-US" altLang="zh-CN" sz="2000" dirty="0" smtClean="0"/>
          </a:p>
          <a:p>
            <a:pPr lvl="1" eaLnBrk="1" hangingPunct="1">
              <a:lnSpc>
                <a:spcPct val="120000"/>
              </a:lnSpc>
            </a:pPr>
            <a:r>
              <a:rPr lang="en-US" altLang="zh-CN" sz="2000" dirty="0"/>
              <a:t>INT1——</a:t>
            </a:r>
            <a:r>
              <a:rPr lang="zh-CN" altLang="zh-CN" sz="2000" dirty="0"/>
              <a:t>外部中断1请求，低电平有效。通过</a:t>
            </a:r>
            <a:r>
              <a:rPr lang="en-US" altLang="zh-CN" sz="2000" dirty="0"/>
              <a:t>P3.3</a:t>
            </a:r>
            <a:r>
              <a:rPr lang="zh-CN" altLang="zh-CN" sz="2000" dirty="0"/>
              <a:t>引脚输入</a:t>
            </a:r>
            <a:r>
              <a:rPr lang="zh-CN" altLang="zh-CN" sz="2000" dirty="0" smtClean="0"/>
              <a:t>。</a:t>
            </a:r>
            <a:endParaRPr lang="en-US" altLang="zh-CN" sz="2000" dirty="0" smtClean="0"/>
          </a:p>
          <a:p>
            <a:pPr lvl="1" eaLnBrk="1" hangingPunct="1">
              <a:lnSpc>
                <a:spcPct val="120000"/>
              </a:lnSpc>
            </a:pPr>
            <a:r>
              <a:rPr lang="en-US" altLang="zh-CN" sz="2000" dirty="0"/>
              <a:t>T0——</a:t>
            </a:r>
            <a:r>
              <a:rPr lang="zh-CN" altLang="zh-CN" sz="2000" dirty="0"/>
              <a:t>定时器/计数器0溢出中断请求</a:t>
            </a:r>
            <a:r>
              <a:rPr lang="zh-CN" altLang="zh-CN" sz="2000" dirty="0" smtClean="0"/>
              <a:t>。</a:t>
            </a:r>
            <a:endParaRPr lang="en-US" altLang="zh-CN" sz="2000" dirty="0" smtClean="0"/>
          </a:p>
          <a:p>
            <a:pPr lvl="1" eaLnBrk="1" hangingPunct="1">
              <a:lnSpc>
                <a:spcPct val="120000"/>
              </a:lnSpc>
            </a:pPr>
            <a:r>
              <a:rPr lang="en-US" altLang="zh-CN" sz="2000" dirty="0"/>
              <a:t>T1——</a:t>
            </a:r>
            <a:r>
              <a:rPr lang="zh-CN" altLang="zh-CN" sz="2000" dirty="0"/>
              <a:t>定时器/计数器1溢出中断请求</a:t>
            </a:r>
            <a:r>
              <a:rPr lang="zh-CN" altLang="zh-CN" sz="2000" dirty="0" smtClean="0"/>
              <a:t>。</a:t>
            </a:r>
            <a:endParaRPr lang="en-US" altLang="zh-CN" sz="2000" dirty="0" smtClean="0"/>
          </a:p>
          <a:p>
            <a:pPr lvl="1" eaLnBrk="1" hangingPunct="1">
              <a:lnSpc>
                <a:spcPct val="120000"/>
              </a:lnSpc>
            </a:pPr>
            <a:r>
              <a:rPr lang="en-US" altLang="zh-CN" sz="2000" dirty="0"/>
              <a:t>TX/RX——</a:t>
            </a:r>
            <a:r>
              <a:rPr lang="zh-CN" altLang="zh-CN" sz="2000" dirty="0"/>
              <a:t>串行口中断请求。当串行口完成一帧数据的发送或接收时，便请求中断</a:t>
            </a:r>
            <a:r>
              <a:rPr lang="zh-CN" altLang="zh-CN" sz="2000" dirty="0" smtClean="0"/>
              <a:t>。</a:t>
            </a:r>
            <a:endParaRPr lang="en-US" altLang="zh-CN" sz="2000" dirty="0" smtClean="0"/>
          </a:p>
          <a:p>
            <a:pPr marL="471487" lvl="1" indent="0" eaLnBrk="1" hangingPunct="1">
              <a:lnSpc>
                <a:spcPct val="120000"/>
              </a:lnSpc>
              <a:buNone/>
            </a:pPr>
            <a:r>
              <a:rPr lang="zh-CN" altLang="en-US" sz="2000" dirty="0" smtClean="0"/>
              <a:t>     每</a:t>
            </a:r>
            <a:r>
              <a:rPr lang="zh-CN" altLang="en-US" sz="2000" dirty="0" smtClean="0">
                <a:latin typeface="宋体" panose="02010600030101010101" pitchFamily="2" charset="-122"/>
              </a:rPr>
              <a:t>个中断源都对应一个中断请求标志位，它们设置在特殊功能寄存器</a:t>
            </a:r>
            <a:r>
              <a:rPr lang="en-US" altLang="zh-CN" sz="2000" dirty="0" smtClean="0">
                <a:latin typeface="宋体" panose="02010600030101010101" pitchFamily="2" charset="-122"/>
              </a:rPr>
              <a:t>TCON</a:t>
            </a:r>
            <a:r>
              <a:rPr lang="zh-CN" altLang="en-US" sz="2000" dirty="0" smtClean="0">
                <a:latin typeface="宋体" panose="02010600030101010101" pitchFamily="2" charset="-122"/>
              </a:rPr>
              <a:t>和</a:t>
            </a:r>
            <a:r>
              <a:rPr lang="en-US" altLang="zh-CN" sz="2000" dirty="0" smtClean="0">
                <a:latin typeface="宋体" panose="02010600030101010101" pitchFamily="2" charset="-122"/>
              </a:rPr>
              <a:t>SCON</a:t>
            </a:r>
            <a:r>
              <a:rPr lang="zh-CN" altLang="en-US" sz="2000" dirty="0" smtClean="0">
                <a:latin typeface="宋体" panose="02010600030101010101" pitchFamily="2" charset="-122"/>
              </a:rPr>
              <a:t>中。当这些中断源请求中断时，相应的标志分别由</a:t>
            </a:r>
            <a:r>
              <a:rPr lang="en-US" altLang="zh-CN" sz="2000" dirty="0" smtClean="0">
                <a:latin typeface="宋体" panose="02010600030101010101" pitchFamily="2" charset="-122"/>
              </a:rPr>
              <a:t>TCON</a:t>
            </a:r>
            <a:r>
              <a:rPr lang="zh-CN" altLang="en-US" sz="2000" dirty="0" smtClean="0">
                <a:latin typeface="宋体" panose="02010600030101010101" pitchFamily="2" charset="-122"/>
              </a:rPr>
              <a:t>和</a:t>
            </a:r>
            <a:r>
              <a:rPr lang="en-US" altLang="zh-CN" sz="2000" dirty="0" smtClean="0">
                <a:latin typeface="宋体" panose="02010600030101010101" pitchFamily="2" charset="-122"/>
              </a:rPr>
              <a:t>SCON</a:t>
            </a:r>
            <a:r>
              <a:rPr lang="zh-CN" altLang="en-US" sz="2000" dirty="0" smtClean="0">
                <a:latin typeface="宋体" panose="02010600030101010101" pitchFamily="2" charset="-122"/>
              </a:rPr>
              <a:t>中的相应位来锁存。</a:t>
            </a:r>
          </a:p>
          <a:p>
            <a:pPr lvl="1" eaLnBrk="1" hangingPunct="1">
              <a:lnSpc>
                <a:spcPct val="120000"/>
              </a:lnSpc>
            </a:pPr>
            <a:endParaRPr lang="zh-CN" altLang="en-US" sz="2000" b="1" dirty="0"/>
          </a:p>
          <a:p>
            <a:pPr lvl="1" eaLnBrk="1" hangingPunct="1">
              <a:lnSpc>
                <a:spcPct val="150000"/>
              </a:lnSpc>
            </a:pPr>
            <a:endParaRPr lang="zh-CN" altLang="zh-CN" sz="2000" b="1" dirty="0"/>
          </a:p>
          <a:p>
            <a:pPr lvl="1" eaLnBrk="1" hangingPunct="1">
              <a:lnSpc>
                <a:spcPct val="150000"/>
              </a:lnSpc>
            </a:pPr>
            <a:endParaRPr lang="zh-CN" altLang="zh-CN" sz="2000" b="1" dirty="0"/>
          </a:p>
          <a:p>
            <a:pPr lvl="1" eaLnBrk="1" hangingPunct="1">
              <a:lnSpc>
                <a:spcPct val="150000"/>
              </a:lnSpc>
            </a:pPr>
            <a:endParaRPr lang="en-US" altLang="zh-CN" sz="2000" b="1" dirty="0" smtClean="0">
              <a:solidFill>
                <a:srgbClr val="9900CC"/>
              </a:solidFill>
            </a:endParaRPr>
          </a:p>
          <a:p>
            <a:pPr lvl="1" eaLnBrk="1" hangingPunct="1">
              <a:lnSpc>
                <a:spcPct val="150000"/>
              </a:lnSpc>
            </a:pPr>
            <a:endParaRPr lang="zh-CN" altLang="en-US" sz="2000" b="1" dirty="0" smtClean="0"/>
          </a:p>
        </p:txBody>
      </p:sp>
      <p:sp>
        <p:nvSpPr>
          <p:cNvPr id="6" name="Rectangle 2"/>
          <p:cNvSpPr txBox="1">
            <a:spLocks noChangeArrowheads="1"/>
          </p:cNvSpPr>
          <p:nvPr/>
        </p:nvSpPr>
        <p:spPr bwMode="auto">
          <a:xfrm>
            <a:off x="571500" y="927459"/>
            <a:ext cx="8458200" cy="68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en-US" altLang="zh-CN" sz="3600" b="1" kern="0" dirty="0" smtClean="0">
                <a:latin typeface="楷体" panose="02010609060101010101" pitchFamily="49" charset="-122"/>
                <a:ea typeface="楷体" panose="02010609060101010101" pitchFamily="49" charset="-122"/>
              </a:rPr>
              <a:t>89C51</a:t>
            </a:r>
            <a:r>
              <a:rPr kumimoji="0" lang="zh-CN" altLang="en-US" sz="3600" b="1" kern="0" dirty="0" smtClean="0">
                <a:latin typeface="楷体" panose="02010609060101010101" pitchFamily="49" charset="-122"/>
                <a:ea typeface="楷体" panose="02010609060101010101" pitchFamily="49" charset="-122"/>
              </a:rPr>
              <a:t>中断系统结构及中断控制</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5.3.1 89C51/S51</a:t>
            </a:r>
            <a:r>
              <a:rPr lang="zh-CN" altLang="en-US" sz="2800" dirty="0" smtClean="0">
                <a:latin typeface="楷体" panose="02010609060101010101" pitchFamily="49" charset="-122"/>
                <a:ea typeface="楷体" panose="02010609060101010101" pitchFamily="49" charset="-122"/>
              </a:rPr>
              <a:t>中断源</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a:xfrm>
            <a:off x="621506" y="1861558"/>
            <a:ext cx="7772400" cy="4317150"/>
          </a:xfrm>
        </p:spPr>
        <p:txBody>
          <a:bodyPr/>
          <a:lstStyle/>
          <a:p>
            <a:pPr eaLnBrk="1" hangingPunct="1">
              <a:lnSpc>
                <a:spcPct val="120000"/>
              </a:lnSpc>
            </a:pPr>
            <a:r>
              <a:rPr lang="zh-CN" altLang="en-US" sz="2400" b="1" dirty="0" smtClean="0">
                <a:solidFill>
                  <a:schemeClr val="accent2"/>
                </a:solidFill>
              </a:rPr>
              <a:t>通常</a:t>
            </a:r>
            <a:r>
              <a:rPr lang="zh-CN" altLang="en-US" sz="2400" b="1" dirty="0">
                <a:solidFill>
                  <a:schemeClr val="accent2"/>
                </a:solidFill>
              </a:rPr>
              <a:t>情况的中断</a:t>
            </a:r>
            <a:r>
              <a:rPr lang="zh-CN" altLang="en-US" sz="2400" b="1" dirty="0" smtClean="0">
                <a:solidFill>
                  <a:schemeClr val="accent2"/>
                </a:solidFill>
              </a:rPr>
              <a:t>源</a:t>
            </a:r>
            <a:endParaRPr lang="en-US" altLang="zh-CN" sz="2400" b="1" dirty="0" smtClean="0">
              <a:solidFill>
                <a:schemeClr val="accent2"/>
              </a:solidFill>
            </a:endParaRPr>
          </a:p>
          <a:p>
            <a:pPr lvl="1" eaLnBrk="1" hangingPunct="1">
              <a:lnSpc>
                <a:spcPct val="120000"/>
              </a:lnSpc>
            </a:pPr>
            <a:r>
              <a:rPr lang="en-US" altLang="zh-CN" sz="2000" dirty="0" smtClean="0">
                <a:solidFill>
                  <a:schemeClr val="accent2"/>
                </a:solidFill>
              </a:rPr>
              <a:t>I/O</a:t>
            </a:r>
            <a:r>
              <a:rPr lang="zh-CN" altLang="en-US" sz="2000" dirty="0" smtClean="0">
                <a:solidFill>
                  <a:schemeClr val="accent2"/>
                </a:solidFill>
              </a:rPr>
              <a:t>外设：</a:t>
            </a:r>
            <a:r>
              <a:rPr lang="zh-CN" altLang="en-US" sz="2000" dirty="0" smtClean="0"/>
              <a:t>一般的</a:t>
            </a:r>
            <a:r>
              <a:rPr lang="en-US" altLang="zh-CN" sz="2000" dirty="0" smtClean="0"/>
              <a:t>I/O</a:t>
            </a:r>
            <a:r>
              <a:rPr lang="zh-CN" altLang="en-US" sz="2000" dirty="0" smtClean="0"/>
              <a:t>设备（键盘、打印机、</a:t>
            </a:r>
            <a:r>
              <a:rPr lang="en-US" altLang="zh-CN" sz="2000" dirty="0" smtClean="0"/>
              <a:t>A/D</a:t>
            </a:r>
            <a:r>
              <a:rPr lang="zh-CN" altLang="en-US" sz="2000" dirty="0" smtClean="0"/>
              <a:t>转换器等）在完成工作后，向</a:t>
            </a:r>
            <a:r>
              <a:rPr lang="en-US" altLang="zh-CN" sz="2000" dirty="0" smtClean="0"/>
              <a:t>CPU</a:t>
            </a:r>
            <a:r>
              <a:rPr lang="zh-CN" altLang="en-US" sz="2000" dirty="0" smtClean="0"/>
              <a:t>发出中断请求，请求</a:t>
            </a:r>
            <a:r>
              <a:rPr lang="en-US" altLang="zh-CN" sz="2000" dirty="0" smtClean="0"/>
              <a:t>CPU</a:t>
            </a:r>
            <a:r>
              <a:rPr lang="zh-CN" altLang="en-US" sz="2000" dirty="0" smtClean="0"/>
              <a:t>为其服务。</a:t>
            </a:r>
            <a:endParaRPr lang="en-US" altLang="zh-CN" sz="2000" dirty="0"/>
          </a:p>
          <a:p>
            <a:pPr lvl="1" eaLnBrk="1" hangingPunct="1">
              <a:lnSpc>
                <a:spcPct val="120000"/>
              </a:lnSpc>
            </a:pPr>
            <a:r>
              <a:rPr lang="zh-CN" altLang="en-US" sz="2000" dirty="0">
                <a:solidFill>
                  <a:schemeClr val="accent2"/>
                </a:solidFill>
              </a:rPr>
              <a:t>硬件</a:t>
            </a:r>
            <a:r>
              <a:rPr lang="zh-CN" altLang="en-US" sz="2000" dirty="0" smtClean="0">
                <a:solidFill>
                  <a:schemeClr val="accent2"/>
                </a:solidFill>
              </a:rPr>
              <a:t>故障：</a:t>
            </a:r>
            <a:r>
              <a:rPr lang="zh-CN" altLang="en-US" sz="2000" dirty="0" smtClean="0"/>
              <a:t>例如电源断电就要求把正在执行的重要信息保存下来以供重新供电后能从断点处继续执行。</a:t>
            </a:r>
            <a:endParaRPr lang="zh-CN" altLang="en-US" sz="2000" dirty="0"/>
          </a:p>
          <a:p>
            <a:pPr lvl="1" eaLnBrk="1" hangingPunct="1">
              <a:lnSpc>
                <a:spcPct val="120000"/>
              </a:lnSpc>
            </a:pPr>
            <a:r>
              <a:rPr lang="zh-CN" altLang="en-US" sz="2000" dirty="0" smtClean="0">
                <a:solidFill>
                  <a:schemeClr val="accent2"/>
                </a:solidFill>
              </a:rPr>
              <a:t>实时时钟：</a:t>
            </a:r>
            <a:r>
              <a:rPr lang="zh-CN" altLang="en-US" sz="2000" dirty="0" smtClean="0"/>
              <a:t>当需要定时时，</a:t>
            </a:r>
            <a:r>
              <a:rPr lang="en-US" altLang="zh-CN" sz="2000" dirty="0" smtClean="0"/>
              <a:t>CPU</a:t>
            </a:r>
            <a:r>
              <a:rPr lang="zh-CN" altLang="en-US" sz="2000" dirty="0" smtClean="0"/>
              <a:t>发出命令，启动时钟电路开始计时，待达到规定的时间后，时钟电路发出中断请求。</a:t>
            </a:r>
            <a:endParaRPr lang="en-US" altLang="zh-CN" sz="2000" dirty="0" smtClean="0"/>
          </a:p>
          <a:p>
            <a:pPr lvl="1" eaLnBrk="1" hangingPunct="1">
              <a:lnSpc>
                <a:spcPct val="120000"/>
              </a:lnSpc>
            </a:pPr>
            <a:r>
              <a:rPr lang="zh-CN" altLang="en-US" sz="2000" dirty="0">
                <a:solidFill>
                  <a:schemeClr val="accent2"/>
                </a:solidFill>
              </a:rPr>
              <a:t>为调试程序而设定的中断</a:t>
            </a:r>
            <a:r>
              <a:rPr lang="zh-CN" altLang="en-US" sz="2000" dirty="0" smtClean="0">
                <a:solidFill>
                  <a:schemeClr val="accent2"/>
                </a:solidFill>
              </a:rPr>
              <a:t>源：</a:t>
            </a:r>
            <a:r>
              <a:rPr lang="zh-CN" altLang="en-US" sz="2000" dirty="0" smtClean="0"/>
              <a:t>在调试时，为了检查中间结果的正确与否或为寻找问题所在，往往在程序中设置断点或单步运行程序。</a:t>
            </a:r>
            <a:endParaRPr lang="zh-CN" altLang="en-US" sz="2000" dirty="0"/>
          </a:p>
        </p:txBody>
      </p:sp>
      <p:sp>
        <p:nvSpPr>
          <p:cNvPr id="3277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E15023B-46FF-4A38-A107-CD8FE0B8CF45}" type="datetime10">
              <a:rPr lang="zh-CN" altLang="en-US" sz="2000" smtClean="0">
                <a:solidFill>
                  <a:schemeClr val="bg1"/>
                </a:solidFill>
              </a:rPr>
              <a:pPr>
                <a:spcBef>
                  <a:spcPct val="50000"/>
                </a:spcBef>
                <a:buFontTx/>
                <a:buNone/>
              </a:pPr>
              <a:t>16:59</a:t>
            </a:fld>
            <a:endParaRPr lang="en-US" altLang="zh-CN" sz="2000" smtClean="0"/>
          </a:p>
        </p:txBody>
      </p:sp>
      <p:pic>
        <p:nvPicPr>
          <p:cNvPr id="32773"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6189" y="142998"/>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539552" y="882246"/>
            <a:ext cx="8458200" cy="68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en-US" altLang="zh-CN" sz="3600" b="1" kern="0" dirty="0" smtClean="0">
                <a:latin typeface="楷体" panose="02010609060101010101" pitchFamily="49" charset="-122"/>
                <a:ea typeface="楷体" panose="02010609060101010101" pitchFamily="49" charset="-122"/>
              </a:rPr>
              <a:t>89C51</a:t>
            </a:r>
            <a:r>
              <a:rPr kumimoji="0" lang="zh-CN" altLang="en-US" sz="3600" b="1" kern="0" dirty="0" smtClean="0">
                <a:latin typeface="楷体" panose="02010609060101010101" pitchFamily="49" charset="-122"/>
                <a:ea typeface="楷体" panose="02010609060101010101" pitchFamily="49" charset="-122"/>
              </a:rPr>
              <a:t>中断系统结构及中断控制</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5.3.1 89C51/S51</a:t>
            </a:r>
            <a:r>
              <a:rPr lang="zh-CN" altLang="en-US" sz="2800" dirty="0" smtClean="0">
                <a:latin typeface="楷体" panose="02010609060101010101" pitchFamily="49" charset="-122"/>
                <a:ea typeface="楷体" panose="02010609060101010101" pitchFamily="49" charset="-122"/>
              </a:rPr>
              <a:t>中断源</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a:xfrm>
            <a:off x="789883" y="1916832"/>
            <a:ext cx="5410200" cy="2590800"/>
          </a:xfrm>
        </p:spPr>
        <p:txBody>
          <a:bodyPr/>
          <a:lstStyle/>
          <a:p>
            <a:pPr eaLnBrk="1" hangingPunct="1">
              <a:lnSpc>
                <a:spcPct val="130000"/>
              </a:lnSpc>
            </a:pPr>
            <a:r>
              <a:rPr lang="en-US" altLang="zh-CN" sz="2800" b="1" dirty="0" smtClean="0"/>
              <a:t>1</a:t>
            </a:r>
            <a:r>
              <a:rPr lang="zh-CN" altLang="en-US" sz="2800" b="1" dirty="0" smtClean="0"/>
              <a:t>、中断请求标志</a:t>
            </a:r>
          </a:p>
          <a:p>
            <a:pPr eaLnBrk="1" hangingPunct="1">
              <a:lnSpc>
                <a:spcPct val="130000"/>
              </a:lnSpc>
            </a:pPr>
            <a:r>
              <a:rPr lang="en-US" altLang="zh-CN" sz="2800" b="1" dirty="0" smtClean="0"/>
              <a:t>2</a:t>
            </a:r>
            <a:r>
              <a:rPr lang="zh-CN" altLang="en-US" sz="2800" b="1" dirty="0" smtClean="0"/>
              <a:t>、中断允许控制</a:t>
            </a:r>
          </a:p>
          <a:p>
            <a:pPr eaLnBrk="1" hangingPunct="1">
              <a:lnSpc>
                <a:spcPct val="130000"/>
              </a:lnSpc>
            </a:pPr>
            <a:r>
              <a:rPr lang="en-US" altLang="zh-CN" sz="2800" b="1" dirty="0" smtClean="0"/>
              <a:t>3</a:t>
            </a:r>
            <a:r>
              <a:rPr lang="zh-CN" altLang="en-US" sz="2800" b="1" dirty="0" smtClean="0"/>
              <a:t>、中断优先级控制</a:t>
            </a:r>
          </a:p>
        </p:txBody>
      </p:sp>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16:59</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4368" y="145789"/>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39552" y="908720"/>
            <a:ext cx="7742005" cy="68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en-US" altLang="zh-CN" sz="3600" b="1" kern="0" dirty="0" smtClean="0">
                <a:latin typeface="楷体" panose="02010609060101010101" pitchFamily="49" charset="-122"/>
                <a:ea typeface="楷体" panose="02010609060101010101" pitchFamily="49" charset="-122"/>
              </a:rPr>
              <a:t>89C51</a:t>
            </a:r>
            <a:r>
              <a:rPr kumimoji="0" lang="zh-CN" altLang="en-US" sz="3600" b="1" kern="0" dirty="0" smtClean="0">
                <a:latin typeface="楷体" panose="02010609060101010101" pitchFamily="49" charset="-122"/>
                <a:ea typeface="楷体" panose="02010609060101010101" pitchFamily="49" charset="-122"/>
              </a:rPr>
              <a:t>中断系统结构及中断控制</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2800" dirty="0" smtClean="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16:59</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4493" y="168437"/>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571500" y="1772815"/>
            <a:ext cx="8176964" cy="3528393"/>
          </a:xfrm>
        </p:spPr>
        <p:txBody>
          <a:bodyPr/>
          <a:lstStyle/>
          <a:p>
            <a:pPr eaLnBrk="1" hangingPunct="1">
              <a:lnSpc>
                <a:spcPct val="150000"/>
              </a:lnSpc>
            </a:pPr>
            <a:r>
              <a:rPr lang="zh-CN" altLang="en-US" sz="2400" b="1" dirty="0" smtClean="0">
                <a:solidFill>
                  <a:srgbClr val="C00000"/>
                </a:solidFill>
              </a:rPr>
              <a:t>定时器</a:t>
            </a:r>
            <a:r>
              <a:rPr lang="zh-CN" altLang="en-US" sz="2400" b="1" dirty="0">
                <a:solidFill>
                  <a:srgbClr val="C00000"/>
                </a:solidFill>
              </a:rPr>
              <a:t>控制寄存器</a:t>
            </a:r>
            <a:r>
              <a:rPr lang="en-US" altLang="zh-CN" sz="2400" b="1" dirty="0">
                <a:solidFill>
                  <a:srgbClr val="C00000"/>
                </a:solidFill>
              </a:rPr>
              <a:t>TCON</a:t>
            </a:r>
            <a:r>
              <a:rPr lang="zh-CN" altLang="en-US" sz="2400" b="1" dirty="0">
                <a:solidFill>
                  <a:srgbClr val="C00000"/>
                </a:solidFill>
              </a:rPr>
              <a:t>中的中断标志</a:t>
            </a:r>
            <a:r>
              <a:rPr lang="zh-CN" altLang="en-US" sz="2400" b="1" dirty="0" smtClean="0">
                <a:solidFill>
                  <a:srgbClr val="C00000"/>
                </a:solidFill>
              </a:rPr>
              <a:t>位</a:t>
            </a:r>
            <a:endParaRPr lang="en-US" altLang="zh-CN" sz="2400" b="1" dirty="0" smtClean="0">
              <a:solidFill>
                <a:srgbClr val="C00000"/>
              </a:solidFill>
            </a:endParaRPr>
          </a:p>
          <a:p>
            <a:pPr lvl="1" eaLnBrk="1" hangingPunct="1">
              <a:lnSpc>
                <a:spcPct val="150000"/>
              </a:lnSpc>
            </a:pPr>
            <a:endParaRPr lang="en-US" altLang="zh-CN" sz="2000" b="1" i="1" dirty="0">
              <a:solidFill>
                <a:schemeClr val="hlink"/>
              </a:solidFill>
            </a:endParaRPr>
          </a:p>
          <a:p>
            <a:pPr lvl="1" eaLnBrk="1" hangingPunct="1">
              <a:lnSpc>
                <a:spcPct val="150000"/>
              </a:lnSpc>
            </a:pPr>
            <a:endParaRPr lang="en-US" altLang="zh-CN" sz="2000" b="1" i="1" dirty="0" smtClean="0">
              <a:solidFill>
                <a:schemeClr val="hlink"/>
              </a:solidFill>
            </a:endParaRPr>
          </a:p>
          <a:p>
            <a:pPr lvl="1" eaLnBrk="1" hangingPunct="1">
              <a:lnSpc>
                <a:spcPct val="150000"/>
              </a:lnSpc>
            </a:pPr>
            <a:endParaRPr lang="en-US" altLang="zh-CN" sz="2000" b="1" i="1" dirty="0" smtClean="0">
              <a:solidFill>
                <a:schemeClr val="hlink"/>
              </a:solidFill>
            </a:endParaRPr>
          </a:p>
          <a:p>
            <a:pPr marL="471487" lvl="1" indent="0" eaLnBrk="1" hangingPunct="1">
              <a:lnSpc>
                <a:spcPct val="150000"/>
              </a:lnSpc>
              <a:buNone/>
            </a:pPr>
            <a:r>
              <a:rPr lang="en-US" altLang="zh-CN" sz="2000" b="1" dirty="0" smtClean="0">
                <a:solidFill>
                  <a:srgbClr val="FF3300"/>
                </a:solidFill>
              </a:rPr>
              <a:t>    </a:t>
            </a:r>
            <a:r>
              <a:rPr lang="en-US" altLang="zh-CN" sz="2000" dirty="0" smtClean="0"/>
              <a:t>TCON</a:t>
            </a:r>
            <a:r>
              <a:rPr lang="zh-CN" altLang="en-US" sz="2000" dirty="0"/>
              <a:t>为定时器</a:t>
            </a:r>
            <a:r>
              <a:rPr lang="en-US" altLang="zh-CN" sz="2000" dirty="0"/>
              <a:t>/</a:t>
            </a:r>
            <a:r>
              <a:rPr lang="zh-CN" altLang="en-US" sz="2000" dirty="0"/>
              <a:t>计数器</a:t>
            </a:r>
            <a:r>
              <a:rPr lang="en-US" altLang="zh-CN" sz="2000" dirty="0"/>
              <a:t>T0</a:t>
            </a:r>
            <a:r>
              <a:rPr lang="zh-CN" altLang="en-US" sz="2000" dirty="0"/>
              <a:t>和</a:t>
            </a:r>
            <a:r>
              <a:rPr lang="en-US" altLang="zh-CN" sz="2000" dirty="0"/>
              <a:t>T1</a:t>
            </a:r>
            <a:r>
              <a:rPr lang="zh-CN" altLang="en-US" sz="2000" dirty="0"/>
              <a:t>的控制器，同时也锁存</a:t>
            </a:r>
            <a:r>
              <a:rPr lang="en-US" altLang="zh-CN" sz="2000" dirty="0"/>
              <a:t>T0</a:t>
            </a:r>
            <a:r>
              <a:rPr lang="zh-CN" altLang="en-US" sz="2000" dirty="0"/>
              <a:t>和</a:t>
            </a:r>
            <a:r>
              <a:rPr lang="en-US" altLang="zh-CN" sz="2000" dirty="0"/>
              <a:t>T1</a:t>
            </a:r>
            <a:r>
              <a:rPr lang="zh-CN" altLang="en-US" sz="2000" dirty="0"/>
              <a:t>的溢出中断标志及外部中断</a:t>
            </a:r>
            <a:r>
              <a:rPr lang="en-US" altLang="zh-CN" sz="2000" dirty="0"/>
              <a:t>0</a:t>
            </a:r>
            <a:r>
              <a:rPr lang="zh-CN" altLang="en-US" sz="2000" dirty="0"/>
              <a:t>和</a:t>
            </a:r>
            <a:r>
              <a:rPr lang="en-US" altLang="zh-CN" sz="2000" dirty="0"/>
              <a:t>1</a:t>
            </a:r>
            <a:r>
              <a:rPr lang="zh-CN" altLang="en-US" sz="2000" dirty="0"/>
              <a:t>的中断标志等</a:t>
            </a:r>
            <a:r>
              <a:rPr lang="zh-CN" altLang="en-US" sz="2000" dirty="0" smtClean="0"/>
              <a:t>。</a:t>
            </a:r>
            <a:endParaRPr lang="zh-CN" altLang="en-US" sz="2000" dirty="0"/>
          </a:p>
        </p:txBody>
      </p:sp>
      <p:grpSp>
        <p:nvGrpSpPr>
          <p:cNvPr id="11" name="Group 6"/>
          <p:cNvGrpSpPr>
            <a:grpSpLocks/>
          </p:cNvGrpSpPr>
          <p:nvPr/>
        </p:nvGrpSpPr>
        <p:grpSpPr bwMode="auto">
          <a:xfrm>
            <a:off x="571500" y="2526149"/>
            <a:ext cx="8001000" cy="1431925"/>
            <a:chOff x="144" y="1536"/>
            <a:chExt cx="5040" cy="902"/>
          </a:xfrm>
        </p:grpSpPr>
        <p:sp>
          <p:nvSpPr>
            <p:cNvPr id="12" name="Rectangle 7"/>
            <p:cNvSpPr>
              <a:spLocks noChangeArrowheads="1"/>
            </p:cNvSpPr>
            <p:nvPr/>
          </p:nvSpPr>
          <p:spPr bwMode="auto">
            <a:xfrm>
              <a:off x="9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t>TF1</a:t>
              </a:r>
            </a:p>
          </p:txBody>
        </p:sp>
        <p:sp>
          <p:nvSpPr>
            <p:cNvPr id="13" name="Rectangle 8"/>
            <p:cNvSpPr>
              <a:spLocks noChangeArrowheads="1"/>
            </p:cNvSpPr>
            <p:nvPr/>
          </p:nvSpPr>
          <p:spPr bwMode="auto">
            <a:xfrm>
              <a:off x="148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14" name="Rectangle 9"/>
            <p:cNvSpPr>
              <a:spLocks noChangeArrowheads="1"/>
            </p:cNvSpPr>
            <p:nvPr/>
          </p:nvSpPr>
          <p:spPr bwMode="auto">
            <a:xfrm>
              <a:off x="201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TF0</a:t>
              </a:r>
            </a:p>
          </p:txBody>
        </p:sp>
        <p:sp>
          <p:nvSpPr>
            <p:cNvPr id="15" name="Rectangle 10"/>
            <p:cNvSpPr>
              <a:spLocks noChangeArrowheads="1"/>
            </p:cNvSpPr>
            <p:nvPr/>
          </p:nvSpPr>
          <p:spPr bwMode="auto">
            <a:xfrm>
              <a:off x="25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16" name="Rectangle 11"/>
            <p:cNvSpPr>
              <a:spLocks noChangeArrowheads="1"/>
            </p:cNvSpPr>
            <p:nvPr/>
          </p:nvSpPr>
          <p:spPr bwMode="auto">
            <a:xfrm>
              <a:off x="3072"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IE1</a:t>
              </a:r>
            </a:p>
          </p:txBody>
        </p:sp>
        <p:sp>
          <p:nvSpPr>
            <p:cNvPr id="17" name="Rectangle 12"/>
            <p:cNvSpPr>
              <a:spLocks noChangeArrowheads="1"/>
            </p:cNvSpPr>
            <p:nvPr/>
          </p:nvSpPr>
          <p:spPr bwMode="auto">
            <a:xfrm>
              <a:off x="360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IT1</a:t>
              </a:r>
            </a:p>
          </p:txBody>
        </p:sp>
        <p:sp>
          <p:nvSpPr>
            <p:cNvPr id="18" name="Rectangle 13"/>
            <p:cNvSpPr>
              <a:spLocks noChangeArrowheads="1"/>
            </p:cNvSpPr>
            <p:nvPr/>
          </p:nvSpPr>
          <p:spPr bwMode="auto">
            <a:xfrm>
              <a:off x="412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t>IE0</a:t>
              </a:r>
            </a:p>
          </p:txBody>
        </p:sp>
        <p:sp>
          <p:nvSpPr>
            <p:cNvPr id="19" name="Rectangle 14"/>
            <p:cNvSpPr>
              <a:spLocks noChangeArrowheads="1"/>
            </p:cNvSpPr>
            <p:nvPr/>
          </p:nvSpPr>
          <p:spPr bwMode="auto">
            <a:xfrm>
              <a:off x="465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IT0</a:t>
              </a:r>
            </a:p>
          </p:txBody>
        </p:sp>
        <p:sp>
          <p:nvSpPr>
            <p:cNvPr id="20" name="Text Box 15"/>
            <p:cNvSpPr txBox="1">
              <a:spLocks noChangeArrowheads="1"/>
            </p:cNvSpPr>
            <p:nvPr/>
          </p:nvSpPr>
          <p:spPr bwMode="auto">
            <a:xfrm>
              <a:off x="144" y="1920"/>
              <a:ext cx="8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t>  </a:t>
              </a:r>
              <a:r>
                <a:rPr lang="en-US" altLang="zh-CN" sz="2400"/>
                <a:t>TCON</a:t>
              </a:r>
            </a:p>
            <a:p>
              <a:pPr eaLnBrk="1" hangingPunct="1">
                <a:spcBef>
                  <a:spcPct val="0"/>
                </a:spcBef>
                <a:buFontTx/>
                <a:buNone/>
              </a:pPr>
              <a:r>
                <a:rPr lang="zh-CN" altLang="en-US" sz="2400"/>
                <a:t>（</a:t>
              </a:r>
              <a:r>
                <a:rPr lang="en-US" altLang="zh-CN" sz="2400"/>
                <a:t>88H</a:t>
              </a:r>
              <a:r>
                <a:rPr lang="zh-CN" altLang="en-US" sz="2400"/>
                <a:t>）</a:t>
              </a:r>
              <a:endParaRPr lang="zh-CN" altLang="en-US" sz="2400" b="0"/>
            </a:p>
          </p:txBody>
        </p:sp>
        <p:sp>
          <p:nvSpPr>
            <p:cNvPr id="21" name="Text Box 16"/>
            <p:cNvSpPr txBox="1">
              <a:spLocks noChangeArrowheads="1"/>
            </p:cNvSpPr>
            <p:nvPr/>
          </p:nvSpPr>
          <p:spPr bwMode="auto">
            <a:xfrm>
              <a:off x="1008" y="1536"/>
              <a:ext cx="41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8FH   8EH   8DH    8CH   8BH   8AH   89H    88H</a:t>
              </a:r>
              <a:endParaRPr lang="en-US" altLang="zh-CN" sz="2400" b="0" dirty="0"/>
            </a:p>
          </p:txBody>
        </p:sp>
      </p:grpSp>
      <p:sp>
        <p:nvSpPr>
          <p:cNvPr id="23"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2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anim calcmode="lin" valueType="num">
                                      <p:cBhvr additive="base">
                                        <p:cTn id="11"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16:59</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164394" y="1700808"/>
            <a:ext cx="8765294" cy="4458587"/>
          </a:xfrm>
        </p:spPr>
        <p:txBody>
          <a:bodyPr/>
          <a:lstStyle/>
          <a:p>
            <a:pPr eaLnBrk="1" hangingPunct="1">
              <a:lnSpc>
                <a:spcPct val="150000"/>
              </a:lnSpc>
            </a:pPr>
            <a:r>
              <a:rPr lang="en-US" altLang="zh-CN" sz="2000" b="1" dirty="0" smtClean="0">
                <a:solidFill>
                  <a:srgbClr val="C00000"/>
                </a:solidFill>
              </a:rPr>
              <a:t>TF1</a:t>
            </a:r>
            <a:r>
              <a:rPr lang="zh-CN" altLang="en-US" sz="2000" b="1" dirty="0">
                <a:solidFill>
                  <a:srgbClr val="C00000"/>
                </a:solidFill>
              </a:rPr>
              <a:t>：</a:t>
            </a:r>
            <a:r>
              <a:rPr lang="zh-CN" altLang="en-US" sz="2000" dirty="0"/>
              <a:t>定时器</a:t>
            </a:r>
            <a:r>
              <a:rPr lang="en-US" altLang="zh-CN" sz="2000" dirty="0"/>
              <a:t>/</a:t>
            </a:r>
            <a:r>
              <a:rPr lang="zh-CN" altLang="en-US" sz="2000" dirty="0"/>
              <a:t>计数器</a:t>
            </a:r>
            <a:r>
              <a:rPr lang="en-US" altLang="zh-CN" sz="2000" dirty="0"/>
              <a:t>T1</a:t>
            </a:r>
            <a:r>
              <a:rPr lang="zh-CN" altLang="en-US" sz="2000" dirty="0"/>
              <a:t>溢出中断请求标志位</a:t>
            </a:r>
            <a:r>
              <a:rPr lang="zh-CN" altLang="en-US" sz="2000" dirty="0" smtClean="0"/>
              <a:t>。</a:t>
            </a:r>
            <a:endParaRPr lang="en-US" altLang="zh-CN" sz="2000" dirty="0" smtClean="0"/>
          </a:p>
          <a:p>
            <a:pPr marL="0" indent="0" eaLnBrk="1" hangingPunct="1">
              <a:lnSpc>
                <a:spcPct val="150000"/>
              </a:lnSpc>
              <a:buNone/>
            </a:pPr>
            <a:r>
              <a:rPr lang="zh-CN" altLang="en-US" sz="2000" dirty="0" smtClean="0"/>
              <a:t>      当</a:t>
            </a:r>
            <a:r>
              <a:rPr lang="zh-CN" altLang="en-US" sz="2000" dirty="0"/>
              <a:t>启动</a:t>
            </a:r>
            <a:r>
              <a:rPr lang="en-US" altLang="zh-CN" sz="2000" dirty="0"/>
              <a:t>T1</a:t>
            </a:r>
            <a:r>
              <a:rPr lang="zh-CN" altLang="en-US" sz="2000" dirty="0"/>
              <a:t>计数后，</a:t>
            </a:r>
            <a:r>
              <a:rPr lang="en-US" altLang="zh-CN" sz="2000" dirty="0"/>
              <a:t>T1</a:t>
            </a:r>
            <a:r>
              <a:rPr lang="zh-CN" altLang="en-US" sz="2000" dirty="0"/>
              <a:t>从初值开始加</a:t>
            </a:r>
            <a:r>
              <a:rPr lang="en-US" altLang="zh-CN" sz="2000" dirty="0"/>
              <a:t>1</a:t>
            </a:r>
            <a:r>
              <a:rPr lang="zh-CN" altLang="en-US" sz="2000" dirty="0"/>
              <a:t>计数，计数器最高位产生溢出时，由硬件使</a:t>
            </a:r>
            <a:r>
              <a:rPr lang="en-US" altLang="zh-CN" sz="2000" dirty="0"/>
              <a:t>TF1</a:t>
            </a:r>
            <a:r>
              <a:rPr lang="zh-CN" altLang="en-US" sz="2000" dirty="0"/>
              <a:t>置</a:t>
            </a:r>
            <a:r>
              <a:rPr lang="en-US" altLang="zh-CN" sz="2000" dirty="0"/>
              <a:t>1</a:t>
            </a:r>
            <a:r>
              <a:rPr lang="zh-CN" altLang="en-US" sz="2000" dirty="0"/>
              <a:t>，并向</a:t>
            </a:r>
            <a:r>
              <a:rPr lang="en-US" altLang="zh-CN" sz="2000" dirty="0"/>
              <a:t>CPU</a:t>
            </a:r>
            <a:r>
              <a:rPr lang="zh-CN" altLang="en-US" sz="2000" dirty="0"/>
              <a:t>发出中断请求。当</a:t>
            </a:r>
            <a:r>
              <a:rPr lang="en-US" altLang="zh-CN" sz="2000" dirty="0"/>
              <a:t>CPU</a:t>
            </a:r>
            <a:r>
              <a:rPr lang="zh-CN" altLang="en-US" sz="2000" dirty="0"/>
              <a:t>响应中断时，硬件将自动对</a:t>
            </a:r>
            <a:r>
              <a:rPr lang="en-US" altLang="zh-CN" sz="2000" dirty="0"/>
              <a:t>TF1</a:t>
            </a:r>
            <a:r>
              <a:rPr lang="zh-CN" altLang="en-US" sz="2000" dirty="0"/>
              <a:t>清</a:t>
            </a:r>
            <a:r>
              <a:rPr lang="en-US" altLang="zh-CN" sz="2000" dirty="0"/>
              <a:t>0</a:t>
            </a:r>
            <a:r>
              <a:rPr lang="zh-CN" altLang="en-US" sz="2000" dirty="0" smtClean="0"/>
              <a:t>。</a:t>
            </a:r>
            <a:endParaRPr lang="en-US" altLang="zh-CN" sz="2000" dirty="0" smtClean="0"/>
          </a:p>
          <a:p>
            <a:pPr eaLnBrk="1" hangingPunct="1">
              <a:lnSpc>
                <a:spcPct val="150000"/>
              </a:lnSpc>
            </a:pPr>
            <a:r>
              <a:rPr lang="en-US" altLang="zh-CN" sz="2000" b="1" dirty="0">
                <a:solidFill>
                  <a:srgbClr val="C00000"/>
                </a:solidFill>
              </a:rPr>
              <a:t>TF0</a:t>
            </a:r>
            <a:r>
              <a:rPr lang="zh-CN" altLang="en-US" sz="2000" b="1" dirty="0">
                <a:solidFill>
                  <a:srgbClr val="C00000"/>
                </a:solidFill>
              </a:rPr>
              <a:t>：</a:t>
            </a:r>
            <a:r>
              <a:rPr lang="zh-CN" altLang="en-US" sz="2000" dirty="0"/>
              <a:t>定时器</a:t>
            </a:r>
            <a:r>
              <a:rPr lang="en-US" altLang="zh-CN" sz="2000" dirty="0"/>
              <a:t>/</a:t>
            </a:r>
            <a:r>
              <a:rPr lang="zh-CN" altLang="en-US" sz="2000" dirty="0"/>
              <a:t>计数器</a:t>
            </a:r>
            <a:r>
              <a:rPr lang="en-US" altLang="zh-CN" sz="2000" dirty="0"/>
              <a:t>T0</a:t>
            </a:r>
            <a:r>
              <a:rPr lang="zh-CN" altLang="en-US" sz="2000" dirty="0"/>
              <a:t>溢出中断请求标志位。 含义与</a:t>
            </a:r>
            <a:r>
              <a:rPr lang="en-US" altLang="zh-CN" sz="2000" dirty="0"/>
              <a:t>TF1</a:t>
            </a:r>
            <a:r>
              <a:rPr lang="zh-CN" altLang="en-US" sz="2000" dirty="0"/>
              <a:t>类同</a:t>
            </a:r>
            <a:r>
              <a:rPr lang="zh-CN" altLang="en-US" sz="2000" dirty="0" smtClean="0"/>
              <a:t>。</a:t>
            </a:r>
            <a:endParaRPr lang="en-US" altLang="zh-CN" sz="2000" dirty="0" smtClean="0"/>
          </a:p>
          <a:p>
            <a:pPr eaLnBrk="1" hangingPunct="1">
              <a:lnSpc>
                <a:spcPct val="150000"/>
              </a:lnSpc>
            </a:pPr>
            <a:r>
              <a:rPr lang="en-US" altLang="zh-CN" sz="2000" b="1" dirty="0">
                <a:solidFill>
                  <a:srgbClr val="C00000"/>
                </a:solidFill>
              </a:rPr>
              <a:t>IE1</a:t>
            </a:r>
            <a:r>
              <a:rPr lang="zh-CN" altLang="en-US" sz="2000" b="1" dirty="0">
                <a:solidFill>
                  <a:srgbClr val="C00000"/>
                </a:solidFill>
              </a:rPr>
              <a:t>：</a:t>
            </a:r>
            <a:r>
              <a:rPr lang="zh-CN" altLang="en-US" sz="2000" dirty="0"/>
              <a:t>外部中断</a:t>
            </a:r>
            <a:r>
              <a:rPr lang="en-US" altLang="zh-CN" sz="2000" dirty="0"/>
              <a:t>1</a:t>
            </a:r>
            <a:r>
              <a:rPr lang="zh-CN" altLang="en-US" sz="2000" dirty="0"/>
              <a:t>的中断请求标志。 </a:t>
            </a:r>
            <a:r>
              <a:rPr lang="en-US" altLang="zh-CN" sz="2000" dirty="0"/>
              <a:t>INT1</a:t>
            </a:r>
            <a:r>
              <a:rPr lang="zh-CN" altLang="en-US" sz="2000" dirty="0"/>
              <a:t>（</a:t>
            </a:r>
            <a:r>
              <a:rPr lang="en-US" altLang="zh-CN" sz="2000" dirty="0"/>
              <a:t>P3.3</a:t>
            </a:r>
            <a:r>
              <a:rPr lang="zh-CN" altLang="en-US" sz="2000" dirty="0"/>
              <a:t>）</a:t>
            </a:r>
            <a:r>
              <a:rPr lang="zh-CN" altLang="en-US" sz="2000" dirty="0" smtClean="0"/>
              <a:t>。</a:t>
            </a:r>
            <a:endParaRPr lang="en-US" altLang="zh-CN" sz="2000" dirty="0" smtClean="0"/>
          </a:p>
          <a:p>
            <a:pPr marL="0" indent="0" eaLnBrk="1" hangingPunct="1">
              <a:lnSpc>
                <a:spcPct val="150000"/>
              </a:lnSpc>
              <a:buNone/>
            </a:pPr>
            <a:r>
              <a:rPr lang="zh-CN" altLang="en-US" sz="2000" dirty="0" smtClean="0"/>
              <a:t>    当</a:t>
            </a:r>
            <a:r>
              <a:rPr lang="zh-CN" altLang="en-US" sz="2000" dirty="0"/>
              <a:t>检测到外部中断引脚</a:t>
            </a:r>
            <a:r>
              <a:rPr lang="en-US" altLang="zh-CN" sz="2000" dirty="0" smtClean="0"/>
              <a:t>1</a:t>
            </a:r>
            <a:r>
              <a:rPr lang="zh-CN" altLang="en-US" sz="2000" dirty="0" smtClean="0"/>
              <a:t>上</a:t>
            </a:r>
            <a:r>
              <a:rPr lang="zh-CN" altLang="en-US" sz="2000" dirty="0"/>
              <a:t>存在有效的中断请求信号时，由硬件使</a:t>
            </a:r>
            <a:r>
              <a:rPr lang="en-US" altLang="zh-CN" sz="2000" dirty="0"/>
              <a:t>IE1</a:t>
            </a:r>
            <a:r>
              <a:rPr lang="zh-CN" altLang="en-US" sz="2000" dirty="0"/>
              <a:t>置</a:t>
            </a:r>
            <a:r>
              <a:rPr lang="en-US" altLang="zh-CN" sz="2000" dirty="0"/>
              <a:t>1</a:t>
            </a:r>
            <a:r>
              <a:rPr lang="zh-CN" altLang="en-US" sz="2000" dirty="0" smtClean="0"/>
              <a:t>。</a:t>
            </a:r>
            <a:endParaRPr lang="en-US" altLang="zh-CN" sz="2000" dirty="0" smtClean="0"/>
          </a:p>
          <a:p>
            <a:pPr eaLnBrk="1" hangingPunct="1">
              <a:lnSpc>
                <a:spcPct val="150000"/>
              </a:lnSpc>
            </a:pPr>
            <a:r>
              <a:rPr lang="en-US" altLang="zh-CN" sz="2000" b="1" dirty="0">
                <a:solidFill>
                  <a:srgbClr val="C00000"/>
                </a:solidFill>
              </a:rPr>
              <a:t>IE0</a:t>
            </a:r>
            <a:r>
              <a:rPr lang="zh-CN" altLang="en-US" sz="2000" b="1" dirty="0">
                <a:solidFill>
                  <a:srgbClr val="C00000"/>
                </a:solidFill>
              </a:rPr>
              <a:t>：</a:t>
            </a:r>
            <a:r>
              <a:rPr lang="zh-CN" altLang="en-US" sz="2000" dirty="0"/>
              <a:t>外部中断</a:t>
            </a:r>
            <a:r>
              <a:rPr lang="en-US" altLang="zh-CN" sz="2000" dirty="0"/>
              <a:t>0</a:t>
            </a:r>
            <a:r>
              <a:rPr lang="zh-CN" altLang="en-US" sz="2000" dirty="0"/>
              <a:t>的中断请求标志。</a:t>
            </a:r>
            <a:r>
              <a:rPr lang="en-US" altLang="zh-CN" sz="2000" dirty="0"/>
              <a:t>INT0</a:t>
            </a:r>
            <a:r>
              <a:rPr lang="zh-CN" altLang="en-US" sz="2000" dirty="0"/>
              <a:t>（</a:t>
            </a:r>
            <a:r>
              <a:rPr lang="en-US" altLang="zh-CN" sz="2000" dirty="0" smtClean="0"/>
              <a:t>P3.2</a:t>
            </a:r>
            <a:r>
              <a:rPr lang="zh-CN" altLang="en-US" sz="2000" dirty="0" smtClean="0"/>
              <a:t>）。其</a:t>
            </a:r>
            <a:r>
              <a:rPr lang="zh-CN" altLang="en-US" sz="2000" dirty="0"/>
              <a:t>含义与</a:t>
            </a:r>
            <a:r>
              <a:rPr lang="en-US" altLang="zh-CN" sz="2000" dirty="0"/>
              <a:t>IE1</a:t>
            </a:r>
            <a:r>
              <a:rPr lang="zh-CN" altLang="en-US" sz="2000" dirty="0"/>
              <a:t>类同</a:t>
            </a:r>
            <a:r>
              <a:rPr lang="zh-CN" altLang="en-US" sz="2000" dirty="0" smtClean="0"/>
              <a:t>。</a:t>
            </a:r>
            <a:endParaRPr lang="zh-CN" altLang="en-US" sz="2000" dirty="0"/>
          </a:p>
          <a:p>
            <a:pPr lvl="1" eaLnBrk="1" hangingPunct="1">
              <a:lnSpc>
                <a:spcPct val="150000"/>
              </a:lnSpc>
            </a:pPr>
            <a:endParaRPr lang="zh-CN" altLang="zh-CN" sz="2000" b="1" dirty="0"/>
          </a:p>
          <a:p>
            <a:pPr lvl="1" eaLnBrk="1" hangingPunct="1">
              <a:lnSpc>
                <a:spcPct val="150000"/>
              </a:lnSpc>
            </a:pPr>
            <a:endParaRPr lang="zh-CN" altLang="zh-CN" sz="2000" b="1" dirty="0"/>
          </a:p>
          <a:p>
            <a:pPr lvl="1" eaLnBrk="1" hangingPunct="1">
              <a:lnSpc>
                <a:spcPct val="150000"/>
              </a:lnSpc>
            </a:pPr>
            <a:endParaRPr lang="en-US" altLang="zh-CN" sz="2000" b="1" dirty="0" smtClean="0">
              <a:solidFill>
                <a:srgbClr val="9900CC"/>
              </a:solidFill>
            </a:endParaRPr>
          </a:p>
          <a:p>
            <a:pPr lvl="1" eaLnBrk="1" hangingPunct="1">
              <a:lnSpc>
                <a:spcPct val="150000"/>
              </a:lnSpc>
            </a:pPr>
            <a:endParaRPr lang="zh-CN" altLang="en-US" sz="2000" b="1" dirty="0" smtClean="0"/>
          </a:p>
        </p:txBody>
      </p:sp>
      <p:sp>
        <p:nvSpPr>
          <p:cNvPr id="9"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8067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 calcmode="lin" valueType="num">
                                      <p:cBhvr additive="base">
                                        <p:cTn id="12"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 calcmode="lin" valueType="num">
                                      <p:cBhvr additive="base">
                                        <p:cTn id="22"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 calcmode="lin" valueType="num">
                                      <p:cBhvr additive="base">
                                        <p:cTn id="32"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16:59</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164394" y="1700808"/>
            <a:ext cx="8765294" cy="4752528"/>
          </a:xfrm>
        </p:spPr>
        <p:txBody>
          <a:bodyPr/>
          <a:lstStyle/>
          <a:p>
            <a:pPr eaLnBrk="1" hangingPunct="1">
              <a:lnSpc>
                <a:spcPct val="140000"/>
              </a:lnSpc>
            </a:pPr>
            <a:r>
              <a:rPr lang="en-US" altLang="zh-CN" sz="2400" b="1" dirty="0" smtClean="0">
                <a:solidFill>
                  <a:srgbClr val="C00000"/>
                </a:solidFill>
              </a:rPr>
              <a:t>IT1</a:t>
            </a:r>
            <a:r>
              <a:rPr lang="zh-CN" altLang="en-US" sz="2400" b="1" dirty="0">
                <a:solidFill>
                  <a:srgbClr val="C00000"/>
                </a:solidFill>
              </a:rPr>
              <a:t>：</a:t>
            </a:r>
            <a:r>
              <a:rPr lang="zh-CN" altLang="en-US" sz="2400" dirty="0">
                <a:solidFill>
                  <a:schemeClr val="tx2"/>
                </a:solidFill>
              </a:rPr>
              <a:t>外部中断</a:t>
            </a:r>
            <a:r>
              <a:rPr lang="en-US" altLang="zh-CN" sz="2400" dirty="0">
                <a:solidFill>
                  <a:schemeClr val="tx2"/>
                </a:solidFill>
              </a:rPr>
              <a:t>1</a:t>
            </a:r>
            <a:r>
              <a:rPr lang="zh-CN" altLang="en-US" sz="2400" dirty="0">
                <a:solidFill>
                  <a:schemeClr val="tx2"/>
                </a:solidFill>
              </a:rPr>
              <a:t>的中断触发方式控制位</a:t>
            </a:r>
            <a:r>
              <a:rPr lang="zh-CN" altLang="en-US" sz="2400" dirty="0" smtClean="0">
                <a:solidFill>
                  <a:schemeClr val="tx2"/>
                </a:solidFill>
              </a:rPr>
              <a:t>。</a:t>
            </a:r>
            <a:endParaRPr lang="en-US" altLang="zh-CN" sz="2400" dirty="0" smtClean="0">
              <a:solidFill>
                <a:schemeClr val="tx2"/>
              </a:solidFill>
            </a:endParaRPr>
          </a:p>
          <a:p>
            <a:pPr lvl="1" eaLnBrk="1" hangingPunct="1">
              <a:lnSpc>
                <a:spcPct val="140000"/>
              </a:lnSpc>
            </a:pPr>
            <a:r>
              <a:rPr lang="en-US" altLang="zh-CN" sz="2000" dirty="0">
                <a:solidFill>
                  <a:schemeClr val="tx2"/>
                </a:solidFill>
              </a:rPr>
              <a:t>IT1=0</a:t>
            </a:r>
            <a:r>
              <a:rPr lang="zh-CN" altLang="en-US" sz="2000" dirty="0">
                <a:solidFill>
                  <a:schemeClr val="tx2"/>
                </a:solidFill>
              </a:rPr>
              <a:t>时，外部中断</a:t>
            </a:r>
            <a:r>
              <a:rPr lang="en-US" altLang="zh-CN" sz="2000" dirty="0">
                <a:solidFill>
                  <a:schemeClr val="tx2"/>
                </a:solidFill>
              </a:rPr>
              <a:t>1</a:t>
            </a:r>
            <a:r>
              <a:rPr lang="zh-CN" altLang="en-US" sz="2000" dirty="0">
                <a:solidFill>
                  <a:schemeClr val="tx2"/>
                </a:solidFill>
              </a:rPr>
              <a:t>程控为电平触发方式</a:t>
            </a:r>
            <a:r>
              <a:rPr lang="zh-CN" altLang="en-US" sz="2000" dirty="0" smtClean="0">
                <a:solidFill>
                  <a:schemeClr val="tx2"/>
                </a:solidFill>
              </a:rPr>
              <a:t>。</a:t>
            </a:r>
            <a:endParaRPr lang="en-US" altLang="zh-CN" sz="2000" dirty="0" smtClean="0">
              <a:solidFill>
                <a:schemeClr val="tx2"/>
              </a:solidFill>
            </a:endParaRPr>
          </a:p>
          <a:p>
            <a:pPr marL="471487" lvl="1" indent="0" eaLnBrk="1" hangingPunct="1">
              <a:lnSpc>
                <a:spcPct val="140000"/>
              </a:lnSpc>
              <a:buNone/>
            </a:pPr>
            <a:r>
              <a:rPr lang="zh-CN" altLang="en-US" sz="2000" dirty="0" smtClean="0">
                <a:solidFill>
                  <a:schemeClr val="tx2"/>
                </a:solidFill>
              </a:rPr>
              <a:t>若</a:t>
            </a:r>
            <a:r>
              <a:rPr lang="zh-CN" altLang="en-US" sz="2000" dirty="0">
                <a:solidFill>
                  <a:schemeClr val="tx2"/>
                </a:solidFill>
              </a:rPr>
              <a:t>外部中断</a:t>
            </a:r>
            <a:r>
              <a:rPr lang="en-US" altLang="zh-CN" sz="2000" dirty="0">
                <a:solidFill>
                  <a:schemeClr val="tx2"/>
                </a:solidFill>
              </a:rPr>
              <a:t>1</a:t>
            </a:r>
            <a:r>
              <a:rPr lang="zh-CN" altLang="en-US" sz="2000" dirty="0">
                <a:solidFill>
                  <a:schemeClr val="tx2"/>
                </a:solidFill>
              </a:rPr>
              <a:t>请求为低电平，则使</a:t>
            </a:r>
            <a:r>
              <a:rPr lang="en-US" altLang="zh-CN" sz="2000" dirty="0">
                <a:solidFill>
                  <a:schemeClr val="tx2"/>
                </a:solidFill>
              </a:rPr>
              <a:t>IE1</a:t>
            </a:r>
            <a:r>
              <a:rPr lang="zh-CN" altLang="en-US" sz="2000" dirty="0">
                <a:solidFill>
                  <a:schemeClr val="tx2"/>
                </a:solidFill>
              </a:rPr>
              <a:t>置</a:t>
            </a:r>
            <a:r>
              <a:rPr lang="en-US" altLang="zh-CN" sz="2000" dirty="0">
                <a:solidFill>
                  <a:schemeClr val="tx2"/>
                </a:solidFill>
              </a:rPr>
              <a:t>1</a:t>
            </a:r>
            <a:r>
              <a:rPr lang="zh-CN" altLang="en-US" sz="2000" dirty="0">
                <a:solidFill>
                  <a:schemeClr val="tx2"/>
                </a:solidFill>
              </a:rPr>
              <a:t>；若为高电平，则使</a:t>
            </a:r>
            <a:r>
              <a:rPr lang="en-US" altLang="zh-CN" sz="2000" dirty="0">
                <a:solidFill>
                  <a:schemeClr val="tx2"/>
                </a:solidFill>
              </a:rPr>
              <a:t>IE1</a:t>
            </a:r>
            <a:r>
              <a:rPr lang="zh-CN" altLang="en-US" sz="2000" dirty="0">
                <a:solidFill>
                  <a:schemeClr val="tx2"/>
                </a:solidFill>
              </a:rPr>
              <a:t>清</a:t>
            </a:r>
            <a:r>
              <a:rPr lang="en-US" altLang="zh-CN" sz="2000" dirty="0">
                <a:solidFill>
                  <a:schemeClr val="tx2"/>
                </a:solidFill>
              </a:rPr>
              <a:t>0</a:t>
            </a:r>
            <a:r>
              <a:rPr lang="zh-CN" altLang="en-US" sz="2000" dirty="0">
                <a:solidFill>
                  <a:schemeClr val="tx2"/>
                </a:solidFill>
              </a:rPr>
              <a:t>。 </a:t>
            </a:r>
            <a:endParaRPr lang="en-US" altLang="zh-CN" sz="2000" dirty="0" smtClean="0">
              <a:solidFill>
                <a:schemeClr val="tx2"/>
              </a:solidFill>
            </a:endParaRPr>
          </a:p>
          <a:p>
            <a:pPr lvl="1" eaLnBrk="1" hangingPunct="1">
              <a:lnSpc>
                <a:spcPct val="140000"/>
              </a:lnSpc>
            </a:pPr>
            <a:r>
              <a:rPr lang="en-US" altLang="zh-CN" sz="2000" dirty="0">
                <a:solidFill>
                  <a:schemeClr val="tx2"/>
                </a:solidFill>
              </a:rPr>
              <a:t>IT1=1</a:t>
            </a:r>
            <a:r>
              <a:rPr lang="zh-CN" altLang="en-US" sz="2000" dirty="0">
                <a:solidFill>
                  <a:schemeClr val="tx2"/>
                </a:solidFill>
              </a:rPr>
              <a:t>时，外部中断</a:t>
            </a:r>
            <a:r>
              <a:rPr lang="en-US" altLang="zh-CN" sz="2000" dirty="0">
                <a:solidFill>
                  <a:schemeClr val="tx2"/>
                </a:solidFill>
              </a:rPr>
              <a:t>1</a:t>
            </a:r>
            <a:r>
              <a:rPr lang="zh-CN" altLang="en-US" sz="2000" dirty="0">
                <a:solidFill>
                  <a:schemeClr val="tx2"/>
                </a:solidFill>
              </a:rPr>
              <a:t>程控为边沿触发方式</a:t>
            </a:r>
            <a:r>
              <a:rPr lang="zh-CN" altLang="en-US" sz="2000" dirty="0" smtClean="0">
                <a:solidFill>
                  <a:schemeClr val="tx2"/>
                </a:solidFill>
              </a:rPr>
              <a:t>。</a:t>
            </a:r>
            <a:endParaRPr lang="en-US" altLang="zh-CN" sz="2000" dirty="0" smtClean="0">
              <a:solidFill>
                <a:schemeClr val="tx2"/>
              </a:solidFill>
            </a:endParaRPr>
          </a:p>
          <a:p>
            <a:pPr marL="471487" lvl="1" indent="0" eaLnBrk="1" hangingPunct="1">
              <a:lnSpc>
                <a:spcPct val="140000"/>
              </a:lnSpc>
              <a:buNone/>
            </a:pPr>
            <a:r>
              <a:rPr lang="en-US" altLang="zh-CN" sz="2000" dirty="0">
                <a:solidFill>
                  <a:schemeClr val="tx2"/>
                </a:solidFill>
              </a:rPr>
              <a:t>	</a:t>
            </a:r>
            <a:r>
              <a:rPr lang="zh-CN" altLang="en-US" sz="2000" dirty="0">
                <a:solidFill>
                  <a:schemeClr val="tx2"/>
                </a:solidFill>
              </a:rPr>
              <a:t>如果在相继的两个机器周期采样过程中，一个机器周期采样到外部中断</a:t>
            </a:r>
            <a:r>
              <a:rPr lang="en-US" altLang="zh-CN" sz="2000" dirty="0">
                <a:solidFill>
                  <a:schemeClr val="tx2"/>
                </a:solidFill>
              </a:rPr>
              <a:t>1</a:t>
            </a:r>
            <a:r>
              <a:rPr lang="zh-CN" altLang="en-US" sz="2000" dirty="0">
                <a:solidFill>
                  <a:schemeClr val="tx2"/>
                </a:solidFill>
              </a:rPr>
              <a:t>请求引脚为高电平，接着的下一个机器周期采样到为低电平，则使</a:t>
            </a:r>
            <a:r>
              <a:rPr lang="en-US" altLang="zh-CN" sz="2000" dirty="0">
                <a:solidFill>
                  <a:schemeClr val="tx2"/>
                </a:solidFill>
              </a:rPr>
              <a:t>IE1</a:t>
            </a:r>
            <a:r>
              <a:rPr lang="zh-CN" altLang="en-US" sz="2000" dirty="0">
                <a:solidFill>
                  <a:schemeClr val="tx2"/>
                </a:solidFill>
              </a:rPr>
              <a:t>置</a:t>
            </a:r>
            <a:r>
              <a:rPr lang="en-US" altLang="zh-CN" sz="2000" dirty="0">
                <a:solidFill>
                  <a:schemeClr val="tx2"/>
                </a:solidFill>
              </a:rPr>
              <a:t>1</a:t>
            </a:r>
            <a:r>
              <a:rPr lang="zh-CN" altLang="en-US" sz="2000" dirty="0">
                <a:solidFill>
                  <a:schemeClr val="tx2"/>
                </a:solidFill>
              </a:rPr>
              <a:t>。直到</a:t>
            </a:r>
            <a:r>
              <a:rPr lang="en-US" altLang="zh-CN" sz="2000" dirty="0">
                <a:solidFill>
                  <a:schemeClr val="tx2"/>
                </a:solidFill>
              </a:rPr>
              <a:t>CPU</a:t>
            </a:r>
            <a:r>
              <a:rPr lang="zh-CN" altLang="en-US" sz="2000" dirty="0">
                <a:solidFill>
                  <a:schemeClr val="tx2"/>
                </a:solidFill>
              </a:rPr>
              <a:t>响应该中断时，才由硬件使</a:t>
            </a:r>
            <a:r>
              <a:rPr lang="en-US" altLang="zh-CN" sz="2000" dirty="0">
                <a:solidFill>
                  <a:schemeClr val="tx2"/>
                </a:solidFill>
              </a:rPr>
              <a:t>IE1</a:t>
            </a:r>
            <a:r>
              <a:rPr lang="zh-CN" altLang="en-US" sz="2000" dirty="0">
                <a:solidFill>
                  <a:schemeClr val="tx2"/>
                </a:solidFill>
              </a:rPr>
              <a:t>清</a:t>
            </a:r>
            <a:r>
              <a:rPr lang="en-US" altLang="zh-CN" sz="2000" dirty="0">
                <a:solidFill>
                  <a:schemeClr val="tx2"/>
                </a:solidFill>
              </a:rPr>
              <a:t>0</a:t>
            </a:r>
            <a:r>
              <a:rPr lang="zh-CN" altLang="en-US" sz="2000" dirty="0" smtClean="0">
                <a:solidFill>
                  <a:schemeClr val="tx2"/>
                </a:solidFill>
              </a:rPr>
              <a:t>。</a:t>
            </a:r>
            <a:endParaRPr lang="zh-CN" altLang="en-US" sz="2000" dirty="0">
              <a:solidFill>
                <a:schemeClr val="tx2"/>
              </a:solidFill>
            </a:endParaRPr>
          </a:p>
          <a:p>
            <a:pPr eaLnBrk="1" hangingPunct="1">
              <a:lnSpc>
                <a:spcPct val="140000"/>
              </a:lnSpc>
            </a:pPr>
            <a:r>
              <a:rPr lang="en-US" altLang="zh-CN" sz="2400" b="1" dirty="0" smtClean="0">
                <a:solidFill>
                  <a:srgbClr val="C00000"/>
                </a:solidFill>
              </a:rPr>
              <a:t>IT0</a:t>
            </a:r>
            <a:r>
              <a:rPr lang="zh-CN" altLang="en-US" sz="2400" b="1" dirty="0">
                <a:solidFill>
                  <a:srgbClr val="C00000"/>
                </a:solidFill>
              </a:rPr>
              <a:t>：</a:t>
            </a:r>
            <a:r>
              <a:rPr lang="zh-CN" altLang="en-US" sz="2400" dirty="0">
                <a:solidFill>
                  <a:schemeClr val="tx2"/>
                </a:solidFill>
              </a:rPr>
              <a:t>外部中断</a:t>
            </a:r>
            <a:r>
              <a:rPr lang="en-US" altLang="zh-CN" sz="2400" dirty="0">
                <a:solidFill>
                  <a:schemeClr val="tx2"/>
                </a:solidFill>
              </a:rPr>
              <a:t>0</a:t>
            </a:r>
            <a:r>
              <a:rPr lang="zh-CN" altLang="en-US" sz="2400" dirty="0">
                <a:solidFill>
                  <a:schemeClr val="tx2"/>
                </a:solidFill>
              </a:rPr>
              <a:t>的中断触发方式控制位。</a:t>
            </a:r>
          </a:p>
          <a:p>
            <a:pPr eaLnBrk="1" hangingPunct="1">
              <a:lnSpc>
                <a:spcPct val="150000"/>
              </a:lnSpc>
            </a:pPr>
            <a:endParaRPr lang="zh-CN" altLang="en-US" sz="2000" dirty="0" smtClean="0"/>
          </a:p>
          <a:p>
            <a:pPr lvl="1" eaLnBrk="1" hangingPunct="1">
              <a:lnSpc>
                <a:spcPct val="150000"/>
              </a:lnSpc>
            </a:pPr>
            <a:endParaRPr lang="zh-CN" altLang="zh-CN" sz="2000" b="1" dirty="0"/>
          </a:p>
          <a:p>
            <a:pPr lvl="1" eaLnBrk="1" hangingPunct="1">
              <a:lnSpc>
                <a:spcPct val="150000"/>
              </a:lnSpc>
            </a:pPr>
            <a:endParaRPr lang="zh-CN" altLang="zh-CN" sz="2000" b="1" dirty="0"/>
          </a:p>
          <a:p>
            <a:pPr lvl="1" eaLnBrk="1" hangingPunct="1">
              <a:lnSpc>
                <a:spcPct val="150000"/>
              </a:lnSpc>
            </a:pPr>
            <a:endParaRPr lang="en-US" altLang="zh-CN" sz="2000" b="1" dirty="0" smtClean="0">
              <a:solidFill>
                <a:srgbClr val="9900CC"/>
              </a:solidFill>
            </a:endParaRPr>
          </a:p>
          <a:p>
            <a:pPr lvl="1" eaLnBrk="1" hangingPunct="1">
              <a:lnSpc>
                <a:spcPct val="150000"/>
              </a:lnSpc>
            </a:pPr>
            <a:endParaRPr lang="zh-CN" altLang="en-US" sz="2000" b="1" dirty="0" smtClean="0"/>
          </a:p>
        </p:txBody>
      </p:sp>
      <p:sp>
        <p:nvSpPr>
          <p:cNvPr id="9"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38536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 calcmode="lin" valueType="num">
                                      <p:cBhvr additive="base">
                                        <p:cTn id="28"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16:59</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571500" y="1772815"/>
            <a:ext cx="8572500" cy="4458587"/>
          </a:xfrm>
        </p:spPr>
        <p:txBody>
          <a:bodyPr/>
          <a:lstStyle/>
          <a:p>
            <a:pPr eaLnBrk="1" hangingPunct="1">
              <a:lnSpc>
                <a:spcPct val="150000"/>
              </a:lnSpc>
            </a:pPr>
            <a:r>
              <a:rPr lang="zh-CN" altLang="en-US" sz="2400" b="1" dirty="0" smtClean="0">
                <a:solidFill>
                  <a:srgbClr val="C00000"/>
                </a:solidFill>
              </a:rPr>
              <a:t>串行口</a:t>
            </a:r>
            <a:r>
              <a:rPr lang="zh-CN" altLang="en-US" sz="2400" b="1" dirty="0">
                <a:solidFill>
                  <a:srgbClr val="C00000"/>
                </a:solidFill>
              </a:rPr>
              <a:t>控制寄存器</a:t>
            </a:r>
            <a:r>
              <a:rPr lang="en-US" altLang="zh-CN" sz="2400" b="1" dirty="0">
                <a:solidFill>
                  <a:srgbClr val="C00000"/>
                </a:solidFill>
              </a:rPr>
              <a:t>SCON</a:t>
            </a:r>
            <a:r>
              <a:rPr lang="zh-CN" altLang="en-US" sz="2400" b="1" dirty="0">
                <a:solidFill>
                  <a:srgbClr val="C00000"/>
                </a:solidFill>
              </a:rPr>
              <a:t>中的中断标志位</a:t>
            </a:r>
            <a:endParaRPr lang="en-US" altLang="zh-CN" sz="2400" b="1" i="1" dirty="0">
              <a:solidFill>
                <a:srgbClr val="C00000"/>
              </a:solidFill>
            </a:endParaRPr>
          </a:p>
          <a:p>
            <a:pPr lvl="1" eaLnBrk="1" hangingPunct="1">
              <a:lnSpc>
                <a:spcPct val="150000"/>
              </a:lnSpc>
            </a:pPr>
            <a:endParaRPr lang="en-US" altLang="zh-CN" sz="2000" b="1" i="1" dirty="0" smtClean="0">
              <a:solidFill>
                <a:schemeClr val="hlink"/>
              </a:solidFill>
            </a:endParaRPr>
          </a:p>
          <a:p>
            <a:pPr lvl="1" eaLnBrk="1" hangingPunct="1">
              <a:lnSpc>
                <a:spcPct val="150000"/>
              </a:lnSpc>
            </a:pPr>
            <a:endParaRPr lang="en-US" altLang="zh-CN" sz="2000" b="1" i="1" dirty="0" smtClean="0">
              <a:solidFill>
                <a:schemeClr val="hlink"/>
              </a:solidFill>
            </a:endParaRPr>
          </a:p>
          <a:p>
            <a:pPr lvl="1" eaLnBrk="1" hangingPunct="1">
              <a:lnSpc>
                <a:spcPct val="150000"/>
              </a:lnSpc>
            </a:pPr>
            <a:endParaRPr lang="en-US" altLang="zh-CN" sz="2000" b="1" i="1" dirty="0" smtClean="0">
              <a:solidFill>
                <a:schemeClr val="hlink"/>
              </a:solidFill>
            </a:endParaRPr>
          </a:p>
          <a:p>
            <a:pPr marL="471487" lvl="1" indent="0" eaLnBrk="1" hangingPunct="1">
              <a:lnSpc>
                <a:spcPct val="150000"/>
              </a:lnSpc>
              <a:buNone/>
            </a:pPr>
            <a:r>
              <a:rPr lang="en-US" altLang="zh-CN" sz="2000" b="1" dirty="0" smtClean="0">
                <a:solidFill>
                  <a:srgbClr val="0000FF"/>
                </a:solidFill>
              </a:rPr>
              <a:t>      </a:t>
            </a:r>
          </a:p>
          <a:p>
            <a:pPr marL="471487" lvl="1" indent="0" eaLnBrk="1" hangingPunct="1">
              <a:lnSpc>
                <a:spcPct val="150000"/>
              </a:lnSpc>
              <a:buNone/>
            </a:pPr>
            <a:r>
              <a:rPr lang="en-US" altLang="zh-CN" sz="2000" b="1" dirty="0">
                <a:solidFill>
                  <a:srgbClr val="0000FF"/>
                </a:solidFill>
              </a:rPr>
              <a:t> </a:t>
            </a:r>
            <a:r>
              <a:rPr lang="en-US" altLang="zh-CN" sz="2000" b="1" dirty="0" smtClean="0">
                <a:solidFill>
                  <a:srgbClr val="0000FF"/>
                </a:solidFill>
              </a:rPr>
              <a:t>  </a:t>
            </a:r>
            <a:r>
              <a:rPr lang="en-US" altLang="zh-CN" sz="2000" dirty="0" smtClean="0"/>
              <a:t>SCON</a:t>
            </a:r>
            <a:r>
              <a:rPr lang="zh-CN" altLang="en-US" sz="2000" dirty="0"/>
              <a:t>为串行口控制寄存器，其低</a:t>
            </a:r>
            <a:r>
              <a:rPr lang="en-US" altLang="zh-CN" sz="2000" dirty="0"/>
              <a:t>2</a:t>
            </a:r>
            <a:r>
              <a:rPr lang="zh-CN" altLang="en-US" sz="2000" dirty="0"/>
              <a:t>位锁存串行口的接收中断和发送中断标志</a:t>
            </a:r>
            <a:r>
              <a:rPr lang="en-US" altLang="zh-CN" sz="2000" dirty="0"/>
              <a:t>RI</a:t>
            </a:r>
            <a:r>
              <a:rPr lang="zh-CN" altLang="en-US" sz="2000" dirty="0"/>
              <a:t>和</a:t>
            </a:r>
            <a:r>
              <a:rPr lang="en-US" altLang="zh-CN" sz="2000" dirty="0" smtClean="0"/>
              <a:t>TI</a:t>
            </a:r>
            <a:r>
              <a:rPr lang="zh-CN" altLang="en-US" sz="2000" dirty="0" smtClean="0"/>
              <a:t>。</a:t>
            </a:r>
          </a:p>
        </p:txBody>
      </p:sp>
      <p:grpSp>
        <p:nvGrpSpPr>
          <p:cNvPr id="22" name="Group 8"/>
          <p:cNvGrpSpPr>
            <a:grpSpLocks/>
          </p:cNvGrpSpPr>
          <p:nvPr/>
        </p:nvGrpSpPr>
        <p:grpSpPr bwMode="auto">
          <a:xfrm>
            <a:off x="612434" y="2708920"/>
            <a:ext cx="8001000" cy="1431925"/>
            <a:chOff x="144" y="1536"/>
            <a:chExt cx="5040" cy="902"/>
          </a:xfrm>
        </p:grpSpPr>
        <p:sp>
          <p:nvSpPr>
            <p:cNvPr id="23" name="Rectangle 9"/>
            <p:cNvSpPr>
              <a:spLocks noChangeArrowheads="1"/>
            </p:cNvSpPr>
            <p:nvPr/>
          </p:nvSpPr>
          <p:spPr bwMode="auto">
            <a:xfrm>
              <a:off x="96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24" name="Rectangle 10"/>
            <p:cNvSpPr>
              <a:spLocks noChangeArrowheads="1"/>
            </p:cNvSpPr>
            <p:nvPr/>
          </p:nvSpPr>
          <p:spPr bwMode="auto">
            <a:xfrm>
              <a:off x="148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25" name="Rectangle 11"/>
            <p:cNvSpPr>
              <a:spLocks noChangeArrowheads="1"/>
            </p:cNvSpPr>
            <p:nvPr/>
          </p:nvSpPr>
          <p:spPr bwMode="auto">
            <a:xfrm>
              <a:off x="201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26" name="Rectangle 12"/>
            <p:cNvSpPr>
              <a:spLocks noChangeArrowheads="1"/>
            </p:cNvSpPr>
            <p:nvPr/>
          </p:nvSpPr>
          <p:spPr bwMode="auto">
            <a:xfrm>
              <a:off x="25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27" name="Rectangle 13"/>
            <p:cNvSpPr>
              <a:spLocks noChangeArrowheads="1"/>
            </p:cNvSpPr>
            <p:nvPr/>
          </p:nvSpPr>
          <p:spPr bwMode="auto">
            <a:xfrm>
              <a:off x="3072"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28" name="Rectangle 14"/>
            <p:cNvSpPr>
              <a:spLocks noChangeArrowheads="1"/>
            </p:cNvSpPr>
            <p:nvPr/>
          </p:nvSpPr>
          <p:spPr bwMode="auto">
            <a:xfrm>
              <a:off x="360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29" name="Rectangle 15"/>
            <p:cNvSpPr>
              <a:spLocks noChangeArrowheads="1"/>
            </p:cNvSpPr>
            <p:nvPr/>
          </p:nvSpPr>
          <p:spPr bwMode="auto">
            <a:xfrm>
              <a:off x="412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TI</a:t>
              </a:r>
            </a:p>
          </p:txBody>
        </p:sp>
        <p:sp>
          <p:nvSpPr>
            <p:cNvPr id="30" name="Rectangle 16"/>
            <p:cNvSpPr>
              <a:spLocks noChangeArrowheads="1"/>
            </p:cNvSpPr>
            <p:nvPr/>
          </p:nvSpPr>
          <p:spPr bwMode="auto">
            <a:xfrm>
              <a:off x="465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RI</a:t>
              </a:r>
            </a:p>
          </p:txBody>
        </p:sp>
        <p:sp>
          <p:nvSpPr>
            <p:cNvPr id="31" name="Text Box 17"/>
            <p:cNvSpPr txBox="1">
              <a:spLocks noChangeArrowheads="1"/>
            </p:cNvSpPr>
            <p:nvPr/>
          </p:nvSpPr>
          <p:spPr bwMode="auto">
            <a:xfrm>
              <a:off x="144" y="1920"/>
              <a:ext cx="8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chemeClr val="bg2"/>
                  </a:solidFill>
                </a:rPr>
                <a:t>  </a:t>
              </a:r>
              <a:r>
                <a:rPr lang="en-US" altLang="zh-CN" sz="2400">
                  <a:solidFill>
                    <a:srgbClr val="0000FF"/>
                  </a:solidFill>
                </a:rPr>
                <a:t>SCON</a:t>
              </a:r>
            </a:p>
            <a:p>
              <a:pPr eaLnBrk="1" hangingPunct="1">
                <a:spcBef>
                  <a:spcPct val="0"/>
                </a:spcBef>
                <a:buFontTx/>
                <a:buNone/>
              </a:pPr>
              <a:r>
                <a:rPr lang="zh-CN" altLang="en-US" sz="2400">
                  <a:solidFill>
                    <a:srgbClr val="0000FF"/>
                  </a:solidFill>
                </a:rPr>
                <a:t>（</a:t>
              </a:r>
              <a:r>
                <a:rPr lang="en-US" altLang="zh-CN" sz="2400">
                  <a:solidFill>
                    <a:srgbClr val="0000FF"/>
                  </a:solidFill>
                </a:rPr>
                <a:t>98H</a:t>
              </a:r>
              <a:r>
                <a:rPr lang="zh-CN" altLang="en-US" sz="2400">
                  <a:solidFill>
                    <a:srgbClr val="0000FF"/>
                  </a:solidFill>
                </a:rPr>
                <a:t>）</a:t>
              </a:r>
              <a:endParaRPr lang="zh-CN" altLang="en-US" sz="2400" b="0"/>
            </a:p>
          </p:txBody>
        </p:sp>
        <p:sp>
          <p:nvSpPr>
            <p:cNvPr id="32" name="Text Box 18"/>
            <p:cNvSpPr txBox="1">
              <a:spLocks noChangeArrowheads="1"/>
            </p:cNvSpPr>
            <p:nvPr/>
          </p:nvSpPr>
          <p:spPr bwMode="auto">
            <a:xfrm>
              <a:off x="912" y="1536"/>
              <a:ext cx="42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00FF"/>
                  </a:solidFill>
                </a:rPr>
                <a:t>9FH    9EH   9DH    9CH   9BH   9AH    99H    98H</a:t>
              </a:r>
            </a:p>
          </p:txBody>
        </p:sp>
      </p:grpSp>
      <p:sp>
        <p:nvSpPr>
          <p:cNvPr id="19"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2595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16:59</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571500" y="1772815"/>
            <a:ext cx="8572500" cy="4458587"/>
          </a:xfrm>
        </p:spPr>
        <p:txBody>
          <a:bodyPr/>
          <a:lstStyle/>
          <a:p>
            <a:pPr eaLnBrk="1" hangingPunct="1">
              <a:lnSpc>
                <a:spcPct val="150000"/>
              </a:lnSpc>
            </a:pPr>
            <a:r>
              <a:rPr lang="en-US" altLang="zh-CN" sz="2400" b="1" dirty="0">
                <a:solidFill>
                  <a:srgbClr val="C00000"/>
                </a:solidFill>
              </a:rPr>
              <a:t>SCON</a:t>
            </a:r>
            <a:r>
              <a:rPr lang="zh-CN" altLang="en-US" sz="2400" b="1" dirty="0">
                <a:solidFill>
                  <a:srgbClr val="C00000"/>
                </a:solidFill>
              </a:rPr>
              <a:t>中控制位的</a:t>
            </a:r>
            <a:r>
              <a:rPr lang="zh-CN" altLang="en-US" sz="2400" b="1" dirty="0" smtClean="0">
                <a:solidFill>
                  <a:srgbClr val="C00000"/>
                </a:solidFill>
              </a:rPr>
              <a:t>含义</a:t>
            </a:r>
            <a:endParaRPr lang="en-US" altLang="zh-CN" sz="2400" b="1" dirty="0" smtClean="0">
              <a:solidFill>
                <a:srgbClr val="C00000"/>
              </a:solidFill>
            </a:endParaRPr>
          </a:p>
          <a:p>
            <a:pPr lvl="1" eaLnBrk="1" hangingPunct="1">
              <a:lnSpc>
                <a:spcPct val="150000"/>
              </a:lnSpc>
            </a:pPr>
            <a:r>
              <a:rPr lang="en-US" altLang="zh-CN" sz="2000" b="1" dirty="0">
                <a:solidFill>
                  <a:srgbClr val="C00000"/>
                </a:solidFill>
              </a:rPr>
              <a:t>TI</a:t>
            </a:r>
            <a:r>
              <a:rPr lang="zh-CN" altLang="en-US" sz="2000" b="1" dirty="0">
                <a:solidFill>
                  <a:srgbClr val="C00000"/>
                </a:solidFill>
              </a:rPr>
              <a:t>：</a:t>
            </a:r>
            <a:r>
              <a:rPr lang="zh-CN" altLang="en-US" sz="2000" b="1" dirty="0"/>
              <a:t>串行口发送中断请求标志</a:t>
            </a:r>
            <a:r>
              <a:rPr lang="zh-CN" altLang="en-US" sz="2000" b="1" dirty="0" smtClean="0"/>
              <a:t>。</a:t>
            </a:r>
            <a:endParaRPr lang="en-US" altLang="zh-CN" sz="2000" b="1" dirty="0"/>
          </a:p>
          <a:p>
            <a:pPr marL="471487" lvl="1" indent="0" eaLnBrk="1" hangingPunct="1">
              <a:lnSpc>
                <a:spcPct val="150000"/>
              </a:lnSpc>
              <a:buNone/>
            </a:pPr>
            <a:r>
              <a:rPr lang="en-US" altLang="zh-CN" sz="2000" b="1" dirty="0" smtClean="0"/>
              <a:t>     </a:t>
            </a:r>
            <a:r>
              <a:rPr lang="en-US" altLang="zh-CN" sz="2000" dirty="0" smtClean="0"/>
              <a:t>CPU</a:t>
            </a:r>
            <a:r>
              <a:rPr lang="zh-CN" altLang="en-US" sz="2000" dirty="0"/>
              <a:t>将一个数据写入发送缓冲器</a:t>
            </a:r>
            <a:r>
              <a:rPr lang="en-US" altLang="zh-CN" sz="2000" dirty="0"/>
              <a:t>SBUF</a:t>
            </a:r>
            <a:r>
              <a:rPr lang="zh-CN" altLang="en-US" sz="2000" dirty="0"/>
              <a:t>时，就启动发送。每发送完一帧串行数据后，硬件置位</a:t>
            </a:r>
            <a:r>
              <a:rPr lang="en-US" altLang="zh-CN" sz="2000" dirty="0"/>
              <a:t>TI</a:t>
            </a:r>
            <a:r>
              <a:rPr lang="zh-CN" altLang="en-US" sz="2000" dirty="0"/>
              <a:t>。但</a:t>
            </a:r>
            <a:r>
              <a:rPr lang="en-US" altLang="zh-CN" sz="2000" dirty="0"/>
              <a:t>CPU</a:t>
            </a:r>
            <a:r>
              <a:rPr lang="zh-CN" altLang="en-US" sz="2000" dirty="0"/>
              <a:t>响应中断时，并不清除</a:t>
            </a:r>
            <a:r>
              <a:rPr lang="en-US" altLang="zh-CN" sz="2000" dirty="0"/>
              <a:t>TI</a:t>
            </a:r>
            <a:r>
              <a:rPr lang="zh-CN" altLang="en-US" sz="2000" dirty="0"/>
              <a:t>，必须在中断服务程序中由软件对</a:t>
            </a:r>
            <a:r>
              <a:rPr lang="en-US" altLang="zh-CN" sz="2000" dirty="0"/>
              <a:t>TI</a:t>
            </a:r>
            <a:r>
              <a:rPr lang="zh-CN" altLang="en-US" sz="2000" dirty="0"/>
              <a:t>清</a:t>
            </a:r>
            <a:r>
              <a:rPr lang="en-US" altLang="zh-CN" sz="2000" dirty="0"/>
              <a:t>0</a:t>
            </a:r>
            <a:r>
              <a:rPr lang="zh-CN" altLang="en-US" sz="2000" dirty="0" smtClean="0"/>
              <a:t>。</a:t>
            </a:r>
            <a:endParaRPr lang="en-US" altLang="zh-CN" sz="2000" dirty="0" smtClean="0"/>
          </a:p>
          <a:p>
            <a:pPr lvl="1" eaLnBrk="1" hangingPunct="1">
              <a:lnSpc>
                <a:spcPct val="150000"/>
              </a:lnSpc>
            </a:pPr>
            <a:r>
              <a:rPr lang="en-US" altLang="zh-CN" sz="2000" b="1" dirty="0">
                <a:solidFill>
                  <a:srgbClr val="C00000"/>
                </a:solidFill>
              </a:rPr>
              <a:t>RI</a:t>
            </a:r>
            <a:r>
              <a:rPr lang="zh-CN" altLang="en-US" sz="2000" b="1" dirty="0">
                <a:solidFill>
                  <a:srgbClr val="C00000"/>
                </a:solidFill>
              </a:rPr>
              <a:t>：</a:t>
            </a:r>
            <a:r>
              <a:rPr lang="zh-CN" altLang="en-US" sz="2000" b="1" dirty="0"/>
              <a:t>串行口接收中断请求标志</a:t>
            </a:r>
            <a:r>
              <a:rPr lang="zh-CN" altLang="en-US" sz="2000" b="1" dirty="0" smtClean="0"/>
              <a:t>。</a:t>
            </a:r>
            <a:endParaRPr lang="en-US" altLang="zh-CN" sz="2000" b="1" dirty="0" smtClean="0"/>
          </a:p>
          <a:p>
            <a:pPr marL="471487" lvl="1" indent="0" eaLnBrk="1" hangingPunct="1">
              <a:lnSpc>
                <a:spcPct val="150000"/>
              </a:lnSpc>
              <a:buNone/>
            </a:pPr>
            <a:r>
              <a:rPr lang="zh-CN" altLang="en-US" sz="2000" b="1" dirty="0" smtClean="0"/>
              <a:t>      </a:t>
            </a:r>
            <a:r>
              <a:rPr lang="zh-CN" altLang="en-US" sz="2000" dirty="0" smtClean="0"/>
              <a:t>在</a:t>
            </a:r>
            <a:r>
              <a:rPr lang="zh-CN" altLang="en-US" sz="2000" dirty="0"/>
              <a:t>串行口允许接收时，每接收完一个串行帧，硬件置位</a:t>
            </a:r>
            <a:r>
              <a:rPr lang="en-US" altLang="zh-CN" sz="2000" dirty="0"/>
              <a:t>RI</a:t>
            </a:r>
            <a:r>
              <a:rPr lang="zh-CN" altLang="en-US" sz="2000" dirty="0"/>
              <a:t>。同样，</a:t>
            </a:r>
            <a:r>
              <a:rPr lang="en-US" altLang="zh-CN" sz="2000" dirty="0"/>
              <a:t>CPU</a:t>
            </a:r>
            <a:r>
              <a:rPr lang="zh-CN" altLang="en-US" sz="2000" dirty="0"/>
              <a:t>响应中断时不会清除</a:t>
            </a:r>
            <a:r>
              <a:rPr lang="en-US" altLang="zh-CN" sz="2000" dirty="0"/>
              <a:t>RI</a:t>
            </a:r>
            <a:r>
              <a:rPr lang="zh-CN" altLang="en-US" sz="2000" dirty="0"/>
              <a:t>，必须在中断服务程序中由软件对</a:t>
            </a:r>
            <a:r>
              <a:rPr lang="en-US" altLang="zh-CN" sz="2000" dirty="0"/>
              <a:t>RI</a:t>
            </a:r>
            <a:r>
              <a:rPr lang="zh-CN" altLang="en-US" sz="2000" dirty="0"/>
              <a:t>清</a:t>
            </a:r>
            <a:r>
              <a:rPr lang="en-US" altLang="zh-CN" sz="2000" dirty="0"/>
              <a:t>0</a:t>
            </a:r>
            <a:r>
              <a:rPr lang="zh-CN" altLang="en-US" sz="2000" dirty="0"/>
              <a:t>。</a:t>
            </a:r>
          </a:p>
          <a:p>
            <a:pPr marL="471487" lvl="1" indent="0" eaLnBrk="1" hangingPunct="1">
              <a:lnSpc>
                <a:spcPct val="150000"/>
              </a:lnSpc>
              <a:buNone/>
            </a:pPr>
            <a:endParaRPr lang="zh-CN" altLang="en-US" sz="1600" dirty="0"/>
          </a:p>
          <a:p>
            <a:pPr marL="471487" lvl="1" indent="0" eaLnBrk="1" hangingPunct="1">
              <a:lnSpc>
                <a:spcPct val="150000"/>
              </a:lnSpc>
              <a:buNone/>
            </a:pPr>
            <a:endParaRPr lang="zh-CN" altLang="en-US" sz="1600" b="1" dirty="0"/>
          </a:p>
          <a:p>
            <a:pPr lvl="1" eaLnBrk="1" hangingPunct="1">
              <a:lnSpc>
                <a:spcPct val="150000"/>
              </a:lnSpc>
            </a:pPr>
            <a:endParaRPr lang="zh-CN" altLang="en-US" sz="1600" dirty="0" smtClean="0"/>
          </a:p>
        </p:txBody>
      </p:sp>
      <p:sp>
        <p:nvSpPr>
          <p:cNvPr id="8"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6985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MH_Others_1"/>
          <p:cNvSpPr/>
          <p:nvPr>
            <p:custDataLst>
              <p:tags r:id="rId2"/>
            </p:custDataLst>
          </p:nvPr>
        </p:nvSpPr>
        <p:spPr>
          <a:xfrm>
            <a:off x="4364038" y="2286000"/>
            <a:ext cx="3376612" cy="444500"/>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lgn="ctr" eaLnBrk="1" hangingPunct="1">
              <a:defRPr/>
            </a:pPr>
            <a:r>
              <a:rPr lang="zh-CN" altLang="en-US" dirty="0" smtClean="0">
                <a:solidFill>
                  <a:srgbClr val="0070C0"/>
                </a:solidFill>
              </a:rPr>
              <a:t>    </a:t>
            </a:r>
            <a:r>
              <a:rPr lang="zh-CN" altLang="en-US" sz="2000" dirty="0" smtClean="0">
                <a:solidFill>
                  <a:srgbClr val="0070C0"/>
                </a:solidFill>
              </a:rPr>
              <a:t>微机的输入</a:t>
            </a:r>
            <a:r>
              <a:rPr lang="en-US" altLang="zh-CN" sz="2000" dirty="0" smtClean="0">
                <a:solidFill>
                  <a:srgbClr val="0070C0"/>
                </a:solidFill>
              </a:rPr>
              <a:t>/</a:t>
            </a:r>
            <a:r>
              <a:rPr lang="zh-CN" altLang="en-US" sz="2000" dirty="0" smtClean="0">
                <a:solidFill>
                  <a:srgbClr val="0070C0"/>
                </a:solidFill>
              </a:rPr>
              <a:t>输出方式</a:t>
            </a:r>
            <a:endParaRPr lang="zh-CN" altLang="en-US" sz="2000" dirty="0">
              <a:solidFill>
                <a:srgbClr val="0070C0"/>
              </a:solidFill>
            </a:endParaRPr>
          </a:p>
        </p:txBody>
      </p:sp>
      <p:sp>
        <p:nvSpPr>
          <p:cNvPr id="75" name="MH_Others_2"/>
          <p:cNvSpPr/>
          <p:nvPr>
            <p:custDataLst>
              <p:tags r:id="rId3"/>
            </p:custDataLst>
          </p:nvPr>
        </p:nvSpPr>
        <p:spPr>
          <a:xfrm flipH="1">
            <a:off x="1446213" y="3179763"/>
            <a:ext cx="3376612" cy="444500"/>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72000" anchor="ctr">
            <a:normAutofit/>
          </a:bodyPr>
          <a:lstStyle/>
          <a:p>
            <a:pPr algn="ctr" eaLnBrk="1" hangingPunct="1">
              <a:defRPr/>
            </a:pPr>
            <a:r>
              <a:rPr lang="zh-CN" altLang="en-US" sz="2000" dirty="0" smtClean="0">
                <a:solidFill>
                  <a:srgbClr val="FF0000"/>
                </a:solidFill>
              </a:rPr>
              <a:t>中断的概念</a:t>
            </a:r>
            <a:endParaRPr lang="zh-CN" altLang="en-US" sz="2000" dirty="0">
              <a:solidFill>
                <a:srgbClr val="FF0000"/>
              </a:solidFill>
            </a:endParaRPr>
          </a:p>
        </p:txBody>
      </p:sp>
      <p:sp>
        <p:nvSpPr>
          <p:cNvPr id="9220" name="MH_Others_3"/>
          <p:cNvSpPr txBox="1">
            <a:spLocks noChangeArrowheads="1"/>
          </p:cNvSpPr>
          <p:nvPr>
            <p:custDataLst>
              <p:tags r:id="rId4"/>
            </p:custDataLst>
          </p:nvPr>
        </p:nvSpPr>
        <p:spPr bwMode="auto">
          <a:xfrm>
            <a:off x="4351338" y="2300288"/>
            <a:ext cx="4603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rgbClr val="FFFFFF"/>
                </a:solidFill>
              </a:rPr>
              <a:t>01</a:t>
            </a:r>
            <a:endParaRPr lang="zh-CN" altLang="en-US">
              <a:solidFill>
                <a:srgbClr val="FFFFFF"/>
              </a:solidFill>
            </a:endParaRPr>
          </a:p>
        </p:txBody>
      </p:sp>
      <p:sp>
        <p:nvSpPr>
          <p:cNvPr id="9221" name="MH_Others_4"/>
          <p:cNvSpPr txBox="1">
            <a:spLocks noChangeArrowheads="1"/>
          </p:cNvSpPr>
          <p:nvPr>
            <p:custDataLst>
              <p:tags r:id="rId5"/>
            </p:custDataLst>
          </p:nvPr>
        </p:nvSpPr>
        <p:spPr bwMode="auto">
          <a:xfrm>
            <a:off x="4351338" y="3195638"/>
            <a:ext cx="4603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rgbClr val="FFFFFF"/>
                </a:solidFill>
              </a:rPr>
              <a:t>02</a:t>
            </a:r>
            <a:endParaRPr lang="zh-CN" altLang="en-US">
              <a:solidFill>
                <a:srgbClr val="FFFFFF"/>
              </a:solidFill>
            </a:endParaRPr>
          </a:p>
        </p:txBody>
      </p:sp>
      <p:sp>
        <p:nvSpPr>
          <p:cNvPr id="118" name="MH_Others_5"/>
          <p:cNvSpPr/>
          <p:nvPr>
            <p:custDataLst>
              <p:tags r:id="rId6"/>
            </p:custDataLst>
          </p:nvPr>
        </p:nvSpPr>
        <p:spPr>
          <a:xfrm>
            <a:off x="85725" y="679450"/>
            <a:ext cx="430213" cy="815975"/>
          </a:xfrm>
          <a:custGeom>
            <a:avLst/>
            <a:gdLst>
              <a:gd name="connsiteX0" fmla="*/ 1 w 776515"/>
              <a:gd name="connsiteY0" fmla="*/ 0 h 1553028"/>
              <a:gd name="connsiteX1" fmla="*/ 776515 w 776515"/>
              <a:gd name="connsiteY1" fmla="*/ 776514 h 1553028"/>
              <a:gd name="connsiteX2" fmla="*/ 1 w 776515"/>
              <a:gd name="connsiteY2" fmla="*/ 1553028 h 1553028"/>
              <a:gd name="connsiteX3" fmla="*/ 0 w 776515"/>
              <a:gd name="connsiteY3" fmla="*/ 1553028 h 1553028"/>
              <a:gd name="connsiteX4" fmla="*/ 0 w 776515"/>
              <a:gd name="connsiteY4" fmla="*/ 0 h 155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5" h="1553028">
                <a:moveTo>
                  <a:pt x="1" y="0"/>
                </a:moveTo>
                <a:cubicBezTo>
                  <a:pt x="428858" y="0"/>
                  <a:pt x="776515" y="347657"/>
                  <a:pt x="776515" y="776514"/>
                </a:cubicBezTo>
                <a:cubicBezTo>
                  <a:pt x="776515" y="1205371"/>
                  <a:pt x="428858" y="1553028"/>
                  <a:pt x="1" y="1553028"/>
                </a:cubicBezTo>
                <a:lnTo>
                  <a:pt x="0" y="155302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 name="MH_Others_6"/>
          <p:cNvSpPr txBox="1"/>
          <p:nvPr>
            <p:custDataLst>
              <p:tags r:id="rId7"/>
            </p:custDataLst>
          </p:nvPr>
        </p:nvSpPr>
        <p:spPr>
          <a:xfrm>
            <a:off x="468313" y="809625"/>
            <a:ext cx="1817687" cy="815975"/>
          </a:xfrm>
          <a:prstGeom prst="rect">
            <a:avLst/>
          </a:prstGeom>
          <a:noFill/>
        </p:spPr>
        <p:txBody>
          <a:bodyPr lIns="0" tIns="0" rIns="0" bIns="0" anchor="ctr">
            <a:normAutofit fontScale="85000" lnSpcReduction="10000"/>
          </a:bodyPr>
          <a:lstStyle/>
          <a:p>
            <a:pPr algn="ctr" eaLnBrk="1" hangingPunct="1">
              <a:defRPr/>
            </a:pPr>
            <a:r>
              <a:rPr lang="zh-CN" altLang="en-US" sz="4000" b="1" dirty="0">
                <a:solidFill>
                  <a:srgbClr val="C00000"/>
                </a:solidFill>
                <a:latin typeface="微软雅黑" panose="020B0503020204020204" pitchFamily="34" charset="-122"/>
                <a:ea typeface="微软雅黑" panose="020B0503020204020204" pitchFamily="34" charset="-122"/>
              </a:rPr>
              <a:t>主要内容</a:t>
            </a:r>
            <a:endParaRPr lang="zh-CN" altLang="en-US" sz="600" dirty="0">
              <a:solidFill>
                <a:srgbClr val="C00000"/>
              </a:solidFill>
              <a:latin typeface="微软雅黑" panose="020B0503020204020204" pitchFamily="34" charset="-122"/>
              <a:ea typeface="微软雅黑" panose="020B0503020204020204" pitchFamily="34" charset="-122"/>
            </a:endParaRPr>
          </a:p>
        </p:txBody>
      </p:sp>
      <p:sp>
        <p:nvSpPr>
          <p:cNvPr id="121" name="MH_Others_7"/>
          <p:cNvSpPr/>
          <p:nvPr>
            <p:custDataLst>
              <p:tags r:id="rId8"/>
            </p:custDataLst>
          </p:nvPr>
        </p:nvSpPr>
        <p:spPr>
          <a:xfrm>
            <a:off x="-6350" y="679450"/>
            <a:ext cx="63500" cy="815975"/>
          </a:xfrm>
          <a:custGeom>
            <a:avLst/>
            <a:gdLst>
              <a:gd name="connsiteX0" fmla="*/ 0 w 63524"/>
              <a:gd name="connsiteY0" fmla="*/ 0 h 816033"/>
              <a:gd name="connsiteX1" fmla="*/ 1 w 63524"/>
              <a:gd name="connsiteY1" fmla="*/ 0 h 816033"/>
              <a:gd name="connsiteX2" fmla="*/ 63524 w 63524"/>
              <a:gd name="connsiteY2" fmla="*/ 6061 h 816033"/>
              <a:gd name="connsiteX3" fmla="*/ 63524 w 63524"/>
              <a:gd name="connsiteY3" fmla="*/ 809972 h 816033"/>
              <a:gd name="connsiteX4" fmla="*/ 1 w 63524"/>
              <a:gd name="connsiteY4" fmla="*/ 816033 h 816033"/>
              <a:gd name="connsiteX5" fmla="*/ 0 w 63524"/>
              <a:gd name="connsiteY5" fmla="*/ 816033 h 81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24" h="816033">
                <a:moveTo>
                  <a:pt x="0" y="0"/>
                </a:moveTo>
                <a:lnTo>
                  <a:pt x="1" y="0"/>
                </a:lnTo>
                <a:lnTo>
                  <a:pt x="63524" y="6061"/>
                </a:lnTo>
                <a:lnTo>
                  <a:pt x="63524" y="809972"/>
                </a:lnTo>
                <a:lnTo>
                  <a:pt x="1" y="816033"/>
                </a:lnTo>
                <a:lnTo>
                  <a:pt x="0" y="816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4" name="MH_Others_10"/>
          <p:cNvSpPr/>
          <p:nvPr>
            <p:custDataLst>
              <p:tags r:id="rId9"/>
            </p:custDataLst>
          </p:nvPr>
        </p:nvSpPr>
        <p:spPr>
          <a:xfrm>
            <a:off x="4376738" y="3884613"/>
            <a:ext cx="3376612" cy="446087"/>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fontScale="25000" lnSpcReduction="20000"/>
          </a:bodyPr>
          <a:lstStyle/>
          <a:p>
            <a:pPr algn="ctr" eaLnBrk="1" hangingPunct="1">
              <a:defRPr/>
            </a:pPr>
            <a:r>
              <a:rPr lang="en-US" altLang="zh-CN" sz="8000" dirty="0" smtClean="0">
                <a:solidFill>
                  <a:srgbClr val="FF0000"/>
                </a:solidFill>
              </a:rPr>
              <a:t>89C51/S51</a:t>
            </a:r>
          </a:p>
          <a:p>
            <a:pPr algn="ctr" eaLnBrk="1" hangingPunct="1">
              <a:defRPr/>
            </a:pPr>
            <a:r>
              <a:rPr lang="en-US" altLang="zh-CN" sz="8000" dirty="0">
                <a:solidFill>
                  <a:srgbClr val="FF0000"/>
                </a:solidFill>
              </a:rPr>
              <a:t> </a:t>
            </a:r>
            <a:r>
              <a:rPr lang="en-US" altLang="zh-CN" sz="8000" dirty="0" smtClean="0">
                <a:solidFill>
                  <a:srgbClr val="FF0000"/>
                </a:solidFill>
              </a:rPr>
              <a:t>   </a:t>
            </a:r>
            <a:r>
              <a:rPr lang="zh-CN" altLang="en-US" sz="8000" dirty="0" smtClean="0">
                <a:solidFill>
                  <a:srgbClr val="FF0000"/>
                </a:solidFill>
              </a:rPr>
              <a:t>中断系统结构及中断控制</a:t>
            </a:r>
            <a:endParaRPr lang="en-US" altLang="zh-CN" sz="8000" dirty="0" smtClean="0">
              <a:solidFill>
                <a:srgbClr val="FF0000"/>
              </a:solidFill>
            </a:endParaRPr>
          </a:p>
          <a:p>
            <a:pPr algn="ctr" eaLnBrk="1" hangingPunct="1">
              <a:defRPr/>
            </a:pPr>
            <a:endParaRPr lang="zh-CN" altLang="en-US" dirty="0">
              <a:solidFill>
                <a:srgbClr val="FF0000"/>
              </a:solidFill>
            </a:endParaRPr>
          </a:p>
        </p:txBody>
      </p:sp>
      <p:sp>
        <p:nvSpPr>
          <p:cNvPr id="9226" name="MH_Others_8"/>
          <p:cNvSpPr txBox="1">
            <a:spLocks noChangeArrowheads="1"/>
          </p:cNvSpPr>
          <p:nvPr>
            <p:custDataLst>
              <p:tags r:id="rId10"/>
            </p:custDataLst>
          </p:nvPr>
        </p:nvSpPr>
        <p:spPr bwMode="auto">
          <a:xfrm>
            <a:off x="4398963" y="3897313"/>
            <a:ext cx="4587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dirty="0" smtClean="0">
                <a:solidFill>
                  <a:srgbClr val="FFFFFF"/>
                </a:solidFill>
              </a:rPr>
              <a:t>03</a:t>
            </a:r>
            <a:endParaRPr lang="zh-CN" altLang="en-US" dirty="0">
              <a:solidFill>
                <a:srgbClr val="FFFFFF"/>
              </a:solidFill>
            </a:endParaRPr>
          </a:p>
        </p:txBody>
      </p:sp>
      <p:sp>
        <p:nvSpPr>
          <p:cNvPr id="9227" name="MH_Others_9"/>
          <p:cNvSpPr txBox="1">
            <a:spLocks noChangeArrowheads="1"/>
          </p:cNvSpPr>
          <p:nvPr>
            <p:custDataLst>
              <p:tags r:id="rId11"/>
            </p:custDataLst>
          </p:nvPr>
        </p:nvSpPr>
        <p:spPr bwMode="auto">
          <a:xfrm>
            <a:off x="4357688" y="4540250"/>
            <a:ext cx="4587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rgbClr val="FFFFFF"/>
                </a:solidFill>
              </a:rPr>
              <a:t>04</a:t>
            </a:r>
            <a:endParaRPr lang="zh-CN" altLang="en-US">
              <a:solidFill>
                <a:srgbClr val="FFFFFF"/>
              </a:solidFill>
            </a:endParaRPr>
          </a:p>
        </p:txBody>
      </p:sp>
      <p:sp>
        <p:nvSpPr>
          <p:cNvPr id="13" name="MH_Others_2"/>
          <p:cNvSpPr/>
          <p:nvPr>
            <p:custDataLst>
              <p:tags r:id="rId12"/>
            </p:custDataLst>
          </p:nvPr>
        </p:nvSpPr>
        <p:spPr>
          <a:xfrm flipH="1">
            <a:off x="1428750" y="4667250"/>
            <a:ext cx="3376613" cy="444500"/>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72000" anchor="ctr">
            <a:normAutofit/>
          </a:bodyPr>
          <a:lstStyle/>
          <a:p>
            <a:pPr algn="ctr" eaLnBrk="1" hangingPunct="1">
              <a:defRPr/>
            </a:pPr>
            <a:r>
              <a:rPr lang="zh-CN" altLang="en-US" sz="2000" dirty="0" smtClean="0">
                <a:solidFill>
                  <a:srgbClr val="00B050"/>
                </a:solidFill>
              </a:rPr>
              <a:t>中断处理过程</a:t>
            </a:r>
            <a:endParaRPr lang="zh-CN" altLang="en-US" sz="2000" dirty="0">
              <a:solidFill>
                <a:srgbClr val="00B050"/>
              </a:solidFill>
            </a:endParaRPr>
          </a:p>
        </p:txBody>
      </p:sp>
      <p:sp>
        <p:nvSpPr>
          <p:cNvPr id="9229" name="MH_Others_8"/>
          <p:cNvSpPr txBox="1">
            <a:spLocks noChangeArrowheads="1"/>
          </p:cNvSpPr>
          <p:nvPr>
            <p:custDataLst>
              <p:tags r:id="rId13"/>
            </p:custDataLst>
          </p:nvPr>
        </p:nvSpPr>
        <p:spPr bwMode="auto">
          <a:xfrm>
            <a:off x="4357688" y="4683125"/>
            <a:ext cx="4587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rgbClr val="FFFFFF"/>
                </a:solidFill>
              </a:rPr>
              <a:t>04</a:t>
            </a:r>
            <a:endParaRPr lang="zh-CN" altLang="en-US">
              <a:solidFill>
                <a:srgbClr val="FFFFFF"/>
              </a:solidFill>
            </a:endParaRPr>
          </a:p>
        </p:txBody>
      </p:sp>
      <p:sp>
        <p:nvSpPr>
          <p:cNvPr id="15" name="MH_Others_10"/>
          <p:cNvSpPr/>
          <p:nvPr>
            <p:custDataLst>
              <p:tags r:id="rId14"/>
            </p:custDataLst>
          </p:nvPr>
        </p:nvSpPr>
        <p:spPr>
          <a:xfrm>
            <a:off x="4357688" y="5484813"/>
            <a:ext cx="3376612" cy="444500"/>
          </a:xfrm>
          <a:custGeom>
            <a:avLst/>
            <a:gdLst>
              <a:gd name="connsiteX0" fmla="*/ 3322894 w 3376894"/>
              <a:gd name="connsiteY0" fmla="*/ 336884 h 444884"/>
              <a:gd name="connsiteX1" fmla="*/ 3376894 w 3376894"/>
              <a:gd name="connsiteY1" fmla="*/ 390884 h 444884"/>
              <a:gd name="connsiteX2" fmla="*/ 3322894 w 3376894"/>
              <a:gd name="connsiteY2" fmla="*/ 444884 h 444884"/>
              <a:gd name="connsiteX3" fmla="*/ 3284711 w 3376894"/>
              <a:gd name="connsiteY3" fmla="*/ 429068 h 444884"/>
              <a:gd name="connsiteX4" fmla="*/ 3277511 w 3376894"/>
              <a:gd name="connsiteY4" fmla="*/ 411686 h 444884"/>
              <a:gd name="connsiteX5" fmla="*/ 423171 w 3376894"/>
              <a:gd name="connsiteY5" fmla="*/ 411686 h 444884"/>
              <a:gd name="connsiteX6" fmla="*/ 423171 w 3376894"/>
              <a:gd name="connsiteY6" fmla="*/ 382886 h 444884"/>
              <a:gd name="connsiteX7" fmla="*/ 3272207 w 3376894"/>
              <a:gd name="connsiteY7" fmla="*/ 382886 h 444884"/>
              <a:gd name="connsiteX8" fmla="*/ 3284711 w 3376894"/>
              <a:gd name="connsiteY8" fmla="*/ 352700 h 444884"/>
              <a:gd name="connsiteX9" fmla="*/ 3322894 w 3376894"/>
              <a:gd name="connsiteY9" fmla="*/ 336884 h 444884"/>
              <a:gd name="connsiteX10" fmla="*/ 220963 w 3376894"/>
              <a:gd name="connsiteY10" fmla="*/ 0 h 444884"/>
              <a:gd name="connsiteX11" fmla="*/ 441926 w 3376894"/>
              <a:gd name="connsiteY11" fmla="*/ 220963 h 444884"/>
              <a:gd name="connsiteX12" fmla="*/ 220963 w 3376894"/>
              <a:gd name="connsiteY12" fmla="*/ 441926 h 444884"/>
              <a:gd name="connsiteX13" fmla="*/ 0 w 3376894"/>
              <a:gd name="connsiteY13" fmla="*/ 220963 h 444884"/>
              <a:gd name="connsiteX14" fmla="*/ 220963 w 3376894"/>
              <a:gd name="connsiteY14" fmla="*/ 0 h 44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76894" h="444884">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lgn="ctr" eaLnBrk="1" hangingPunct="1">
              <a:defRPr/>
            </a:pPr>
            <a:r>
              <a:rPr lang="zh-CN" altLang="en-US" sz="2000" dirty="0" smtClean="0">
                <a:solidFill>
                  <a:srgbClr val="FF0000"/>
                </a:solidFill>
              </a:rPr>
              <a:t>中断程序举例</a:t>
            </a:r>
            <a:endParaRPr lang="zh-CN" altLang="en-US" sz="2000" dirty="0">
              <a:solidFill>
                <a:srgbClr val="FF0000"/>
              </a:solidFill>
            </a:endParaRPr>
          </a:p>
        </p:txBody>
      </p:sp>
      <p:sp>
        <p:nvSpPr>
          <p:cNvPr id="9231" name="MH_Others_8"/>
          <p:cNvSpPr txBox="1">
            <a:spLocks noChangeArrowheads="1"/>
          </p:cNvSpPr>
          <p:nvPr>
            <p:custDataLst>
              <p:tags r:id="rId15"/>
            </p:custDataLst>
          </p:nvPr>
        </p:nvSpPr>
        <p:spPr bwMode="auto">
          <a:xfrm>
            <a:off x="4379913" y="5495925"/>
            <a:ext cx="4587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dirty="0">
                <a:solidFill>
                  <a:srgbClr val="FFFFFF"/>
                </a:solidFill>
              </a:rPr>
              <a:t>05</a:t>
            </a:r>
            <a:endParaRPr lang="zh-CN" altLang="en-US" dirty="0">
              <a:solidFill>
                <a:srgbClr val="FFFFFF"/>
              </a:solidFill>
            </a:endParaRPr>
          </a:p>
        </p:txBody>
      </p:sp>
      <p:pic>
        <p:nvPicPr>
          <p:cNvPr id="9232" name="Picture 2" descr="c:\documents and settings\ibm\application data\360se6\User Data\temp\01300000323145123029807175635_s.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98836694"/>
      </p:ext>
    </p:extLst>
  </p:cSld>
  <p:clrMapOvr>
    <a:masterClrMapping/>
  </p:clrMapOvr>
  <p:transition spd="slow" advTm="36551"/>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16:59</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571500" y="1792167"/>
            <a:ext cx="8248972" cy="3293018"/>
          </a:xfrm>
        </p:spPr>
        <p:txBody>
          <a:bodyPr/>
          <a:lstStyle/>
          <a:p>
            <a:pPr eaLnBrk="1" hangingPunct="1">
              <a:lnSpc>
                <a:spcPct val="150000"/>
              </a:lnSpc>
            </a:pPr>
            <a:r>
              <a:rPr lang="zh-CN" altLang="en-US" sz="2400" b="1" dirty="0" smtClean="0">
                <a:solidFill>
                  <a:srgbClr val="C00000"/>
                </a:solidFill>
              </a:rPr>
              <a:t>中断</a:t>
            </a:r>
            <a:r>
              <a:rPr lang="zh-CN" altLang="en-US" sz="2400" b="1" dirty="0">
                <a:solidFill>
                  <a:srgbClr val="C00000"/>
                </a:solidFill>
              </a:rPr>
              <a:t>允许寄存器</a:t>
            </a:r>
            <a:r>
              <a:rPr lang="en-US" altLang="zh-CN" sz="2400" b="1" dirty="0">
                <a:solidFill>
                  <a:srgbClr val="C00000"/>
                </a:solidFill>
              </a:rPr>
              <a:t>IE</a:t>
            </a:r>
            <a:r>
              <a:rPr lang="zh-CN" altLang="en-US" sz="2400" b="1" dirty="0">
                <a:solidFill>
                  <a:srgbClr val="C00000"/>
                </a:solidFill>
              </a:rPr>
              <a:t>的</a:t>
            </a:r>
            <a:r>
              <a:rPr lang="zh-CN" altLang="en-US" sz="2400" b="1" dirty="0" smtClean="0">
                <a:solidFill>
                  <a:srgbClr val="C00000"/>
                </a:solidFill>
              </a:rPr>
              <a:t>格式</a:t>
            </a:r>
            <a:endParaRPr lang="en-US" altLang="zh-CN" sz="2400" b="1" dirty="0" smtClean="0">
              <a:solidFill>
                <a:srgbClr val="C00000"/>
              </a:solidFill>
            </a:endParaRPr>
          </a:p>
          <a:p>
            <a:pPr eaLnBrk="1" hangingPunct="1">
              <a:lnSpc>
                <a:spcPct val="150000"/>
              </a:lnSpc>
            </a:pPr>
            <a:endParaRPr lang="en-US" altLang="zh-CN" sz="2400" b="1" dirty="0">
              <a:solidFill>
                <a:srgbClr val="C00000"/>
              </a:solidFill>
            </a:endParaRPr>
          </a:p>
          <a:p>
            <a:pPr eaLnBrk="1" hangingPunct="1">
              <a:lnSpc>
                <a:spcPct val="150000"/>
              </a:lnSpc>
            </a:pPr>
            <a:endParaRPr lang="en-US" altLang="zh-CN" sz="2400" b="1" dirty="0" smtClean="0">
              <a:solidFill>
                <a:srgbClr val="C00000"/>
              </a:solidFill>
            </a:endParaRPr>
          </a:p>
          <a:p>
            <a:pPr eaLnBrk="1" hangingPunct="1">
              <a:lnSpc>
                <a:spcPct val="150000"/>
              </a:lnSpc>
            </a:pPr>
            <a:endParaRPr lang="en-US" altLang="zh-CN" sz="2400" b="1" dirty="0">
              <a:solidFill>
                <a:srgbClr val="C00000"/>
              </a:solidFill>
            </a:endParaRPr>
          </a:p>
          <a:p>
            <a:pPr eaLnBrk="1" hangingPunct="1">
              <a:lnSpc>
                <a:spcPct val="150000"/>
              </a:lnSpc>
            </a:pPr>
            <a:r>
              <a:rPr lang="zh-CN" altLang="en-US" sz="2400" b="1" dirty="0" smtClean="0">
                <a:solidFill>
                  <a:srgbClr val="C00000"/>
                </a:solidFill>
              </a:rPr>
              <a:t>两级控制：总允许、源允许</a:t>
            </a:r>
            <a:endParaRPr lang="en-US" altLang="zh-CN" sz="2400" b="1" dirty="0" smtClean="0">
              <a:solidFill>
                <a:srgbClr val="C00000"/>
              </a:solidFill>
            </a:endParaRPr>
          </a:p>
          <a:p>
            <a:pPr eaLnBrk="1" hangingPunct="1">
              <a:lnSpc>
                <a:spcPct val="150000"/>
              </a:lnSpc>
            </a:pPr>
            <a:endParaRPr lang="en-US" altLang="zh-CN" sz="2400" b="1" i="1" dirty="0">
              <a:solidFill>
                <a:srgbClr val="C00000"/>
              </a:solidFill>
            </a:endParaRPr>
          </a:p>
          <a:p>
            <a:pPr eaLnBrk="1" hangingPunct="1">
              <a:lnSpc>
                <a:spcPct val="150000"/>
              </a:lnSpc>
            </a:pPr>
            <a:endParaRPr lang="en-US" altLang="zh-CN" sz="2400" b="1" i="1" dirty="0" smtClean="0">
              <a:solidFill>
                <a:srgbClr val="C00000"/>
              </a:solidFill>
            </a:endParaRPr>
          </a:p>
          <a:p>
            <a:pPr eaLnBrk="1" hangingPunct="1">
              <a:lnSpc>
                <a:spcPct val="150000"/>
              </a:lnSpc>
            </a:pPr>
            <a:endParaRPr lang="en-US" altLang="zh-CN" sz="2400" b="1" i="1" dirty="0">
              <a:solidFill>
                <a:srgbClr val="C00000"/>
              </a:solidFill>
            </a:endParaRPr>
          </a:p>
          <a:p>
            <a:pPr marL="0" indent="0" eaLnBrk="1" hangingPunct="1">
              <a:lnSpc>
                <a:spcPct val="150000"/>
              </a:lnSpc>
              <a:buNone/>
            </a:pPr>
            <a:endParaRPr lang="en-US" altLang="zh-CN" sz="2400" b="1" i="1" dirty="0">
              <a:solidFill>
                <a:srgbClr val="C00000"/>
              </a:solidFill>
            </a:endParaRPr>
          </a:p>
          <a:p>
            <a:pPr lvl="1" eaLnBrk="1" hangingPunct="1">
              <a:lnSpc>
                <a:spcPct val="150000"/>
              </a:lnSpc>
            </a:pPr>
            <a:endParaRPr lang="en-US" altLang="zh-CN" sz="2000" b="1" i="1" dirty="0" smtClean="0">
              <a:solidFill>
                <a:schemeClr val="hlink"/>
              </a:solidFill>
            </a:endParaRPr>
          </a:p>
          <a:p>
            <a:pPr lvl="1" eaLnBrk="1" hangingPunct="1">
              <a:lnSpc>
                <a:spcPct val="150000"/>
              </a:lnSpc>
            </a:pPr>
            <a:endParaRPr lang="en-US" altLang="zh-CN" sz="2000" b="1" i="1" dirty="0" smtClean="0">
              <a:solidFill>
                <a:schemeClr val="hlink"/>
              </a:solidFill>
            </a:endParaRPr>
          </a:p>
          <a:p>
            <a:pPr marL="471487" lvl="1" indent="0" eaLnBrk="1" hangingPunct="1">
              <a:lnSpc>
                <a:spcPct val="150000"/>
              </a:lnSpc>
              <a:buNone/>
            </a:pPr>
            <a:r>
              <a:rPr lang="en-US" altLang="zh-CN" sz="2000" b="1" dirty="0" smtClean="0">
                <a:solidFill>
                  <a:srgbClr val="FF3300"/>
                </a:solidFill>
              </a:rPr>
              <a:t>    </a:t>
            </a:r>
            <a:endParaRPr lang="zh-CN" altLang="en-US" sz="2000" dirty="0"/>
          </a:p>
        </p:txBody>
      </p:sp>
      <p:grpSp>
        <p:nvGrpSpPr>
          <p:cNvPr id="22" name="Group 11"/>
          <p:cNvGrpSpPr>
            <a:grpSpLocks/>
          </p:cNvGrpSpPr>
          <p:nvPr/>
        </p:nvGrpSpPr>
        <p:grpSpPr bwMode="auto">
          <a:xfrm>
            <a:off x="468685" y="2589534"/>
            <a:ext cx="8143875" cy="1431925"/>
            <a:chOff x="144" y="1536"/>
            <a:chExt cx="5130" cy="902"/>
          </a:xfrm>
        </p:grpSpPr>
        <p:sp>
          <p:nvSpPr>
            <p:cNvPr id="23" name="Rectangle 12"/>
            <p:cNvSpPr>
              <a:spLocks noChangeArrowheads="1"/>
            </p:cNvSpPr>
            <p:nvPr/>
          </p:nvSpPr>
          <p:spPr bwMode="auto">
            <a:xfrm>
              <a:off x="96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EA</a:t>
              </a:r>
            </a:p>
          </p:txBody>
        </p:sp>
        <p:sp>
          <p:nvSpPr>
            <p:cNvPr id="24" name="Rectangle 13"/>
            <p:cNvSpPr>
              <a:spLocks noChangeArrowheads="1"/>
            </p:cNvSpPr>
            <p:nvPr/>
          </p:nvSpPr>
          <p:spPr bwMode="auto">
            <a:xfrm>
              <a:off x="148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25" name="Rectangle 14"/>
            <p:cNvSpPr>
              <a:spLocks noChangeArrowheads="1"/>
            </p:cNvSpPr>
            <p:nvPr/>
          </p:nvSpPr>
          <p:spPr bwMode="auto">
            <a:xfrm>
              <a:off x="201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solidFill>
                  <a:schemeClr val="bg1"/>
                </a:solidFill>
              </a:endParaRPr>
            </a:p>
          </p:txBody>
        </p:sp>
        <p:sp>
          <p:nvSpPr>
            <p:cNvPr id="26" name="Rectangle 15"/>
            <p:cNvSpPr>
              <a:spLocks noChangeArrowheads="1"/>
            </p:cNvSpPr>
            <p:nvPr/>
          </p:nvSpPr>
          <p:spPr bwMode="auto">
            <a:xfrm>
              <a:off x="25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ES</a:t>
              </a:r>
            </a:p>
          </p:txBody>
        </p:sp>
        <p:sp>
          <p:nvSpPr>
            <p:cNvPr id="27" name="Rectangle 16"/>
            <p:cNvSpPr>
              <a:spLocks noChangeArrowheads="1"/>
            </p:cNvSpPr>
            <p:nvPr/>
          </p:nvSpPr>
          <p:spPr bwMode="auto">
            <a:xfrm>
              <a:off x="3072"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ET1</a:t>
              </a:r>
            </a:p>
          </p:txBody>
        </p:sp>
        <p:sp>
          <p:nvSpPr>
            <p:cNvPr id="28" name="Rectangle 17"/>
            <p:cNvSpPr>
              <a:spLocks noChangeArrowheads="1"/>
            </p:cNvSpPr>
            <p:nvPr/>
          </p:nvSpPr>
          <p:spPr bwMode="auto">
            <a:xfrm>
              <a:off x="360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EX1</a:t>
              </a:r>
            </a:p>
          </p:txBody>
        </p:sp>
        <p:sp>
          <p:nvSpPr>
            <p:cNvPr id="29" name="Rectangle 18"/>
            <p:cNvSpPr>
              <a:spLocks noChangeArrowheads="1"/>
            </p:cNvSpPr>
            <p:nvPr/>
          </p:nvSpPr>
          <p:spPr bwMode="auto">
            <a:xfrm>
              <a:off x="412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ET0</a:t>
              </a:r>
            </a:p>
          </p:txBody>
        </p:sp>
        <p:sp>
          <p:nvSpPr>
            <p:cNvPr id="30" name="Rectangle 19"/>
            <p:cNvSpPr>
              <a:spLocks noChangeArrowheads="1"/>
            </p:cNvSpPr>
            <p:nvPr/>
          </p:nvSpPr>
          <p:spPr bwMode="auto">
            <a:xfrm>
              <a:off x="465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EX0</a:t>
              </a:r>
            </a:p>
          </p:txBody>
        </p:sp>
        <p:sp>
          <p:nvSpPr>
            <p:cNvPr id="31" name="Text Box 20"/>
            <p:cNvSpPr txBox="1">
              <a:spLocks noChangeArrowheads="1"/>
            </p:cNvSpPr>
            <p:nvPr/>
          </p:nvSpPr>
          <p:spPr bwMode="auto">
            <a:xfrm>
              <a:off x="144" y="1920"/>
              <a:ext cx="88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chemeClr val="bg2"/>
                  </a:solidFill>
                </a:rPr>
                <a:t>      </a:t>
              </a:r>
              <a:r>
                <a:rPr lang="en-US" altLang="zh-CN" sz="2400">
                  <a:solidFill>
                    <a:srgbClr val="0000FF"/>
                  </a:solidFill>
                </a:rPr>
                <a:t>IE</a:t>
              </a:r>
            </a:p>
            <a:p>
              <a:pPr eaLnBrk="1" hangingPunct="1">
                <a:spcBef>
                  <a:spcPct val="0"/>
                </a:spcBef>
                <a:buFontTx/>
                <a:buNone/>
              </a:pPr>
              <a:r>
                <a:rPr lang="zh-CN" altLang="en-US" sz="2400">
                  <a:solidFill>
                    <a:srgbClr val="0000FF"/>
                  </a:solidFill>
                </a:rPr>
                <a:t>（</a:t>
              </a:r>
              <a:r>
                <a:rPr lang="en-US" altLang="zh-CN" sz="2400">
                  <a:solidFill>
                    <a:srgbClr val="0000FF"/>
                  </a:solidFill>
                </a:rPr>
                <a:t>A8H</a:t>
              </a:r>
              <a:r>
                <a:rPr lang="zh-CN" altLang="en-US" sz="2400">
                  <a:solidFill>
                    <a:srgbClr val="0000FF"/>
                  </a:solidFill>
                </a:rPr>
                <a:t>）</a:t>
              </a:r>
              <a:endParaRPr lang="zh-CN" altLang="en-US" sz="2400" b="0"/>
            </a:p>
          </p:txBody>
        </p:sp>
        <p:sp>
          <p:nvSpPr>
            <p:cNvPr id="32" name="Text Box 21"/>
            <p:cNvSpPr txBox="1">
              <a:spLocks noChangeArrowheads="1"/>
            </p:cNvSpPr>
            <p:nvPr/>
          </p:nvSpPr>
          <p:spPr bwMode="auto">
            <a:xfrm>
              <a:off x="1008" y="1536"/>
              <a:ext cx="4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00FF"/>
                  </a:solidFill>
                </a:rPr>
                <a:t>AFH   AEH  ADH   ACH   ABH  AAH   A9H  A8H</a:t>
              </a:r>
              <a:endParaRPr lang="en-US" altLang="zh-CN" sz="2400" b="0"/>
            </a:p>
          </p:txBody>
        </p:sp>
      </p:grpSp>
      <p:sp>
        <p:nvSpPr>
          <p:cNvPr id="19"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中断允许标志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8968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 calcmode="lin" valueType="num">
                                      <p:cBhvr additive="base">
                                        <p:cTn id="12"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
                                            <p:txEl>
                                              <p:pRg st="4" end="4"/>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0">
                                            <p:txEl>
                                              <p:pRg st="11" end="11"/>
                                            </p:txEl>
                                          </p:spTgt>
                                        </p:tgtEl>
                                        <p:attrNameLst>
                                          <p:attrName>style.visibility</p:attrName>
                                        </p:attrNameLst>
                                      </p:cBhvr>
                                      <p:to>
                                        <p:strVal val="visible"/>
                                      </p:to>
                                    </p:set>
                                    <p:anim calcmode="lin" valueType="num">
                                      <p:cBhvr additive="base">
                                        <p:cTn id="16" dur="500" fill="hold"/>
                                        <p:tgtEl>
                                          <p:spTgt spid="10">
                                            <p:txEl>
                                              <p:pRg st="11" end="1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0">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16:59</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539552" y="1700808"/>
            <a:ext cx="8765294" cy="4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r>
              <a:rPr lang="en-US" altLang="zh-CN" sz="2000" dirty="0" smtClean="0">
                <a:solidFill>
                  <a:srgbClr val="C00000"/>
                </a:solidFill>
              </a:rPr>
              <a:t>EA</a:t>
            </a:r>
            <a:r>
              <a:rPr lang="en-US" altLang="zh-CN" sz="2000" dirty="0">
                <a:solidFill>
                  <a:srgbClr val="C00000"/>
                </a:solidFill>
              </a:rPr>
              <a:t>—</a:t>
            </a:r>
            <a:r>
              <a:rPr lang="zh-CN" altLang="en-US" sz="2000" dirty="0">
                <a:solidFill>
                  <a:srgbClr val="C00000"/>
                </a:solidFill>
              </a:rPr>
              <a:t>中断允许总控制位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EA=0</a:t>
            </a:r>
            <a:r>
              <a:rPr lang="zh-CN" altLang="en-US" sz="2000" b="0" dirty="0" smtClean="0"/>
              <a:t>，屏蔽所有中断请求，</a:t>
            </a:r>
            <a:r>
              <a:rPr lang="en-US" altLang="zh-CN" sz="2000" b="0" dirty="0" smtClean="0"/>
              <a:t>EA=1</a:t>
            </a:r>
            <a:r>
              <a:rPr lang="zh-CN" altLang="en-US" sz="2000" b="0" dirty="0" smtClean="0"/>
              <a:t>，总中断允许 </a:t>
            </a:r>
            <a:endParaRPr kumimoji="0" lang="en-US" altLang="zh-CN" sz="2000" b="0" kern="0" dirty="0" smtClean="0"/>
          </a:p>
          <a:p>
            <a:pPr eaLnBrk="1" hangingPunct="1"/>
            <a:r>
              <a:rPr lang="en-US" altLang="zh-CN" sz="2000" dirty="0" smtClean="0">
                <a:solidFill>
                  <a:srgbClr val="C00000"/>
                </a:solidFill>
              </a:rPr>
              <a:t>ES</a:t>
            </a:r>
            <a:r>
              <a:rPr lang="en-US" altLang="zh-CN" sz="2000" dirty="0">
                <a:solidFill>
                  <a:srgbClr val="C00000"/>
                </a:solidFill>
              </a:rPr>
              <a:t>—</a:t>
            </a:r>
            <a:r>
              <a:rPr lang="zh-CN" altLang="en-US" sz="2000" dirty="0">
                <a:solidFill>
                  <a:srgbClr val="C00000"/>
                </a:solidFill>
              </a:rPr>
              <a:t>串行口中断允许位</a:t>
            </a:r>
            <a:r>
              <a:rPr lang="zh-CN" altLang="en-US" sz="2000" dirty="0" smtClean="0">
                <a:solidFill>
                  <a:srgbClr val="C00000"/>
                </a:solidFill>
              </a:rPr>
              <a:t>。</a:t>
            </a:r>
            <a:endParaRPr lang="en-US" altLang="zh-CN" sz="2000" dirty="0">
              <a:solidFill>
                <a:srgbClr val="C00000"/>
              </a:solidFill>
            </a:endParaRPr>
          </a:p>
          <a:p>
            <a:pPr marL="0" indent="0" eaLnBrk="1" hangingPunct="1">
              <a:buNone/>
            </a:pPr>
            <a:r>
              <a:rPr lang="en-US" altLang="zh-CN" sz="2000" b="0" dirty="0" smtClean="0"/>
              <a:t>     ES=0</a:t>
            </a:r>
            <a:r>
              <a:rPr lang="zh-CN" altLang="en-US" sz="2000" b="0" dirty="0"/>
              <a:t>，禁止串行口中断；       </a:t>
            </a:r>
            <a:r>
              <a:rPr lang="zh-CN" altLang="en-US" sz="2000" b="0" dirty="0" smtClean="0"/>
              <a:t> </a:t>
            </a:r>
            <a:r>
              <a:rPr lang="en-US" altLang="zh-CN" sz="2000" b="0" dirty="0" smtClean="0"/>
              <a:t>ES=1</a:t>
            </a:r>
            <a:r>
              <a:rPr lang="zh-CN" altLang="en-US" sz="2000" b="0" dirty="0"/>
              <a:t>，允许串行口中断</a:t>
            </a:r>
            <a:r>
              <a:rPr lang="zh-CN" altLang="en-US" sz="2000" b="0" dirty="0" smtClean="0"/>
              <a:t>。</a:t>
            </a:r>
            <a:endParaRPr lang="en-US" altLang="zh-CN" sz="2000" b="0" dirty="0" smtClean="0"/>
          </a:p>
          <a:p>
            <a:pPr eaLnBrk="1" hangingPunct="1"/>
            <a:r>
              <a:rPr lang="en-US" altLang="zh-CN" sz="2000" dirty="0">
                <a:solidFill>
                  <a:srgbClr val="C00000"/>
                </a:solidFill>
              </a:rPr>
              <a:t>ET1—</a:t>
            </a:r>
            <a:r>
              <a:rPr lang="zh-CN" altLang="en-US" sz="2000" dirty="0">
                <a:solidFill>
                  <a:srgbClr val="C00000"/>
                </a:solidFill>
              </a:rPr>
              <a:t>定时器</a:t>
            </a:r>
            <a:r>
              <a:rPr lang="en-US" altLang="zh-CN" sz="2000" dirty="0">
                <a:solidFill>
                  <a:srgbClr val="C00000"/>
                </a:solidFill>
              </a:rPr>
              <a:t>/</a:t>
            </a:r>
            <a:r>
              <a:rPr lang="zh-CN" altLang="en-US" sz="2000" dirty="0">
                <a:solidFill>
                  <a:srgbClr val="C00000"/>
                </a:solidFill>
              </a:rPr>
              <a:t>计数器</a:t>
            </a:r>
            <a:r>
              <a:rPr lang="en-US" altLang="zh-CN" sz="2000" dirty="0">
                <a:solidFill>
                  <a:srgbClr val="C00000"/>
                </a:solidFill>
              </a:rPr>
              <a:t>T1</a:t>
            </a:r>
            <a:r>
              <a:rPr lang="zh-CN" altLang="en-US" sz="2000" dirty="0">
                <a:solidFill>
                  <a:srgbClr val="C00000"/>
                </a:solidFill>
              </a:rPr>
              <a:t>的溢出中断允许位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ET1=0</a:t>
            </a:r>
            <a:r>
              <a:rPr lang="zh-CN" altLang="en-US" sz="2000" b="0" dirty="0"/>
              <a:t>，禁止</a:t>
            </a:r>
            <a:r>
              <a:rPr lang="en-US" altLang="zh-CN" sz="2000" b="0" dirty="0"/>
              <a:t>T1</a:t>
            </a:r>
            <a:r>
              <a:rPr lang="zh-CN" altLang="en-US" sz="2000" b="0" dirty="0"/>
              <a:t>中断；           </a:t>
            </a:r>
            <a:r>
              <a:rPr lang="en-US" altLang="zh-CN" sz="2000" b="0" dirty="0" smtClean="0"/>
              <a:t>ET1=1</a:t>
            </a:r>
            <a:r>
              <a:rPr lang="zh-CN" altLang="en-US" sz="2000" b="0" dirty="0"/>
              <a:t>，允许</a:t>
            </a:r>
            <a:r>
              <a:rPr lang="en-US" altLang="zh-CN" sz="2000" b="0" dirty="0"/>
              <a:t>T1</a:t>
            </a:r>
            <a:r>
              <a:rPr lang="zh-CN" altLang="en-US" sz="2000" b="0" dirty="0"/>
              <a:t>中断</a:t>
            </a:r>
            <a:r>
              <a:rPr lang="zh-CN" altLang="en-US" sz="2000" b="0" dirty="0" smtClean="0"/>
              <a:t>。</a:t>
            </a:r>
            <a:endParaRPr lang="en-US" altLang="zh-CN" sz="2000" b="0" dirty="0" smtClean="0"/>
          </a:p>
          <a:p>
            <a:pPr eaLnBrk="1" hangingPunct="1"/>
            <a:r>
              <a:rPr lang="en-US" altLang="zh-CN" sz="2000" dirty="0">
                <a:solidFill>
                  <a:srgbClr val="C00000"/>
                </a:solidFill>
              </a:rPr>
              <a:t>EX1—</a:t>
            </a:r>
            <a:r>
              <a:rPr lang="zh-CN" altLang="en-US" sz="2000" dirty="0">
                <a:solidFill>
                  <a:srgbClr val="C00000"/>
                </a:solidFill>
              </a:rPr>
              <a:t>外部中断</a:t>
            </a:r>
            <a:r>
              <a:rPr lang="en-US" altLang="zh-CN" sz="2000" dirty="0">
                <a:solidFill>
                  <a:srgbClr val="C00000"/>
                </a:solidFill>
              </a:rPr>
              <a:t>1</a:t>
            </a:r>
            <a:r>
              <a:rPr lang="zh-CN" altLang="en-US" sz="2000" dirty="0">
                <a:solidFill>
                  <a:srgbClr val="C00000"/>
                </a:solidFill>
              </a:rPr>
              <a:t>的溢出中断允许位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EX1=0</a:t>
            </a:r>
            <a:r>
              <a:rPr lang="zh-CN" altLang="en-US" sz="2000" b="0" dirty="0"/>
              <a:t>，禁止外部中断</a:t>
            </a:r>
            <a:r>
              <a:rPr lang="en-US" altLang="zh-CN" sz="2000" b="0" dirty="0"/>
              <a:t>1</a:t>
            </a:r>
            <a:r>
              <a:rPr lang="zh-CN" altLang="en-US" sz="2000" b="0" dirty="0"/>
              <a:t>中断； </a:t>
            </a:r>
            <a:r>
              <a:rPr lang="en-US" altLang="zh-CN" sz="2000" b="0" dirty="0"/>
              <a:t>EX1=1</a:t>
            </a:r>
            <a:r>
              <a:rPr lang="zh-CN" altLang="en-US" sz="2000" b="0" dirty="0"/>
              <a:t>，允许外部中断</a:t>
            </a:r>
            <a:r>
              <a:rPr lang="en-US" altLang="zh-CN" sz="2000" b="0" dirty="0"/>
              <a:t>1</a:t>
            </a:r>
            <a:r>
              <a:rPr lang="zh-CN" altLang="en-US" sz="2000" b="0" dirty="0"/>
              <a:t>中断</a:t>
            </a:r>
            <a:r>
              <a:rPr lang="zh-CN" altLang="en-US" sz="2000" b="0" dirty="0" smtClean="0"/>
              <a:t>。</a:t>
            </a:r>
            <a:endParaRPr lang="en-US" altLang="zh-CN" sz="2000" b="0" dirty="0" smtClean="0"/>
          </a:p>
          <a:p>
            <a:pPr eaLnBrk="1" hangingPunct="1"/>
            <a:r>
              <a:rPr lang="en-US" altLang="zh-CN" sz="2000" dirty="0">
                <a:solidFill>
                  <a:srgbClr val="C00000"/>
                </a:solidFill>
              </a:rPr>
              <a:t>ET0—</a:t>
            </a:r>
            <a:r>
              <a:rPr lang="zh-CN" altLang="en-US" sz="2000" dirty="0">
                <a:solidFill>
                  <a:srgbClr val="C00000"/>
                </a:solidFill>
              </a:rPr>
              <a:t>定时器</a:t>
            </a:r>
            <a:r>
              <a:rPr lang="en-US" altLang="zh-CN" sz="2000" dirty="0">
                <a:solidFill>
                  <a:srgbClr val="C00000"/>
                </a:solidFill>
              </a:rPr>
              <a:t>/</a:t>
            </a:r>
            <a:r>
              <a:rPr lang="zh-CN" altLang="en-US" sz="2000" dirty="0">
                <a:solidFill>
                  <a:srgbClr val="C00000"/>
                </a:solidFill>
              </a:rPr>
              <a:t>计数器</a:t>
            </a:r>
            <a:r>
              <a:rPr lang="en-US" altLang="zh-CN" sz="2000" dirty="0">
                <a:solidFill>
                  <a:srgbClr val="C00000"/>
                </a:solidFill>
              </a:rPr>
              <a:t>T0</a:t>
            </a:r>
            <a:r>
              <a:rPr lang="zh-CN" altLang="en-US" sz="2000" dirty="0">
                <a:solidFill>
                  <a:srgbClr val="C00000"/>
                </a:solidFill>
              </a:rPr>
              <a:t>的溢出中断允许位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ET0=0</a:t>
            </a:r>
            <a:r>
              <a:rPr lang="zh-CN" altLang="en-US" sz="2000" b="0" dirty="0"/>
              <a:t>，禁止</a:t>
            </a:r>
            <a:r>
              <a:rPr lang="en-US" altLang="zh-CN" sz="2000" b="0" dirty="0"/>
              <a:t>T0</a:t>
            </a:r>
            <a:r>
              <a:rPr lang="zh-CN" altLang="en-US" sz="2000" b="0" dirty="0"/>
              <a:t>中断；           </a:t>
            </a:r>
            <a:r>
              <a:rPr lang="en-US" altLang="zh-CN" sz="2000" b="0" dirty="0" smtClean="0"/>
              <a:t>ET0=1</a:t>
            </a:r>
            <a:r>
              <a:rPr lang="zh-CN" altLang="en-US" sz="2000" b="0" dirty="0"/>
              <a:t>，允许</a:t>
            </a:r>
            <a:r>
              <a:rPr lang="en-US" altLang="zh-CN" sz="2000" b="0" dirty="0"/>
              <a:t>T0</a:t>
            </a:r>
            <a:r>
              <a:rPr lang="zh-CN" altLang="en-US" sz="2000" b="0" dirty="0"/>
              <a:t>中断</a:t>
            </a:r>
            <a:r>
              <a:rPr lang="zh-CN" altLang="en-US" sz="2000" b="0" dirty="0" smtClean="0"/>
              <a:t>。</a:t>
            </a:r>
            <a:endParaRPr lang="en-US" altLang="zh-CN" sz="2000" b="0" dirty="0" smtClean="0"/>
          </a:p>
          <a:p>
            <a:pPr eaLnBrk="1" hangingPunct="1"/>
            <a:r>
              <a:rPr lang="en-US" altLang="zh-CN" sz="2000" dirty="0">
                <a:solidFill>
                  <a:srgbClr val="C00000"/>
                </a:solidFill>
              </a:rPr>
              <a:t>EX0—</a:t>
            </a:r>
            <a:r>
              <a:rPr lang="zh-CN" altLang="en-US" sz="2000" dirty="0">
                <a:solidFill>
                  <a:srgbClr val="C00000"/>
                </a:solidFill>
              </a:rPr>
              <a:t>外部中断</a:t>
            </a:r>
            <a:r>
              <a:rPr lang="en-US" altLang="zh-CN" sz="2000" dirty="0">
                <a:solidFill>
                  <a:srgbClr val="C00000"/>
                </a:solidFill>
              </a:rPr>
              <a:t>0</a:t>
            </a:r>
            <a:r>
              <a:rPr lang="zh-CN" altLang="en-US" sz="2000" dirty="0">
                <a:solidFill>
                  <a:srgbClr val="C00000"/>
                </a:solidFill>
              </a:rPr>
              <a:t>的溢出中断允许位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EX0=0</a:t>
            </a:r>
            <a:r>
              <a:rPr lang="zh-CN" altLang="en-US" sz="2000" b="0" dirty="0"/>
              <a:t>，禁止外部中断</a:t>
            </a:r>
            <a:r>
              <a:rPr lang="en-US" altLang="zh-CN" sz="2000" b="0" dirty="0"/>
              <a:t>0</a:t>
            </a:r>
            <a:r>
              <a:rPr lang="zh-CN" altLang="en-US" sz="2000" b="0" dirty="0"/>
              <a:t>中断；  </a:t>
            </a:r>
            <a:r>
              <a:rPr lang="en-US" altLang="zh-CN" sz="2000" b="0" dirty="0"/>
              <a:t>EX0=1</a:t>
            </a:r>
            <a:r>
              <a:rPr lang="zh-CN" altLang="en-US" sz="2000" b="0" dirty="0"/>
              <a:t>，允许外部中断</a:t>
            </a:r>
            <a:r>
              <a:rPr lang="en-US" altLang="zh-CN" sz="2000" b="0" dirty="0"/>
              <a:t>0</a:t>
            </a:r>
            <a:r>
              <a:rPr lang="zh-CN" altLang="en-US" sz="2000" b="0" dirty="0"/>
              <a:t>中断。</a:t>
            </a:r>
          </a:p>
          <a:p>
            <a:pPr marL="0" indent="0" eaLnBrk="1" hangingPunct="1">
              <a:lnSpc>
                <a:spcPct val="150000"/>
              </a:lnSpc>
              <a:buNone/>
            </a:pPr>
            <a:endParaRPr lang="zh-CN" altLang="en-US" sz="2000" dirty="0"/>
          </a:p>
          <a:p>
            <a:pPr marL="0" indent="0" eaLnBrk="1" hangingPunct="1">
              <a:lnSpc>
                <a:spcPct val="150000"/>
              </a:lnSpc>
              <a:buNone/>
            </a:pPr>
            <a:endParaRPr lang="zh-CN" altLang="en-US" sz="2000" dirty="0">
              <a:solidFill>
                <a:srgbClr val="0000FF"/>
              </a:solidFill>
            </a:endParaRPr>
          </a:p>
          <a:p>
            <a:pPr eaLnBrk="1" hangingPunct="1">
              <a:lnSpc>
                <a:spcPct val="150000"/>
              </a:lnSpc>
            </a:pPr>
            <a:endParaRPr lang="zh-CN" altLang="en-US" sz="2000" dirty="0">
              <a:solidFill>
                <a:srgbClr val="0000FF"/>
              </a:solidFill>
            </a:endParaRPr>
          </a:p>
          <a:p>
            <a:pPr eaLnBrk="1" hangingPunct="1">
              <a:lnSpc>
                <a:spcPct val="150000"/>
              </a:lnSpc>
            </a:pPr>
            <a:endParaRPr lang="zh-CN" altLang="en-US" sz="2000" dirty="0">
              <a:solidFill>
                <a:srgbClr val="0000FF"/>
              </a:solidFill>
            </a:endParaRPr>
          </a:p>
          <a:p>
            <a:pPr eaLnBrk="1" hangingPunct="1">
              <a:lnSpc>
                <a:spcPct val="150000"/>
              </a:lnSpc>
            </a:pPr>
            <a:endParaRPr kumimoji="0" lang="zh-CN" altLang="zh-CN" sz="2000" b="1" kern="0" dirty="0" smtClean="0"/>
          </a:p>
          <a:p>
            <a:pPr lvl="1" eaLnBrk="1" hangingPunct="1">
              <a:lnSpc>
                <a:spcPct val="150000"/>
              </a:lnSpc>
            </a:pPr>
            <a:endParaRPr kumimoji="0" lang="en-US" altLang="zh-CN" sz="2000" b="1" kern="0" dirty="0" smtClean="0">
              <a:solidFill>
                <a:srgbClr val="9900CC"/>
              </a:solidFill>
            </a:endParaRPr>
          </a:p>
          <a:p>
            <a:pPr lvl="1" eaLnBrk="1" hangingPunct="1">
              <a:lnSpc>
                <a:spcPct val="150000"/>
              </a:lnSpc>
            </a:pPr>
            <a:endParaRPr kumimoji="0" lang="zh-CN" altLang="en-US" sz="2000" b="1" kern="0" dirty="0" smtClean="0"/>
          </a:p>
        </p:txBody>
      </p:sp>
      <p:sp>
        <p:nvSpPr>
          <p:cNvPr id="8"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中断允许标志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5288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 calcmode="lin" valueType="num">
                                      <p:cBhvr additive="base">
                                        <p:cTn id="42"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 calcmode="lin" valueType="num">
                                      <p:cBhvr additive="base">
                                        <p:cTn id="52"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 calcmode="lin" valueType="num">
                                      <p:cBhvr additive="base">
                                        <p:cTn id="57"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 calcmode="lin" valueType="num">
                                      <p:cBhvr additive="base">
                                        <p:cTn id="62" dur="5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67544" y="1412776"/>
            <a:ext cx="7992887" cy="4191000"/>
          </a:xfrm>
        </p:spPr>
        <p:txBody>
          <a:bodyPr/>
          <a:lstStyle/>
          <a:p>
            <a:pPr marL="0" indent="566738" eaLnBrk="1" hangingPunct="1">
              <a:lnSpc>
                <a:spcPct val="110000"/>
              </a:lnSpc>
              <a:buFontTx/>
              <a:buNone/>
            </a:pPr>
            <a:r>
              <a:rPr lang="zh-CN" altLang="en-US" sz="2400" dirty="0" smtClean="0">
                <a:solidFill>
                  <a:srgbClr val="0000FF"/>
                </a:solidFill>
              </a:rPr>
              <a:t>例</a:t>
            </a:r>
            <a:r>
              <a:rPr lang="en-US" altLang="zh-CN" sz="2400" dirty="0" smtClean="0">
                <a:solidFill>
                  <a:srgbClr val="0000FF"/>
                </a:solidFill>
              </a:rPr>
              <a:t>5-1</a:t>
            </a:r>
            <a:r>
              <a:rPr lang="zh-CN" altLang="en-US" sz="2400" dirty="0" smtClean="0">
                <a:solidFill>
                  <a:srgbClr val="0000FF"/>
                </a:solidFill>
              </a:rPr>
              <a:t>：</a:t>
            </a:r>
            <a:r>
              <a:rPr lang="zh-CN" altLang="en-US" sz="2400" b="1" dirty="0" smtClean="0">
                <a:solidFill>
                  <a:srgbClr val="990000"/>
                </a:solidFill>
              </a:rPr>
              <a:t>假设允许片内定时器</a:t>
            </a:r>
            <a:r>
              <a:rPr lang="en-US" altLang="zh-CN" sz="2400" b="1" dirty="0" smtClean="0">
                <a:solidFill>
                  <a:srgbClr val="990000"/>
                </a:solidFill>
              </a:rPr>
              <a:t>/</a:t>
            </a:r>
            <a:r>
              <a:rPr lang="zh-CN" altLang="en-US" sz="2400" b="1" dirty="0" smtClean="0">
                <a:solidFill>
                  <a:srgbClr val="990000"/>
                </a:solidFill>
              </a:rPr>
              <a:t>计数器中断，禁止其他中断。试根据假设条件设置</a:t>
            </a:r>
            <a:r>
              <a:rPr lang="en-US" altLang="zh-CN" sz="2400" b="1" dirty="0" smtClean="0">
                <a:solidFill>
                  <a:srgbClr val="990000"/>
                </a:solidFill>
              </a:rPr>
              <a:t>IE</a:t>
            </a:r>
            <a:r>
              <a:rPr lang="zh-CN" altLang="en-US" sz="2400" b="1" dirty="0" smtClean="0">
                <a:solidFill>
                  <a:srgbClr val="990000"/>
                </a:solidFill>
              </a:rPr>
              <a:t>的相应值。</a:t>
            </a:r>
            <a:endParaRPr lang="zh-CN" altLang="en-US" sz="2400" dirty="0" smtClean="0">
              <a:solidFill>
                <a:srgbClr val="990000"/>
              </a:solidFill>
            </a:endParaRPr>
          </a:p>
          <a:p>
            <a:pPr marL="0" indent="566738" eaLnBrk="1" hangingPunct="1">
              <a:lnSpc>
                <a:spcPct val="110000"/>
              </a:lnSpc>
              <a:buFontTx/>
              <a:buNone/>
            </a:pPr>
            <a:r>
              <a:rPr lang="zh-CN" altLang="en-US" sz="2400" b="1" dirty="0" smtClean="0">
                <a:solidFill>
                  <a:srgbClr val="FF3300"/>
                </a:solidFill>
              </a:rPr>
              <a:t>解</a:t>
            </a:r>
            <a:r>
              <a:rPr lang="zh-CN" altLang="en-US" sz="2400" b="1" dirty="0" smtClean="0">
                <a:solidFill>
                  <a:schemeClr val="hlink"/>
                </a:solidFill>
              </a:rPr>
              <a:t>：（</a:t>
            </a:r>
            <a:r>
              <a:rPr lang="en-US" altLang="zh-CN" sz="2400" b="1" dirty="0" smtClean="0">
                <a:solidFill>
                  <a:schemeClr val="hlink"/>
                </a:solidFill>
              </a:rPr>
              <a:t>IE</a:t>
            </a:r>
            <a:r>
              <a:rPr lang="zh-CN" altLang="en-US" sz="2400" b="1" dirty="0" smtClean="0">
                <a:solidFill>
                  <a:schemeClr val="hlink"/>
                </a:solidFill>
              </a:rPr>
              <a:t>）</a:t>
            </a:r>
            <a:r>
              <a:rPr lang="en-US" altLang="zh-CN" sz="2400" b="1" dirty="0" smtClean="0">
                <a:solidFill>
                  <a:schemeClr val="hlink"/>
                </a:solidFill>
              </a:rPr>
              <a:t>=10001010B=8AH</a:t>
            </a:r>
            <a:endParaRPr lang="en-US" altLang="zh-CN" sz="2400" dirty="0" smtClean="0">
              <a:solidFill>
                <a:schemeClr val="hlink"/>
              </a:solidFill>
            </a:endParaRPr>
          </a:p>
          <a:p>
            <a:pPr marL="0" indent="566738" eaLnBrk="1" hangingPunct="1">
              <a:lnSpc>
                <a:spcPct val="110000"/>
              </a:lnSpc>
              <a:buFontTx/>
              <a:buNone/>
            </a:pPr>
            <a:r>
              <a:rPr lang="zh-CN" altLang="en-US" sz="2400" b="1" i="1" dirty="0" smtClean="0">
                <a:solidFill>
                  <a:srgbClr val="FF9900"/>
                </a:solidFill>
              </a:rPr>
              <a:t>（</a:t>
            </a:r>
            <a:r>
              <a:rPr lang="en-US" altLang="zh-CN" sz="2400" b="1" i="1" dirty="0" smtClean="0">
                <a:solidFill>
                  <a:srgbClr val="FF9900"/>
                </a:solidFill>
              </a:rPr>
              <a:t>a</a:t>
            </a:r>
            <a:r>
              <a:rPr lang="zh-CN" altLang="en-US" sz="2400" b="1" i="1" dirty="0" smtClean="0">
                <a:solidFill>
                  <a:srgbClr val="FF9900"/>
                </a:solidFill>
              </a:rPr>
              <a:t>）用字节操作指令</a:t>
            </a:r>
            <a:endParaRPr lang="zh-CN" altLang="en-US" sz="2400" dirty="0" smtClean="0"/>
          </a:p>
          <a:p>
            <a:pPr marL="0" indent="566738" eaLnBrk="1" hangingPunct="1">
              <a:lnSpc>
                <a:spcPct val="110000"/>
              </a:lnSpc>
              <a:buFontTx/>
              <a:buNone/>
            </a:pPr>
            <a:r>
              <a:rPr lang="en-US" altLang="zh-CN" sz="2400" b="1" dirty="0" smtClean="0"/>
              <a:t>MOV     IE</a:t>
            </a:r>
            <a:r>
              <a:rPr lang="zh-CN" altLang="en-US" sz="2400" b="1" dirty="0" smtClean="0"/>
              <a:t>，</a:t>
            </a:r>
            <a:r>
              <a:rPr lang="en-US" altLang="zh-CN" sz="2400" b="1" dirty="0" smtClean="0"/>
              <a:t>#8AH</a:t>
            </a:r>
            <a:r>
              <a:rPr lang="zh-CN" altLang="en-US" sz="2400" b="1" dirty="0" smtClean="0"/>
              <a:t>；或   </a:t>
            </a:r>
            <a:r>
              <a:rPr lang="en-US" altLang="zh-CN" sz="2400" b="1" dirty="0" smtClean="0"/>
              <a:t>MOV     A8H</a:t>
            </a:r>
            <a:r>
              <a:rPr lang="zh-CN" altLang="en-US" sz="2400" b="1" dirty="0" smtClean="0"/>
              <a:t>，</a:t>
            </a:r>
            <a:r>
              <a:rPr lang="en-US" altLang="zh-CN" sz="2400" b="1" dirty="0" smtClean="0"/>
              <a:t>#8AH</a:t>
            </a:r>
            <a:r>
              <a:rPr lang="zh-CN" altLang="en-US" sz="2400" b="1" dirty="0" smtClean="0"/>
              <a:t>；</a:t>
            </a:r>
            <a:endParaRPr lang="zh-CN" altLang="en-US" sz="2400" dirty="0" smtClean="0"/>
          </a:p>
          <a:p>
            <a:pPr marL="0" indent="566738" eaLnBrk="1" hangingPunct="1">
              <a:lnSpc>
                <a:spcPct val="110000"/>
              </a:lnSpc>
              <a:buFontTx/>
              <a:buNone/>
            </a:pPr>
            <a:r>
              <a:rPr lang="zh-CN" altLang="en-US" sz="2400" b="1" i="1" dirty="0" smtClean="0">
                <a:solidFill>
                  <a:srgbClr val="FF9900"/>
                </a:solidFill>
              </a:rPr>
              <a:t>（</a:t>
            </a:r>
            <a:r>
              <a:rPr lang="en-US" altLang="zh-CN" sz="2400" b="1" i="1" dirty="0" smtClean="0">
                <a:solidFill>
                  <a:srgbClr val="FF9900"/>
                </a:solidFill>
              </a:rPr>
              <a:t>b</a:t>
            </a:r>
            <a:r>
              <a:rPr lang="zh-CN" altLang="en-US" sz="2400" b="1" i="1" dirty="0" smtClean="0">
                <a:solidFill>
                  <a:srgbClr val="FF9900"/>
                </a:solidFill>
              </a:rPr>
              <a:t>）用位操作指令</a:t>
            </a:r>
            <a:endParaRPr lang="zh-CN" altLang="en-US" sz="2400" dirty="0" smtClean="0"/>
          </a:p>
          <a:p>
            <a:pPr marL="0" indent="566738" eaLnBrk="1" hangingPunct="1">
              <a:lnSpc>
                <a:spcPct val="110000"/>
              </a:lnSpc>
              <a:buFontTx/>
              <a:buNone/>
            </a:pPr>
            <a:r>
              <a:rPr lang="en-US" altLang="zh-CN" sz="2400" b="1" dirty="0" smtClean="0"/>
              <a:t>SETB     ET0</a:t>
            </a:r>
            <a:r>
              <a:rPr lang="zh-CN" altLang="en-US" sz="2400" b="1" dirty="0" smtClean="0"/>
              <a:t>；定时器</a:t>
            </a:r>
            <a:r>
              <a:rPr lang="en-US" altLang="zh-CN" sz="2400" b="1" dirty="0" smtClean="0"/>
              <a:t>/</a:t>
            </a:r>
            <a:r>
              <a:rPr lang="zh-CN" altLang="en-US" sz="2400" b="1" dirty="0" smtClean="0"/>
              <a:t>计数器</a:t>
            </a:r>
            <a:r>
              <a:rPr lang="en-US" altLang="zh-CN" sz="2400" b="1" dirty="0" smtClean="0"/>
              <a:t>0</a:t>
            </a:r>
            <a:r>
              <a:rPr lang="zh-CN" altLang="en-US" sz="2400" b="1" dirty="0" smtClean="0"/>
              <a:t>允许中断</a:t>
            </a:r>
          </a:p>
          <a:p>
            <a:pPr marL="0" indent="566738" eaLnBrk="1" hangingPunct="1">
              <a:lnSpc>
                <a:spcPct val="110000"/>
              </a:lnSpc>
              <a:buFontTx/>
              <a:buNone/>
            </a:pPr>
            <a:r>
              <a:rPr lang="en-US" altLang="zh-CN" sz="2400" b="1" dirty="0" smtClean="0"/>
              <a:t>SETB     ET1</a:t>
            </a:r>
            <a:r>
              <a:rPr lang="zh-CN" altLang="en-US" sz="2400" b="1" dirty="0" smtClean="0"/>
              <a:t>；定时器</a:t>
            </a:r>
            <a:r>
              <a:rPr lang="en-US" altLang="zh-CN" sz="2400" b="1" dirty="0" smtClean="0"/>
              <a:t>/</a:t>
            </a:r>
            <a:r>
              <a:rPr lang="zh-CN" altLang="en-US" sz="2400" b="1" dirty="0" smtClean="0"/>
              <a:t>计数器</a:t>
            </a:r>
            <a:r>
              <a:rPr lang="en-US" altLang="zh-CN" sz="2400" b="1" dirty="0" smtClean="0"/>
              <a:t>1</a:t>
            </a:r>
            <a:r>
              <a:rPr lang="zh-CN" altLang="en-US" sz="2400" b="1" dirty="0" smtClean="0"/>
              <a:t>允许中断</a:t>
            </a:r>
          </a:p>
          <a:p>
            <a:pPr marL="0" indent="566738" eaLnBrk="1" hangingPunct="1">
              <a:lnSpc>
                <a:spcPct val="110000"/>
              </a:lnSpc>
              <a:buFontTx/>
              <a:buNone/>
            </a:pPr>
            <a:r>
              <a:rPr lang="en-US" altLang="zh-CN" sz="2400" b="1" dirty="0" smtClean="0"/>
              <a:t>SETB     EA </a:t>
            </a:r>
            <a:r>
              <a:rPr lang="zh-CN" altLang="en-US" sz="2400" b="1" dirty="0" smtClean="0"/>
              <a:t>；</a:t>
            </a:r>
            <a:r>
              <a:rPr lang="en-US" altLang="zh-CN" sz="2400" b="1" dirty="0" smtClean="0"/>
              <a:t>CPU</a:t>
            </a:r>
            <a:r>
              <a:rPr lang="zh-CN" altLang="en-US" sz="2400" b="1" dirty="0" smtClean="0"/>
              <a:t>开中断</a:t>
            </a:r>
          </a:p>
        </p:txBody>
      </p:sp>
      <p:sp>
        <p:nvSpPr>
          <p:cNvPr id="4301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211360A-1310-42CB-AA87-8B83FDB0A18A}" type="datetime10">
              <a:rPr lang="zh-CN" altLang="en-US" sz="2000" smtClean="0">
                <a:solidFill>
                  <a:schemeClr val="bg1"/>
                </a:solidFill>
              </a:rPr>
              <a:pPr>
                <a:spcBef>
                  <a:spcPct val="50000"/>
                </a:spcBef>
                <a:buFontTx/>
                <a:buNone/>
              </a:pPr>
              <a:t>16:59</a:t>
            </a:fld>
            <a:endParaRPr lang="en-US" altLang="zh-CN" sz="2000" smtClean="0"/>
          </a:p>
        </p:txBody>
      </p:sp>
      <p:pic>
        <p:nvPicPr>
          <p:cNvPr id="43012"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5113" y="115888"/>
            <a:ext cx="1071562"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FF3C00C-FD16-43D5-AE41-E2B0528878E4}" type="datetime10">
              <a:rPr lang="zh-CN" altLang="en-US" sz="2000" smtClean="0">
                <a:solidFill>
                  <a:schemeClr val="bg1"/>
                </a:solidFill>
              </a:rPr>
              <a:pPr>
                <a:spcBef>
                  <a:spcPct val="50000"/>
                </a:spcBef>
                <a:buFontTx/>
                <a:buNone/>
              </a:pPr>
              <a:t>16:59</a:t>
            </a:fld>
            <a:endParaRPr lang="en-US" altLang="zh-CN" sz="2000" smtClean="0"/>
          </a:p>
        </p:txBody>
      </p:sp>
      <p:pic>
        <p:nvPicPr>
          <p:cNvPr id="4506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71500" y="1772816"/>
            <a:ext cx="7888932"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en-US" altLang="zh-CN" sz="2400" b="0" dirty="0" smtClean="0"/>
              <a:t>89C51/S51</a:t>
            </a:r>
            <a:r>
              <a:rPr lang="zh-CN" altLang="en-US" sz="2400" b="0" dirty="0"/>
              <a:t>有两个中断优先级</a:t>
            </a:r>
            <a:r>
              <a:rPr lang="zh-CN" altLang="en-US" sz="2400" b="0" dirty="0" smtClean="0"/>
              <a:t>。</a:t>
            </a:r>
            <a:endParaRPr lang="en-US" altLang="zh-CN" sz="2400" b="0" dirty="0"/>
          </a:p>
          <a:p>
            <a:pPr eaLnBrk="1" hangingPunct="1">
              <a:lnSpc>
                <a:spcPct val="150000"/>
              </a:lnSpc>
            </a:pPr>
            <a:r>
              <a:rPr lang="zh-CN" altLang="en-US" sz="2400" b="0" dirty="0" smtClean="0"/>
              <a:t>每个</a:t>
            </a:r>
            <a:r>
              <a:rPr lang="zh-CN" altLang="en-US" sz="2400" b="0" dirty="0"/>
              <a:t>中断请求源均可编程为高优先级中断或低优先级中断</a:t>
            </a:r>
            <a:r>
              <a:rPr lang="zh-CN" altLang="en-US" sz="2400" b="0" dirty="0" smtClean="0"/>
              <a:t>。</a:t>
            </a:r>
            <a:endParaRPr lang="en-US" altLang="zh-CN" sz="2400" b="0" dirty="0"/>
          </a:p>
          <a:p>
            <a:pPr eaLnBrk="1" hangingPunct="1">
              <a:lnSpc>
                <a:spcPct val="150000"/>
              </a:lnSpc>
            </a:pPr>
            <a:r>
              <a:rPr lang="zh-CN" altLang="en-US" sz="2400" b="0" dirty="0" smtClean="0"/>
              <a:t>中断系统</a:t>
            </a:r>
            <a:r>
              <a:rPr lang="zh-CN" altLang="en-US" sz="2400" b="0" dirty="0"/>
              <a:t>中有两个不可寻址的“优先级生效”触发器，分别指出</a:t>
            </a:r>
            <a:r>
              <a:rPr lang="en-US" altLang="zh-CN" sz="2400" b="0" dirty="0"/>
              <a:t>CPU</a:t>
            </a:r>
            <a:r>
              <a:rPr lang="zh-CN" altLang="en-US" sz="2400" b="0" dirty="0"/>
              <a:t>正在执行的高、低优先级的中断服务程序。当其为</a:t>
            </a:r>
            <a:r>
              <a:rPr lang="en-US" altLang="zh-CN" sz="2400" b="0" dirty="0"/>
              <a:t>1</a:t>
            </a:r>
            <a:r>
              <a:rPr lang="zh-CN" altLang="en-US" sz="2400" b="0" dirty="0"/>
              <a:t>时则分别屏蔽所有的中断请求。</a:t>
            </a:r>
          </a:p>
          <a:p>
            <a:pPr lvl="1" eaLnBrk="1" hangingPunct="1">
              <a:lnSpc>
                <a:spcPct val="150000"/>
              </a:lnSpc>
            </a:pPr>
            <a:endParaRPr lang="zh-CN" altLang="en-US" sz="1200" dirty="0"/>
          </a:p>
          <a:p>
            <a:pPr lvl="1" eaLnBrk="1" hangingPunct="1">
              <a:lnSpc>
                <a:spcPct val="150000"/>
              </a:lnSpc>
            </a:pPr>
            <a:endParaRPr lang="zh-CN" altLang="en-US" sz="1200" dirty="0"/>
          </a:p>
          <a:p>
            <a:pPr lvl="1" eaLnBrk="1" hangingPunct="1">
              <a:lnSpc>
                <a:spcPct val="150000"/>
              </a:lnSpc>
            </a:pPr>
            <a:endParaRPr kumimoji="0" lang="zh-CN" altLang="en-US" sz="1200" b="0" kern="0" dirty="0" smtClean="0"/>
          </a:p>
        </p:txBody>
      </p:sp>
      <p:sp>
        <p:nvSpPr>
          <p:cNvPr id="9" name="Rectangle 2"/>
          <p:cNvSpPr txBox="1">
            <a:spLocks noChangeArrowheads="1"/>
          </p:cNvSpPr>
          <p:nvPr/>
        </p:nvSpPr>
        <p:spPr bwMode="auto">
          <a:xfrm>
            <a:off x="550339" y="343353"/>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中断优先级控制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27A174C-7D3E-4109-8BAE-502F871DFC72}" type="datetime10">
              <a:rPr lang="zh-CN" altLang="en-US" sz="2000" smtClean="0">
                <a:solidFill>
                  <a:schemeClr val="bg1"/>
                </a:solidFill>
              </a:rPr>
              <a:pPr>
                <a:spcBef>
                  <a:spcPct val="50000"/>
                </a:spcBef>
                <a:buFontTx/>
                <a:buNone/>
              </a:pPr>
              <a:t>16:59</a:t>
            </a:fld>
            <a:endParaRPr lang="en-US" altLang="zh-CN" sz="2000" smtClean="0"/>
          </a:p>
        </p:txBody>
      </p:sp>
      <p:grpSp>
        <p:nvGrpSpPr>
          <p:cNvPr id="46087" name="Group 8"/>
          <p:cNvGrpSpPr>
            <a:grpSpLocks/>
          </p:cNvGrpSpPr>
          <p:nvPr/>
        </p:nvGrpSpPr>
        <p:grpSpPr bwMode="auto">
          <a:xfrm>
            <a:off x="381086" y="2111378"/>
            <a:ext cx="8001000" cy="1431925"/>
            <a:chOff x="144" y="1536"/>
            <a:chExt cx="5040" cy="902"/>
          </a:xfrm>
        </p:grpSpPr>
        <p:sp>
          <p:nvSpPr>
            <p:cNvPr id="46089" name="Rectangle 9"/>
            <p:cNvSpPr>
              <a:spLocks noChangeArrowheads="1"/>
            </p:cNvSpPr>
            <p:nvPr/>
          </p:nvSpPr>
          <p:spPr bwMode="auto">
            <a:xfrm>
              <a:off x="96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46090" name="Rectangle 10"/>
            <p:cNvSpPr>
              <a:spLocks noChangeArrowheads="1"/>
            </p:cNvSpPr>
            <p:nvPr/>
          </p:nvSpPr>
          <p:spPr bwMode="auto">
            <a:xfrm>
              <a:off x="148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46091" name="Rectangle 11"/>
            <p:cNvSpPr>
              <a:spLocks noChangeArrowheads="1"/>
            </p:cNvSpPr>
            <p:nvPr/>
          </p:nvSpPr>
          <p:spPr bwMode="auto">
            <a:xfrm>
              <a:off x="201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46092" name="Rectangle 12"/>
            <p:cNvSpPr>
              <a:spLocks noChangeArrowheads="1"/>
            </p:cNvSpPr>
            <p:nvPr/>
          </p:nvSpPr>
          <p:spPr bwMode="auto">
            <a:xfrm>
              <a:off x="25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PS</a:t>
              </a:r>
            </a:p>
          </p:txBody>
        </p:sp>
        <p:sp>
          <p:nvSpPr>
            <p:cNvPr id="46093" name="Rectangle 13"/>
            <p:cNvSpPr>
              <a:spLocks noChangeArrowheads="1"/>
            </p:cNvSpPr>
            <p:nvPr/>
          </p:nvSpPr>
          <p:spPr bwMode="auto">
            <a:xfrm>
              <a:off x="3072"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PT1</a:t>
              </a:r>
            </a:p>
          </p:txBody>
        </p:sp>
        <p:sp>
          <p:nvSpPr>
            <p:cNvPr id="46094" name="Rectangle 14"/>
            <p:cNvSpPr>
              <a:spLocks noChangeArrowheads="1"/>
            </p:cNvSpPr>
            <p:nvPr/>
          </p:nvSpPr>
          <p:spPr bwMode="auto">
            <a:xfrm>
              <a:off x="360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solidFill>
                    <a:schemeClr val="bg1"/>
                  </a:solidFill>
                </a:rPr>
                <a:t>PX1</a:t>
              </a:r>
            </a:p>
          </p:txBody>
        </p:sp>
        <p:sp>
          <p:nvSpPr>
            <p:cNvPr id="46095" name="Rectangle 15"/>
            <p:cNvSpPr>
              <a:spLocks noChangeArrowheads="1"/>
            </p:cNvSpPr>
            <p:nvPr/>
          </p:nvSpPr>
          <p:spPr bwMode="auto">
            <a:xfrm>
              <a:off x="412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PT0</a:t>
              </a:r>
            </a:p>
          </p:txBody>
        </p:sp>
        <p:sp>
          <p:nvSpPr>
            <p:cNvPr id="46096" name="Rectangle 16"/>
            <p:cNvSpPr>
              <a:spLocks noChangeArrowheads="1"/>
            </p:cNvSpPr>
            <p:nvPr/>
          </p:nvSpPr>
          <p:spPr bwMode="auto">
            <a:xfrm>
              <a:off x="465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solidFill>
                    <a:schemeClr val="bg1"/>
                  </a:solidFill>
                </a:rPr>
                <a:t>PX0</a:t>
              </a:r>
            </a:p>
          </p:txBody>
        </p:sp>
        <p:sp>
          <p:nvSpPr>
            <p:cNvPr id="46097" name="Text Box 17"/>
            <p:cNvSpPr txBox="1">
              <a:spLocks noChangeArrowheads="1"/>
            </p:cNvSpPr>
            <p:nvPr/>
          </p:nvSpPr>
          <p:spPr bwMode="auto">
            <a:xfrm>
              <a:off x="144" y="1920"/>
              <a:ext cx="87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rPr>
                <a:t>      IP</a:t>
              </a:r>
            </a:p>
            <a:p>
              <a:pPr eaLnBrk="1" hangingPunct="1">
                <a:spcBef>
                  <a:spcPct val="0"/>
                </a:spcBef>
                <a:buFontTx/>
                <a:buNone/>
              </a:pPr>
              <a:r>
                <a:rPr lang="zh-CN" altLang="en-US" sz="2400">
                  <a:solidFill>
                    <a:srgbClr val="990000"/>
                  </a:solidFill>
                </a:rPr>
                <a:t>（</a:t>
              </a:r>
              <a:r>
                <a:rPr lang="en-US" altLang="zh-CN" sz="2400">
                  <a:solidFill>
                    <a:srgbClr val="990000"/>
                  </a:solidFill>
                </a:rPr>
                <a:t>B8H</a:t>
              </a:r>
              <a:r>
                <a:rPr lang="zh-CN" altLang="en-US" sz="2400">
                  <a:solidFill>
                    <a:srgbClr val="990000"/>
                  </a:solidFill>
                </a:rPr>
                <a:t>）</a:t>
              </a:r>
              <a:endParaRPr lang="zh-CN" altLang="en-US" sz="2400" b="0"/>
            </a:p>
          </p:txBody>
        </p:sp>
        <p:sp>
          <p:nvSpPr>
            <p:cNvPr id="46098" name="Text Box 18"/>
            <p:cNvSpPr txBox="1">
              <a:spLocks noChangeArrowheads="1"/>
            </p:cNvSpPr>
            <p:nvPr/>
          </p:nvSpPr>
          <p:spPr bwMode="auto">
            <a:xfrm>
              <a:off x="1008" y="1536"/>
              <a:ext cx="41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chemeClr val="bg2"/>
                  </a:solidFill>
                </a:rPr>
                <a:t>                                 </a:t>
              </a:r>
              <a:r>
                <a:rPr lang="en-US" altLang="zh-CN" sz="2400" dirty="0">
                  <a:solidFill>
                    <a:srgbClr val="990000"/>
                  </a:solidFill>
                </a:rPr>
                <a:t>BCH   BBH  BAH   B9H  B8H</a:t>
              </a:r>
              <a:endParaRPr lang="en-US" altLang="zh-CN" sz="2400" b="0" dirty="0"/>
            </a:p>
          </p:txBody>
        </p:sp>
      </p:grpSp>
      <p:pic>
        <p:nvPicPr>
          <p:cNvPr id="46088"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3"/>
          <p:cNvSpPr txBox="1">
            <a:spLocks noChangeArrowheads="1"/>
          </p:cNvSpPr>
          <p:nvPr/>
        </p:nvSpPr>
        <p:spPr bwMode="auto">
          <a:xfrm>
            <a:off x="581136" y="3666333"/>
            <a:ext cx="760090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0000"/>
              </a:lnSpc>
            </a:pPr>
            <a:r>
              <a:rPr lang="en-US" altLang="zh-CN" sz="2000" b="0" dirty="0" smtClean="0">
                <a:solidFill>
                  <a:srgbClr val="C00000"/>
                </a:solidFill>
              </a:rPr>
              <a:t>PS—</a:t>
            </a:r>
            <a:r>
              <a:rPr lang="zh-CN" altLang="en-US" sz="2000" b="0" dirty="0" smtClean="0"/>
              <a:t>串行口中断优先级控制位</a:t>
            </a:r>
            <a:endParaRPr lang="en-US" altLang="zh-CN" sz="2000" b="0" dirty="0" smtClean="0"/>
          </a:p>
          <a:p>
            <a:pPr eaLnBrk="1" hangingPunct="1">
              <a:lnSpc>
                <a:spcPct val="120000"/>
              </a:lnSpc>
            </a:pPr>
            <a:r>
              <a:rPr lang="en-US" altLang="zh-CN" sz="2000" b="0" dirty="0" smtClean="0">
                <a:solidFill>
                  <a:srgbClr val="C00000"/>
                </a:solidFill>
              </a:rPr>
              <a:t>PT1—</a:t>
            </a:r>
            <a:r>
              <a:rPr lang="zh-CN" altLang="en-US" sz="2000" b="0" dirty="0" smtClean="0"/>
              <a:t>定时器</a:t>
            </a:r>
            <a:r>
              <a:rPr lang="en-US" altLang="zh-CN" sz="2000" b="0" dirty="0" smtClean="0"/>
              <a:t>/</a:t>
            </a:r>
            <a:r>
              <a:rPr lang="zh-CN" altLang="en-US" sz="2000" b="0" dirty="0" smtClean="0"/>
              <a:t>计数器</a:t>
            </a:r>
            <a:r>
              <a:rPr lang="en-US" altLang="zh-CN" sz="2000" b="0" dirty="0" smtClean="0"/>
              <a:t>T1</a:t>
            </a:r>
            <a:r>
              <a:rPr lang="zh-CN" altLang="en-US" sz="2000" b="0" dirty="0" smtClean="0"/>
              <a:t>中断优先级控制位</a:t>
            </a:r>
            <a:endParaRPr lang="en-US" altLang="zh-CN" sz="2000" b="0" dirty="0" smtClean="0"/>
          </a:p>
          <a:p>
            <a:pPr eaLnBrk="1" hangingPunct="1">
              <a:lnSpc>
                <a:spcPct val="120000"/>
              </a:lnSpc>
            </a:pPr>
            <a:r>
              <a:rPr lang="en-US" altLang="zh-CN" sz="2000" b="0" dirty="0" smtClean="0">
                <a:solidFill>
                  <a:srgbClr val="C00000"/>
                </a:solidFill>
              </a:rPr>
              <a:t>PX1—</a:t>
            </a:r>
            <a:r>
              <a:rPr lang="zh-CN" altLang="en-US" sz="2000" b="0" dirty="0" smtClean="0"/>
              <a:t>外部中断</a:t>
            </a:r>
            <a:r>
              <a:rPr lang="en-US" altLang="zh-CN" sz="2000" b="0" dirty="0" smtClean="0"/>
              <a:t>1</a:t>
            </a:r>
            <a:r>
              <a:rPr lang="zh-CN" altLang="en-US" sz="2000" b="0" dirty="0" smtClean="0"/>
              <a:t>中断优先级控制位</a:t>
            </a:r>
            <a:endParaRPr lang="en-US" altLang="zh-CN" sz="2000" b="0" dirty="0" smtClean="0"/>
          </a:p>
          <a:p>
            <a:pPr eaLnBrk="1" hangingPunct="1">
              <a:lnSpc>
                <a:spcPct val="120000"/>
              </a:lnSpc>
            </a:pPr>
            <a:r>
              <a:rPr lang="en-US" altLang="zh-CN" sz="2000" b="0" dirty="0" smtClean="0">
                <a:solidFill>
                  <a:srgbClr val="C00000"/>
                </a:solidFill>
              </a:rPr>
              <a:t>PT0—</a:t>
            </a:r>
            <a:r>
              <a:rPr lang="zh-CN" altLang="en-US" sz="2000" b="0" dirty="0" smtClean="0"/>
              <a:t>定时器</a:t>
            </a:r>
            <a:r>
              <a:rPr lang="en-US" altLang="zh-CN" sz="2000" b="0" dirty="0" smtClean="0"/>
              <a:t>/</a:t>
            </a:r>
            <a:r>
              <a:rPr lang="zh-CN" altLang="en-US" sz="2000" b="0" dirty="0" smtClean="0"/>
              <a:t>计数器</a:t>
            </a:r>
            <a:r>
              <a:rPr lang="en-US" altLang="zh-CN" sz="2000" b="0" dirty="0" smtClean="0"/>
              <a:t>T0</a:t>
            </a:r>
            <a:r>
              <a:rPr lang="zh-CN" altLang="en-US" sz="2000" b="0" dirty="0" smtClean="0"/>
              <a:t>中断优先级控制位</a:t>
            </a:r>
            <a:endParaRPr lang="en-US" altLang="zh-CN" sz="2000" b="0" dirty="0" smtClean="0"/>
          </a:p>
          <a:p>
            <a:pPr eaLnBrk="1" hangingPunct="1">
              <a:lnSpc>
                <a:spcPct val="120000"/>
              </a:lnSpc>
            </a:pPr>
            <a:r>
              <a:rPr lang="en-US" altLang="zh-CN" sz="2000" b="0" dirty="0" smtClean="0">
                <a:solidFill>
                  <a:srgbClr val="C00000"/>
                </a:solidFill>
              </a:rPr>
              <a:t>PX0—</a:t>
            </a:r>
            <a:r>
              <a:rPr lang="zh-CN" altLang="en-US" sz="2000" b="0" dirty="0" smtClean="0"/>
              <a:t>外部中断</a:t>
            </a:r>
            <a:r>
              <a:rPr lang="en-US" altLang="zh-CN" sz="2000" b="0" dirty="0" smtClean="0"/>
              <a:t>0</a:t>
            </a:r>
            <a:r>
              <a:rPr lang="zh-CN" altLang="en-US" sz="2000" b="0" dirty="0" smtClean="0"/>
              <a:t>中断优先级控制位</a:t>
            </a:r>
            <a:endParaRPr lang="en-US" altLang="zh-CN" sz="2000" b="0" dirty="0" smtClean="0"/>
          </a:p>
          <a:p>
            <a:pPr marL="0" indent="0" eaLnBrk="1" hangingPunct="1">
              <a:lnSpc>
                <a:spcPct val="120000"/>
              </a:lnSpc>
              <a:buNone/>
            </a:pPr>
            <a:r>
              <a:rPr lang="zh-CN" altLang="en-US" sz="2000" b="0" dirty="0" smtClean="0"/>
              <a:t>     若某控制位为</a:t>
            </a:r>
            <a:r>
              <a:rPr lang="en-US" altLang="zh-CN" sz="2000" b="0" dirty="0" smtClean="0"/>
              <a:t>1</a:t>
            </a:r>
            <a:r>
              <a:rPr lang="zh-CN" altLang="en-US" sz="2000" b="0" dirty="0" smtClean="0"/>
              <a:t>，则相应的中断源规定为高级中断；反之，为</a:t>
            </a:r>
            <a:r>
              <a:rPr lang="en-US" altLang="zh-CN" sz="2000" b="0" dirty="0" smtClean="0"/>
              <a:t>0</a:t>
            </a:r>
            <a:r>
              <a:rPr lang="zh-CN" altLang="en-US" sz="2000" b="0" dirty="0" smtClean="0"/>
              <a:t>，则相应的中断源规定为低级中断。</a:t>
            </a:r>
          </a:p>
          <a:p>
            <a:pPr marL="0" indent="0" eaLnBrk="1" hangingPunct="1">
              <a:lnSpc>
                <a:spcPct val="150000"/>
              </a:lnSpc>
              <a:buNone/>
            </a:pPr>
            <a:endParaRPr lang="zh-CN" altLang="en-US" sz="2000" dirty="0">
              <a:solidFill>
                <a:srgbClr val="FF9999"/>
              </a:solidFill>
            </a:endParaRPr>
          </a:p>
          <a:p>
            <a:pPr eaLnBrk="1" hangingPunct="1">
              <a:lnSpc>
                <a:spcPct val="150000"/>
              </a:lnSpc>
            </a:pPr>
            <a:endParaRPr lang="en-US" altLang="zh-CN" sz="2400" dirty="0" smtClean="0">
              <a:solidFill>
                <a:srgbClr val="000066"/>
              </a:solidFill>
            </a:endParaRPr>
          </a:p>
          <a:p>
            <a:pPr eaLnBrk="1" hangingPunct="1">
              <a:lnSpc>
                <a:spcPct val="150000"/>
              </a:lnSpc>
            </a:pPr>
            <a:endParaRPr lang="zh-CN" altLang="en-US" sz="2400" dirty="0">
              <a:solidFill>
                <a:srgbClr val="FF9999"/>
              </a:solidFill>
            </a:endParaRPr>
          </a:p>
          <a:p>
            <a:pPr eaLnBrk="1" hangingPunct="1">
              <a:lnSpc>
                <a:spcPct val="150000"/>
              </a:lnSpc>
            </a:pPr>
            <a:endParaRPr lang="en-US" altLang="zh-CN" sz="2400" dirty="0" smtClean="0">
              <a:solidFill>
                <a:srgbClr val="C00000"/>
              </a:solidFill>
            </a:endParaRPr>
          </a:p>
          <a:p>
            <a:pPr lvl="1" eaLnBrk="1" hangingPunct="1">
              <a:lnSpc>
                <a:spcPct val="150000"/>
              </a:lnSpc>
            </a:pPr>
            <a:endParaRPr lang="zh-CN" altLang="en-US" sz="1200" dirty="0"/>
          </a:p>
          <a:p>
            <a:pPr lvl="1" eaLnBrk="1" hangingPunct="1">
              <a:lnSpc>
                <a:spcPct val="150000"/>
              </a:lnSpc>
            </a:pPr>
            <a:endParaRPr lang="zh-CN" altLang="en-US" sz="1200" dirty="0"/>
          </a:p>
          <a:p>
            <a:pPr lvl="1" eaLnBrk="1" hangingPunct="1">
              <a:lnSpc>
                <a:spcPct val="150000"/>
              </a:lnSpc>
            </a:pPr>
            <a:endParaRPr kumimoji="0" lang="zh-CN" altLang="en-US" sz="1200" b="0" kern="0" dirty="0" smtClean="0"/>
          </a:p>
        </p:txBody>
      </p:sp>
      <p:sp>
        <p:nvSpPr>
          <p:cNvPr id="19" name="Rectangle 3"/>
          <p:cNvSpPr txBox="1">
            <a:spLocks noChangeArrowheads="1"/>
          </p:cNvSpPr>
          <p:nvPr/>
        </p:nvSpPr>
        <p:spPr bwMode="auto">
          <a:xfrm>
            <a:off x="581136" y="1747059"/>
            <a:ext cx="6810350" cy="48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0000"/>
              </a:lnSpc>
            </a:pPr>
            <a:r>
              <a:rPr lang="zh-CN" altLang="en-US" sz="2400" b="0" dirty="0" smtClean="0">
                <a:solidFill>
                  <a:srgbClr val="C00000"/>
                </a:solidFill>
              </a:rPr>
              <a:t>中断优先级寄存器</a:t>
            </a:r>
            <a:endParaRPr lang="zh-CN" altLang="en-US" sz="2400" dirty="0">
              <a:solidFill>
                <a:srgbClr val="FF9999"/>
              </a:solidFill>
            </a:endParaRPr>
          </a:p>
          <a:p>
            <a:pPr eaLnBrk="1" hangingPunct="1">
              <a:lnSpc>
                <a:spcPct val="150000"/>
              </a:lnSpc>
            </a:pPr>
            <a:endParaRPr lang="en-US" altLang="zh-CN" sz="2400" dirty="0" smtClean="0">
              <a:solidFill>
                <a:srgbClr val="C00000"/>
              </a:solidFill>
            </a:endParaRPr>
          </a:p>
          <a:p>
            <a:pPr lvl="1" eaLnBrk="1" hangingPunct="1">
              <a:lnSpc>
                <a:spcPct val="150000"/>
              </a:lnSpc>
            </a:pPr>
            <a:endParaRPr lang="zh-CN" altLang="en-US" sz="1200" dirty="0"/>
          </a:p>
          <a:p>
            <a:pPr lvl="1" eaLnBrk="1" hangingPunct="1">
              <a:lnSpc>
                <a:spcPct val="150000"/>
              </a:lnSpc>
            </a:pPr>
            <a:endParaRPr lang="zh-CN" altLang="en-US" sz="1200" dirty="0"/>
          </a:p>
          <a:p>
            <a:pPr lvl="1" eaLnBrk="1" hangingPunct="1">
              <a:lnSpc>
                <a:spcPct val="150000"/>
              </a:lnSpc>
            </a:pPr>
            <a:endParaRPr kumimoji="0" lang="zh-CN" altLang="en-US" sz="1200" b="0" kern="0" dirty="0" smtClean="0"/>
          </a:p>
        </p:txBody>
      </p:sp>
      <p:sp>
        <p:nvSpPr>
          <p:cNvPr id="21" name="Rectangle 2"/>
          <p:cNvSpPr txBox="1">
            <a:spLocks noChangeArrowheads="1"/>
          </p:cNvSpPr>
          <p:nvPr/>
        </p:nvSpPr>
        <p:spPr bwMode="auto">
          <a:xfrm>
            <a:off x="550339" y="343353"/>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中断优先级控制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a:xfrm>
            <a:off x="762000" y="1809279"/>
            <a:ext cx="7338392" cy="1219200"/>
          </a:xfrm>
        </p:spPr>
        <p:txBody>
          <a:bodyPr/>
          <a:lstStyle/>
          <a:p>
            <a:pPr eaLnBrk="1" hangingPunct="1">
              <a:lnSpc>
                <a:spcPct val="120000"/>
              </a:lnSpc>
            </a:pPr>
            <a:r>
              <a:rPr lang="zh-CN" altLang="en-US" sz="2000" b="1" dirty="0"/>
              <a:t>中断优先级排列</a:t>
            </a:r>
            <a:r>
              <a:rPr lang="zh-CN" altLang="en-US" sz="2000" b="1" dirty="0" smtClean="0"/>
              <a:t>顺序</a:t>
            </a:r>
            <a:endParaRPr lang="en-US" altLang="zh-CN" sz="2000" b="1" dirty="0" smtClean="0"/>
          </a:p>
          <a:p>
            <a:pPr marL="0" indent="0" eaLnBrk="1" hangingPunct="1">
              <a:lnSpc>
                <a:spcPct val="120000"/>
              </a:lnSpc>
              <a:buNone/>
            </a:pPr>
            <a:r>
              <a:rPr lang="en-US" altLang="zh-CN" sz="2000" b="1" dirty="0"/>
              <a:t> </a:t>
            </a:r>
            <a:r>
              <a:rPr lang="en-US" altLang="zh-CN" sz="2000" b="1" dirty="0" smtClean="0"/>
              <a:t>   </a:t>
            </a:r>
            <a:r>
              <a:rPr lang="zh-CN" altLang="en-US" sz="2000" dirty="0" smtClean="0"/>
              <a:t>当同时接收到几个同一优先级的中断请求时，响应哪个中断源则取决于内部硬件查询顺序。</a:t>
            </a:r>
          </a:p>
        </p:txBody>
      </p:sp>
      <p:sp>
        <p:nvSpPr>
          <p:cNvPr id="4813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E015F33-CD9D-45E3-928E-A8D32344B5EC}" type="datetime10">
              <a:rPr lang="zh-CN" altLang="en-US" sz="2000" smtClean="0">
                <a:solidFill>
                  <a:schemeClr val="bg1"/>
                </a:solidFill>
              </a:rPr>
              <a:pPr>
                <a:spcBef>
                  <a:spcPct val="50000"/>
                </a:spcBef>
                <a:buFontTx/>
                <a:buNone/>
              </a:pPr>
              <a:t>16:59</a:t>
            </a:fld>
            <a:endParaRPr lang="en-US" altLang="zh-CN" sz="2000" smtClean="0"/>
          </a:p>
        </p:txBody>
      </p:sp>
      <p:sp>
        <p:nvSpPr>
          <p:cNvPr id="48133" name="Text Box 6"/>
          <p:cNvSpPr txBox="1">
            <a:spLocks noChangeArrowheads="1"/>
          </p:cNvSpPr>
          <p:nvPr/>
        </p:nvSpPr>
        <p:spPr bwMode="auto">
          <a:xfrm>
            <a:off x="827584" y="3068960"/>
            <a:ext cx="6096000" cy="3116263"/>
          </a:xfrm>
          <a:prstGeom prst="rect">
            <a:avLst/>
          </a:prstGeom>
          <a:solidFill>
            <a:schemeClr val="bg1"/>
          </a:soli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zh-CN" altLang="en-US" sz="2000" dirty="0"/>
              <a:t>中断源			           同级内的中断优先级</a:t>
            </a:r>
          </a:p>
          <a:p>
            <a:pPr eaLnBrk="1" hangingPunct="1">
              <a:lnSpc>
                <a:spcPct val="110000"/>
              </a:lnSpc>
              <a:buFontTx/>
              <a:buNone/>
            </a:pPr>
            <a:endParaRPr lang="zh-CN" altLang="en-US" sz="2000" dirty="0"/>
          </a:p>
          <a:p>
            <a:pPr eaLnBrk="1" hangingPunct="1">
              <a:lnSpc>
                <a:spcPct val="110000"/>
              </a:lnSpc>
              <a:buFontTx/>
              <a:buNone/>
            </a:pPr>
            <a:r>
              <a:rPr lang="zh-CN" altLang="en-US" sz="2000" dirty="0">
                <a:solidFill>
                  <a:srgbClr val="FF3399"/>
                </a:solidFill>
              </a:rPr>
              <a:t>外部中断</a:t>
            </a:r>
            <a:r>
              <a:rPr lang="en-US" altLang="zh-CN" sz="2000" dirty="0">
                <a:solidFill>
                  <a:srgbClr val="FF3399"/>
                </a:solidFill>
              </a:rPr>
              <a:t>0</a:t>
            </a:r>
            <a:r>
              <a:rPr lang="zh-CN" altLang="en-US" sz="2000" dirty="0">
                <a:solidFill>
                  <a:srgbClr val="FF3399"/>
                </a:solidFill>
              </a:rPr>
              <a:t>中断</a:t>
            </a:r>
            <a:r>
              <a:rPr lang="zh-CN" altLang="en-US" sz="2000" dirty="0"/>
              <a:t>                                        </a:t>
            </a:r>
            <a:r>
              <a:rPr lang="zh-CN" altLang="en-US" sz="2000" dirty="0">
                <a:solidFill>
                  <a:srgbClr val="FF3399"/>
                </a:solidFill>
              </a:rPr>
              <a:t>高级</a:t>
            </a:r>
          </a:p>
          <a:p>
            <a:pPr eaLnBrk="1" hangingPunct="1">
              <a:lnSpc>
                <a:spcPct val="110000"/>
              </a:lnSpc>
              <a:buFontTx/>
              <a:buNone/>
            </a:pPr>
            <a:r>
              <a:rPr lang="zh-CN" altLang="en-US" sz="2000" dirty="0">
                <a:solidFill>
                  <a:srgbClr val="FF5050"/>
                </a:solidFill>
              </a:rPr>
              <a:t>定时器</a:t>
            </a:r>
            <a:r>
              <a:rPr lang="en-US" altLang="zh-CN" sz="2000" dirty="0">
                <a:solidFill>
                  <a:srgbClr val="FF5050"/>
                </a:solidFill>
              </a:rPr>
              <a:t>/</a:t>
            </a:r>
            <a:r>
              <a:rPr lang="zh-CN" altLang="en-US" sz="2000" dirty="0">
                <a:solidFill>
                  <a:srgbClr val="FF5050"/>
                </a:solidFill>
              </a:rPr>
              <a:t>计数器</a:t>
            </a:r>
            <a:r>
              <a:rPr lang="en-US" altLang="zh-CN" sz="2000" dirty="0">
                <a:solidFill>
                  <a:srgbClr val="FF5050"/>
                </a:solidFill>
              </a:rPr>
              <a:t>T0</a:t>
            </a:r>
            <a:r>
              <a:rPr lang="zh-CN" altLang="en-US" sz="2000" dirty="0">
                <a:solidFill>
                  <a:srgbClr val="FF5050"/>
                </a:solidFill>
              </a:rPr>
              <a:t>溢出中断</a:t>
            </a:r>
            <a:endParaRPr lang="zh-CN" altLang="en-US" sz="2000" dirty="0"/>
          </a:p>
          <a:p>
            <a:pPr eaLnBrk="1" hangingPunct="1">
              <a:lnSpc>
                <a:spcPct val="110000"/>
              </a:lnSpc>
              <a:buFontTx/>
              <a:buNone/>
            </a:pPr>
            <a:r>
              <a:rPr lang="zh-CN" altLang="en-US" sz="2000" dirty="0">
                <a:solidFill>
                  <a:srgbClr val="FF7C80"/>
                </a:solidFill>
              </a:rPr>
              <a:t>外部中断</a:t>
            </a:r>
            <a:r>
              <a:rPr lang="en-US" altLang="zh-CN" sz="2000" dirty="0">
                <a:solidFill>
                  <a:srgbClr val="FF7C80"/>
                </a:solidFill>
              </a:rPr>
              <a:t>1</a:t>
            </a:r>
            <a:endParaRPr lang="en-US" altLang="zh-CN" sz="2000" dirty="0"/>
          </a:p>
          <a:p>
            <a:pPr eaLnBrk="1" hangingPunct="1">
              <a:lnSpc>
                <a:spcPct val="110000"/>
              </a:lnSpc>
              <a:buFontTx/>
              <a:buNone/>
            </a:pPr>
            <a:r>
              <a:rPr lang="zh-CN" altLang="en-US" sz="2000" dirty="0">
                <a:solidFill>
                  <a:srgbClr val="FF66CC"/>
                </a:solidFill>
              </a:rPr>
              <a:t>定时器</a:t>
            </a:r>
            <a:r>
              <a:rPr lang="en-US" altLang="zh-CN" sz="2000" dirty="0">
                <a:solidFill>
                  <a:srgbClr val="FF66CC"/>
                </a:solidFill>
              </a:rPr>
              <a:t>/</a:t>
            </a:r>
            <a:r>
              <a:rPr lang="zh-CN" altLang="en-US" sz="2000" dirty="0">
                <a:solidFill>
                  <a:srgbClr val="FF66CC"/>
                </a:solidFill>
              </a:rPr>
              <a:t>计数器</a:t>
            </a:r>
            <a:r>
              <a:rPr lang="en-US" altLang="zh-CN" sz="2000" dirty="0">
                <a:solidFill>
                  <a:srgbClr val="FF66CC"/>
                </a:solidFill>
              </a:rPr>
              <a:t>T1</a:t>
            </a:r>
            <a:r>
              <a:rPr lang="zh-CN" altLang="en-US" sz="2000" dirty="0">
                <a:solidFill>
                  <a:srgbClr val="FF66CC"/>
                </a:solidFill>
              </a:rPr>
              <a:t>溢出中断</a:t>
            </a:r>
            <a:endParaRPr lang="zh-CN" altLang="en-US" sz="2000" dirty="0"/>
          </a:p>
          <a:p>
            <a:pPr eaLnBrk="1" hangingPunct="1">
              <a:lnSpc>
                <a:spcPct val="110000"/>
              </a:lnSpc>
              <a:buFontTx/>
              <a:buNone/>
            </a:pPr>
            <a:r>
              <a:rPr lang="zh-CN" altLang="en-US" sz="2000" dirty="0">
                <a:solidFill>
                  <a:srgbClr val="CC66FF"/>
                </a:solidFill>
              </a:rPr>
              <a:t>串行口中断 </a:t>
            </a:r>
            <a:r>
              <a:rPr lang="zh-CN" altLang="en-US" sz="2000" dirty="0">
                <a:solidFill>
                  <a:srgbClr val="00CC99"/>
                </a:solidFill>
              </a:rPr>
              <a:t>   </a:t>
            </a:r>
            <a:r>
              <a:rPr lang="zh-CN" altLang="en-US" sz="2000" dirty="0"/>
              <a:t>                                         </a:t>
            </a:r>
            <a:r>
              <a:rPr lang="zh-CN" altLang="en-US" sz="2000" dirty="0">
                <a:solidFill>
                  <a:srgbClr val="CC66FF"/>
                </a:solidFill>
              </a:rPr>
              <a:t>低级</a:t>
            </a:r>
          </a:p>
          <a:p>
            <a:pPr>
              <a:spcBef>
                <a:spcPct val="0"/>
              </a:spcBef>
              <a:buFontTx/>
              <a:buNone/>
            </a:pPr>
            <a:endParaRPr lang="en-US" altLang="zh-CN" sz="2000" dirty="0">
              <a:solidFill>
                <a:schemeClr val="bg2"/>
              </a:solidFill>
            </a:endParaRPr>
          </a:p>
        </p:txBody>
      </p:sp>
      <p:sp>
        <p:nvSpPr>
          <p:cNvPr id="48134" name="Line 7"/>
          <p:cNvSpPr>
            <a:spLocks noChangeShapeType="1"/>
          </p:cNvSpPr>
          <p:nvPr/>
        </p:nvSpPr>
        <p:spPr bwMode="auto">
          <a:xfrm>
            <a:off x="5323384" y="428816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5" name="Line 8"/>
          <p:cNvSpPr>
            <a:spLocks noChangeShapeType="1"/>
          </p:cNvSpPr>
          <p:nvPr/>
        </p:nvSpPr>
        <p:spPr bwMode="auto">
          <a:xfrm>
            <a:off x="827584" y="3602360"/>
            <a:ext cx="6019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6" name="Line 9"/>
          <p:cNvSpPr>
            <a:spLocks noChangeShapeType="1"/>
          </p:cNvSpPr>
          <p:nvPr/>
        </p:nvSpPr>
        <p:spPr bwMode="auto">
          <a:xfrm>
            <a:off x="4180384" y="3068960"/>
            <a:ext cx="0" cy="3124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4813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bwMode="auto">
          <a:xfrm>
            <a:off x="550339" y="343353"/>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中断优先级控制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a:xfrm>
            <a:off x="409886" y="1790836"/>
            <a:ext cx="8338578" cy="4343400"/>
          </a:xfrm>
        </p:spPr>
        <p:txBody>
          <a:bodyPr/>
          <a:lstStyle/>
          <a:p>
            <a:pPr eaLnBrk="1" hangingPunct="1">
              <a:lnSpc>
                <a:spcPct val="130000"/>
              </a:lnSpc>
            </a:pPr>
            <a:r>
              <a:rPr lang="zh-CN" altLang="en-US" sz="2400" b="1" dirty="0" smtClean="0">
                <a:solidFill>
                  <a:srgbClr val="C00000"/>
                </a:solidFill>
              </a:rPr>
              <a:t>中断优先级</a:t>
            </a:r>
            <a:r>
              <a:rPr lang="zh-CN" altLang="en-US" sz="2400" b="1" dirty="0">
                <a:solidFill>
                  <a:srgbClr val="C00000"/>
                </a:solidFill>
              </a:rPr>
              <a:t>控制实现的</a:t>
            </a:r>
            <a:r>
              <a:rPr lang="zh-CN" altLang="en-US" sz="2400" b="1" dirty="0" smtClean="0">
                <a:solidFill>
                  <a:srgbClr val="C00000"/>
                </a:solidFill>
              </a:rPr>
              <a:t>功能</a:t>
            </a:r>
            <a:endParaRPr lang="en-US" altLang="zh-CN" sz="2400" b="1" dirty="0" smtClean="0">
              <a:solidFill>
                <a:srgbClr val="C00000"/>
              </a:solidFill>
            </a:endParaRPr>
          </a:p>
          <a:p>
            <a:pPr lvl="1" eaLnBrk="1" hangingPunct="1">
              <a:lnSpc>
                <a:spcPct val="130000"/>
              </a:lnSpc>
            </a:pPr>
            <a:r>
              <a:rPr lang="zh-CN" altLang="en-US" sz="2000" b="1" dirty="0" smtClean="0">
                <a:solidFill>
                  <a:srgbClr val="C00000"/>
                </a:solidFill>
              </a:rPr>
              <a:t>按内部查询顺序排队：</a:t>
            </a:r>
            <a:r>
              <a:rPr lang="zh-CN" altLang="en-US" sz="2000" dirty="0" smtClean="0"/>
              <a:t>当数个中断源同时向</a:t>
            </a:r>
            <a:r>
              <a:rPr lang="en-US" altLang="zh-CN" sz="2000" dirty="0" smtClean="0"/>
              <a:t>CPU</a:t>
            </a:r>
            <a:r>
              <a:rPr lang="zh-CN" altLang="en-US" sz="2000" dirty="0" smtClean="0"/>
              <a:t>发出中断请求时，</a:t>
            </a:r>
            <a:r>
              <a:rPr lang="en-US" altLang="zh-CN" sz="2000" dirty="0" smtClean="0"/>
              <a:t>CPU</a:t>
            </a:r>
            <a:r>
              <a:rPr lang="zh-CN" altLang="en-US" sz="2000" dirty="0" smtClean="0"/>
              <a:t>根据设计者事先确定的中断源顺序号的次序，依次响应其中断请求。</a:t>
            </a:r>
            <a:endParaRPr lang="en-US" altLang="zh-CN" sz="2000" dirty="0" smtClean="0"/>
          </a:p>
          <a:p>
            <a:pPr lvl="1" eaLnBrk="1" hangingPunct="1">
              <a:lnSpc>
                <a:spcPct val="130000"/>
              </a:lnSpc>
            </a:pPr>
            <a:r>
              <a:rPr lang="zh-CN" altLang="en-US" sz="2400" b="1" dirty="0" smtClean="0">
                <a:solidFill>
                  <a:srgbClr val="C00000"/>
                </a:solidFill>
              </a:rPr>
              <a:t>实现中断嵌套：</a:t>
            </a:r>
            <a:r>
              <a:rPr lang="zh-CN" altLang="en-US" sz="2000" dirty="0" smtClean="0"/>
              <a:t>当</a:t>
            </a:r>
            <a:r>
              <a:rPr lang="en-US" altLang="zh-CN" sz="2000" dirty="0" smtClean="0"/>
              <a:t>CPU</a:t>
            </a:r>
            <a:r>
              <a:rPr lang="zh-CN" altLang="en-US" sz="2000" dirty="0" smtClean="0"/>
              <a:t>正在处理一个中断请求时，又出现了另一个优先级比它高的中断请求，这时，</a:t>
            </a:r>
            <a:r>
              <a:rPr lang="en-US" altLang="zh-CN" sz="2000" dirty="0" smtClean="0"/>
              <a:t>CPU</a:t>
            </a:r>
            <a:r>
              <a:rPr lang="zh-CN" altLang="en-US" sz="2000" dirty="0" smtClean="0"/>
              <a:t>就暂时中止执行对原来优先级较低的中断源的服务程序，保护当前断点，转去响应优先级更高的中断请求，并为它服务。待服务结束，再继续执行原来较低级的中断服务程序。该过程称为中断嵌套。该中断系统称为多级中断系统。</a:t>
            </a:r>
          </a:p>
        </p:txBody>
      </p:sp>
      <p:sp>
        <p:nvSpPr>
          <p:cNvPr id="491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26E249D-C9EE-4FE5-8C63-B9BB8031E5D1}" type="datetime10">
              <a:rPr lang="zh-CN" altLang="en-US" sz="2000" smtClean="0">
                <a:solidFill>
                  <a:schemeClr val="bg1"/>
                </a:solidFill>
              </a:rPr>
              <a:pPr>
                <a:spcBef>
                  <a:spcPct val="50000"/>
                </a:spcBef>
                <a:buFontTx/>
                <a:buNone/>
              </a:pPr>
              <a:t>16:59</a:t>
            </a:fld>
            <a:endParaRPr lang="en-US" altLang="zh-CN" sz="2000" smtClean="0"/>
          </a:p>
        </p:txBody>
      </p:sp>
      <p:pic>
        <p:nvPicPr>
          <p:cNvPr id="4915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50339" y="343353"/>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中断优先级控制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2289250" y="4526911"/>
            <a:ext cx="3810000" cy="609600"/>
          </a:xfrm>
        </p:spPr>
        <p:txBody>
          <a:bodyPr/>
          <a:lstStyle/>
          <a:p>
            <a:pPr eaLnBrk="1" hangingPunct="1"/>
            <a:r>
              <a:rPr lang="zh-CN" altLang="en-US" sz="2000" b="1" dirty="0" smtClean="0">
                <a:solidFill>
                  <a:schemeClr val="tx1"/>
                </a:solidFill>
              </a:rPr>
              <a:t>图</a:t>
            </a:r>
            <a:r>
              <a:rPr lang="en-US" altLang="zh-CN" sz="2000" b="1" dirty="0" smtClean="0">
                <a:solidFill>
                  <a:schemeClr val="tx1"/>
                </a:solidFill>
              </a:rPr>
              <a:t>5-9   </a:t>
            </a:r>
            <a:r>
              <a:rPr lang="zh-CN" altLang="en-US" sz="2000" b="1" dirty="0" smtClean="0">
                <a:solidFill>
                  <a:schemeClr val="tx1"/>
                </a:solidFill>
              </a:rPr>
              <a:t>二级中断嵌套</a:t>
            </a:r>
          </a:p>
        </p:txBody>
      </p:sp>
      <p:sp>
        <p:nvSpPr>
          <p:cNvPr id="5017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3B8B6E6-978C-4EF9-8298-755F8637DD35}" type="datetime10">
              <a:rPr lang="zh-CN" altLang="en-US" sz="2000" smtClean="0">
                <a:solidFill>
                  <a:schemeClr val="bg1"/>
                </a:solidFill>
              </a:rPr>
              <a:pPr>
                <a:spcBef>
                  <a:spcPct val="50000"/>
                </a:spcBef>
                <a:buFontTx/>
                <a:buNone/>
              </a:pPr>
              <a:t>16:59</a:t>
            </a:fld>
            <a:endParaRPr lang="en-US" altLang="zh-CN" sz="2000" smtClean="0"/>
          </a:p>
        </p:txBody>
      </p:sp>
      <p:sp>
        <p:nvSpPr>
          <p:cNvPr id="776196" name="Text Box 4"/>
          <p:cNvSpPr txBox="1">
            <a:spLocks noChangeArrowheads="1"/>
          </p:cNvSpPr>
          <p:nvPr/>
        </p:nvSpPr>
        <p:spPr bwMode="auto">
          <a:xfrm>
            <a:off x="764511" y="785183"/>
            <a:ext cx="2262158" cy="400110"/>
          </a:xfrm>
          <a:prstGeom prst="rect">
            <a:avLst/>
          </a:prstGeom>
          <a:solidFill>
            <a:srgbClr val="FFFF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a:solidFill>
                  <a:srgbClr val="9900FF"/>
                </a:solidFill>
              </a:rPr>
              <a:t>CPU</a:t>
            </a:r>
            <a:r>
              <a:rPr lang="zh-CN" altLang="en-US" sz="2000" dirty="0">
                <a:solidFill>
                  <a:srgbClr val="9900FF"/>
                </a:solidFill>
              </a:rPr>
              <a:t>在执行主程序</a:t>
            </a:r>
            <a:endParaRPr lang="zh-CN" altLang="en-US" sz="2000" b="0" dirty="0">
              <a:solidFill>
                <a:schemeClr val="accent1"/>
              </a:solidFill>
            </a:endParaRPr>
          </a:p>
        </p:txBody>
      </p:sp>
      <p:sp>
        <p:nvSpPr>
          <p:cNvPr id="776197" name="Line 5"/>
          <p:cNvSpPr>
            <a:spLocks noChangeShapeType="1"/>
          </p:cNvSpPr>
          <p:nvPr/>
        </p:nvSpPr>
        <p:spPr bwMode="auto">
          <a:xfrm flipH="1">
            <a:off x="1684412" y="1778645"/>
            <a:ext cx="15875" cy="9302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198" name="Text Box 6"/>
          <p:cNvSpPr txBox="1">
            <a:spLocks noChangeArrowheads="1"/>
          </p:cNvSpPr>
          <p:nvPr/>
        </p:nvSpPr>
        <p:spPr bwMode="auto">
          <a:xfrm>
            <a:off x="390091" y="2659133"/>
            <a:ext cx="1108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0000"/>
                </a:solidFill>
              </a:rPr>
              <a:t>低级中</a:t>
            </a:r>
            <a:endParaRPr lang="zh-CN" altLang="en-US" sz="2000" dirty="0">
              <a:solidFill>
                <a:srgbClr val="FF0000"/>
              </a:solidFill>
            </a:endParaRPr>
          </a:p>
          <a:p>
            <a:pPr algn="ctr" eaLnBrk="1" hangingPunct="1">
              <a:spcBef>
                <a:spcPct val="0"/>
              </a:spcBef>
              <a:buFontTx/>
              <a:buNone/>
            </a:pPr>
            <a:r>
              <a:rPr lang="zh-CN" altLang="en-US" sz="2400" dirty="0">
                <a:solidFill>
                  <a:srgbClr val="FF0000"/>
                </a:solidFill>
              </a:rPr>
              <a:t>断请求</a:t>
            </a:r>
            <a:endParaRPr lang="zh-CN" altLang="en-US" sz="2000" b="0" dirty="0"/>
          </a:p>
        </p:txBody>
      </p:sp>
      <p:sp>
        <p:nvSpPr>
          <p:cNvPr id="776199" name="Line 7"/>
          <p:cNvSpPr>
            <a:spLocks noChangeShapeType="1"/>
          </p:cNvSpPr>
          <p:nvPr/>
        </p:nvSpPr>
        <p:spPr bwMode="auto">
          <a:xfrm>
            <a:off x="1270075" y="2708920"/>
            <a:ext cx="4143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0" name="Line 8"/>
          <p:cNvSpPr>
            <a:spLocks noChangeShapeType="1"/>
          </p:cNvSpPr>
          <p:nvPr/>
        </p:nvSpPr>
        <p:spPr bwMode="auto">
          <a:xfrm flipV="1">
            <a:off x="1684412" y="1184920"/>
            <a:ext cx="252095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1" name="Text Box 9"/>
          <p:cNvSpPr txBox="1">
            <a:spLocks noChangeArrowheads="1"/>
          </p:cNvSpPr>
          <p:nvPr/>
        </p:nvSpPr>
        <p:spPr bwMode="auto">
          <a:xfrm rot="-1800000">
            <a:off x="1769420" y="1502390"/>
            <a:ext cx="2249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6600"/>
                </a:solidFill>
              </a:rPr>
              <a:t>响应低级中断请求</a:t>
            </a:r>
          </a:p>
        </p:txBody>
      </p:sp>
      <p:sp>
        <p:nvSpPr>
          <p:cNvPr id="776202" name="Text Box 10"/>
          <p:cNvSpPr txBox="1">
            <a:spLocks noChangeArrowheads="1"/>
          </p:cNvSpPr>
          <p:nvPr/>
        </p:nvSpPr>
        <p:spPr bwMode="auto">
          <a:xfrm>
            <a:off x="3817420" y="447178"/>
            <a:ext cx="1745991" cy="707886"/>
          </a:xfrm>
          <a:prstGeom prst="rect">
            <a:avLst/>
          </a:prstGeom>
          <a:solidFill>
            <a:srgbClr val="FFFF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a:solidFill>
                  <a:srgbClr val="9900FF"/>
                </a:solidFill>
              </a:rPr>
              <a:t>CPU</a:t>
            </a:r>
            <a:r>
              <a:rPr lang="zh-CN" altLang="zh-CN" sz="2000" dirty="0">
                <a:solidFill>
                  <a:srgbClr val="9900FF"/>
                </a:solidFill>
              </a:rPr>
              <a:t>执行低级</a:t>
            </a:r>
          </a:p>
          <a:p>
            <a:pPr algn="ctr" eaLnBrk="1" hangingPunct="1">
              <a:spcBef>
                <a:spcPct val="0"/>
              </a:spcBef>
              <a:buFontTx/>
              <a:buNone/>
            </a:pPr>
            <a:r>
              <a:rPr lang="zh-CN" altLang="zh-CN" sz="2000" dirty="0">
                <a:solidFill>
                  <a:srgbClr val="9900FF"/>
                </a:solidFill>
              </a:rPr>
              <a:t>中断服务程序</a:t>
            </a:r>
            <a:endParaRPr lang="zh-CN" altLang="en-US" sz="2000" b="0" dirty="0"/>
          </a:p>
        </p:txBody>
      </p:sp>
      <p:sp>
        <p:nvSpPr>
          <p:cNvPr id="776203" name="Line 11"/>
          <p:cNvSpPr>
            <a:spLocks noChangeShapeType="1"/>
          </p:cNvSpPr>
          <p:nvPr/>
        </p:nvSpPr>
        <p:spPr bwMode="auto">
          <a:xfrm>
            <a:off x="4205362" y="1184920"/>
            <a:ext cx="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4" name="Text Box 12"/>
          <p:cNvSpPr txBox="1">
            <a:spLocks noChangeArrowheads="1"/>
          </p:cNvSpPr>
          <p:nvPr/>
        </p:nvSpPr>
        <p:spPr bwMode="auto">
          <a:xfrm>
            <a:off x="2827379" y="2461339"/>
            <a:ext cx="9589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0000"/>
                </a:solidFill>
              </a:rPr>
              <a:t>高级中</a:t>
            </a:r>
          </a:p>
          <a:p>
            <a:pPr algn="ctr" eaLnBrk="1" hangingPunct="1">
              <a:spcBef>
                <a:spcPct val="0"/>
              </a:spcBef>
              <a:buFontTx/>
              <a:buNone/>
            </a:pPr>
            <a:r>
              <a:rPr lang="zh-CN" altLang="en-US" sz="2000" dirty="0">
                <a:solidFill>
                  <a:srgbClr val="FF0000"/>
                </a:solidFill>
              </a:rPr>
              <a:t>断请求</a:t>
            </a:r>
            <a:endParaRPr lang="zh-CN" altLang="en-US" sz="2000" b="0" dirty="0"/>
          </a:p>
        </p:txBody>
      </p:sp>
      <p:sp>
        <p:nvSpPr>
          <p:cNvPr id="776205" name="Line 13"/>
          <p:cNvSpPr>
            <a:spLocks noChangeShapeType="1"/>
          </p:cNvSpPr>
          <p:nvPr/>
        </p:nvSpPr>
        <p:spPr bwMode="auto">
          <a:xfrm>
            <a:off x="3779912" y="2708920"/>
            <a:ext cx="4143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6" name="Line 14"/>
          <p:cNvSpPr>
            <a:spLocks noChangeShapeType="1"/>
          </p:cNvSpPr>
          <p:nvPr/>
        </p:nvSpPr>
        <p:spPr bwMode="auto">
          <a:xfrm flipV="1">
            <a:off x="4194250" y="1184920"/>
            <a:ext cx="252095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7" name="Text Box 15"/>
          <p:cNvSpPr txBox="1">
            <a:spLocks noChangeArrowheads="1"/>
          </p:cNvSpPr>
          <p:nvPr/>
        </p:nvSpPr>
        <p:spPr bwMode="auto">
          <a:xfrm rot="-1800000">
            <a:off x="4207820" y="1578590"/>
            <a:ext cx="2249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6600"/>
                </a:solidFill>
              </a:rPr>
              <a:t>响应高级中断请求</a:t>
            </a:r>
            <a:endParaRPr lang="zh-CN" altLang="en-US" sz="2000" b="0" dirty="0"/>
          </a:p>
        </p:txBody>
      </p:sp>
      <p:sp>
        <p:nvSpPr>
          <p:cNvPr id="776208" name="Text Box 16"/>
          <p:cNvSpPr txBox="1">
            <a:spLocks noChangeArrowheads="1"/>
          </p:cNvSpPr>
          <p:nvPr/>
        </p:nvSpPr>
        <p:spPr bwMode="auto">
          <a:xfrm>
            <a:off x="5922216" y="396858"/>
            <a:ext cx="1745991" cy="707886"/>
          </a:xfrm>
          <a:prstGeom prst="rect">
            <a:avLst/>
          </a:prstGeom>
          <a:solidFill>
            <a:srgbClr val="FFFF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a:solidFill>
                  <a:srgbClr val="9900FF"/>
                </a:solidFill>
              </a:rPr>
              <a:t>CPU</a:t>
            </a:r>
            <a:r>
              <a:rPr lang="zh-CN" altLang="zh-CN" sz="2000" dirty="0">
                <a:solidFill>
                  <a:srgbClr val="9900FF"/>
                </a:solidFill>
              </a:rPr>
              <a:t>执行高级</a:t>
            </a:r>
          </a:p>
          <a:p>
            <a:pPr algn="ctr" eaLnBrk="1" hangingPunct="1">
              <a:spcBef>
                <a:spcPct val="0"/>
              </a:spcBef>
              <a:buFontTx/>
              <a:buNone/>
            </a:pPr>
            <a:r>
              <a:rPr lang="zh-CN" altLang="zh-CN" sz="2000" dirty="0">
                <a:solidFill>
                  <a:srgbClr val="9900FF"/>
                </a:solidFill>
              </a:rPr>
              <a:t>中断服务程序</a:t>
            </a:r>
            <a:endParaRPr lang="zh-CN" altLang="en-US" sz="2000" dirty="0">
              <a:solidFill>
                <a:srgbClr val="9900FF"/>
              </a:solidFill>
            </a:endParaRPr>
          </a:p>
        </p:txBody>
      </p:sp>
      <p:sp>
        <p:nvSpPr>
          <p:cNvPr id="776209" name="Line 17"/>
          <p:cNvSpPr>
            <a:spLocks noChangeShapeType="1"/>
          </p:cNvSpPr>
          <p:nvPr/>
        </p:nvSpPr>
        <p:spPr bwMode="auto">
          <a:xfrm>
            <a:off x="6719962" y="1245245"/>
            <a:ext cx="0" cy="11271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0" name="Line 18"/>
          <p:cNvSpPr>
            <a:spLocks noChangeShapeType="1"/>
          </p:cNvSpPr>
          <p:nvPr/>
        </p:nvSpPr>
        <p:spPr bwMode="auto">
          <a:xfrm flipH="1">
            <a:off x="6715200" y="2464445"/>
            <a:ext cx="4762" cy="701675"/>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1" name="Line 19"/>
          <p:cNvSpPr>
            <a:spLocks noChangeShapeType="1"/>
          </p:cNvSpPr>
          <p:nvPr/>
        </p:nvSpPr>
        <p:spPr bwMode="auto">
          <a:xfrm>
            <a:off x="6719962" y="3166120"/>
            <a:ext cx="0" cy="127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2" name="Line 20"/>
          <p:cNvSpPr>
            <a:spLocks noChangeShapeType="1"/>
          </p:cNvSpPr>
          <p:nvPr/>
        </p:nvSpPr>
        <p:spPr bwMode="auto">
          <a:xfrm flipH="1" flipV="1">
            <a:off x="4205362" y="3166120"/>
            <a:ext cx="2509838" cy="12795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3" name="Text Box 21"/>
          <p:cNvSpPr txBox="1">
            <a:spLocks noChangeArrowheads="1"/>
          </p:cNvSpPr>
          <p:nvPr/>
        </p:nvSpPr>
        <p:spPr bwMode="auto">
          <a:xfrm rot="1800000">
            <a:off x="4360220" y="4016990"/>
            <a:ext cx="2249334" cy="40011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6600"/>
                </a:solidFill>
              </a:rPr>
              <a:t>返回低级中断程序</a:t>
            </a:r>
            <a:endParaRPr lang="zh-CN" altLang="en-US" sz="2000" b="0" dirty="0"/>
          </a:p>
        </p:txBody>
      </p:sp>
      <p:sp>
        <p:nvSpPr>
          <p:cNvPr id="776214" name="Line 22"/>
          <p:cNvSpPr>
            <a:spLocks noChangeShapeType="1"/>
          </p:cNvSpPr>
          <p:nvPr/>
        </p:nvSpPr>
        <p:spPr bwMode="auto">
          <a:xfrm>
            <a:off x="4194250" y="3166120"/>
            <a:ext cx="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5" name="Line 23"/>
          <p:cNvSpPr>
            <a:spLocks noChangeShapeType="1"/>
          </p:cNvSpPr>
          <p:nvPr/>
        </p:nvSpPr>
        <p:spPr bwMode="auto">
          <a:xfrm flipH="1" flipV="1">
            <a:off x="1695525" y="3318520"/>
            <a:ext cx="2509837" cy="12795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6" name="Text Box 24"/>
          <p:cNvSpPr txBox="1">
            <a:spLocks noChangeArrowheads="1"/>
          </p:cNvSpPr>
          <p:nvPr/>
        </p:nvSpPr>
        <p:spPr bwMode="auto">
          <a:xfrm rot="1800000">
            <a:off x="2066057" y="4047153"/>
            <a:ext cx="1475084" cy="40011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6600"/>
                </a:solidFill>
              </a:rPr>
              <a:t>返回主程序</a:t>
            </a:r>
            <a:endParaRPr lang="zh-CN" altLang="en-US" sz="2000" b="0" dirty="0"/>
          </a:p>
        </p:txBody>
      </p:sp>
      <p:sp>
        <p:nvSpPr>
          <p:cNvPr id="776217" name="Line 25"/>
          <p:cNvSpPr>
            <a:spLocks noChangeShapeType="1"/>
          </p:cNvSpPr>
          <p:nvPr/>
        </p:nvSpPr>
        <p:spPr bwMode="auto">
          <a:xfrm>
            <a:off x="1690762" y="3318520"/>
            <a:ext cx="0" cy="577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8" name="Line 26"/>
          <p:cNvSpPr>
            <a:spLocks noChangeShapeType="1"/>
          </p:cNvSpPr>
          <p:nvPr/>
        </p:nvSpPr>
        <p:spPr bwMode="auto">
          <a:xfrm>
            <a:off x="1684412" y="3896370"/>
            <a:ext cx="15875" cy="79375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9" name="Line 27"/>
          <p:cNvSpPr>
            <a:spLocks noChangeShapeType="1"/>
          </p:cNvSpPr>
          <p:nvPr/>
        </p:nvSpPr>
        <p:spPr bwMode="auto">
          <a:xfrm flipH="1">
            <a:off x="1695525" y="1245245"/>
            <a:ext cx="4762" cy="701675"/>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pic>
        <p:nvPicPr>
          <p:cNvPr id="50204"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
          <p:cNvSpPr txBox="1">
            <a:spLocks noChangeArrowheads="1"/>
          </p:cNvSpPr>
          <p:nvPr/>
        </p:nvSpPr>
        <p:spPr bwMode="auto">
          <a:xfrm>
            <a:off x="1137122" y="5273948"/>
            <a:ext cx="6114256" cy="131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fontAlgn="b">
              <a:lnSpc>
                <a:spcPct val="135000"/>
              </a:lnSpc>
              <a:spcBef>
                <a:spcPct val="0"/>
              </a:spcBef>
              <a:buFontTx/>
              <a:buNone/>
            </a:pPr>
            <a:r>
              <a:rPr kumimoji="0" lang="zh-CN" altLang="en-US" sz="2000" b="0" kern="0" dirty="0" smtClean="0">
                <a:solidFill>
                  <a:schemeClr val="tx2"/>
                </a:solidFill>
                <a:latin typeface="+mn-ea"/>
              </a:rPr>
              <a:t>可归纳为下面</a:t>
            </a:r>
            <a:r>
              <a:rPr kumimoji="0" lang="zh-CN" altLang="en-US" sz="2000" kern="0" dirty="0" smtClean="0">
                <a:solidFill>
                  <a:srgbClr val="FF0000"/>
                </a:solidFill>
                <a:latin typeface="+mn-ea"/>
              </a:rPr>
              <a:t>两条基本规则</a:t>
            </a:r>
            <a:r>
              <a:rPr kumimoji="0" lang="zh-CN" altLang="en-US" sz="2000" b="0" kern="0" dirty="0" smtClean="0">
                <a:solidFill>
                  <a:schemeClr val="tx2"/>
                </a:solidFill>
                <a:latin typeface="+mn-ea"/>
              </a:rPr>
              <a:t>：</a:t>
            </a:r>
            <a:endParaRPr kumimoji="0" lang="zh-CN" altLang="en-US" sz="2000" b="0" kern="0" dirty="0" smtClean="0">
              <a:solidFill>
                <a:schemeClr val="hlink"/>
              </a:solidFill>
              <a:latin typeface="+mn-ea"/>
            </a:endParaRPr>
          </a:p>
          <a:p>
            <a:pPr algn="just" fontAlgn="b">
              <a:lnSpc>
                <a:spcPct val="135000"/>
              </a:lnSpc>
              <a:spcBef>
                <a:spcPct val="0"/>
              </a:spcBef>
              <a:buFontTx/>
              <a:buNone/>
            </a:pPr>
            <a:r>
              <a:rPr kumimoji="0" lang="zh-CN" altLang="en-US" sz="2000" b="0" kern="0" dirty="0" smtClean="0">
                <a:latin typeface="+mn-ea"/>
              </a:rPr>
              <a:t>（1）低优先级可被高优先级中断，反之则不能。</a:t>
            </a:r>
          </a:p>
          <a:p>
            <a:pPr>
              <a:lnSpc>
                <a:spcPct val="135000"/>
              </a:lnSpc>
              <a:spcBef>
                <a:spcPct val="0"/>
              </a:spcBef>
              <a:buFontTx/>
              <a:buNone/>
            </a:pPr>
            <a:r>
              <a:rPr kumimoji="0" lang="zh-CN" altLang="en-US" sz="2000" b="0" kern="0" dirty="0" smtClean="0">
                <a:latin typeface="+mn-ea"/>
              </a:rPr>
              <a:t>（2）同级中断不会被它的同级中断源所中断。</a:t>
            </a:r>
            <a:endParaRPr kumimoji="0" lang="zh-CN" altLang="en-US" sz="2000" b="0" kern="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76196"/>
                                        </p:tgtEl>
                                        <p:attrNameLst>
                                          <p:attrName>style.visibility</p:attrName>
                                        </p:attrNameLst>
                                      </p:cBhvr>
                                      <p:to>
                                        <p:strVal val="visible"/>
                                      </p:to>
                                    </p:set>
                                    <p:anim calcmode="lin" valueType="num">
                                      <p:cBhvr>
                                        <p:cTn id="7" dur="500" fill="hold"/>
                                        <p:tgtEl>
                                          <p:spTgt spid="776196"/>
                                        </p:tgtEl>
                                        <p:attrNameLst>
                                          <p:attrName>ppt_x</p:attrName>
                                        </p:attrNameLst>
                                      </p:cBhvr>
                                      <p:tavLst>
                                        <p:tav tm="0">
                                          <p:val>
                                            <p:strVal val="#ppt_x"/>
                                          </p:val>
                                        </p:tav>
                                        <p:tav tm="100000">
                                          <p:val>
                                            <p:strVal val="#ppt_x"/>
                                          </p:val>
                                        </p:tav>
                                      </p:tavLst>
                                    </p:anim>
                                    <p:anim calcmode="lin" valueType="num">
                                      <p:cBhvr>
                                        <p:cTn id="8" dur="500" fill="hold"/>
                                        <p:tgtEl>
                                          <p:spTgt spid="776196"/>
                                        </p:tgtEl>
                                        <p:attrNameLst>
                                          <p:attrName>ppt_y</p:attrName>
                                        </p:attrNameLst>
                                      </p:cBhvr>
                                      <p:tavLst>
                                        <p:tav tm="0">
                                          <p:val>
                                            <p:strVal val="#ppt_y-#ppt_h/2"/>
                                          </p:val>
                                        </p:tav>
                                        <p:tav tm="100000">
                                          <p:val>
                                            <p:strVal val="#ppt_y"/>
                                          </p:val>
                                        </p:tav>
                                      </p:tavLst>
                                    </p:anim>
                                    <p:anim calcmode="lin" valueType="num">
                                      <p:cBhvr>
                                        <p:cTn id="9" dur="500" fill="hold"/>
                                        <p:tgtEl>
                                          <p:spTgt spid="776196"/>
                                        </p:tgtEl>
                                        <p:attrNameLst>
                                          <p:attrName>ppt_w</p:attrName>
                                        </p:attrNameLst>
                                      </p:cBhvr>
                                      <p:tavLst>
                                        <p:tav tm="0">
                                          <p:val>
                                            <p:strVal val="#ppt_w"/>
                                          </p:val>
                                        </p:tav>
                                        <p:tav tm="100000">
                                          <p:val>
                                            <p:strVal val="#ppt_w"/>
                                          </p:val>
                                        </p:tav>
                                      </p:tavLst>
                                    </p:anim>
                                    <p:anim calcmode="lin" valueType="num">
                                      <p:cBhvr>
                                        <p:cTn id="10" dur="500" fill="hold"/>
                                        <p:tgtEl>
                                          <p:spTgt spid="776196"/>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1" fill="hold" nodeType="afterEffect">
                                  <p:stCondLst>
                                    <p:cond delay="0"/>
                                  </p:stCondLst>
                                  <p:childTnLst>
                                    <p:set>
                                      <p:cBhvr>
                                        <p:cTn id="13" dur="1" fill="hold">
                                          <p:stCondLst>
                                            <p:cond delay="0"/>
                                          </p:stCondLst>
                                        </p:cTn>
                                        <p:tgtEl>
                                          <p:spTgt spid="776219"/>
                                        </p:tgtEl>
                                        <p:attrNameLst>
                                          <p:attrName>style.visibility</p:attrName>
                                        </p:attrNameLst>
                                      </p:cBhvr>
                                      <p:to>
                                        <p:strVal val="visible"/>
                                      </p:to>
                                    </p:set>
                                    <p:anim calcmode="lin" valueType="num">
                                      <p:cBhvr>
                                        <p:cTn id="14" dur="500" fill="hold"/>
                                        <p:tgtEl>
                                          <p:spTgt spid="776219"/>
                                        </p:tgtEl>
                                        <p:attrNameLst>
                                          <p:attrName>ppt_x</p:attrName>
                                        </p:attrNameLst>
                                      </p:cBhvr>
                                      <p:tavLst>
                                        <p:tav tm="0">
                                          <p:val>
                                            <p:strVal val="#ppt_x"/>
                                          </p:val>
                                        </p:tav>
                                        <p:tav tm="100000">
                                          <p:val>
                                            <p:strVal val="#ppt_x"/>
                                          </p:val>
                                        </p:tav>
                                      </p:tavLst>
                                    </p:anim>
                                    <p:anim calcmode="lin" valueType="num">
                                      <p:cBhvr>
                                        <p:cTn id="15" dur="500" fill="hold"/>
                                        <p:tgtEl>
                                          <p:spTgt spid="776219"/>
                                        </p:tgtEl>
                                        <p:attrNameLst>
                                          <p:attrName>ppt_y</p:attrName>
                                        </p:attrNameLst>
                                      </p:cBhvr>
                                      <p:tavLst>
                                        <p:tav tm="0">
                                          <p:val>
                                            <p:strVal val="#ppt_y-#ppt_h/2"/>
                                          </p:val>
                                        </p:tav>
                                        <p:tav tm="100000">
                                          <p:val>
                                            <p:strVal val="#ppt_y"/>
                                          </p:val>
                                        </p:tav>
                                      </p:tavLst>
                                    </p:anim>
                                    <p:anim calcmode="lin" valueType="num">
                                      <p:cBhvr>
                                        <p:cTn id="16" dur="500" fill="hold"/>
                                        <p:tgtEl>
                                          <p:spTgt spid="776219"/>
                                        </p:tgtEl>
                                        <p:attrNameLst>
                                          <p:attrName>ppt_w</p:attrName>
                                        </p:attrNameLst>
                                      </p:cBhvr>
                                      <p:tavLst>
                                        <p:tav tm="0">
                                          <p:val>
                                            <p:strVal val="#ppt_w"/>
                                          </p:val>
                                        </p:tav>
                                        <p:tav tm="100000">
                                          <p:val>
                                            <p:strVal val="#ppt_w"/>
                                          </p:val>
                                        </p:tav>
                                      </p:tavLst>
                                    </p:anim>
                                    <p:anim calcmode="lin" valueType="num">
                                      <p:cBhvr>
                                        <p:cTn id="17" dur="500" fill="hold"/>
                                        <p:tgtEl>
                                          <p:spTgt spid="77621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000"/>
                            </p:stCondLst>
                            <p:childTnLst>
                              <p:par>
                                <p:cTn id="19" presetID="17" presetClass="entr" presetSubtype="1" fill="hold" nodeType="afterEffect">
                                  <p:stCondLst>
                                    <p:cond delay="0"/>
                                  </p:stCondLst>
                                  <p:childTnLst>
                                    <p:set>
                                      <p:cBhvr>
                                        <p:cTn id="20" dur="1" fill="hold">
                                          <p:stCondLst>
                                            <p:cond delay="0"/>
                                          </p:stCondLst>
                                        </p:cTn>
                                        <p:tgtEl>
                                          <p:spTgt spid="776197"/>
                                        </p:tgtEl>
                                        <p:attrNameLst>
                                          <p:attrName>style.visibility</p:attrName>
                                        </p:attrNameLst>
                                      </p:cBhvr>
                                      <p:to>
                                        <p:strVal val="visible"/>
                                      </p:to>
                                    </p:set>
                                    <p:anim calcmode="lin" valueType="num">
                                      <p:cBhvr>
                                        <p:cTn id="21" dur="500" fill="hold"/>
                                        <p:tgtEl>
                                          <p:spTgt spid="776197"/>
                                        </p:tgtEl>
                                        <p:attrNameLst>
                                          <p:attrName>ppt_x</p:attrName>
                                        </p:attrNameLst>
                                      </p:cBhvr>
                                      <p:tavLst>
                                        <p:tav tm="0">
                                          <p:val>
                                            <p:strVal val="#ppt_x"/>
                                          </p:val>
                                        </p:tav>
                                        <p:tav tm="100000">
                                          <p:val>
                                            <p:strVal val="#ppt_x"/>
                                          </p:val>
                                        </p:tav>
                                      </p:tavLst>
                                    </p:anim>
                                    <p:anim calcmode="lin" valueType="num">
                                      <p:cBhvr>
                                        <p:cTn id="22" dur="500" fill="hold"/>
                                        <p:tgtEl>
                                          <p:spTgt spid="776197"/>
                                        </p:tgtEl>
                                        <p:attrNameLst>
                                          <p:attrName>ppt_y</p:attrName>
                                        </p:attrNameLst>
                                      </p:cBhvr>
                                      <p:tavLst>
                                        <p:tav tm="0">
                                          <p:val>
                                            <p:strVal val="#ppt_y-#ppt_h/2"/>
                                          </p:val>
                                        </p:tav>
                                        <p:tav tm="100000">
                                          <p:val>
                                            <p:strVal val="#ppt_y"/>
                                          </p:val>
                                        </p:tav>
                                      </p:tavLst>
                                    </p:anim>
                                    <p:anim calcmode="lin" valueType="num">
                                      <p:cBhvr>
                                        <p:cTn id="23" dur="500" fill="hold"/>
                                        <p:tgtEl>
                                          <p:spTgt spid="776197"/>
                                        </p:tgtEl>
                                        <p:attrNameLst>
                                          <p:attrName>ppt_w</p:attrName>
                                        </p:attrNameLst>
                                      </p:cBhvr>
                                      <p:tavLst>
                                        <p:tav tm="0">
                                          <p:val>
                                            <p:strVal val="#ppt_w"/>
                                          </p:val>
                                        </p:tav>
                                        <p:tav tm="100000">
                                          <p:val>
                                            <p:strVal val="#ppt_w"/>
                                          </p:val>
                                        </p:tav>
                                      </p:tavLst>
                                    </p:anim>
                                    <p:anim calcmode="lin" valueType="num">
                                      <p:cBhvr>
                                        <p:cTn id="24" dur="500" fill="hold"/>
                                        <p:tgtEl>
                                          <p:spTgt spid="77619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1500"/>
                            </p:stCondLst>
                            <p:childTnLst>
                              <p:par>
                                <p:cTn id="26" presetID="17" presetClass="entr" presetSubtype="1" fill="hold" grpId="0" nodeType="afterEffect">
                                  <p:stCondLst>
                                    <p:cond delay="0"/>
                                  </p:stCondLst>
                                  <p:childTnLst>
                                    <p:set>
                                      <p:cBhvr>
                                        <p:cTn id="27" dur="1" fill="hold">
                                          <p:stCondLst>
                                            <p:cond delay="0"/>
                                          </p:stCondLst>
                                        </p:cTn>
                                        <p:tgtEl>
                                          <p:spTgt spid="776198"/>
                                        </p:tgtEl>
                                        <p:attrNameLst>
                                          <p:attrName>style.visibility</p:attrName>
                                        </p:attrNameLst>
                                      </p:cBhvr>
                                      <p:to>
                                        <p:strVal val="visible"/>
                                      </p:to>
                                    </p:set>
                                    <p:anim calcmode="lin" valueType="num">
                                      <p:cBhvr>
                                        <p:cTn id="28" dur="500" fill="hold"/>
                                        <p:tgtEl>
                                          <p:spTgt spid="776198"/>
                                        </p:tgtEl>
                                        <p:attrNameLst>
                                          <p:attrName>ppt_x</p:attrName>
                                        </p:attrNameLst>
                                      </p:cBhvr>
                                      <p:tavLst>
                                        <p:tav tm="0">
                                          <p:val>
                                            <p:strVal val="#ppt_x"/>
                                          </p:val>
                                        </p:tav>
                                        <p:tav tm="100000">
                                          <p:val>
                                            <p:strVal val="#ppt_x"/>
                                          </p:val>
                                        </p:tav>
                                      </p:tavLst>
                                    </p:anim>
                                    <p:anim calcmode="lin" valueType="num">
                                      <p:cBhvr>
                                        <p:cTn id="29" dur="500" fill="hold"/>
                                        <p:tgtEl>
                                          <p:spTgt spid="776198"/>
                                        </p:tgtEl>
                                        <p:attrNameLst>
                                          <p:attrName>ppt_y</p:attrName>
                                        </p:attrNameLst>
                                      </p:cBhvr>
                                      <p:tavLst>
                                        <p:tav tm="0">
                                          <p:val>
                                            <p:strVal val="#ppt_y-#ppt_h/2"/>
                                          </p:val>
                                        </p:tav>
                                        <p:tav tm="100000">
                                          <p:val>
                                            <p:strVal val="#ppt_y"/>
                                          </p:val>
                                        </p:tav>
                                      </p:tavLst>
                                    </p:anim>
                                    <p:anim calcmode="lin" valueType="num">
                                      <p:cBhvr>
                                        <p:cTn id="30" dur="500" fill="hold"/>
                                        <p:tgtEl>
                                          <p:spTgt spid="776198"/>
                                        </p:tgtEl>
                                        <p:attrNameLst>
                                          <p:attrName>ppt_w</p:attrName>
                                        </p:attrNameLst>
                                      </p:cBhvr>
                                      <p:tavLst>
                                        <p:tav tm="0">
                                          <p:val>
                                            <p:strVal val="#ppt_w"/>
                                          </p:val>
                                        </p:tav>
                                        <p:tav tm="100000">
                                          <p:val>
                                            <p:strVal val="#ppt_w"/>
                                          </p:val>
                                        </p:tav>
                                      </p:tavLst>
                                    </p:anim>
                                    <p:anim calcmode="lin" valueType="num">
                                      <p:cBhvr>
                                        <p:cTn id="31" dur="500" fill="hold"/>
                                        <p:tgtEl>
                                          <p:spTgt spid="77619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2000"/>
                            </p:stCondLst>
                            <p:childTnLst>
                              <p:par>
                                <p:cTn id="33" presetID="17" presetClass="entr" presetSubtype="8" fill="hold" nodeType="afterEffect">
                                  <p:stCondLst>
                                    <p:cond delay="0"/>
                                  </p:stCondLst>
                                  <p:childTnLst>
                                    <p:set>
                                      <p:cBhvr>
                                        <p:cTn id="34" dur="1" fill="hold">
                                          <p:stCondLst>
                                            <p:cond delay="0"/>
                                          </p:stCondLst>
                                        </p:cTn>
                                        <p:tgtEl>
                                          <p:spTgt spid="776199"/>
                                        </p:tgtEl>
                                        <p:attrNameLst>
                                          <p:attrName>style.visibility</p:attrName>
                                        </p:attrNameLst>
                                      </p:cBhvr>
                                      <p:to>
                                        <p:strVal val="visible"/>
                                      </p:to>
                                    </p:set>
                                    <p:anim calcmode="lin" valueType="num">
                                      <p:cBhvr>
                                        <p:cTn id="35" dur="500" fill="hold"/>
                                        <p:tgtEl>
                                          <p:spTgt spid="776199"/>
                                        </p:tgtEl>
                                        <p:attrNameLst>
                                          <p:attrName>ppt_x</p:attrName>
                                        </p:attrNameLst>
                                      </p:cBhvr>
                                      <p:tavLst>
                                        <p:tav tm="0">
                                          <p:val>
                                            <p:strVal val="#ppt_x-#ppt_w/2"/>
                                          </p:val>
                                        </p:tav>
                                        <p:tav tm="100000">
                                          <p:val>
                                            <p:strVal val="#ppt_x"/>
                                          </p:val>
                                        </p:tav>
                                      </p:tavLst>
                                    </p:anim>
                                    <p:anim calcmode="lin" valueType="num">
                                      <p:cBhvr>
                                        <p:cTn id="36" dur="500" fill="hold"/>
                                        <p:tgtEl>
                                          <p:spTgt spid="776199"/>
                                        </p:tgtEl>
                                        <p:attrNameLst>
                                          <p:attrName>ppt_y</p:attrName>
                                        </p:attrNameLst>
                                      </p:cBhvr>
                                      <p:tavLst>
                                        <p:tav tm="0">
                                          <p:val>
                                            <p:strVal val="#ppt_y"/>
                                          </p:val>
                                        </p:tav>
                                        <p:tav tm="100000">
                                          <p:val>
                                            <p:strVal val="#ppt_y"/>
                                          </p:val>
                                        </p:tav>
                                      </p:tavLst>
                                    </p:anim>
                                    <p:anim calcmode="lin" valueType="num">
                                      <p:cBhvr>
                                        <p:cTn id="37" dur="500" fill="hold"/>
                                        <p:tgtEl>
                                          <p:spTgt spid="776199"/>
                                        </p:tgtEl>
                                        <p:attrNameLst>
                                          <p:attrName>ppt_w</p:attrName>
                                        </p:attrNameLst>
                                      </p:cBhvr>
                                      <p:tavLst>
                                        <p:tav tm="0">
                                          <p:val>
                                            <p:fltVal val="0"/>
                                          </p:val>
                                        </p:tav>
                                        <p:tav tm="100000">
                                          <p:val>
                                            <p:strVal val="#ppt_w"/>
                                          </p:val>
                                        </p:tav>
                                      </p:tavLst>
                                    </p:anim>
                                    <p:anim calcmode="lin" valueType="num">
                                      <p:cBhvr>
                                        <p:cTn id="38" dur="500" fill="hold"/>
                                        <p:tgtEl>
                                          <p:spTgt spid="77619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2500"/>
                            </p:stCondLst>
                            <p:childTnLst>
                              <p:par>
                                <p:cTn id="40" presetID="17" presetClass="entr" presetSubtype="8" fill="hold" nodeType="afterEffect">
                                  <p:stCondLst>
                                    <p:cond delay="0"/>
                                  </p:stCondLst>
                                  <p:childTnLst>
                                    <p:set>
                                      <p:cBhvr>
                                        <p:cTn id="41" dur="1" fill="hold">
                                          <p:stCondLst>
                                            <p:cond delay="0"/>
                                          </p:stCondLst>
                                        </p:cTn>
                                        <p:tgtEl>
                                          <p:spTgt spid="776200"/>
                                        </p:tgtEl>
                                        <p:attrNameLst>
                                          <p:attrName>style.visibility</p:attrName>
                                        </p:attrNameLst>
                                      </p:cBhvr>
                                      <p:to>
                                        <p:strVal val="visible"/>
                                      </p:to>
                                    </p:set>
                                    <p:anim calcmode="lin" valueType="num">
                                      <p:cBhvr>
                                        <p:cTn id="42" dur="500" fill="hold"/>
                                        <p:tgtEl>
                                          <p:spTgt spid="776200"/>
                                        </p:tgtEl>
                                        <p:attrNameLst>
                                          <p:attrName>ppt_x</p:attrName>
                                        </p:attrNameLst>
                                      </p:cBhvr>
                                      <p:tavLst>
                                        <p:tav tm="0">
                                          <p:val>
                                            <p:strVal val="#ppt_x-#ppt_w/2"/>
                                          </p:val>
                                        </p:tav>
                                        <p:tav tm="100000">
                                          <p:val>
                                            <p:strVal val="#ppt_x"/>
                                          </p:val>
                                        </p:tav>
                                      </p:tavLst>
                                    </p:anim>
                                    <p:anim calcmode="lin" valueType="num">
                                      <p:cBhvr>
                                        <p:cTn id="43" dur="500" fill="hold"/>
                                        <p:tgtEl>
                                          <p:spTgt spid="776200"/>
                                        </p:tgtEl>
                                        <p:attrNameLst>
                                          <p:attrName>ppt_y</p:attrName>
                                        </p:attrNameLst>
                                      </p:cBhvr>
                                      <p:tavLst>
                                        <p:tav tm="0">
                                          <p:val>
                                            <p:strVal val="#ppt_y"/>
                                          </p:val>
                                        </p:tav>
                                        <p:tav tm="100000">
                                          <p:val>
                                            <p:strVal val="#ppt_y"/>
                                          </p:val>
                                        </p:tav>
                                      </p:tavLst>
                                    </p:anim>
                                    <p:anim calcmode="lin" valueType="num">
                                      <p:cBhvr>
                                        <p:cTn id="44" dur="500" fill="hold"/>
                                        <p:tgtEl>
                                          <p:spTgt spid="776200"/>
                                        </p:tgtEl>
                                        <p:attrNameLst>
                                          <p:attrName>ppt_w</p:attrName>
                                        </p:attrNameLst>
                                      </p:cBhvr>
                                      <p:tavLst>
                                        <p:tav tm="0">
                                          <p:val>
                                            <p:fltVal val="0"/>
                                          </p:val>
                                        </p:tav>
                                        <p:tav tm="100000">
                                          <p:val>
                                            <p:strVal val="#ppt_w"/>
                                          </p:val>
                                        </p:tav>
                                      </p:tavLst>
                                    </p:anim>
                                    <p:anim calcmode="lin" valueType="num">
                                      <p:cBhvr>
                                        <p:cTn id="45" dur="500" fill="hold"/>
                                        <p:tgtEl>
                                          <p:spTgt spid="776200"/>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3000"/>
                            </p:stCondLst>
                            <p:childTnLst>
                              <p:par>
                                <p:cTn id="47" presetID="17" presetClass="entr" presetSubtype="8" fill="hold" grpId="0" nodeType="afterEffect">
                                  <p:stCondLst>
                                    <p:cond delay="0"/>
                                  </p:stCondLst>
                                  <p:childTnLst>
                                    <p:set>
                                      <p:cBhvr>
                                        <p:cTn id="48" dur="1" fill="hold">
                                          <p:stCondLst>
                                            <p:cond delay="0"/>
                                          </p:stCondLst>
                                        </p:cTn>
                                        <p:tgtEl>
                                          <p:spTgt spid="776201"/>
                                        </p:tgtEl>
                                        <p:attrNameLst>
                                          <p:attrName>style.visibility</p:attrName>
                                        </p:attrNameLst>
                                      </p:cBhvr>
                                      <p:to>
                                        <p:strVal val="visible"/>
                                      </p:to>
                                    </p:set>
                                    <p:anim calcmode="lin" valueType="num">
                                      <p:cBhvr>
                                        <p:cTn id="49" dur="500" fill="hold"/>
                                        <p:tgtEl>
                                          <p:spTgt spid="776201"/>
                                        </p:tgtEl>
                                        <p:attrNameLst>
                                          <p:attrName>ppt_x</p:attrName>
                                        </p:attrNameLst>
                                      </p:cBhvr>
                                      <p:tavLst>
                                        <p:tav tm="0">
                                          <p:val>
                                            <p:strVal val="#ppt_x-#ppt_w/2"/>
                                          </p:val>
                                        </p:tav>
                                        <p:tav tm="100000">
                                          <p:val>
                                            <p:strVal val="#ppt_x"/>
                                          </p:val>
                                        </p:tav>
                                      </p:tavLst>
                                    </p:anim>
                                    <p:anim calcmode="lin" valueType="num">
                                      <p:cBhvr>
                                        <p:cTn id="50" dur="500" fill="hold"/>
                                        <p:tgtEl>
                                          <p:spTgt spid="776201"/>
                                        </p:tgtEl>
                                        <p:attrNameLst>
                                          <p:attrName>ppt_y</p:attrName>
                                        </p:attrNameLst>
                                      </p:cBhvr>
                                      <p:tavLst>
                                        <p:tav tm="0">
                                          <p:val>
                                            <p:strVal val="#ppt_y"/>
                                          </p:val>
                                        </p:tav>
                                        <p:tav tm="100000">
                                          <p:val>
                                            <p:strVal val="#ppt_y"/>
                                          </p:val>
                                        </p:tav>
                                      </p:tavLst>
                                    </p:anim>
                                    <p:anim calcmode="lin" valueType="num">
                                      <p:cBhvr>
                                        <p:cTn id="51" dur="500" fill="hold"/>
                                        <p:tgtEl>
                                          <p:spTgt spid="776201"/>
                                        </p:tgtEl>
                                        <p:attrNameLst>
                                          <p:attrName>ppt_w</p:attrName>
                                        </p:attrNameLst>
                                      </p:cBhvr>
                                      <p:tavLst>
                                        <p:tav tm="0">
                                          <p:val>
                                            <p:fltVal val="0"/>
                                          </p:val>
                                        </p:tav>
                                        <p:tav tm="100000">
                                          <p:val>
                                            <p:strVal val="#ppt_w"/>
                                          </p:val>
                                        </p:tav>
                                      </p:tavLst>
                                    </p:anim>
                                    <p:anim calcmode="lin" valueType="num">
                                      <p:cBhvr>
                                        <p:cTn id="52" dur="500" fill="hold"/>
                                        <p:tgtEl>
                                          <p:spTgt spid="776201"/>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3500"/>
                            </p:stCondLst>
                            <p:childTnLst>
                              <p:par>
                                <p:cTn id="54" presetID="17" presetClass="entr" presetSubtype="1" fill="hold" grpId="0" nodeType="afterEffect">
                                  <p:stCondLst>
                                    <p:cond delay="0"/>
                                  </p:stCondLst>
                                  <p:childTnLst>
                                    <p:set>
                                      <p:cBhvr>
                                        <p:cTn id="55" dur="1" fill="hold">
                                          <p:stCondLst>
                                            <p:cond delay="0"/>
                                          </p:stCondLst>
                                        </p:cTn>
                                        <p:tgtEl>
                                          <p:spTgt spid="776202"/>
                                        </p:tgtEl>
                                        <p:attrNameLst>
                                          <p:attrName>style.visibility</p:attrName>
                                        </p:attrNameLst>
                                      </p:cBhvr>
                                      <p:to>
                                        <p:strVal val="visible"/>
                                      </p:to>
                                    </p:set>
                                    <p:anim calcmode="lin" valueType="num">
                                      <p:cBhvr>
                                        <p:cTn id="56" dur="500" fill="hold"/>
                                        <p:tgtEl>
                                          <p:spTgt spid="776202"/>
                                        </p:tgtEl>
                                        <p:attrNameLst>
                                          <p:attrName>ppt_x</p:attrName>
                                        </p:attrNameLst>
                                      </p:cBhvr>
                                      <p:tavLst>
                                        <p:tav tm="0">
                                          <p:val>
                                            <p:strVal val="#ppt_x"/>
                                          </p:val>
                                        </p:tav>
                                        <p:tav tm="100000">
                                          <p:val>
                                            <p:strVal val="#ppt_x"/>
                                          </p:val>
                                        </p:tav>
                                      </p:tavLst>
                                    </p:anim>
                                    <p:anim calcmode="lin" valueType="num">
                                      <p:cBhvr>
                                        <p:cTn id="57" dur="500" fill="hold"/>
                                        <p:tgtEl>
                                          <p:spTgt spid="776202"/>
                                        </p:tgtEl>
                                        <p:attrNameLst>
                                          <p:attrName>ppt_y</p:attrName>
                                        </p:attrNameLst>
                                      </p:cBhvr>
                                      <p:tavLst>
                                        <p:tav tm="0">
                                          <p:val>
                                            <p:strVal val="#ppt_y-#ppt_h/2"/>
                                          </p:val>
                                        </p:tav>
                                        <p:tav tm="100000">
                                          <p:val>
                                            <p:strVal val="#ppt_y"/>
                                          </p:val>
                                        </p:tav>
                                      </p:tavLst>
                                    </p:anim>
                                    <p:anim calcmode="lin" valueType="num">
                                      <p:cBhvr>
                                        <p:cTn id="58" dur="500" fill="hold"/>
                                        <p:tgtEl>
                                          <p:spTgt spid="776202"/>
                                        </p:tgtEl>
                                        <p:attrNameLst>
                                          <p:attrName>ppt_w</p:attrName>
                                        </p:attrNameLst>
                                      </p:cBhvr>
                                      <p:tavLst>
                                        <p:tav tm="0">
                                          <p:val>
                                            <p:strVal val="#ppt_w"/>
                                          </p:val>
                                        </p:tav>
                                        <p:tav tm="100000">
                                          <p:val>
                                            <p:strVal val="#ppt_w"/>
                                          </p:val>
                                        </p:tav>
                                      </p:tavLst>
                                    </p:anim>
                                    <p:anim calcmode="lin" valueType="num">
                                      <p:cBhvr>
                                        <p:cTn id="59" dur="500" fill="hold"/>
                                        <p:tgtEl>
                                          <p:spTgt spid="776202"/>
                                        </p:tgtEl>
                                        <p:attrNameLst>
                                          <p:attrName>ppt_h</p:attrName>
                                        </p:attrNameLst>
                                      </p:cBhvr>
                                      <p:tavLst>
                                        <p:tav tm="0">
                                          <p:val>
                                            <p:fltVal val="0"/>
                                          </p:val>
                                        </p:tav>
                                        <p:tav tm="100000">
                                          <p:val>
                                            <p:strVal val="#ppt_h"/>
                                          </p:val>
                                        </p:tav>
                                      </p:tavLst>
                                    </p:anim>
                                  </p:childTnLst>
                                </p:cTn>
                              </p:par>
                            </p:childTnLst>
                          </p:cTn>
                        </p:par>
                        <p:par>
                          <p:cTn id="60" fill="hold" nodeType="afterGroup">
                            <p:stCondLst>
                              <p:cond delay="4000"/>
                            </p:stCondLst>
                            <p:childTnLst>
                              <p:par>
                                <p:cTn id="61" presetID="17" presetClass="entr" presetSubtype="1" fill="hold" nodeType="afterEffect">
                                  <p:stCondLst>
                                    <p:cond delay="0"/>
                                  </p:stCondLst>
                                  <p:childTnLst>
                                    <p:set>
                                      <p:cBhvr>
                                        <p:cTn id="62" dur="1" fill="hold">
                                          <p:stCondLst>
                                            <p:cond delay="0"/>
                                          </p:stCondLst>
                                        </p:cTn>
                                        <p:tgtEl>
                                          <p:spTgt spid="776203"/>
                                        </p:tgtEl>
                                        <p:attrNameLst>
                                          <p:attrName>style.visibility</p:attrName>
                                        </p:attrNameLst>
                                      </p:cBhvr>
                                      <p:to>
                                        <p:strVal val="visible"/>
                                      </p:to>
                                    </p:set>
                                    <p:anim calcmode="lin" valueType="num">
                                      <p:cBhvr>
                                        <p:cTn id="63" dur="500" fill="hold"/>
                                        <p:tgtEl>
                                          <p:spTgt spid="776203"/>
                                        </p:tgtEl>
                                        <p:attrNameLst>
                                          <p:attrName>ppt_x</p:attrName>
                                        </p:attrNameLst>
                                      </p:cBhvr>
                                      <p:tavLst>
                                        <p:tav tm="0">
                                          <p:val>
                                            <p:strVal val="#ppt_x"/>
                                          </p:val>
                                        </p:tav>
                                        <p:tav tm="100000">
                                          <p:val>
                                            <p:strVal val="#ppt_x"/>
                                          </p:val>
                                        </p:tav>
                                      </p:tavLst>
                                    </p:anim>
                                    <p:anim calcmode="lin" valueType="num">
                                      <p:cBhvr>
                                        <p:cTn id="64" dur="500" fill="hold"/>
                                        <p:tgtEl>
                                          <p:spTgt spid="776203"/>
                                        </p:tgtEl>
                                        <p:attrNameLst>
                                          <p:attrName>ppt_y</p:attrName>
                                        </p:attrNameLst>
                                      </p:cBhvr>
                                      <p:tavLst>
                                        <p:tav tm="0">
                                          <p:val>
                                            <p:strVal val="#ppt_y-#ppt_h/2"/>
                                          </p:val>
                                        </p:tav>
                                        <p:tav tm="100000">
                                          <p:val>
                                            <p:strVal val="#ppt_y"/>
                                          </p:val>
                                        </p:tav>
                                      </p:tavLst>
                                    </p:anim>
                                    <p:anim calcmode="lin" valueType="num">
                                      <p:cBhvr>
                                        <p:cTn id="65" dur="500" fill="hold"/>
                                        <p:tgtEl>
                                          <p:spTgt spid="776203"/>
                                        </p:tgtEl>
                                        <p:attrNameLst>
                                          <p:attrName>ppt_w</p:attrName>
                                        </p:attrNameLst>
                                      </p:cBhvr>
                                      <p:tavLst>
                                        <p:tav tm="0">
                                          <p:val>
                                            <p:strVal val="#ppt_w"/>
                                          </p:val>
                                        </p:tav>
                                        <p:tav tm="100000">
                                          <p:val>
                                            <p:strVal val="#ppt_w"/>
                                          </p:val>
                                        </p:tav>
                                      </p:tavLst>
                                    </p:anim>
                                    <p:anim calcmode="lin" valueType="num">
                                      <p:cBhvr>
                                        <p:cTn id="66" dur="500" fill="hold"/>
                                        <p:tgtEl>
                                          <p:spTgt spid="776203"/>
                                        </p:tgtEl>
                                        <p:attrNameLst>
                                          <p:attrName>ppt_h</p:attrName>
                                        </p:attrNameLst>
                                      </p:cBhvr>
                                      <p:tavLst>
                                        <p:tav tm="0">
                                          <p:val>
                                            <p:fltVal val="0"/>
                                          </p:val>
                                        </p:tav>
                                        <p:tav tm="100000">
                                          <p:val>
                                            <p:strVal val="#ppt_h"/>
                                          </p:val>
                                        </p:tav>
                                      </p:tavLst>
                                    </p:anim>
                                  </p:childTnLst>
                                </p:cTn>
                              </p:par>
                            </p:childTnLst>
                          </p:cTn>
                        </p:par>
                        <p:par>
                          <p:cTn id="67" fill="hold" nodeType="afterGroup">
                            <p:stCondLst>
                              <p:cond delay="4500"/>
                            </p:stCondLst>
                            <p:childTnLst>
                              <p:par>
                                <p:cTn id="68" presetID="17" presetClass="entr" presetSubtype="1" fill="hold" grpId="0" nodeType="afterEffect">
                                  <p:stCondLst>
                                    <p:cond delay="0"/>
                                  </p:stCondLst>
                                  <p:childTnLst>
                                    <p:set>
                                      <p:cBhvr>
                                        <p:cTn id="69" dur="1" fill="hold">
                                          <p:stCondLst>
                                            <p:cond delay="0"/>
                                          </p:stCondLst>
                                        </p:cTn>
                                        <p:tgtEl>
                                          <p:spTgt spid="776204"/>
                                        </p:tgtEl>
                                        <p:attrNameLst>
                                          <p:attrName>style.visibility</p:attrName>
                                        </p:attrNameLst>
                                      </p:cBhvr>
                                      <p:to>
                                        <p:strVal val="visible"/>
                                      </p:to>
                                    </p:set>
                                    <p:anim calcmode="lin" valueType="num">
                                      <p:cBhvr>
                                        <p:cTn id="70" dur="500" fill="hold"/>
                                        <p:tgtEl>
                                          <p:spTgt spid="776204"/>
                                        </p:tgtEl>
                                        <p:attrNameLst>
                                          <p:attrName>ppt_x</p:attrName>
                                        </p:attrNameLst>
                                      </p:cBhvr>
                                      <p:tavLst>
                                        <p:tav tm="0">
                                          <p:val>
                                            <p:strVal val="#ppt_x"/>
                                          </p:val>
                                        </p:tav>
                                        <p:tav tm="100000">
                                          <p:val>
                                            <p:strVal val="#ppt_x"/>
                                          </p:val>
                                        </p:tav>
                                      </p:tavLst>
                                    </p:anim>
                                    <p:anim calcmode="lin" valueType="num">
                                      <p:cBhvr>
                                        <p:cTn id="71" dur="500" fill="hold"/>
                                        <p:tgtEl>
                                          <p:spTgt spid="776204"/>
                                        </p:tgtEl>
                                        <p:attrNameLst>
                                          <p:attrName>ppt_y</p:attrName>
                                        </p:attrNameLst>
                                      </p:cBhvr>
                                      <p:tavLst>
                                        <p:tav tm="0">
                                          <p:val>
                                            <p:strVal val="#ppt_y-#ppt_h/2"/>
                                          </p:val>
                                        </p:tav>
                                        <p:tav tm="100000">
                                          <p:val>
                                            <p:strVal val="#ppt_y"/>
                                          </p:val>
                                        </p:tav>
                                      </p:tavLst>
                                    </p:anim>
                                    <p:anim calcmode="lin" valueType="num">
                                      <p:cBhvr>
                                        <p:cTn id="72" dur="500" fill="hold"/>
                                        <p:tgtEl>
                                          <p:spTgt spid="776204"/>
                                        </p:tgtEl>
                                        <p:attrNameLst>
                                          <p:attrName>ppt_w</p:attrName>
                                        </p:attrNameLst>
                                      </p:cBhvr>
                                      <p:tavLst>
                                        <p:tav tm="0">
                                          <p:val>
                                            <p:strVal val="#ppt_w"/>
                                          </p:val>
                                        </p:tav>
                                        <p:tav tm="100000">
                                          <p:val>
                                            <p:strVal val="#ppt_w"/>
                                          </p:val>
                                        </p:tav>
                                      </p:tavLst>
                                    </p:anim>
                                    <p:anim calcmode="lin" valueType="num">
                                      <p:cBhvr>
                                        <p:cTn id="73" dur="500" fill="hold"/>
                                        <p:tgtEl>
                                          <p:spTgt spid="776204"/>
                                        </p:tgtEl>
                                        <p:attrNameLst>
                                          <p:attrName>ppt_h</p:attrName>
                                        </p:attrNameLst>
                                      </p:cBhvr>
                                      <p:tavLst>
                                        <p:tav tm="0">
                                          <p:val>
                                            <p:fltVal val="0"/>
                                          </p:val>
                                        </p:tav>
                                        <p:tav tm="100000">
                                          <p:val>
                                            <p:strVal val="#ppt_h"/>
                                          </p:val>
                                        </p:tav>
                                      </p:tavLst>
                                    </p:anim>
                                  </p:childTnLst>
                                </p:cTn>
                              </p:par>
                            </p:childTnLst>
                          </p:cTn>
                        </p:par>
                        <p:par>
                          <p:cTn id="74" fill="hold" nodeType="afterGroup">
                            <p:stCondLst>
                              <p:cond delay="5000"/>
                            </p:stCondLst>
                            <p:childTnLst>
                              <p:par>
                                <p:cTn id="75" presetID="17" presetClass="entr" presetSubtype="8" fill="hold" nodeType="afterEffect">
                                  <p:stCondLst>
                                    <p:cond delay="0"/>
                                  </p:stCondLst>
                                  <p:childTnLst>
                                    <p:set>
                                      <p:cBhvr>
                                        <p:cTn id="76" dur="1" fill="hold">
                                          <p:stCondLst>
                                            <p:cond delay="0"/>
                                          </p:stCondLst>
                                        </p:cTn>
                                        <p:tgtEl>
                                          <p:spTgt spid="776205"/>
                                        </p:tgtEl>
                                        <p:attrNameLst>
                                          <p:attrName>style.visibility</p:attrName>
                                        </p:attrNameLst>
                                      </p:cBhvr>
                                      <p:to>
                                        <p:strVal val="visible"/>
                                      </p:to>
                                    </p:set>
                                    <p:anim calcmode="lin" valueType="num">
                                      <p:cBhvr>
                                        <p:cTn id="77" dur="500" fill="hold"/>
                                        <p:tgtEl>
                                          <p:spTgt spid="776205"/>
                                        </p:tgtEl>
                                        <p:attrNameLst>
                                          <p:attrName>ppt_x</p:attrName>
                                        </p:attrNameLst>
                                      </p:cBhvr>
                                      <p:tavLst>
                                        <p:tav tm="0">
                                          <p:val>
                                            <p:strVal val="#ppt_x-#ppt_w/2"/>
                                          </p:val>
                                        </p:tav>
                                        <p:tav tm="100000">
                                          <p:val>
                                            <p:strVal val="#ppt_x"/>
                                          </p:val>
                                        </p:tav>
                                      </p:tavLst>
                                    </p:anim>
                                    <p:anim calcmode="lin" valueType="num">
                                      <p:cBhvr>
                                        <p:cTn id="78" dur="500" fill="hold"/>
                                        <p:tgtEl>
                                          <p:spTgt spid="776205"/>
                                        </p:tgtEl>
                                        <p:attrNameLst>
                                          <p:attrName>ppt_y</p:attrName>
                                        </p:attrNameLst>
                                      </p:cBhvr>
                                      <p:tavLst>
                                        <p:tav tm="0">
                                          <p:val>
                                            <p:strVal val="#ppt_y"/>
                                          </p:val>
                                        </p:tav>
                                        <p:tav tm="100000">
                                          <p:val>
                                            <p:strVal val="#ppt_y"/>
                                          </p:val>
                                        </p:tav>
                                      </p:tavLst>
                                    </p:anim>
                                    <p:anim calcmode="lin" valueType="num">
                                      <p:cBhvr>
                                        <p:cTn id="79" dur="500" fill="hold"/>
                                        <p:tgtEl>
                                          <p:spTgt spid="776205"/>
                                        </p:tgtEl>
                                        <p:attrNameLst>
                                          <p:attrName>ppt_w</p:attrName>
                                        </p:attrNameLst>
                                      </p:cBhvr>
                                      <p:tavLst>
                                        <p:tav tm="0">
                                          <p:val>
                                            <p:fltVal val="0"/>
                                          </p:val>
                                        </p:tav>
                                        <p:tav tm="100000">
                                          <p:val>
                                            <p:strVal val="#ppt_w"/>
                                          </p:val>
                                        </p:tav>
                                      </p:tavLst>
                                    </p:anim>
                                    <p:anim calcmode="lin" valueType="num">
                                      <p:cBhvr>
                                        <p:cTn id="80" dur="500" fill="hold"/>
                                        <p:tgtEl>
                                          <p:spTgt spid="776205"/>
                                        </p:tgtEl>
                                        <p:attrNameLst>
                                          <p:attrName>ppt_h</p:attrName>
                                        </p:attrNameLst>
                                      </p:cBhvr>
                                      <p:tavLst>
                                        <p:tav tm="0">
                                          <p:val>
                                            <p:strVal val="#ppt_h"/>
                                          </p:val>
                                        </p:tav>
                                        <p:tav tm="100000">
                                          <p:val>
                                            <p:strVal val="#ppt_h"/>
                                          </p:val>
                                        </p:tav>
                                      </p:tavLst>
                                    </p:anim>
                                  </p:childTnLst>
                                </p:cTn>
                              </p:par>
                            </p:childTnLst>
                          </p:cTn>
                        </p:par>
                        <p:par>
                          <p:cTn id="81" fill="hold" nodeType="afterGroup">
                            <p:stCondLst>
                              <p:cond delay="5500"/>
                            </p:stCondLst>
                            <p:childTnLst>
                              <p:par>
                                <p:cTn id="82" presetID="17" presetClass="entr" presetSubtype="8" fill="hold" nodeType="afterEffect">
                                  <p:stCondLst>
                                    <p:cond delay="0"/>
                                  </p:stCondLst>
                                  <p:childTnLst>
                                    <p:set>
                                      <p:cBhvr>
                                        <p:cTn id="83" dur="1" fill="hold">
                                          <p:stCondLst>
                                            <p:cond delay="0"/>
                                          </p:stCondLst>
                                        </p:cTn>
                                        <p:tgtEl>
                                          <p:spTgt spid="776206"/>
                                        </p:tgtEl>
                                        <p:attrNameLst>
                                          <p:attrName>style.visibility</p:attrName>
                                        </p:attrNameLst>
                                      </p:cBhvr>
                                      <p:to>
                                        <p:strVal val="visible"/>
                                      </p:to>
                                    </p:set>
                                    <p:anim calcmode="lin" valueType="num">
                                      <p:cBhvr>
                                        <p:cTn id="84" dur="500" fill="hold"/>
                                        <p:tgtEl>
                                          <p:spTgt spid="776206"/>
                                        </p:tgtEl>
                                        <p:attrNameLst>
                                          <p:attrName>ppt_x</p:attrName>
                                        </p:attrNameLst>
                                      </p:cBhvr>
                                      <p:tavLst>
                                        <p:tav tm="0">
                                          <p:val>
                                            <p:strVal val="#ppt_x-#ppt_w/2"/>
                                          </p:val>
                                        </p:tav>
                                        <p:tav tm="100000">
                                          <p:val>
                                            <p:strVal val="#ppt_x"/>
                                          </p:val>
                                        </p:tav>
                                      </p:tavLst>
                                    </p:anim>
                                    <p:anim calcmode="lin" valueType="num">
                                      <p:cBhvr>
                                        <p:cTn id="85" dur="500" fill="hold"/>
                                        <p:tgtEl>
                                          <p:spTgt spid="776206"/>
                                        </p:tgtEl>
                                        <p:attrNameLst>
                                          <p:attrName>ppt_y</p:attrName>
                                        </p:attrNameLst>
                                      </p:cBhvr>
                                      <p:tavLst>
                                        <p:tav tm="0">
                                          <p:val>
                                            <p:strVal val="#ppt_y"/>
                                          </p:val>
                                        </p:tav>
                                        <p:tav tm="100000">
                                          <p:val>
                                            <p:strVal val="#ppt_y"/>
                                          </p:val>
                                        </p:tav>
                                      </p:tavLst>
                                    </p:anim>
                                    <p:anim calcmode="lin" valueType="num">
                                      <p:cBhvr>
                                        <p:cTn id="86" dur="500" fill="hold"/>
                                        <p:tgtEl>
                                          <p:spTgt spid="776206"/>
                                        </p:tgtEl>
                                        <p:attrNameLst>
                                          <p:attrName>ppt_w</p:attrName>
                                        </p:attrNameLst>
                                      </p:cBhvr>
                                      <p:tavLst>
                                        <p:tav tm="0">
                                          <p:val>
                                            <p:fltVal val="0"/>
                                          </p:val>
                                        </p:tav>
                                        <p:tav tm="100000">
                                          <p:val>
                                            <p:strVal val="#ppt_w"/>
                                          </p:val>
                                        </p:tav>
                                      </p:tavLst>
                                    </p:anim>
                                    <p:anim calcmode="lin" valueType="num">
                                      <p:cBhvr>
                                        <p:cTn id="87" dur="500" fill="hold"/>
                                        <p:tgtEl>
                                          <p:spTgt spid="776206"/>
                                        </p:tgtEl>
                                        <p:attrNameLst>
                                          <p:attrName>ppt_h</p:attrName>
                                        </p:attrNameLst>
                                      </p:cBhvr>
                                      <p:tavLst>
                                        <p:tav tm="0">
                                          <p:val>
                                            <p:strVal val="#ppt_h"/>
                                          </p:val>
                                        </p:tav>
                                        <p:tav tm="100000">
                                          <p:val>
                                            <p:strVal val="#ppt_h"/>
                                          </p:val>
                                        </p:tav>
                                      </p:tavLst>
                                    </p:anim>
                                  </p:childTnLst>
                                </p:cTn>
                              </p:par>
                            </p:childTnLst>
                          </p:cTn>
                        </p:par>
                        <p:par>
                          <p:cTn id="88" fill="hold" nodeType="afterGroup">
                            <p:stCondLst>
                              <p:cond delay="6000"/>
                            </p:stCondLst>
                            <p:childTnLst>
                              <p:par>
                                <p:cTn id="89" presetID="17" presetClass="entr" presetSubtype="8" fill="hold" grpId="0" nodeType="afterEffect">
                                  <p:stCondLst>
                                    <p:cond delay="0"/>
                                  </p:stCondLst>
                                  <p:childTnLst>
                                    <p:set>
                                      <p:cBhvr>
                                        <p:cTn id="90" dur="1" fill="hold">
                                          <p:stCondLst>
                                            <p:cond delay="0"/>
                                          </p:stCondLst>
                                        </p:cTn>
                                        <p:tgtEl>
                                          <p:spTgt spid="776207"/>
                                        </p:tgtEl>
                                        <p:attrNameLst>
                                          <p:attrName>style.visibility</p:attrName>
                                        </p:attrNameLst>
                                      </p:cBhvr>
                                      <p:to>
                                        <p:strVal val="visible"/>
                                      </p:to>
                                    </p:set>
                                    <p:anim calcmode="lin" valueType="num">
                                      <p:cBhvr>
                                        <p:cTn id="91" dur="500" fill="hold"/>
                                        <p:tgtEl>
                                          <p:spTgt spid="776207"/>
                                        </p:tgtEl>
                                        <p:attrNameLst>
                                          <p:attrName>ppt_x</p:attrName>
                                        </p:attrNameLst>
                                      </p:cBhvr>
                                      <p:tavLst>
                                        <p:tav tm="0">
                                          <p:val>
                                            <p:strVal val="#ppt_x-#ppt_w/2"/>
                                          </p:val>
                                        </p:tav>
                                        <p:tav tm="100000">
                                          <p:val>
                                            <p:strVal val="#ppt_x"/>
                                          </p:val>
                                        </p:tav>
                                      </p:tavLst>
                                    </p:anim>
                                    <p:anim calcmode="lin" valueType="num">
                                      <p:cBhvr>
                                        <p:cTn id="92" dur="500" fill="hold"/>
                                        <p:tgtEl>
                                          <p:spTgt spid="776207"/>
                                        </p:tgtEl>
                                        <p:attrNameLst>
                                          <p:attrName>ppt_y</p:attrName>
                                        </p:attrNameLst>
                                      </p:cBhvr>
                                      <p:tavLst>
                                        <p:tav tm="0">
                                          <p:val>
                                            <p:strVal val="#ppt_y"/>
                                          </p:val>
                                        </p:tav>
                                        <p:tav tm="100000">
                                          <p:val>
                                            <p:strVal val="#ppt_y"/>
                                          </p:val>
                                        </p:tav>
                                      </p:tavLst>
                                    </p:anim>
                                    <p:anim calcmode="lin" valueType="num">
                                      <p:cBhvr>
                                        <p:cTn id="93" dur="500" fill="hold"/>
                                        <p:tgtEl>
                                          <p:spTgt spid="776207"/>
                                        </p:tgtEl>
                                        <p:attrNameLst>
                                          <p:attrName>ppt_w</p:attrName>
                                        </p:attrNameLst>
                                      </p:cBhvr>
                                      <p:tavLst>
                                        <p:tav tm="0">
                                          <p:val>
                                            <p:fltVal val="0"/>
                                          </p:val>
                                        </p:tav>
                                        <p:tav tm="100000">
                                          <p:val>
                                            <p:strVal val="#ppt_w"/>
                                          </p:val>
                                        </p:tav>
                                      </p:tavLst>
                                    </p:anim>
                                    <p:anim calcmode="lin" valueType="num">
                                      <p:cBhvr>
                                        <p:cTn id="94" dur="500" fill="hold"/>
                                        <p:tgtEl>
                                          <p:spTgt spid="776207"/>
                                        </p:tgtEl>
                                        <p:attrNameLst>
                                          <p:attrName>ppt_h</p:attrName>
                                        </p:attrNameLst>
                                      </p:cBhvr>
                                      <p:tavLst>
                                        <p:tav tm="0">
                                          <p:val>
                                            <p:strVal val="#ppt_h"/>
                                          </p:val>
                                        </p:tav>
                                        <p:tav tm="100000">
                                          <p:val>
                                            <p:strVal val="#ppt_h"/>
                                          </p:val>
                                        </p:tav>
                                      </p:tavLst>
                                    </p:anim>
                                  </p:childTnLst>
                                </p:cTn>
                              </p:par>
                            </p:childTnLst>
                          </p:cTn>
                        </p:par>
                        <p:par>
                          <p:cTn id="95" fill="hold" nodeType="afterGroup">
                            <p:stCondLst>
                              <p:cond delay="6500"/>
                            </p:stCondLst>
                            <p:childTnLst>
                              <p:par>
                                <p:cTn id="96" presetID="17" presetClass="entr" presetSubtype="1" fill="hold" grpId="0" nodeType="afterEffect">
                                  <p:stCondLst>
                                    <p:cond delay="0"/>
                                  </p:stCondLst>
                                  <p:childTnLst>
                                    <p:set>
                                      <p:cBhvr>
                                        <p:cTn id="97" dur="1" fill="hold">
                                          <p:stCondLst>
                                            <p:cond delay="0"/>
                                          </p:stCondLst>
                                        </p:cTn>
                                        <p:tgtEl>
                                          <p:spTgt spid="776208"/>
                                        </p:tgtEl>
                                        <p:attrNameLst>
                                          <p:attrName>style.visibility</p:attrName>
                                        </p:attrNameLst>
                                      </p:cBhvr>
                                      <p:to>
                                        <p:strVal val="visible"/>
                                      </p:to>
                                    </p:set>
                                    <p:anim calcmode="lin" valueType="num">
                                      <p:cBhvr>
                                        <p:cTn id="98" dur="500" fill="hold"/>
                                        <p:tgtEl>
                                          <p:spTgt spid="776208"/>
                                        </p:tgtEl>
                                        <p:attrNameLst>
                                          <p:attrName>ppt_x</p:attrName>
                                        </p:attrNameLst>
                                      </p:cBhvr>
                                      <p:tavLst>
                                        <p:tav tm="0">
                                          <p:val>
                                            <p:strVal val="#ppt_x"/>
                                          </p:val>
                                        </p:tav>
                                        <p:tav tm="100000">
                                          <p:val>
                                            <p:strVal val="#ppt_x"/>
                                          </p:val>
                                        </p:tav>
                                      </p:tavLst>
                                    </p:anim>
                                    <p:anim calcmode="lin" valueType="num">
                                      <p:cBhvr>
                                        <p:cTn id="99" dur="500" fill="hold"/>
                                        <p:tgtEl>
                                          <p:spTgt spid="776208"/>
                                        </p:tgtEl>
                                        <p:attrNameLst>
                                          <p:attrName>ppt_y</p:attrName>
                                        </p:attrNameLst>
                                      </p:cBhvr>
                                      <p:tavLst>
                                        <p:tav tm="0">
                                          <p:val>
                                            <p:strVal val="#ppt_y-#ppt_h/2"/>
                                          </p:val>
                                        </p:tav>
                                        <p:tav tm="100000">
                                          <p:val>
                                            <p:strVal val="#ppt_y"/>
                                          </p:val>
                                        </p:tav>
                                      </p:tavLst>
                                    </p:anim>
                                    <p:anim calcmode="lin" valueType="num">
                                      <p:cBhvr>
                                        <p:cTn id="100" dur="500" fill="hold"/>
                                        <p:tgtEl>
                                          <p:spTgt spid="776208"/>
                                        </p:tgtEl>
                                        <p:attrNameLst>
                                          <p:attrName>ppt_w</p:attrName>
                                        </p:attrNameLst>
                                      </p:cBhvr>
                                      <p:tavLst>
                                        <p:tav tm="0">
                                          <p:val>
                                            <p:strVal val="#ppt_w"/>
                                          </p:val>
                                        </p:tav>
                                        <p:tav tm="100000">
                                          <p:val>
                                            <p:strVal val="#ppt_w"/>
                                          </p:val>
                                        </p:tav>
                                      </p:tavLst>
                                    </p:anim>
                                    <p:anim calcmode="lin" valueType="num">
                                      <p:cBhvr>
                                        <p:cTn id="101" dur="500" fill="hold"/>
                                        <p:tgtEl>
                                          <p:spTgt spid="776208"/>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7000"/>
                            </p:stCondLst>
                            <p:childTnLst>
                              <p:par>
                                <p:cTn id="103" presetID="17" presetClass="entr" presetSubtype="1" fill="hold" nodeType="afterEffect">
                                  <p:stCondLst>
                                    <p:cond delay="0"/>
                                  </p:stCondLst>
                                  <p:childTnLst>
                                    <p:set>
                                      <p:cBhvr>
                                        <p:cTn id="104" dur="1" fill="hold">
                                          <p:stCondLst>
                                            <p:cond delay="0"/>
                                          </p:stCondLst>
                                        </p:cTn>
                                        <p:tgtEl>
                                          <p:spTgt spid="776209"/>
                                        </p:tgtEl>
                                        <p:attrNameLst>
                                          <p:attrName>style.visibility</p:attrName>
                                        </p:attrNameLst>
                                      </p:cBhvr>
                                      <p:to>
                                        <p:strVal val="visible"/>
                                      </p:to>
                                    </p:set>
                                    <p:anim calcmode="lin" valueType="num">
                                      <p:cBhvr>
                                        <p:cTn id="105" dur="500" fill="hold"/>
                                        <p:tgtEl>
                                          <p:spTgt spid="776209"/>
                                        </p:tgtEl>
                                        <p:attrNameLst>
                                          <p:attrName>ppt_x</p:attrName>
                                        </p:attrNameLst>
                                      </p:cBhvr>
                                      <p:tavLst>
                                        <p:tav tm="0">
                                          <p:val>
                                            <p:strVal val="#ppt_x"/>
                                          </p:val>
                                        </p:tav>
                                        <p:tav tm="100000">
                                          <p:val>
                                            <p:strVal val="#ppt_x"/>
                                          </p:val>
                                        </p:tav>
                                      </p:tavLst>
                                    </p:anim>
                                    <p:anim calcmode="lin" valueType="num">
                                      <p:cBhvr>
                                        <p:cTn id="106" dur="500" fill="hold"/>
                                        <p:tgtEl>
                                          <p:spTgt spid="776209"/>
                                        </p:tgtEl>
                                        <p:attrNameLst>
                                          <p:attrName>ppt_y</p:attrName>
                                        </p:attrNameLst>
                                      </p:cBhvr>
                                      <p:tavLst>
                                        <p:tav tm="0">
                                          <p:val>
                                            <p:strVal val="#ppt_y-#ppt_h/2"/>
                                          </p:val>
                                        </p:tav>
                                        <p:tav tm="100000">
                                          <p:val>
                                            <p:strVal val="#ppt_y"/>
                                          </p:val>
                                        </p:tav>
                                      </p:tavLst>
                                    </p:anim>
                                    <p:anim calcmode="lin" valueType="num">
                                      <p:cBhvr>
                                        <p:cTn id="107" dur="500" fill="hold"/>
                                        <p:tgtEl>
                                          <p:spTgt spid="776209"/>
                                        </p:tgtEl>
                                        <p:attrNameLst>
                                          <p:attrName>ppt_w</p:attrName>
                                        </p:attrNameLst>
                                      </p:cBhvr>
                                      <p:tavLst>
                                        <p:tav tm="0">
                                          <p:val>
                                            <p:strVal val="#ppt_w"/>
                                          </p:val>
                                        </p:tav>
                                        <p:tav tm="100000">
                                          <p:val>
                                            <p:strVal val="#ppt_w"/>
                                          </p:val>
                                        </p:tav>
                                      </p:tavLst>
                                    </p:anim>
                                    <p:anim calcmode="lin" valueType="num">
                                      <p:cBhvr>
                                        <p:cTn id="108" dur="500" fill="hold"/>
                                        <p:tgtEl>
                                          <p:spTgt spid="776209"/>
                                        </p:tgtEl>
                                        <p:attrNameLst>
                                          <p:attrName>ppt_h</p:attrName>
                                        </p:attrNameLst>
                                      </p:cBhvr>
                                      <p:tavLst>
                                        <p:tav tm="0">
                                          <p:val>
                                            <p:fltVal val="0"/>
                                          </p:val>
                                        </p:tav>
                                        <p:tav tm="100000">
                                          <p:val>
                                            <p:strVal val="#ppt_h"/>
                                          </p:val>
                                        </p:tav>
                                      </p:tavLst>
                                    </p:anim>
                                  </p:childTnLst>
                                </p:cTn>
                              </p:par>
                            </p:childTnLst>
                          </p:cTn>
                        </p:par>
                        <p:par>
                          <p:cTn id="109" fill="hold" nodeType="afterGroup">
                            <p:stCondLst>
                              <p:cond delay="7500"/>
                            </p:stCondLst>
                            <p:childTnLst>
                              <p:par>
                                <p:cTn id="110" presetID="17" presetClass="entr" presetSubtype="1" fill="hold" nodeType="afterEffect">
                                  <p:stCondLst>
                                    <p:cond delay="0"/>
                                  </p:stCondLst>
                                  <p:childTnLst>
                                    <p:set>
                                      <p:cBhvr>
                                        <p:cTn id="111" dur="1" fill="hold">
                                          <p:stCondLst>
                                            <p:cond delay="0"/>
                                          </p:stCondLst>
                                        </p:cTn>
                                        <p:tgtEl>
                                          <p:spTgt spid="776210"/>
                                        </p:tgtEl>
                                        <p:attrNameLst>
                                          <p:attrName>style.visibility</p:attrName>
                                        </p:attrNameLst>
                                      </p:cBhvr>
                                      <p:to>
                                        <p:strVal val="visible"/>
                                      </p:to>
                                    </p:set>
                                    <p:anim calcmode="lin" valueType="num">
                                      <p:cBhvr>
                                        <p:cTn id="112" dur="500" fill="hold"/>
                                        <p:tgtEl>
                                          <p:spTgt spid="776210"/>
                                        </p:tgtEl>
                                        <p:attrNameLst>
                                          <p:attrName>ppt_x</p:attrName>
                                        </p:attrNameLst>
                                      </p:cBhvr>
                                      <p:tavLst>
                                        <p:tav tm="0">
                                          <p:val>
                                            <p:strVal val="#ppt_x"/>
                                          </p:val>
                                        </p:tav>
                                        <p:tav tm="100000">
                                          <p:val>
                                            <p:strVal val="#ppt_x"/>
                                          </p:val>
                                        </p:tav>
                                      </p:tavLst>
                                    </p:anim>
                                    <p:anim calcmode="lin" valueType="num">
                                      <p:cBhvr>
                                        <p:cTn id="113" dur="500" fill="hold"/>
                                        <p:tgtEl>
                                          <p:spTgt spid="776210"/>
                                        </p:tgtEl>
                                        <p:attrNameLst>
                                          <p:attrName>ppt_y</p:attrName>
                                        </p:attrNameLst>
                                      </p:cBhvr>
                                      <p:tavLst>
                                        <p:tav tm="0">
                                          <p:val>
                                            <p:strVal val="#ppt_y-#ppt_h/2"/>
                                          </p:val>
                                        </p:tav>
                                        <p:tav tm="100000">
                                          <p:val>
                                            <p:strVal val="#ppt_y"/>
                                          </p:val>
                                        </p:tav>
                                      </p:tavLst>
                                    </p:anim>
                                    <p:anim calcmode="lin" valueType="num">
                                      <p:cBhvr>
                                        <p:cTn id="114" dur="500" fill="hold"/>
                                        <p:tgtEl>
                                          <p:spTgt spid="776210"/>
                                        </p:tgtEl>
                                        <p:attrNameLst>
                                          <p:attrName>ppt_w</p:attrName>
                                        </p:attrNameLst>
                                      </p:cBhvr>
                                      <p:tavLst>
                                        <p:tav tm="0">
                                          <p:val>
                                            <p:strVal val="#ppt_w"/>
                                          </p:val>
                                        </p:tav>
                                        <p:tav tm="100000">
                                          <p:val>
                                            <p:strVal val="#ppt_w"/>
                                          </p:val>
                                        </p:tav>
                                      </p:tavLst>
                                    </p:anim>
                                    <p:anim calcmode="lin" valueType="num">
                                      <p:cBhvr>
                                        <p:cTn id="115" dur="500" fill="hold"/>
                                        <p:tgtEl>
                                          <p:spTgt spid="776210"/>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8000"/>
                            </p:stCondLst>
                            <p:childTnLst>
                              <p:par>
                                <p:cTn id="117" presetID="17" presetClass="entr" presetSubtype="1" fill="hold" nodeType="afterEffect">
                                  <p:stCondLst>
                                    <p:cond delay="0"/>
                                  </p:stCondLst>
                                  <p:childTnLst>
                                    <p:set>
                                      <p:cBhvr>
                                        <p:cTn id="118" dur="1" fill="hold">
                                          <p:stCondLst>
                                            <p:cond delay="0"/>
                                          </p:stCondLst>
                                        </p:cTn>
                                        <p:tgtEl>
                                          <p:spTgt spid="776211"/>
                                        </p:tgtEl>
                                        <p:attrNameLst>
                                          <p:attrName>style.visibility</p:attrName>
                                        </p:attrNameLst>
                                      </p:cBhvr>
                                      <p:to>
                                        <p:strVal val="visible"/>
                                      </p:to>
                                    </p:set>
                                    <p:anim calcmode="lin" valueType="num">
                                      <p:cBhvr>
                                        <p:cTn id="119" dur="500" fill="hold"/>
                                        <p:tgtEl>
                                          <p:spTgt spid="776211"/>
                                        </p:tgtEl>
                                        <p:attrNameLst>
                                          <p:attrName>ppt_x</p:attrName>
                                        </p:attrNameLst>
                                      </p:cBhvr>
                                      <p:tavLst>
                                        <p:tav tm="0">
                                          <p:val>
                                            <p:strVal val="#ppt_x"/>
                                          </p:val>
                                        </p:tav>
                                        <p:tav tm="100000">
                                          <p:val>
                                            <p:strVal val="#ppt_x"/>
                                          </p:val>
                                        </p:tav>
                                      </p:tavLst>
                                    </p:anim>
                                    <p:anim calcmode="lin" valueType="num">
                                      <p:cBhvr>
                                        <p:cTn id="120" dur="500" fill="hold"/>
                                        <p:tgtEl>
                                          <p:spTgt spid="776211"/>
                                        </p:tgtEl>
                                        <p:attrNameLst>
                                          <p:attrName>ppt_y</p:attrName>
                                        </p:attrNameLst>
                                      </p:cBhvr>
                                      <p:tavLst>
                                        <p:tav tm="0">
                                          <p:val>
                                            <p:strVal val="#ppt_y-#ppt_h/2"/>
                                          </p:val>
                                        </p:tav>
                                        <p:tav tm="100000">
                                          <p:val>
                                            <p:strVal val="#ppt_y"/>
                                          </p:val>
                                        </p:tav>
                                      </p:tavLst>
                                    </p:anim>
                                    <p:anim calcmode="lin" valueType="num">
                                      <p:cBhvr>
                                        <p:cTn id="121" dur="500" fill="hold"/>
                                        <p:tgtEl>
                                          <p:spTgt spid="776211"/>
                                        </p:tgtEl>
                                        <p:attrNameLst>
                                          <p:attrName>ppt_w</p:attrName>
                                        </p:attrNameLst>
                                      </p:cBhvr>
                                      <p:tavLst>
                                        <p:tav tm="0">
                                          <p:val>
                                            <p:strVal val="#ppt_w"/>
                                          </p:val>
                                        </p:tav>
                                        <p:tav tm="100000">
                                          <p:val>
                                            <p:strVal val="#ppt_w"/>
                                          </p:val>
                                        </p:tav>
                                      </p:tavLst>
                                    </p:anim>
                                    <p:anim calcmode="lin" valueType="num">
                                      <p:cBhvr>
                                        <p:cTn id="122" dur="500" fill="hold"/>
                                        <p:tgtEl>
                                          <p:spTgt spid="776211"/>
                                        </p:tgtEl>
                                        <p:attrNameLst>
                                          <p:attrName>ppt_h</p:attrName>
                                        </p:attrNameLst>
                                      </p:cBhvr>
                                      <p:tavLst>
                                        <p:tav tm="0">
                                          <p:val>
                                            <p:fltVal val="0"/>
                                          </p:val>
                                        </p:tav>
                                        <p:tav tm="100000">
                                          <p:val>
                                            <p:strVal val="#ppt_h"/>
                                          </p:val>
                                        </p:tav>
                                      </p:tavLst>
                                    </p:anim>
                                  </p:childTnLst>
                                </p:cTn>
                              </p:par>
                            </p:childTnLst>
                          </p:cTn>
                        </p:par>
                        <p:par>
                          <p:cTn id="123" fill="hold" nodeType="afterGroup">
                            <p:stCondLst>
                              <p:cond delay="8500"/>
                            </p:stCondLst>
                            <p:childTnLst>
                              <p:par>
                                <p:cTn id="124" presetID="17" presetClass="entr" presetSubtype="2" fill="hold" nodeType="afterEffect">
                                  <p:stCondLst>
                                    <p:cond delay="0"/>
                                  </p:stCondLst>
                                  <p:childTnLst>
                                    <p:set>
                                      <p:cBhvr>
                                        <p:cTn id="125" dur="1" fill="hold">
                                          <p:stCondLst>
                                            <p:cond delay="0"/>
                                          </p:stCondLst>
                                        </p:cTn>
                                        <p:tgtEl>
                                          <p:spTgt spid="776212"/>
                                        </p:tgtEl>
                                        <p:attrNameLst>
                                          <p:attrName>style.visibility</p:attrName>
                                        </p:attrNameLst>
                                      </p:cBhvr>
                                      <p:to>
                                        <p:strVal val="visible"/>
                                      </p:to>
                                    </p:set>
                                    <p:anim calcmode="lin" valueType="num">
                                      <p:cBhvr>
                                        <p:cTn id="126" dur="500" fill="hold"/>
                                        <p:tgtEl>
                                          <p:spTgt spid="776212"/>
                                        </p:tgtEl>
                                        <p:attrNameLst>
                                          <p:attrName>ppt_x</p:attrName>
                                        </p:attrNameLst>
                                      </p:cBhvr>
                                      <p:tavLst>
                                        <p:tav tm="0">
                                          <p:val>
                                            <p:strVal val="#ppt_x+#ppt_w/2"/>
                                          </p:val>
                                        </p:tav>
                                        <p:tav tm="100000">
                                          <p:val>
                                            <p:strVal val="#ppt_x"/>
                                          </p:val>
                                        </p:tav>
                                      </p:tavLst>
                                    </p:anim>
                                    <p:anim calcmode="lin" valueType="num">
                                      <p:cBhvr>
                                        <p:cTn id="127" dur="500" fill="hold"/>
                                        <p:tgtEl>
                                          <p:spTgt spid="776212"/>
                                        </p:tgtEl>
                                        <p:attrNameLst>
                                          <p:attrName>ppt_y</p:attrName>
                                        </p:attrNameLst>
                                      </p:cBhvr>
                                      <p:tavLst>
                                        <p:tav tm="0">
                                          <p:val>
                                            <p:strVal val="#ppt_y"/>
                                          </p:val>
                                        </p:tav>
                                        <p:tav tm="100000">
                                          <p:val>
                                            <p:strVal val="#ppt_y"/>
                                          </p:val>
                                        </p:tav>
                                      </p:tavLst>
                                    </p:anim>
                                    <p:anim calcmode="lin" valueType="num">
                                      <p:cBhvr>
                                        <p:cTn id="128" dur="500" fill="hold"/>
                                        <p:tgtEl>
                                          <p:spTgt spid="776212"/>
                                        </p:tgtEl>
                                        <p:attrNameLst>
                                          <p:attrName>ppt_w</p:attrName>
                                        </p:attrNameLst>
                                      </p:cBhvr>
                                      <p:tavLst>
                                        <p:tav tm="0">
                                          <p:val>
                                            <p:fltVal val="0"/>
                                          </p:val>
                                        </p:tav>
                                        <p:tav tm="100000">
                                          <p:val>
                                            <p:strVal val="#ppt_w"/>
                                          </p:val>
                                        </p:tav>
                                      </p:tavLst>
                                    </p:anim>
                                    <p:anim calcmode="lin" valueType="num">
                                      <p:cBhvr>
                                        <p:cTn id="129" dur="500" fill="hold"/>
                                        <p:tgtEl>
                                          <p:spTgt spid="776212"/>
                                        </p:tgtEl>
                                        <p:attrNameLst>
                                          <p:attrName>ppt_h</p:attrName>
                                        </p:attrNameLst>
                                      </p:cBhvr>
                                      <p:tavLst>
                                        <p:tav tm="0">
                                          <p:val>
                                            <p:strVal val="#ppt_h"/>
                                          </p:val>
                                        </p:tav>
                                        <p:tav tm="100000">
                                          <p:val>
                                            <p:strVal val="#ppt_h"/>
                                          </p:val>
                                        </p:tav>
                                      </p:tavLst>
                                    </p:anim>
                                  </p:childTnLst>
                                </p:cTn>
                              </p:par>
                            </p:childTnLst>
                          </p:cTn>
                        </p:par>
                        <p:par>
                          <p:cTn id="130" fill="hold" nodeType="afterGroup">
                            <p:stCondLst>
                              <p:cond delay="9000"/>
                            </p:stCondLst>
                            <p:childTnLst>
                              <p:par>
                                <p:cTn id="131" presetID="17" presetClass="entr" presetSubtype="2" fill="hold" grpId="0" nodeType="afterEffect">
                                  <p:stCondLst>
                                    <p:cond delay="0"/>
                                  </p:stCondLst>
                                  <p:childTnLst>
                                    <p:set>
                                      <p:cBhvr>
                                        <p:cTn id="132" dur="1" fill="hold">
                                          <p:stCondLst>
                                            <p:cond delay="0"/>
                                          </p:stCondLst>
                                        </p:cTn>
                                        <p:tgtEl>
                                          <p:spTgt spid="776213"/>
                                        </p:tgtEl>
                                        <p:attrNameLst>
                                          <p:attrName>style.visibility</p:attrName>
                                        </p:attrNameLst>
                                      </p:cBhvr>
                                      <p:to>
                                        <p:strVal val="visible"/>
                                      </p:to>
                                    </p:set>
                                    <p:anim calcmode="lin" valueType="num">
                                      <p:cBhvr>
                                        <p:cTn id="133" dur="500" fill="hold"/>
                                        <p:tgtEl>
                                          <p:spTgt spid="776213"/>
                                        </p:tgtEl>
                                        <p:attrNameLst>
                                          <p:attrName>ppt_x</p:attrName>
                                        </p:attrNameLst>
                                      </p:cBhvr>
                                      <p:tavLst>
                                        <p:tav tm="0">
                                          <p:val>
                                            <p:strVal val="#ppt_x+#ppt_w/2"/>
                                          </p:val>
                                        </p:tav>
                                        <p:tav tm="100000">
                                          <p:val>
                                            <p:strVal val="#ppt_x"/>
                                          </p:val>
                                        </p:tav>
                                      </p:tavLst>
                                    </p:anim>
                                    <p:anim calcmode="lin" valueType="num">
                                      <p:cBhvr>
                                        <p:cTn id="134" dur="500" fill="hold"/>
                                        <p:tgtEl>
                                          <p:spTgt spid="776213"/>
                                        </p:tgtEl>
                                        <p:attrNameLst>
                                          <p:attrName>ppt_y</p:attrName>
                                        </p:attrNameLst>
                                      </p:cBhvr>
                                      <p:tavLst>
                                        <p:tav tm="0">
                                          <p:val>
                                            <p:strVal val="#ppt_y"/>
                                          </p:val>
                                        </p:tav>
                                        <p:tav tm="100000">
                                          <p:val>
                                            <p:strVal val="#ppt_y"/>
                                          </p:val>
                                        </p:tav>
                                      </p:tavLst>
                                    </p:anim>
                                    <p:anim calcmode="lin" valueType="num">
                                      <p:cBhvr>
                                        <p:cTn id="135" dur="500" fill="hold"/>
                                        <p:tgtEl>
                                          <p:spTgt spid="776213"/>
                                        </p:tgtEl>
                                        <p:attrNameLst>
                                          <p:attrName>ppt_w</p:attrName>
                                        </p:attrNameLst>
                                      </p:cBhvr>
                                      <p:tavLst>
                                        <p:tav tm="0">
                                          <p:val>
                                            <p:fltVal val="0"/>
                                          </p:val>
                                        </p:tav>
                                        <p:tav tm="100000">
                                          <p:val>
                                            <p:strVal val="#ppt_w"/>
                                          </p:val>
                                        </p:tav>
                                      </p:tavLst>
                                    </p:anim>
                                    <p:anim calcmode="lin" valueType="num">
                                      <p:cBhvr>
                                        <p:cTn id="136" dur="500" fill="hold"/>
                                        <p:tgtEl>
                                          <p:spTgt spid="776213"/>
                                        </p:tgtEl>
                                        <p:attrNameLst>
                                          <p:attrName>ppt_h</p:attrName>
                                        </p:attrNameLst>
                                      </p:cBhvr>
                                      <p:tavLst>
                                        <p:tav tm="0">
                                          <p:val>
                                            <p:strVal val="#ppt_h"/>
                                          </p:val>
                                        </p:tav>
                                        <p:tav tm="100000">
                                          <p:val>
                                            <p:strVal val="#ppt_h"/>
                                          </p:val>
                                        </p:tav>
                                      </p:tavLst>
                                    </p:anim>
                                  </p:childTnLst>
                                </p:cTn>
                              </p:par>
                            </p:childTnLst>
                          </p:cTn>
                        </p:par>
                        <p:par>
                          <p:cTn id="137" fill="hold" nodeType="afterGroup">
                            <p:stCondLst>
                              <p:cond delay="9500"/>
                            </p:stCondLst>
                            <p:childTnLst>
                              <p:par>
                                <p:cTn id="138" presetID="17" presetClass="entr" presetSubtype="1" fill="hold" nodeType="afterEffect">
                                  <p:stCondLst>
                                    <p:cond delay="0"/>
                                  </p:stCondLst>
                                  <p:childTnLst>
                                    <p:set>
                                      <p:cBhvr>
                                        <p:cTn id="139" dur="1" fill="hold">
                                          <p:stCondLst>
                                            <p:cond delay="0"/>
                                          </p:stCondLst>
                                        </p:cTn>
                                        <p:tgtEl>
                                          <p:spTgt spid="776214"/>
                                        </p:tgtEl>
                                        <p:attrNameLst>
                                          <p:attrName>style.visibility</p:attrName>
                                        </p:attrNameLst>
                                      </p:cBhvr>
                                      <p:to>
                                        <p:strVal val="visible"/>
                                      </p:to>
                                    </p:set>
                                    <p:anim calcmode="lin" valueType="num">
                                      <p:cBhvr>
                                        <p:cTn id="140" dur="500" fill="hold"/>
                                        <p:tgtEl>
                                          <p:spTgt spid="776214"/>
                                        </p:tgtEl>
                                        <p:attrNameLst>
                                          <p:attrName>ppt_x</p:attrName>
                                        </p:attrNameLst>
                                      </p:cBhvr>
                                      <p:tavLst>
                                        <p:tav tm="0">
                                          <p:val>
                                            <p:strVal val="#ppt_x"/>
                                          </p:val>
                                        </p:tav>
                                        <p:tav tm="100000">
                                          <p:val>
                                            <p:strVal val="#ppt_x"/>
                                          </p:val>
                                        </p:tav>
                                      </p:tavLst>
                                    </p:anim>
                                    <p:anim calcmode="lin" valueType="num">
                                      <p:cBhvr>
                                        <p:cTn id="141" dur="500" fill="hold"/>
                                        <p:tgtEl>
                                          <p:spTgt spid="776214"/>
                                        </p:tgtEl>
                                        <p:attrNameLst>
                                          <p:attrName>ppt_y</p:attrName>
                                        </p:attrNameLst>
                                      </p:cBhvr>
                                      <p:tavLst>
                                        <p:tav tm="0">
                                          <p:val>
                                            <p:strVal val="#ppt_y-#ppt_h/2"/>
                                          </p:val>
                                        </p:tav>
                                        <p:tav tm="100000">
                                          <p:val>
                                            <p:strVal val="#ppt_y"/>
                                          </p:val>
                                        </p:tav>
                                      </p:tavLst>
                                    </p:anim>
                                    <p:anim calcmode="lin" valueType="num">
                                      <p:cBhvr>
                                        <p:cTn id="142" dur="500" fill="hold"/>
                                        <p:tgtEl>
                                          <p:spTgt spid="776214"/>
                                        </p:tgtEl>
                                        <p:attrNameLst>
                                          <p:attrName>ppt_w</p:attrName>
                                        </p:attrNameLst>
                                      </p:cBhvr>
                                      <p:tavLst>
                                        <p:tav tm="0">
                                          <p:val>
                                            <p:strVal val="#ppt_w"/>
                                          </p:val>
                                        </p:tav>
                                        <p:tav tm="100000">
                                          <p:val>
                                            <p:strVal val="#ppt_w"/>
                                          </p:val>
                                        </p:tav>
                                      </p:tavLst>
                                    </p:anim>
                                    <p:anim calcmode="lin" valueType="num">
                                      <p:cBhvr>
                                        <p:cTn id="143" dur="500" fill="hold"/>
                                        <p:tgtEl>
                                          <p:spTgt spid="776214"/>
                                        </p:tgtEl>
                                        <p:attrNameLst>
                                          <p:attrName>ppt_h</p:attrName>
                                        </p:attrNameLst>
                                      </p:cBhvr>
                                      <p:tavLst>
                                        <p:tav tm="0">
                                          <p:val>
                                            <p:fltVal val="0"/>
                                          </p:val>
                                        </p:tav>
                                        <p:tav tm="100000">
                                          <p:val>
                                            <p:strVal val="#ppt_h"/>
                                          </p:val>
                                        </p:tav>
                                      </p:tavLst>
                                    </p:anim>
                                  </p:childTnLst>
                                </p:cTn>
                              </p:par>
                            </p:childTnLst>
                          </p:cTn>
                        </p:par>
                        <p:par>
                          <p:cTn id="144" fill="hold" nodeType="afterGroup">
                            <p:stCondLst>
                              <p:cond delay="10000"/>
                            </p:stCondLst>
                            <p:childTnLst>
                              <p:par>
                                <p:cTn id="145" presetID="17" presetClass="entr" presetSubtype="2" fill="hold" nodeType="afterEffect">
                                  <p:stCondLst>
                                    <p:cond delay="0"/>
                                  </p:stCondLst>
                                  <p:childTnLst>
                                    <p:set>
                                      <p:cBhvr>
                                        <p:cTn id="146" dur="1" fill="hold">
                                          <p:stCondLst>
                                            <p:cond delay="0"/>
                                          </p:stCondLst>
                                        </p:cTn>
                                        <p:tgtEl>
                                          <p:spTgt spid="776215"/>
                                        </p:tgtEl>
                                        <p:attrNameLst>
                                          <p:attrName>style.visibility</p:attrName>
                                        </p:attrNameLst>
                                      </p:cBhvr>
                                      <p:to>
                                        <p:strVal val="visible"/>
                                      </p:to>
                                    </p:set>
                                    <p:anim calcmode="lin" valueType="num">
                                      <p:cBhvr>
                                        <p:cTn id="147" dur="500" fill="hold"/>
                                        <p:tgtEl>
                                          <p:spTgt spid="776215"/>
                                        </p:tgtEl>
                                        <p:attrNameLst>
                                          <p:attrName>ppt_x</p:attrName>
                                        </p:attrNameLst>
                                      </p:cBhvr>
                                      <p:tavLst>
                                        <p:tav tm="0">
                                          <p:val>
                                            <p:strVal val="#ppt_x+#ppt_w/2"/>
                                          </p:val>
                                        </p:tav>
                                        <p:tav tm="100000">
                                          <p:val>
                                            <p:strVal val="#ppt_x"/>
                                          </p:val>
                                        </p:tav>
                                      </p:tavLst>
                                    </p:anim>
                                    <p:anim calcmode="lin" valueType="num">
                                      <p:cBhvr>
                                        <p:cTn id="148" dur="500" fill="hold"/>
                                        <p:tgtEl>
                                          <p:spTgt spid="776215"/>
                                        </p:tgtEl>
                                        <p:attrNameLst>
                                          <p:attrName>ppt_y</p:attrName>
                                        </p:attrNameLst>
                                      </p:cBhvr>
                                      <p:tavLst>
                                        <p:tav tm="0">
                                          <p:val>
                                            <p:strVal val="#ppt_y"/>
                                          </p:val>
                                        </p:tav>
                                        <p:tav tm="100000">
                                          <p:val>
                                            <p:strVal val="#ppt_y"/>
                                          </p:val>
                                        </p:tav>
                                      </p:tavLst>
                                    </p:anim>
                                    <p:anim calcmode="lin" valueType="num">
                                      <p:cBhvr>
                                        <p:cTn id="149" dur="500" fill="hold"/>
                                        <p:tgtEl>
                                          <p:spTgt spid="776215"/>
                                        </p:tgtEl>
                                        <p:attrNameLst>
                                          <p:attrName>ppt_w</p:attrName>
                                        </p:attrNameLst>
                                      </p:cBhvr>
                                      <p:tavLst>
                                        <p:tav tm="0">
                                          <p:val>
                                            <p:fltVal val="0"/>
                                          </p:val>
                                        </p:tav>
                                        <p:tav tm="100000">
                                          <p:val>
                                            <p:strVal val="#ppt_w"/>
                                          </p:val>
                                        </p:tav>
                                      </p:tavLst>
                                    </p:anim>
                                    <p:anim calcmode="lin" valueType="num">
                                      <p:cBhvr>
                                        <p:cTn id="150" dur="500" fill="hold"/>
                                        <p:tgtEl>
                                          <p:spTgt spid="776215"/>
                                        </p:tgtEl>
                                        <p:attrNameLst>
                                          <p:attrName>ppt_h</p:attrName>
                                        </p:attrNameLst>
                                      </p:cBhvr>
                                      <p:tavLst>
                                        <p:tav tm="0">
                                          <p:val>
                                            <p:strVal val="#ppt_h"/>
                                          </p:val>
                                        </p:tav>
                                        <p:tav tm="100000">
                                          <p:val>
                                            <p:strVal val="#ppt_h"/>
                                          </p:val>
                                        </p:tav>
                                      </p:tavLst>
                                    </p:anim>
                                  </p:childTnLst>
                                </p:cTn>
                              </p:par>
                            </p:childTnLst>
                          </p:cTn>
                        </p:par>
                        <p:par>
                          <p:cTn id="151" fill="hold" nodeType="afterGroup">
                            <p:stCondLst>
                              <p:cond delay="10500"/>
                            </p:stCondLst>
                            <p:childTnLst>
                              <p:par>
                                <p:cTn id="152" presetID="17" presetClass="entr" presetSubtype="2" fill="hold" grpId="0" nodeType="afterEffect">
                                  <p:stCondLst>
                                    <p:cond delay="0"/>
                                  </p:stCondLst>
                                  <p:childTnLst>
                                    <p:set>
                                      <p:cBhvr>
                                        <p:cTn id="153" dur="1" fill="hold">
                                          <p:stCondLst>
                                            <p:cond delay="0"/>
                                          </p:stCondLst>
                                        </p:cTn>
                                        <p:tgtEl>
                                          <p:spTgt spid="776216"/>
                                        </p:tgtEl>
                                        <p:attrNameLst>
                                          <p:attrName>style.visibility</p:attrName>
                                        </p:attrNameLst>
                                      </p:cBhvr>
                                      <p:to>
                                        <p:strVal val="visible"/>
                                      </p:to>
                                    </p:set>
                                    <p:anim calcmode="lin" valueType="num">
                                      <p:cBhvr>
                                        <p:cTn id="154" dur="500" fill="hold"/>
                                        <p:tgtEl>
                                          <p:spTgt spid="776216"/>
                                        </p:tgtEl>
                                        <p:attrNameLst>
                                          <p:attrName>ppt_x</p:attrName>
                                        </p:attrNameLst>
                                      </p:cBhvr>
                                      <p:tavLst>
                                        <p:tav tm="0">
                                          <p:val>
                                            <p:strVal val="#ppt_x+#ppt_w/2"/>
                                          </p:val>
                                        </p:tav>
                                        <p:tav tm="100000">
                                          <p:val>
                                            <p:strVal val="#ppt_x"/>
                                          </p:val>
                                        </p:tav>
                                      </p:tavLst>
                                    </p:anim>
                                    <p:anim calcmode="lin" valueType="num">
                                      <p:cBhvr>
                                        <p:cTn id="155" dur="500" fill="hold"/>
                                        <p:tgtEl>
                                          <p:spTgt spid="776216"/>
                                        </p:tgtEl>
                                        <p:attrNameLst>
                                          <p:attrName>ppt_y</p:attrName>
                                        </p:attrNameLst>
                                      </p:cBhvr>
                                      <p:tavLst>
                                        <p:tav tm="0">
                                          <p:val>
                                            <p:strVal val="#ppt_y"/>
                                          </p:val>
                                        </p:tav>
                                        <p:tav tm="100000">
                                          <p:val>
                                            <p:strVal val="#ppt_y"/>
                                          </p:val>
                                        </p:tav>
                                      </p:tavLst>
                                    </p:anim>
                                    <p:anim calcmode="lin" valueType="num">
                                      <p:cBhvr>
                                        <p:cTn id="156" dur="500" fill="hold"/>
                                        <p:tgtEl>
                                          <p:spTgt spid="776216"/>
                                        </p:tgtEl>
                                        <p:attrNameLst>
                                          <p:attrName>ppt_w</p:attrName>
                                        </p:attrNameLst>
                                      </p:cBhvr>
                                      <p:tavLst>
                                        <p:tav tm="0">
                                          <p:val>
                                            <p:fltVal val="0"/>
                                          </p:val>
                                        </p:tav>
                                        <p:tav tm="100000">
                                          <p:val>
                                            <p:strVal val="#ppt_w"/>
                                          </p:val>
                                        </p:tav>
                                      </p:tavLst>
                                    </p:anim>
                                    <p:anim calcmode="lin" valueType="num">
                                      <p:cBhvr>
                                        <p:cTn id="157" dur="500" fill="hold"/>
                                        <p:tgtEl>
                                          <p:spTgt spid="776216"/>
                                        </p:tgtEl>
                                        <p:attrNameLst>
                                          <p:attrName>ppt_h</p:attrName>
                                        </p:attrNameLst>
                                      </p:cBhvr>
                                      <p:tavLst>
                                        <p:tav tm="0">
                                          <p:val>
                                            <p:strVal val="#ppt_h"/>
                                          </p:val>
                                        </p:tav>
                                        <p:tav tm="100000">
                                          <p:val>
                                            <p:strVal val="#ppt_h"/>
                                          </p:val>
                                        </p:tav>
                                      </p:tavLst>
                                    </p:anim>
                                  </p:childTnLst>
                                </p:cTn>
                              </p:par>
                            </p:childTnLst>
                          </p:cTn>
                        </p:par>
                        <p:par>
                          <p:cTn id="158" fill="hold" nodeType="afterGroup">
                            <p:stCondLst>
                              <p:cond delay="11000"/>
                            </p:stCondLst>
                            <p:childTnLst>
                              <p:par>
                                <p:cTn id="159" presetID="17" presetClass="entr" presetSubtype="1" fill="hold" nodeType="afterEffect">
                                  <p:stCondLst>
                                    <p:cond delay="0"/>
                                  </p:stCondLst>
                                  <p:childTnLst>
                                    <p:set>
                                      <p:cBhvr>
                                        <p:cTn id="160" dur="1" fill="hold">
                                          <p:stCondLst>
                                            <p:cond delay="0"/>
                                          </p:stCondLst>
                                        </p:cTn>
                                        <p:tgtEl>
                                          <p:spTgt spid="776217"/>
                                        </p:tgtEl>
                                        <p:attrNameLst>
                                          <p:attrName>style.visibility</p:attrName>
                                        </p:attrNameLst>
                                      </p:cBhvr>
                                      <p:to>
                                        <p:strVal val="visible"/>
                                      </p:to>
                                    </p:set>
                                    <p:anim calcmode="lin" valueType="num">
                                      <p:cBhvr>
                                        <p:cTn id="161" dur="500" fill="hold"/>
                                        <p:tgtEl>
                                          <p:spTgt spid="776217"/>
                                        </p:tgtEl>
                                        <p:attrNameLst>
                                          <p:attrName>ppt_x</p:attrName>
                                        </p:attrNameLst>
                                      </p:cBhvr>
                                      <p:tavLst>
                                        <p:tav tm="0">
                                          <p:val>
                                            <p:strVal val="#ppt_x"/>
                                          </p:val>
                                        </p:tav>
                                        <p:tav tm="100000">
                                          <p:val>
                                            <p:strVal val="#ppt_x"/>
                                          </p:val>
                                        </p:tav>
                                      </p:tavLst>
                                    </p:anim>
                                    <p:anim calcmode="lin" valueType="num">
                                      <p:cBhvr>
                                        <p:cTn id="162" dur="500" fill="hold"/>
                                        <p:tgtEl>
                                          <p:spTgt spid="776217"/>
                                        </p:tgtEl>
                                        <p:attrNameLst>
                                          <p:attrName>ppt_y</p:attrName>
                                        </p:attrNameLst>
                                      </p:cBhvr>
                                      <p:tavLst>
                                        <p:tav tm="0">
                                          <p:val>
                                            <p:strVal val="#ppt_y-#ppt_h/2"/>
                                          </p:val>
                                        </p:tav>
                                        <p:tav tm="100000">
                                          <p:val>
                                            <p:strVal val="#ppt_y"/>
                                          </p:val>
                                        </p:tav>
                                      </p:tavLst>
                                    </p:anim>
                                    <p:anim calcmode="lin" valueType="num">
                                      <p:cBhvr>
                                        <p:cTn id="163" dur="500" fill="hold"/>
                                        <p:tgtEl>
                                          <p:spTgt spid="776217"/>
                                        </p:tgtEl>
                                        <p:attrNameLst>
                                          <p:attrName>ppt_w</p:attrName>
                                        </p:attrNameLst>
                                      </p:cBhvr>
                                      <p:tavLst>
                                        <p:tav tm="0">
                                          <p:val>
                                            <p:strVal val="#ppt_w"/>
                                          </p:val>
                                        </p:tav>
                                        <p:tav tm="100000">
                                          <p:val>
                                            <p:strVal val="#ppt_w"/>
                                          </p:val>
                                        </p:tav>
                                      </p:tavLst>
                                    </p:anim>
                                    <p:anim calcmode="lin" valueType="num">
                                      <p:cBhvr>
                                        <p:cTn id="164" dur="500" fill="hold"/>
                                        <p:tgtEl>
                                          <p:spTgt spid="776217"/>
                                        </p:tgtEl>
                                        <p:attrNameLst>
                                          <p:attrName>ppt_h</p:attrName>
                                        </p:attrNameLst>
                                      </p:cBhvr>
                                      <p:tavLst>
                                        <p:tav tm="0">
                                          <p:val>
                                            <p:fltVal val="0"/>
                                          </p:val>
                                        </p:tav>
                                        <p:tav tm="100000">
                                          <p:val>
                                            <p:strVal val="#ppt_h"/>
                                          </p:val>
                                        </p:tav>
                                      </p:tavLst>
                                    </p:anim>
                                  </p:childTnLst>
                                </p:cTn>
                              </p:par>
                            </p:childTnLst>
                          </p:cTn>
                        </p:par>
                        <p:par>
                          <p:cTn id="165" fill="hold" nodeType="afterGroup">
                            <p:stCondLst>
                              <p:cond delay="11500"/>
                            </p:stCondLst>
                            <p:childTnLst>
                              <p:par>
                                <p:cTn id="166" presetID="17" presetClass="entr" presetSubtype="1" fill="hold" nodeType="afterEffect">
                                  <p:stCondLst>
                                    <p:cond delay="0"/>
                                  </p:stCondLst>
                                  <p:childTnLst>
                                    <p:set>
                                      <p:cBhvr>
                                        <p:cTn id="167" dur="1" fill="hold">
                                          <p:stCondLst>
                                            <p:cond delay="0"/>
                                          </p:stCondLst>
                                        </p:cTn>
                                        <p:tgtEl>
                                          <p:spTgt spid="776218"/>
                                        </p:tgtEl>
                                        <p:attrNameLst>
                                          <p:attrName>style.visibility</p:attrName>
                                        </p:attrNameLst>
                                      </p:cBhvr>
                                      <p:to>
                                        <p:strVal val="visible"/>
                                      </p:to>
                                    </p:set>
                                    <p:anim calcmode="lin" valueType="num">
                                      <p:cBhvr>
                                        <p:cTn id="168" dur="500" fill="hold"/>
                                        <p:tgtEl>
                                          <p:spTgt spid="776218"/>
                                        </p:tgtEl>
                                        <p:attrNameLst>
                                          <p:attrName>ppt_x</p:attrName>
                                        </p:attrNameLst>
                                      </p:cBhvr>
                                      <p:tavLst>
                                        <p:tav tm="0">
                                          <p:val>
                                            <p:strVal val="#ppt_x"/>
                                          </p:val>
                                        </p:tav>
                                        <p:tav tm="100000">
                                          <p:val>
                                            <p:strVal val="#ppt_x"/>
                                          </p:val>
                                        </p:tav>
                                      </p:tavLst>
                                    </p:anim>
                                    <p:anim calcmode="lin" valueType="num">
                                      <p:cBhvr>
                                        <p:cTn id="169" dur="500" fill="hold"/>
                                        <p:tgtEl>
                                          <p:spTgt spid="776218"/>
                                        </p:tgtEl>
                                        <p:attrNameLst>
                                          <p:attrName>ppt_y</p:attrName>
                                        </p:attrNameLst>
                                      </p:cBhvr>
                                      <p:tavLst>
                                        <p:tav tm="0">
                                          <p:val>
                                            <p:strVal val="#ppt_y-#ppt_h/2"/>
                                          </p:val>
                                        </p:tav>
                                        <p:tav tm="100000">
                                          <p:val>
                                            <p:strVal val="#ppt_y"/>
                                          </p:val>
                                        </p:tav>
                                      </p:tavLst>
                                    </p:anim>
                                    <p:anim calcmode="lin" valueType="num">
                                      <p:cBhvr>
                                        <p:cTn id="170" dur="500" fill="hold"/>
                                        <p:tgtEl>
                                          <p:spTgt spid="776218"/>
                                        </p:tgtEl>
                                        <p:attrNameLst>
                                          <p:attrName>ppt_w</p:attrName>
                                        </p:attrNameLst>
                                      </p:cBhvr>
                                      <p:tavLst>
                                        <p:tav tm="0">
                                          <p:val>
                                            <p:strVal val="#ppt_w"/>
                                          </p:val>
                                        </p:tav>
                                        <p:tav tm="100000">
                                          <p:val>
                                            <p:strVal val="#ppt_w"/>
                                          </p:val>
                                        </p:tav>
                                      </p:tavLst>
                                    </p:anim>
                                    <p:anim calcmode="lin" valueType="num">
                                      <p:cBhvr>
                                        <p:cTn id="171" dur="500" fill="hold"/>
                                        <p:tgtEl>
                                          <p:spTgt spid="7762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6" grpId="0" animBg="1" autoUpdateAnimBg="0"/>
      <p:bldP spid="776198" grpId="0" autoUpdateAnimBg="0"/>
      <p:bldP spid="776201" grpId="0" autoUpdateAnimBg="0"/>
      <p:bldP spid="776202" grpId="0" animBg="1" autoUpdateAnimBg="0"/>
      <p:bldP spid="776204" grpId="0" autoUpdateAnimBg="0"/>
      <p:bldP spid="776207" grpId="0" autoUpdateAnimBg="0"/>
      <p:bldP spid="776208" grpId="0" animBg="1" autoUpdateAnimBg="0"/>
      <p:bldP spid="776213" grpId="0" autoUpdateAnimBg="0"/>
      <p:bldP spid="77621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683568" y="1187450"/>
            <a:ext cx="7848600" cy="4953000"/>
          </a:xfrm>
        </p:spPr>
        <p:txBody>
          <a:bodyPr/>
          <a:lstStyle/>
          <a:p>
            <a:pPr marL="284163" indent="-284163" eaLnBrk="1" hangingPunct="1">
              <a:lnSpc>
                <a:spcPct val="110000"/>
              </a:lnSpc>
            </a:pPr>
            <a:r>
              <a:rPr lang="zh-CN" altLang="en-US" sz="2000" dirty="0" smtClean="0"/>
              <a:t>例</a:t>
            </a:r>
            <a:r>
              <a:rPr lang="en-US" altLang="zh-CN" sz="2000" dirty="0" smtClean="0"/>
              <a:t>5-2</a:t>
            </a:r>
            <a:r>
              <a:rPr lang="zh-CN" altLang="en-US" sz="2000" dirty="0" smtClean="0"/>
              <a:t>：</a:t>
            </a:r>
            <a:r>
              <a:rPr lang="zh-CN" altLang="en-US" sz="2000" b="1" dirty="0" smtClean="0">
                <a:solidFill>
                  <a:srgbClr val="D60093"/>
                </a:solidFill>
              </a:rPr>
              <a:t>设</a:t>
            </a:r>
            <a:r>
              <a:rPr lang="en-US" altLang="zh-CN" sz="2000" b="1" dirty="0" smtClean="0">
                <a:solidFill>
                  <a:srgbClr val="D60093"/>
                </a:solidFill>
              </a:rPr>
              <a:t>8031</a:t>
            </a:r>
            <a:r>
              <a:rPr lang="zh-CN" altLang="en-US" sz="2000" b="1" dirty="0" smtClean="0">
                <a:solidFill>
                  <a:srgbClr val="D60093"/>
                </a:solidFill>
              </a:rPr>
              <a:t>的片外中断为高优先级，片内中断为低优先级。设置</a:t>
            </a:r>
            <a:r>
              <a:rPr lang="en-US" altLang="zh-CN" sz="2000" b="1" dirty="0" smtClean="0">
                <a:solidFill>
                  <a:srgbClr val="D60093"/>
                </a:solidFill>
              </a:rPr>
              <a:t>IP</a:t>
            </a:r>
            <a:r>
              <a:rPr lang="zh-CN" altLang="en-US" sz="2000" b="1" dirty="0" smtClean="0">
                <a:solidFill>
                  <a:srgbClr val="D60093"/>
                </a:solidFill>
              </a:rPr>
              <a:t>相应值。</a:t>
            </a:r>
            <a:endParaRPr lang="zh-CN" altLang="en-US" sz="2000" dirty="0" smtClean="0"/>
          </a:p>
          <a:p>
            <a:pPr marL="284163" indent="-284163" eaLnBrk="1" hangingPunct="1">
              <a:lnSpc>
                <a:spcPct val="110000"/>
              </a:lnSpc>
              <a:buFontTx/>
              <a:buNone/>
            </a:pPr>
            <a:r>
              <a:rPr lang="zh-CN" altLang="en-US" sz="2000" b="1" dirty="0" smtClean="0">
                <a:solidFill>
                  <a:srgbClr val="CC3300"/>
                </a:solidFill>
              </a:rPr>
              <a:t>解：（</a:t>
            </a:r>
            <a:r>
              <a:rPr lang="en-US" altLang="zh-CN" sz="2000" b="1" dirty="0" smtClean="0">
                <a:solidFill>
                  <a:srgbClr val="CC3300"/>
                </a:solidFill>
              </a:rPr>
              <a:t>IP</a:t>
            </a:r>
            <a:r>
              <a:rPr lang="zh-CN" altLang="en-US" sz="2000" b="1" dirty="0" smtClean="0">
                <a:solidFill>
                  <a:srgbClr val="CC3300"/>
                </a:solidFill>
              </a:rPr>
              <a:t>）</a:t>
            </a:r>
            <a:r>
              <a:rPr lang="en-US" altLang="zh-CN" sz="2000" b="1" dirty="0" smtClean="0">
                <a:solidFill>
                  <a:srgbClr val="CC3300"/>
                </a:solidFill>
              </a:rPr>
              <a:t>=00000101B=05H</a:t>
            </a:r>
            <a:endParaRPr lang="en-US" altLang="zh-CN" sz="2000" dirty="0" smtClean="0">
              <a:solidFill>
                <a:srgbClr val="CC3300"/>
              </a:solidFill>
            </a:endParaRPr>
          </a:p>
          <a:p>
            <a:pPr marL="284163" indent="-284163" eaLnBrk="1" hangingPunct="1">
              <a:lnSpc>
                <a:spcPct val="110000"/>
              </a:lnSpc>
              <a:buFontTx/>
              <a:buNone/>
            </a:pPr>
            <a:r>
              <a:rPr lang="en-US" altLang="zh-CN" sz="2000" b="1" dirty="0" smtClean="0">
                <a:solidFill>
                  <a:srgbClr val="0066FF"/>
                </a:solidFill>
              </a:rPr>
              <a:t>(a)</a:t>
            </a:r>
            <a:r>
              <a:rPr lang="zh-CN" altLang="en-US" sz="2000" b="1" dirty="0" smtClean="0">
                <a:solidFill>
                  <a:srgbClr val="0066FF"/>
                </a:solidFill>
              </a:rPr>
              <a:t>用字节操作指令</a:t>
            </a:r>
            <a:endParaRPr lang="zh-CN" altLang="en-US" sz="2000" dirty="0" smtClean="0"/>
          </a:p>
          <a:p>
            <a:pPr marL="284163" indent="-284163" eaLnBrk="1" hangingPunct="1">
              <a:lnSpc>
                <a:spcPct val="110000"/>
              </a:lnSpc>
              <a:buFontTx/>
              <a:buNone/>
            </a:pPr>
            <a:r>
              <a:rPr lang="zh-CN" altLang="en-US" sz="2000" dirty="0" smtClean="0"/>
              <a:t>             </a:t>
            </a:r>
            <a:r>
              <a:rPr lang="en-US" altLang="zh-CN" sz="2000" b="1" dirty="0" smtClean="0"/>
              <a:t>MOV    IP</a:t>
            </a:r>
            <a:r>
              <a:rPr lang="zh-CN" altLang="en-US" sz="2000" b="1" dirty="0" smtClean="0"/>
              <a:t>，</a:t>
            </a:r>
            <a:r>
              <a:rPr lang="en-US" altLang="zh-CN" sz="2000" b="1" dirty="0" smtClean="0"/>
              <a:t>#05H</a:t>
            </a:r>
            <a:r>
              <a:rPr lang="zh-CN" altLang="en-US" sz="2000" b="1" dirty="0" smtClean="0"/>
              <a:t>；或  </a:t>
            </a:r>
            <a:r>
              <a:rPr lang="en-US" altLang="zh-CN" sz="2000" b="1" dirty="0" smtClean="0"/>
              <a:t>MOV   0B8H</a:t>
            </a:r>
            <a:r>
              <a:rPr lang="zh-CN" altLang="en-US" sz="2000" b="1" dirty="0" smtClean="0"/>
              <a:t>，</a:t>
            </a:r>
            <a:r>
              <a:rPr lang="en-US" altLang="zh-CN" sz="2000" b="1" dirty="0" smtClean="0"/>
              <a:t>#05H</a:t>
            </a:r>
            <a:r>
              <a:rPr lang="zh-CN" altLang="en-US" sz="2000" b="1" dirty="0" smtClean="0"/>
              <a:t>；</a:t>
            </a:r>
            <a:endParaRPr lang="zh-CN" altLang="en-US" sz="2000" dirty="0" smtClean="0"/>
          </a:p>
          <a:p>
            <a:pPr marL="284163" indent="-284163" eaLnBrk="1" hangingPunct="1">
              <a:lnSpc>
                <a:spcPct val="110000"/>
              </a:lnSpc>
              <a:buFontTx/>
              <a:buNone/>
            </a:pPr>
            <a:r>
              <a:rPr lang="en-US" altLang="zh-CN" sz="2000" b="1" dirty="0" smtClean="0">
                <a:solidFill>
                  <a:srgbClr val="0066FF"/>
                </a:solidFill>
              </a:rPr>
              <a:t>(b)</a:t>
            </a:r>
            <a:r>
              <a:rPr lang="zh-CN" altLang="en-US" sz="2000" b="1" dirty="0" smtClean="0">
                <a:solidFill>
                  <a:srgbClr val="0066FF"/>
                </a:solidFill>
              </a:rPr>
              <a:t>用为操作指令</a:t>
            </a:r>
            <a:endParaRPr lang="zh-CN" altLang="en-US" sz="2000" dirty="0" smtClean="0"/>
          </a:p>
          <a:p>
            <a:pPr marL="284163" indent="-284163" eaLnBrk="1" hangingPunct="1">
              <a:lnSpc>
                <a:spcPct val="110000"/>
              </a:lnSpc>
              <a:buFontTx/>
              <a:buNone/>
            </a:pPr>
            <a:r>
              <a:rPr lang="zh-CN" altLang="en-US" sz="2000" b="1" dirty="0" smtClean="0"/>
              <a:t>            </a:t>
            </a:r>
            <a:r>
              <a:rPr lang="en-US" altLang="zh-CN" sz="2000" b="1" dirty="0" smtClean="0"/>
              <a:t>SETB    PX0</a:t>
            </a:r>
          </a:p>
          <a:p>
            <a:pPr marL="284163" indent="-284163" eaLnBrk="1" hangingPunct="1">
              <a:lnSpc>
                <a:spcPct val="110000"/>
              </a:lnSpc>
              <a:buFontTx/>
              <a:buNone/>
            </a:pPr>
            <a:r>
              <a:rPr lang="en-US" altLang="zh-CN" sz="2000" b="1" dirty="0" smtClean="0"/>
              <a:t>            SETB    PX1</a:t>
            </a:r>
          </a:p>
          <a:p>
            <a:pPr marL="284163" indent="-284163" eaLnBrk="1" hangingPunct="1">
              <a:lnSpc>
                <a:spcPct val="110000"/>
              </a:lnSpc>
              <a:buFontTx/>
              <a:buNone/>
            </a:pPr>
            <a:r>
              <a:rPr lang="en-US" altLang="zh-CN" sz="2000" b="1" dirty="0" smtClean="0"/>
              <a:t>            CLR      PS</a:t>
            </a:r>
          </a:p>
          <a:p>
            <a:pPr marL="284163" indent="-284163" eaLnBrk="1" hangingPunct="1">
              <a:lnSpc>
                <a:spcPct val="110000"/>
              </a:lnSpc>
              <a:buFontTx/>
              <a:buNone/>
            </a:pPr>
            <a:r>
              <a:rPr lang="en-US" altLang="zh-CN" sz="2000" b="1" dirty="0" smtClean="0"/>
              <a:t>            CLR      PT0</a:t>
            </a:r>
          </a:p>
          <a:p>
            <a:pPr marL="284163" indent="-284163" eaLnBrk="1" hangingPunct="1">
              <a:lnSpc>
                <a:spcPct val="110000"/>
              </a:lnSpc>
              <a:buFontTx/>
              <a:buNone/>
            </a:pPr>
            <a:r>
              <a:rPr lang="en-US" altLang="zh-CN" sz="2000" b="1" dirty="0" smtClean="0"/>
              <a:t>            CLR      PT1</a:t>
            </a:r>
          </a:p>
        </p:txBody>
      </p:sp>
      <p:sp>
        <p:nvSpPr>
          <p:cNvPr id="5120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5B05672-9F9C-4780-934E-635228689A63}" type="datetime10">
              <a:rPr lang="zh-CN" altLang="en-US" sz="2000" smtClean="0">
                <a:solidFill>
                  <a:schemeClr val="bg1"/>
                </a:solidFill>
              </a:rPr>
              <a:pPr>
                <a:spcBef>
                  <a:spcPct val="50000"/>
                </a:spcBef>
                <a:buFontTx/>
                <a:buNone/>
              </a:pPr>
              <a:t>16:59</a:t>
            </a:fld>
            <a:endParaRPr lang="en-US" altLang="zh-CN" sz="2000" smtClean="0"/>
          </a:p>
        </p:txBody>
      </p:sp>
      <mc:AlternateContent xmlns:mc="http://schemas.openxmlformats.org/markup-compatibility/2006" xmlns:p14="http://schemas.microsoft.com/office/powerpoint/2010/main">
        <mc:Choice Requires="p14">
          <p:contentPart p14:bwMode="auto" r:id="rId2">
            <p14:nvContentPartPr>
              <p14:cNvPr id="777223" name="Ink 7"/>
              <p14:cNvContentPartPr>
                <a14:cpLocks xmlns:a14="http://schemas.microsoft.com/office/drawing/2010/main" noRot="1" noChangeAspect="1" noEditPoints="1" noChangeArrowheads="1" noChangeShapeType="1"/>
              </p14:cNvContentPartPr>
              <p14:nvPr/>
            </p14:nvContentPartPr>
            <p14:xfrm>
              <a:off x="3635896" y="2291294"/>
              <a:ext cx="80963" cy="9525"/>
            </p14:xfrm>
          </p:contentPart>
        </mc:Choice>
        <mc:Fallback xmlns="">
          <p:pic>
            <p:nvPicPr>
              <p:cNvPr id="777223" name="Ink 7"/>
              <p:cNvPicPr>
                <a:picLocks noRot="1" noChangeAspect="1" noEditPoints="1" noChangeArrowheads="1" noChangeShapeType="1"/>
              </p:cNvPicPr>
              <p:nvPr/>
            </p:nvPicPr>
            <p:blipFill>
              <a:blip r:embed="rId3"/>
              <a:stretch>
                <a:fillRect/>
              </a:stretch>
            </p:blipFill>
            <p:spPr>
              <a:xfrm>
                <a:off x="3618264" y="2273343"/>
                <a:ext cx="116227" cy="4542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77224" name="Ink 8"/>
              <p14:cNvContentPartPr>
                <a14:cpLocks xmlns:a14="http://schemas.microsoft.com/office/drawing/2010/main" noRot="1" noChangeAspect="1" noEditPoints="1" noChangeArrowheads="1" noChangeShapeType="1"/>
              </p14:cNvContentPartPr>
              <p14:nvPr/>
            </p14:nvContentPartPr>
            <p14:xfrm>
              <a:off x="3283397" y="2301876"/>
              <a:ext cx="88900" cy="1587"/>
            </p14:xfrm>
          </p:contentPart>
        </mc:Choice>
        <mc:Fallback xmlns="">
          <p:pic>
            <p:nvPicPr>
              <p:cNvPr id="777224" name="Ink 8"/>
              <p:cNvPicPr>
                <a:picLocks noRot="1" noChangeAspect="1" noEditPoints="1" noChangeArrowheads="1" noChangeShapeType="1"/>
              </p:cNvPicPr>
              <p:nvPr/>
            </p:nvPicPr>
            <p:blipFill>
              <a:blip r:embed="rId5"/>
              <a:stretch>
                <a:fillRect/>
              </a:stretch>
            </p:blipFill>
            <p:spPr>
              <a:xfrm>
                <a:off x="3265761" y="2224113"/>
                <a:ext cx="124172" cy="157113"/>
              </a:xfrm>
              <a:prstGeom prst="rect">
                <a:avLst/>
              </a:prstGeom>
            </p:spPr>
          </p:pic>
        </mc:Fallback>
      </mc:AlternateContent>
      <p:pic>
        <p:nvPicPr>
          <p:cNvPr id="51206" name="Picture 2" descr="c:\documents and settings\ibm\application data\360se6\User Data\temp\01300000323145123029807175635_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5113" y="115888"/>
            <a:ext cx="1071562"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180528" y="2924945"/>
            <a:ext cx="9324528"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5.4</a:t>
            </a:r>
            <a:r>
              <a:rPr lang="en-US" altLang="zh-CN" b="1" dirty="0" smtClean="0">
                <a:solidFill>
                  <a:schemeClr val="bg1"/>
                </a:solidFill>
                <a:latin typeface="黑体" panose="02010609060101010101" pitchFamily="49" charset="-122"/>
                <a:ea typeface="黑体" panose="02010609060101010101" pitchFamily="49" charset="-122"/>
              </a:rPr>
              <a:t>  </a:t>
            </a:r>
            <a:r>
              <a:rPr lang="zh-CN" altLang="en-US" b="1" dirty="0" smtClean="0">
                <a:solidFill>
                  <a:schemeClr val="bg1"/>
                </a:solidFill>
                <a:latin typeface="黑体" panose="02010609060101010101" pitchFamily="49" charset="-122"/>
                <a:ea typeface="黑体" panose="02010609060101010101" pitchFamily="49" charset="-122"/>
              </a:rPr>
              <a:t>中断响应及中断处理过程</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987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395288" y="2924945"/>
            <a:ext cx="8385175"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5.1</a:t>
            </a:r>
            <a:r>
              <a:rPr lang="en-US" altLang="zh-CN" b="1" dirty="0" smtClean="0">
                <a:solidFill>
                  <a:schemeClr val="bg1"/>
                </a:solidFill>
                <a:latin typeface="黑体" panose="02010609060101010101" pitchFamily="49" charset="-122"/>
                <a:ea typeface="黑体" panose="02010609060101010101" pitchFamily="49" charset="-122"/>
              </a:rPr>
              <a:t>  </a:t>
            </a:r>
            <a:r>
              <a:rPr lang="zh-CN" altLang="en-US" b="1" dirty="0">
                <a:solidFill>
                  <a:schemeClr val="bg1"/>
                </a:solidFill>
                <a:latin typeface="黑体" panose="02010609060101010101" pitchFamily="49" charset="-122"/>
                <a:ea typeface="黑体" panose="02010609060101010101" pitchFamily="49" charset="-122"/>
              </a:rPr>
              <a:t>微机的输入</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输出方式</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55898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09600" y="609600"/>
            <a:ext cx="7772400" cy="914400"/>
          </a:xfrm>
        </p:spPr>
        <p:txBody>
          <a:bodyPr/>
          <a:lstStyle/>
          <a:p>
            <a:pPr eaLnBrk="1" hangingPunct="1"/>
            <a:r>
              <a:rPr lang="en-US" altLang="zh-CN" sz="3600" b="1" dirty="0" smtClean="0">
                <a:latin typeface="楷体" panose="02010609060101010101" pitchFamily="49" charset="-122"/>
                <a:ea typeface="楷体" panose="02010609060101010101" pitchFamily="49" charset="-122"/>
              </a:rPr>
              <a:t>5.4  </a:t>
            </a:r>
            <a:r>
              <a:rPr lang="zh-CN" altLang="en-US" sz="3600" b="1" dirty="0" smtClean="0">
                <a:latin typeface="楷体" panose="02010609060101010101" pitchFamily="49" charset="-122"/>
                <a:ea typeface="楷体" panose="02010609060101010101" pitchFamily="49" charset="-122"/>
              </a:rPr>
              <a:t>中断响应及中断处理过程 </a:t>
            </a:r>
          </a:p>
        </p:txBody>
      </p:sp>
      <p:sp>
        <p:nvSpPr>
          <p:cNvPr id="5222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82369FC-8433-4ED0-BF71-A3794626AEBA}" type="datetime10">
              <a:rPr lang="zh-CN" altLang="en-US" sz="2000" smtClean="0">
                <a:solidFill>
                  <a:schemeClr val="bg1"/>
                </a:solidFill>
              </a:rPr>
              <a:pPr>
                <a:spcBef>
                  <a:spcPct val="50000"/>
                </a:spcBef>
                <a:buFontTx/>
                <a:buNone/>
              </a:pPr>
              <a:t>16:59</a:t>
            </a:fld>
            <a:endParaRPr lang="en-US" altLang="zh-CN" sz="2000" smtClean="0"/>
          </a:p>
        </p:txBody>
      </p:sp>
      <p:pic>
        <p:nvPicPr>
          <p:cNvPr id="5222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635130" y="1969812"/>
            <a:ext cx="4724400" cy="2286000"/>
          </a:xfrm>
        </p:spPr>
        <p:txBody>
          <a:bodyPr/>
          <a:lstStyle/>
          <a:p>
            <a:pPr eaLnBrk="1" hangingPunct="1">
              <a:lnSpc>
                <a:spcPct val="120000"/>
              </a:lnSpc>
            </a:pPr>
            <a:r>
              <a:rPr lang="zh-CN" altLang="en-US" sz="2400" b="1" dirty="0">
                <a:solidFill>
                  <a:srgbClr val="C00000"/>
                </a:solidFill>
              </a:rPr>
              <a:t>中断处理过程的三个</a:t>
            </a:r>
            <a:r>
              <a:rPr lang="zh-CN" altLang="en-US" sz="2400" b="1" dirty="0" smtClean="0">
                <a:solidFill>
                  <a:srgbClr val="C00000"/>
                </a:solidFill>
              </a:rPr>
              <a:t>阶段</a:t>
            </a:r>
            <a:endParaRPr lang="en-US" altLang="zh-CN" sz="2400" b="1" dirty="0" smtClean="0">
              <a:solidFill>
                <a:srgbClr val="C00000"/>
              </a:solidFill>
            </a:endParaRPr>
          </a:p>
          <a:p>
            <a:pPr lvl="1" eaLnBrk="1" hangingPunct="1">
              <a:lnSpc>
                <a:spcPct val="120000"/>
              </a:lnSpc>
            </a:pPr>
            <a:r>
              <a:rPr lang="zh-CN" altLang="en-US" sz="2000" dirty="0" smtClean="0">
                <a:latin typeface="宋体" panose="02010600030101010101" pitchFamily="2" charset="-122"/>
              </a:rPr>
              <a:t>中断响应</a:t>
            </a:r>
            <a:endParaRPr lang="en-US" altLang="zh-CN" sz="2000" dirty="0" smtClean="0">
              <a:latin typeface="宋体" panose="02010600030101010101" pitchFamily="2" charset="-122"/>
            </a:endParaRPr>
          </a:p>
          <a:p>
            <a:pPr lvl="1" eaLnBrk="1" hangingPunct="1">
              <a:lnSpc>
                <a:spcPct val="120000"/>
              </a:lnSpc>
            </a:pPr>
            <a:r>
              <a:rPr lang="zh-CN" altLang="en-US" sz="2000" dirty="0" smtClean="0">
                <a:latin typeface="宋体" panose="02010600030101010101" pitchFamily="2" charset="-122"/>
              </a:rPr>
              <a:t>中断处理 </a:t>
            </a:r>
            <a:endParaRPr lang="en-US" altLang="zh-CN" sz="2000" dirty="0">
              <a:latin typeface="宋体" panose="02010600030101010101" pitchFamily="2" charset="-122"/>
            </a:endParaRPr>
          </a:p>
          <a:p>
            <a:pPr lvl="1" eaLnBrk="1" hangingPunct="1">
              <a:lnSpc>
                <a:spcPct val="120000"/>
              </a:lnSpc>
            </a:pPr>
            <a:r>
              <a:rPr lang="zh-CN" altLang="en-US" sz="2000" dirty="0" smtClean="0">
                <a:latin typeface="宋体" panose="02010600030101010101" pitchFamily="2" charset="-122"/>
              </a:rPr>
              <a:t>中断返回</a:t>
            </a:r>
            <a:r>
              <a:rPr lang="zh-CN" altLang="en-US" sz="2000" dirty="0" smtClean="0">
                <a:latin typeface="宋体" panose="02010600030101010101" pitchFamily="2" charset="-122"/>
                <a:hlinkClick r:id="rId3" action="ppaction://hlinksldjump"/>
              </a:rPr>
              <a:t> </a:t>
            </a:r>
            <a:endParaRPr lang="zh-CN" altLang="en-US" sz="2000" dirty="0" smtClean="0">
              <a:latin typeface="宋体" panose="02010600030101010101" pitchFamily="2" charset="-122"/>
            </a:endParaRPr>
          </a:p>
          <a:p>
            <a:pPr eaLnBrk="1" hangingPunct="1">
              <a:lnSpc>
                <a:spcPct val="120000"/>
              </a:lnSpc>
            </a:pPr>
            <a:r>
              <a:rPr lang="zh-CN" altLang="en-US" sz="2000" b="1" dirty="0" smtClean="0">
                <a:solidFill>
                  <a:srgbClr val="C00000"/>
                </a:solidFill>
              </a:rPr>
              <a:t>中断处理的大致流程如 右图所示。</a:t>
            </a:r>
          </a:p>
        </p:txBody>
      </p:sp>
      <p:grpSp>
        <p:nvGrpSpPr>
          <p:cNvPr id="9" name="Group 5"/>
          <p:cNvGrpSpPr>
            <a:grpSpLocks/>
          </p:cNvGrpSpPr>
          <p:nvPr/>
        </p:nvGrpSpPr>
        <p:grpSpPr bwMode="auto">
          <a:xfrm>
            <a:off x="4860032" y="1899676"/>
            <a:ext cx="3642838" cy="3726392"/>
            <a:chOff x="615" y="750"/>
            <a:chExt cx="3423" cy="3041"/>
          </a:xfrm>
        </p:grpSpPr>
        <p:sp>
          <p:nvSpPr>
            <p:cNvPr id="10" name="Text Box 6"/>
            <p:cNvSpPr txBox="1">
              <a:spLocks noChangeArrowheads="1"/>
            </p:cNvSpPr>
            <p:nvPr/>
          </p:nvSpPr>
          <p:spPr bwMode="auto">
            <a:xfrm>
              <a:off x="2188" y="1422"/>
              <a:ext cx="1314" cy="3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保护现场</a:t>
              </a:r>
              <a:endParaRPr lang="zh-CN" altLang="en-US" sz="2400" b="0" dirty="0"/>
            </a:p>
          </p:txBody>
        </p:sp>
        <p:sp>
          <p:nvSpPr>
            <p:cNvPr id="11" name="Text Box 7"/>
            <p:cNvSpPr txBox="1">
              <a:spLocks noChangeArrowheads="1"/>
            </p:cNvSpPr>
            <p:nvPr/>
          </p:nvSpPr>
          <p:spPr bwMode="auto">
            <a:xfrm>
              <a:off x="1987" y="2043"/>
              <a:ext cx="1600" cy="37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为外设服务</a:t>
              </a:r>
              <a:endParaRPr lang="zh-CN" altLang="en-US" sz="2400" b="0" dirty="0"/>
            </a:p>
          </p:txBody>
        </p:sp>
        <p:sp>
          <p:nvSpPr>
            <p:cNvPr id="12" name="Text Box 8"/>
            <p:cNvSpPr txBox="1">
              <a:spLocks noChangeArrowheads="1"/>
            </p:cNvSpPr>
            <p:nvPr/>
          </p:nvSpPr>
          <p:spPr bwMode="auto">
            <a:xfrm>
              <a:off x="2111" y="2667"/>
              <a:ext cx="1314" cy="377"/>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恢复现场</a:t>
              </a:r>
              <a:endParaRPr lang="zh-CN" altLang="en-US" sz="2400" b="0" dirty="0"/>
            </a:p>
          </p:txBody>
        </p:sp>
        <p:sp>
          <p:nvSpPr>
            <p:cNvPr id="13" name="Text Box 9"/>
            <p:cNvSpPr txBox="1">
              <a:spLocks noChangeArrowheads="1"/>
            </p:cNvSpPr>
            <p:nvPr/>
          </p:nvSpPr>
          <p:spPr bwMode="auto">
            <a:xfrm>
              <a:off x="1250" y="750"/>
              <a:ext cx="1028"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0000"/>
                  </a:solidFill>
                </a:rPr>
                <a:t>主程序</a:t>
              </a:r>
              <a:endParaRPr lang="zh-CN" altLang="en-US" sz="2400" b="0" dirty="0"/>
            </a:p>
          </p:txBody>
        </p:sp>
        <p:sp>
          <p:nvSpPr>
            <p:cNvPr id="14" name="Line 10"/>
            <p:cNvSpPr>
              <a:spLocks noChangeShapeType="1"/>
            </p:cNvSpPr>
            <p:nvPr/>
          </p:nvSpPr>
          <p:spPr bwMode="auto">
            <a:xfrm>
              <a:off x="1301" y="807"/>
              <a:ext cx="0" cy="3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1"/>
            <p:cNvSpPr>
              <a:spLocks noChangeShapeType="1"/>
            </p:cNvSpPr>
            <p:nvPr/>
          </p:nvSpPr>
          <p:spPr bwMode="auto">
            <a:xfrm>
              <a:off x="1301" y="1109"/>
              <a:ext cx="1483" cy="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2"/>
            <p:cNvSpPr>
              <a:spLocks noChangeShapeType="1"/>
            </p:cNvSpPr>
            <p:nvPr/>
          </p:nvSpPr>
          <p:spPr bwMode="auto">
            <a:xfrm>
              <a:off x="2784" y="1124"/>
              <a:ext cx="0" cy="31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Text Box 13"/>
            <p:cNvSpPr txBox="1">
              <a:spLocks noChangeArrowheads="1"/>
            </p:cNvSpPr>
            <p:nvPr/>
          </p:nvSpPr>
          <p:spPr bwMode="auto">
            <a:xfrm>
              <a:off x="2788" y="1109"/>
              <a:ext cx="377"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solidFill>
                    <a:schemeClr val="hlink"/>
                  </a:solidFill>
                </a:rPr>
                <a:t>N</a:t>
              </a:r>
              <a:endParaRPr lang="en-US" altLang="zh-CN" sz="2400" b="0" dirty="0">
                <a:solidFill>
                  <a:schemeClr val="hlink"/>
                </a:solidFill>
              </a:endParaRPr>
            </a:p>
          </p:txBody>
        </p:sp>
        <p:sp>
          <p:nvSpPr>
            <p:cNvPr id="18" name="Text Box 14"/>
            <p:cNvSpPr txBox="1">
              <a:spLocks noChangeArrowheads="1"/>
            </p:cNvSpPr>
            <p:nvPr/>
          </p:nvSpPr>
          <p:spPr bwMode="auto">
            <a:xfrm>
              <a:off x="827" y="906"/>
              <a:ext cx="360"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solidFill>
                    <a:schemeClr val="hlink"/>
                  </a:solidFill>
                </a:rPr>
                <a:t>K</a:t>
              </a:r>
              <a:endParaRPr lang="en-US" altLang="zh-CN" sz="2400" b="0" dirty="0"/>
            </a:p>
          </p:txBody>
        </p:sp>
        <p:sp>
          <p:nvSpPr>
            <p:cNvPr id="19" name="Line 15"/>
            <p:cNvSpPr>
              <a:spLocks noChangeShapeType="1"/>
            </p:cNvSpPr>
            <p:nvPr/>
          </p:nvSpPr>
          <p:spPr bwMode="auto">
            <a:xfrm>
              <a:off x="2784" y="1790"/>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16"/>
            <p:cNvSpPr>
              <a:spLocks noChangeShapeType="1"/>
            </p:cNvSpPr>
            <p:nvPr/>
          </p:nvSpPr>
          <p:spPr bwMode="auto">
            <a:xfrm>
              <a:off x="2784" y="2414"/>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17"/>
            <p:cNvSpPr>
              <a:spLocks noChangeShapeType="1"/>
            </p:cNvSpPr>
            <p:nvPr/>
          </p:nvSpPr>
          <p:spPr bwMode="auto">
            <a:xfrm>
              <a:off x="2784" y="3021"/>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18"/>
            <p:cNvSpPr>
              <a:spLocks noChangeShapeType="1"/>
            </p:cNvSpPr>
            <p:nvPr/>
          </p:nvSpPr>
          <p:spPr bwMode="auto">
            <a:xfrm flipH="1">
              <a:off x="1872" y="3295"/>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19"/>
            <p:cNvSpPr>
              <a:spLocks noChangeShapeType="1"/>
            </p:cNvSpPr>
            <p:nvPr/>
          </p:nvSpPr>
          <p:spPr bwMode="auto">
            <a:xfrm>
              <a:off x="1286" y="1453"/>
              <a:ext cx="0" cy="18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20"/>
            <p:cNvSpPr>
              <a:spLocks noChangeShapeType="1"/>
            </p:cNvSpPr>
            <p:nvPr/>
          </p:nvSpPr>
          <p:spPr bwMode="auto">
            <a:xfrm flipH="1" flipV="1">
              <a:off x="1301" y="1443"/>
              <a:ext cx="571" cy="18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Text Box 21"/>
            <p:cNvSpPr txBox="1">
              <a:spLocks noChangeArrowheads="1"/>
            </p:cNvSpPr>
            <p:nvPr/>
          </p:nvSpPr>
          <p:spPr bwMode="auto">
            <a:xfrm>
              <a:off x="2739" y="3108"/>
              <a:ext cx="759"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err="1">
                  <a:solidFill>
                    <a:schemeClr val="hlink"/>
                  </a:solidFill>
                </a:rPr>
                <a:t>N</a:t>
              </a:r>
              <a:r>
                <a:rPr lang="en-US" altLang="zh-CN" sz="2400" dirty="0" err="1">
                  <a:solidFill>
                    <a:schemeClr val="hlink"/>
                  </a:solidFill>
                </a:rPr>
                <a:t>+</a:t>
              </a:r>
              <a:r>
                <a:rPr lang="en-US" altLang="zh-CN" sz="2400" i="1" dirty="0" err="1">
                  <a:solidFill>
                    <a:schemeClr val="hlink"/>
                  </a:solidFill>
                </a:rPr>
                <a:t>m</a:t>
              </a:r>
              <a:endParaRPr lang="en-US" altLang="zh-CN" sz="2400" dirty="0">
                <a:solidFill>
                  <a:schemeClr val="hlink"/>
                </a:solidFill>
              </a:endParaRPr>
            </a:p>
          </p:txBody>
        </p:sp>
        <p:sp>
          <p:nvSpPr>
            <p:cNvPr id="26" name="Text Box 22"/>
            <p:cNvSpPr txBox="1">
              <a:spLocks noChangeArrowheads="1"/>
            </p:cNvSpPr>
            <p:nvPr/>
          </p:nvSpPr>
          <p:spPr bwMode="auto">
            <a:xfrm>
              <a:off x="615" y="1319"/>
              <a:ext cx="664"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solidFill>
                    <a:schemeClr val="hlink"/>
                  </a:solidFill>
                </a:rPr>
                <a:t>K+1</a:t>
              </a:r>
              <a:endParaRPr lang="en-US" altLang="zh-CN" sz="2400" b="0" dirty="0">
                <a:solidFill>
                  <a:schemeClr val="hlink"/>
                </a:solidFill>
              </a:endParaRPr>
            </a:p>
          </p:txBody>
        </p:sp>
        <p:sp>
          <p:nvSpPr>
            <p:cNvPr id="27" name="Text Box 23"/>
            <p:cNvSpPr txBox="1">
              <a:spLocks noChangeArrowheads="1"/>
            </p:cNvSpPr>
            <p:nvPr/>
          </p:nvSpPr>
          <p:spPr bwMode="auto">
            <a:xfrm>
              <a:off x="1929" y="3414"/>
              <a:ext cx="74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0000"/>
                  </a:solidFill>
                </a:rPr>
                <a:t>返回</a:t>
              </a:r>
              <a:endParaRPr lang="zh-CN" altLang="en-US" sz="2400" b="0" dirty="0"/>
            </a:p>
          </p:txBody>
        </p:sp>
        <p:sp>
          <p:nvSpPr>
            <p:cNvPr id="28" name="Text Box 24"/>
            <p:cNvSpPr txBox="1">
              <a:spLocks noChangeArrowheads="1"/>
            </p:cNvSpPr>
            <p:nvPr/>
          </p:nvSpPr>
          <p:spPr bwMode="auto">
            <a:xfrm>
              <a:off x="3526" y="1453"/>
              <a:ext cx="512" cy="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0000"/>
                  </a:solidFill>
                </a:rPr>
                <a:t>中   断   处   理</a:t>
              </a:r>
              <a:endParaRPr lang="zh-CN" altLang="en-US" sz="2400" b="0" dirty="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25501F9-AD08-402E-9B6B-BEF6D0E3B1ED}" type="datetime10">
              <a:rPr lang="zh-CN" altLang="en-US" sz="2000" smtClean="0">
                <a:solidFill>
                  <a:schemeClr val="bg1"/>
                </a:solidFill>
              </a:rPr>
              <a:pPr>
                <a:spcBef>
                  <a:spcPct val="50000"/>
                </a:spcBef>
                <a:buFontTx/>
                <a:buNone/>
              </a:pPr>
              <a:t>16:59</a:t>
            </a:fld>
            <a:endParaRPr lang="en-US" altLang="zh-CN" sz="2000" smtClean="0"/>
          </a:p>
        </p:txBody>
      </p:sp>
      <p:pic>
        <p:nvPicPr>
          <p:cNvPr id="5530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762000" y="1809278"/>
            <a:ext cx="7338392" cy="428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0000"/>
              </a:lnSpc>
            </a:pPr>
            <a:r>
              <a:rPr kumimoji="0" lang="en-US" altLang="zh-CN" sz="2400" kern="0" dirty="0" smtClean="0">
                <a:solidFill>
                  <a:srgbClr val="C00000"/>
                </a:solidFill>
              </a:rPr>
              <a:t>1. </a:t>
            </a:r>
            <a:r>
              <a:rPr kumimoji="0" lang="zh-CN" altLang="en-US" sz="2400" kern="0" dirty="0" smtClean="0">
                <a:solidFill>
                  <a:srgbClr val="C00000"/>
                </a:solidFill>
              </a:rPr>
              <a:t>中断响应条件</a:t>
            </a:r>
            <a:endParaRPr kumimoji="0" lang="en-US" altLang="zh-CN" sz="2400" kern="0" dirty="0" smtClean="0">
              <a:solidFill>
                <a:srgbClr val="C00000"/>
              </a:solidFill>
            </a:endParaRPr>
          </a:p>
          <a:p>
            <a:pPr lvl="1" eaLnBrk="1" hangingPunct="1">
              <a:lnSpc>
                <a:spcPct val="120000"/>
              </a:lnSpc>
            </a:pPr>
            <a:r>
              <a:rPr lang="zh-CN" altLang="en-US" sz="2000" b="0" dirty="0" smtClean="0"/>
              <a:t>有</a:t>
            </a:r>
            <a:r>
              <a:rPr lang="zh-CN" altLang="en-US" sz="2000" b="0" dirty="0"/>
              <a:t>中断源发出中断请求</a:t>
            </a:r>
            <a:r>
              <a:rPr lang="zh-CN" altLang="en-US" sz="2000" b="0" dirty="0" smtClean="0"/>
              <a:t>。</a:t>
            </a:r>
            <a:endParaRPr lang="en-US" altLang="zh-CN" sz="2000" b="0" dirty="0" smtClean="0"/>
          </a:p>
          <a:p>
            <a:pPr lvl="1" eaLnBrk="1" hangingPunct="1">
              <a:lnSpc>
                <a:spcPct val="120000"/>
              </a:lnSpc>
            </a:pPr>
            <a:r>
              <a:rPr lang="zh-CN" altLang="en-US" sz="2000" b="0" dirty="0" smtClean="0"/>
              <a:t>中断</a:t>
            </a:r>
            <a:r>
              <a:rPr lang="zh-CN" altLang="en-US" sz="2000" b="0" dirty="0"/>
              <a:t>总允许位</a:t>
            </a:r>
            <a:r>
              <a:rPr lang="en-US" altLang="zh-CN" sz="2000" b="0" dirty="0"/>
              <a:t>EA=1</a:t>
            </a:r>
            <a:r>
              <a:rPr lang="zh-CN" altLang="en-US" sz="2000" b="0" dirty="0"/>
              <a:t>，即</a:t>
            </a:r>
            <a:r>
              <a:rPr lang="en-US" altLang="zh-CN" sz="2000" b="0" dirty="0"/>
              <a:t>CPU</a:t>
            </a:r>
            <a:r>
              <a:rPr lang="zh-CN" altLang="en-US" sz="2000" b="0" dirty="0"/>
              <a:t>中断</a:t>
            </a:r>
            <a:r>
              <a:rPr lang="zh-CN" altLang="en-US" sz="2000" b="0" dirty="0" smtClean="0"/>
              <a:t>。</a:t>
            </a:r>
            <a:endParaRPr lang="en-US" altLang="zh-CN" sz="2000" b="0" dirty="0" smtClean="0"/>
          </a:p>
          <a:p>
            <a:pPr lvl="1" eaLnBrk="1" hangingPunct="1">
              <a:lnSpc>
                <a:spcPct val="120000"/>
              </a:lnSpc>
            </a:pPr>
            <a:r>
              <a:rPr lang="zh-CN" altLang="en-US" sz="2000" b="0" dirty="0" smtClean="0"/>
              <a:t>申请</a:t>
            </a:r>
            <a:r>
              <a:rPr lang="zh-CN" altLang="en-US" sz="2000" b="0" dirty="0"/>
              <a:t>中断的中断源的中断允许位为</a:t>
            </a:r>
            <a:r>
              <a:rPr lang="en-US" altLang="zh-CN" sz="2000" b="0" dirty="0"/>
              <a:t>1</a:t>
            </a:r>
            <a:r>
              <a:rPr lang="zh-CN" altLang="en-US" sz="2000" b="0" dirty="0"/>
              <a:t>，即中断没有被屏蔽</a:t>
            </a:r>
            <a:r>
              <a:rPr lang="zh-CN" altLang="en-US" sz="2000" b="0" dirty="0" smtClean="0"/>
              <a:t>。</a:t>
            </a:r>
            <a:endParaRPr lang="en-US" altLang="zh-CN" sz="2000" b="0" dirty="0" smtClean="0"/>
          </a:p>
          <a:p>
            <a:pPr lvl="1" eaLnBrk="1" hangingPunct="1">
              <a:lnSpc>
                <a:spcPct val="120000"/>
              </a:lnSpc>
            </a:pPr>
            <a:r>
              <a:rPr lang="zh-CN" altLang="en-US" sz="2000" b="0" dirty="0" smtClean="0"/>
              <a:t>无</a:t>
            </a:r>
            <a:r>
              <a:rPr lang="zh-CN" altLang="en-US" sz="2000" b="0" dirty="0"/>
              <a:t>同级或更高级中断正在被服务</a:t>
            </a:r>
            <a:r>
              <a:rPr lang="zh-CN" altLang="en-US" sz="2000" b="0" dirty="0" smtClean="0"/>
              <a:t>。</a:t>
            </a:r>
            <a:endParaRPr lang="en-US" altLang="zh-CN" sz="2000" b="0" dirty="0" smtClean="0"/>
          </a:p>
          <a:p>
            <a:pPr lvl="1" eaLnBrk="1" hangingPunct="1">
              <a:lnSpc>
                <a:spcPct val="120000"/>
              </a:lnSpc>
            </a:pPr>
            <a:r>
              <a:rPr lang="zh-CN" altLang="en-US" sz="2000" b="0" dirty="0" smtClean="0"/>
              <a:t>当前</a:t>
            </a:r>
            <a:r>
              <a:rPr lang="zh-CN" altLang="en-US" sz="2000" b="0" dirty="0"/>
              <a:t>的指令周期已经结束</a:t>
            </a:r>
            <a:r>
              <a:rPr lang="zh-CN" altLang="en-US" sz="2000" b="0" dirty="0" smtClean="0"/>
              <a:t>。</a:t>
            </a:r>
            <a:endParaRPr lang="en-US" altLang="zh-CN" sz="2000" b="0" dirty="0" smtClean="0"/>
          </a:p>
          <a:p>
            <a:pPr lvl="1" eaLnBrk="1" hangingPunct="1">
              <a:lnSpc>
                <a:spcPct val="120000"/>
              </a:lnSpc>
            </a:pPr>
            <a:r>
              <a:rPr lang="zh-CN" altLang="en-US" sz="2000" b="0" dirty="0" smtClean="0"/>
              <a:t>若</a:t>
            </a:r>
            <a:r>
              <a:rPr lang="zh-CN" altLang="en-US" sz="2000" b="0" dirty="0"/>
              <a:t>现行指令为</a:t>
            </a:r>
            <a:r>
              <a:rPr lang="en-US" altLang="zh-CN" sz="2000" b="0" dirty="0"/>
              <a:t>RETI</a:t>
            </a:r>
            <a:r>
              <a:rPr lang="zh-CN" altLang="en-US" sz="2000" b="0" dirty="0"/>
              <a:t>或是访问</a:t>
            </a:r>
            <a:r>
              <a:rPr lang="en-US" altLang="zh-CN" sz="2000" b="0" dirty="0"/>
              <a:t>IE</a:t>
            </a:r>
            <a:r>
              <a:rPr lang="zh-CN" altLang="en-US" sz="2000" b="0" dirty="0"/>
              <a:t>或</a:t>
            </a:r>
            <a:r>
              <a:rPr lang="en-US" altLang="zh-CN" sz="2000" b="0" dirty="0"/>
              <a:t>IP</a:t>
            </a:r>
            <a:r>
              <a:rPr lang="zh-CN" altLang="en-US" sz="2000" b="0" dirty="0"/>
              <a:t>指令时，该指令以及紧接着的另一条指令已执行完。</a:t>
            </a:r>
          </a:p>
          <a:p>
            <a:pPr lvl="1" eaLnBrk="1" hangingPunct="1">
              <a:lnSpc>
                <a:spcPct val="120000"/>
              </a:lnSpc>
            </a:pPr>
            <a:endParaRPr kumimoji="0" lang="en-US" altLang="zh-CN" sz="1600" kern="0" dirty="0" smtClean="0"/>
          </a:p>
          <a:p>
            <a:pPr eaLnBrk="1" hangingPunct="1">
              <a:lnSpc>
                <a:spcPct val="120000"/>
              </a:lnSpc>
            </a:pPr>
            <a:endParaRPr kumimoji="0" lang="zh-CN" altLang="en-US" sz="2000" b="1" kern="0" dirty="0" smtClean="0"/>
          </a:p>
        </p:txBody>
      </p:sp>
      <p:sp>
        <p:nvSpPr>
          <p:cNvPr id="6" name="Rectangle 2"/>
          <p:cNvSpPr txBox="1">
            <a:spLocks noChangeArrowheads="1"/>
          </p:cNvSpPr>
          <p:nvPr/>
        </p:nvSpPr>
        <p:spPr bwMode="auto">
          <a:xfrm>
            <a:off x="544996" y="59745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5.4.1  </a:t>
            </a:r>
            <a:r>
              <a:rPr kumimoji="0" lang="zh-CN" altLang="en-US" sz="2800" kern="0" dirty="0" smtClean="0">
                <a:latin typeface="楷体" panose="02010609060101010101" pitchFamily="49" charset="-122"/>
                <a:ea typeface="楷体" panose="02010609060101010101" pitchFamily="49" charset="-122"/>
              </a:rPr>
              <a:t>中断响应</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a:xfrm>
            <a:off x="609600" y="1782642"/>
            <a:ext cx="8534400" cy="3429000"/>
          </a:xfrm>
        </p:spPr>
        <p:txBody>
          <a:bodyPr/>
          <a:lstStyle/>
          <a:p>
            <a:pPr eaLnBrk="1" hangingPunct="1"/>
            <a:r>
              <a:rPr lang="zh-CN" altLang="en-US" sz="2000" b="1" dirty="0" smtClean="0">
                <a:solidFill>
                  <a:srgbClr val="C00000"/>
                </a:solidFill>
                <a:latin typeface="宋体" panose="02010600030101010101" pitchFamily="2" charset="-122"/>
              </a:rPr>
              <a:t>中断响应的操作过程</a:t>
            </a:r>
            <a:endParaRPr lang="en-US" altLang="zh-CN" sz="2000" b="1" dirty="0" smtClean="0">
              <a:solidFill>
                <a:srgbClr val="C00000"/>
              </a:solidFill>
              <a:latin typeface="宋体" panose="02010600030101010101" pitchFamily="2" charset="-122"/>
            </a:endParaRPr>
          </a:p>
          <a:p>
            <a:pPr lvl="1" eaLnBrk="1" hangingPunct="1"/>
            <a:r>
              <a:rPr lang="zh-CN" altLang="en-US" sz="2000" dirty="0" smtClean="0"/>
              <a:t>把当前</a:t>
            </a:r>
            <a:r>
              <a:rPr lang="en-US" altLang="zh-CN" sz="2000" dirty="0" smtClean="0"/>
              <a:t>PC</a:t>
            </a:r>
            <a:r>
              <a:rPr lang="zh-CN" altLang="en-US" sz="2000" dirty="0" smtClean="0"/>
              <a:t>值压入堆栈，保护断点。</a:t>
            </a:r>
            <a:endParaRPr lang="en-US" altLang="zh-CN" sz="2000" dirty="0"/>
          </a:p>
          <a:p>
            <a:pPr lvl="1" eaLnBrk="1" hangingPunct="1"/>
            <a:r>
              <a:rPr lang="zh-CN" altLang="en-US" sz="2000" dirty="0" smtClean="0"/>
              <a:t>将相应的中断服务程序的入口地址送入</a:t>
            </a:r>
            <a:r>
              <a:rPr lang="en-US" altLang="zh-CN" sz="2000" dirty="0" smtClean="0"/>
              <a:t>PC</a:t>
            </a:r>
            <a:r>
              <a:rPr lang="zh-CN" altLang="en-US" sz="2000" dirty="0" smtClean="0"/>
              <a:t>。</a:t>
            </a:r>
            <a:endParaRPr lang="en-US" altLang="zh-CN" sz="2000" dirty="0"/>
          </a:p>
          <a:p>
            <a:pPr lvl="1" eaLnBrk="1" hangingPunct="1"/>
            <a:r>
              <a:rPr lang="zh-CN" altLang="en-US" sz="2000" dirty="0" smtClean="0"/>
              <a:t>对有些中断源，</a:t>
            </a:r>
            <a:r>
              <a:rPr lang="en-US" altLang="zh-CN" sz="2000" dirty="0" smtClean="0"/>
              <a:t>CPU</a:t>
            </a:r>
            <a:r>
              <a:rPr lang="zh-CN" altLang="en-US" sz="2000" dirty="0" smtClean="0"/>
              <a:t>会自动清除中断标志。</a:t>
            </a:r>
            <a:endParaRPr lang="en-US" altLang="zh-CN" sz="2000" dirty="0"/>
          </a:p>
          <a:p>
            <a:pPr lvl="1" eaLnBrk="1" hangingPunct="1"/>
            <a:r>
              <a:rPr lang="zh-CN" altLang="en-US" sz="2000" dirty="0" smtClean="0"/>
              <a:t>执行中断服务程序。</a:t>
            </a:r>
            <a:endParaRPr lang="en-US" altLang="zh-CN" sz="2000" dirty="0"/>
          </a:p>
          <a:p>
            <a:pPr lvl="1" eaLnBrk="1" hangingPunct="1"/>
            <a:r>
              <a:rPr lang="zh-CN" altLang="en-US" sz="2000" dirty="0" smtClean="0"/>
              <a:t>执行到返回指令</a:t>
            </a:r>
            <a:r>
              <a:rPr lang="en-US" altLang="zh-CN" sz="2000" dirty="0" smtClean="0"/>
              <a:t>RETI</a:t>
            </a:r>
            <a:r>
              <a:rPr lang="zh-CN" altLang="en-US" sz="2000" dirty="0" smtClean="0"/>
              <a:t>，中断服务程序结束，将堆栈内容弹出到</a:t>
            </a:r>
            <a:r>
              <a:rPr lang="en-US" altLang="zh-CN" sz="2000" dirty="0" smtClean="0"/>
              <a:t>PC</a:t>
            </a:r>
            <a:r>
              <a:rPr lang="zh-CN" altLang="en-US" sz="2000" dirty="0" smtClean="0"/>
              <a:t>，返回到原来断点继续执行。</a:t>
            </a:r>
            <a:endParaRPr lang="zh-CN" altLang="en-US" sz="2000" dirty="0" smtClean="0">
              <a:latin typeface="宋体" panose="02010600030101010101" pitchFamily="2" charset="-122"/>
            </a:endParaRPr>
          </a:p>
          <a:p>
            <a:pPr eaLnBrk="1" hangingPunct="1">
              <a:lnSpc>
                <a:spcPct val="70000"/>
              </a:lnSpc>
            </a:pPr>
            <a:r>
              <a:rPr lang="zh-CN" altLang="en-US" sz="2000" b="1" dirty="0" smtClean="0">
                <a:solidFill>
                  <a:srgbClr val="C00000"/>
                </a:solidFill>
                <a:latin typeface="宋体" panose="02010600030101010101" pitchFamily="2" charset="-122"/>
              </a:rPr>
              <a:t>各中断源及其对应的矢量地址</a:t>
            </a:r>
          </a:p>
        </p:txBody>
      </p:sp>
      <p:sp>
        <p:nvSpPr>
          <p:cNvPr id="5632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0AC2433-135F-42C0-B408-4FEE9EB8D70F}" type="datetime10">
              <a:rPr lang="zh-CN" altLang="en-US" sz="2000" smtClean="0">
                <a:solidFill>
                  <a:schemeClr val="bg1"/>
                </a:solidFill>
              </a:rPr>
              <a:pPr>
                <a:spcBef>
                  <a:spcPct val="50000"/>
                </a:spcBef>
                <a:buFontTx/>
                <a:buNone/>
              </a:pPr>
              <a:t>16:59</a:t>
            </a:fld>
            <a:endParaRPr lang="en-US" altLang="zh-CN" sz="2000" smtClean="0"/>
          </a:p>
        </p:txBody>
      </p:sp>
      <p:graphicFrame>
        <p:nvGraphicFramePr>
          <p:cNvPr id="56325" name="Object 5"/>
          <p:cNvGraphicFramePr>
            <a:graphicFrameLocks noChangeAspect="1"/>
          </p:cNvGraphicFramePr>
          <p:nvPr>
            <p:extLst>
              <p:ext uri="{D42A27DB-BD31-4B8C-83A1-F6EECF244321}">
                <p14:modId xmlns:p14="http://schemas.microsoft.com/office/powerpoint/2010/main" val="95632586"/>
              </p:ext>
            </p:extLst>
          </p:nvPr>
        </p:nvGraphicFramePr>
        <p:xfrm>
          <a:off x="899592" y="4581128"/>
          <a:ext cx="6172200" cy="1828800"/>
        </p:xfrm>
        <a:graphic>
          <a:graphicData uri="http://schemas.openxmlformats.org/presentationml/2006/ole">
            <mc:AlternateContent xmlns:mc="http://schemas.openxmlformats.org/markup-compatibility/2006">
              <mc:Choice xmlns:v="urn:schemas-microsoft-com:vml" Requires="v">
                <p:oleObj spid="_x0000_s56433" name="Document" r:id="rId3" imgW="7943850" imgH="3657600" progId="Word.Document.8">
                  <p:embed/>
                </p:oleObj>
              </mc:Choice>
              <mc:Fallback>
                <p:oleObj name="Document" r:id="rId3" imgW="7943850" imgH="365760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581128"/>
                        <a:ext cx="6172200" cy="18288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56326" name="Picture 2" descr="c:\documents and settings\ibm\application data\360se6\User Data\temp\01300000323145123029807175635_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544996" y="59745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a:latin typeface="楷体" panose="02010609060101010101" pitchFamily="49" charset="-122"/>
                <a:ea typeface="楷体" panose="02010609060101010101" pitchFamily="49" charset="-122"/>
              </a:rPr>
              <a:t>5.4.1  </a:t>
            </a:r>
            <a:r>
              <a:rPr kumimoji="0" lang="zh-CN" altLang="en-US" sz="3600" kern="0" dirty="0">
                <a:latin typeface="楷体" panose="02010609060101010101" pitchFamily="49" charset="-122"/>
                <a:ea typeface="楷体" panose="02010609060101010101" pitchFamily="49" charset="-122"/>
              </a:rPr>
              <a:t>中断响应 </a:t>
            </a:r>
          </a:p>
          <a:p>
            <a:pPr eaLnBrk="1" hangingPunct="1"/>
            <a:r>
              <a:rPr kumimoji="0" lang="en-US" altLang="zh-CN" sz="2800" kern="0" dirty="0" smtClean="0">
                <a:latin typeface="楷体" panose="02010609060101010101" pitchFamily="49" charset="-122"/>
                <a:ea typeface="楷体" panose="02010609060101010101" pitchFamily="49" charset="-122"/>
              </a:rPr>
              <a:t>2. </a:t>
            </a:r>
            <a:r>
              <a:rPr kumimoji="0" lang="zh-CN" altLang="en-US" sz="2800" kern="0" dirty="0" smtClean="0">
                <a:latin typeface="楷体" panose="02010609060101010101" pitchFamily="49" charset="-122"/>
                <a:ea typeface="楷体" panose="02010609060101010101" pitchFamily="49" charset="-122"/>
              </a:rPr>
              <a:t>中断响应的自主操作过程</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415669" y="1771208"/>
            <a:ext cx="8534400" cy="4463355"/>
          </a:xfrm>
        </p:spPr>
        <p:txBody>
          <a:bodyPr/>
          <a:lstStyle/>
          <a:p>
            <a:pPr eaLnBrk="1" hangingPunct="1">
              <a:lnSpc>
                <a:spcPct val="90000"/>
              </a:lnSpc>
            </a:pPr>
            <a:r>
              <a:rPr lang="zh-CN" altLang="en-US" sz="2000" b="1" dirty="0">
                <a:solidFill>
                  <a:srgbClr val="C00000"/>
                </a:solidFill>
              </a:rPr>
              <a:t>两个不可编程的“优先级生效”</a:t>
            </a:r>
            <a:r>
              <a:rPr lang="zh-CN" altLang="en-US" sz="2000" b="1" dirty="0" smtClean="0">
                <a:solidFill>
                  <a:srgbClr val="C00000"/>
                </a:solidFill>
              </a:rPr>
              <a:t>触发器</a:t>
            </a:r>
            <a:endParaRPr lang="en-US" altLang="zh-CN" sz="2000" b="1" dirty="0" smtClean="0">
              <a:solidFill>
                <a:srgbClr val="C00000"/>
              </a:solidFill>
            </a:endParaRPr>
          </a:p>
          <a:p>
            <a:pPr lvl="1" eaLnBrk="1" hangingPunct="1">
              <a:lnSpc>
                <a:spcPct val="90000"/>
              </a:lnSpc>
            </a:pPr>
            <a:r>
              <a:rPr lang="zh-CN" altLang="en-US" sz="2000" dirty="0" smtClean="0"/>
              <a:t>“高优先级生效”触发器，用以指明已进行高级中断服务，并阻止其他一切中断请求；</a:t>
            </a:r>
            <a:endParaRPr lang="en-US" altLang="zh-CN" sz="2000" dirty="0" smtClean="0"/>
          </a:p>
          <a:p>
            <a:pPr lvl="1" eaLnBrk="1" hangingPunct="1">
              <a:lnSpc>
                <a:spcPct val="90000"/>
              </a:lnSpc>
            </a:pPr>
            <a:r>
              <a:rPr lang="zh-CN" altLang="en-US" sz="2000" dirty="0" smtClean="0"/>
              <a:t>“低优先级生效”触发器，用以指明已进行低优先级中断服务，并阻止除高优先级以外的一切中断请求。</a:t>
            </a:r>
            <a:endParaRPr lang="en-US" altLang="zh-CN" sz="2000" dirty="0" smtClean="0"/>
          </a:p>
          <a:p>
            <a:pPr eaLnBrk="1" hangingPunct="1">
              <a:lnSpc>
                <a:spcPct val="90000"/>
              </a:lnSpc>
            </a:pPr>
            <a:r>
              <a:rPr lang="en-US" altLang="zh-CN" sz="2000" b="1" dirty="0" smtClean="0">
                <a:solidFill>
                  <a:srgbClr val="C00000"/>
                </a:solidFill>
              </a:rPr>
              <a:t>89C51/S51</a:t>
            </a:r>
            <a:r>
              <a:rPr lang="zh-CN" altLang="en-US" sz="2000" b="1" dirty="0" smtClean="0">
                <a:solidFill>
                  <a:srgbClr val="C00000"/>
                </a:solidFill>
              </a:rPr>
              <a:t>单片机一旦响应中断</a:t>
            </a:r>
            <a:endParaRPr lang="en-US" altLang="zh-CN" sz="2000" b="1" dirty="0" smtClean="0">
              <a:solidFill>
                <a:srgbClr val="C00000"/>
              </a:solidFill>
            </a:endParaRPr>
          </a:p>
          <a:p>
            <a:pPr lvl="1" eaLnBrk="1" hangingPunct="1">
              <a:lnSpc>
                <a:spcPct val="90000"/>
              </a:lnSpc>
            </a:pPr>
            <a:r>
              <a:rPr lang="zh-CN" altLang="en-US" sz="2000" dirty="0" smtClean="0"/>
              <a:t>置位</a:t>
            </a:r>
            <a:r>
              <a:rPr lang="zh-CN" altLang="en-US" sz="2000" dirty="0"/>
              <a:t>相应的中断“优先级生效”触发器</a:t>
            </a:r>
            <a:r>
              <a:rPr lang="zh-CN" altLang="en-US" sz="2000" dirty="0" smtClean="0"/>
              <a:t>，</a:t>
            </a:r>
            <a:endParaRPr lang="en-US" altLang="zh-CN" sz="2000" dirty="0" smtClean="0"/>
          </a:p>
          <a:p>
            <a:pPr lvl="1" eaLnBrk="1" hangingPunct="1">
              <a:lnSpc>
                <a:spcPct val="90000"/>
              </a:lnSpc>
            </a:pPr>
            <a:r>
              <a:rPr lang="zh-CN" altLang="en-US" sz="2000" dirty="0" smtClean="0"/>
              <a:t>由</a:t>
            </a:r>
            <a:r>
              <a:rPr lang="zh-CN" altLang="en-US" sz="2000" dirty="0"/>
              <a:t>硬件执行一条长调用指令</a:t>
            </a:r>
            <a:r>
              <a:rPr lang="en-US" altLang="zh-CN" sz="2000" dirty="0"/>
              <a:t>LCALL</a:t>
            </a:r>
            <a:r>
              <a:rPr lang="zh-CN" altLang="en-US" sz="2000" dirty="0"/>
              <a:t>，把当前</a:t>
            </a:r>
            <a:r>
              <a:rPr lang="en-US" altLang="zh-CN" sz="2000" dirty="0"/>
              <a:t>PC</a:t>
            </a:r>
            <a:r>
              <a:rPr lang="zh-CN" altLang="en-US" sz="2000" dirty="0"/>
              <a:t>值压入堆栈，以保护断点，再将相应的中断服务程序的入口</a:t>
            </a:r>
            <a:r>
              <a:rPr lang="zh-CN" altLang="en-US" sz="2000" dirty="0" smtClean="0"/>
              <a:t>地址送入</a:t>
            </a:r>
            <a:r>
              <a:rPr lang="en-US" altLang="zh-CN" sz="2000" dirty="0" smtClean="0"/>
              <a:t>PC</a:t>
            </a:r>
            <a:r>
              <a:rPr lang="zh-CN" altLang="en-US" sz="2000" dirty="0" smtClean="0"/>
              <a:t>。</a:t>
            </a:r>
            <a:endParaRPr lang="en-US" altLang="zh-CN" sz="2000" dirty="0" smtClean="0"/>
          </a:p>
          <a:p>
            <a:pPr eaLnBrk="1" hangingPunct="1">
              <a:lnSpc>
                <a:spcPct val="90000"/>
              </a:lnSpc>
            </a:pPr>
            <a:r>
              <a:rPr lang="zh-CN" altLang="en-US" sz="2000" b="1" dirty="0" smtClean="0">
                <a:solidFill>
                  <a:srgbClr val="C00000"/>
                </a:solidFill>
              </a:rPr>
              <a:t>中断标志清除</a:t>
            </a:r>
            <a:endParaRPr lang="en-US" altLang="zh-CN" sz="2000" b="1" dirty="0" smtClean="0">
              <a:solidFill>
                <a:srgbClr val="C00000"/>
              </a:solidFill>
            </a:endParaRPr>
          </a:p>
          <a:p>
            <a:pPr lvl="1" eaLnBrk="1" hangingPunct="1">
              <a:lnSpc>
                <a:spcPct val="90000"/>
              </a:lnSpc>
            </a:pPr>
            <a:r>
              <a:rPr lang="zh-CN" altLang="en-US" sz="2000" dirty="0" smtClean="0">
                <a:solidFill>
                  <a:srgbClr val="C00000"/>
                </a:solidFill>
              </a:rPr>
              <a:t>自动清除：</a:t>
            </a:r>
            <a:r>
              <a:rPr lang="zh-CN" altLang="en-US" sz="2000" dirty="0" smtClean="0"/>
              <a:t>定时器溢出中断</a:t>
            </a:r>
            <a:r>
              <a:rPr lang="en-US" altLang="zh-CN" sz="2000" dirty="0" smtClean="0"/>
              <a:t>TF0</a:t>
            </a:r>
            <a:r>
              <a:rPr lang="zh-CN" altLang="en-US" sz="2000" dirty="0"/>
              <a:t>、</a:t>
            </a:r>
            <a:r>
              <a:rPr lang="en-US" altLang="zh-CN" sz="2000" dirty="0"/>
              <a:t>TF1</a:t>
            </a:r>
            <a:r>
              <a:rPr lang="zh-CN" altLang="en-US" sz="2000" dirty="0"/>
              <a:t>和边沿触发方式下的外部中断标志</a:t>
            </a:r>
            <a:r>
              <a:rPr lang="en-US" altLang="zh-CN" sz="2000" dirty="0"/>
              <a:t>IE0</a:t>
            </a:r>
            <a:r>
              <a:rPr lang="zh-CN" altLang="en-US" sz="2000" dirty="0"/>
              <a:t>、</a:t>
            </a:r>
            <a:r>
              <a:rPr lang="en-US" altLang="zh-CN" sz="2000" dirty="0"/>
              <a:t>IE1</a:t>
            </a:r>
            <a:r>
              <a:rPr lang="zh-CN" altLang="en-US" sz="2000" dirty="0" smtClean="0"/>
              <a:t>；</a:t>
            </a:r>
            <a:endParaRPr lang="en-US" altLang="zh-CN" sz="2000" dirty="0" smtClean="0"/>
          </a:p>
          <a:p>
            <a:pPr lvl="1" eaLnBrk="1" hangingPunct="1">
              <a:lnSpc>
                <a:spcPct val="90000"/>
              </a:lnSpc>
            </a:pPr>
            <a:r>
              <a:rPr lang="zh-CN" altLang="en-US" sz="2000" dirty="0" smtClean="0">
                <a:solidFill>
                  <a:srgbClr val="C00000"/>
                </a:solidFill>
              </a:rPr>
              <a:t>用户软件清除</a:t>
            </a:r>
            <a:r>
              <a:rPr lang="zh-CN" altLang="en-US" sz="2000" dirty="0" smtClean="0"/>
              <a:t>：串行口</a:t>
            </a:r>
            <a:r>
              <a:rPr lang="zh-CN" altLang="en-US" sz="2000" dirty="0"/>
              <a:t>接收发送中断标志</a:t>
            </a:r>
            <a:r>
              <a:rPr lang="en-US" altLang="zh-CN" sz="2000" dirty="0"/>
              <a:t>RI</a:t>
            </a:r>
            <a:r>
              <a:rPr lang="zh-CN" altLang="en-US" sz="2000" dirty="0"/>
              <a:t>、</a:t>
            </a:r>
            <a:r>
              <a:rPr lang="en-US" altLang="zh-CN" sz="2000" dirty="0"/>
              <a:t>TI</a:t>
            </a:r>
            <a:r>
              <a:rPr lang="zh-CN" altLang="en-US" sz="2000" dirty="0"/>
              <a:t>；在电平触发方式下的外部中断标志</a:t>
            </a:r>
            <a:r>
              <a:rPr lang="en-US" altLang="zh-CN" sz="2000" dirty="0"/>
              <a:t>IE0</a:t>
            </a:r>
            <a:r>
              <a:rPr lang="zh-CN" altLang="en-US" sz="2000" dirty="0"/>
              <a:t>和</a:t>
            </a:r>
            <a:r>
              <a:rPr lang="en-US" altLang="zh-CN" sz="2000" dirty="0" smtClean="0"/>
              <a:t>IE1</a:t>
            </a:r>
            <a:endParaRPr lang="zh-CN" altLang="en-US" sz="2000" dirty="0"/>
          </a:p>
          <a:p>
            <a:pPr eaLnBrk="1" hangingPunct="1">
              <a:lnSpc>
                <a:spcPct val="90000"/>
              </a:lnSpc>
            </a:pPr>
            <a:endParaRPr lang="en-US" altLang="zh-CN" sz="2000" dirty="0" smtClean="0"/>
          </a:p>
          <a:p>
            <a:pPr eaLnBrk="1" hangingPunct="1">
              <a:lnSpc>
                <a:spcPct val="90000"/>
              </a:lnSpc>
            </a:pPr>
            <a:endParaRPr lang="zh-CN" altLang="en-US" sz="2000" dirty="0" smtClean="0"/>
          </a:p>
          <a:p>
            <a:pPr eaLnBrk="1" hangingPunct="1">
              <a:lnSpc>
                <a:spcPct val="150000"/>
              </a:lnSpc>
            </a:pPr>
            <a:endParaRPr lang="en-US" altLang="zh-CN" sz="1800" b="1" dirty="0" smtClean="0">
              <a:solidFill>
                <a:srgbClr val="000000"/>
              </a:solidFill>
              <a:latin typeface="宋体" panose="02010600030101010101" pitchFamily="2" charset="-122"/>
            </a:endParaRPr>
          </a:p>
        </p:txBody>
      </p:sp>
      <p:sp>
        <p:nvSpPr>
          <p:cNvPr id="5734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9C94BF33-7378-4022-AAAF-5A8577DA23E3}" type="datetime10">
              <a:rPr lang="zh-CN" altLang="en-US" sz="2000" smtClean="0">
                <a:solidFill>
                  <a:schemeClr val="bg1"/>
                </a:solidFill>
              </a:rPr>
              <a:pPr>
                <a:spcBef>
                  <a:spcPct val="50000"/>
                </a:spcBef>
                <a:buFontTx/>
                <a:buNone/>
              </a:pPr>
              <a:t>16:59</a:t>
            </a:fld>
            <a:endParaRPr lang="en-US" altLang="zh-CN" sz="2000" smtClean="0"/>
          </a:p>
        </p:txBody>
      </p:sp>
      <p:pic>
        <p:nvPicPr>
          <p:cNvPr id="57348"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544996" y="59745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a:latin typeface="楷体" panose="02010609060101010101" pitchFamily="49" charset="-122"/>
                <a:ea typeface="楷体" panose="02010609060101010101" pitchFamily="49" charset="-122"/>
              </a:rPr>
              <a:t>5.4.1  </a:t>
            </a:r>
            <a:r>
              <a:rPr kumimoji="0" lang="zh-CN" altLang="en-US" sz="3600" kern="0" dirty="0">
                <a:latin typeface="楷体" panose="02010609060101010101" pitchFamily="49" charset="-122"/>
                <a:ea typeface="楷体" panose="02010609060101010101" pitchFamily="49" charset="-122"/>
              </a:rPr>
              <a:t>中断响应 </a:t>
            </a:r>
          </a:p>
          <a:p>
            <a:pPr eaLnBrk="1" hangingPunct="1"/>
            <a:r>
              <a:rPr kumimoji="0" lang="en-US" altLang="zh-CN" sz="2800" kern="0" dirty="0" smtClean="0">
                <a:latin typeface="楷体" panose="02010609060101010101" pitchFamily="49" charset="-122"/>
                <a:ea typeface="楷体" panose="02010609060101010101" pitchFamily="49" charset="-122"/>
              </a:rPr>
              <a:t>2. </a:t>
            </a:r>
            <a:r>
              <a:rPr kumimoji="0" lang="zh-CN" altLang="en-US" sz="2800" kern="0" dirty="0" smtClean="0">
                <a:latin typeface="楷体" panose="02010609060101010101" pitchFamily="49" charset="-122"/>
                <a:ea typeface="楷体" panose="02010609060101010101" pitchFamily="49" charset="-122"/>
              </a:rPr>
              <a:t>中断响应的自主操作过程</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539552" y="1628800"/>
            <a:ext cx="8064896" cy="4616599"/>
          </a:xfrm>
        </p:spPr>
        <p:txBody>
          <a:bodyPr/>
          <a:lstStyle/>
          <a:p>
            <a:pPr eaLnBrk="1" hangingPunct="1">
              <a:lnSpc>
                <a:spcPct val="120000"/>
              </a:lnSpc>
            </a:pPr>
            <a:r>
              <a:rPr lang="zh-CN" altLang="en-US" sz="2000" b="1" dirty="0" smtClean="0">
                <a:solidFill>
                  <a:srgbClr val="C00000"/>
                </a:solidFill>
              </a:rPr>
              <a:t>中断服务程序位置</a:t>
            </a:r>
            <a:endParaRPr lang="en-US" altLang="zh-CN" sz="2000" b="1" dirty="0" smtClean="0">
              <a:solidFill>
                <a:srgbClr val="C00000"/>
              </a:solidFill>
            </a:endParaRPr>
          </a:p>
          <a:p>
            <a:pPr lvl="1" eaLnBrk="1" hangingPunct="1">
              <a:lnSpc>
                <a:spcPct val="120000"/>
              </a:lnSpc>
            </a:pPr>
            <a:r>
              <a:rPr lang="zh-CN" altLang="en-US" sz="2000" dirty="0" smtClean="0"/>
              <a:t>相邻中断源中断服务程序入口地址相距只有</a:t>
            </a:r>
            <a:r>
              <a:rPr lang="en-US" altLang="zh-CN" sz="2000" dirty="0" smtClean="0"/>
              <a:t>8</a:t>
            </a:r>
            <a:r>
              <a:rPr lang="zh-CN" altLang="en-US" sz="2000" dirty="0" smtClean="0"/>
              <a:t>个单元，一般的中断服务程序是容纳不下的，通常是在相应的中断服务程序入口地址中放一条长跳转指令</a:t>
            </a:r>
            <a:r>
              <a:rPr lang="en-US" altLang="zh-CN" sz="2000" dirty="0" smtClean="0"/>
              <a:t>LJMP</a:t>
            </a:r>
            <a:r>
              <a:rPr lang="zh-CN" altLang="en-US" sz="2000" dirty="0" smtClean="0"/>
              <a:t>，这样就可以转到</a:t>
            </a:r>
            <a:r>
              <a:rPr lang="en-US" altLang="zh-CN" sz="2000" dirty="0" smtClean="0"/>
              <a:t>64 KB</a:t>
            </a:r>
            <a:r>
              <a:rPr lang="zh-CN" altLang="en-US" sz="2000" dirty="0" smtClean="0"/>
              <a:t>的任何可用区域了。</a:t>
            </a:r>
            <a:endParaRPr lang="en-US" altLang="zh-CN" sz="2000" dirty="0" smtClean="0"/>
          </a:p>
          <a:p>
            <a:pPr eaLnBrk="1" hangingPunct="1">
              <a:lnSpc>
                <a:spcPct val="120000"/>
              </a:lnSpc>
            </a:pPr>
            <a:r>
              <a:rPr lang="zh-CN" altLang="en-US" sz="2000" b="1" dirty="0" smtClean="0">
                <a:solidFill>
                  <a:srgbClr val="C00000"/>
                </a:solidFill>
              </a:rPr>
              <a:t>中断服务程序执行及返回</a:t>
            </a:r>
            <a:endParaRPr lang="en-US" altLang="zh-CN" sz="2000" b="1" dirty="0" smtClean="0">
              <a:solidFill>
                <a:srgbClr val="C00000"/>
              </a:solidFill>
            </a:endParaRPr>
          </a:p>
          <a:p>
            <a:pPr lvl="1" eaLnBrk="1" hangingPunct="1">
              <a:lnSpc>
                <a:spcPct val="120000"/>
              </a:lnSpc>
            </a:pPr>
            <a:r>
              <a:rPr lang="zh-CN" altLang="en-US" sz="2000" dirty="0" smtClean="0"/>
              <a:t>中断服务程序</a:t>
            </a:r>
            <a:r>
              <a:rPr lang="zh-CN" altLang="en-US" sz="2000" dirty="0"/>
              <a:t>从矢量地址开始执行，一直到返回指令</a:t>
            </a:r>
            <a:r>
              <a:rPr lang="en-US" altLang="zh-CN" sz="2000" dirty="0"/>
              <a:t>RETI</a:t>
            </a:r>
            <a:r>
              <a:rPr lang="zh-CN" altLang="en-US" sz="2000" dirty="0"/>
              <a:t>为止</a:t>
            </a:r>
            <a:r>
              <a:rPr lang="zh-CN" altLang="en-US" sz="2000" dirty="0" smtClean="0"/>
              <a:t>。</a:t>
            </a:r>
            <a:endParaRPr lang="en-US" altLang="zh-CN" sz="2000" dirty="0" smtClean="0"/>
          </a:p>
          <a:p>
            <a:pPr lvl="1" eaLnBrk="1" hangingPunct="1">
              <a:lnSpc>
                <a:spcPct val="120000"/>
              </a:lnSpc>
            </a:pPr>
            <a:r>
              <a:rPr lang="en-US" altLang="zh-CN" sz="2000" dirty="0" smtClean="0"/>
              <a:t>RETI</a:t>
            </a:r>
            <a:r>
              <a:rPr lang="zh-CN" altLang="en-US" sz="2000" dirty="0"/>
              <a:t>指令的操作</a:t>
            </a:r>
            <a:r>
              <a:rPr lang="zh-CN" altLang="en-US" sz="2000" dirty="0" smtClean="0"/>
              <a:t>，一方面告诉中断系统该中断服务程序已执行</a:t>
            </a:r>
            <a:r>
              <a:rPr lang="zh-CN" altLang="en-US" sz="2000" dirty="0"/>
              <a:t>完毕，另一方面把原来压入堆栈保护的断点地址从栈</a:t>
            </a:r>
            <a:r>
              <a:rPr lang="zh-CN" altLang="en-US" sz="2000" dirty="0" smtClean="0"/>
              <a:t>顶弹</a:t>
            </a:r>
            <a:r>
              <a:rPr lang="zh-CN" altLang="en-US" sz="2000" dirty="0"/>
              <a:t>出，装入程序计数器</a:t>
            </a:r>
            <a:r>
              <a:rPr lang="en-US" altLang="zh-CN" sz="2000" dirty="0"/>
              <a:t>PC</a:t>
            </a:r>
            <a:r>
              <a:rPr lang="zh-CN" altLang="en-US" sz="2000" dirty="0"/>
              <a:t>，使程序返回到被中断的程序断点处继续执行</a:t>
            </a:r>
            <a:r>
              <a:rPr lang="zh-CN" altLang="en-US" sz="2000" dirty="0" smtClean="0"/>
              <a:t>。</a:t>
            </a:r>
            <a:endParaRPr lang="zh-CN" altLang="en-US" sz="2000" dirty="0"/>
          </a:p>
        </p:txBody>
      </p:sp>
      <p:sp>
        <p:nvSpPr>
          <p:cNvPr id="593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4174ADE-C70B-4CF7-8ADB-70FE9C2A7212}" type="datetime10">
              <a:rPr lang="zh-CN" altLang="en-US" sz="2000" smtClean="0">
                <a:solidFill>
                  <a:schemeClr val="bg1"/>
                </a:solidFill>
              </a:rPr>
              <a:pPr>
                <a:spcBef>
                  <a:spcPct val="50000"/>
                </a:spcBef>
                <a:buFontTx/>
                <a:buNone/>
              </a:pPr>
              <a:t>16:59</a:t>
            </a:fld>
            <a:endParaRPr lang="en-US" altLang="zh-CN" sz="2000" smtClean="0"/>
          </a:p>
        </p:txBody>
      </p:sp>
      <p:pic>
        <p:nvPicPr>
          <p:cNvPr id="59396"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544996" y="59745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a:latin typeface="楷体" panose="02010609060101010101" pitchFamily="49" charset="-122"/>
                <a:ea typeface="楷体" panose="02010609060101010101" pitchFamily="49" charset="-122"/>
              </a:rPr>
              <a:t>5.4.1  </a:t>
            </a:r>
            <a:r>
              <a:rPr kumimoji="0" lang="zh-CN" altLang="en-US" sz="3600" kern="0" dirty="0">
                <a:latin typeface="楷体" panose="02010609060101010101" pitchFamily="49" charset="-122"/>
                <a:ea typeface="楷体" panose="02010609060101010101" pitchFamily="49" charset="-122"/>
              </a:rPr>
              <a:t>中断响应 </a:t>
            </a:r>
          </a:p>
          <a:p>
            <a:pPr eaLnBrk="1" hangingPunct="1"/>
            <a:r>
              <a:rPr kumimoji="0" lang="en-US" altLang="zh-CN" sz="2800" kern="0" dirty="0" smtClean="0">
                <a:latin typeface="楷体" panose="02010609060101010101" pitchFamily="49" charset="-122"/>
                <a:ea typeface="楷体" panose="02010609060101010101" pitchFamily="49" charset="-122"/>
              </a:rPr>
              <a:t>2. </a:t>
            </a:r>
            <a:r>
              <a:rPr kumimoji="0" lang="zh-CN" altLang="en-US" sz="2800" kern="0" dirty="0" smtClean="0">
                <a:latin typeface="楷体" panose="02010609060101010101" pitchFamily="49" charset="-122"/>
                <a:ea typeface="楷体" panose="02010609060101010101" pitchFamily="49" charset="-122"/>
              </a:rPr>
              <a:t>中断响应的自主操作过程</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Rectangle 3"/>
          <p:cNvSpPr>
            <a:spLocks noGrp="1" noChangeArrowheads="1"/>
          </p:cNvSpPr>
          <p:nvPr>
            <p:ph idx="1"/>
          </p:nvPr>
        </p:nvSpPr>
        <p:spPr>
          <a:xfrm>
            <a:off x="616152" y="1344261"/>
            <a:ext cx="7620000" cy="5409916"/>
          </a:xfrm>
        </p:spPr>
        <p:txBody>
          <a:bodyPr/>
          <a:lstStyle/>
          <a:p>
            <a:pPr eaLnBrk="1" hangingPunct="1"/>
            <a:r>
              <a:rPr lang="zh-CN" altLang="en-US" sz="2000" b="1" dirty="0">
                <a:latin typeface="+mj-ea"/>
              </a:rPr>
              <a:t>外部中断</a:t>
            </a:r>
            <a:r>
              <a:rPr lang="zh-CN" altLang="en-US" sz="2000" b="1" dirty="0" smtClean="0">
                <a:latin typeface="+mn-ea"/>
              </a:rPr>
              <a:t>最短的响应时间为</a:t>
            </a:r>
            <a:r>
              <a:rPr lang="en-US" altLang="zh-CN" sz="2000" b="1" dirty="0" smtClean="0">
                <a:latin typeface="+mn-ea"/>
              </a:rPr>
              <a:t>3</a:t>
            </a:r>
            <a:r>
              <a:rPr lang="zh-CN" altLang="en-US" sz="2000" b="1" dirty="0" smtClean="0">
                <a:latin typeface="+mn-ea"/>
              </a:rPr>
              <a:t>个机器周期。</a:t>
            </a:r>
            <a:endParaRPr lang="en-US" altLang="zh-CN" sz="2000" b="1" dirty="0" smtClean="0">
              <a:latin typeface="+mn-ea"/>
            </a:endParaRPr>
          </a:p>
          <a:p>
            <a:pPr lvl="1" eaLnBrk="1" hangingPunct="1"/>
            <a:r>
              <a:rPr lang="zh-CN" altLang="en-US" sz="2000" dirty="0" smtClean="0">
                <a:latin typeface="+mn-ea"/>
              </a:rPr>
              <a:t>中断请求</a:t>
            </a:r>
            <a:r>
              <a:rPr lang="zh-CN" altLang="en-US" sz="2000" dirty="0">
                <a:latin typeface="+mn-ea"/>
              </a:rPr>
              <a:t>标志位查询占</a:t>
            </a:r>
            <a:r>
              <a:rPr lang="zh-CN" altLang="en-US" sz="2000" dirty="0">
                <a:solidFill>
                  <a:srgbClr val="C00000"/>
                </a:solidFill>
                <a:latin typeface="+mn-ea"/>
              </a:rPr>
              <a:t>1个机器周期</a:t>
            </a:r>
            <a:r>
              <a:rPr lang="zh-CN" altLang="en-US" sz="2000" dirty="0" smtClean="0">
                <a:latin typeface="+mn-ea"/>
              </a:rPr>
              <a:t>。</a:t>
            </a:r>
            <a:endParaRPr lang="en-US" altLang="zh-CN" sz="2000" dirty="0" smtClean="0">
              <a:latin typeface="+mn-ea"/>
            </a:endParaRPr>
          </a:p>
          <a:p>
            <a:pPr lvl="1" eaLnBrk="1" hangingPunct="1"/>
            <a:r>
              <a:rPr lang="zh-CN" altLang="en-US" sz="2000" dirty="0" smtClean="0">
                <a:latin typeface="+mn-ea"/>
              </a:rPr>
              <a:t>子程序</a:t>
            </a:r>
            <a:r>
              <a:rPr lang="zh-CN" altLang="en-US" sz="2000" dirty="0">
                <a:latin typeface="+mn-ea"/>
              </a:rPr>
              <a:t>调用指令</a:t>
            </a:r>
            <a:r>
              <a:rPr lang="en-US" altLang="zh-CN" sz="2000" dirty="0">
                <a:solidFill>
                  <a:srgbClr val="C00000"/>
                </a:solidFill>
                <a:latin typeface="+mn-ea"/>
              </a:rPr>
              <a:t>LCALL</a:t>
            </a:r>
            <a:r>
              <a:rPr lang="zh-CN" altLang="en-US" sz="2000" dirty="0">
                <a:latin typeface="+mn-ea"/>
              </a:rPr>
              <a:t>转到相应的中断服务程序入口，需</a:t>
            </a:r>
            <a:r>
              <a:rPr lang="zh-CN" altLang="en-US" sz="2000" dirty="0">
                <a:solidFill>
                  <a:srgbClr val="C00000"/>
                </a:solidFill>
                <a:latin typeface="+mn-ea"/>
              </a:rPr>
              <a:t>2个机器周期</a:t>
            </a:r>
            <a:r>
              <a:rPr lang="zh-CN" altLang="en-US" sz="2000" dirty="0">
                <a:latin typeface="+mn-ea"/>
              </a:rPr>
              <a:t>。 </a:t>
            </a:r>
            <a:endParaRPr lang="zh-CN" altLang="en-US" sz="2000" dirty="0" smtClean="0">
              <a:latin typeface="+mn-ea"/>
            </a:endParaRPr>
          </a:p>
          <a:p>
            <a:pPr eaLnBrk="1" hangingPunct="1"/>
            <a:r>
              <a:rPr lang="zh-CN" altLang="en-US" sz="2000" b="1" dirty="0">
                <a:latin typeface="+mj-ea"/>
                <a:ea typeface="+mj-ea"/>
              </a:rPr>
              <a:t>外部中断响应的最长的响应时间为8个机器</a:t>
            </a:r>
            <a:r>
              <a:rPr lang="zh-CN" altLang="en-US" sz="2000" b="1" dirty="0" smtClean="0">
                <a:latin typeface="+mj-ea"/>
                <a:ea typeface="+mj-ea"/>
              </a:rPr>
              <a:t>周期</a:t>
            </a:r>
            <a:endParaRPr lang="en-US" altLang="zh-CN" sz="2000" b="1" dirty="0" smtClean="0">
              <a:latin typeface="+mj-ea"/>
              <a:ea typeface="+mj-ea"/>
            </a:endParaRPr>
          </a:p>
          <a:p>
            <a:pPr lvl="1" eaLnBrk="1" hangingPunct="1"/>
            <a:r>
              <a:rPr lang="zh-CN" altLang="en-US" sz="2000" dirty="0">
                <a:latin typeface="+mj-ea"/>
                <a:ea typeface="+mj-ea"/>
              </a:rPr>
              <a:t>发生在</a:t>
            </a:r>
            <a:r>
              <a:rPr lang="en-US" altLang="zh-CN" sz="2000" dirty="0">
                <a:latin typeface="+mj-ea"/>
                <a:ea typeface="+mj-ea"/>
              </a:rPr>
              <a:t>CPU</a:t>
            </a:r>
            <a:r>
              <a:rPr lang="zh-CN" altLang="en-US" sz="2000" dirty="0">
                <a:latin typeface="+mj-ea"/>
                <a:ea typeface="+mj-ea"/>
              </a:rPr>
              <a:t>进行中断标志查询时，刚好是开始执行</a:t>
            </a:r>
            <a:r>
              <a:rPr lang="en-US" altLang="zh-CN" sz="2000" dirty="0">
                <a:latin typeface="+mj-ea"/>
                <a:ea typeface="+mj-ea"/>
              </a:rPr>
              <a:t>RETI</a:t>
            </a:r>
            <a:r>
              <a:rPr lang="zh-CN" altLang="en-US" sz="2000" dirty="0">
                <a:latin typeface="+mj-ea"/>
                <a:ea typeface="+mj-ea"/>
              </a:rPr>
              <a:t>或是访问</a:t>
            </a:r>
            <a:r>
              <a:rPr lang="en-US" altLang="zh-CN" sz="2000" dirty="0">
                <a:latin typeface="+mj-ea"/>
                <a:ea typeface="+mj-ea"/>
              </a:rPr>
              <a:t>IE</a:t>
            </a:r>
            <a:r>
              <a:rPr lang="zh-CN" altLang="en-US" sz="2000" dirty="0">
                <a:latin typeface="+mj-ea"/>
                <a:ea typeface="+mj-ea"/>
              </a:rPr>
              <a:t>或</a:t>
            </a:r>
            <a:r>
              <a:rPr lang="en-US" altLang="zh-CN" sz="2000" dirty="0">
                <a:latin typeface="+mj-ea"/>
                <a:ea typeface="+mj-ea"/>
              </a:rPr>
              <a:t>IP</a:t>
            </a:r>
            <a:r>
              <a:rPr lang="zh-CN" altLang="en-US" sz="2000" dirty="0">
                <a:latin typeface="+mj-ea"/>
                <a:ea typeface="+mj-ea"/>
              </a:rPr>
              <a:t>的指令，则需把当前指令执行完再继续执行一条指令后，才能响应中断，当前指令执行完最长需</a:t>
            </a:r>
            <a:r>
              <a:rPr lang="zh-CN" altLang="en-US" sz="2000" dirty="0">
                <a:solidFill>
                  <a:srgbClr val="C00000"/>
                </a:solidFill>
                <a:latin typeface="+mj-ea"/>
                <a:ea typeface="+mj-ea"/>
              </a:rPr>
              <a:t>2个机器周期</a:t>
            </a:r>
            <a:r>
              <a:rPr lang="zh-CN" altLang="en-US" sz="2000" dirty="0" smtClean="0">
                <a:latin typeface="+mj-ea"/>
                <a:ea typeface="+mj-ea"/>
              </a:rPr>
              <a:t>。</a:t>
            </a:r>
            <a:endParaRPr lang="en-US" altLang="zh-CN" sz="2000" dirty="0" smtClean="0">
              <a:latin typeface="+mj-ea"/>
              <a:ea typeface="+mj-ea"/>
            </a:endParaRPr>
          </a:p>
          <a:p>
            <a:pPr lvl="1" eaLnBrk="1" hangingPunct="1"/>
            <a:r>
              <a:rPr lang="zh-CN" altLang="en-US" sz="2000" dirty="0">
                <a:latin typeface="+mj-ea"/>
                <a:ea typeface="+mj-ea"/>
              </a:rPr>
              <a:t>接着再执行一条指令，按最长指令（乘法</a:t>
            </a:r>
            <a:r>
              <a:rPr lang="zh-CN" altLang="en-US" sz="2000" dirty="0" smtClean="0">
                <a:latin typeface="+mj-ea"/>
                <a:ea typeface="+mj-ea"/>
              </a:rPr>
              <a:t>指令</a:t>
            </a:r>
            <a:r>
              <a:rPr lang="en-US" altLang="zh-CN" sz="2000" dirty="0">
                <a:latin typeface="+mj-ea"/>
                <a:ea typeface="+mj-ea"/>
              </a:rPr>
              <a:t>MUL</a:t>
            </a:r>
            <a:r>
              <a:rPr lang="zh-CN" altLang="en-US" sz="2000" dirty="0">
                <a:latin typeface="+mj-ea"/>
                <a:ea typeface="+mj-ea"/>
              </a:rPr>
              <a:t>和除法指令</a:t>
            </a:r>
            <a:r>
              <a:rPr lang="en-US" altLang="zh-CN" sz="2000" dirty="0">
                <a:latin typeface="+mj-ea"/>
                <a:ea typeface="+mj-ea"/>
              </a:rPr>
              <a:t>DIV）</a:t>
            </a:r>
            <a:r>
              <a:rPr lang="zh-CN" altLang="en-US" sz="2000" dirty="0">
                <a:latin typeface="+mj-ea"/>
                <a:ea typeface="+mj-ea"/>
              </a:rPr>
              <a:t>来算，也只有</a:t>
            </a:r>
            <a:r>
              <a:rPr lang="zh-CN" altLang="en-US" sz="2000" dirty="0">
                <a:solidFill>
                  <a:srgbClr val="C00000"/>
                </a:solidFill>
                <a:latin typeface="+mj-ea"/>
                <a:ea typeface="+mj-ea"/>
              </a:rPr>
              <a:t>4个机器周期</a:t>
            </a:r>
            <a:r>
              <a:rPr lang="zh-CN" altLang="en-US" sz="2000" dirty="0" smtClean="0">
                <a:latin typeface="+mj-ea"/>
                <a:ea typeface="+mj-ea"/>
              </a:rPr>
              <a:t>。</a:t>
            </a:r>
            <a:endParaRPr lang="en-US" altLang="zh-CN" sz="2000" dirty="0" smtClean="0">
              <a:latin typeface="+mj-ea"/>
              <a:ea typeface="+mj-ea"/>
            </a:endParaRPr>
          </a:p>
          <a:p>
            <a:pPr lvl="1" eaLnBrk="1" hangingPunct="1"/>
            <a:r>
              <a:rPr lang="zh-CN" altLang="en-US" sz="2000" dirty="0">
                <a:latin typeface="+mj-ea"/>
                <a:ea typeface="+mj-ea"/>
              </a:rPr>
              <a:t>加上硬件子程序调用指令</a:t>
            </a:r>
            <a:r>
              <a:rPr lang="en-US" altLang="zh-CN" sz="2000" dirty="0">
                <a:solidFill>
                  <a:srgbClr val="C00000"/>
                </a:solidFill>
                <a:latin typeface="+mj-ea"/>
                <a:ea typeface="+mj-ea"/>
              </a:rPr>
              <a:t>LCALL</a:t>
            </a:r>
            <a:r>
              <a:rPr lang="zh-CN" altLang="en-US" sz="2000" dirty="0">
                <a:latin typeface="+mj-ea"/>
                <a:ea typeface="+mj-ea"/>
              </a:rPr>
              <a:t>的执行，需要</a:t>
            </a:r>
            <a:r>
              <a:rPr lang="zh-CN" altLang="en-US" sz="2000" dirty="0">
                <a:solidFill>
                  <a:srgbClr val="C00000"/>
                </a:solidFill>
                <a:latin typeface="+mj-ea"/>
                <a:ea typeface="+mj-ea"/>
              </a:rPr>
              <a:t>2个机器周期</a:t>
            </a:r>
            <a:r>
              <a:rPr lang="zh-CN" altLang="en-US" sz="2000" dirty="0" smtClean="0">
                <a:latin typeface="+mj-ea"/>
                <a:ea typeface="+mj-ea"/>
              </a:rPr>
              <a:t>。</a:t>
            </a:r>
            <a:endParaRPr lang="en-US" altLang="zh-CN" sz="2000" dirty="0" smtClean="0">
              <a:latin typeface="+mj-ea"/>
              <a:ea typeface="+mj-ea"/>
            </a:endParaRPr>
          </a:p>
          <a:p>
            <a:pPr eaLnBrk="1" hangingPunct="1"/>
            <a:r>
              <a:rPr lang="zh-CN" altLang="en-US" sz="2000" b="1" dirty="0" smtClean="0">
                <a:latin typeface="+mn-ea"/>
              </a:rPr>
              <a:t>若中断系统只有一个中断源，则响应时间为</a:t>
            </a:r>
            <a:r>
              <a:rPr lang="en-US" altLang="zh-CN" sz="2000" b="1" dirty="0" smtClean="0">
                <a:latin typeface="+mn-ea"/>
              </a:rPr>
              <a:t>3</a:t>
            </a:r>
            <a:r>
              <a:rPr lang="zh-CN" altLang="en-US" sz="2000" b="1" dirty="0" smtClean="0">
                <a:latin typeface="+mn-ea"/>
              </a:rPr>
              <a:t>～</a:t>
            </a:r>
            <a:r>
              <a:rPr lang="en-US" altLang="zh-CN" sz="2000" b="1" dirty="0" smtClean="0">
                <a:latin typeface="+mn-ea"/>
              </a:rPr>
              <a:t>8</a:t>
            </a:r>
            <a:r>
              <a:rPr lang="zh-CN" altLang="en-US" sz="2000" b="1" dirty="0" smtClean="0">
                <a:latin typeface="+mn-ea"/>
              </a:rPr>
              <a:t>个机器周期之间。</a:t>
            </a:r>
            <a:endParaRPr lang="en-US" altLang="zh-CN" sz="2000" b="1" dirty="0" smtClean="0">
              <a:latin typeface="+mn-ea"/>
            </a:endParaRPr>
          </a:p>
          <a:p>
            <a:pPr eaLnBrk="1" hangingPunct="1"/>
            <a:r>
              <a:rPr lang="zh-CN" altLang="en-US" sz="2000" b="1" dirty="0">
                <a:latin typeface="+mj-ea"/>
                <a:ea typeface="+mj-ea"/>
              </a:rPr>
              <a:t>如果已在处理同级或更高级中断，响应时间无法计算。</a:t>
            </a:r>
          </a:p>
          <a:p>
            <a:pPr marL="0" indent="0" eaLnBrk="1" hangingPunct="1">
              <a:buNone/>
            </a:pPr>
            <a:endParaRPr lang="zh-CN" altLang="en-US" sz="2000" dirty="0" smtClean="0">
              <a:latin typeface="+mn-ea"/>
            </a:endParaRPr>
          </a:p>
        </p:txBody>
      </p:sp>
      <p:sp>
        <p:nvSpPr>
          <p:cNvPr id="6144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D3BD8C9-E895-4CD1-B3AC-0BEEDD1B26E9}" type="datetime10">
              <a:rPr lang="zh-CN" altLang="en-US" sz="2000" smtClean="0">
                <a:solidFill>
                  <a:schemeClr val="bg1"/>
                </a:solidFill>
              </a:rPr>
              <a:pPr>
                <a:spcBef>
                  <a:spcPct val="50000"/>
                </a:spcBef>
                <a:buFontTx/>
                <a:buNone/>
              </a:pPr>
              <a:t>16:59</a:t>
            </a:fld>
            <a:endParaRPr lang="en-US" altLang="zh-CN" sz="2000" smtClean="0"/>
          </a:p>
        </p:txBody>
      </p:sp>
      <p:pic>
        <p:nvPicPr>
          <p:cNvPr id="6144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899592" y="27145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a:latin typeface="楷体" panose="02010609060101010101" pitchFamily="49" charset="-122"/>
                <a:ea typeface="楷体" panose="02010609060101010101" pitchFamily="49" charset="-122"/>
              </a:rPr>
              <a:t>5.4.1  </a:t>
            </a:r>
            <a:r>
              <a:rPr kumimoji="0" lang="zh-CN" altLang="en-US" sz="3600" kern="0" dirty="0">
                <a:latin typeface="楷体" panose="02010609060101010101" pitchFamily="49" charset="-122"/>
                <a:ea typeface="楷体" panose="02010609060101010101" pitchFamily="49" charset="-122"/>
              </a:rPr>
              <a:t>中断响应 </a:t>
            </a:r>
          </a:p>
          <a:p>
            <a:pPr eaLnBrk="1" hangingPunct="1"/>
            <a:r>
              <a:rPr kumimoji="0" lang="en-US" altLang="zh-CN" sz="2800" kern="0" dirty="0" smtClean="0">
                <a:latin typeface="楷体" panose="02010609060101010101" pitchFamily="49" charset="-122"/>
                <a:ea typeface="楷体" panose="02010609060101010101" pitchFamily="49" charset="-122"/>
              </a:rPr>
              <a:t>3. </a:t>
            </a:r>
            <a:r>
              <a:rPr kumimoji="0" lang="zh-CN" altLang="en-US" sz="2800" kern="0" dirty="0" smtClean="0">
                <a:latin typeface="楷体" panose="02010609060101010101" pitchFamily="49" charset="-122"/>
                <a:ea typeface="楷体" panose="02010609060101010101" pitchFamily="49" charset="-122"/>
              </a:rPr>
              <a:t>中断响应时间</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idx="1"/>
          </p:nvPr>
        </p:nvSpPr>
        <p:spPr>
          <a:xfrm>
            <a:off x="685800" y="1981200"/>
            <a:ext cx="7620000" cy="4215710"/>
          </a:xfrm>
        </p:spPr>
        <p:txBody>
          <a:bodyPr/>
          <a:lstStyle/>
          <a:p>
            <a:pPr eaLnBrk="1" hangingPunct="1">
              <a:lnSpc>
                <a:spcPct val="120000"/>
              </a:lnSpc>
            </a:pPr>
            <a:r>
              <a:rPr lang="zh-CN" altLang="en-US" sz="2400" b="1" dirty="0" smtClean="0">
                <a:solidFill>
                  <a:srgbClr val="C00000"/>
                </a:solidFill>
              </a:rPr>
              <a:t>中断处理</a:t>
            </a:r>
            <a:endParaRPr lang="en-US" altLang="zh-CN" sz="2400" b="1" dirty="0" smtClean="0">
              <a:solidFill>
                <a:srgbClr val="C00000"/>
              </a:solidFill>
            </a:endParaRPr>
          </a:p>
          <a:p>
            <a:pPr marL="0" indent="0" eaLnBrk="1" hangingPunct="1">
              <a:lnSpc>
                <a:spcPct val="120000"/>
              </a:lnSpc>
              <a:buNone/>
            </a:pPr>
            <a:r>
              <a:rPr lang="en-US" altLang="zh-CN" sz="2000" b="1" dirty="0" smtClean="0">
                <a:solidFill>
                  <a:srgbClr val="CC3300"/>
                </a:solidFill>
              </a:rPr>
              <a:t>    </a:t>
            </a:r>
            <a:r>
              <a:rPr lang="en-US" altLang="zh-CN" sz="2000" dirty="0" smtClean="0"/>
              <a:t>CPU</a:t>
            </a:r>
            <a:r>
              <a:rPr lang="zh-CN" altLang="zh-CN" sz="2000" dirty="0"/>
              <a:t>响应中断后即转入中断服务程序的入口，执行中断服务程序。从中断服务程序的第一条指令开始到返回指令为止，这个过程称为中断处理或中断服务</a:t>
            </a:r>
            <a:r>
              <a:rPr lang="zh-CN" altLang="zh-CN" sz="2000" dirty="0" smtClean="0"/>
              <a:t>。</a:t>
            </a:r>
            <a:endParaRPr lang="en-US" altLang="zh-CN" sz="2000" dirty="0" smtClean="0"/>
          </a:p>
          <a:p>
            <a:pPr eaLnBrk="1" hangingPunct="1">
              <a:lnSpc>
                <a:spcPct val="120000"/>
              </a:lnSpc>
            </a:pPr>
            <a:r>
              <a:rPr lang="zh-CN" altLang="en-US" sz="2400" b="1" dirty="0" smtClean="0">
                <a:solidFill>
                  <a:srgbClr val="C00000"/>
                </a:solidFill>
              </a:rPr>
              <a:t>中断处理包括的内容</a:t>
            </a:r>
            <a:r>
              <a:rPr lang="en-US" altLang="zh-CN" sz="2000" b="1" dirty="0" smtClean="0">
                <a:solidFill>
                  <a:srgbClr val="CC3300"/>
                </a:solidFill>
              </a:rPr>
              <a:t> </a:t>
            </a:r>
          </a:p>
          <a:p>
            <a:pPr lvl="1" eaLnBrk="1" hangingPunct="1">
              <a:lnSpc>
                <a:spcPct val="120000"/>
              </a:lnSpc>
            </a:pPr>
            <a:r>
              <a:rPr lang="zh-CN" altLang="en-US" sz="2000" b="1" dirty="0" smtClean="0">
                <a:solidFill>
                  <a:srgbClr val="CC3300"/>
                </a:solidFill>
              </a:rPr>
              <a:t>保护</a:t>
            </a:r>
            <a:r>
              <a:rPr lang="zh-CN" altLang="en-US" sz="2000" b="1" dirty="0">
                <a:solidFill>
                  <a:srgbClr val="CC3300"/>
                </a:solidFill>
              </a:rPr>
              <a:t>现场：</a:t>
            </a:r>
            <a:r>
              <a:rPr lang="zh-CN" altLang="en-US" sz="2000" dirty="0"/>
              <a:t>如在中断服务程序中要用到	</a:t>
            </a:r>
            <a:r>
              <a:rPr lang="en-US" altLang="zh-CN" sz="2000" dirty="0"/>
              <a:t>PSW</a:t>
            </a:r>
            <a:r>
              <a:rPr lang="zh-CN" altLang="en-US" sz="2000" dirty="0"/>
              <a:t>、工作寄存器和</a:t>
            </a:r>
            <a:r>
              <a:rPr lang="en-US" altLang="zh-CN" sz="2000" dirty="0"/>
              <a:t>SFR</a:t>
            </a:r>
            <a:r>
              <a:rPr lang="zh-CN" altLang="en-US" sz="2000" dirty="0"/>
              <a:t>等寄存器时，则在进入中断服务之前应将它们的内容保护起来，在中断结束、执行</a:t>
            </a:r>
            <a:r>
              <a:rPr lang="en-US" altLang="zh-CN" sz="2000" dirty="0"/>
              <a:t>RETI</a:t>
            </a:r>
            <a:r>
              <a:rPr lang="zh-CN" altLang="en-US" sz="2000" dirty="0"/>
              <a:t>指令前应恢复现场</a:t>
            </a:r>
            <a:r>
              <a:rPr lang="zh-CN" altLang="en-US" sz="2000" dirty="0" smtClean="0"/>
              <a:t>。</a:t>
            </a:r>
            <a:endParaRPr lang="en-US" altLang="zh-CN" sz="2000" dirty="0" smtClean="0"/>
          </a:p>
          <a:p>
            <a:pPr lvl="1" eaLnBrk="1" hangingPunct="1">
              <a:lnSpc>
                <a:spcPct val="120000"/>
              </a:lnSpc>
            </a:pPr>
            <a:r>
              <a:rPr lang="zh-CN" altLang="en-US" sz="2000" b="1" dirty="0" smtClean="0">
                <a:solidFill>
                  <a:srgbClr val="CC3300"/>
                </a:solidFill>
              </a:rPr>
              <a:t>为</a:t>
            </a:r>
            <a:r>
              <a:rPr lang="zh-CN" altLang="en-US" sz="2000" b="1" dirty="0">
                <a:solidFill>
                  <a:srgbClr val="CC3300"/>
                </a:solidFill>
              </a:rPr>
              <a:t>中断源服务：</a:t>
            </a:r>
            <a:r>
              <a:rPr lang="zh-CN" altLang="en-US" sz="2000" dirty="0"/>
              <a:t>针对中断源的具体要求进行相应的处理</a:t>
            </a:r>
            <a:r>
              <a:rPr lang="zh-CN" altLang="en-US" sz="2000" dirty="0" smtClean="0"/>
              <a:t>。</a:t>
            </a:r>
            <a:endParaRPr lang="zh-CN" altLang="en-US" sz="2000" dirty="0"/>
          </a:p>
        </p:txBody>
      </p:sp>
      <p:sp>
        <p:nvSpPr>
          <p:cNvPr id="6246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E70FC31-570E-4E7F-ACCD-DDBFA30B07DC}" type="datetime10">
              <a:rPr lang="zh-CN" altLang="en-US" sz="2000" smtClean="0">
                <a:solidFill>
                  <a:schemeClr val="bg1"/>
                </a:solidFill>
              </a:rPr>
              <a:pPr>
                <a:spcBef>
                  <a:spcPct val="50000"/>
                </a:spcBef>
                <a:buFontTx/>
                <a:buNone/>
              </a:pPr>
              <a:t>16:59</a:t>
            </a:fld>
            <a:endParaRPr lang="en-US" altLang="zh-CN" sz="2000" dirty="0" smtClean="0"/>
          </a:p>
        </p:txBody>
      </p:sp>
      <p:pic>
        <p:nvPicPr>
          <p:cNvPr id="6246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38218" y="54868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5.4.2  </a:t>
            </a:r>
            <a:r>
              <a:rPr kumimoji="0" lang="zh-CN" altLang="en-US" sz="2800" kern="0" dirty="0" smtClean="0">
                <a:latin typeface="楷体" panose="02010609060101010101" pitchFamily="49" charset="-122"/>
                <a:ea typeface="楷体" panose="02010609060101010101" pitchFamily="49" charset="-122"/>
              </a:rPr>
              <a:t>中断处理</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1537148-0605-4666-A35B-CC8022EC1611}" type="datetime10">
              <a:rPr lang="zh-CN" altLang="en-US" sz="2000" smtClean="0">
                <a:solidFill>
                  <a:schemeClr val="bg1"/>
                </a:solidFill>
              </a:rPr>
              <a:pPr>
                <a:spcBef>
                  <a:spcPct val="50000"/>
                </a:spcBef>
                <a:buFontTx/>
                <a:buNone/>
              </a:pPr>
              <a:t>16:59</a:t>
            </a:fld>
            <a:endParaRPr lang="en-US" altLang="zh-CN" sz="2000" smtClean="0"/>
          </a:p>
        </p:txBody>
      </p:sp>
      <p:pic>
        <p:nvPicPr>
          <p:cNvPr id="6554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520498" y="1844824"/>
            <a:ext cx="8083949" cy="421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zh-CN" altLang="en-US" sz="2400" dirty="0" smtClean="0">
                <a:solidFill>
                  <a:srgbClr val="C00000"/>
                </a:solidFill>
              </a:rPr>
              <a:t>编写</a:t>
            </a:r>
            <a:r>
              <a:rPr lang="zh-CN" altLang="en-US" sz="2400" dirty="0">
                <a:solidFill>
                  <a:srgbClr val="C00000"/>
                </a:solidFill>
              </a:rPr>
              <a:t>中断服务程序时的注意</a:t>
            </a:r>
            <a:r>
              <a:rPr lang="zh-CN" altLang="en-US" sz="2400" dirty="0" smtClean="0">
                <a:solidFill>
                  <a:srgbClr val="C00000"/>
                </a:solidFill>
              </a:rPr>
              <a:t>问题</a:t>
            </a:r>
            <a:endParaRPr lang="en-US" altLang="zh-CN" sz="2400" dirty="0" smtClean="0">
              <a:solidFill>
                <a:srgbClr val="C00000"/>
              </a:solidFill>
            </a:endParaRPr>
          </a:p>
          <a:p>
            <a:pPr lvl="1" eaLnBrk="1" hangingPunct="1">
              <a:lnSpc>
                <a:spcPct val="150000"/>
              </a:lnSpc>
            </a:pPr>
            <a:r>
              <a:rPr lang="zh-CN" altLang="en-US" sz="2000" b="0" dirty="0" smtClean="0"/>
              <a:t>在</a:t>
            </a:r>
            <a:r>
              <a:rPr lang="zh-CN" altLang="en-US" sz="2000" b="0" dirty="0"/>
              <a:t>中断矢量地址单元处放一条无条件转移指令，使中断服务程序可灵活地安排在</a:t>
            </a:r>
            <a:r>
              <a:rPr lang="en-US" altLang="zh-CN" sz="2000" b="0" dirty="0"/>
              <a:t>64KB  ROM</a:t>
            </a:r>
            <a:r>
              <a:rPr lang="zh-CN" altLang="en-US" sz="2000" b="0" dirty="0"/>
              <a:t>的任何空间</a:t>
            </a:r>
            <a:r>
              <a:rPr lang="zh-CN" altLang="en-US" sz="2000" b="0" dirty="0" smtClean="0"/>
              <a:t>。</a:t>
            </a:r>
            <a:endParaRPr lang="en-US" altLang="zh-CN" sz="2000" b="0" dirty="0" smtClean="0"/>
          </a:p>
          <a:p>
            <a:pPr lvl="1" eaLnBrk="1" hangingPunct="1">
              <a:lnSpc>
                <a:spcPct val="150000"/>
              </a:lnSpc>
            </a:pPr>
            <a:r>
              <a:rPr lang="zh-CN" altLang="en-US" sz="2000" b="0" dirty="0" smtClean="0"/>
              <a:t>在</a:t>
            </a:r>
            <a:r>
              <a:rPr lang="zh-CN" altLang="en-US" sz="2000" b="0" dirty="0"/>
              <a:t>中断服务程序中，应注意用软件保护现场，以免中断返回后丢失原来寄存器、累加器中的</a:t>
            </a:r>
            <a:r>
              <a:rPr lang="zh-CN" altLang="en-US" sz="2000" b="0" dirty="0" smtClean="0"/>
              <a:t>信息。</a:t>
            </a:r>
            <a:endParaRPr lang="en-US" altLang="zh-CN" sz="2000" b="0" dirty="0"/>
          </a:p>
          <a:p>
            <a:pPr lvl="1" eaLnBrk="1" hangingPunct="1">
              <a:lnSpc>
                <a:spcPct val="150000"/>
              </a:lnSpc>
            </a:pPr>
            <a:r>
              <a:rPr lang="zh-CN" altLang="en-US" sz="2000" b="0" dirty="0" smtClean="0"/>
              <a:t>若要</a:t>
            </a:r>
            <a:r>
              <a:rPr lang="zh-CN" altLang="en-US" sz="2000" b="0" dirty="0"/>
              <a:t>在执行当前中断程序时禁止更高优先级中断，可以先用软件关闭</a:t>
            </a:r>
            <a:r>
              <a:rPr lang="en-US" altLang="zh-CN" sz="2000" b="0" dirty="0"/>
              <a:t>CPU</a:t>
            </a:r>
            <a:r>
              <a:rPr lang="zh-CN" altLang="en-US" sz="2000" b="0" dirty="0"/>
              <a:t>中断或禁止某中断源中断，在中断返回前再开放中断。</a:t>
            </a:r>
          </a:p>
          <a:p>
            <a:pPr lvl="1" eaLnBrk="1" hangingPunct="1">
              <a:lnSpc>
                <a:spcPct val="120000"/>
              </a:lnSpc>
            </a:pPr>
            <a:endParaRPr lang="en-US" altLang="zh-CN" sz="2000" dirty="0">
              <a:solidFill>
                <a:srgbClr val="660066"/>
              </a:solidFill>
            </a:endParaRPr>
          </a:p>
        </p:txBody>
      </p:sp>
      <p:sp>
        <p:nvSpPr>
          <p:cNvPr id="7" name="Rectangle 2"/>
          <p:cNvSpPr txBox="1">
            <a:spLocks noChangeArrowheads="1"/>
          </p:cNvSpPr>
          <p:nvPr/>
        </p:nvSpPr>
        <p:spPr bwMode="auto">
          <a:xfrm>
            <a:off x="538218" y="54868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5.4.2  </a:t>
            </a:r>
            <a:r>
              <a:rPr kumimoji="0" lang="zh-CN" altLang="en-US" sz="2800" kern="0" dirty="0" smtClean="0">
                <a:latin typeface="楷体" panose="02010609060101010101" pitchFamily="49" charset="-122"/>
                <a:ea typeface="楷体" panose="02010609060101010101" pitchFamily="49" charset="-122"/>
              </a:rPr>
              <a:t>中断处理</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a:xfrm>
            <a:off x="685800" y="1676400"/>
            <a:ext cx="7508875" cy="4114800"/>
          </a:xfrm>
        </p:spPr>
        <p:txBody>
          <a:bodyPr/>
          <a:lstStyle/>
          <a:p>
            <a:pPr eaLnBrk="1" hangingPunct="1">
              <a:lnSpc>
                <a:spcPct val="150000"/>
              </a:lnSpc>
            </a:pPr>
            <a:r>
              <a:rPr lang="zh-CN" altLang="en-US" sz="2400" dirty="0" smtClean="0"/>
              <a:t>在中断服务程序中，最后一条指令必须为中断返回指令</a:t>
            </a:r>
            <a:r>
              <a:rPr lang="en-US" altLang="zh-CN" sz="2400" dirty="0" smtClean="0"/>
              <a:t>RETI</a:t>
            </a:r>
            <a:r>
              <a:rPr lang="zh-CN" altLang="en-US" sz="2400" dirty="0" smtClean="0"/>
              <a:t>。</a:t>
            </a:r>
          </a:p>
          <a:p>
            <a:pPr eaLnBrk="1" hangingPunct="1">
              <a:lnSpc>
                <a:spcPct val="150000"/>
              </a:lnSpc>
            </a:pPr>
            <a:r>
              <a:rPr lang="en-US" altLang="zh-CN" sz="2400" dirty="0" smtClean="0"/>
              <a:t>CPU</a:t>
            </a:r>
            <a:r>
              <a:rPr lang="zh-CN" altLang="en-US" sz="2400" dirty="0" smtClean="0"/>
              <a:t>执行该指令时，一方面清除中断响应时所置位的“优先级生效”触发器，另一方面从当前栈顶弹出断点地址送入程序计数器</a:t>
            </a:r>
            <a:r>
              <a:rPr lang="en-US" altLang="zh-CN" sz="2400" dirty="0" smtClean="0"/>
              <a:t>PC</a:t>
            </a:r>
            <a:r>
              <a:rPr lang="zh-CN" altLang="en-US" sz="2400" dirty="0" smtClean="0"/>
              <a:t>，从而返回主程序。</a:t>
            </a:r>
          </a:p>
          <a:p>
            <a:pPr eaLnBrk="1" hangingPunct="1">
              <a:lnSpc>
                <a:spcPct val="150000"/>
              </a:lnSpc>
            </a:pPr>
            <a:r>
              <a:rPr lang="zh-CN" altLang="en-US" sz="2400" dirty="0" smtClean="0"/>
              <a:t>注意在中断服务程序中，</a:t>
            </a:r>
            <a:r>
              <a:rPr lang="en-US" altLang="zh-CN" sz="2400" dirty="0" smtClean="0"/>
              <a:t>PUSH</a:t>
            </a:r>
            <a:r>
              <a:rPr lang="zh-CN" altLang="en-US" sz="2400" dirty="0" smtClean="0"/>
              <a:t>和</a:t>
            </a:r>
            <a:r>
              <a:rPr lang="en-US" altLang="zh-CN" sz="2400" dirty="0" smtClean="0"/>
              <a:t>POP</a:t>
            </a:r>
            <a:r>
              <a:rPr lang="zh-CN" altLang="en-US" sz="2400" dirty="0" smtClean="0"/>
              <a:t>指令必须成对使用，否则，不能正确返回断点。</a:t>
            </a:r>
          </a:p>
        </p:txBody>
      </p:sp>
      <p:sp>
        <p:nvSpPr>
          <p:cNvPr id="6656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5C6962A-0B24-45D4-BDB2-ED87C0B35D87}" type="datetime10">
              <a:rPr lang="zh-CN" altLang="en-US" sz="2000" smtClean="0">
                <a:solidFill>
                  <a:schemeClr val="bg1"/>
                </a:solidFill>
              </a:rPr>
              <a:pPr>
                <a:spcBef>
                  <a:spcPct val="50000"/>
                </a:spcBef>
                <a:buFontTx/>
                <a:buNone/>
              </a:pPr>
              <a:t>16:59</a:t>
            </a:fld>
            <a:endParaRPr lang="en-US" altLang="zh-CN" sz="2000" smtClean="0"/>
          </a:p>
        </p:txBody>
      </p:sp>
      <p:pic>
        <p:nvPicPr>
          <p:cNvPr id="6656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554037" y="531019"/>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5.4.3  </a:t>
            </a:r>
            <a:r>
              <a:rPr kumimoji="0" lang="zh-CN" altLang="en-US" sz="2800" kern="0" dirty="0" smtClean="0">
                <a:latin typeface="楷体" panose="02010609060101010101" pitchFamily="49" charset="-122"/>
                <a:ea typeface="楷体" panose="02010609060101010101" pitchFamily="49" charset="-122"/>
              </a:rPr>
              <a:t>中断返回</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idx="1"/>
          </p:nvPr>
        </p:nvSpPr>
        <p:spPr>
          <a:xfrm>
            <a:off x="685800" y="1676399"/>
            <a:ext cx="7640637" cy="4534173"/>
          </a:xfrm>
        </p:spPr>
        <p:txBody>
          <a:bodyPr/>
          <a:lstStyle/>
          <a:p>
            <a:pPr eaLnBrk="1" hangingPunct="1">
              <a:lnSpc>
                <a:spcPct val="130000"/>
              </a:lnSpc>
            </a:pPr>
            <a:r>
              <a:rPr lang="zh-CN" altLang="en-US" sz="2400" b="1" dirty="0">
                <a:solidFill>
                  <a:srgbClr val="C00000"/>
                </a:solidFill>
              </a:rPr>
              <a:t>中断</a:t>
            </a:r>
            <a:r>
              <a:rPr lang="zh-CN" altLang="en-US" sz="2400" b="1" dirty="0" smtClean="0">
                <a:solidFill>
                  <a:srgbClr val="C00000"/>
                </a:solidFill>
              </a:rPr>
              <a:t>服务</a:t>
            </a:r>
            <a:endParaRPr lang="en-US" altLang="zh-CN" sz="2400" b="1" dirty="0" smtClean="0">
              <a:solidFill>
                <a:srgbClr val="C00000"/>
              </a:solidFill>
            </a:endParaRPr>
          </a:p>
          <a:p>
            <a:pPr lvl="1" eaLnBrk="1" hangingPunct="1">
              <a:lnSpc>
                <a:spcPct val="130000"/>
              </a:lnSpc>
            </a:pPr>
            <a:r>
              <a:rPr lang="zh-CN" altLang="en-US" sz="2000" dirty="0" smtClean="0"/>
              <a:t>从中断服务程序的第一条指令开始到返回指令为止，这个过程称为中断处理或称中断服务。</a:t>
            </a:r>
            <a:endParaRPr lang="en-US" altLang="zh-CN" sz="2000" dirty="0" smtClean="0"/>
          </a:p>
          <a:p>
            <a:pPr lvl="1" eaLnBrk="1" hangingPunct="1">
              <a:lnSpc>
                <a:spcPct val="130000"/>
              </a:lnSpc>
            </a:pPr>
            <a:r>
              <a:rPr lang="zh-CN" altLang="en-US" sz="2000" dirty="0" smtClean="0"/>
              <a:t>一般情况下，中断处理包括两部分内容： 一是保护现场，二是为中断源服务。</a:t>
            </a:r>
          </a:p>
          <a:p>
            <a:pPr eaLnBrk="1" hangingPunct="1">
              <a:lnSpc>
                <a:spcPct val="130000"/>
              </a:lnSpc>
            </a:pPr>
            <a:r>
              <a:rPr lang="zh-CN" altLang="en-US" sz="2400" b="1" dirty="0">
                <a:solidFill>
                  <a:srgbClr val="C00000"/>
                </a:solidFill>
              </a:rPr>
              <a:t>保护</a:t>
            </a:r>
            <a:r>
              <a:rPr lang="zh-CN" altLang="en-US" sz="2400" b="1" dirty="0" smtClean="0">
                <a:solidFill>
                  <a:srgbClr val="C00000"/>
                </a:solidFill>
              </a:rPr>
              <a:t>现场</a:t>
            </a:r>
            <a:endParaRPr lang="en-US" altLang="zh-CN" sz="2400" b="1" dirty="0" smtClean="0">
              <a:solidFill>
                <a:srgbClr val="C00000"/>
              </a:solidFill>
            </a:endParaRPr>
          </a:p>
          <a:p>
            <a:pPr lvl="1" eaLnBrk="1" hangingPunct="1">
              <a:lnSpc>
                <a:spcPct val="130000"/>
              </a:lnSpc>
            </a:pPr>
            <a:r>
              <a:rPr lang="zh-CN" altLang="en-US" sz="2000" dirty="0" smtClean="0"/>
              <a:t>在编程时经常用到</a:t>
            </a:r>
            <a:r>
              <a:rPr lang="en-US" altLang="zh-CN" sz="2000" dirty="0" smtClean="0"/>
              <a:t>PSW</a:t>
            </a:r>
            <a:r>
              <a:rPr lang="zh-CN" altLang="en-US" sz="2000" dirty="0" smtClean="0"/>
              <a:t>、工作寄存器、</a:t>
            </a:r>
            <a:r>
              <a:rPr lang="en-US" altLang="zh-CN" sz="2000" dirty="0" smtClean="0"/>
              <a:t>SFR</a:t>
            </a:r>
            <a:r>
              <a:rPr lang="zh-CN" altLang="en-US" sz="2000" dirty="0" smtClean="0"/>
              <a:t>寄存器等。如果在中断服务程序中要用这些寄存器，则在进入中断服务之前应将它们的内容保护起来，即保护现场；</a:t>
            </a:r>
            <a:endParaRPr lang="en-US" altLang="zh-CN" sz="2000" dirty="0" smtClean="0"/>
          </a:p>
          <a:p>
            <a:pPr lvl="1" eaLnBrk="1" hangingPunct="1">
              <a:lnSpc>
                <a:spcPct val="130000"/>
              </a:lnSpc>
            </a:pPr>
            <a:r>
              <a:rPr lang="zh-CN" altLang="en-US" sz="2000" dirty="0" smtClean="0"/>
              <a:t>在中断结束，执行</a:t>
            </a:r>
            <a:r>
              <a:rPr lang="en-US" altLang="zh-CN" sz="2000" dirty="0" smtClean="0"/>
              <a:t>RETI</a:t>
            </a:r>
            <a:r>
              <a:rPr lang="zh-CN" altLang="en-US" sz="2000" dirty="0" smtClean="0"/>
              <a:t>指令之前应恢复现场。</a:t>
            </a:r>
          </a:p>
        </p:txBody>
      </p:sp>
      <p:sp>
        <p:nvSpPr>
          <p:cNvPr id="6758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0602F29-60A3-436F-8D08-F35D15F07306}" type="datetime10">
              <a:rPr lang="zh-CN" altLang="en-US" sz="2000" smtClean="0">
                <a:solidFill>
                  <a:schemeClr val="bg1"/>
                </a:solidFill>
              </a:rPr>
              <a:pPr>
                <a:spcBef>
                  <a:spcPct val="50000"/>
                </a:spcBef>
                <a:buFontTx/>
                <a:buNone/>
              </a:pPr>
              <a:t>16:59</a:t>
            </a:fld>
            <a:endParaRPr lang="en-US" altLang="zh-CN" sz="2000" smtClean="0"/>
          </a:p>
        </p:txBody>
      </p:sp>
      <p:pic>
        <p:nvPicPr>
          <p:cNvPr id="6758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54037" y="633103"/>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5.4.4  </a:t>
            </a:r>
            <a:r>
              <a:rPr kumimoji="0" lang="zh-CN" altLang="en-US" sz="2800" kern="0" dirty="0" smtClean="0">
                <a:latin typeface="楷体" panose="02010609060101010101" pitchFamily="49" charset="-122"/>
                <a:ea typeface="楷体" panose="02010609060101010101" pitchFamily="49" charset="-122"/>
              </a:rPr>
              <a:t>关于具体中断服务程序</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71500" y="620688"/>
            <a:ext cx="8001000" cy="824731"/>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lang="en-US" altLang="zh-CN" sz="3600" b="1" dirty="0">
                <a:solidFill>
                  <a:schemeClr val="tx1"/>
                </a:solidFill>
                <a:latin typeface="楷体" panose="02010609060101010101" pitchFamily="49" charset="-122"/>
                <a:ea typeface="楷体" panose="02010609060101010101" pitchFamily="49" charset="-122"/>
              </a:rPr>
              <a:t> </a:t>
            </a:r>
            <a:r>
              <a:rPr lang="zh-CN" altLang="en-US" sz="3600" b="1" dirty="0" smtClean="0">
                <a:solidFill>
                  <a:schemeClr val="tx1"/>
                </a:solidFill>
                <a:latin typeface="楷体" panose="02010609060101010101" pitchFamily="49" charset="-122"/>
                <a:ea typeface="楷体" panose="02010609060101010101" pitchFamily="49" charset="-122"/>
              </a:rPr>
              <a:t>微机的输入</a:t>
            </a:r>
            <a:r>
              <a:rPr lang="en-US" altLang="zh-CN" sz="3600" b="1" dirty="0" smtClean="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输出方式</a:t>
            </a:r>
          </a:p>
        </p:txBody>
      </p:sp>
      <p:sp>
        <p:nvSpPr>
          <p:cNvPr id="8196" name="Rectangle 3"/>
          <p:cNvSpPr>
            <a:spLocks noGrp="1" noChangeArrowheads="1"/>
          </p:cNvSpPr>
          <p:nvPr>
            <p:ph idx="1"/>
          </p:nvPr>
        </p:nvSpPr>
        <p:spPr>
          <a:xfrm>
            <a:off x="685800" y="1676400"/>
            <a:ext cx="7772400" cy="4128863"/>
          </a:xfrm>
        </p:spPr>
        <p:txBody>
          <a:bodyPr/>
          <a:lstStyle/>
          <a:p>
            <a:pPr eaLnBrk="1" hangingPunct="1">
              <a:lnSpc>
                <a:spcPct val="170000"/>
              </a:lnSpc>
            </a:pPr>
            <a:r>
              <a:rPr lang="zh-CN" altLang="en-US" sz="2800" b="1" dirty="0" smtClean="0">
                <a:latin typeface="宋体" panose="02010600030101010101" pitchFamily="2" charset="-122"/>
              </a:rPr>
              <a:t>程序控制传送方式</a:t>
            </a:r>
            <a:endParaRPr lang="en-US" altLang="zh-CN" sz="2800" b="1" dirty="0" smtClean="0">
              <a:latin typeface="宋体" panose="02010600030101010101" pitchFamily="2" charset="-122"/>
            </a:endParaRPr>
          </a:p>
          <a:p>
            <a:pPr lvl="1" eaLnBrk="1" hangingPunct="1">
              <a:lnSpc>
                <a:spcPct val="170000"/>
              </a:lnSpc>
            </a:pPr>
            <a:r>
              <a:rPr lang="zh-CN" altLang="en-US" sz="2400" b="1" dirty="0" smtClean="0">
                <a:latin typeface="宋体" panose="02010600030101010101" pitchFamily="2" charset="-122"/>
              </a:rPr>
              <a:t>无条件传送方式</a:t>
            </a:r>
            <a:endParaRPr lang="en-US" altLang="zh-CN" sz="2400" b="1" dirty="0" smtClean="0">
              <a:latin typeface="宋体" panose="02010600030101010101" pitchFamily="2" charset="-122"/>
            </a:endParaRPr>
          </a:p>
          <a:p>
            <a:pPr lvl="1" eaLnBrk="1" hangingPunct="1">
              <a:lnSpc>
                <a:spcPct val="170000"/>
              </a:lnSpc>
            </a:pPr>
            <a:r>
              <a:rPr lang="zh-CN" altLang="en-US" sz="2400" b="1" dirty="0" smtClean="0">
                <a:latin typeface="宋体" panose="02010600030101010101" pitchFamily="2" charset="-122"/>
              </a:rPr>
              <a:t>查询传送方式</a:t>
            </a:r>
            <a:endParaRPr lang="en-US" altLang="zh-CN" sz="2400" b="1" dirty="0" smtClean="0">
              <a:latin typeface="宋体" panose="02010600030101010101" pitchFamily="2" charset="-122"/>
            </a:endParaRPr>
          </a:p>
          <a:p>
            <a:pPr eaLnBrk="1" hangingPunct="1">
              <a:lnSpc>
                <a:spcPct val="170000"/>
              </a:lnSpc>
            </a:pPr>
            <a:r>
              <a:rPr lang="zh-CN" altLang="en-US" sz="2800" b="1" dirty="0" smtClean="0">
                <a:latin typeface="宋体" panose="02010600030101010101" pitchFamily="2" charset="-122"/>
              </a:rPr>
              <a:t>中断传送方式</a:t>
            </a:r>
            <a:endParaRPr lang="en-US" altLang="zh-CN" sz="2800" b="1" dirty="0" smtClean="0">
              <a:latin typeface="宋体" panose="02010600030101010101" pitchFamily="2" charset="-122"/>
            </a:endParaRPr>
          </a:p>
          <a:p>
            <a:pPr eaLnBrk="1" hangingPunct="1">
              <a:lnSpc>
                <a:spcPct val="170000"/>
              </a:lnSpc>
            </a:pPr>
            <a:r>
              <a:rPr lang="zh-CN" altLang="en-US" sz="2800" b="1" dirty="0" smtClean="0">
                <a:latin typeface="宋体" panose="02010600030101010101" pitchFamily="2" charset="-122"/>
              </a:rPr>
              <a:t>直接存储器存取（</a:t>
            </a:r>
            <a:r>
              <a:rPr lang="en-US" altLang="zh-CN" sz="2800" b="1" dirty="0" smtClean="0">
                <a:latin typeface="宋体" panose="02010600030101010101" pitchFamily="2" charset="-122"/>
              </a:rPr>
              <a:t>DMA</a:t>
            </a:r>
            <a:r>
              <a:rPr lang="zh-CN" altLang="en-US" sz="2800" b="1" dirty="0" smtClean="0">
                <a:latin typeface="宋体" panose="02010600030101010101" pitchFamily="2" charset="-122"/>
              </a:rPr>
              <a:t>）方式</a:t>
            </a:r>
            <a:endParaRPr lang="en-US" altLang="zh-CN" sz="2800" b="1" dirty="0" smtClean="0">
              <a:latin typeface="宋体" panose="02010600030101010101" pitchFamily="2" charset="-122"/>
            </a:endParaRPr>
          </a:p>
        </p:txBody>
      </p:sp>
      <p:sp>
        <p:nvSpPr>
          <p:cNvPr id="81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D8449DD-0A4B-458E-9462-7F7E36EEFC7B}" type="datetime10">
              <a:rPr lang="zh-CN" altLang="en-US" sz="2000" smtClean="0">
                <a:solidFill>
                  <a:schemeClr val="bg1"/>
                </a:solidFill>
              </a:rPr>
              <a:pPr>
                <a:spcBef>
                  <a:spcPct val="50000"/>
                </a:spcBef>
                <a:buFontTx/>
                <a:buNone/>
              </a:pPr>
              <a:t>16:59</a:t>
            </a:fld>
            <a:endParaRPr lang="en-US" altLang="zh-CN" sz="2000" dirty="0" smtClean="0"/>
          </a:p>
        </p:txBody>
      </p:sp>
      <p:pic>
        <p:nvPicPr>
          <p:cNvPr id="819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47470" y="1722405"/>
            <a:ext cx="8028384" cy="4306391"/>
          </a:xfrm>
        </p:spPr>
        <p:txBody>
          <a:bodyPr/>
          <a:lstStyle/>
          <a:p>
            <a:pPr eaLnBrk="1" hangingPunct="1">
              <a:lnSpc>
                <a:spcPct val="150000"/>
              </a:lnSpc>
            </a:pPr>
            <a:r>
              <a:rPr lang="zh-CN" altLang="en-US" sz="2400" b="1" dirty="0" smtClean="0">
                <a:solidFill>
                  <a:srgbClr val="C00000"/>
                </a:solidFill>
              </a:rPr>
              <a:t>在编写中断服务程序时应注意以下几点</a:t>
            </a:r>
            <a:endParaRPr lang="en-US" altLang="zh-CN" sz="2400" b="1" dirty="0" smtClean="0">
              <a:solidFill>
                <a:srgbClr val="C00000"/>
              </a:solidFill>
            </a:endParaRPr>
          </a:p>
          <a:p>
            <a:pPr lvl="1" eaLnBrk="1" hangingPunct="1">
              <a:lnSpc>
                <a:spcPct val="120000"/>
              </a:lnSpc>
            </a:pPr>
            <a:r>
              <a:rPr lang="zh-CN" altLang="en-US" sz="2000" dirty="0" smtClean="0">
                <a:latin typeface="+mn-ea"/>
              </a:rPr>
              <a:t>各中断源的入口矢量地址之间，只相隔</a:t>
            </a:r>
            <a:r>
              <a:rPr lang="en-US" altLang="zh-CN" sz="2000" dirty="0" smtClean="0">
                <a:latin typeface="+mn-ea"/>
              </a:rPr>
              <a:t>8</a:t>
            </a:r>
            <a:r>
              <a:rPr lang="zh-CN" altLang="en-US" sz="2000" dirty="0" smtClean="0">
                <a:latin typeface="+mn-ea"/>
              </a:rPr>
              <a:t>个单元，一般中断服务程序是容纳不下的，因而最常用的方法是在中断入口矢量地址单元处存放一条无条件转移指令，而转至存储器其他的任何空间去。</a:t>
            </a:r>
            <a:endParaRPr lang="en-US" altLang="zh-CN" sz="2000" dirty="0" smtClean="0">
              <a:latin typeface="+mn-ea"/>
            </a:endParaRPr>
          </a:p>
          <a:p>
            <a:pPr lvl="1" eaLnBrk="1" hangingPunct="1">
              <a:lnSpc>
                <a:spcPct val="120000"/>
              </a:lnSpc>
            </a:pPr>
            <a:r>
              <a:rPr lang="zh-CN" altLang="en-US" sz="2000" dirty="0" smtClean="0">
                <a:latin typeface="+mn-ea"/>
              </a:rPr>
              <a:t>若要在执行当前中断程序时禁止更高优先级中断，则应用软件关闭</a:t>
            </a:r>
            <a:r>
              <a:rPr lang="en-US" altLang="zh-CN" sz="2000" dirty="0" smtClean="0">
                <a:latin typeface="+mn-ea"/>
              </a:rPr>
              <a:t>CPU</a:t>
            </a:r>
            <a:r>
              <a:rPr lang="zh-CN" altLang="en-US" sz="2000" dirty="0" smtClean="0">
                <a:latin typeface="+mn-ea"/>
              </a:rPr>
              <a:t>中断，或屏蔽更高级中断源的中断，在中断返回前再开放中断。</a:t>
            </a:r>
            <a:endParaRPr lang="en-US" altLang="zh-CN" sz="2000" dirty="0" smtClean="0">
              <a:latin typeface="+mn-ea"/>
            </a:endParaRPr>
          </a:p>
          <a:p>
            <a:pPr lvl="1" eaLnBrk="1" hangingPunct="1">
              <a:lnSpc>
                <a:spcPct val="120000"/>
              </a:lnSpc>
            </a:pPr>
            <a:r>
              <a:rPr lang="zh-CN" altLang="en-US" sz="2000" dirty="0" smtClean="0">
                <a:latin typeface="+mn-ea"/>
              </a:rPr>
              <a:t>在保护现场和恢复现场时，为了不使现场信息受到破坏或造成混乱，一般在此情况下，应关</a:t>
            </a:r>
            <a:r>
              <a:rPr lang="en-US" altLang="zh-CN" sz="2000" dirty="0" smtClean="0">
                <a:latin typeface="+mn-ea"/>
              </a:rPr>
              <a:t>CPU</a:t>
            </a:r>
            <a:r>
              <a:rPr lang="zh-CN" altLang="en-US" sz="2000" dirty="0" smtClean="0">
                <a:latin typeface="+mn-ea"/>
              </a:rPr>
              <a:t>中断，使</a:t>
            </a:r>
            <a:r>
              <a:rPr lang="en-US" altLang="zh-CN" sz="2000" dirty="0" smtClean="0">
                <a:latin typeface="+mn-ea"/>
              </a:rPr>
              <a:t>CPU</a:t>
            </a:r>
            <a:r>
              <a:rPr lang="zh-CN" altLang="en-US" sz="2000" dirty="0" smtClean="0">
                <a:latin typeface="+mn-ea"/>
              </a:rPr>
              <a:t>暂不响应新的中断请求。同样在恢复现场之前应关中断，恢复之后再开中断。</a:t>
            </a:r>
          </a:p>
        </p:txBody>
      </p:sp>
      <p:sp>
        <p:nvSpPr>
          <p:cNvPr id="6861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783833A-AB1B-410A-84BB-F408FFAFFDCF}" type="datetime10">
              <a:rPr lang="zh-CN" altLang="en-US" sz="2000" smtClean="0">
                <a:solidFill>
                  <a:schemeClr val="bg1"/>
                </a:solidFill>
              </a:rPr>
              <a:pPr>
                <a:spcBef>
                  <a:spcPct val="50000"/>
                </a:spcBef>
                <a:buFontTx/>
                <a:buNone/>
              </a:pPr>
              <a:t>16:59</a:t>
            </a:fld>
            <a:endParaRPr lang="en-US" altLang="zh-CN" sz="2000" smtClean="0"/>
          </a:p>
        </p:txBody>
      </p:sp>
      <p:pic>
        <p:nvPicPr>
          <p:cNvPr id="686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727" y="1583730"/>
            <a:ext cx="9048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6"/>
          <p:cNvSpPr>
            <a:spLocks noChangeArrowheads="1"/>
          </p:cNvSpPr>
          <p:nvPr/>
        </p:nvSpPr>
        <p:spPr bwMode="auto">
          <a:xfrm>
            <a:off x="7967147" y="5826106"/>
            <a:ext cx="962541"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dirty="0"/>
              <a:t>图</a:t>
            </a:r>
            <a:r>
              <a:rPr lang="en-US" altLang="zh-CN" sz="2200" dirty="0"/>
              <a:t>5-11</a:t>
            </a:r>
          </a:p>
        </p:txBody>
      </p:sp>
      <p:pic>
        <p:nvPicPr>
          <p:cNvPr id="6861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554037" y="633103"/>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5.4.4  </a:t>
            </a:r>
            <a:r>
              <a:rPr kumimoji="0" lang="zh-CN" altLang="en-US" sz="2800" kern="0" dirty="0" smtClean="0">
                <a:latin typeface="楷体" panose="02010609060101010101" pitchFamily="49" charset="-122"/>
                <a:ea typeface="楷体" panose="02010609060101010101" pitchFamily="49" charset="-122"/>
              </a:rPr>
              <a:t>关于具体中断服务程序</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180528" y="2924945"/>
            <a:ext cx="9324528"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5.5</a:t>
            </a:r>
            <a:r>
              <a:rPr lang="en-US" altLang="zh-CN" b="1" dirty="0" smtClean="0">
                <a:solidFill>
                  <a:schemeClr val="bg1"/>
                </a:solidFill>
                <a:latin typeface="黑体" panose="02010609060101010101" pitchFamily="49" charset="-122"/>
                <a:ea typeface="黑体" panose="02010609060101010101" pitchFamily="49" charset="-122"/>
              </a:rPr>
              <a:t>  </a:t>
            </a:r>
            <a:r>
              <a:rPr lang="zh-CN" altLang="en-US" b="1" dirty="0" smtClean="0">
                <a:solidFill>
                  <a:schemeClr val="bg1"/>
                </a:solidFill>
                <a:latin typeface="黑体" panose="02010609060101010101" pitchFamily="49" charset="-122"/>
                <a:ea typeface="黑体" panose="02010609060101010101" pitchFamily="49" charset="-122"/>
              </a:rPr>
              <a:t>中断程序举例</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33659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09B7F6B-1307-494C-A0F0-5482FDC15F0D}" type="datetime10">
              <a:rPr lang="zh-CN" altLang="en-US" sz="2000" smtClean="0">
                <a:solidFill>
                  <a:schemeClr val="bg1"/>
                </a:solidFill>
              </a:rPr>
              <a:pPr>
                <a:spcBef>
                  <a:spcPct val="50000"/>
                </a:spcBef>
                <a:buFontTx/>
                <a:buNone/>
              </a:pPr>
              <a:t>16:59</a:t>
            </a:fld>
            <a:endParaRPr lang="en-US" altLang="zh-CN" sz="2000" smtClean="0"/>
          </a:p>
        </p:txBody>
      </p:sp>
      <p:pic>
        <p:nvPicPr>
          <p:cNvPr id="7066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621506" y="1988840"/>
            <a:ext cx="7772400"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60000"/>
              </a:lnSpc>
            </a:pPr>
            <a:r>
              <a:rPr kumimoji="0" lang="en-US" altLang="zh-CN" sz="2400" b="1" kern="0" dirty="0" smtClean="0">
                <a:latin typeface="宋体" panose="02010600030101010101" pitchFamily="2" charset="-122"/>
              </a:rPr>
              <a:t>1.</a:t>
            </a:r>
            <a:r>
              <a:rPr kumimoji="0" lang="zh-CN" altLang="en-US" sz="2400" b="1" kern="0" dirty="0" smtClean="0">
                <a:latin typeface="宋体" panose="02010600030101010101" pitchFamily="2" charset="-122"/>
              </a:rPr>
              <a:t>主程序的起始地址</a:t>
            </a:r>
            <a:endParaRPr kumimoji="0" lang="zh-CN" altLang="en-US" sz="2400" b="1" kern="0" dirty="0" smtClean="0">
              <a:latin typeface="宋体" panose="02010600030101010101" pitchFamily="2" charset="-122"/>
              <a:hlinkClick r:id="rId3" action="ppaction://hlinksldjump"/>
            </a:endParaRPr>
          </a:p>
          <a:p>
            <a:pPr eaLnBrk="1" hangingPunct="1">
              <a:lnSpc>
                <a:spcPct val="160000"/>
              </a:lnSpc>
            </a:pPr>
            <a:r>
              <a:rPr kumimoji="0" lang="en-US" altLang="zh-CN" sz="2400" b="1" kern="0" dirty="0" smtClean="0">
                <a:latin typeface="宋体" panose="02010600030101010101" pitchFamily="2" charset="-122"/>
              </a:rPr>
              <a:t>2.</a:t>
            </a:r>
            <a:r>
              <a:rPr kumimoji="0" lang="zh-CN" altLang="en-US" sz="2400" kern="0" dirty="0" smtClean="0">
                <a:latin typeface="宋体" panose="02010600030101010101" pitchFamily="2" charset="-122"/>
              </a:rPr>
              <a:t>主程序的初始化内容</a:t>
            </a:r>
            <a:endParaRPr kumimoji="0" lang="zh-CN" altLang="en-US" sz="2400" b="1" kern="0" dirty="0" smtClean="0">
              <a:latin typeface="宋体" panose="02010600030101010101" pitchFamily="2" charset="-122"/>
              <a:hlinkClick r:id="rId3" action="ppaction://hlinksldjump"/>
            </a:endParaRPr>
          </a:p>
        </p:txBody>
      </p:sp>
      <p:sp>
        <p:nvSpPr>
          <p:cNvPr id="7" name="Rectangle 2"/>
          <p:cNvSpPr txBox="1">
            <a:spLocks noChangeArrowheads="1"/>
          </p:cNvSpPr>
          <p:nvPr/>
        </p:nvSpPr>
        <p:spPr bwMode="auto">
          <a:xfrm>
            <a:off x="539552" y="687239"/>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5.5.1  </a:t>
            </a:r>
            <a:r>
              <a:rPr kumimoji="0" lang="zh-CN" altLang="en-US" sz="2800" kern="0" dirty="0" smtClean="0">
                <a:latin typeface="楷体" panose="02010609060101010101" pitchFamily="49" charset="-122"/>
                <a:ea typeface="楷体" panose="02010609060101010101" pitchFamily="49" charset="-122"/>
              </a:rPr>
              <a:t>主程序</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idx="1"/>
          </p:nvPr>
        </p:nvSpPr>
        <p:spPr>
          <a:xfrm>
            <a:off x="802510" y="1848643"/>
            <a:ext cx="4609307" cy="4114800"/>
          </a:xfrm>
        </p:spPr>
        <p:txBody>
          <a:bodyPr/>
          <a:lstStyle/>
          <a:p>
            <a:pPr eaLnBrk="1" hangingPunct="1">
              <a:lnSpc>
                <a:spcPct val="120000"/>
              </a:lnSpc>
            </a:pPr>
            <a:r>
              <a:rPr lang="en-US" altLang="zh-CN" sz="2000" b="1" dirty="0" smtClean="0"/>
              <a:t>89C51/S51</a:t>
            </a:r>
            <a:r>
              <a:rPr lang="zh-CN" altLang="en-US" sz="2000" b="1" dirty="0" smtClean="0"/>
              <a:t>系列单片机</a:t>
            </a:r>
            <a:r>
              <a:rPr lang="zh-CN" altLang="en-US" sz="2000" b="1" dirty="0" smtClean="0">
                <a:solidFill>
                  <a:srgbClr val="FF6600"/>
                </a:solidFill>
              </a:rPr>
              <a:t>复位</a:t>
            </a:r>
            <a:r>
              <a:rPr lang="zh-CN" altLang="en-US" sz="2000" b="1" dirty="0" smtClean="0"/>
              <a:t>后，</a:t>
            </a:r>
            <a:r>
              <a:rPr lang="zh-CN" altLang="en-US" sz="2000" b="1" dirty="0" smtClean="0">
                <a:solidFill>
                  <a:srgbClr val="FF6600"/>
                </a:solidFill>
              </a:rPr>
              <a:t>（</a:t>
            </a:r>
            <a:r>
              <a:rPr lang="en-US" altLang="zh-CN" sz="2000" b="1" dirty="0" smtClean="0">
                <a:solidFill>
                  <a:srgbClr val="FF6600"/>
                </a:solidFill>
              </a:rPr>
              <a:t>PC</a:t>
            </a:r>
            <a:r>
              <a:rPr lang="zh-CN" altLang="en-US" sz="2000" b="1" dirty="0" smtClean="0">
                <a:solidFill>
                  <a:srgbClr val="FF6600"/>
                </a:solidFill>
              </a:rPr>
              <a:t>）</a:t>
            </a:r>
            <a:r>
              <a:rPr lang="en-US" altLang="zh-CN" sz="2000" b="1" dirty="0" smtClean="0">
                <a:solidFill>
                  <a:srgbClr val="FF6600"/>
                </a:solidFill>
              </a:rPr>
              <a:t>=0000H</a:t>
            </a:r>
            <a:endParaRPr lang="en-US" altLang="zh-CN" sz="2000" b="1" dirty="0">
              <a:solidFill>
                <a:schemeClr val="hlink"/>
              </a:solidFill>
            </a:endParaRPr>
          </a:p>
          <a:p>
            <a:pPr eaLnBrk="1" hangingPunct="1">
              <a:lnSpc>
                <a:spcPct val="120000"/>
              </a:lnSpc>
            </a:pPr>
            <a:r>
              <a:rPr lang="zh-CN" altLang="en-US" sz="2000" b="1" dirty="0" smtClean="0"/>
              <a:t>而</a:t>
            </a:r>
            <a:r>
              <a:rPr lang="en-US" altLang="zh-CN" sz="2000" b="1" dirty="0" smtClean="0">
                <a:solidFill>
                  <a:srgbClr val="FF6600"/>
                </a:solidFill>
              </a:rPr>
              <a:t>0003H</a:t>
            </a:r>
            <a:r>
              <a:rPr lang="zh-CN" altLang="en-US" sz="2000" b="1" dirty="0" smtClean="0">
                <a:solidFill>
                  <a:srgbClr val="FF6600"/>
                </a:solidFill>
              </a:rPr>
              <a:t>～</a:t>
            </a:r>
            <a:r>
              <a:rPr lang="en-US" altLang="zh-CN" sz="2000" b="1" dirty="0" smtClean="0">
                <a:solidFill>
                  <a:srgbClr val="FF6600"/>
                </a:solidFill>
              </a:rPr>
              <a:t>002BH</a:t>
            </a:r>
            <a:r>
              <a:rPr lang="zh-CN" altLang="en-US" sz="2000" b="1" dirty="0" smtClean="0"/>
              <a:t>分别为各</a:t>
            </a:r>
            <a:r>
              <a:rPr lang="zh-CN" altLang="en-US" sz="2000" b="1" dirty="0" smtClean="0">
                <a:solidFill>
                  <a:srgbClr val="FF6600"/>
                </a:solidFill>
              </a:rPr>
              <a:t>中断源的入口地址</a:t>
            </a:r>
            <a:r>
              <a:rPr lang="zh-CN" altLang="en-US" sz="2000" b="1" dirty="0" smtClean="0"/>
              <a:t>。</a:t>
            </a:r>
            <a:endParaRPr lang="en-US" altLang="zh-CN" sz="2000" b="1" dirty="0" smtClean="0"/>
          </a:p>
          <a:p>
            <a:pPr eaLnBrk="1" hangingPunct="1">
              <a:lnSpc>
                <a:spcPct val="120000"/>
              </a:lnSpc>
            </a:pPr>
            <a:r>
              <a:rPr lang="zh-CN" altLang="en-US" sz="2000" b="1" dirty="0" smtClean="0"/>
              <a:t>编程时应在</a:t>
            </a:r>
            <a:r>
              <a:rPr lang="en-US" altLang="zh-CN" sz="2000" b="1" dirty="0" smtClean="0">
                <a:solidFill>
                  <a:srgbClr val="FF6600"/>
                </a:solidFill>
              </a:rPr>
              <a:t>0000H</a:t>
            </a:r>
            <a:r>
              <a:rPr lang="zh-CN" altLang="en-US" sz="2000" b="1" dirty="0" smtClean="0"/>
              <a:t>处写一条</a:t>
            </a:r>
            <a:r>
              <a:rPr lang="zh-CN" altLang="en-US" sz="2000" b="1" dirty="0" smtClean="0">
                <a:solidFill>
                  <a:srgbClr val="FF6600"/>
                </a:solidFill>
              </a:rPr>
              <a:t>跳转指令</a:t>
            </a:r>
            <a:r>
              <a:rPr lang="zh-CN" altLang="en-US" sz="2000" b="1" dirty="0" smtClean="0"/>
              <a:t>（一般为长跳转指令），</a:t>
            </a:r>
            <a:r>
              <a:rPr lang="zh-CN" altLang="en-US" sz="2000" b="1" dirty="0" smtClean="0">
                <a:solidFill>
                  <a:srgbClr val="FF6600"/>
                </a:solidFill>
              </a:rPr>
              <a:t>主程序是以跳转的目标地址作为起始地址开始编写</a:t>
            </a:r>
            <a:r>
              <a:rPr lang="zh-CN" altLang="en-US" sz="2000" b="1" dirty="0" smtClean="0"/>
              <a:t>，一般从</a:t>
            </a:r>
            <a:r>
              <a:rPr lang="en-US" altLang="zh-CN" sz="2000" b="1" smtClean="0"/>
              <a:t>0030H</a:t>
            </a:r>
            <a:r>
              <a:rPr lang="zh-CN" altLang="en-US" sz="2000" b="1" dirty="0" smtClean="0"/>
              <a:t>开始，如 </a:t>
            </a:r>
            <a:r>
              <a:rPr lang="zh-CN" altLang="en-US" sz="2000" b="1" dirty="0" smtClean="0">
                <a:hlinkClick r:id="rId2" action="ppaction://hlinksldjump"/>
              </a:rPr>
              <a:t>图</a:t>
            </a:r>
            <a:r>
              <a:rPr lang="en-US" altLang="zh-CN" sz="2000" b="1" dirty="0" smtClean="0">
                <a:hlinkClick r:id="rId2" action="ppaction://hlinksldjump"/>
              </a:rPr>
              <a:t>5-12</a:t>
            </a:r>
            <a:r>
              <a:rPr lang="zh-CN" altLang="en-US" sz="2000" b="1" dirty="0" smtClean="0"/>
              <a:t>所示。</a:t>
            </a:r>
          </a:p>
        </p:txBody>
      </p:sp>
      <p:sp>
        <p:nvSpPr>
          <p:cNvPr id="7168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45AB5CD-589F-4DD1-A937-A49999CC1630}" type="datetime10">
              <a:rPr lang="zh-CN" altLang="en-US" sz="2000" smtClean="0">
                <a:solidFill>
                  <a:schemeClr val="bg1"/>
                </a:solidFill>
              </a:rPr>
              <a:pPr>
                <a:spcBef>
                  <a:spcPct val="50000"/>
                </a:spcBef>
                <a:buFontTx/>
                <a:buNone/>
              </a:pPr>
              <a:t>16:59</a:t>
            </a:fld>
            <a:endParaRPr lang="en-US" altLang="zh-CN" sz="2000" smtClean="0"/>
          </a:p>
        </p:txBody>
      </p:sp>
      <p:grpSp>
        <p:nvGrpSpPr>
          <p:cNvPr id="71685" name="Group 5"/>
          <p:cNvGrpSpPr>
            <a:grpSpLocks/>
          </p:cNvGrpSpPr>
          <p:nvPr/>
        </p:nvGrpSpPr>
        <p:grpSpPr bwMode="auto">
          <a:xfrm>
            <a:off x="5791200" y="1600200"/>
            <a:ext cx="2209800" cy="3886200"/>
            <a:chOff x="1248" y="816"/>
            <a:chExt cx="1392" cy="2448"/>
          </a:xfrm>
        </p:grpSpPr>
        <p:sp>
          <p:nvSpPr>
            <p:cNvPr id="71688" name="Rectangle 6"/>
            <p:cNvSpPr>
              <a:spLocks noChangeArrowheads="1"/>
            </p:cNvSpPr>
            <p:nvPr/>
          </p:nvSpPr>
          <p:spPr bwMode="auto">
            <a:xfrm>
              <a:off x="1824" y="816"/>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1689" name="Rectangle 7"/>
            <p:cNvSpPr>
              <a:spLocks noChangeArrowheads="1"/>
            </p:cNvSpPr>
            <p:nvPr/>
          </p:nvSpPr>
          <p:spPr bwMode="auto">
            <a:xfrm>
              <a:off x="1824" y="1152"/>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1690" name="Rectangle 8"/>
            <p:cNvSpPr>
              <a:spLocks noChangeArrowheads="1"/>
            </p:cNvSpPr>
            <p:nvPr/>
          </p:nvSpPr>
          <p:spPr bwMode="auto">
            <a:xfrm>
              <a:off x="1824" y="1488"/>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1691" name="Line 9"/>
            <p:cNvSpPr>
              <a:spLocks noChangeShapeType="1"/>
            </p:cNvSpPr>
            <p:nvPr/>
          </p:nvSpPr>
          <p:spPr bwMode="auto">
            <a:xfrm>
              <a:off x="1824" y="182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2" name="Line 10"/>
            <p:cNvSpPr>
              <a:spLocks noChangeShapeType="1"/>
            </p:cNvSpPr>
            <p:nvPr/>
          </p:nvSpPr>
          <p:spPr bwMode="auto">
            <a:xfrm>
              <a:off x="2640" y="182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cxnSp>
          <p:nvCxnSpPr>
            <p:cNvPr id="71693" name="AutoShape 11"/>
            <p:cNvCxnSpPr>
              <a:cxnSpLocks noChangeShapeType="1"/>
              <a:stCxn id="71691" idx="1"/>
            </p:cNvCxnSpPr>
            <p:nvPr/>
          </p:nvCxnSpPr>
          <p:spPr bwMode="auto">
            <a:xfrm rot="16200000" flipH="1">
              <a:off x="2231" y="1861"/>
              <a:ext cx="1" cy="816"/>
            </a:xfrm>
            <a:prstGeom prst="curvedConnector4">
              <a:avLst>
                <a:gd name="adj1" fmla="val -11500005"/>
                <a:gd name="adj2" fmla="val 63602"/>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694" name="AutoShape 12"/>
            <p:cNvCxnSpPr>
              <a:cxnSpLocks noChangeShapeType="1"/>
            </p:cNvCxnSpPr>
            <p:nvPr/>
          </p:nvCxnSpPr>
          <p:spPr bwMode="auto">
            <a:xfrm rot="16200000" flipH="1">
              <a:off x="2231" y="2040"/>
              <a:ext cx="1" cy="816"/>
            </a:xfrm>
            <a:prstGeom prst="curvedConnector4">
              <a:avLst>
                <a:gd name="adj1" fmla="val -11500005"/>
                <a:gd name="adj2" fmla="val 63602"/>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695" name="Line 13"/>
            <p:cNvSpPr>
              <a:spLocks noChangeShapeType="1"/>
            </p:cNvSpPr>
            <p:nvPr/>
          </p:nvSpPr>
          <p:spPr bwMode="auto">
            <a:xfrm>
              <a:off x="1824" y="244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6" name="Line 14"/>
            <p:cNvSpPr>
              <a:spLocks noChangeShapeType="1"/>
            </p:cNvSpPr>
            <p:nvPr/>
          </p:nvSpPr>
          <p:spPr bwMode="auto">
            <a:xfrm>
              <a:off x="2640" y="244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7" name="Line 15"/>
            <p:cNvSpPr>
              <a:spLocks noChangeShapeType="1"/>
            </p:cNvSpPr>
            <p:nvPr/>
          </p:nvSpPr>
          <p:spPr bwMode="auto">
            <a:xfrm>
              <a:off x="1824" y="2688"/>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8" name="Text Box 16"/>
            <p:cNvSpPr txBox="1">
              <a:spLocks noChangeArrowheads="1"/>
            </p:cNvSpPr>
            <p:nvPr/>
          </p:nvSpPr>
          <p:spPr bwMode="auto">
            <a:xfrm>
              <a:off x="1264" y="912"/>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0000H</a:t>
              </a:r>
            </a:p>
          </p:txBody>
        </p:sp>
        <p:sp>
          <p:nvSpPr>
            <p:cNvPr id="71699" name="Text Box 17"/>
            <p:cNvSpPr txBox="1">
              <a:spLocks noChangeArrowheads="1"/>
            </p:cNvSpPr>
            <p:nvPr/>
          </p:nvSpPr>
          <p:spPr bwMode="auto">
            <a:xfrm>
              <a:off x="1967" y="864"/>
              <a:ext cx="5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LJMP</a:t>
              </a:r>
            </a:p>
          </p:txBody>
        </p:sp>
        <p:sp>
          <p:nvSpPr>
            <p:cNvPr id="71700" name="Text Box 18"/>
            <p:cNvSpPr txBox="1">
              <a:spLocks noChangeArrowheads="1"/>
            </p:cNvSpPr>
            <p:nvPr/>
          </p:nvSpPr>
          <p:spPr bwMode="auto">
            <a:xfrm>
              <a:off x="1989" y="1152"/>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a:t>
              </a:r>
            </a:p>
          </p:txBody>
        </p:sp>
        <p:sp>
          <p:nvSpPr>
            <p:cNvPr id="71701" name="Text Box 19"/>
            <p:cNvSpPr txBox="1">
              <a:spLocks noChangeArrowheads="1"/>
            </p:cNvSpPr>
            <p:nvPr/>
          </p:nvSpPr>
          <p:spPr bwMode="auto">
            <a:xfrm>
              <a:off x="1989" y="148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30</a:t>
              </a:r>
            </a:p>
          </p:txBody>
        </p:sp>
        <p:sp>
          <p:nvSpPr>
            <p:cNvPr id="71702" name="Text Box 20"/>
            <p:cNvSpPr txBox="1">
              <a:spLocks noChangeArrowheads="1"/>
            </p:cNvSpPr>
            <p:nvPr/>
          </p:nvSpPr>
          <p:spPr bwMode="auto">
            <a:xfrm>
              <a:off x="1248" y="2688"/>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0030H</a:t>
              </a:r>
            </a:p>
          </p:txBody>
        </p:sp>
        <p:sp>
          <p:nvSpPr>
            <p:cNvPr id="71703" name="Text Box 21"/>
            <p:cNvSpPr txBox="1">
              <a:spLocks noChangeArrowheads="1"/>
            </p:cNvSpPr>
            <p:nvPr/>
          </p:nvSpPr>
          <p:spPr bwMode="auto">
            <a:xfrm>
              <a:off x="1899" y="2813"/>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CC3399"/>
                  </a:solidFill>
                </a:rPr>
                <a:t>主程序</a:t>
              </a:r>
            </a:p>
          </p:txBody>
        </p:sp>
      </p:grpSp>
      <p:sp>
        <p:nvSpPr>
          <p:cNvPr id="71686" name="Rectangle 23"/>
          <p:cNvSpPr>
            <a:spLocks noChangeArrowheads="1"/>
          </p:cNvSpPr>
          <p:nvPr/>
        </p:nvSpPr>
        <p:spPr bwMode="auto">
          <a:xfrm>
            <a:off x="6877050" y="5589588"/>
            <a:ext cx="977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a:hlinkClick r:id="rId2" action="ppaction://hlinksldjump"/>
              </a:rPr>
              <a:t>图</a:t>
            </a:r>
            <a:r>
              <a:rPr lang="en-US" altLang="zh-CN" sz="2200">
                <a:hlinkClick r:id="rId2" action="ppaction://hlinksldjump"/>
              </a:rPr>
              <a:t>5-12</a:t>
            </a:r>
            <a:endParaRPr lang="en-US" altLang="zh-CN" sz="2200"/>
          </a:p>
        </p:txBody>
      </p:sp>
      <p:pic>
        <p:nvPicPr>
          <p:cNvPr id="71687"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
          <p:cNvSpPr txBox="1">
            <a:spLocks noChangeArrowheads="1"/>
          </p:cNvSpPr>
          <p:nvPr/>
        </p:nvSpPr>
        <p:spPr bwMode="auto">
          <a:xfrm>
            <a:off x="539552" y="639228"/>
            <a:ext cx="590465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smtClean="0">
                <a:latin typeface="楷体" panose="02010609060101010101" pitchFamily="49" charset="-122"/>
                <a:ea typeface="楷体" panose="02010609060101010101" pitchFamily="49" charset="-122"/>
              </a:rPr>
              <a:t>5.5.1  </a:t>
            </a:r>
            <a:r>
              <a:rPr kumimoji="0" lang="zh-CN" altLang="en-US" sz="3600" kern="0" dirty="0" smtClean="0">
                <a:latin typeface="楷体" panose="02010609060101010101" pitchFamily="49" charset="-122"/>
                <a:ea typeface="楷体" panose="02010609060101010101" pitchFamily="49" charset="-122"/>
              </a:rPr>
              <a:t>主程序</a:t>
            </a:r>
            <a:endParaRPr kumimoji="0" lang="en-US" altLang="zh-CN" sz="3600" kern="0" dirty="0" smtClean="0">
              <a:latin typeface="楷体" panose="02010609060101010101" pitchFamily="49" charset="-122"/>
              <a:ea typeface="楷体" panose="02010609060101010101" pitchFamily="49" charset="-122"/>
            </a:endParaRPr>
          </a:p>
          <a:p>
            <a:pPr eaLnBrk="1" hangingPunct="1"/>
            <a:r>
              <a:rPr kumimoji="0" lang="en-US" altLang="zh-CN" sz="2800" b="1" kern="0" dirty="0" smtClean="0">
                <a:latin typeface="楷体" panose="02010609060101010101" pitchFamily="49" charset="-122"/>
                <a:ea typeface="楷体" panose="02010609060101010101" pitchFamily="49" charset="-122"/>
              </a:rPr>
              <a:t>1. </a:t>
            </a:r>
            <a:r>
              <a:rPr kumimoji="0" lang="zh-CN" altLang="en-US" sz="2800" b="1" kern="0" dirty="0" smtClean="0">
                <a:latin typeface="楷体" panose="02010609060101010101" pitchFamily="49" charset="-122"/>
                <a:ea typeface="楷体" panose="02010609060101010101" pitchFamily="49" charset="-122"/>
              </a:rPr>
              <a:t>主程序的起始地址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a:xfrm>
            <a:off x="613500" y="1980283"/>
            <a:ext cx="7772400" cy="2667000"/>
          </a:xfrm>
        </p:spPr>
        <p:txBody>
          <a:bodyPr/>
          <a:lstStyle/>
          <a:p>
            <a:pPr eaLnBrk="1" hangingPunct="1">
              <a:lnSpc>
                <a:spcPct val="130000"/>
              </a:lnSpc>
            </a:pPr>
            <a:r>
              <a:rPr lang="zh-CN" altLang="en-US" sz="2400" b="1" dirty="0" smtClean="0">
                <a:solidFill>
                  <a:schemeClr val="hlink"/>
                </a:solidFill>
              </a:rPr>
              <a:t>初始化：将用到的内部部件或扩展芯片进行初始工作状态设定。</a:t>
            </a:r>
          </a:p>
          <a:p>
            <a:pPr eaLnBrk="1" hangingPunct="1">
              <a:lnSpc>
                <a:spcPct val="130000"/>
              </a:lnSpc>
            </a:pPr>
            <a:r>
              <a:rPr lang="zh-CN" altLang="en-US" sz="2400" b="1" dirty="0" smtClean="0"/>
              <a:t>单片机</a:t>
            </a:r>
            <a:r>
              <a:rPr lang="zh-CN" altLang="en-US" sz="2400" b="1" dirty="0" smtClean="0">
                <a:solidFill>
                  <a:srgbClr val="FF6600"/>
                </a:solidFill>
              </a:rPr>
              <a:t>复位</a:t>
            </a:r>
            <a:r>
              <a:rPr lang="zh-CN" altLang="en-US" sz="2400" b="1" dirty="0" smtClean="0"/>
              <a:t>后，特殊功能寄存器</a:t>
            </a:r>
            <a:r>
              <a:rPr lang="en-US" altLang="zh-CN" sz="2400" b="1" dirty="0" smtClean="0">
                <a:solidFill>
                  <a:srgbClr val="FF6600"/>
                </a:solidFill>
              </a:rPr>
              <a:t>IE</a:t>
            </a:r>
            <a:r>
              <a:rPr lang="zh-CN" altLang="en-US" sz="2400" b="1" dirty="0" smtClean="0">
                <a:solidFill>
                  <a:srgbClr val="FF6600"/>
                </a:solidFill>
              </a:rPr>
              <a:t>、</a:t>
            </a:r>
            <a:r>
              <a:rPr lang="en-US" altLang="zh-CN" sz="2400" b="1" dirty="0" smtClean="0">
                <a:solidFill>
                  <a:srgbClr val="FF6600"/>
                </a:solidFill>
              </a:rPr>
              <a:t>IP</a:t>
            </a:r>
            <a:r>
              <a:rPr lang="zh-CN" altLang="en-US" sz="2400" b="1" dirty="0" smtClean="0">
                <a:solidFill>
                  <a:srgbClr val="FF6600"/>
                </a:solidFill>
              </a:rPr>
              <a:t>内容均为</a:t>
            </a:r>
            <a:r>
              <a:rPr lang="en-US" altLang="zh-CN" sz="2400" b="1" dirty="0" smtClean="0">
                <a:solidFill>
                  <a:srgbClr val="FF6600"/>
                </a:solidFill>
              </a:rPr>
              <a:t>00H</a:t>
            </a:r>
            <a:r>
              <a:rPr lang="zh-CN" altLang="en-US" sz="2400" b="1" dirty="0" smtClean="0"/>
              <a:t>，</a:t>
            </a:r>
            <a:r>
              <a:rPr lang="zh-CN" altLang="en-US" sz="2400" b="1" dirty="0" smtClean="0">
                <a:solidFill>
                  <a:srgbClr val="FF0000"/>
                </a:solidFill>
              </a:rPr>
              <a:t>所以应对</a:t>
            </a:r>
            <a:r>
              <a:rPr lang="en-US" altLang="zh-CN" sz="2400" b="1" dirty="0" smtClean="0">
                <a:solidFill>
                  <a:srgbClr val="FF0000"/>
                </a:solidFill>
              </a:rPr>
              <a:t>IE</a:t>
            </a:r>
            <a:r>
              <a:rPr lang="zh-CN" altLang="en-US" sz="2400" b="1" dirty="0" smtClean="0">
                <a:solidFill>
                  <a:srgbClr val="FF0000"/>
                </a:solidFill>
              </a:rPr>
              <a:t>、</a:t>
            </a:r>
            <a:r>
              <a:rPr lang="en-US" altLang="zh-CN" sz="2400" b="1" dirty="0" smtClean="0">
                <a:solidFill>
                  <a:srgbClr val="FF0000"/>
                </a:solidFill>
              </a:rPr>
              <a:t>IP</a:t>
            </a:r>
            <a:r>
              <a:rPr lang="zh-CN" altLang="en-US" sz="2400" b="1" dirty="0" smtClean="0">
                <a:solidFill>
                  <a:srgbClr val="FF0000"/>
                </a:solidFill>
              </a:rPr>
              <a:t>进行初始化编程，以开放中断，允许某些中断源中断和设置中断优先级等</a:t>
            </a:r>
            <a:r>
              <a:rPr lang="zh-CN" altLang="en-US" sz="2400" b="1" dirty="0" smtClean="0"/>
              <a:t>。</a:t>
            </a:r>
          </a:p>
        </p:txBody>
      </p:sp>
      <p:sp>
        <p:nvSpPr>
          <p:cNvPr id="7270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5B7C96E-59EE-4FF1-8033-7A685ACFC5A6}" type="datetime10">
              <a:rPr lang="zh-CN" altLang="en-US" sz="2000" smtClean="0">
                <a:solidFill>
                  <a:schemeClr val="bg1"/>
                </a:solidFill>
              </a:rPr>
              <a:pPr>
                <a:spcBef>
                  <a:spcPct val="50000"/>
                </a:spcBef>
                <a:buFontTx/>
                <a:buNone/>
              </a:pPr>
              <a:t>16:59</a:t>
            </a:fld>
            <a:endParaRPr lang="en-US" altLang="zh-CN" sz="2000" smtClean="0"/>
          </a:p>
        </p:txBody>
      </p:sp>
      <p:pic>
        <p:nvPicPr>
          <p:cNvPr id="7270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39552" y="662438"/>
            <a:ext cx="590465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smtClean="0">
                <a:latin typeface="楷体" panose="02010609060101010101" pitchFamily="49" charset="-122"/>
                <a:ea typeface="楷体" panose="02010609060101010101" pitchFamily="49" charset="-122"/>
              </a:rPr>
              <a:t>5.5.1  </a:t>
            </a:r>
            <a:r>
              <a:rPr kumimoji="0" lang="zh-CN" altLang="en-US" sz="3600" kern="0" dirty="0" smtClean="0">
                <a:latin typeface="楷体" panose="02010609060101010101" pitchFamily="49" charset="-122"/>
                <a:ea typeface="楷体" panose="02010609060101010101" pitchFamily="49" charset="-122"/>
              </a:rPr>
              <a:t>主程序</a:t>
            </a:r>
            <a:endParaRPr kumimoji="0" lang="en-US" altLang="zh-CN" sz="3600" kern="0" dirty="0" smtClean="0">
              <a:latin typeface="楷体" panose="02010609060101010101" pitchFamily="49" charset="-122"/>
              <a:ea typeface="楷体" panose="02010609060101010101" pitchFamily="49" charset="-122"/>
            </a:endParaRPr>
          </a:p>
          <a:p>
            <a:pPr eaLnBrk="1" hangingPunct="1"/>
            <a:r>
              <a:rPr kumimoji="0" lang="en-US" altLang="zh-CN" sz="2800" b="1" kern="0" dirty="0" smtClean="0">
                <a:latin typeface="楷体" panose="02010609060101010101" pitchFamily="49" charset="-122"/>
                <a:ea typeface="楷体" panose="02010609060101010101" pitchFamily="49" charset="-122"/>
              </a:rPr>
              <a:t>1. </a:t>
            </a:r>
            <a:r>
              <a:rPr kumimoji="0" lang="zh-CN" altLang="en-US" sz="2800" b="1" kern="0" dirty="0" smtClean="0">
                <a:latin typeface="楷体" panose="02010609060101010101" pitchFamily="49" charset="-122"/>
                <a:ea typeface="楷体" panose="02010609060101010101" pitchFamily="49" charset="-122"/>
              </a:rPr>
              <a:t>主程序的初始化内容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idx="1"/>
          </p:nvPr>
        </p:nvSpPr>
        <p:spPr>
          <a:xfrm>
            <a:off x="685800" y="1981200"/>
            <a:ext cx="7772400" cy="2971800"/>
          </a:xfrm>
        </p:spPr>
        <p:txBody>
          <a:bodyPr/>
          <a:lstStyle/>
          <a:p>
            <a:pPr eaLnBrk="1" hangingPunct="1">
              <a:lnSpc>
                <a:spcPct val="120000"/>
              </a:lnSpc>
            </a:pPr>
            <a:r>
              <a:rPr lang="en-US" altLang="zh-CN" sz="2400" dirty="0" smtClean="0"/>
              <a:t>1. </a:t>
            </a:r>
            <a:r>
              <a:rPr lang="zh-CN" altLang="en-US" sz="2400" dirty="0" smtClean="0"/>
              <a:t>中断服务程序起始地址</a:t>
            </a:r>
            <a:endParaRPr lang="en-US" altLang="zh-CN" sz="2400" dirty="0"/>
          </a:p>
          <a:p>
            <a:pPr eaLnBrk="1" hangingPunct="1">
              <a:lnSpc>
                <a:spcPct val="120000"/>
              </a:lnSpc>
            </a:pPr>
            <a:r>
              <a:rPr lang="en-US" altLang="zh-CN" sz="2400" dirty="0" smtClean="0"/>
              <a:t>2. </a:t>
            </a:r>
            <a:r>
              <a:rPr lang="zh-CN" altLang="en-US" sz="2400" dirty="0" smtClean="0"/>
              <a:t>中断服务程序编写中的注意事项</a:t>
            </a:r>
            <a:endParaRPr lang="en-US" altLang="zh-CN" sz="2400" dirty="0" smtClean="0"/>
          </a:p>
          <a:p>
            <a:pPr marL="0" indent="0" eaLnBrk="1" hangingPunct="1">
              <a:lnSpc>
                <a:spcPct val="120000"/>
              </a:lnSpc>
              <a:buNone/>
            </a:pPr>
            <a:r>
              <a:rPr lang="zh-CN" altLang="en-US" sz="2400" dirty="0" smtClean="0"/>
              <a:t>    当</a:t>
            </a:r>
            <a:r>
              <a:rPr lang="en-US" altLang="zh-CN" sz="2400" dirty="0"/>
              <a:t>CPU</a:t>
            </a:r>
            <a:r>
              <a:rPr lang="zh-CN" altLang="en-US" sz="2400" dirty="0"/>
              <a:t>接收到中断请求信号并予以响应后，</a:t>
            </a:r>
            <a:r>
              <a:rPr lang="en-US" altLang="zh-CN" sz="2400" dirty="0"/>
              <a:t>CPU</a:t>
            </a:r>
            <a:r>
              <a:rPr lang="zh-CN" altLang="en-US" sz="2400" dirty="0"/>
              <a:t>把当前的</a:t>
            </a:r>
            <a:r>
              <a:rPr lang="en-US" altLang="zh-CN" sz="2400" dirty="0"/>
              <a:t>PC</a:t>
            </a:r>
            <a:r>
              <a:rPr lang="zh-CN" altLang="en-US" sz="2400" dirty="0"/>
              <a:t>内容压入堆栈进行保护，然后转入响应的中断服务程序入口处执行。</a:t>
            </a:r>
            <a:endParaRPr lang="en-US" altLang="zh-CN" sz="2400" dirty="0"/>
          </a:p>
          <a:p>
            <a:pPr marL="0" indent="0" eaLnBrk="1" hangingPunct="1">
              <a:lnSpc>
                <a:spcPct val="120000"/>
              </a:lnSpc>
              <a:buNone/>
            </a:pPr>
            <a:endParaRPr lang="zh-CN" altLang="en-US" sz="2400" dirty="0" smtClean="0"/>
          </a:p>
        </p:txBody>
      </p:sp>
      <p:sp>
        <p:nvSpPr>
          <p:cNvPr id="7373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1A3AE57-E768-4E89-B2B3-A13CF28436CE}" type="datetime10">
              <a:rPr lang="zh-CN" altLang="en-US" sz="2000" smtClean="0">
                <a:solidFill>
                  <a:schemeClr val="bg1"/>
                </a:solidFill>
              </a:rPr>
              <a:pPr>
                <a:spcBef>
                  <a:spcPct val="50000"/>
                </a:spcBef>
                <a:buFontTx/>
                <a:buNone/>
              </a:pPr>
              <a:t>16:59</a:t>
            </a:fld>
            <a:endParaRPr lang="en-US" altLang="zh-CN" sz="2000" smtClean="0"/>
          </a:p>
        </p:txBody>
      </p:sp>
      <p:pic>
        <p:nvPicPr>
          <p:cNvPr id="73733"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39552" y="62790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5.5.2  </a:t>
            </a:r>
            <a:r>
              <a:rPr kumimoji="0" lang="zh-CN" altLang="en-US" sz="2800" kern="0" dirty="0" smtClean="0">
                <a:latin typeface="楷体" panose="02010609060101010101" pitchFamily="49" charset="-122"/>
                <a:ea typeface="楷体" panose="02010609060101010101" pitchFamily="49" charset="-122"/>
              </a:rPr>
              <a:t>中断服务程序</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noChangeArrowheads="1"/>
          </p:cNvSpPr>
          <p:nvPr>
            <p:ph idx="1"/>
          </p:nvPr>
        </p:nvSpPr>
        <p:spPr>
          <a:xfrm>
            <a:off x="507270" y="1768475"/>
            <a:ext cx="5867400" cy="4724400"/>
          </a:xfrm>
        </p:spPr>
        <p:txBody>
          <a:bodyPr/>
          <a:lstStyle/>
          <a:p>
            <a:pPr eaLnBrk="1" hangingPunct="1">
              <a:lnSpc>
                <a:spcPct val="130000"/>
              </a:lnSpc>
            </a:pPr>
            <a:r>
              <a:rPr lang="zh-CN" altLang="en-US" sz="2000" b="1" dirty="0" smtClean="0">
                <a:solidFill>
                  <a:srgbClr val="FF0000"/>
                </a:solidFill>
              </a:rPr>
              <a:t>中断系统对五个中断源分别规定了各自</a:t>
            </a:r>
            <a:r>
              <a:rPr lang="zh-CN" altLang="en-US" sz="2000" b="1" dirty="0" smtClean="0">
                <a:solidFill>
                  <a:schemeClr val="tx2"/>
                </a:solidFill>
              </a:rPr>
              <a:t>的</a:t>
            </a:r>
            <a:r>
              <a:rPr lang="zh-CN" altLang="en-US" sz="2000" b="1" dirty="0" smtClean="0">
                <a:solidFill>
                  <a:srgbClr val="FF0000"/>
                </a:solidFill>
              </a:rPr>
              <a:t>入口地址，但这些入口地址相距很近（</a:t>
            </a:r>
            <a:r>
              <a:rPr lang="en-US" altLang="zh-CN" sz="2000" b="1" dirty="0" smtClean="0">
                <a:solidFill>
                  <a:srgbClr val="FF0000"/>
                </a:solidFill>
              </a:rPr>
              <a:t>8</a:t>
            </a:r>
            <a:r>
              <a:rPr lang="zh-CN" altLang="en-US" sz="2000" b="1" dirty="0" smtClean="0">
                <a:solidFill>
                  <a:srgbClr val="FF0000"/>
                </a:solidFill>
              </a:rPr>
              <a:t>个字节）。</a:t>
            </a:r>
            <a:endParaRPr lang="zh-CN" altLang="en-US" sz="2000" b="1" dirty="0" smtClean="0"/>
          </a:p>
          <a:p>
            <a:pPr eaLnBrk="1" hangingPunct="1">
              <a:lnSpc>
                <a:spcPct val="130000"/>
              </a:lnSpc>
            </a:pPr>
            <a:r>
              <a:rPr lang="zh-CN" altLang="en-US" sz="2000" b="1" dirty="0" smtClean="0">
                <a:solidFill>
                  <a:srgbClr val="000099"/>
                </a:solidFill>
              </a:rPr>
              <a:t>如中断服务程序的指令代码少于</a:t>
            </a:r>
            <a:r>
              <a:rPr lang="en-US" altLang="zh-CN" sz="2000" b="1" dirty="0" smtClean="0">
                <a:solidFill>
                  <a:srgbClr val="000099"/>
                </a:solidFill>
              </a:rPr>
              <a:t>8</a:t>
            </a:r>
            <a:r>
              <a:rPr lang="zh-CN" altLang="en-US" sz="2000" b="1" dirty="0" smtClean="0">
                <a:solidFill>
                  <a:srgbClr val="000099"/>
                </a:solidFill>
              </a:rPr>
              <a:t>个字节，则可从规定的中断服务程序入口地址开始，直接编写中断服务程序；</a:t>
            </a:r>
            <a:endParaRPr lang="zh-CN" altLang="en-US" sz="2000" b="1" dirty="0" smtClean="0"/>
          </a:p>
          <a:p>
            <a:pPr eaLnBrk="1" hangingPunct="1">
              <a:lnSpc>
                <a:spcPct val="130000"/>
              </a:lnSpc>
            </a:pPr>
            <a:r>
              <a:rPr lang="zh-CN" altLang="en-US" sz="2000" b="1" dirty="0" smtClean="0">
                <a:solidFill>
                  <a:srgbClr val="666633"/>
                </a:solidFill>
              </a:rPr>
              <a:t>如中断服务程序的指令代码大于</a:t>
            </a:r>
            <a:r>
              <a:rPr lang="en-US" altLang="zh-CN" sz="2000" b="1" dirty="0" smtClean="0">
                <a:solidFill>
                  <a:srgbClr val="666633"/>
                </a:solidFill>
              </a:rPr>
              <a:t>8</a:t>
            </a:r>
            <a:r>
              <a:rPr lang="zh-CN" altLang="en-US" sz="2000" b="1" dirty="0" smtClean="0">
                <a:solidFill>
                  <a:srgbClr val="666633"/>
                </a:solidFill>
              </a:rPr>
              <a:t>个字节，则应采用与主程序相同的方法，在相应的入口处写一条跳转指令，并以跳转指令的目标地址作为中断服务程序的起始地址进行编程。</a:t>
            </a:r>
          </a:p>
          <a:p>
            <a:pPr eaLnBrk="1" hangingPunct="1">
              <a:lnSpc>
                <a:spcPct val="130000"/>
              </a:lnSpc>
            </a:pPr>
            <a:r>
              <a:rPr lang="zh-CN" altLang="en-US" sz="2000" b="1" dirty="0" smtClean="0">
                <a:solidFill>
                  <a:srgbClr val="0000FF"/>
                </a:solidFill>
              </a:rPr>
              <a:t>以</a:t>
            </a:r>
            <a:r>
              <a:rPr lang="en-US" altLang="zh-CN" sz="2000" b="1" dirty="0" smtClean="0">
                <a:solidFill>
                  <a:srgbClr val="0000FF"/>
                </a:solidFill>
              </a:rPr>
              <a:t>INT0</a:t>
            </a:r>
            <a:r>
              <a:rPr lang="zh-CN" altLang="en-US" sz="2000" b="1" dirty="0" smtClean="0">
                <a:solidFill>
                  <a:srgbClr val="0000FF"/>
                </a:solidFill>
              </a:rPr>
              <a:t>为例，中断矢量地址为</a:t>
            </a:r>
            <a:r>
              <a:rPr lang="en-US" altLang="zh-CN" sz="2000" b="1" dirty="0" smtClean="0">
                <a:solidFill>
                  <a:srgbClr val="0000FF"/>
                </a:solidFill>
              </a:rPr>
              <a:t>0003H</a:t>
            </a:r>
            <a:r>
              <a:rPr lang="zh-CN" altLang="en-US" sz="2000" b="1" dirty="0" smtClean="0">
                <a:solidFill>
                  <a:srgbClr val="0000FF"/>
                </a:solidFill>
              </a:rPr>
              <a:t>，中断服务程序从</a:t>
            </a:r>
            <a:r>
              <a:rPr lang="en-US" altLang="zh-CN" sz="2000" b="1" dirty="0" smtClean="0">
                <a:solidFill>
                  <a:srgbClr val="0000FF"/>
                </a:solidFill>
              </a:rPr>
              <a:t>0200H</a:t>
            </a:r>
            <a:r>
              <a:rPr lang="zh-CN" altLang="en-US" sz="2000" b="1" dirty="0" smtClean="0">
                <a:solidFill>
                  <a:srgbClr val="0000FF"/>
                </a:solidFill>
              </a:rPr>
              <a:t>开始。如 </a:t>
            </a:r>
            <a:r>
              <a:rPr lang="zh-CN" altLang="en-US" sz="2000" b="1" dirty="0" smtClean="0">
                <a:solidFill>
                  <a:srgbClr val="0000FF"/>
                </a:solidFill>
                <a:hlinkClick r:id="rId2" action="ppaction://hlinksldjump"/>
              </a:rPr>
              <a:t>图</a:t>
            </a:r>
            <a:r>
              <a:rPr lang="en-US" altLang="zh-CN" sz="2000" b="1" dirty="0" smtClean="0">
                <a:solidFill>
                  <a:srgbClr val="0000FF"/>
                </a:solidFill>
                <a:hlinkClick r:id="rId2" action="ppaction://hlinksldjump"/>
              </a:rPr>
              <a:t>5-13</a:t>
            </a:r>
            <a:r>
              <a:rPr lang="zh-CN" altLang="en-US" sz="2000" b="1" dirty="0" smtClean="0">
                <a:solidFill>
                  <a:srgbClr val="0000FF"/>
                </a:solidFill>
              </a:rPr>
              <a:t>所示。</a:t>
            </a:r>
          </a:p>
        </p:txBody>
      </p:sp>
      <p:sp>
        <p:nvSpPr>
          <p:cNvPr id="747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B147F7F-71F6-417B-99D1-DCFA69676730}" type="datetime10">
              <a:rPr lang="zh-CN" altLang="en-US" sz="2000" smtClean="0">
                <a:solidFill>
                  <a:schemeClr val="bg1"/>
                </a:solidFill>
              </a:rPr>
              <a:pPr>
                <a:spcBef>
                  <a:spcPct val="50000"/>
                </a:spcBef>
                <a:buFontTx/>
                <a:buNone/>
              </a:pPr>
              <a:t>16:59</a:t>
            </a:fld>
            <a:endParaRPr lang="en-US" altLang="zh-CN" sz="2000" smtClean="0"/>
          </a:p>
        </p:txBody>
      </p:sp>
      <p:grpSp>
        <p:nvGrpSpPr>
          <p:cNvPr id="74757" name="Group 4"/>
          <p:cNvGrpSpPr>
            <a:grpSpLocks/>
          </p:cNvGrpSpPr>
          <p:nvPr/>
        </p:nvGrpSpPr>
        <p:grpSpPr bwMode="auto">
          <a:xfrm>
            <a:off x="6265864" y="1646326"/>
            <a:ext cx="2209800" cy="3886200"/>
            <a:chOff x="1248" y="816"/>
            <a:chExt cx="1392" cy="2448"/>
          </a:xfrm>
        </p:grpSpPr>
        <p:sp>
          <p:nvSpPr>
            <p:cNvPr id="74760" name="Rectangle 5"/>
            <p:cNvSpPr>
              <a:spLocks noChangeArrowheads="1"/>
            </p:cNvSpPr>
            <p:nvPr/>
          </p:nvSpPr>
          <p:spPr bwMode="auto">
            <a:xfrm>
              <a:off x="1824" y="816"/>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4761" name="Rectangle 6"/>
            <p:cNvSpPr>
              <a:spLocks noChangeArrowheads="1"/>
            </p:cNvSpPr>
            <p:nvPr/>
          </p:nvSpPr>
          <p:spPr bwMode="auto">
            <a:xfrm>
              <a:off x="1824" y="1152"/>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4762" name="Rectangle 7"/>
            <p:cNvSpPr>
              <a:spLocks noChangeArrowheads="1"/>
            </p:cNvSpPr>
            <p:nvPr/>
          </p:nvSpPr>
          <p:spPr bwMode="auto">
            <a:xfrm>
              <a:off x="1824" y="1488"/>
              <a:ext cx="816"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74763" name="Line 8"/>
            <p:cNvSpPr>
              <a:spLocks noChangeShapeType="1"/>
            </p:cNvSpPr>
            <p:nvPr/>
          </p:nvSpPr>
          <p:spPr bwMode="auto">
            <a:xfrm>
              <a:off x="1824" y="182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764" name="Line 9"/>
            <p:cNvSpPr>
              <a:spLocks noChangeShapeType="1"/>
            </p:cNvSpPr>
            <p:nvPr/>
          </p:nvSpPr>
          <p:spPr bwMode="auto">
            <a:xfrm>
              <a:off x="2640" y="182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cxnSp>
          <p:nvCxnSpPr>
            <p:cNvPr id="74765" name="AutoShape 10"/>
            <p:cNvCxnSpPr>
              <a:cxnSpLocks noChangeShapeType="1"/>
              <a:stCxn id="74763" idx="1"/>
            </p:cNvCxnSpPr>
            <p:nvPr/>
          </p:nvCxnSpPr>
          <p:spPr bwMode="auto">
            <a:xfrm rot="16200000" flipH="1">
              <a:off x="2231" y="1861"/>
              <a:ext cx="1" cy="816"/>
            </a:xfrm>
            <a:prstGeom prst="curvedConnector4">
              <a:avLst>
                <a:gd name="adj1" fmla="val -11500005"/>
                <a:gd name="adj2" fmla="val 63602"/>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766" name="AutoShape 11"/>
            <p:cNvCxnSpPr>
              <a:cxnSpLocks noChangeShapeType="1"/>
            </p:cNvCxnSpPr>
            <p:nvPr/>
          </p:nvCxnSpPr>
          <p:spPr bwMode="auto">
            <a:xfrm rot="16200000" flipH="1">
              <a:off x="2231" y="2040"/>
              <a:ext cx="1" cy="816"/>
            </a:xfrm>
            <a:prstGeom prst="curvedConnector4">
              <a:avLst>
                <a:gd name="adj1" fmla="val -11500005"/>
                <a:gd name="adj2" fmla="val 63602"/>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4767" name="Line 12"/>
            <p:cNvSpPr>
              <a:spLocks noChangeShapeType="1"/>
            </p:cNvSpPr>
            <p:nvPr/>
          </p:nvSpPr>
          <p:spPr bwMode="auto">
            <a:xfrm>
              <a:off x="1824" y="244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768" name="Line 13"/>
            <p:cNvSpPr>
              <a:spLocks noChangeShapeType="1"/>
            </p:cNvSpPr>
            <p:nvPr/>
          </p:nvSpPr>
          <p:spPr bwMode="auto">
            <a:xfrm>
              <a:off x="2640" y="244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769" name="Line 14"/>
            <p:cNvSpPr>
              <a:spLocks noChangeShapeType="1"/>
            </p:cNvSpPr>
            <p:nvPr/>
          </p:nvSpPr>
          <p:spPr bwMode="auto">
            <a:xfrm>
              <a:off x="1824" y="2688"/>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770" name="Text Box 15"/>
            <p:cNvSpPr txBox="1">
              <a:spLocks noChangeArrowheads="1"/>
            </p:cNvSpPr>
            <p:nvPr/>
          </p:nvSpPr>
          <p:spPr bwMode="auto">
            <a:xfrm>
              <a:off x="1264" y="912"/>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0003H</a:t>
              </a:r>
            </a:p>
          </p:txBody>
        </p:sp>
        <p:sp>
          <p:nvSpPr>
            <p:cNvPr id="74771" name="Text Box 16"/>
            <p:cNvSpPr txBox="1">
              <a:spLocks noChangeArrowheads="1"/>
            </p:cNvSpPr>
            <p:nvPr/>
          </p:nvSpPr>
          <p:spPr bwMode="auto">
            <a:xfrm>
              <a:off x="1967" y="864"/>
              <a:ext cx="5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LJMP</a:t>
              </a:r>
            </a:p>
          </p:txBody>
        </p:sp>
        <p:sp>
          <p:nvSpPr>
            <p:cNvPr id="74772" name="Text Box 17"/>
            <p:cNvSpPr txBox="1">
              <a:spLocks noChangeArrowheads="1"/>
            </p:cNvSpPr>
            <p:nvPr/>
          </p:nvSpPr>
          <p:spPr bwMode="auto">
            <a:xfrm>
              <a:off x="1989" y="1152"/>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02</a:t>
              </a:r>
            </a:p>
          </p:txBody>
        </p:sp>
        <p:sp>
          <p:nvSpPr>
            <p:cNvPr id="74773" name="Text Box 18"/>
            <p:cNvSpPr txBox="1">
              <a:spLocks noChangeArrowheads="1"/>
            </p:cNvSpPr>
            <p:nvPr/>
          </p:nvSpPr>
          <p:spPr bwMode="auto">
            <a:xfrm>
              <a:off x="1989" y="148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00</a:t>
              </a:r>
            </a:p>
          </p:txBody>
        </p:sp>
        <p:sp>
          <p:nvSpPr>
            <p:cNvPr id="74774" name="Text Box 19"/>
            <p:cNvSpPr txBox="1">
              <a:spLocks noChangeArrowheads="1"/>
            </p:cNvSpPr>
            <p:nvPr/>
          </p:nvSpPr>
          <p:spPr bwMode="auto">
            <a:xfrm>
              <a:off x="1248" y="2688"/>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CC3399"/>
                  </a:solidFill>
                </a:rPr>
                <a:t>0200H</a:t>
              </a:r>
            </a:p>
          </p:txBody>
        </p:sp>
        <p:sp>
          <p:nvSpPr>
            <p:cNvPr id="74775" name="Text Box 20"/>
            <p:cNvSpPr txBox="1">
              <a:spLocks noChangeArrowheads="1"/>
            </p:cNvSpPr>
            <p:nvPr/>
          </p:nvSpPr>
          <p:spPr bwMode="auto">
            <a:xfrm>
              <a:off x="1899" y="2717"/>
              <a:ext cx="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CC3399"/>
                  </a:solidFill>
                </a:rPr>
                <a:t>中断服</a:t>
              </a:r>
            </a:p>
            <a:p>
              <a:pPr algn="ctr" eaLnBrk="1" hangingPunct="1">
                <a:spcBef>
                  <a:spcPct val="0"/>
                </a:spcBef>
                <a:buFontTx/>
                <a:buNone/>
              </a:pPr>
              <a:r>
                <a:rPr lang="zh-CN" altLang="en-US" sz="2000">
                  <a:solidFill>
                    <a:srgbClr val="CC3399"/>
                  </a:solidFill>
                </a:rPr>
                <a:t>务程序</a:t>
              </a:r>
            </a:p>
          </p:txBody>
        </p:sp>
      </p:grpSp>
      <p:sp>
        <p:nvSpPr>
          <p:cNvPr id="74758" name="Rectangle 22"/>
          <p:cNvSpPr>
            <a:spLocks noChangeArrowheads="1"/>
          </p:cNvSpPr>
          <p:nvPr/>
        </p:nvSpPr>
        <p:spPr bwMode="auto">
          <a:xfrm>
            <a:off x="7370764" y="5672931"/>
            <a:ext cx="977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dirty="0">
                <a:solidFill>
                  <a:srgbClr val="0000FF"/>
                </a:solidFill>
                <a:hlinkClick r:id="rId2" action="ppaction://hlinksldjump"/>
              </a:rPr>
              <a:t>图</a:t>
            </a:r>
            <a:r>
              <a:rPr lang="en-US" altLang="zh-CN" sz="2200" dirty="0">
                <a:solidFill>
                  <a:srgbClr val="0000FF"/>
                </a:solidFill>
                <a:hlinkClick r:id="rId2" action="ppaction://hlinksldjump"/>
              </a:rPr>
              <a:t>5-13</a:t>
            </a:r>
            <a:endParaRPr lang="en-US" altLang="zh-CN" sz="2200" dirty="0">
              <a:solidFill>
                <a:srgbClr val="0000FF"/>
              </a:solidFill>
            </a:endParaRPr>
          </a:p>
        </p:txBody>
      </p:sp>
      <p:pic>
        <p:nvPicPr>
          <p:cNvPr id="74759"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
          <p:cNvSpPr txBox="1">
            <a:spLocks noChangeArrowheads="1"/>
          </p:cNvSpPr>
          <p:nvPr/>
        </p:nvSpPr>
        <p:spPr bwMode="auto">
          <a:xfrm>
            <a:off x="516575" y="572290"/>
            <a:ext cx="590465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smtClean="0">
                <a:latin typeface="楷体" panose="02010609060101010101" pitchFamily="49" charset="-122"/>
                <a:ea typeface="楷体" panose="02010609060101010101" pitchFamily="49" charset="-122"/>
              </a:rPr>
              <a:t>5.5.2  </a:t>
            </a:r>
            <a:r>
              <a:rPr kumimoji="0" lang="zh-CN" altLang="en-US" sz="3600" kern="0" dirty="0" smtClean="0">
                <a:latin typeface="楷体" panose="02010609060101010101" pitchFamily="49" charset="-122"/>
                <a:ea typeface="楷体" panose="02010609060101010101" pitchFamily="49" charset="-122"/>
              </a:rPr>
              <a:t>中断服务程序</a:t>
            </a:r>
            <a:endParaRPr kumimoji="0" lang="en-US" altLang="zh-CN" sz="3600" kern="0" dirty="0" smtClean="0">
              <a:latin typeface="楷体" panose="02010609060101010101" pitchFamily="49" charset="-122"/>
              <a:ea typeface="楷体" panose="02010609060101010101" pitchFamily="49" charset="-122"/>
            </a:endParaRPr>
          </a:p>
          <a:p>
            <a:pPr eaLnBrk="1" hangingPunct="1"/>
            <a:r>
              <a:rPr kumimoji="0" lang="en-US" altLang="zh-CN" sz="2800" b="1" kern="0" dirty="0" smtClean="0">
                <a:latin typeface="楷体" panose="02010609060101010101" pitchFamily="49" charset="-122"/>
                <a:ea typeface="楷体" panose="02010609060101010101" pitchFamily="49" charset="-122"/>
              </a:rPr>
              <a:t>1. </a:t>
            </a:r>
            <a:r>
              <a:rPr lang="zh-CN" altLang="en-US" sz="2800" dirty="0" smtClean="0">
                <a:latin typeface="楷体" panose="02010609060101010101" pitchFamily="49" charset="-122"/>
                <a:ea typeface="楷体" panose="02010609060101010101" pitchFamily="49" charset="-122"/>
              </a:rPr>
              <a:t>中断服务程序的起始地址</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A4178AF-59C5-4DF2-90C3-69A93201BAE9}" type="datetime10">
              <a:rPr lang="zh-CN" altLang="en-US" sz="2000" smtClean="0">
                <a:solidFill>
                  <a:schemeClr val="bg1"/>
                </a:solidFill>
              </a:rPr>
              <a:pPr>
                <a:spcBef>
                  <a:spcPct val="50000"/>
                </a:spcBef>
                <a:buFontTx/>
                <a:buNone/>
              </a:pPr>
              <a:t>16:59</a:t>
            </a:fld>
            <a:endParaRPr lang="en-US" altLang="zh-CN" sz="2000" smtClean="0"/>
          </a:p>
        </p:txBody>
      </p:sp>
      <p:pic>
        <p:nvPicPr>
          <p:cNvPr id="7578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575373" y="1772816"/>
            <a:ext cx="7805827" cy="424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zh-CN" altLang="en-US" sz="2400" b="0" dirty="0" smtClean="0">
                <a:latin typeface="+mn-ea"/>
              </a:rPr>
              <a:t>视</a:t>
            </a:r>
            <a:r>
              <a:rPr lang="zh-CN" altLang="en-US" sz="2400" b="0" dirty="0">
                <a:latin typeface="+mn-ea"/>
              </a:rPr>
              <a:t>需要确定是否保护现场</a:t>
            </a:r>
            <a:r>
              <a:rPr lang="zh-CN" altLang="en-US" sz="2400" b="0" dirty="0" smtClean="0">
                <a:latin typeface="+mn-ea"/>
              </a:rPr>
              <a:t>。</a:t>
            </a:r>
            <a:endParaRPr lang="en-US" altLang="zh-CN" sz="2400" b="0" dirty="0" smtClean="0">
              <a:latin typeface="+mn-ea"/>
            </a:endParaRPr>
          </a:p>
          <a:p>
            <a:pPr eaLnBrk="1" hangingPunct="1">
              <a:lnSpc>
                <a:spcPct val="150000"/>
              </a:lnSpc>
            </a:pPr>
            <a:r>
              <a:rPr lang="zh-CN" altLang="en-US" sz="2400" b="0" dirty="0" smtClean="0">
                <a:latin typeface="+mn-ea"/>
              </a:rPr>
              <a:t>及时</a:t>
            </a:r>
            <a:r>
              <a:rPr lang="zh-CN" altLang="en-US" sz="2400" b="0" dirty="0">
                <a:latin typeface="+mn-ea"/>
              </a:rPr>
              <a:t>清除那些不能被硬件自动清除的中断请求标志，以免产生错误的中断</a:t>
            </a:r>
            <a:r>
              <a:rPr lang="zh-CN" altLang="en-US" sz="2400" b="0" dirty="0" smtClean="0">
                <a:latin typeface="+mn-ea"/>
              </a:rPr>
              <a:t>。</a:t>
            </a:r>
            <a:endParaRPr lang="en-US" altLang="zh-CN" sz="2400" b="0" dirty="0" smtClean="0">
              <a:latin typeface="+mn-ea"/>
            </a:endParaRPr>
          </a:p>
          <a:p>
            <a:pPr eaLnBrk="1" hangingPunct="1">
              <a:lnSpc>
                <a:spcPct val="150000"/>
              </a:lnSpc>
            </a:pPr>
            <a:r>
              <a:rPr lang="zh-CN" altLang="en-US" sz="2400" b="0" dirty="0" smtClean="0">
                <a:latin typeface="+mn-ea"/>
              </a:rPr>
              <a:t>中断服务程序</a:t>
            </a:r>
            <a:r>
              <a:rPr lang="zh-CN" altLang="en-US" sz="2400" b="0" dirty="0">
                <a:latin typeface="+mn-ea"/>
              </a:rPr>
              <a:t>中的压栈与弹栈指令必须成对使用，以确保中断服务程序的正确返回</a:t>
            </a:r>
            <a:r>
              <a:rPr lang="zh-CN" altLang="en-US" sz="2400" b="0" dirty="0" smtClean="0">
                <a:latin typeface="+mn-ea"/>
              </a:rPr>
              <a:t>。</a:t>
            </a:r>
            <a:endParaRPr lang="en-US" altLang="zh-CN" sz="2400" b="0" dirty="0" smtClean="0">
              <a:latin typeface="+mn-ea"/>
            </a:endParaRPr>
          </a:p>
          <a:p>
            <a:pPr eaLnBrk="1" hangingPunct="1">
              <a:lnSpc>
                <a:spcPct val="150000"/>
              </a:lnSpc>
            </a:pPr>
            <a:r>
              <a:rPr lang="zh-CN" altLang="en-US" sz="2400" b="0" dirty="0" smtClean="0">
                <a:latin typeface="+mn-ea"/>
              </a:rPr>
              <a:t>主程序</a:t>
            </a:r>
            <a:r>
              <a:rPr lang="zh-CN" altLang="en-US" sz="2400" b="0" dirty="0">
                <a:latin typeface="+mn-ea"/>
              </a:rPr>
              <a:t>和中断服务程序之间的参数传递与主程序和子程序的参数传递方式相同。</a:t>
            </a:r>
            <a:endParaRPr lang="en-US" altLang="zh-CN" sz="2400" b="0" dirty="0" smtClean="0">
              <a:latin typeface="+mn-ea"/>
            </a:endParaRPr>
          </a:p>
        </p:txBody>
      </p:sp>
      <p:sp>
        <p:nvSpPr>
          <p:cNvPr id="7" name="Rectangle 2"/>
          <p:cNvSpPr txBox="1">
            <a:spLocks noChangeArrowheads="1"/>
          </p:cNvSpPr>
          <p:nvPr/>
        </p:nvSpPr>
        <p:spPr bwMode="auto">
          <a:xfrm>
            <a:off x="570649" y="579227"/>
            <a:ext cx="590465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smtClean="0">
                <a:latin typeface="楷体" panose="02010609060101010101" pitchFamily="49" charset="-122"/>
                <a:ea typeface="楷体" panose="02010609060101010101" pitchFamily="49" charset="-122"/>
              </a:rPr>
              <a:t>5.5.2  </a:t>
            </a:r>
            <a:r>
              <a:rPr kumimoji="0" lang="zh-CN" altLang="en-US" sz="3600" kern="0" dirty="0" smtClean="0">
                <a:latin typeface="楷体" panose="02010609060101010101" pitchFamily="49" charset="-122"/>
                <a:ea typeface="楷体" panose="02010609060101010101" pitchFamily="49" charset="-122"/>
              </a:rPr>
              <a:t>中断服务程序</a:t>
            </a:r>
            <a:endParaRPr kumimoji="0" lang="en-US" altLang="zh-CN" sz="3600" kern="0" dirty="0" smtClean="0">
              <a:latin typeface="楷体" panose="02010609060101010101" pitchFamily="49" charset="-122"/>
              <a:ea typeface="楷体" panose="02010609060101010101" pitchFamily="49" charset="-122"/>
            </a:endParaRPr>
          </a:p>
          <a:p>
            <a:pPr eaLnBrk="1" hangingPunct="1"/>
            <a:r>
              <a:rPr kumimoji="0" lang="en-US" altLang="zh-CN" sz="2800" b="1" kern="0" dirty="0" smtClean="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中断服务程序编制中的注意事项</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a:xfrm>
            <a:off x="471488" y="1916832"/>
            <a:ext cx="8458200" cy="4441825"/>
          </a:xfrm>
        </p:spPr>
        <p:txBody>
          <a:bodyPr/>
          <a:lstStyle/>
          <a:p>
            <a:pPr marL="566738" indent="-566738" eaLnBrk="1" hangingPunct="1">
              <a:lnSpc>
                <a:spcPct val="120000"/>
              </a:lnSpc>
              <a:buFontTx/>
              <a:buNone/>
            </a:pPr>
            <a:r>
              <a:rPr lang="zh-CN" altLang="en-US" sz="2400" b="1" dirty="0" smtClean="0">
                <a:solidFill>
                  <a:srgbClr val="3333FF"/>
                </a:solidFill>
              </a:rPr>
              <a:t>例</a:t>
            </a:r>
            <a:r>
              <a:rPr lang="en-US" altLang="zh-CN" sz="2400" b="1" dirty="0" smtClean="0">
                <a:solidFill>
                  <a:srgbClr val="3333FF"/>
                </a:solidFill>
              </a:rPr>
              <a:t>5-3  </a:t>
            </a:r>
            <a:r>
              <a:rPr lang="zh-CN" altLang="en-US" sz="2400" b="1" dirty="0" smtClean="0">
                <a:solidFill>
                  <a:srgbClr val="3333FF"/>
                </a:solidFill>
              </a:rPr>
              <a:t>：</a:t>
            </a:r>
          </a:p>
          <a:p>
            <a:pPr marL="566738" indent="-566738" eaLnBrk="1" hangingPunct="1">
              <a:lnSpc>
                <a:spcPct val="120000"/>
              </a:lnSpc>
              <a:buFontTx/>
              <a:buNone/>
            </a:pPr>
            <a:r>
              <a:rPr lang="zh-CN" altLang="en-US" sz="2400" b="1" dirty="0" smtClean="0"/>
              <a:t>	如 </a:t>
            </a:r>
            <a:r>
              <a:rPr lang="zh-CN" altLang="en-US" sz="2400" b="1" dirty="0" smtClean="0">
                <a:hlinkClick r:id="rId2" action="ppaction://hlinksldjump"/>
              </a:rPr>
              <a:t>图</a:t>
            </a:r>
            <a:r>
              <a:rPr lang="en-US" altLang="zh-CN" sz="2400" b="1" dirty="0" smtClean="0">
                <a:hlinkClick r:id="rId2" action="ppaction://hlinksldjump"/>
              </a:rPr>
              <a:t>5-14</a:t>
            </a:r>
            <a:r>
              <a:rPr lang="zh-CN" altLang="en-US" sz="2400" b="1" dirty="0" smtClean="0"/>
              <a:t>所示，将</a:t>
            </a:r>
            <a:r>
              <a:rPr lang="en-US" altLang="zh-CN" sz="2400" b="1" dirty="0" smtClean="0"/>
              <a:t>P1</a:t>
            </a:r>
            <a:r>
              <a:rPr lang="zh-CN" altLang="en-US" sz="2400" b="1" dirty="0" smtClean="0"/>
              <a:t>口的</a:t>
            </a:r>
            <a:r>
              <a:rPr lang="en-US" altLang="zh-CN" sz="2400" b="1" dirty="0" smtClean="0">
                <a:solidFill>
                  <a:srgbClr val="FF0000"/>
                </a:solidFill>
              </a:rPr>
              <a:t>P1.4</a:t>
            </a:r>
            <a:r>
              <a:rPr lang="zh-CN" altLang="en-US" sz="2400" b="1" dirty="0" smtClean="0">
                <a:solidFill>
                  <a:srgbClr val="FF0000"/>
                </a:solidFill>
              </a:rPr>
              <a:t>～</a:t>
            </a:r>
            <a:r>
              <a:rPr lang="en-US" altLang="zh-CN" sz="2400" b="1" dirty="0" smtClean="0">
                <a:solidFill>
                  <a:srgbClr val="FF0000"/>
                </a:solidFill>
              </a:rPr>
              <a:t>P1.7</a:t>
            </a:r>
            <a:r>
              <a:rPr lang="zh-CN" altLang="zh-CN" sz="2400" b="1" dirty="0" smtClean="0"/>
              <a:t>作为</a:t>
            </a:r>
            <a:r>
              <a:rPr lang="zh-CN" altLang="zh-CN" sz="2400" b="1" dirty="0" smtClean="0">
                <a:solidFill>
                  <a:srgbClr val="FF0000"/>
                </a:solidFill>
              </a:rPr>
              <a:t>输入</a:t>
            </a:r>
            <a:r>
              <a:rPr lang="zh-CN" altLang="zh-CN" sz="2400" b="1" dirty="0" smtClean="0"/>
              <a:t>位， </a:t>
            </a:r>
            <a:r>
              <a:rPr lang="en-US" altLang="zh-CN" sz="2400" b="1" dirty="0" smtClean="0">
                <a:solidFill>
                  <a:srgbClr val="FF0000"/>
                </a:solidFill>
              </a:rPr>
              <a:t>P1.0</a:t>
            </a:r>
            <a:r>
              <a:rPr lang="zh-CN" altLang="en-US" sz="2400" b="1" dirty="0" smtClean="0">
                <a:solidFill>
                  <a:srgbClr val="FF0000"/>
                </a:solidFill>
              </a:rPr>
              <a:t>～</a:t>
            </a:r>
            <a:r>
              <a:rPr lang="en-US" altLang="zh-CN" sz="2400" b="1" dirty="0" smtClean="0">
                <a:solidFill>
                  <a:srgbClr val="FF0000"/>
                </a:solidFill>
              </a:rPr>
              <a:t>P1.3</a:t>
            </a:r>
            <a:r>
              <a:rPr lang="zh-CN" altLang="zh-CN" sz="2400" b="1" dirty="0" smtClean="0"/>
              <a:t>作为</a:t>
            </a:r>
            <a:r>
              <a:rPr lang="zh-CN" altLang="zh-CN" sz="2400" b="1" dirty="0" smtClean="0">
                <a:solidFill>
                  <a:srgbClr val="FF0000"/>
                </a:solidFill>
              </a:rPr>
              <a:t>输出</a:t>
            </a:r>
            <a:r>
              <a:rPr lang="zh-CN" altLang="zh-CN" sz="2400" b="1" dirty="0" smtClean="0"/>
              <a:t>位。要求利用</a:t>
            </a:r>
            <a:r>
              <a:rPr lang="en-US" altLang="zh-CN" sz="2400" b="1" dirty="0" smtClean="0"/>
              <a:t>89C51/S51</a:t>
            </a:r>
            <a:r>
              <a:rPr lang="zh-CN" altLang="zh-CN" sz="2400" b="1" dirty="0" smtClean="0"/>
              <a:t>将开关所设的数据读入单片机内，并依次通过</a:t>
            </a:r>
            <a:r>
              <a:rPr lang="en-US" altLang="zh-CN" sz="2400" b="1" dirty="0" smtClean="0"/>
              <a:t>P1.0</a:t>
            </a:r>
            <a:r>
              <a:rPr lang="zh-CN" altLang="en-US" sz="2400" b="1" dirty="0" smtClean="0"/>
              <a:t>～</a:t>
            </a:r>
            <a:r>
              <a:rPr lang="en-US" altLang="zh-CN" sz="2400" b="1" dirty="0" smtClean="0"/>
              <a:t>P1.3</a:t>
            </a:r>
            <a:r>
              <a:rPr lang="zh-CN" altLang="zh-CN" sz="2400" b="1" dirty="0" smtClean="0"/>
              <a:t>输出，驱动发光二极管，以检查</a:t>
            </a:r>
            <a:r>
              <a:rPr lang="en-US" altLang="zh-CN" sz="2400" b="1" dirty="0" smtClean="0"/>
              <a:t>P1.4</a:t>
            </a:r>
            <a:r>
              <a:rPr lang="zh-CN" altLang="en-US" sz="2400" b="1" dirty="0" smtClean="0"/>
              <a:t>～</a:t>
            </a:r>
            <a:r>
              <a:rPr lang="en-US" altLang="zh-CN" sz="2400" b="1" dirty="0" smtClean="0"/>
              <a:t>P1.7</a:t>
            </a:r>
            <a:r>
              <a:rPr lang="zh-CN" altLang="zh-CN" sz="2400" b="1" dirty="0" smtClean="0"/>
              <a:t>输入的电平情况（若输入为高电平则相应的</a:t>
            </a:r>
            <a:r>
              <a:rPr lang="en-US" altLang="zh-CN" sz="2400" b="1" dirty="0" smtClean="0"/>
              <a:t>LED</a:t>
            </a:r>
            <a:r>
              <a:rPr lang="zh-CN" altLang="zh-CN" sz="2400" b="1" dirty="0" smtClean="0"/>
              <a:t>亮）。</a:t>
            </a:r>
          </a:p>
          <a:p>
            <a:pPr marL="566738" indent="-566738" eaLnBrk="1" hangingPunct="1">
              <a:lnSpc>
                <a:spcPct val="120000"/>
              </a:lnSpc>
              <a:buFontTx/>
              <a:buNone/>
            </a:pPr>
            <a:r>
              <a:rPr lang="zh-CN" altLang="zh-CN" sz="2400" b="1" dirty="0" smtClean="0"/>
              <a:t>             </a:t>
            </a:r>
            <a:r>
              <a:rPr lang="zh-CN" altLang="zh-CN" sz="2400" b="1" dirty="0" smtClean="0">
                <a:solidFill>
                  <a:srgbClr val="FF0000"/>
                </a:solidFill>
              </a:rPr>
              <a:t>现要求采用中断边沿触发方式，每中断一次，完成一次读/写操作。</a:t>
            </a:r>
          </a:p>
          <a:p>
            <a:pPr marL="566738" indent="-566738" eaLnBrk="1" hangingPunct="1">
              <a:lnSpc>
                <a:spcPct val="120000"/>
              </a:lnSpc>
              <a:buFontTx/>
              <a:buNone/>
            </a:pPr>
            <a:r>
              <a:rPr lang="zh-CN" altLang="en-US" sz="2400" b="1" dirty="0" smtClean="0">
                <a:solidFill>
                  <a:srgbClr val="FF0000"/>
                </a:solidFill>
              </a:rPr>
              <a:t>解：</a:t>
            </a:r>
            <a:endParaRPr lang="zh-CN" altLang="en-US" sz="2400" b="1" dirty="0" smtClean="0"/>
          </a:p>
          <a:p>
            <a:pPr marL="566738" indent="-566738" eaLnBrk="1" hangingPunct="1">
              <a:lnSpc>
                <a:spcPct val="120000"/>
              </a:lnSpc>
              <a:buFontTx/>
              <a:buNone/>
            </a:pPr>
            <a:endParaRPr lang="en-US" altLang="zh-CN" sz="2400" b="1" dirty="0" smtClean="0"/>
          </a:p>
        </p:txBody>
      </p:sp>
      <p:sp>
        <p:nvSpPr>
          <p:cNvPr id="7680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6903E17-533F-429E-B78C-9AEE9F00CFF2}" type="datetime10">
              <a:rPr lang="zh-CN" altLang="en-US" sz="2000" smtClean="0">
                <a:solidFill>
                  <a:schemeClr val="bg1"/>
                </a:solidFill>
              </a:rPr>
              <a:pPr>
                <a:spcBef>
                  <a:spcPct val="50000"/>
                </a:spcBef>
                <a:buFontTx/>
                <a:buNone/>
              </a:pPr>
              <a:t>16:59</a:t>
            </a:fld>
            <a:endParaRPr lang="en-US" altLang="zh-CN" sz="2000" smtClean="0"/>
          </a:p>
        </p:txBody>
      </p:sp>
      <p:pic>
        <p:nvPicPr>
          <p:cNvPr id="76805"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471488" y="678656"/>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5.5.2  </a:t>
            </a:r>
            <a:r>
              <a:rPr kumimoji="0" lang="zh-CN" altLang="en-US" sz="2800" kern="0" dirty="0" smtClean="0">
                <a:latin typeface="楷体" panose="02010609060101010101" pitchFamily="49" charset="-122"/>
                <a:ea typeface="楷体" panose="02010609060101010101" pitchFamily="49" charset="-122"/>
              </a:rPr>
              <a:t>中断服务程序</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日期占位符 1"/>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437C828-2D13-4391-A028-92F6B31722E4}" type="datetime10">
              <a:rPr lang="zh-CN" altLang="en-US" sz="2000" smtClean="0">
                <a:solidFill>
                  <a:schemeClr val="bg1"/>
                </a:solidFill>
              </a:rPr>
              <a:pPr>
                <a:spcBef>
                  <a:spcPct val="50000"/>
                </a:spcBef>
                <a:buFontTx/>
                <a:buNone/>
              </a:pPr>
              <a:t>16:59</a:t>
            </a:fld>
            <a:endParaRPr lang="en-US" altLang="zh-CN" sz="2000" smtClean="0"/>
          </a:p>
        </p:txBody>
      </p:sp>
      <p:sp>
        <p:nvSpPr>
          <p:cNvPr id="77827" name="Rectangle 1138"/>
          <p:cNvSpPr>
            <a:spLocks noChangeArrowheads="1"/>
          </p:cNvSpPr>
          <p:nvPr/>
        </p:nvSpPr>
        <p:spPr bwMode="auto">
          <a:xfrm>
            <a:off x="3059113" y="5805488"/>
            <a:ext cx="34686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200" b="0" dirty="0"/>
              <a:t>图</a:t>
            </a:r>
            <a:r>
              <a:rPr lang="en-US" altLang="zh-CN" sz="2200" b="0" dirty="0"/>
              <a:t>5-14   </a:t>
            </a:r>
            <a:r>
              <a:rPr lang="zh-CN" altLang="en-US" sz="2200" b="0" dirty="0"/>
              <a:t>外部中断</a:t>
            </a:r>
            <a:r>
              <a:rPr lang="en-US" altLang="zh-CN" sz="2200" b="0" dirty="0"/>
              <a:t>INT0</a:t>
            </a:r>
            <a:r>
              <a:rPr lang="zh-CN" altLang="en-US" sz="2200" b="0" dirty="0"/>
              <a:t>电路</a:t>
            </a:r>
          </a:p>
        </p:txBody>
      </p:sp>
      <p:pic>
        <p:nvPicPr>
          <p:cNvPr id="77828" name="Picture 1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4802"/>
            <a:ext cx="5631737" cy="494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25CC286-33E2-45F3-B030-9B8B0724918F}" type="datetime10">
              <a:rPr lang="zh-CN" altLang="en-US" sz="2000" smtClean="0">
                <a:solidFill>
                  <a:schemeClr val="bg1"/>
                </a:solidFill>
              </a:rPr>
              <a:pPr>
                <a:spcBef>
                  <a:spcPct val="50000"/>
                </a:spcBef>
                <a:buFontTx/>
                <a:buNone/>
              </a:pPr>
              <a:t>16:59</a:t>
            </a:fld>
            <a:endParaRPr lang="en-US" altLang="zh-CN" sz="2000" smtClean="0"/>
          </a:p>
        </p:txBody>
      </p:sp>
      <p:pic>
        <p:nvPicPr>
          <p:cNvPr id="9223"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43966" y="2036230"/>
            <a:ext cx="7772400"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en-US" altLang="zh-CN" sz="2400" dirty="0"/>
              <a:t>CPU</a:t>
            </a:r>
            <a:r>
              <a:rPr lang="zh-CN" altLang="en-US" sz="2400" dirty="0"/>
              <a:t>总是认为外设在任何时刻都处于“准备好”的</a:t>
            </a:r>
            <a:r>
              <a:rPr lang="zh-CN" altLang="en-US" sz="2400" dirty="0" smtClean="0"/>
              <a:t>状态</a:t>
            </a:r>
            <a:endParaRPr lang="en-US" altLang="zh-CN" sz="2400" dirty="0"/>
          </a:p>
          <a:p>
            <a:pPr eaLnBrk="1" hangingPunct="1">
              <a:lnSpc>
                <a:spcPct val="150000"/>
              </a:lnSpc>
            </a:pPr>
            <a:r>
              <a:rPr lang="zh-CN" altLang="en-US" sz="2400" dirty="0" smtClean="0"/>
              <a:t>这种</a:t>
            </a:r>
            <a:r>
              <a:rPr lang="zh-CN" altLang="en-US" sz="2400" dirty="0"/>
              <a:t>传送方式不需要交换状态信息，只需在程序中加入访问外设的指令，数据传送便可以实现。</a:t>
            </a:r>
          </a:p>
          <a:p>
            <a:pPr eaLnBrk="1" hangingPunct="1">
              <a:lnSpc>
                <a:spcPct val="150000"/>
              </a:lnSpc>
            </a:pPr>
            <a:r>
              <a:rPr lang="zh-CN" altLang="en-US" sz="2400" dirty="0"/>
              <a:t>此种方法很少使用</a:t>
            </a:r>
            <a:endParaRPr kumimoji="0" lang="zh-CN" altLang="en-US" sz="2400" b="1" kern="0" dirty="0" smtClean="0">
              <a:latin typeface="宋体" panose="02010600030101010101" pitchFamily="2" charset="-122"/>
            </a:endParaRPr>
          </a:p>
        </p:txBody>
      </p:sp>
      <p:sp>
        <p:nvSpPr>
          <p:cNvPr id="6" name="Rectangle 2"/>
          <p:cNvSpPr txBox="1">
            <a:spLocks noChangeArrowheads="1"/>
          </p:cNvSpPr>
          <p:nvPr/>
        </p:nvSpPr>
        <p:spPr bwMode="auto">
          <a:xfrm>
            <a:off x="643966" y="404664"/>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5.1.1</a:t>
            </a: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无条件传送方式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0" y="1057554"/>
            <a:ext cx="9144000" cy="1447800"/>
          </a:xfrm>
          <a:solidFill>
            <a:schemeClr val="bg1"/>
          </a:solidFill>
        </p:spPr>
        <p:txBody>
          <a:bodyPr/>
          <a:lstStyle/>
          <a:p>
            <a:pPr marL="668338" indent="-668338" eaLnBrk="1" hangingPunct="1">
              <a:lnSpc>
                <a:spcPct val="140000"/>
              </a:lnSpc>
              <a:buFontTx/>
              <a:buNone/>
            </a:pPr>
            <a:r>
              <a:rPr lang="zh-CN" altLang="en-US" sz="1600" b="1" dirty="0" smtClean="0">
                <a:solidFill>
                  <a:srgbClr val="3333FF"/>
                </a:solidFill>
              </a:rPr>
              <a:t>例</a:t>
            </a:r>
            <a:r>
              <a:rPr lang="en-US" altLang="zh-CN" sz="1600" b="1" dirty="0" smtClean="0">
                <a:solidFill>
                  <a:srgbClr val="3333FF"/>
                </a:solidFill>
              </a:rPr>
              <a:t>5-3</a:t>
            </a:r>
            <a:r>
              <a:rPr lang="zh-CN" altLang="en-US" sz="1600" b="1" dirty="0" smtClean="0">
                <a:solidFill>
                  <a:srgbClr val="3333FF"/>
                </a:solidFill>
              </a:rPr>
              <a:t>解：</a:t>
            </a:r>
            <a:r>
              <a:rPr lang="zh-CN" altLang="en-US" sz="1600" b="1" dirty="0" smtClean="0"/>
              <a:t>如图所示，采用外部中断</a:t>
            </a:r>
            <a:r>
              <a:rPr lang="en-US" altLang="zh-CN" sz="1600" b="1" dirty="0" smtClean="0"/>
              <a:t>0</a:t>
            </a:r>
            <a:r>
              <a:rPr lang="zh-CN" altLang="en-US" sz="1600" b="1" dirty="0" smtClean="0"/>
              <a:t>，中断申请从</a:t>
            </a:r>
            <a:r>
              <a:rPr lang="en-US" altLang="zh-CN" sz="1600" b="1" dirty="0" smtClean="0"/>
              <a:t>INT0</a:t>
            </a:r>
            <a:r>
              <a:rPr lang="zh-CN" altLang="en-US" sz="1600" b="1" dirty="0" smtClean="0"/>
              <a:t>输入，并采用了去抖动电路。</a:t>
            </a:r>
          </a:p>
          <a:p>
            <a:pPr marL="668338" indent="-668338" eaLnBrk="1" hangingPunct="1">
              <a:lnSpc>
                <a:spcPct val="140000"/>
              </a:lnSpc>
              <a:buFontTx/>
              <a:buNone/>
            </a:pPr>
            <a:r>
              <a:rPr lang="zh-CN" altLang="en-US" sz="1600" b="1" dirty="0" smtClean="0"/>
              <a:t>当</a:t>
            </a:r>
            <a:r>
              <a:rPr lang="en-US" altLang="zh-CN" sz="1600" b="1" dirty="0" smtClean="0"/>
              <a:t>P1.0</a:t>
            </a:r>
            <a:r>
              <a:rPr lang="zh-CN" altLang="en-US" sz="1600" b="1" dirty="0" smtClean="0"/>
              <a:t>～</a:t>
            </a:r>
            <a:r>
              <a:rPr lang="en-US" altLang="zh-CN" sz="1600" b="1" dirty="0" smtClean="0"/>
              <a:t>P1.3</a:t>
            </a:r>
            <a:r>
              <a:rPr lang="zh-CN" altLang="en-US" sz="1600" b="1" dirty="0" smtClean="0"/>
              <a:t>的任何一位输出</a:t>
            </a:r>
            <a:r>
              <a:rPr lang="en-US" altLang="zh-CN" sz="1600" b="1" dirty="0" smtClean="0"/>
              <a:t>0</a:t>
            </a:r>
            <a:r>
              <a:rPr lang="zh-CN" altLang="en-US" sz="1600" b="1" dirty="0" smtClean="0"/>
              <a:t>时，相应的发光二极管就会发光。当开关</a:t>
            </a:r>
            <a:r>
              <a:rPr lang="en-US" altLang="zh-CN" sz="1600" b="1" dirty="0" smtClean="0"/>
              <a:t>K</a:t>
            </a:r>
            <a:r>
              <a:rPr lang="zh-CN" altLang="en-US" sz="1600" b="1" dirty="0" smtClean="0"/>
              <a:t>来回拔动一次时，将产生一个下降沿信号，通过</a:t>
            </a:r>
            <a:r>
              <a:rPr lang="en-US" altLang="zh-CN" sz="1600" b="1" dirty="0" smtClean="0"/>
              <a:t>INT0</a:t>
            </a:r>
            <a:r>
              <a:rPr lang="zh-CN" altLang="en-US" sz="1600" b="1" dirty="0" smtClean="0"/>
              <a:t>发出中断请求。中断服务程序的矢量地址为</a:t>
            </a:r>
            <a:r>
              <a:rPr lang="en-US" altLang="zh-CN" sz="1600" b="1" dirty="0" smtClean="0"/>
              <a:t>0003H</a:t>
            </a:r>
            <a:r>
              <a:rPr lang="zh-CN" altLang="en-US" sz="1600" b="1" dirty="0" smtClean="0"/>
              <a:t>。</a:t>
            </a:r>
          </a:p>
        </p:txBody>
      </p:sp>
      <p:sp>
        <p:nvSpPr>
          <p:cNvPr id="7885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63CC0DA-9572-4339-9618-A7C464ED6ED8}" type="datetime10">
              <a:rPr lang="zh-CN" altLang="en-US" sz="2000" smtClean="0">
                <a:solidFill>
                  <a:schemeClr val="bg1"/>
                </a:solidFill>
              </a:rPr>
              <a:pPr>
                <a:spcBef>
                  <a:spcPct val="50000"/>
                </a:spcBef>
                <a:buFontTx/>
                <a:buNone/>
              </a:pPr>
              <a:t>16:59</a:t>
            </a:fld>
            <a:endParaRPr lang="en-US" altLang="zh-CN" sz="2000" smtClean="0"/>
          </a:p>
        </p:txBody>
      </p:sp>
      <p:sp>
        <p:nvSpPr>
          <p:cNvPr id="78852" name="Rectangle 4"/>
          <p:cNvSpPr>
            <a:spLocks noChangeArrowheads="1"/>
          </p:cNvSpPr>
          <p:nvPr/>
        </p:nvSpPr>
        <p:spPr bwMode="auto">
          <a:xfrm>
            <a:off x="0" y="2318792"/>
            <a:ext cx="4572000" cy="3846512"/>
          </a:xfrm>
          <a:prstGeom prst="rect">
            <a:avLst/>
          </a:prstGeom>
          <a:solidFill>
            <a:srgbClr val="FFFFCC"/>
          </a:solidFill>
          <a:ln w="381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zh-CN" altLang="en-US" sz="2000" b="0" dirty="0"/>
              <a:t>源程序如下：</a:t>
            </a:r>
          </a:p>
          <a:p>
            <a:pPr eaLnBrk="1" hangingPunct="1">
              <a:lnSpc>
                <a:spcPct val="50000"/>
              </a:lnSpc>
              <a:spcBef>
                <a:spcPct val="50000"/>
              </a:spcBef>
              <a:buFontTx/>
              <a:buNone/>
            </a:pPr>
            <a:r>
              <a:rPr lang="zh-CN" altLang="en-US" sz="2000" b="0" dirty="0">
                <a:solidFill>
                  <a:schemeClr val="hlink"/>
                </a:solidFill>
              </a:rPr>
              <a:t>           </a:t>
            </a:r>
            <a:r>
              <a:rPr lang="en-US" altLang="zh-CN" sz="2000" b="0" dirty="0"/>
              <a:t>ORG     0000H</a:t>
            </a:r>
          </a:p>
          <a:p>
            <a:pPr eaLnBrk="1" hangingPunct="1">
              <a:lnSpc>
                <a:spcPct val="80000"/>
              </a:lnSpc>
              <a:spcBef>
                <a:spcPct val="50000"/>
              </a:spcBef>
              <a:buFontTx/>
              <a:buNone/>
            </a:pPr>
            <a:r>
              <a:rPr lang="en-US" altLang="zh-CN" sz="2000" b="0" dirty="0">
                <a:solidFill>
                  <a:schemeClr val="hlink"/>
                </a:solidFill>
              </a:rPr>
              <a:t>           </a:t>
            </a:r>
            <a:r>
              <a:rPr lang="en-US" altLang="zh-CN" sz="2000" b="0" dirty="0"/>
              <a:t>LJMP    MAIN</a:t>
            </a:r>
            <a:r>
              <a:rPr lang="zh-CN" altLang="en-US" sz="2000" b="0" dirty="0">
                <a:solidFill>
                  <a:schemeClr val="hlink"/>
                </a:solidFill>
              </a:rPr>
              <a:t>；</a:t>
            </a:r>
            <a:r>
              <a:rPr lang="zh-CN" altLang="en-US" sz="1800" b="0" dirty="0">
                <a:solidFill>
                  <a:schemeClr val="hlink"/>
                </a:solidFill>
              </a:rPr>
              <a:t>上电，转向主程序</a:t>
            </a:r>
          </a:p>
          <a:p>
            <a:pPr eaLnBrk="1" hangingPunct="1">
              <a:lnSpc>
                <a:spcPct val="70000"/>
              </a:lnSpc>
              <a:spcBef>
                <a:spcPct val="50000"/>
              </a:spcBef>
              <a:buFontTx/>
              <a:buNone/>
            </a:pPr>
            <a:r>
              <a:rPr lang="zh-CN" altLang="en-US" sz="2000" b="0" dirty="0"/>
              <a:t>           </a:t>
            </a:r>
            <a:r>
              <a:rPr lang="en-US" altLang="zh-CN" sz="2000" b="0" dirty="0"/>
              <a:t>ORG     0003H</a:t>
            </a:r>
            <a:r>
              <a:rPr lang="zh-CN" altLang="en-US" sz="2000" b="0" dirty="0">
                <a:solidFill>
                  <a:srgbClr val="3333FF"/>
                </a:solidFill>
              </a:rPr>
              <a:t>；</a:t>
            </a:r>
            <a:r>
              <a:rPr lang="zh-CN" altLang="en-US" sz="1600" b="0" dirty="0">
                <a:solidFill>
                  <a:srgbClr val="3333FF"/>
                </a:solidFill>
              </a:rPr>
              <a:t>外部中断</a:t>
            </a:r>
            <a:r>
              <a:rPr lang="en-US" altLang="zh-CN" sz="1600" b="0" dirty="0">
                <a:solidFill>
                  <a:srgbClr val="3333FF"/>
                </a:solidFill>
              </a:rPr>
              <a:t>0</a:t>
            </a:r>
            <a:r>
              <a:rPr lang="zh-CN" altLang="en-US" sz="1600" b="0" dirty="0">
                <a:solidFill>
                  <a:srgbClr val="3333FF"/>
                </a:solidFill>
              </a:rPr>
              <a:t>入口地址</a:t>
            </a:r>
          </a:p>
          <a:p>
            <a:pPr eaLnBrk="1" hangingPunct="1">
              <a:lnSpc>
                <a:spcPct val="80000"/>
              </a:lnSpc>
              <a:spcBef>
                <a:spcPct val="50000"/>
              </a:spcBef>
              <a:buFontTx/>
              <a:buNone/>
            </a:pPr>
            <a:r>
              <a:rPr lang="zh-CN" altLang="en-US" sz="2000" b="0" dirty="0"/>
              <a:t>           </a:t>
            </a:r>
            <a:r>
              <a:rPr lang="en-US" altLang="zh-CN" sz="2000" b="0" dirty="0"/>
              <a:t>LJMP    INSER</a:t>
            </a:r>
            <a:r>
              <a:rPr lang="zh-CN" altLang="en-US" sz="2000" b="0" dirty="0">
                <a:solidFill>
                  <a:srgbClr val="3333FF"/>
                </a:solidFill>
              </a:rPr>
              <a:t>；</a:t>
            </a:r>
            <a:r>
              <a:rPr lang="zh-CN" altLang="en-US" sz="1600" b="0" dirty="0">
                <a:solidFill>
                  <a:srgbClr val="3333FF"/>
                </a:solidFill>
              </a:rPr>
              <a:t>转向中断服务程序</a:t>
            </a:r>
          </a:p>
          <a:p>
            <a:pPr eaLnBrk="1" hangingPunct="1">
              <a:lnSpc>
                <a:spcPct val="70000"/>
              </a:lnSpc>
              <a:buFontTx/>
              <a:buNone/>
            </a:pPr>
            <a:r>
              <a:rPr lang="zh-CN" altLang="en-US" sz="2000" b="0" dirty="0"/>
              <a:t>	</a:t>
            </a:r>
            <a:r>
              <a:rPr lang="en-US" altLang="zh-CN" sz="2000" b="0" dirty="0"/>
              <a:t>ORG    0030H</a:t>
            </a:r>
            <a:r>
              <a:rPr lang="en-US" altLang="zh-CN" sz="2000" b="0" dirty="0">
                <a:solidFill>
                  <a:schemeClr val="hlink"/>
                </a:solidFill>
              </a:rPr>
              <a:t> </a:t>
            </a:r>
            <a:r>
              <a:rPr lang="zh-CN" altLang="en-US" sz="2000" b="0" dirty="0">
                <a:solidFill>
                  <a:schemeClr val="hlink"/>
                </a:solidFill>
              </a:rPr>
              <a:t>；</a:t>
            </a:r>
            <a:r>
              <a:rPr lang="zh-CN" altLang="en-US" sz="1800" b="0" dirty="0">
                <a:solidFill>
                  <a:schemeClr val="hlink"/>
                </a:solidFill>
              </a:rPr>
              <a:t>主程序</a:t>
            </a:r>
          </a:p>
          <a:p>
            <a:pPr eaLnBrk="1" hangingPunct="1">
              <a:lnSpc>
                <a:spcPct val="80000"/>
              </a:lnSpc>
              <a:buFontTx/>
              <a:buNone/>
            </a:pPr>
            <a:r>
              <a:rPr lang="en-US" altLang="zh-CN" sz="2000" b="0" dirty="0"/>
              <a:t>MAIN</a:t>
            </a:r>
            <a:r>
              <a:rPr lang="zh-CN" altLang="en-US" sz="2000" b="0" dirty="0"/>
              <a:t>：</a:t>
            </a:r>
            <a:r>
              <a:rPr lang="en-US" altLang="zh-CN" sz="2000" b="0" dirty="0"/>
              <a:t>MOV SP, #60H</a:t>
            </a:r>
            <a:r>
              <a:rPr lang="zh-CN" altLang="en-US" sz="2000" b="0" dirty="0">
                <a:solidFill>
                  <a:schemeClr val="hlink"/>
                </a:solidFill>
              </a:rPr>
              <a:t>；</a:t>
            </a:r>
            <a:r>
              <a:rPr lang="zh-CN" altLang="en-US" sz="1800" b="0" dirty="0">
                <a:solidFill>
                  <a:schemeClr val="hlink"/>
                </a:solidFill>
              </a:rPr>
              <a:t>重置堆栈指针</a:t>
            </a:r>
          </a:p>
          <a:p>
            <a:pPr eaLnBrk="1" hangingPunct="1">
              <a:lnSpc>
                <a:spcPct val="80000"/>
              </a:lnSpc>
              <a:buFontTx/>
              <a:buNone/>
            </a:pPr>
            <a:r>
              <a:rPr lang="zh-CN" altLang="en-US" sz="2000" b="0" dirty="0">
                <a:solidFill>
                  <a:schemeClr val="hlink"/>
                </a:solidFill>
              </a:rPr>
              <a:t>               </a:t>
            </a:r>
            <a:r>
              <a:rPr lang="en-US" altLang="zh-CN" sz="2000" b="0" dirty="0"/>
              <a:t>SETB   EX0</a:t>
            </a:r>
            <a:r>
              <a:rPr lang="en-US" altLang="zh-CN" sz="2000" b="0" dirty="0">
                <a:solidFill>
                  <a:schemeClr val="hlink"/>
                </a:solidFill>
              </a:rPr>
              <a:t>    </a:t>
            </a:r>
            <a:r>
              <a:rPr lang="zh-CN" altLang="en-US" sz="2000" b="0" dirty="0">
                <a:solidFill>
                  <a:schemeClr val="hlink"/>
                </a:solidFill>
              </a:rPr>
              <a:t>；</a:t>
            </a:r>
            <a:r>
              <a:rPr lang="zh-CN" altLang="en-US" sz="1400" b="0" dirty="0">
                <a:solidFill>
                  <a:schemeClr val="hlink"/>
                </a:solidFill>
              </a:rPr>
              <a:t>允许外部中断</a:t>
            </a:r>
            <a:r>
              <a:rPr lang="en-US" altLang="zh-CN" sz="1400" b="0" dirty="0">
                <a:solidFill>
                  <a:schemeClr val="hlink"/>
                </a:solidFill>
              </a:rPr>
              <a:t>0</a:t>
            </a:r>
            <a:r>
              <a:rPr lang="zh-CN" altLang="en-US" sz="1400" b="0" dirty="0">
                <a:solidFill>
                  <a:schemeClr val="hlink"/>
                </a:solidFill>
              </a:rPr>
              <a:t>中断</a:t>
            </a:r>
          </a:p>
          <a:p>
            <a:pPr eaLnBrk="1" hangingPunct="1">
              <a:lnSpc>
                <a:spcPct val="80000"/>
              </a:lnSpc>
              <a:buFontTx/>
              <a:buNone/>
            </a:pPr>
            <a:r>
              <a:rPr lang="zh-CN" altLang="en-US" sz="2000" b="0" dirty="0">
                <a:solidFill>
                  <a:schemeClr val="hlink"/>
                </a:solidFill>
              </a:rPr>
              <a:t>               </a:t>
            </a:r>
            <a:r>
              <a:rPr lang="en-US" altLang="zh-CN" sz="2000" b="0" dirty="0"/>
              <a:t>SETB   IT0</a:t>
            </a:r>
            <a:r>
              <a:rPr lang="en-US" altLang="zh-CN" sz="2000" b="0" dirty="0">
                <a:solidFill>
                  <a:schemeClr val="hlink"/>
                </a:solidFill>
              </a:rPr>
              <a:t>     </a:t>
            </a:r>
            <a:r>
              <a:rPr lang="zh-CN" altLang="en-US" sz="1600" b="0" dirty="0">
                <a:solidFill>
                  <a:schemeClr val="hlink"/>
                </a:solidFill>
              </a:rPr>
              <a:t>；选择边沿触发方式</a:t>
            </a:r>
          </a:p>
          <a:p>
            <a:pPr eaLnBrk="1" hangingPunct="1">
              <a:lnSpc>
                <a:spcPct val="60000"/>
              </a:lnSpc>
              <a:buFontTx/>
              <a:buNone/>
            </a:pPr>
            <a:r>
              <a:rPr lang="zh-CN" altLang="en-US" sz="2000" b="0" dirty="0">
                <a:solidFill>
                  <a:schemeClr val="hlink"/>
                </a:solidFill>
              </a:rPr>
              <a:t>               </a:t>
            </a:r>
            <a:r>
              <a:rPr lang="en-US" altLang="zh-CN" sz="2000" b="0" dirty="0"/>
              <a:t>SETB   EA</a:t>
            </a:r>
            <a:r>
              <a:rPr lang="en-US" altLang="zh-CN" sz="2000" b="0" dirty="0">
                <a:solidFill>
                  <a:schemeClr val="hlink"/>
                </a:solidFill>
              </a:rPr>
              <a:t>      </a:t>
            </a:r>
            <a:r>
              <a:rPr lang="zh-CN" altLang="en-US" sz="2000" b="0" dirty="0">
                <a:solidFill>
                  <a:schemeClr val="hlink"/>
                </a:solidFill>
              </a:rPr>
              <a:t>；</a:t>
            </a:r>
            <a:r>
              <a:rPr lang="en-US" altLang="zh-CN" sz="1800" b="0" dirty="0">
                <a:solidFill>
                  <a:schemeClr val="hlink"/>
                </a:solidFill>
              </a:rPr>
              <a:t>CPU</a:t>
            </a:r>
            <a:r>
              <a:rPr lang="zh-CN" altLang="en-US" sz="1800" b="0" dirty="0">
                <a:solidFill>
                  <a:schemeClr val="hlink"/>
                </a:solidFill>
              </a:rPr>
              <a:t>开中断</a:t>
            </a:r>
          </a:p>
          <a:p>
            <a:pPr eaLnBrk="1" hangingPunct="1">
              <a:lnSpc>
                <a:spcPct val="30000"/>
              </a:lnSpc>
              <a:buFontTx/>
              <a:buNone/>
            </a:pPr>
            <a:r>
              <a:rPr lang="en-US" altLang="zh-CN" sz="2000" b="0" dirty="0"/>
              <a:t>HERE</a:t>
            </a:r>
            <a:r>
              <a:rPr lang="zh-CN" altLang="en-US" sz="2000" b="0" dirty="0"/>
              <a:t>： </a:t>
            </a:r>
            <a:r>
              <a:rPr lang="en-US" altLang="zh-CN" sz="2000" b="0" dirty="0"/>
              <a:t>SJMP   HERE</a:t>
            </a:r>
            <a:r>
              <a:rPr lang="en-US" altLang="zh-CN" sz="2000" b="0" dirty="0">
                <a:solidFill>
                  <a:schemeClr val="hlink"/>
                </a:solidFill>
              </a:rPr>
              <a:t> </a:t>
            </a:r>
            <a:r>
              <a:rPr lang="zh-CN" altLang="en-US" sz="2000" b="0" dirty="0">
                <a:solidFill>
                  <a:schemeClr val="hlink"/>
                </a:solidFill>
              </a:rPr>
              <a:t>；</a:t>
            </a:r>
            <a:r>
              <a:rPr lang="zh-CN" altLang="en-US" sz="1800" b="0" dirty="0">
                <a:solidFill>
                  <a:schemeClr val="hlink"/>
                </a:solidFill>
              </a:rPr>
              <a:t>等待中断</a:t>
            </a:r>
            <a:r>
              <a:rPr lang="zh-CN" altLang="en-US" b="0" dirty="0">
                <a:solidFill>
                  <a:schemeClr val="hlink"/>
                </a:solidFill>
              </a:rPr>
              <a:t>           </a:t>
            </a:r>
          </a:p>
          <a:p>
            <a:pPr eaLnBrk="1" hangingPunct="1">
              <a:lnSpc>
                <a:spcPct val="50000"/>
              </a:lnSpc>
              <a:spcBef>
                <a:spcPct val="50000"/>
              </a:spcBef>
              <a:buFontTx/>
              <a:buNone/>
            </a:pPr>
            <a:endParaRPr lang="en-US" altLang="zh-CN" sz="2000" b="0" dirty="0">
              <a:solidFill>
                <a:schemeClr val="hlink"/>
              </a:solidFill>
            </a:endParaRPr>
          </a:p>
        </p:txBody>
      </p:sp>
      <p:pic>
        <p:nvPicPr>
          <p:cNvPr id="78854"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3492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4572000" y="2313443"/>
            <a:ext cx="4572000" cy="3478213"/>
          </a:xfrm>
          <a:prstGeom prst="rect">
            <a:avLst/>
          </a:prstGeom>
          <a:solidFill>
            <a:schemeClr val="accent1">
              <a:lumMod val="20000"/>
              <a:lumOff val="80000"/>
            </a:schemeClr>
          </a:solidFill>
          <a:ln w="38100" cap="sq">
            <a:solidFill>
              <a:schemeClr val="hlink"/>
            </a:solidFill>
            <a:miter lim="800000"/>
            <a:headEnd type="none" w="sm" len="sm"/>
            <a:tailEnd type="none" w="sm" len="sm"/>
          </a:ln>
          <a:effectLs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000" b="0" dirty="0">
                <a:solidFill>
                  <a:srgbClr val="3333FF"/>
                </a:solidFill>
              </a:rPr>
              <a:t>	</a:t>
            </a:r>
            <a:r>
              <a:rPr lang="en-US" altLang="zh-CN" sz="2000" b="0" dirty="0"/>
              <a:t>ORG    0200H</a:t>
            </a:r>
            <a:r>
              <a:rPr lang="en-US" altLang="zh-CN" sz="2000" b="0" dirty="0">
                <a:solidFill>
                  <a:srgbClr val="3333FF"/>
                </a:solidFill>
              </a:rPr>
              <a:t> </a:t>
            </a:r>
            <a:r>
              <a:rPr lang="zh-CN" altLang="en-US" sz="2000" b="0" dirty="0">
                <a:solidFill>
                  <a:srgbClr val="3333FF"/>
                </a:solidFill>
              </a:rPr>
              <a:t>；</a:t>
            </a:r>
            <a:r>
              <a:rPr lang="zh-CN" altLang="en-US" sz="1800" b="0" dirty="0">
                <a:solidFill>
                  <a:srgbClr val="3333FF"/>
                </a:solidFill>
              </a:rPr>
              <a:t>中断服务程序</a:t>
            </a:r>
          </a:p>
          <a:p>
            <a:pPr eaLnBrk="1" hangingPunct="1">
              <a:buFontTx/>
              <a:buNone/>
            </a:pPr>
            <a:r>
              <a:rPr lang="en-US" altLang="zh-CN" sz="2000" b="0" dirty="0"/>
              <a:t>INSER</a:t>
            </a:r>
            <a:r>
              <a:rPr lang="zh-CN" altLang="en-US" sz="2000" b="0" dirty="0"/>
              <a:t>：</a:t>
            </a:r>
            <a:r>
              <a:rPr lang="en-US" altLang="zh-CN" sz="2000" b="0" dirty="0"/>
              <a:t>MOV   A</a:t>
            </a:r>
            <a:r>
              <a:rPr lang="zh-CN" altLang="en-US" sz="2000" b="0" dirty="0"/>
              <a:t>，</a:t>
            </a:r>
            <a:r>
              <a:rPr lang="en-US" altLang="zh-CN" sz="2000" b="0" dirty="0"/>
              <a:t>#0F0H</a:t>
            </a:r>
            <a:r>
              <a:rPr lang="en-US" altLang="zh-CN" sz="2000" b="0" dirty="0">
                <a:solidFill>
                  <a:srgbClr val="3333FF"/>
                </a:solidFill>
              </a:rPr>
              <a:t>   </a:t>
            </a:r>
          </a:p>
          <a:p>
            <a:pPr eaLnBrk="1" hangingPunct="1">
              <a:buFontTx/>
              <a:buNone/>
            </a:pPr>
            <a:r>
              <a:rPr lang="en-US" altLang="zh-CN" sz="2000" b="0" dirty="0">
                <a:solidFill>
                  <a:srgbClr val="3333FF"/>
                </a:solidFill>
              </a:rPr>
              <a:t>               </a:t>
            </a:r>
            <a:r>
              <a:rPr lang="en-US" altLang="zh-CN" sz="2000" b="0" dirty="0"/>
              <a:t>MOV   P1</a:t>
            </a:r>
            <a:r>
              <a:rPr lang="zh-CN" altLang="en-US" sz="2000" b="0" dirty="0"/>
              <a:t>，</a:t>
            </a:r>
            <a:r>
              <a:rPr lang="en-US" altLang="zh-CN" sz="2000" b="0" dirty="0"/>
              <a:t>A</a:t>
            </a:r>
            <a:r>
              <a:rPr lang="en-US" altLang="zh-CN" sz="2000" b="0" dirty="0">
                <a:solidFill>
                  <a:srgbClr val="3333FF"/>
                </a:solidFill>
              </a:rPr>
              <a:t> </a:t>
            </a:r>
            <a:r>
              <a:rPr lang="zh-CN" altLang="en-US" sz="1400" b="0" dirty="0">
                <a:solidFill>
                  <a:srgbClr val="3333FF"/>
                </a:solidFill>
              </a:rPr>
              <a:t>；设</a:t>
            </a:r>
            <a:r>
              <a:rPr lang="en-US" altLang="zh-CN" sz="1400" b="0" dirty="0">
                <a:solidFill>
                  <a:srgbClr val="3333FF"/>
                </a:solidFill>
              </a:rPr>
              <a:t>P1.4</a:t>
            </a:r>
            <a:r>
              <a:rPr lang="zh-CN" altLang="en-US" sz="1400" b="0" dirty="0">
                <a:solidFill>
                  <a:srgbClr val="3333FF"/>
                </a:solidFill>
              </a:rPr>
              <a:t>～</a:t>
            </a:r>
            <a:r>
              <a:rPr lang="en-US" altLang="zh-CN" sz="1400" b="0" dirty="0">
                <a:solidFill>
                  <a:srgbClr val="3333FF"/>
                </a:solidFill>
              </a:rPr>
              <a:t>P1.7</a:t>
            </a:r>
            <a:r>
              <a:rPr lang="zh-CN" altLang="en-US" sz="1400" b="0" dirty="0">
                <a:solidFill>
                  <a:srgbClr val="3333FF"/>
                </a:solidFill>
              </a:rPr>
              <a:t>为输入</a:t>
            </a:r>
          </a:p>
          <a:p>
            <a:pPr eaLnBrk="1" hangingPunct="1">
              <a:lnSpc>
                <a:spcPct val="80000"/>
              </a:lnSpc>
              <a:buFontTx/>
              <a:buNone/>
            </a:pPr>
            <a:r>
              <a:rPr lang="zh-CN" altLang="en-US" sz="2000" b="0" dirty="0">
                <a:solidFill>
                  <a:srgbClr val="3333FF"/>
                </a:solidFill>
              </a:rPr>
              <a:t>               </a:t>
            </a:r>
            <a:r>
              <a:rPr lang="en-US" altLang="zh-CN" sz="2000" b="0" dirty="0"/>
              <a:t>MOV   A</a:t>
            </a:r>
            <a:r>
              <a:rPr lang="zh-CN" altLang="en-US" sz="2000" b="0" dirty="0"/>
              <a:t>，</a:t>
            </a:r>
            <a:r>
              <a:rPr lang="en-US" altLang="zh-CN" sz="2000" b="0" dirty="0"/>
              <a:t>P1</a:t>
            </a:r>
            <a:r>
              <a:rPr lang="en-US" altLang="zh-CN" sz="2000" b="0" dirty="0">
                <a:solidFill>
                  <a:srgbClr val="3333FF"/>
                </a:solidFill>
              </a:rPr>
              <a:t> </a:t>
            </a:r>
            <a:r>
              <a:rPr lang="zh-CN" altLang="en-US" sz="2000" b="0" dirty="0">
                <a:solidFill>
                  <a:srgbClr val="3333FF"/>
                </a:solidFill>
              </a:rPr>
              <a:t>；</a:t>
            </a:r>
            <a:r>
              <a:rPr lang="zh-CN" altLang="en-US" sz="1800" b="0" dirty="0">
                <a:solidFill>
                  <a:srgbClr val="3333FF"/>
                </a:solidFill>
              </a:rPr>
              <a:t>取开关数</a:t>
            </a:r>
          </a:p>
          <a:p>
            <a:pPr eaLnBrk="1" hangingPunct="1">
              <a:lnSpc>
                <a:spcPct val="80000"/>
              </a:lnSpc>
              <a:buFontTx/>
              <a:buNone/>
            </a:pPr>
            <a:r>
              <a:rPr lang="zh-CN" altLang="en-US" sz="2000" b="0" dirty="0">
                <a:solidFill>
                  <a:srgbClr val="3333FF"/>
                </a:solidFill>
              </a:rPr>
              <a:t>               </a:t>
            </a:r>
            <a:r>
              <a:rPr lang="en-US" altLang="zh-CN" sz="2000" b="0" dirty="0"/>
              <a:t>SWAP  A</a:t>
            </a:r>
            <a:r>
              <a:rPr lang="en-US" altLang="zh-CN" sz="2000" b="0" dirty="0">
                <a:solidFill>
                  <a:srgbClr val="3333FF"/>
                </a:solidFill>
              </a:rPr>
              <a:t>        </a:t>
            </a:r>
            <a:r>
              <a:rPr lang="zh-CN" altLang="en-US" sz="1400" b="0" dirty="0">
                <a:solidFill>
                  <a:srgbClr val="3333FF"/>
                </a:solidFill>
              </a:rPr>
              <a:t>；</a:t>
            </a:r>
            <a:r>
              <a:rPr lang="en-US" altLang="zh-CN" sz="1400" b="0" dirty="0">
                <a:solidFill>
                  <a:srgbClr val="3333FF"/>
                </a:solidFill>
              </a:rPr>
              <a:t>A</a:t>
            </a:r>
            <a:r>
              <a:rPr lang="zh-CN" altLang="en-US" sz="1400" b="0" dirty="0">
                <a:solidFill>
                  <a:srgbClr val="3333FF"/>
                </a:solidFill>
              </a:rPr>
              <a:t>的高、低四位互换</a:t>
            </a:r>
          </a:p>
          <a:p>
            <a:pPr eaLnBrk="1" hangingPunct="1">
              <a:lnSpc>
                <a:spcPct val="80000"/>
              </a:lnSpc>
              <a:buFontTx/>
              <a:buNone/>
            </a:pPr>
            <a:r>
              <a:rPr lang="zh-CN" altLang="en-US" sz="2000" b="0" dirty="0">
                <a:solidFill>
                  <a:srgbClr val="3333FF"/>
                </a:solidFill>
              </a:rPr>
              <a:t>               </a:t>
            </a:r>
            <a:r>
              <a:rPr lang="en-US" altLang="zh-CN" sz="2000" b="0" dirty="0"/>
              <a:t>MOV   P1</a:t>
            </a:r>
            <a:r>
              <a:rPr lang="zh-CN" altLang="en-US" sz="2000" b="0" dirty="0"/>
              <a:t>，</a:t>
            </a:r>
            <a:r>
              <a:rPr lang="en-US" altLang="zh-CN" sz="2000" b="0" dirty="0"/>
              <a:t>A</a:t>
            </a:r>
            <a:r>
              <a:rPr lang="zh-CN" altLang="en-US" sz="1600" b="0" dirty="0">
                <a:solidFill>
                  <a:srgbClr val="3333FF"/>
                </a:solidFill>
              </a:rPr>
              <a:t>；输出驱动</a:t>
            </a:r>
            <a:r>
              <a:rPr lang="en-US" altLang="zh-CN" sz="1600" b="0" dirty="0">
                <a:solidFill>
                  <a:srgbClr val="3333FF"/>
                </a:solidFill>
              </a:rPr>
              <a:t>LED</a:t>
            </a:r>
            <a:r>
              <a:rPr lang="zh-CN" altLang="en-US" sz="1600" b="0" dirty="0">
                <a:solidFill>
                  <a:srgbClr val="3333FF"/>
                </a:solidFill>
              </a:rPr>
              <a:t>发光</a:t>
            </a:r>
          </a:p>
          <a:p>
            <a:pPr eaLnBrk="1" hangingPunct="1">
              <a:lnSpc>
                <a:spcPct val="80000"/>
              </a:lnSpc>
              <a:buFontTx/>
              <a:buNone/>
            </a:pPr>
            <a:r>
              <a:rPr lang="zh-CN" altLang="en-US" sz="2000" b="0" dirty="0">
                <a:solidFill>
                  <a:srgbClr val="3333FF"/>
                </a:solidFill>
              </a:rPr>
              <a:t>              </a:t>
            </a:r>
            <a:r>
              <a:rPr lang="zh-CN" altLang="en-US" sz="2000" b="0" dirty="0"/>
              <a:t> </a:t>
            </a:r>
            <a:r>
              <a:rPr lang="en-US" altLang="zh-CN" sz="2000" b="0" dirty="0"/>
              <a:t>RETI  </a:t>
            </a:r>
            <a:r>
              <a:rPr lang="en-US" altLang="zh-CN" sz="2000" b="0" dirty="0">
                <a:solidFill>
                  <a:srgbClr val="3333FF"/>
                </a:solidFill>
              </a:rPr>
              <a:t>             </a:t>
            </a:r>
            <a:r>
              <a:rPr lang="zh-CN" altLang="en-US" sz="2000" b="0" dirty="0">
                <a:solidFill>
                  <a:srgbClr val="3333FF"/>
                </a:solidFill>
              </a:rPr>
              <a:t>；</a:t>
            </a:r>
            <a:r>
              <a:rPr lang="zh-CN" altLang="en-US" sz="1800" b="0" dirty="0">
                <a:solidFill>
                  <a:srgbClr val="3333FF"/>
                </a:solidFill>
              </a:rPr>
              <a:t>中断返回</a:t>
            </a:r>
          </a:p>
          <a:p>
            <a:pPr eaLnBrk="1" hangingPunct="1">
              <a:lnSpc>
                <a:spcPct val="80000"/>
              </a:lnSpc>
              <a:buFontTx/>
              <a:buNone/>
            </a:pPr>
            <a:r>
              <a:rPr lang="zh-CN" altLang="en-US" sz="2000" b="0" dirty="0">
                <a:solidFill>
                  <a:srgbClr val="3333FF"/>
                </a:solidFill>
              </a:rPr>
              <a:t>              </a:t>
            </a:r>
            <a:r>
              <a:rPr lang="zh-CN" altLang="en-US" sz="2000" b="0" dirty="0"/>
              <a:t> </a:t>
            </a:r>
            <a:r>
              <a:rPr lang="en-US" altLang="zh-CN" sz="2000" b="0" dirty="0"/>
              <a:t>END</a:t>
            </a:r>
          </a:p>
          <a:p>
            <a:pPr eaLnBrk="1" hangingPunct="1">
              <a:lnSpc>
                <a:spcPct val="70000"/>
              </a:lnSpc>
              <a:buFontTx/>
              <a:buNone/>
            </a:pPr>
            <a:endParaRPr lang="en-US" altLang="zh-CN" sz="2000" b="0" dirty="0"/>
          </a:p>
          <a:p>
            <a:pPr eaLnBrk="1" hangingPunct="1">
              <a:lnSpc>
                <a:spcPct val="70000"/>
              </a:lnSpc>
              <a:buFontTx/>
              <a:buNone/>
            </a:pPr>
            <a:endParaRPr lang="en-US" altLang="zh-CN" sz="2000" b="0" dirty="0"/>
          </a:p>
          <a:p>
            <a:pPr eaLnBrk="1" hangingPunct="1">
              <a:lnSpc>
                <a:spcPct val="70000"/>
              </a:lnSpc>
              <a:buFontTx/>
              <a:buNone/>
            </a:pPr>
            <a:endParaRPr lang="en-US" altLang="zh-CN" sz="20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621506" y="1748334"/>
            <a:ext cx="7772400" cy="4128938"/>
          </a:xfrm>
        </p:spPr>
        <p:txBody>
          <a:bodyPr/>
          <a:lstStyle/>
          <a:p>
            <a:pPr eaLnBrk="1" hangingPunct="1">
              <a:lnSpc>
                <a:spcPct val="150000"/>
              </a:lnSpc>
            </a:pPr>
            <a:r>
              <a:rPr lang="zh-CN" altLang="en-US" sz="2000" dirty="0" smtClean="0">
                <a:latin typeface="+mn-ea"/>
              </a:rPr>
              <a:t>当外部中断源多于</a:t>
            </a:r>
            <a:r>
              <a:rPr lang="en-US" altLang="zh-CN" sz="2000" dirty="0" smtClean="0">
                <a:latin typeface="+mn-ea"/>
              </a:rPr>
              <a:t>2</a:t>
            </a:r>
            <a:r>
              <a:rPr lang="zh-CN" altLang="en-US" sz="2000" dirty="0" smtClean="0">
                <a:latin typeface="+mn-ea"/>
              </a:rPr>
              <a:t>个时，可采用硬件请求和软件查询相结合的办法，把多个中断源通过硬件经“或非”门引入到外部中断输入端ＩＮＴ</a:t>
            </a:r>
            <a:r>
              <a:rPr lang="en-US" altLang="zh-CN" sz="2000" dirty="0" smtClean="0">
                <a:latin typeface="+mn-ea"/>
              </a:rPr>
              <a:t>x</a:t>
            </a:r>
            <a:r>
              <a:rPr lang="zh-CN" altLang="en-US" sz="2000" dirty="0" smtClean="0">
                <a:latin typeface="+mn-ea"/>
              </a:rPr>
              <a:t>，同时又连到某个Ｉ／Ｏ口。这样，每个中断源都可能引起中断。</a:t>
            </a:r>
          </a:p>
          <a:p>
            <a:pPr eaLnBrk="1" hangingPunct="1">
              <a:lnSpc>
                <a:spcPct val="150000"/>
              </a:lnSpc>
            </a:pPr>
            <a:r>
              <a:rPr lang="zh-CN" altLang="en-US" sz="2000" dirty="0" smtClean="0">
                <a:latin typeface="+mn-ea"/>
              </a:rPr>
              <a:t>在中断服务程序中，读入Ｉ／Ｏ口的状态，通过查询就能区分是哪个中断源引起的中断。</a:t>
            </a:r>
          </a:p>
          <a:p>
            <a:pPr eaLnBrk="1" hangingPunct="1">
              <a:lnSpc>
                <a:spcPct val="150000"/>
              </a:lnSpc>
            </a:pPr>
            <a:r>
              <a:rPr lang="zh-CN" altLang="en-US" sz="2000" dirty="0" smtClean="0">
                <a:latin typeface="+mn-ea"/>
              </a:rPr>
              <a:t>若有多个中断源同时发出中断请求，则查询的次序就决定了同一优先级中断中的优先次序。</a:t>
            </a:r>
          </a:p>
        </p:txBody>
      </p:sp>
      <p:sp>
        <p:nvSpPr>
          <p:cNvPr id="7987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AB43623-44E2-4461-A926-BD3B33B55FDD}" type="datetime10">
              <a:rPr lang="zh-CN" altLang="en-US" sz="2000" smtClean="0">
                <a:solidFill>
                  <a:schemeClr val="bg1"/>
                </a:solidFill>
              </a:rPr>
              <a:pPr>
                <a:spcBef>
                  <a:spcPct val="50000"/>
                </a:spcBef>
                <a:buFontTx/>
                <a:buNone/>
              </a:pPr>
              <a:t>16:59</a:t>
            </a:fld>
            <a:endParaRPr lang="en-US" altLang="zh-CN" sz="2000" smtClean="0"/>
          </a:p>
        </p:txBody>
      </p:sp>
      <p:pic>
        <p:nvPicPr>
          <p:cNvPr id="79876"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39552" y="62790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5.5.2  </a:t>
            </a:r>
            <a:r>
              <a:rPr kumimoji="0" lang="zh-CN" altLang="en-US" sz="2800" kern="0" dirty="0" smtClean="0">
                <a:latin typeface="楷体" panose="02010609060101010101" pitchFamily="49" charset="-122"/>
                <a:ea typeface="楷体" panose="02010609060101010101" pitchFamily="49" charset="-122"/>
              </a:rPr>
              <a:t>中断服务程序</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621506" y="1716939"/>
            <a:ext cx="7772400" cy="838200"/>
          </a:xfrm>
        </p:spPr>
        <p:txBody>
          <a:bodyPr/>
          <a:lstStyle/>
          <a:p>
            <a:pPr algn="l" eaLnBrk="1" hangingPunct="1"/>
            <a:r>
              <a:rPr lang="zh-CN" altLang="en-US" sz="2800" b="1" dirty="0" smtClean="0"/>
              <a:t>例</a:t>
            </a:r>
            <a:r>
              <a:rPr lang="en-US" altLang="zh-CN" sz="2800" b="1" dirty="0" smtClean="0"/>
              <a:t>5-4     </a:t>
            </a:r>
            <a:r>
              <a:rPr lang="zh-CN" altLang="en-US" sz="2800" b="1" dirty="0" smtClean="0"/>
              <a:t>利用中断显示系统故障</a:t>
            </a:r>
            <a:endParaRPr lang="en-US" altLang="zh-CN" sz="2800" b="1" dirty="0" smtClean="0"/>
          </a:p>
        </p:txBody>
      </p:sp>
      <p:sp>
        <p:nvSpPr>
          <p:cNvPr id="80900" name="Rectangle 3"/>
          <p:cNvSpPr>
            <a:spLocks noGrp="1" noChangeArrowheads="1"/>
          </p:cNvSpPr>
          <p:nvPr>
            <p:ph idx="1"/>
          </p:nvPr>
        </p:nvSpPr>
        <p:spPr>
          <a:xfrm>
            <a:off x="621506" y="2852936"/>
            <a:ext cx="7508875" cy="1879848"/>
          </a:xfrm>
        </p:spPr>
        <p:txBody>
          <a:bodyPr/>
          <a:lstStyle/>
          <a:p>
            <a:pPr eaLnBrk="1" hangingPunct="1">
              <a:lnSpc>
                <a:spcPct val="150000"/>
              </a:lnSpc>
            </a:pPr>
            <a:r>
              <a:rPr lang="zh-CN" altLang="en-US" sz="2000" b="1" dirty="0" smtClean="0">
                <a:solidFill>
                  <a:srgbClr val="000099"/>
                </a:solidFill>
              </a:rPr>
              <a:t>如</a:t>
            </a:r>
            <a:r>
              <a:rPr lang="zh-CN" altLang="en-US" sz="2000" b="1" dirty="0" smtClean="0">
                <a:solidFill>
                  <a:srgbClr val="000099"/>
                </a:solidFill>
                <a:hlinkClick r:id="rId2" action="ppaction://hlinksldjump"/>
              </a:rPr>
              <a:t>图</a:t>
            </a:r>
            <a:r>
              <a:rPr lang="en-US" altLang="zh-CN" sz="2000" b="1" dirty="0" smtClean="0">
                <a:solidFill>
                  <a:srgbClr val="000099"/>
                </a:solidFill>
                <a:hlinkClick r:id="rId2" action="ppaction://hlinksldjump"/>
              </a:rPr>
              <a:t>5-15</a:t>
            </a:r>
            <a:r>
              <a:rPr lang="zh-CN" altLang="en-US" sz="2000" b="1" dirty="0" smtClean="0">
                <a:solidFill>
                  <a:srgbClr val="000099"/>
                </a:solidFill>
              </a:rPr>
              <a:t>所示，此中断电路可实现系统的故障显示。当系统的各部分正常工作时，四个故障源的输入均为低电平，显示灯全不亮。当有某个部分出现故障时，则相应的输入线由低电平变为高电平，相应的发光二极管亮。</a:t>
            </a:r>
          </a:p>
          <a:p>
            <a:pPr marL="0" indent="0" eaLnBrk="1" hangingPunct="1">
              <a:lnSpc>
                <a:spcPct val="150000"/>
              </a:lnSpc>
              <a:buNone/>
            </a:pPr>
            <a:endParaRPr lang="zh-CN" altLang="en-US" sz="2000" b="1" dirty="0" smtClean="0">
              <a:solidFill>
                <a:srgbClr val="000099"/>
              </a:solidFill>
            </a:endParaRPr>
          </a:p>
        </p:txBody>
      </p:sp>
      <p:sp>
        <p:nvSpPr>
          <p:cNvPr id="8089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17C2D27-CAA0-4A7A-881F-8F32A4AEBEEA}" type="datetime10">
              <a:rPr lang="zh-CN" altLang="en-US" sz="2000" smtClean="0">
                <a:solidFill>
                  <a:schemeClr val="bg1"/>
                </a:solidFill>
              </a:rPr>
              <a:pPr>
                <a:spcBef>
                  <a:spcPct val="50000"/>
                </a:spcBef>
                <a:buFontTx/>
                <a:buNone/>
              </a:pPr>
              <a:t>16:59</a:t>
            </a:fld>
            <a:endParaRPr lang="en-US" altLang="zh-CN" sz="2000" smtClean="0"/>
          </a:p>
        </p:txBody>
      </p:sp>
      <p:pic>
        <p:nvPicPr>
          <p:cNvPr id="80902"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39552" y="62790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5.5  </a:t>
            </a:r>
            <a:r>
              <a:rPr lang="zh-CN" altLang="en-US" sz="3600" dirty="0" smtClean="0">
                <a:latin typeface="楷体" panose="02010609060101010101" pitchFamily="49" charset="-122"/>
                <a:ea typeface="楷体" panose="02010609060101010101" pitchFamily="49" charset="-122"/>
              </a:rPr>
              <a:t>中断</a:t>
            </a:r>
            <a:r>
              <a:rPr lang="zh-CN" altLang="en-US" sz="3600" dirty="0">
                <a:latin typeface="楷体" panose="02010609060101010101" pitchFamily="49" charset="-122"/>
                <a:ea typeface="楷体" panose="02010609060101010101" pitchFamily="49" charset="-122"/>
              </a:rPr>
              <a:t>程序</a:t>
            </a:r>
            <a:r>
              <a:rPr lang="zh-CN" altLang="en-US" sz="3600" dirty="0" smtClean="0">
                <a:latin typeface="楷体" panose="02010609060101010101" pitchFamily="49" charset="-122"/>
                <a:ea typeface="楷体" panose="02010609060101010101" pitchFamily="49" charset="-122"/>
              </a:rPr>
              <a:t>举例</a:t>
            </a:r>
            <a:endParaRPr lang="en-US" altLang="zh-CN" sz="360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5.5.2  </a:t>
            </a:r>
            <a:r>
              <a:rPr kumimoji="0" lang="zh-CN" altLang="en-US" sz="2800" kern="0" dirty="0" smtClean="0">
                <a:latin typeface="楷体" panose="02010609060101010101" pitchFamily="49" charset="-122"/>
                <a:ea typeface="楷体" panose="02010609060101010101" pitchFamily="49" charset="-122"/>
              </a:rPr>
              <a:t>中断服务程序</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日期占位符 1"/>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E37C60C-39F4-42B8-A44C-0C589F0A7745}" type="datetime10">
              <a:rPr lang="zh-CN" altLang="en-US" sz="2000" smtClean="0">
                <a:solidFill>
                  <a:schemeClr val="bg1"/>
                </a:solidFill>
              </a:rPr>
              <a:pPr>
                <a:spcBef>
                  <a:spcPct val="50000"/>
                </a:spcBef>
                <a:buFontTx/>
                <a:buNone/>
              </a:pPr>
              <a:t>16:59</a:t>
            </a:fld>
            <a:endParaRPr lang="en-US" altLang="zh-CN" sz="2000" smtClean="0"/>
          </a:p>
        </p:txBody>
      </p:sp>
      <p:sp>
        <p:nvSpPr>
          <p:cNvPr id="81923" name="AutoShape 80"/>
          <p:cNvSpPr>
            <a:spLocks/>
          </p:cNvSpPr>
          <p:nvPr/>
        </p:nvSpPr>
        <p:spPr bwMode="auto">
          <a:xfrm>
            <a:off x="1619250" y="1489224"/>
            <a:ext cx="144463" cy="863600"/>
          </a:xfrm>
          <a:prstGeom prst="leftBrace">
            <a:avLst>
              <a:gd name="adj1" fmla="val 4981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81924" name="Text Box 81"/>
          <p:cNvSpPr txBox="1">
            <a:spLocks noChangeArrowheads="1"/>
          </p:cNvSpPr>
          <p:nvPr/>
        </p:nvSpPr>
        <p:spPr bwMode="auto">
          <a:xfrm>
            <a:off x="971550" y="1201886"/>
            <a:ext cx="468313"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a:t>四</a:t>
            </a:r>
          </a:p>
          <a:p>
            <a:pPr algn="ctr">
              <a:spcBef>
                <a:spcPct val="0"/>
              </a:spcBef>
              <a:buFontTx/>
              <a:buNone/>
            </a:pPr>
            <a:r>
              <a:rPr lang="zh-CN" altLang="en-US" sz="2200"/>
              <a:t>个</a:t>
            </a:r>
          </a:p>
          <a:p>
            <a:pPr algn="ctr">
              <a:spcBef>
                <a:spcPct val="0"/>
              </a:spcBef>
              <a:buFontTx/>
              <a:buNone/>
            </a:pPr>
            <a:r>
              <a:rPr lang="zh-CN" altLang="en-US" sz="2200"/>
              <a:t>故</a:t>
            </a:r>
          </a:p>
          <a:p>
            <a:pPr algn="ctr">
              <a:spcBef>
                <a:spcPct val="0"/>
              </a:spcBef>
              <a:buFontTx/>
              <a:buNone/>
            </a:pPr>
            <a:r>
              <a:rPr lang="zh-CN" altLang="en-US" sz="2200"/>
              <a:t>障</a:t>
            </a:r>
          </a:p>
          <a:p>
            <a:pPr algn="ctr">
              <a:spcBef>
                <a:spcPct val="0"/>
              </a:spcBef>
              <a:buFontTx/>
              <a:buNone/>
            </a:pPr>
            <a:r>
              <a:rPr lang="zh-CN" altLang="en-US" sz="2200"/>
              <a:t>源</a:t>
            </a:r>
          </a:p>
        </p:txBody>
      </p:sp>
      <p:pic>
        <p:nvPicPr>
          <p:cNvPr id="81925" name="Pict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273324"/>
            <a:ext cx="5040313"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Rectangle 92"/>
          <p:cNvSpPr>
            <a:spLocks noChangeArrowheads="1"/>
          </p:cNvSpPr>
          <p:nvPr/>
        </p:nvSpPr>
        <p:spPr bwMode="auto">
          <a:xfrm>
            <a:off x="2627313" y="6026299"/>
            <a:ext cx="39973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dirty="0">
                <a:hlinkClick r:id="rId3" action="ppaction://hlinksldjump"/>
              </a:rPr>
              <a:t>图</a:t>
            </a:r>
            <a:r>
              <a:rPr lang="en-US" altLang="zh-CN" sz="2200" dirty="0">
                <a:hlinkClick r:id="rId3" action="ppaction://hlinksldjump"/>
              </a:rPr>
              <a:t>5-15</a:t>
            </a:r>
            <a:r>
              <a:rPr lang="en-US" altLang="zh-CN" sz="2200" dirty="0"/>
              <a:t>  </a:t>
            </a:r>
            <a:r>
              <a:rPr lang="zh-CN" altLang="en-US" sz="2200" dirty="0"/>
              <a:t>利用中断显示系统故障 </a:t>
            </a:r>
          </a:p>
        </p:txBody>
      </p:sp>
      <p:pic>
        <p:nvPicPr>
          <p:cNvPr id="81927" name="Picture 2" descr="c:\documents and settings\ibm\application data\360se6\User Data\temp\01300000323145123029807175635_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0" y="0"/>
            <a:ext cx="9144000" cy="1371600"/>
          </a:xfrm>
          <a:solidFill>
            <a:schemeClr val="bg1"/>
          </a:solidFill>
        </p:spPr>
        <p:txBody>
          <a:bodyPr/>
          <a:lstStyle/>
          <a:p>
            <a:pPr marL="769938" indent="-769938" eaLnBrk="1" hangingPunct="1">
              <a:lnSpc>
                <a:spcPct val="150000"/>
              </a:lnSpc>
              <a:buFontTx/>
              <a:buNone/>
            </a:pPr>
            <a:r>
              <a:rPr lang="zh-CN" altLang="en-US" sz="1800" smtClean="0"/>
              <a:t>例</a:t>
            </a:r>
            <a:r>
              <a:rPr lang="en-US" altLang="zh-CN" sz="1800" smtClean="0"/>
              <a:t>5-4</a:t>
            </a:r>
            <a:r>
              <a:rPr lang="zh-CN" altLang="en-US" sz="1800" smtClean="0">
                <a:solidFill>
                  <a:srgbClr val="000099"/>
                </a:solidFill>
              </a:rPr>
              <a:t>解：如图所示，当某一个故障信号输入线由低电平变为高点平时，会通过 </a:t>
            </a:r>
            <a:r>
              <a:rPr lang="en-US" altLang="zh-CN" sz="1800" smtClean="0">
                <a:solidFill>
                  <a:srgbClr val="000099"/>
                </a:solidFill>
              </a:rPr>
              <a:t>INT0</a:t>
            </a:r>
            <a:r>
              <a:rPr lang="zh-CN" altLang="en-US" sz="1800" smtClean="0">
                <a:solidFill>
                  <a:srgbClr val="000099"/>
                </a:solidFill>
              </a:rPr>
              <a:t>线引起</a:t>
            </a:r>
            <a:r>
              <a:rPr lang="en-US" altLang="zh-CN" sz="1800" smtClean="0">
                <a:solidFill>
                  <a:srgbClr val="000099"/>
                </a:solidFill>
              </a:rPr>
              <a:t>8031</a:t>
            </a:r>
            <a:r>
              <a:rPr lang="zh-CN" altLang="en-US" sz="1800" smtClean="0">
                <a:solidFill>
                  <a:srgbClr val="000099"/>
                </a:solidFill>
              </a:rPr>
              <a:t>中断（边沿触发方式）。在中断服务程序中，应将各故障源的信号读入，并加以查询，以进行相应的发光显示。</a:t>
            </a:r>
          </a:p>
        </p:txBody>
      </p:sp>
      <p:sp>
        <p:nvSpPr>
          <p:cNvPr id="8294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26DE4C8-FDAA-4E37-A7A7-685620FAADB3}" type="datetime10">
              <a:rPr lang="zh-CN" altLang="en-US" sz="2000" smtClean="0">
                <a:solidFill>
                  <a:schemeClr val="bg1"/>
                </a:solidFill>
              </a:rPr>
              <a:pPr>
                <a:spcBef>
                  <a:spcPct val="50000"/>
                </a:spcBef>
                <a:buFontTx/>
                <a:buNone/>
              </a:pPr>
              <a:t>16:59</a:t>
            </a:fld>
            <a:endParaRPr lang="en-US" altLang="zh-CN" sz="2000" smtClean="0"/>
          </a:p>
        </p:txBody>
      </p:sp>
      <p:sp>
        <p:nvSpPr>
          <p:cNvPr id="82948" name="Rectangle 4"/>
          <p:cNvSpPr>
            <a:spLocks noChangeArrowheads="1"/>
          </p:cNvSpPr>
          <p:nvPr/>
        </p:nvSpPr>
        <p:spPr bwMode="auto">
          <a:xfrm>
            <a:off x="0" y="1371600"/>
            <a:ext cx="4800600" cy="5330690"/>
          </a:xfrm>
          <a:prstGeom prst="rect">
            <a:avLst/>
          </a:prstGeom>
          <a:solidFill>
            <a:srgbClr val="FFFFCC"/>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zh-CN" altLang="en-US" sz="1800" b="0" dirty="0">
                <a:solidFill>
                  <a:srgbClr val="000099"/>
                </a:solidFill>
              </a:rPr>
              <a:t>源程序如下：</a:t>
            </a:r>
          </a:p>
          <a:p>
            <a:pPr eaLnBrk="1" hangingPunct="1">
              <a:lnSpc>
                <a:spcPct val="90000"/>
              </a:lnSpc>
              <a:spcBef>
                <a:spcPct val="50000"/>
              </a:spcBef>
              <a:buFontTx/>
              <a:buNone/>
            </a:pPr>
            <a:r>
              <a:rPr lang="zh-CN" altLang="en-US" sz="1800" b="0" dirty="0">
                <a:solidFill>
                  <a:srgbClr val="000099"/>
                </a:solidFill>
              </a:rPr>
              <a:t>                </a:t>
            </a:r>
            <a:r>
              <a:rPr lang="en-US" altLang="zh-CN" sz="1800" dirty="0"/>
              <a:t>ORG     0000H</a:t>
            </a:r>
            <a:endParaRPr lang="en-US" altLang="zh-CN" sz="1800" b="0" dirty="0"/>
          </a:p>
          <a:p>
            <a:pPr eaLnBrk="1" hangingPunct="1">
              <a:lnSpc>
                <a:spcPct val="90000"/>
              </a:lnSpc>
              <a:spcBef>
                <a:spcPct val="50000"/>
              </a:spcBef>
              <a:buFontTx/>
              <a:buNone/>
            </a:pPr>
            <a:r>
              <a:rPr lang="en-US" altLang="zh-CN" sz="1800" b="0" dirty="0">
                <a:solidFill>
                  <a:srgbClr val="3333FF"/>
                </a:solidFill>
              </a:rPr>
              <a:t>                </a:t>
            </a:r>
            <a:r>
              <a:rPr lang="en-US" altLang="zh-CN" sz="1800" dirty="0"/>
              <a:t>LJMP    MAIN</a:t>
            </a:r>
            <a:r>
              <a:rPr lang="zh-CN" altLang="en-US" sz="1800" b="0" dirty="0">
                <a:solidFill>
                  <a:srgbClr val="3333FF"/>
                </a:solidFill>
              </a:rPr>
              <a:t>；上电，转向主程序</a:t>
            </a:r>
          </a:p>
          <a:p>
            <a:pPr eaLnBrk="1" hangingPunct="1">
              <a:lnSpc>
                <a:spcPct val="90000"/>
              </a:lnSpc>
              <a:spcBef>
                <a:spcPct val="50000"/>
              </a:spcBef>
              <a:buFontTx/>
              <a:buNone/>
            </a:pPr>
            <a:r>
              <a:rPr lang="zh-CN" altLang="en-US" sz="1800" b="0" dirty="0">
                <a:solidFill>
                  <a:srgbClr val="000099"/>
                </a:solidFill>
              </a:rPr>
              <a:t>                </a:t>
            </a:r>
            <a:r>
              <a:rPr lang="en-US" altLang="zh-CN" sz="1800" dirty="0"/>
              <a:t>ORG     0003H</a:t>
            </a:r>
            <a:r>
              <a:rPr lang="zh-CN" altLang="en-US" sz="1800" b="0" dirty="0">
                <a:solidFill>
                  <a:srgbClr val="CC6600"/>
                </a:solidFill>
              </a:rPr>
              <a:t>；外部中断</a:t>
            </a:r>
            <a:r>
              <a:rPr lang="en-US" altLang="zh-CN" sz="1800" b="0" dirty="0">
                <a:solidFill>
                  <a:srgbClr val="CC6600"/>
                </a:solidFill>
              </a:rPr>
              <a:t>0</a:t>
            </a:r>
            <a:r>
              <a:rPr lang="zh-CN" altLang="en-US" sz="1800" b="0" dirty="0">
                <a:solidFill>
                  <a:srgbClr val="CC6600"/>
                </a:solidFill>
              </a:rPr>
              <a:t>入口地址</a:t>
            </a:r>
          </a:p>
          <a:p>
            <a:pPr eaLnBrk="1" hangingPunct="1">
              <a:lnSpc>
                <a:spcPct val="90000"/>
              </a:lnSpc>
              <a:spcBef>
                <a:spcPct val="50000"/>
              </a:spcBef>
              <a:buFontTx/>
              <a:buNone/>
            </a:pPr>
            <a:r>
              <a:rPr lang="zh-CN" altLang="en-US" sz="1800" b="0" dirty="0">
                <a:solidFill>
                  <a:srgbClr val="CC6600"/>
                </a:solidFill>
              </a:rPr>
              <a:t>                </a:t>
            </a:r>
            <a:r>
              <a:rPr lang="en-US" altLang="zh-CN" sz="1800" dirty="0"/>
              <a:t>LJMP    INSER</a:t>
            </a:r>
            <a:r>
              <a:rPr lang="zh-CN" altLang="en-US" sz="1800" b="0" dirty="0">
                <a:solidFill>
                  <a:srgbClr val="CC6600"/>
                </a:solidFill>
              </a:rPr>
              <a:t>；转向</a:t>
            </a:r>
            <a:r>
              <a:rPr lang="zh-CN" altLang="en-US" sz="1800" b="0" dirty="0" smtClean="0">
                <a:solidFill>
                  <a:srgbClr val="CC6600"/>
                </a:solidFill>
              </a:rPr>
              <a:t>中断服务程序</a:t>
            </a:r>
            <a:endParaRPr lang="en-US" altLang="zh-CN" sz="1800" b="0" dirty="0" smtClean="0">
              <a:solidFill>
                <a:srgbClr val="CC6600"/>
              </a:solidFill>
            </a:endParaRPr>
          </a:p>
          <a:p>
            <a:pPr eaLnBrk="1" hangingPunct="1">
              <a:lnSpc>
                <a:spcPct val="90000"/>
              </a:lnSpc>
              <a:spcBef>
                <a:spcPct val="50000"/>
              </a:spcBef>
              <a:buNone/>
            </a:pPr>
            <a:r>
              <a:rPr lang="en-US" altLang="zh-CN" sz="1800" dirty="0" smtClean="0"/>
              <a:t> ORG    </a:t>
            </a:r>
            <a:r>
              <a:rPr lang="en-US" altLang="zh-CN" sz="1800" dirty="0"/>
              <a:t>0030H</a:t>
            </a:r>
            <a:r>
              <a:rPr lang="en-US" altLang="zh-CN" sz="1800" dirty="0">
                <a:solidFill>
                  <a:schemeClr val="hlink"/>
                </a:solidFill>
              </a:rPr>
              <a:t> </a:t>
            </a:r>
            <a:r>
              <a:rPr lang="zh-CN" altLang="en-US" sz="1800" b="0" dirty="0">
                <a:solidFill>
                  <a:schemeClr val="hlink"/>
                </a:solidFill>
              </a:rPr>
              <a:t>；</a:t>
            </a:r>
            <a:r>
              <a:rPr lang="zh-CN" altLang="en-US" sz="1600" b="0" dirty="0" smtClean="0">
                <a:solidFill>
                  <a:schemeClr val="hlink"/>
                </a:solidFill>
              </a:rPr>
              <a:t>主程序</a:t>
            </a:r>
            <a:endParaRPr lang="zh-CN" altLang="en-US" sz="1800" b="0" dirty="0">
              <a:solidFill>
                <a:srgbClr val="CC6600"/>
              </a:solidFill>
            </a:endParaRPr>
          </a:p>
          <a:p>
            <a:pPr eaLnBrk="1" hangingPunct="1">
              <a:lnSpc>
                <a:spcPct val="90000"/>
              </a:lnSpc>
              <a:spcBef>
                <a:spcPct val="50000"/>
              </a:spcBef>
              <a:buFontTx/>
              <a:buNone/>
            </a:pPr>
            <a:r>
              <a:rPr lang="zh-CN" altLang="en-US" sz="1800" b="0" dirty="0">
                <a:solidFill>
                  <a:srgbClr val="000099"/>
                </a:solidFill>
              </a:rPr>
              <a:t> </a:t>
            </a:r>
            <a:r>
              <a:rPr lang="en-US" altLang="zh-CN" sz="1800" dirty="0"/>
              <a:t>MAIN</a:t>
            </a:r>
            <a:r>
              <a:rPr lang="zh-CN" altLang="en-US" sz="1800" dirty="0"/>
              <a:t>：</a:t>
            </a:r>
            <a:r>
              <a:rPr lang="en-US" altLang="zh-CN" sz="1800" dirty="0"/>
              <a:t>MOV SP,  #60H</a:t>
            </a:r>
            <a:r>
              <a:rPr lang="zh-CN" altLang="en-US" sz="2200" dirty="0"/>
              <a:t>；</a:t>
            </a:r>
            <a:r>
              <a:rPr lang="zh-CN" altLang="en-US" sz="1800" b="0" dirty="0"/>
              <a:t>重置堆栈指针</a:t>
            </a:r>
            <a:endParaRPr lang="zh-CN" altLang="en-US" sz="1800" dirty="0"/>
          </a:p>
          <a:p>
            <a:pPr eaLnBrk="1" hangingPunct="1">
              <a:lnSpc>
                <a:spcPct val="90000"/>
              </a:lnSpc>
              <a:spcBef>
                <a:spcPct val="50000"/>
              </a:spcBef>
              <a:buFontTx/>
              <a:buNone/>
            </a:pPr>
            <a:r>
              <a:rPr lang="zh-CN" altLang="en-US" sz="1800" dirty="0"/>
              <a:t>               </a:t>
            </a:r>
            <a:r>
              <a:rPr lang="en-US" altLang="zh-CN" sz="1800" dirty="0"/>
              <a:t>ANL    P1,#55H</a:t>
            </a:r>
            <a:r>
              <a:rPr lang="zh-CN" altLang="en-US" sz="1800" dirty="0"/>
              <a:t>；</a:t>
            </a:r>
          </a:p>
          <a:p>
            <a:pPr eaLnBrk="1" hangingPunct="1">
              <a:lnSpc>
                <a:spcPct val="90000"/>
              </a:lnSpc>
              <a:spcBef>
                <a:spcPct val="50000"/>
              </a:spcBef>
              <a:buFontTx/>
              <a:buNone/>
            </a:pPr>
            <a:r>
              <a:rPr lang="zh-CN" altLang="en-US" sz="1800" b="0" dirty="0">
                <a:solidFill>
                  <a:srgbClr val="3333FF"/>
                </a:solidFill>
              </a:rPr>
              <a:t>	</a:t>
            </a:r>
            <a:r>
              <a:rPr lang="en-US" altLang="zh-CN" sz="1800" b="0" dirty="0">
                <a:solidFill>
                  <a:srgbClr val="3333FF"/>
                </a:solidFill>
              </a:rPr>
              <a:t>P1.0,P1.2,P1.4,P1.6</a:t>
            </a:r>
            <a:r>
              <a:rPr lang="zh-CN" altLang="en-US" sz="1800" b="0" dirty="0">
                <a:solidFill>
                  <a:srgbClr val="3333FF"/>
                </a:solidFill>
              </a:rPr>
              <a:t>为输入	</a:t>
            </a:r>
            <a:r>
              <a:rPr lang="en-US" altLang="zh-CN" sz="1800" b="0" dirty="0">
                <a:solidFill>
                  <a:srgbClr val="3333FF"/>
                </a:solidFill>
              </a:rPr>
              <a:t>P1.1,P1.3,P1.5,P1.7</a:t>
            </a:r>
            <a:r>
              <a:rPr lang="zh-CN" altLang="zh-CN" sz="1800" b="0" dirty="0">
                <a:solidFill>
                  <a:srgbClr val="3333FF"/>
                </a:solidFill>
              </a:rPr>
              <a:t>为输出</a:t>
            </a:r>
            <a:endParaRPr lang="zh-CN" altLang="en-US" sz="1800" b="0" dirty="0">
              <a:solidFill>
                <a:srgbClr val="3333FF"/>
              </a:solidFill>
            </a:endParaRPr>
          </a:p>
          <a:p>
            <a:pPr eaLnBrk="1" hangingPunct="1">
              <a:lnSpc>
                <a:spcPct val="90000"/>
              </a:lnSpc>
              <a:spcBef>
                <a:spcPct val="50000"/>
              </a:spcBef>
              <a:buFontTx/>
              <a:buNone/>
            </a:pPr>
            <a:r>
              <a:rPr lang="zh-CN" altLang="en-US" sz="1800" dirty="0">
                <a:solidFill>
                  <a:srgbClr val="3333FF"/>
                </a:solidFill>
              </a:rPr>
              <a:t>	</a:t>
            </a:r>
            <a:r>
              <a:rPr lang="en-US" altLang="zh-CN" sz="1800" dirty="0"/>
              <a:t>SETB   EX0</a:t>
            </a:r>
            <a:r>
              <a:rPr lang="en-US" altLang="zh-CN" sz="1800" b="0" dirty="0">
                <a:solidFill>
                  <a:srgbClr val="3333FF"/>
                </a:solidFill>
              </a:rPr>
              <a:t>    </a:t>
            </a:r>
            <a:r>
              <a:rPr lang="zh-CN" altLang="en-US" sz="1800" b="0" dirty="0">
                <a:solidFill>
                  <a:srgbClr val="3333FF"/>
                </a:solidFill>
              </a:rPr>
              <a:t>；允许外部中断</a:t>
            </a:r>
            <a:r>
              <a:rPr lang="en-US" altLang="zh-CN" sz="1800" b="0" dirty="0">
                <a:solidFill>
                  <a:srgbClr val="3333FF"/>
                </a:solidFill>
              </a:rPr>
              <a:t>0</a:t>
            </a:r>
            <a:r>
              <a:rPr lang="zh-CN" altLang="en-US" sz="1800" b="0" dirty="0">
                <a:solidFill>
                  <a:srgbClr val="3333FF"/>
                </a:solidFill>
              </a:rPr>
              <a:t>中断</a:t>
            </a:r>
          </a:p>
          <a:p>
            <a:pPr eaLnBrk="1" hangingPunct="1">
              <a:lnSpc>
                <a:spcPct val="90000"/>
              </a:lnSpc>
              <a:spcBef>
                <a:spcPct val="50000"/>
              </a:spcBef>
              <a:buFontTx/>
              <a:buNone/>
            </a:pPr>
            <a:r>
              <a:rPr lang="zh-CN" altLang="en-US" sz="1800" b="0" dirty="0">
                <a:solidFill>
                  <a:srgbClr val="3333FF"/>
                </a:solidFill>
              </a:rPr>
              <a:t>                </a:t>
            </a:r>
            <a:r>
              <a:rPr lang="en-US" altLang="zh-CN" sz="1800" dirty="0"/>
              <a:t>SETB   IT0     </a:t>
            </a:r>
            <a:r>
              <a:rPr lang="zh-CN" altLang="en-US" sz="1800" dirty="0"/>
              <a:t>；</a:t>
            </a:r>
            <a:r>
              <a:rPr lang="zh-CN" altLang="en-US" sz="1800" dirty="0">
                <a:solidFill>
                  <a:schemeClr val="accent1"/>
                </a:solidFill>
              </a:rPr>
              <a:t>选择边沿触发方式</a:t>
            </a:r>
          </a:p>
          <a:p>
            <a:pPr eaLnBrk="1" hangingPunct="1">
              <a:lnSpc>
                <a:spcPct val="90000"/>
              </a:lnSpc>
              <a:spcBef>
                <a:spcPct val="50000"/>
              </a:spcBef>
              <a:buFontTx/>
              <a:buNone/>
            </a:pPr>
            <a:r>
              <a:rPr lang="zh-CN" altLang="en-US" sz="1800" dirty="0"/>
              <a:t>                </a:t>
            </a:r>
            <a:r>
              <a:rPr lang="en-US" altLang="zh-CN" sz="1800" dirty="0"/>
              <a:t>SETB   EA</a:t>
            </a:r>
            <a:r>
              <a:rPr lang="en-US" altLang="zh-CN" sz="1800" b="0" dirty="0">
                <a:solidFill>
                  <a:srgbClr val="3333FF"/>
                </a:solidFill>
              </a:rPr>
              <a:t>      </a:t>
            </a:r>
            <a:r>
              <a:rPr lang="zh-CN" altLang="en-US" sz="1800" b="0" dirty="0">
                <a:solidFill>
                  <a:srgbClr val="3333FF"/>
                </a:solidFill>
              </a:rPr>
              <a:t>；</a:t>
            </a:r>
            <a:r>
              <a:rPr lang="en-US" altLang="zh-CN" sz="1800" b="0" dirty="0">
                <a:solidFill>
                  <a:srgbClr val="3333FF"/>
                </a:solidFill>
              </a:rPr>
              <a:t>CPU</a:t>
            </a:r>
            <a:r>
              <a:rPr lang="zh-CN" altLang="en-US" sz="1800" b="0" dirty="0">
                <a:solidFill>
                  <a:srgbClr val="3333FF"/>
                </a:solidFill>
              </a:rPr>
              <a:t>开中断</a:t>
            </a:r>
          </a:p>
          <a:p>
            <a:pPr eaLnBrk="1" hangingPunct="1">
              <a:lnSpc>
                <a:spcPct val="90000"/>
              </a:lnSpc>
              <a:spcBef>
                <a:spcPct val="50000"/>
              </a:spcBef>
              <a:buFontTx/>
              <a:buNone/>
            </a:pPr>
            <a:r>
              <a:rPr lang="en-US" altLang="zh-CN" sz="1800" dirty="0"/>
              <a:t>HERE</a:t>
            </a:r>
            <a:r>
              <a:rPr lang="zh-CN" altLang="en-US" sz="1800" dirty="0"/>
              <a:t>： </a:t>
            </a:r>
            <a:r>
              <a:rPr lang="en-US" altLang="zh-CN" sz="1800" dirty="0"/>
              <a:t>SJMP   HERE</a:t>
            </a:r>
            <a:r>
              <a:rPr lang="en-US" altLang="zh-CN" sz="1800" b="0" dirty="0">
                <a:solidFill>
                  <a:srgbClr val="3333FF"/>
                </a:solidFill>
              </a:rPr>
              <a:t> </a:t>
            </a:r>
            <a:r>
              <a:rPr lang="zh-CN" altLang="en-US" sz="1800" b="0" dirty="0">
                <a:solidFill>
                  <a:srgbClr val="3333FF"/>
                </a:solidFill>
              </a:rPr>
              <a:t>；等待中断</a:t>
            </a:r>
          </a:p>
        </p:txBody>
      </p:sp>
      <p:sp>
        <p:nvSpPr>
          <p:cNvPr id="82949" name="Rectangle 5"/>
          <p:cNvSpPr>
            <a:spLocks noChangeArrowheads="1"/>
          </p:cNvSpPr>
          <p:nvPr/>
        </p:nvSpPr>
        <p:spPr bwMode="auto">
          <a:xfrm>
            <a:off x="4800600" y="1371600"/>
            <a:ext cx="4267200" cy="4792081"/>
          </a:xfrm>
          <a:prstGeom prst="rect">
            <a:avLst/>
          </a:prstGeom>
          <a:solidFill>
            <a:srgbClr val="FFCCFF"/>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en-US" altLang="zh-CN" sz="1800" dirty="0"/>
              <a:t>ORG    0200H</a:t>
            </a:r>
            <a:r>
              <a:rPr lang="en-US" altLang="zh-CN" sz="1800" dirty="0">
                <a:solidFill>
                  <a:srgbClr val="3333FF"/>
                </a:solidFill>
              </a:rPr>
              <a:t> </a:t>
            </a:r>
            <a:r>
              <a:rPr lang="zh-CN" altLang="en-US" sz="1800" b="0" dirty="0">
                <a:solidFill>
                  <a:srgbClr val="3333FF"/>
                </a:solidFill>
              </a:rPr>
              <a:t>；</a:t>
            </a:r>
            <a:r>
              <a:rPr lang="zh-CN" altLang="en-US" sz="1600" b="0" dirty="0">
                <a:solidFill>
                  <a:srgbClr val="3333FF"/>
                </a:solidFill>
              </a:rPr>
              <a:t>中断服务程序</a:t>
            </a:r>
            <a:endParaRPr lang="en-US" altLang="zh-CN" sz="1800" dirty="0" smtClean="0"/>
          </a:p>
          <a:p>
            <a:pPr eaLnBrk="1" hangingPunct="1">
              <a:lnSpc>
                <a:spcPct val="90000"/>
              </a:lnSpc>
              <a:spcBef>
                <a:spcPct val="50000"/>
              </a:spcBef>
              <a:buFontTx/>
              <a:buNone/>
            </a:pPr>
            <a:r>
              <a:rPr lang="en-US" altLang="zh-CN" sz="1800" dirty="0" smtClean="0"/>
              <a:t>INSER</a:t>
            </a:r>
            <a:r>
              <a:rPr lang="zh-CN" altLang="en-US" sz="1800" dirty="0"/>
              <a:t>：</a:t>
            </a:r>
            <a:r>
              <a:rPr lang="en-US" altLang="zh-CN" sz="1800" dirty="0"/>
              <a:t>JNB   P1.0</a:t>
            </a:r>
            <a:r>
              <a:rPr lang="zh-CN" altLang="en-US" sz="1800" dirty="0"/>
              <a:t>，</a:t>
            </a:r>
            <a:r>
              <a:rPr lang="en-US" altLang="zh-CN" sz="1800" dirty="0"/>
              <a:t>L1</a:t>
            </a:r>
            <a:r>
              <a:rPr lang="zh-CN" altLang="en-US" sz="1800" b="0" dirty="0">
                <a:solidFill>
                  <a:srgbClr val="CC6600"/>
                </a:solidFill>
              </a:rPr>
              <a:t>；查询中断源，（ </a:t>
            </a:r>
            <a:r>
              <a:rPr lang="en-US" altLang="zh-CN" sz="1800" b="0" dirty="0">
                <a:solidFill>
                  <a:srgbClr val="CC6600"/>
                </a:solidFill>
              </a:rPr>
              <a:t>P1.0</a:t>
            </a:r>
            <a:r>
              <a:rPr lang="zh-CN" altLang="en-US" sz="1800" b="0" dirty="0">
                <a:solidFill>
                  <a:srgbClr val="CC6600"/>
                </a:solidFill>
              </a:rPr>
              <a:t>）</a:t>
            </a:r>
            <a:r>
              <a:rPr lang="en-US" altLang="zh-CN" sz="1800" b="0" dirty="0">
                <a:solidFill>
                  <a:srgbClr val="CC6600"/>
                </a:solidFill>
              </a:rPr>
              <a:t>=0</a:t>
            </a:r>
            <a:r>
              <a:rPr lang="zh-CN" altLang="en-US" sz="1800" b="0" dirty="0">
                <a:solidFill>
                  <a:srgbClr val="CC6600"/>
                </a:solidFill>
              </a:rPr>
              <a:t>，转</a:t>
            </a:r>
            <a:r>
              <a:rPr lang="en-US" altLang="zh-CN" sz="1800" b="0" dirty="0">
                <a:solidFill>
                  <a:srgbClr val="CC6600"/>
                </a:solidFill>
              </a:rPr>
              <a:t>L1</a:t>
            </a:r>
          </a:p>
          <a:p>
            <a:pPr eaLnBrk="1" hangingPunct="1">
              <a:lnSpc>
                <a:spcPct val="90000"/>
              </a:lnSpc>
              <a:spcBef>
                <a:spcPct val="50000"/>
              </a:spcBef>
              <a:buFontTx/>
              <a:buNone/>
            </a:pPr>
            <a:r>
              <a:rPr lang="en-US" altLang="zh-CN" sz="1800" b="0" dirty="0">
                <a:solidFill>
                  <a:srgbClr val="CC6600"/>
                </a:solidFill>
              </a:rPr>
              <a:t>                 </a:t>
            </a:r>
            <a:r>
              <a:rPr lang="en-US" altLang="zh-CN" sz="1800" dirty="0"/>
              <a:t>SETB   P1.1</a:t>
            </a:r>
            <a:r>
              <a:rPr lang="en-US" altLang="zh-CN" sz="1800" b="0" dirty="0">
                <a:solidFill>
                  <a:srgbClr val="CC6600"/>
                </a:solidFill>
              </a:rPr>
              <a:t>     </a:t>
            </a:r>
            <a:r>
              <a:rPr lang="zh-CN" altLang="en-US" sz="1800" b="0" dirty="0">
                <a:solidFill>
                  <a:srgbClr val="CC6600"/>
                </a:solidFill>
              </a:rPr>
              <a:t>；是</a:t>
            </a:r>
            <a:r>
              <a:rPr lang="en-US" altLang="zh-CN" sz="1800" b="0" dirty="0">
                <a:solidFill>
                  <a:srgbClr val="CC6600"/>
                </a:solidFill>
              </a:rPr>
              <a:t>P1.0</a:t>
            </a:r>
            <a:r>
              <a:rPr lang="zh-CN" altLang="en-US" sz="1800" b="0" dirty="0">
                <a:solidFill>
                  <a:srgbClr val="CC6600"/>
                </a:solidFill>
              </a:rPr>
              <a:t>引起的中断，使相应的二极管亮</a:t>
            </a:r>
          </a:p>
          <a:p>
            <a:pPr eaLnBrk="1" hangingPunct="1">
              <a:lnSpc>
                <a:spcPct val="90000"/>
              </a:lnSpc>
              <a:spcBef>
                <a:spcPct val="50000"/>
              </a:spcBef>
              <a:buFontTx/>
              <a:buNone/>
            </a:pPr>
            <a:r>
              <a:rPr lang="en-US" altLang="zh-CN" sz="1800" dirty="0"/>
              <a:t>L1</a:t>
            </a:r>
            <a:r>
              <a:rPr lang="zh-CN" altLang="en-US" sz="1800" dirty="0"/>
              <a:t>：       </a:t>
            </a:r>
            <a:r>
              <a:rPr lang="en-US" altLang="zh-CN" sz="1800" dirty="0"/>
              <a:t>JNB   P1.2</a:t>
            </a:r>
            <a:r>
              <a:rPr lang="zh-CN" altLang="en-US" sz="1800" dirty="0"/>
              <a:t>，</a:t>
            </a:r>
            <a:r>
              <a:rPr lang="en-US" altLang="zh-CN" sz="1800" dirty="0"/>
              <a:t>L2</a:t>
            </a:r>
            <a:r>
              <a:rPr lang="zh-CN" altLang="en-US" sz="1800" b="0" dirty="0">
                <a:solidFill>
                  <a:srgbClr val="CC6600"/>
                </a:solidFill>
              </a:rPr>
              <a:t>；继续查询</a:t>
            </a:r>
            <a:r>
              <a:rPr lang="zh-CN" altLang="en-US" sz="2400" b="0" dirty="0">
                <a:solidFill>
                  <a:srgbClr val="CC6600"/>
                </a:solidFill>
              </a:rPr>
              <a:t>                 	</a:t>
            </a:r>
            <a:r>
              <a:rPr lang="en-US" altLang="zh-CN" sz="1800" dirty="0"/>
              <a:t>SETB   P1.3</a:t>
            </a:r>
            <a:r>
              <a:rPr lang="en-US" altLang="zh-CN" sz="1800" dirty="0">
                <a:solidFill>
                  <a:srgbClr val="CC6600"/>
                </a:solidFill>
              </a:rPr>
              <a:t> </a:t>
            </a:r>
            <a:r>
              <a:rPr lang="zh-CN" altLang="en-US" sz="1800" dirty="0">
                <a:solidFill>
                  <a:srgbClr val="CC6600"/>
                </a:solidFill>
              </a:rPr>
              <a:t>；</a:t>
            </a:r>
          </a:p>
          <a:p>
            <a:pPr eaLnBrk="1" hangingPunct="1">
              <a:lnSpc>
                <a:spcPct val="90000"/>
              </a:lnSpc>
              <a:spcBef>
                <a:spcPct val="50000"/>
              </a:spcBef>
              <a:buFontTx/>
              <a:buNone/>
            </a:pPr>
            <a:r>
              <a:rPr lang="en-US" altLang="zh-CN" sz="1800" dirty="0"/>
              <a:t>L2</a:t>
            </a:r>
            <a:r>
              <a:rPr lang="zh-CN" altLang="en-US" sz="1800" dirty="0"/>
              <a:t>：       </a:t>
            </a:r>
            <a:r>
              <a:rPr lang="en-US" altLang="zh-CN" sz="1800" dirty="0"/>
              <a:t>JNB   P1.4</a:t>
            </a:r>
            <a:r>
              <a:rPr lang="zh-CN" altLang="en-US" sz="1800" dirty="0"/>
              <a:t>，</a:t>
            </a:r>
            <a:r>
              <a:rPr lang="en-US" altLang="zh-CN" sz="1800" dirty="0"/>
              <a:t>L3</a:t>
            </a:r>
          </a:p>
          <a:p>
            <a:pPr eaLnBrk="1" hangingPunct="1">
              <a:lnSpc>
                <a:spcPct val="90000"/>
              </a:lnSpc>
              <a:spcBef>
                <a:spcPct val="50000"/>
              </a:spcBef>
              <a:buFontTx/>
              <a:buNone/>
            </a:pPr>
            <a:r>
              <a:rPr lang="en-US" altLang="zh-CN" sz="1800" dirty="0"/>
              <a:t>               SETB   P1.5</a:t>
            </a:r>
          </a:p>
          <a:p>
            <a:pPr eaLnBrk="1" hangingPunct="1">
              <a:lnSpc>
                <a:spcPct val="90000"/>
              </a:lnSpc>
              <a:spcBef>
                <a:spcPct val="50000"/>
              </a:spcBef>
              <a:buFontTx/>
              <a:buNone/>
            </a:pPr>
            <a:r>
              <a:rPr lang="en-US" altLang="zh-CN" sz="1800" dirty="0"/>
              <a:t>L3</a:t>
            </a:r>
            <a:r>
              <a:rPr lang="zh-CN" altLang="en-US" sz="1800" dirty="0"/>
              <a:t>：       </a:t>
            </a:r>
            <a:r>
              <a:rPr lang="en-US" altLang="zh-CN" sz="1800" dirty="0"/>
              <a:t>JNB   P1.6</a:t>
            </a:r>
            <a:r>
              <a:rPr lang="zh-CN" altLang="en-US" sz="1800" dirty="0"/>
              <a:t>，</a:t>
            </a:r>
            <a:r>
              <a:rPr lang="en-US" altLang="zh-CN" sz="1800" dirty="0"/>
              <a:t>L4</a:t>
            </a:r>
            <a:r>
              <a:rPr lang="zh-CN" altLang="en-US" sz="1800" dirty="0"/>
              <a:t>；</a:t>
            </a:r>
          </a:p>
          <a:p>
            <a:pPr eaLnBrk="1" hangingPunct="1">
              <a:lnSpc>
                <a:spcPct val="90000"/>
              </a:lnSpc>
              <a:spcBef>
                <a:spcPct val="50000"/>
              </a:spcBef>
              <a:buFontTx/>
              <a:buNone/>
            </a:pPr>
            <a:r>
              <a:rPr lang="zh-CN" altLang="en-US" sz="1800" dirty="0"/>
              <a:t>               </a:t>
            </a:r>
            <a:r>
              <a:rPr lang="en-US" altLang="zh-CN" sz="1800" dirty="0"/>
              <a:t>SETB   P1.7</a:t>
            </a:r>
          </a:p>
          <a:p>
            <a:pPr eaLnBrk="1" hangingPunct="1">
              <a:lnSpc>
                <a:spcPct val="90000"/>
              </a:lnSpc>
              <a:spcBef>
                <a:spcPct val="50000"/>
              </a:spcBef>
              <a:buFontTx/>
              <a:buNone/>
            </a:pPr>
            <a:r>
              <a:rPr lang="en-US" altLang="zh-CN" sz="1800" dirty="0"/>
              <a:t>L4</a:t>
            </a:r>
            <a:r>
              <a:rPr lang="zh-CN" altLang="en-US" sz="1800" dirty="0"/>
              <a:t>：       </a:t>
            </a:r>
            <a:r>
              <a:rPr lang="en-US" altLang="zh-CN" sz="1800" dirty="0"/>
              <a:t>RETI</a:t>
            </a:r>
          </a:p>
          <a:p>
            <a:pPr eaLnBrk="1" hangingPunct="1">
              <a:lnSpc>
                <a:spcPct val="90000"/>
              </a:lnSpc>
              <a:spcBef>
                <a:spcPct val="50000"/>
              </a:spcBef>
              <a:buFontTx/>
              <a:buNone/>
            </a:pPr>
            <a:r>
              <a:rPr lang="en-US" altLang="zh-CN" sz="1800" dirty="0"/>
              <a:t>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565125" y="2060848"/>
            <a:ext cx="8001000" cy="4267200"/>
          </a:xfrm>
        </p:spPr>
        <p:txBody>
          <a:bodyPr/>
          <a:lstStyle/>
          <a:p>
            <a:pPr eaLnBrk="1" hangingPunct="1"/>
            <a:r>
              <a:rPr lang="zh-CN" altLang="en-US" sz="2400" dirty="0" smtClean="0">
                <a:latin typeface="楷体" panose="02010609060101010101" pitchFamily="49" charset="-122"/>
                <a:ea typeface="楷体" panose="02010609060101010101" pitchFamily="49" charset="-122"/>
              </a:rPr>
              <a:t>了解微机输入输出</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输出方式</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latin typeface="楷体" panose="02010609060101010101" pitchFamily="49" charset="-122"/>
                <a:ea typeface="楷体" panose="02010609060101010101" pitchFamily="49" charset="-122"/>
              </a:rPr>
              <a:t>深刻理解中断基本概念</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latin typeface="楷体" panose="02010609060101010101" pitchFamily="49" charset="-122"/>
                <a:ea typeface="楷体" panose="02010609060101010101" pitchFamily="49" charset="-122"/>
              </a:rPr>
              <a:t>掌握中断系统结构和中断控制</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latin typeface="楷体" panose="02010609060101010101" pitchFamily="49" charset="-122"/>
                <a:ea typeface="楷体" panose="02010609060101010101" pitchFamily="49" charset="-122"/>
              </a:rPr>
              <a:t>掌握中断响应以及中断处理过程</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latin typeface="楷体" panose="02010609060101010101" pitchFamily="49" charset="-122"/>
                <a:ea typeface="楷体" panose="02010609060101010101" pitchFamily="49" charset="-122"/>
              </a:rPr>
              <a:t>掌握中断服务程序设计</a:t>
            </a:r>
            <a:endParaRPr lang="en-US" altLang="zh-CN" sz="2400" dirty="0" smtClean="0">
              <a:latin typeface="楷体" panose="02010609060101010101" pitchFamily="49" charset="-122"/>
              <a:ea typeface="楷体" panose="02010609060101010101" pitchFamily="49" charset="-122"/>
            </a:endParaRPr>
          </a:p>
          <a:p>
            <a:pPr eaLnBrk="1" hangingPunct="1"/>
            <a:r>
              <a:rPr lang="zh-CN" altLang="en-US" sz="2400" dirty="0" smtClean="0">
                <a:solidFill>
                  <a:srgbClr val="FF0000"/>
                </a:solidFill>
                <a:latin typeface="楷体" panose="02010609060101010101" pitchFamily="49" charset="-122"/>
                <a:ea typeface="楷体" panose="02010609060101010101" pitchFamily="49" charset="-122"/>
              </a:rPr>
              <a:t>超星上有在线作业</a:t>
            </a:r>
            <a:endParaRPr lang="en-US" altLang="zh-CN" sz="2400" dirty="0" smtClean="0">
              <a:latin typeface="楷体" panose="02010609060101010101" pitchFamily="49" charset="-122"/>
              <a:ea typeface="楷体" panose="02010609060101010101" pitchFamily="49" charset="-122"/>
            </a:endParaRPr>
          </a:p>
        </p:txBody>
      </p:sp>
      <p:pic>
        <p:nvPicPr>
          <p:cNvPr id="61444"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65125" y="846931"/>
            <a:ext cx="8001000" cy="735013"/>
          </a:xfrm>
          <a:prstGeom prst="rect">
            <a:avLst/>
          </a:prstGeom>
          <a:noFill/>
          <a:ln w="9525">
            <a:noFill/>
            <a:miter lim="800000"/>
            <a:headEnd/>
            <a:tailEnd/>
          </a:ln>
        </p:spPr>
        <p:txBody>
          <a:bodyPr anchor="b"/>
          <a:lstStyle/>
          <a:p>
            <a:pPr eaLnBrk="1" hangingPunct="1">
              <a:defRPr/>
            </a:pPr>
            <a:r>
              <a:rPr lang="en-US" altLang="zh-CN" sz="3600" kern="0" dirty="0" smtClean="0">
                <a:solidFill>
                  <a:schemeClr val="tx2"/>
                </a:solidFill>
                <a:latin typeface="Times New Roman" pitchFamily="18" charset="0"/>
                <a:ea typeface="楷体" pitchFamily="49" charset="-122"/>
                <a:cs typeface="Times New Roman" pitchFamily="18" charset="0"/>
              </a:rPr>
              <a:t>5.6  </a:t>
            </a:r>
            <a:r>
              <a:rPr lang="zh-CN" altLang="en-US" sz="3600" kern="0" dirty="0">
                <a:solidFill>
                  <a:schemeClr val="tx2"/>
                </a:solidFill>
                <a:latin typeface="Times New Roman" pitchFamily="18" charset="0"/>
                <a:ea typeface="楷体" pitchFamily="49" charset="-122"/>
                <a:cs typeface="Times New Roman" pitchFamily="18" charset="0"/>
              </a:rPr>
              <a:t>课程作业</a:t>
            </a:r>
          </a:p>
        </p:txBody>
      </p:sp>
      <p:pic>
        <p:nvPicPr>
          <p:cNvPr id="6144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7588" y="4797425"/>
            <a:ext cx="1227137"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9783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mtClean="0"/>
              <a:t> </a:t>
            </a:r>
            <a:endParaRPr lang="zh-CN" altLang="en-US" smtClean="0"/>
          </a:p>
        </p:txBody>
      </p:sp>
      <p:sp>
        <p:nvSpPr>
          <p:cNvPr id="62467" name="内容占位符 2"/>
          <p:cNvSpPr>
            <a:spLocks noGrp="1"/>
          </p:cNvSpPr>
          <p:nvPr>
            <p:ph idx="1"/>
          </p:nvPr>
        </p:nvSpPr>
        <p:spPr>
          <a:xfrm>
            <a:off x="582613" y="1771650"/>
            <a:ext cx="8001000" cy="4267200"/>
          </a:xfrm>
        </p:spPr>
        <p:txBody>
          <a:bodyPr/>
          <a:lstStyle/>
          <a:p>
            <a:pPr marL="0" indent="0">
              <a:buFont typeface="Wingdings" panose="05000000000000000000" pitchFamily="2" charset="2"/>
              <a:buNone/>
            </a:pPr>
            <a:r>
              <a:rPr lang="en-US" altLang="zh-CN" smtClean="0"/>
              <a:t> </a:t>
            </a:r>
            <a:endParaRPr lang="zh-CN" altLang="en-US" smtClean="0"/>
          </a:p>
        </p:txBody>
      </p:sp>
      <p:pic>
        <p:nvPicPr>
          <p:cNvPr id="62468"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285750" y="285750"/>
            <a:ext cx="8001000" cy="735013"/>
          </a:xfrm>
          <a:prstGeom prst="rect">
            <a:avLst/>
          </a:prstGeom>
          <a:noFill/>
          <a:ln w="9525">
            <a:noFill/>
            <a:miter lim="800000"/>
            <a:headEnd/>
            <a:tailEnd/>
          </a:ln>
        </p:spPr>
        <p:txBody>
          <a:bodyPr anchor="b"/>
          <a:lstStyle/>
          <a:p>
            <a:pPr eaLnBrk="1" hangingPunct="1">
              <a:defRPr/>
            </a:pPr>
            <a:r>
              <a:rPr lang="zh-CN" altLang="en-US" sz="3600" i="1" kern="0" dirty="0">
                <a:solidFill>
                  <a:srgbClr val="00B0F0"/>
                </a:solidFill>
                <a:latin typeface="Times New Roman" pitchFamily="18" charset="0"/>
                <a:ea typeface="楷体" pitchFamily="49" charset="-122"/>
                <a:cs typeface="Times New Roman" pitchFamily="18" charset="0"/>
              </a:rPr>
              <a:t>业精于勤荒于嬉，行成于思毁于随</a:t>
            </a:r>
          </a:p>
        </p:txBody>
      </p:sp>
      <p:sp>
        <p:nvSpPr>
          <p:cNvPr id="6" name="矩形 5"/>
          <p:cNvSpPr/>
          <p:nvPr/>
        </p:nvSpPr>
        <p:spPr>
          <a:xfrm>
            <a:off x="4140200" y="2943225"/>
            <a:ext cx="1876425" cy="769938"/>
          </a:xfrm>
          <a:prstGeom prst="rect">
            <a:avLst/>
          </a:prstGeom>
          <a:noFill/>
        </p:spPr>
        <p:txBody>
          <a:bodyPr wrap="none">
            <a:spAutoFit/>
          </a:bodyPr>
          <a:lstStyle/>
          <a:p>
            <a:pPr algn="ctr">
              <a:defRPr/>
            </a:pPr>
            <a:r>
              <a:rPr lang="zh-CN" altLang="en-US" sz="4400" dirty="0">
                <a:ln w="0"/>
                <a:solidFill>
                  <a:srgbClr val="0070C0"/>
                </a:solidFill>
                <a:effectLst>
                  <a:outerShdw blurRad="38100" dist="19050" dir="2700000" algn="tl" rotWithShape="0">
                    <a:schemeClr val="dk1">
                      <a:alpha val="40000"/>
                    </a:schemeClr>
                  </a:outerShdw>
                </a:effectLst>
              </a:rPr>
              <a:t>谢谢！</a:t>
            </a:r>
          </a:p>
        </p:txBody>
      </p:sp>
      <p:sp>
        <p:nvSpPr>
          <p:cNvPr id="62471" name="矩形 6"/>
          <p:cNvSpPr>
            <a:spLocks noChangeArrowheads="1"/>
          </p:cNvSpPr>
          <p:nvPr/>
        </p:nvSpPr>
        <p:spPr bwMode="auto">
          <a:xfrm>
            <a:off x="2314575" y="6245225"/>
            <a:ext cx="5529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i="1">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Real dream is the other shore of reality.</a:t>
            </a:r>
            <a:endParaRPr lang="zh-CN" altLang="en-US" sz="2000" i="1">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472" name="矩形 7"/>
          <p:cNvSpPr>
            <a:spLocks noChangeArrowheads="1"/>
          </p:cNvSpPr>
          <p:nvPr/>
        </p:nvSpPr>
        <p:spPr bwMode="auto">
          <a:xfrm>
            <a:off x="684213" y="4462463"/>
            <a:ext cx="5529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答疑：线上答疑，</a:t>
            </a:r>
            <a:r>
              <a:rPr lang="en-US" altLang="zh-CN" sz="2000" dirty="0" err="1">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Welink</a:t>
            </a:r>
            <a:r>
              <a:rPr lang="zh-CN" altLang="en-US"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，随时交流讨论。</a:t>
            </a:r>
            <a:endParaRPr lang="en-US" altLang="zh-CN"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办公室：新光电</a:t>
            </a:r>
            <a:r>
              <a:rPr lang="zh-CN" altLang="en-US" sz="20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大楼</a:t>
            </a:r>
            <a:r>
              <a:rPr lang="en-US" altLang="zh-CN" sz="20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813</a:t>
            </a:r>
            <a:r>
              <a:rPr lang="zh-CN" altLang="en-US" sz="20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室</a:t>
            </a:r>
            <a:endParaRPr lang="zh-CN" altLang="en-US" sz="200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2473"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0588" y="4195763"/>
            <a:ext cx="239871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76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CC8CA7E-52D4-40C6-B3F4-0E3108888D95}" type="datetime10">
              <a:rPr lang="zh-CN" altLang="en-US" sz="2000" smtClean="0">
                <a:solidFill>
                  <a:schemeClr val="bg1"/>
                </a:solidFill>
              </a:rPr>
              <a:pPr>
                <a:spcBef>
                  <a:spcPct val="50000"/>
                </a:spcBef>
                <a:buFontTx/>
                <a:buNone/>
              </a:pPr>
              <a:t>16:59</a:t>
            </a:fld>
            <a:endParaRPr lang="en-US" altLang="zh-CN" sz="2000" dirty="0" smtClean="0"/>
          </a:p>
        </p:txBody>
      </p:sp>
      <p:pic>
        <p:nvPicPr>
          <p:cNvPr id="11272"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601617" y="1916833"/>
            <a:ext cx="7772400" cy="396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30000"/>
              </a:lnSpc>
            </a:pPr>
            <a:r>
              <a:rPr lang="zh-CN" altLang="en-US" sz="2400" dirty="0" smtClean="0">
                <a:solidFill>
                  <a:srgbClr val="C00000"/>
                </a:solidFill>
              </a:rPr>
              <a:t>什么是查询传送方式</a:t>
            </a:r>
            <a:endParaRPr lang="en-US" altLang="zh-CN" sz="2400" dirty="0" smtClean="0">
              <a:solidFill>
                <a:srgbClr val="C00000"/>
              </a:solidFill>
            </a:endParaRPr>
          </a:p>
          <a:p>
            <a:pPr lvl="1" eaLnBrk="1" hangingPunct="1">
              <a:lnSpc>
                <a:spcPct val="130000"/>
              </a:lnSpc>
            </a:pPr>
            <a:r>
              <a:rPr lang="zh-CN" altLang="en-US" sz="2000" b="0" dirty="0" smtClean="0"/>
              <a:t>在</a:t>
            </a:r>
            <a:r>
              <a:rPr lang="zh-CN" altLang="en-US" sz="2000" b="0" dirty="0"/>
              <a:t>输入时，需要查询外设的输入数据是否准备好；</a:t>
            </a:r>
          </a:p>
          <a:p>
            <a:pPr lvl="1" eaLnBrk="1" hangingPunct="1">
              <a:lnSpc>
                <a:spcPct val="130000"/>
              </a:lnSpc>
            </a:pPr>
            <a:r>
              <a:rPr lang="zh-CN" altLang="en-US" sz="2000" b="0" dirty="0" smtClean="0"/>
              <a:t>在</a:t>
            </a:r>
            <a:r>
              <a:rPr lang="zh-CN" altLang="en-US" sz="2000" b="0" dirty="0"/>
              <a:t>输出时，需要查询外设是否把上一次</a:t>
            </a:r>
            <a:r>
              <a:rPr lang="en-US" altLang="zh-CN" sz="2000" b="0" dirty="0"/>
              <a:t>CPU</a:t>
            </a:r>
            <a:r>
              <a:rPr lang="zh-CN" altLang="en-US" sz="2000" b="0" dirty="0"/>
              <a:t>输出的数据处理完毕。</a:t>
            </a:r>
            <a:endParaRPr lang="zh-CN" altLang="en-US" sz="1600" b="0" dirty="0"/>
          </a:p>
          <a:p>
            <a:pPr lvl="1" eaLnBrk="1" hangingPunct="1">
              <a:lnSpc>
                <a:spcPct val="130000"/>
              </a:lnSpc>
            </a:pPr>
            <a:r>
              <a:rPr lang="zh-CN" altLang="en-US" sz="2000" b="0" dirty="0" smtClean="0"/>
              <a:t>查询</a:t>
            </a:r>
            <a:r>
              <a:rPr lang="zh-CN" altLang="en-US" sz="2000" b="0" dirty="0"/>
              <a:t>传送方式：通过查询外设的状态信息，确信外设已处于“准备好”，计算机才发出访问外设的指令，实现数据的传送。</a:t>
            </a:r>
          </a:p>
          <a:p>
            <a:pPr lvl="1" eaLnBrk="1" hangingPunct="1">
              <a:lnSpc>
                <a:spcPct val="130000"/>
              </a:lnSpc>
            </a:pPr>
            <a:r>
              <a:rPr lang="zh-CN" altLang="en-US" sz="2000" b="0" dirty="0" smtClean="0"/>
              <a:t>状态</a:t>
            </a:r>
            <a:r>
              <a:rPr lang="zh-CN" altLang="en-US" sz="2000" b="0" dirty="0"/>
              <a:t>信息：一般为</a:t>
            </a:r>
            <a:r>
              <a:rPr lang="en-US" altLang="zh-CN" sz="2000" b="0" dirty="0"/>
              <a:t>1</a:t>
            </a:r>
            <a:r>
              <a:rPr lang="zh-CN" altLang="en-US" sz="2000" b="0" dirty="0"/>
              <a:t>位二进制码</a:t>
            </a:r>
            <a:r>
              <a:rPr lang="zh-CN" altLang="en-US" sz="2000" b="0" dirty="0" smtClean="0"/>
              <a:t>。</a:t>
            </a:r>
            <a:endParaRPr lang="en-US" altLang="zh-CN" sz="2000" b="0" dirty="0" smtClean="0"/>
          </a:p>
        </p:txBody>
      </p:sp>
      <p:sp>
        <p:nvSpPr>
          <p:cNvPr id="6" name="Rectangle 2"/>
          <p:cNvSpPr txBox="1">
            <a:spLocks noChangeArrowheads="1"/>
          </p:cNvSpPr>
          <p:nvPr/>
        </p:nvSpPr>
        <p:spPr bwMode="auto">
          <a:xfrm>
            <a:off x="487317" y="331869"/>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5.1.2</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查询传送</a:t>
            </a:r>
            <a:r>
              <a:rPr lang="zh-CN" altLang="en-US" sz="2800" dirty="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851" name="Line 3"/>
          <p:cNvSpPr>
            <a:spLocks noChangeShapeType="1"/>
          </p:cNvSpPr>
          <p:nvPr/>
        </p:nvSpPr>
        <p:spPr bwMode="auto">
          <a:xfrm>
            <a:off x="3105944" y="1682080"/>
            <a:ext cx="0" cy="609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2" name="Rectangle 4"/>
          <p:cNvSpPr>
            <a:spLocks noChangeArrowheads="1"/>
          </p:cNvSpPr>
          <p:nvPr/>
        </p:nvSpPr>
        <p:spPr bwMode="auto">
          <a:xfrm>
            <a:off x="2115344" y="2291680"/>
            <a:ext cx="20574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dirty="0">
                <a:solidFill>
                  <a:schemeClr val="bg1"/>
                </a:solidFill>
              </a:rPr>
              <a:t>输入状态信息</a:t>
            </a:r>
          </a:p>
        </p:txBody>
      </p:sp>
      <p:sp>
        <p:nvSpPr>
          <p:cNvPr id="718853" name="AutoShape 5"/>
          <p:cNvSpPr>
            <a:spLocks noChangeArrowheads="1"/>
          </p:cNvSpPr>
          <p:nvPr/>
        </p:nvSpPr>
        <p:spPr bwMode="auto">
          <a:xfrm>
            <a:off x="2039144" y="3434680"/>
            <a:ext cx="2133600" cy="10668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a:solidFill>
                  <a:schemeClr val="bg1"/>
                </a:solidFill>
              </a:rPr>
              <a:t>准备好？</a:t>
            </a:r>
          </a:p>
        </p:txBody>
      </p:sp>
      <p:sp>
        <p:nvSpPr>
          <p:cNvPr id="718854" name="Rectangle 6"/>
          <p:cNvSpPr>
            <a:spLocks noChangeArrowheads="1"/>
          </p:cNvSpPr>
          <p:nvPr/>
        </p:nvSpPr>
        <p:spPr bwMode="auto">
          <a:xfrm>
            <a:off x="2267744" y="5034880"/>
            <a:ext cx="1752600" cy="533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a:solidFill>
                  <a:schemeClr val="bg1"/>
                </a:solidFill>
              </a:rPr>
              <a:t>传送数据</a:t>
            </a:r>
          </a:p>
        </p:txBody>
      </p:sp>
      <p:sp>
        <p:nvSpPr>
          <p:cNvPr id="718856" name="Line 8"/>
          <p:cNvSpPr>
            <a:spLocks noChangeShapeType="1"/>
          </p:cNvSpPr>
          <p:nvPr/>
        </p:nvSpPr>
        <p:spPr bwMode="auto">
          <a:xfrm>
            <a:off x="1734344" y="1986880"/>
            <a:ext cx="13716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7" name="Line 9"/>
          <p:cNvSpPr>
            <a:spLocks noChangeShapeType="1"/>
          </p:cNvSpPr>
          <p:nvPr/>
        </p:nvSpPr>
        <p:spPr bwMode="auto">
          <a:xfrm>
            <a:off x="1718910" y="1993268"/>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8" name="Line 10"/>
          <p:cNvSpPr>
            <a:spLocks noChangeShapeType="1"/>
          </p:cNvSpPr>
          <p:nvPr/>
        </p:nvSpPr>
        <p:spPr bwMode="auto">
          <a:xfrm>
            <a:off x="1734344" y="396808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9" name="Line 11"/>
          <p:cNvSpPr>
            <a:spLocks noChangeShapeType="1"/>
          </p:cNvSpPr>
          <p:nvPr/>
        </p:nvSpPr>
        <p:spPr bwMode="auto">
          <a:xfrm>
            <a:off x="3105944" y="2901280"/>
            <a:ext cx="0" cy="5334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60" name="Line 12"/>
          <p:cNvSpPr>
            <a:spLocks noChangeShapeType="1"/>
          </p:cNvSpPr>
          <p:nvPr/>
        </p:nvSpPr>
        <p:spPr bwMode="auto">
          <a:xfrm>
            <a:off x="3105944" y="4501480"/>
            <a:ext cx="0" cy="5334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61" name="Line 13"/>
          <p:cNvSpPr>
            <a:spLocks noChangeShapeType="1"/>
          </p:cNvSpPr>
          <p:nvPr/>
        </p:nvSpPr>
        <p:spPr bwMode="auto">
          <a:xfrm>
            <a:off x="3105944" y="5568280"/>
            <a:ext cx="0" cy="381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63" name="Text Box 15"/>
          <p:cNvSpPr txBox="1">
            <a:spLocks noChangeArrowheads="1"/>
          </p:cNvSpPr>
          <p:nvPr/>
        </p:nvSpPr>
        <p:spPr bwMode="auto">
          <a:xfrm>
            <a:off x="2496344" y="450148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a:t>Y</a:t>
            </a:r>
          </a:p>
        </p:txBody>
      </p:sp>
      <p:sp>
        <p:nvSpPr>
          <p:cNvPr id="718864" name="Text Box 16"/>
          <p:cNvSpPr txBox="1">
            <a:spLocks noChangeArrowheads="1"/>
          </p:cNvSpPr>
          <p:nvPr/>
        </p:nvSpPr>
        <p:spPr bwMode="auto">
          <a:xfrm>
            <a:off x="1899444" y="329656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a:t>N</a:t>
            </a:r>
          </a:p>
        </p:txBody>
      </p:sp>
      <p:pic>
        <p:nvPicPr>
          <p:cNvPr id="1230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3"/>
          <p:cNvSpPr>
            <a:spLocks noChangeShapeType="1"/>
          </p:cNvSpPr>
          <p:nvPr/>
        </p:nvSpPr>
        <p:spPr bwMode="auto">
          <a:xfrm>
            <a:off x="5782816" y="2139280"/>
            <a:ext cx="0" cy="609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4"/>
          <p:cNvSpPr>
            <a:spLocks noChangeArrowheads="1"/>
          </p:cNvSpPr>
          <p:nvPr/>
        </p:nvSpPr>
        <p:spPr bwMode="auto">
          <a:xfrm>
            <a:off x="4716016" y="2748880"/>
            <a:ext cx="2057400" cy="609600"/>
          </a:xfrm>
          <a:prstGeom prst="rect">
            <a:avLst/>
          </a:prstGeom>
          <a:solidFill>
            <a:schemeClr val="accent5">
              <a:lumMod val="75000"/>
            </a:schemeClr>
          </a:solidFill>
          <a:ln w="28575">
            <a:solidFill>
              <a:schemeClr val="tx1"/>
            </a:solidFill>
            <a:miter lim="800000"/>
            <a:headEnd/>
            <a:tailEnd/>
          </a:ln>
          <a:effectLs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dirty="0">
                <a:solidFill>
                  <a:schemeClr val="bg1"/>
                </a:solidFill>
              </a:rPr>
              <a:t>启动外设设备</a:t>
            </a:r>
          </a:p>
        </p:txBody>
      </p:sp>
      <p:sp>
        <p:nvSpPr>
          <p:cNvPr id="20" name="Rectangle 5"/>
          <p:cNvSpPr>
            <a:spLocks noChangeArrowheads="1"/>
          </p:cNvSpPr>
          <p:nvPr/>
        </p:nvSpPr>
        <p:spPr bwMode="auto">
          <a:xfrm>
            <a:off x="4944616" y="5034880"/>
            <a:ext cx="1752600" cy="533400"/>
          </a:xfrm>
          <a:prstGeom prst="rect">
            <a:avLst/>
          </a:prstGeom>
          <a:solidFill>
            <a:schemeClr val="accent5">
              <a:lumMod val="75000"/>
            </a:schemeClr>
          </a:solidFill>
          <a:ln w="28575">
            <a:solidFill>
              <a:schemeClr val="tx1"/>
            </a:solidFill>
            <a:miter lim="800000"/>
            <a:headEnd/>
            <a:tailEnd/>
          </a:ln>
          <a:effectLs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dirty="0">
                <a:solidFill>
                  <a:schemeClr val="bg1"/>
                </a:solidFill>
              </a:rPr>
              <a:t>传送数据</a:t>
            </a:r>
          </a:p>
        </p:txBody>
      </p:sp>
      <p:sp>
        <p:nvSpPr>
          <p:cNvPr id="21" name="Line 7"/>
          <p:cNvSpPr>
            <a:spLocks noChangeShapeType="1"/>
          </p:cNvSpPr>
          <p:nvPr/>
        </p:nvSpPr>
        <p:spPr bwMode="auto">
          <a:xfrm>
            <a:off x="5782816" y="3358480"/>
            <a:ext cx="0" cy="5334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8"/>
          <p:cNvSpPr>
            <a:spLocks noChangeShapeType="1"/>
          </p:cNvSpPr>
          <p:nvPr/>
        </p:nvSpPr>
        <p:spPr bwMode="auto">
          <a:xfrm>
            <a:off x="5782816" y="4501480"/>
            <a:ext cx="0" cy="5334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9"/>
          <p:cNvSpPr>
            <a:spLocks noChangeShapeType="1"/>
          </p:cNvSpPr>
          <p:nvPr/>
        </p:nvSpPr>
        <p:spPr bwMode="auto">
          <a:xfrm>
            <a:off x="5782816" y="5568280"/>
            <a:ext cx="0" cy="381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10"/>
          <p:cNvSpPr>
            <a:spLocks noChangeArrowheads="1"/>
          </p:cNvSpPr>
          <p:nvPr/>
        </p:nvSpPr>
        <p:spPr bwMode="auto">
          <a:xfrm>
            <a:off x="5097016" y="3891880"/>
            <a:ext cx="1371600" cy="609600"/>
          </a:xfrm>
          <a:prstGeom prst="rect">
            <a:avLst/>
          </a:prstGeom>
          <a:solidFill>
            <a:schemeClr val="accent5">
              <a:lumMod val="75000"/>
            </a:schemeClr>
          </a:solidFill>
          <a:ln w="28575">
            <a:solidFill>
              <a:schemeClr val="tx1"/>
            </a:solidFill>
            <a:miter lim="800000"/>
            <a:headEnd/>
            <a:tailEnd/>
          </a:ln>
          <a:effectLs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0">
                <a:solidFill>
                  <a:schemeClr val="bg1"/>
                </a:solidFill>
              </a:rPr>
              <a:t>延迟</a:t>
            </a:r>
          </a:p>
        </p:txBody>
      </p:sp>
      <p:sp>
        <p:nvSpPr>
          <p:cNvPr id="2" name="矩形 1"/>
          <p:cNvSpPr/>
          <p:nvPr/>
        </p:nvSpPr>
        <p:spPr>
          <a:xfrm>
            <a:off x="3166022" y="6145584"/>
            <a:ext cx="2654894" cy="400110"/>
          </a:xfrm>
          <a:prstGeom prst="rect">
            <a:avLst/>
          </a:prstGeom>
        </p:spPr>
        <p:txBody>
          <a:bodyPr wrap="none">
            <a:spAutoFit/>
          </a:bodyPr>
          <a:lstStyle/>
          <a:p>
            <a:r>
              <a:rPr lang="zh-CN" altLang="en-US" sz="2000" b="0" dirty="0" smtClean="0">
                <a:solidFill>
                  <a:schemeClr val="tx1"/>
                </a:solidFill>
              </a:rPr>
              <a:t>图</a:t>
            </a:r>
            <a:r>
              <a:rPr lang="en-US" altLang="zh-CN" sz="2000" b="0" dirty="0" smtClean="0">
                <a:solidFill>
                  <a:schemeClr val="tx1"/>
                </a:solidFill>
              </a:rPr>
              <a:t>5-1 </a:t>
            </a:r>
            <a:r>
              <a:rPr lang="zh-CN" altLang="en-US" sz="2000" b="0" dirty="0" smtClean="0">
                <a:solidFill>
                  <a:schemeClr val="tx1"/>
                </a:solidFill>
              </a:rPr>
              <a:t>查询方式流程图</a:t>
            </a:r>
            <a:endParaRPr lang="zh-CN" altLang="en-US" sz="2000" b="0" dirty="0"/>
          </a:p>
        </p:txBody>
      </p:sp>
      <p:sp>
        <p:nvSpPr>
          <p:cNvPr id="25" name="Rectangle 2"/>
          <p:cNvSpPr txBox="1">
            <a:spLocks noChangeArrowheads="1"/>
          </p:cNvSpPr>
          <p:nvPr/>
        </p:nvSpPr>
        <p:spPr bwMode="auto">
          <a:xfrm>
            <a:off x="492969" y="309010"/>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5.1.2</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查询传送</a:t>
            </a:r>
            <a:r>
              <a:rPr lang="zh-CN" altLang="en-US" sz="2800" dirty="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7" presetClass="entr" presetSubtype="1" fill="hold" nodeType="afterEffect">
                                  <p:stCondLst>
                                    <p:cond delay="0"/>
                                  </p:stCondLst>
                                  <p:childTnLst>
                                    <p:set>
                                      <p:cBhvr>
                                        <p:cTn id="6" dur="1" fill="hold">
                                          <p:stCondLst>
                                            <p:cond delay="0"/>
                                          </p:stCondLst>
                                        </p:cTn>
                                        <p:tgtEl>
                                          <p:spTgt spid="718851"/>
                                        </p:tgtEl>
                                        <p:attrNameLst>
                                          <p:attrName>style.visibility</p:attrName>
                                        </p:attrNameLst>
                                      </p:cBhvr>
                                      <p:to>
                                        <p:strVal val="visible"/>
                                      </p:to>
                                    </p:set>
                                    <p:anim calcmode="lin" valueType="num">
                                      <p:cBhvr>
                                        <p:cTn id="7" dur="500" fill="hold"/>
                                        <p:tgtEl>
                                          <p:spTgt spid="718851"/>
                                        </p:tgtEl>
                                        <p:attrNameLst>
                                          <p:attrName>ppt_x</p:attrName>
                                        </p:attrNameLst>
                                      </p:cBhvr>
                                      <p:tavLst>
                                        <p:tav tm="0">
                                          <p:val>
                                            <p:strVal val="#ppt_x"/>
                                          </p:val>
                                        </p:tav>
                                        <p:tav tm="100000">
                                          <p:val>
                                            <p:strVal val="#ppt_x"/>
                                          </p:val>
                                        </p:tav>
                                      </p:tavLst>
                                    </p:anim>
                                    <p:anim calcmode="lin" valueType="num">
                                      <p:cBhvr>
                                        <p:cTn id="8" dur="500" fill="hold"/>
                                        <p:tgtEl>
                                          <p:spTgt spid="718851"/>
                                        </p:tgtEl>
                                        <p:attrNameLst>
                                          <p:attrName>ppt_y</p:attrName>
                                        </p:attrNameLst>
                                      </p:cBhvr>
                                      <p:tavLst>
                                        <p:tav tm="0">
                                          <p:val>
                                            <p:strVal val="#ppt_y-#ppt_h/2"/>
                                          </p:val>
                                        </p:tav>
                                        <p:tav tm="100000">
                                          <p:val>
                                            <p:strVal val="#ppt_y"/>
                                          </p:val>
                                        </p:tav>
                                      </p:tavLst>
                                    </p:anim>
                                    <p:anim calcmode="lin" valueType="num">
                                      <p:cBhvr>
                                        <p:cTn id="9" dur="500" fill="hold"/>
                                        <p:tgtEl>
                                          <p:spTgt spid="718851"/>
                                        </p:tgtEl>
                                        <p:attrNameLst>
                                          <p:attrName>ppt_w</p:attrName>
                                        </p:attrNameLst>
                                      </p:cBhvr>
                                      <p:tavLst>
                                        <p:tav tm="0">
                                          <p:val>
                                            <p:strVal val="#ppt_w"/>
                                          </p:val>
                                        </p:tav>
                                        <p:tav tm="100000">
                                          <p:val>
                                            <p:strVal val="#ppt_w"/>
                                          </p:val>
                                        </p:tav>
                                      </p:tavLst>
                                    </p:anim>
                                    <p:anim calcmode="lin" valueType="num">
                                      <p:cBhvr>
                                        <p:cTn id="10" dur="500" fill="hold"/>
                                        <p:tgtEl>
                                          <p:spTgt spid="718851"/>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1" fill="hold" grpId="0" nodeType="afterEffect">
                                  <p:stCondLst>
                                    <p:cond delay="0"/>
                                  </p:stCondLst>
                                  <p:childTnLst>
                                    <p:set>
                                      <p:cBhvr>
                                        <p:cTn id="13" dur="1" fill="hold">
                                          <p:stCondLst>
                                            <p:cond delay="0"/>
                                          </p:stCondLst>
                                        </p:cTn>
                                        <p:tgtEl>
                                          <p:spTgt spid="718852"/>
                                        </p:tgtEl>
                                        <p:attrNameLst>
                                          <p:attrName>style.visibility</p:attrName>
                                        </p:attrNameLst>
                                      </p:cBhvr>
                                      <p:to>
                                        <p:strVal val="visible"/>
                                      </p:to>
                                    </p:set>
                                    <p:anim calcmode="lin" valueType="num">
                                      <p:cBhvr>
                                        <p:cTn id="14" dur="500" fill="hold"/>
                                        <p:tgtEl>
                                          <p:spTgt spid="718852"/>
                                        </p:tgtEl>
                                        <p:attrNameLst>
                                          <p:attrName>ppt_x</p:attrName>
                                        </p:attrNameLst>
                                      </p:cBhvr>
                                      <p:tavLst>
                                        <p:tav tm="0">
                                          <p:val>
                                            <p:strVal val="#ppt_x"/>
                                          </p:val>
                                        </p:tav>
                                        <p:tav tm="100000">
                                          <p:val>
                                            <p:strVal val="#ppt_x"/>
                                          </p:val>
                                        </p:tav>
                                      </p:tavLst>
                                    </p:anim>
                                    <p:anim calcmode="lin" valueType="num">
                                      <p:cBhvr>
                                        <p:cTn id="15" dur="500" fill="hold"/>
                                        <p:tgtEl>
                                          <p:spTgt spid="718852"/>
                                        </p:tgtEl>
                                        <p:attrNameLst>
                                          <p:attrName>ppt_y</p:attrName>
                                        </p:attrNameLst>
                                      </p:cBhvr>
                                      <p:tavLst>
                                        <p:tav tm="0">
                                          <p:val>
                                            <p:strVal val="#ppt_y-#ppt_h/2"/>
                                          </p:val>
                                        </p:tav>
                                        <p:tav tm="100000">
                                          <p:val>
                                            <p:strVal val="#ppt_y"/>
                                          </p:val>
                                        </p:tav>
                                      </p:tavLst>
                                    </p:anim>
                                    <p:anim calcmode="lin" valueType="num">
                                      <p:cBhvr>
                                        <p:cTn id="16" dur="500" fill="hold"/>
                                        <p:tgtEl>
                                          <p:spTgt spid="718852"/>
                                        </p:tgtEl>
                                        <p:attrNameLst>
                                          <p:attrName>ppt_w</p:attrName>
                                        </p:attrNameLst>
                                      </p:cBhvr>
                                      <p:tavLst>
                                        <p:tav tm="0">
                                          <p:val>
                                            <p:strVal val="#ppt_w"/>
                                          </p:val>
                                        </p:tav>
                                        <p:tav tm="100000">
                                          <p:val>
                                            <p:strVal val="#ppt_w"/>
                                          </p:val>
                                        </p:tav>
                                      </p:tavLst>
                                    </p:anim>
                                    <p:anim calcmode="lin" valueType="num">
                                      <p:cBhvr>
                                        <p:cTn id="17" dur="500" fill="hold"/>
                                        <p:tgtEl>
                                          <p:spTgt spid="718852"/>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718859"/>
                                        </p:tgtEl>
                                        <p:attrNameLst>
                                          <p:attrName>style.visibility</p:attrName>
                                        </p:attrNameLst>
                                      </p:cBhvr>
                                      <p:to>
                                        <p:strVal val="visible"/>
                                      </p:to>
                                    </p:set>
                                    <p:anim calcmode="lin" valueType="num">
                                      <p:cBhvr>
                                        <p:cTn id="22" dur="500" fill="hold"/>
                                        <p:tgtEl>
                                          <p:spTgt spid="718859"/>
                                        </p:tgtEl>
                                        <p:attrNameLst>
                                          <p:attrName>ppt_x</p:attrName>
                                        </p:attrNameLst>
                                      </p:cBhvr>
                                      <p:tavLst>
                                        <p:tav tm="0">
                                          <p:val>
                                            <p:strVal val="#ppt_x"/>
                                          </p:val>
                                        </p:tav>
                                        <p:tav tm="100000">
                                          <p:val>
                                            <p:strVal val="#ppt_x"/>
                                          </p:val>
                                        </p:tav>
                                      </p:tavLst>
                                    </p:anim>
                                    <p:anim calcmode="lin" valueType="num">
                                      <p:cBhvr>
                                        <p:cTn id="23" dur="500" fill="hold"/>
                                        <p:tgtEl>
                                          <p:spTgt spid="718859"/>
                                        </p:tgtEl>
                                        <p:attrNameLst>
                                          <p:attrName>ppt_y</p:attrName>
                                        </p:attrNameLst>
                                      </p:cBhvr>
                                      <p:tavLst>
                                        <p:tav tm="0">
                                          <p:val>
                                            <p:strVal val="#ppt_y-#ppt_h/2"/>
                                          </p:val>
                                        </p:tav>
                                        <p:tav tm="100000">
                                          <p:val>
                                            <p:strVal val="#ppt_y"/>
                                          </p:val>
                                        </p:tav>
                                      </p:tavLst>
                                    </p:anim>
                                    <p:anim calcmode="lin" valueType="num">
                                      <p:cBhvr>
                                        <p:cTn id="24" dur="500" fill="hold"/>
                                        <p:tgtEl>
                                          <p:spTgt spid="718859"/>
                                        </p:tgtEl>
                                        <p:attrNameLst>
                                          <p:attrName>ppt_w</p:attrName>
                                        </p:attrNameLst>
                                      </p:cBhvr>
                                      <p:tavLst>
                                        <p:tav tm="0">
                                          <p:val>
                                            <p:strVal val="#ppt_w"/>
                                          </p:val>
                                        </p:tav>
                                        <p:tav tm="100000">
                                          <p:val>
                                            <p:strVal val="#ppt_w"/>
                                          </p:val>
                                        </p:tav>
                                      </p:tavLst>
                                    </p:anim>
                                    <p:anim calcmode="lin" valueType="num">
                                      <p:cBhvr>
                                        <p:cTn id="25" dur="500" fill="hold"/>
                                        <p:tgtEl>
                                          <p:spTgt spid="718859"/>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17" presetClass="entr" presetSubtype="1" fill="hold" grpId="0" nodeType="afterEffect">
                                  <p:stCondLst>
                                    <p:cond delay="0"/>
                                  </p:stCondLst>
                                  <p:childTnLst>
                                    <p:set>
                                      <p:cBhvr>
                                        <p:cTn id="28" dur="1" fill="hold">
                                          <p:stCondLst>
                                            <p:cond delay="0"/>
                                          </p:stCondLst>
                                        </p:cTn>
                                        <p:tgtEl>
                                          <p:spTgt spid="718853"/>
                                        </p:tgtEl>
                                        <p:attrNameLst>
                                          <p:attrName>style.visibility</p:attrName>
                                        </p:attrNameLst>
                                      </p:cBhvr>
                                      <p:to>
                                        <p:strVal val="visible"/>
                                      </p:to>
                                    </p:set>
                                    <p:anim calcmode="lin" valueType="num">
                                      <p:cBhvr>
                                        <p:cTn id="29" dur="500" fill="hold"/>
                                        <p:tgtEl>
                                          <p:spTgt spid="718853"/>
                                        </p:tgtEl>
                                        <p:attrNameLst>
                                          <p:attrName>ppt_x</p:attrName>
                                        </p:attrNameLst>
                                      </p:cBhvr>
                                      <p:tavLst>
                                        <p:tav tm="0">
                                          <p:val>
                                            <p:strVal val="#ppt_x"/>
                                          </p:val>
                                        </p:tav>
                                        <p:tav tm="100000">
                                          <p:val>
                                            <p:strVal val="#ppt_x"/>
                                          </p:val>
                                        </p:tav>
                                      </p:tavLst>
                                    </p:anim>
                                    <p:anim calcmode="lin" valueType="num">
                                      <p:cBhvr>
                                        <p:cTn id="30" dur="500" fill="hold"/>
                                        <p:tgtEl>
                                          <p:spTgt spid="718853"/>
                                        </p:tgtEl>
                                        <p:attrNameLst>
                                          <p:attrName>ppt_y</p:attrName>
                                        </p:attrNameLst>
                                      </p:cBhvr>
                                      <p:tavLst>
                                        <p:tav tm="0">
                                          <p:val>
                                            <p:strVal val="#ppt_y-#ppt_h/2"/>
                                          </p:val>
                                        </p:tav>
                                        <p:tav tm="100000">
                                          <p:val>
                                            <p:strVal val="#ppt_y"/>
                                          </p:val>
                                        </p:tav>
                                      </p:tavLst>
                                    </p:anim>
                                    <p:anim calcmode="lin" valueType="num">
                                      <p:cBhvr>
                                        <p:cTn id="31" dur="500" fill="hold"/>
                                        <p:tgtEl>
                                          <p:spTgt spid="718853"/>
                                        </p:tgtEl>
                                        <p:attrNameLst>
                                          <p:attrName>ppt_w</p:attrName>
                                        </p:attrNameLst>
                                      </p:cBhvr>
                                      <p:tavLst>
                                        <p:tav tm="0">
                                          <p:val>
                                            <p:strVal val="#ppt_w"/>
                                          </p:val>
                                        </p:tav>
                                        <p:tav tm="100000">
                                          <p:val>
                                            <p:strVal val="#ppt_w"/>
                                          </p:val>
                                        </p:tav>
                                      </p:tavLst>
                                    </p:anim>
                                    <p:anim calcmode="lin" valueType="num">
                                      <p:cBhvr>
                                        <p:cTn id="32" dur="500" fill="hold"/>
                                        <p:tgtEl>
                                          <p:spTgt spid="718853"/>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1886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2" fill="hold" nodeType="clickEffect">
                                  <p:stCondLst>
                                    <p:cond delay="0"/>
                                  </p:stCondLst>
                                  <p:childTnLst>
                                    <p:set>
                                      <p:cBhvr>
                                        <p:cTn id="40" dur="1" fill="hold">
                                          <p:stCondLst>
                                            <p:cond delay="0"/>
                                          </p:stCondLst>
                                        </p:cTn>
                                        <p:tgtEl>
                                          <p:spTgt spid="718858"/>
                                        </p:tgtEl>
                                        <p:attrNameLst>
                                          <p:attrName>style.visibility</p:attrName>
                                        </p:attrNameLst>
                                      </p:cBhvr>
                                      <p:to>
                                        <p:strVal val="visible"/>
                                      </p:to>
                                    </p:set>
                                    <p:anim calcmode="lin" valueType="num">
                                      <p:cBhvr>
                                        <p:cTn id="41" dur="500" fill="hold"/>
                                        <p:tgtEl>
                                          <p:spTgt spid="718858"/>
                                        </p:tgtEl>
                                        <p:attrNameLst>
                                          <p:attrName>ppt_x</p:attrName>
                                        </p:attrNameLst>
                                      </p:cBhvr>
                                      <p:tavLst>
                                        <p:tav tm="0">
                                          <p:val>
                                            <p:strVal val="#ppt_x+#ppt_w/2"/>
                                          </p:val>
                                        </p:tav>
                                        <p:tav tm="100000">
                                          <p:val>
                                            <p:strVal val="#ppt_x"/>
                                          </p:val>
                                        </p:tav>
                                      </p:tavLst>
                                    </p:anim>
                                    <p:anim calcmode="lin" valueType="num">
                                      <p:cBhvr>
                                        <p:cTn id="42" dur="500" fill="hold"/>
                                        <p:tgtEl>
                                          <p:spTgt spid="718858"/>
                                        </p:tgtEl>
                                        <p:attrNameLst>
                                          <p:attrName>ppt_y</p:attrName>
                                        </p:attrNameLst>
                                      </p:cBhvr>
                                      <p:tavLst>
                                        <p:tav tm="0">
                                          <p:val>
                                            <p:strVal val="#ppt_y"/>
                                          </p:val>
                                        </p:tav>
                                        <p:tav tm="100000">
                                          <p:val>
                                            <p:strVal val="#ppt_y"/>
                                          </p:val>
                                        </p:tav>
                                      </p:tavLst>
                                    </p:anim>
                                    <p:anim calcmode="lin" valueType="num">
                                      <p:cBhvr>
                                        <p:cTn id="43" dur="500" fill="hold"/>
                                        <p:tgtEl>
                                          <p:spTgt spid="718858"/>
                                        </p:tgtEl>
                                        <p:attrNameLst>
                                          <p:attrName>ppt_w</p:attrName>
                                        </p:attrNameLst>
                                      </p:cBhvr>
                                      <p:tavLst>
                                        <p:tav tm="0">
                                          <p:val>
                                            <p:fltVal val="0"/>
                                          </p:val>
                                        </p:tav>
                                        <p:tav tm="100000">
                                          <p:val>
                                            <p:strVal val="#ppt_w"/>
                                          </p:val>
                                        </p:tav>
                                      </p:tavLst>
                                    </p:anim>
                                    <p:anim calcmode="lin" valueType="num">
                                      <p:cBhvr>
                                        <p:cTn id="44" dur="500" fill="hold"/>
                                        <p:tgtEl>
                                          <p:spTgt spid="718858"/>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500"/>
                            </p:stCondLst>
                            <p:childTnLst>
                              <p:par>
                                <p:cTn id="46" presetID="17" presetClass="entr" presetSubtype="4" fill="hold" nodeType="afterEffect">
                                  <p:stCondLst>
                                    <p:cond delay="0"/>
                                  </p:stCondLst>
                                  <p:childTnLst>
                                    <p:set>
                                      <p:cBhvr>
                                        <p:cTn id="47" dur="1" fill="hold">
                                          <p:stCondLst>
                                            <p:cond delay="0"/>
                                          </p:stCondLst>
                                        </p:cTn>
                                        <p:tgtEl>
                                          <p:spTgt spid="718857"/>
                                        </p:tgtEl>
                                        <p:attrNameLst>
                                          <p:attrName>style.visibility</p:attrName>
                                        </p:attrNameLst>
                                      </p:cBhvr>
                                      <p:to>
                                        <p:strVal val="visible"/>
                                      </p:to>
                                    </p:set>
                                    <p:anim calcmode="lin" valueType="num">
                                      <p:cBhvr>
                                        <p:cTn id="48" dur="500" fill="hold"/>
                                        <p:tgtEl>
                                          <p:spTgt spid="718857"/>
                                        </p:tgtEl>
                                        <p:attrNameLst>
                                          <p:attrName>ppt_x</p:attrName>
                                        </p:attrNameLst>
                                      </p:cBhvr>
                                      <p:tavLst>
                                        <p:tav tm="0">
                                          <p:val>
                                            <p:strVal val="#ppt_x"/>
                                          </p:val>
                                        </p:tav>
                                        <p:tav tm="100000">
                                          <p:val>
                                            <p:strVal val="#ppt_x"/>
                                          </p:val>
                                        </p:tav>
                                      </p:tavLst>
                                    </p:anim>
                                    <p:anim calcmode="lin" valueType="num">
                                      <p:cBhvr>
                                        <p:cTn id="49" dur="500" fill="hold"/>
                                        <p:tgtEl>
                                          <p:spTgt spid="718857"/>
                                        </p:tgtEl>
                                        <p:attrNameLst>
                                          <p:attrName>ppt_y</p:attrName>
                                        </p:attrNameLst>
                                      </p:cBhvr>
                                      <p:tavLst>
                                        <p:tav tm="0">
                                          <p:val>
                                            <p:strVal val="#ppt_y+#ppt_h/2"/>
                                          </p:val>
                                        </p:tav>
                                        <p:tav tm="100000">
                                          <p:val>
                                            <p:strVal val="#ppt_y"/>
                                          </p:val>
                                        </p:tav>
                                      </p:tavLst>
                                    </p:anim>
                                    <p:anim calcmode="lin" valueType="num">
                                      <p:cBhvr>
                                        <p:cTn id="50" dur="500" fill="hold"/>
                                        <p:tgtEl>
                                          <p:spTgt spid="718857"/>
                                        </p:tgtEl>
                                        <p:attrNameLst>
                                          <p:attrName>ppt_w</p:attrName>
                                        </p:attrNameLst>
                                      </p:cBhvr>
                                      <p:tavLst>
                                        <p:tav tm="0">
                                          <p:val>
                                            <p:strVal val="#ppt_w"/>
                                          </p:val>
                                        </p:tav>
                                        <p:tav tm="100000">
                                          <p:val>
                                            <p:strVal val="#ppt_w"/>
                                          </p:val>
                                        </p:tav>
                                      </p:tavLst>
                                    </p:anim>
                                    <p:anim calcmode="lin" valueType="num">
                                      <p:cBhvr>
                                        <p:cTn id="51" dur="500" fill="hold"/>
                                        <p:tgtEl>
                                          <p:spTgt spid="718857"/>
                                        </p:tgtEl>
                                        <p:attrNameLst>
                                          <p:attrName>ppt_h</p:attrName>
                                        </p:attrNameLst>
                                      </p:cBhvr>
                                      <p:tavLst>
                                        <p:tav tm="0">
                                          <p:val>
                                            <p:fltVal val="0"/>
                                          </p:val>
                                        </p:tav>
                                        <p:tav tm="100000">
                                          <p:val>
                                            <p:strVal val="#ppt_h"/>
                                          </p:val>
                                        </p:tav>
                                      </p:tavLst>
                                    </p:anim>
                                  </p:childTnLst>
                                </p:cTn>
                              </p:par>
                            </p:childTnLst>
                          </p:cTn>
                        </p:par>
                        <p:par>
                          <p:cTn id="52" fill="hold" nodeType="afterGroup">
                            <p:stCondLst>
                              <p:cond delay="1000"/>
                            </p:stCondLst>
                            <p:childTnLst>
                              <p:par>
                                <p:cTn id="53" presetID="17" presetClass="entr" presetSubtype="8" fill="hold" nodeType="afterEffect">
                                  <p:stCondLst>
                                    <p:cond delay="0"/>
                                  </p:stCondLst>
                                  <p:childTnLst>
                                    <p:set>
                                      <p:cBhvr>
                                        <p:cTn id="54" dur="1" fill="hold">
                                          <p:stCondLst>
                                            <p:cond delay="0"/>
                                          </p:stCondLst>
                                        </p:cTn>
                                        <p:tgtEl>
                                          <p:spTgt spid="718856"/>
                                        </p:tgtEl>
                                        <p:attrNameLst>
                                          <p:attrName>style.visibility</p:attrName>
                                        </p:attrNameLst>
                                      </p:cBhvr>
                                      <p:to>
                                        <p:strVal val="visible"/>
                                      </p:to>
                                    </p:set>
                                    <p:anim calcmode="lin" valueType="num">
                                      <p:cBhvr>
                                        <p:cTn id="55" dur="500" fill="hold"/>
                                        <p:tgtEl>
                                          <p:spTgt spid="718856"/>
                                        </p:tgtEl>
                                        <p:attrNameLst>
                                          <p:attrName>ppt_x</p:attrName>
                                        </p:attrNameLst>
                                      </p:cBhvr>
                                      <p:tavLst>
                                        <p:tav tm="0">
                                          <p:val>
                                            <p:strVal val="#ppt_x-#ppt_w/2"/>
                                          </p:val>
                                        </p:tav>
                                        <p:tav tm="100000">
                                          <p:val>
                                            <p:strVal val="#ppt_x"/>
                                          </p:val>
                                        </p:tav>
                                      </p:tavLst>
                                    </p:anim>
                                    <p:anim calcmode="lin" valueType="num">
                                      <p:cBhvr>
                                        <p:cTn id="56" dur="500" fill="hold"/>
                                        <p:tgtEl>
                                          <p:spTgt spid="718856"/>
                                        </p:tgtEl>
                                        <p:attrNameLst>
                                          <p:attrName>ppt_y</p:attrName>
                                        </p:attrNameLst>
                                      </p:cBhvr>
                                      <p:tavLst>
                                        <p:tav tm="0">
                                          <p:val>
                                            <p:strVal val="#ppt_y"/>
                                          </p:val>
                                        </p:tav>
                                        <p:tav tm="100000">
                                          <p:val>
                                            <p:strVal val="#ppt_y"/>
                                          </p:val>
                                        </p:tav>
                                      </p:tavLst>
                                    </p:anim>
                                    <p:anim calcmode="lin" valueType="num">
                                      <p:cBhvr>
                                        <p:cTn id="57" dur="500" fill="hold"/>
                                        <p:tgtEl>
                                          <p:spTgt spid="718856"/>
                                        </p:tgtEl>
                                        <p:attrNameLst>
                                          <p:attrName>ppt_w</p:attrName>
                                        </p:attrNameLst>
                                      </p:cBhvr>
                                      <p:tavLst>
                                        <p:tav tm="0">
                                          <p:val>
                                            <p:fltVal val="0"/>
                                          </p:val>
                                        </p:tav>
                                        <p:tav tm="100000">
                                          <p:val>
                                            <p:strVal val="#ppt_w"/>
                                          </p:val>
                                        </p:tav>
                                      </p:tavLst>
                                    </p:anim>
                                    <p:anim calcmode="lin" valueType="num">
                                      <p:cBhvr>
                                        <p:cTn id="58" dur="500" fill="hold"/>
                                        <p:tgtEl>
                                          <p:spTgt spid="718856"/>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88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718860"/>
                                        </p:tgtEl>
                                        <p:attrNameLst>
                                          <p:attrName>style.visibility</p:attrName>
                                        </p:attrNameLst>
                                      </p:cBhvr>
                                      <p:to>
                                        <p:strVal val="visible"/>
                                      </p:to>
                                    </p:set>
                                    <p:anim calcmode="lin" valueType="num">
                                      <p:cBhvr>
                                        <p:cTn id="67" dur="500" fill="hold"/>
                                        <p:tgtEl>
                                          <p:spTgt spid="718860"/>
                                        </p:tgtEl>
                                        <p:attrNameLst>
                                          <p:attrName>ppt_x</p:attrName>
                                        </p:attrNameLst>
                                      </p:cBhvr>
                                      <p:tavLst>
                                        <p:tav tm="0">
                                          <p:val>
                                            <p:strVal val="#ppt_x"/>
                                          </p:val>
                                        </p:tav>
                                        <p:tav tm="100000">
                                          <p:val>
                                            <p:strVal val="#ppt_x"/>
                                          </p:val>
                                        </p:tav>
                                      </p:tavLst>
                                    </p:anim>
                                    <p:anim calcmode="lin" valueType="num">
                                      <p:cBhvr>
                                        <p:cTn id="68" dur="500" fill="hold"/>
                                        <p:tgtEl>
                                          <p:spTgt spid="718860"/>
                                        </p:tgtEl>
                                        <p:attrNameLst>
                                          <p:attrName>ppt_y</p:attrName>
                                        </p:attrNameLst>
                                      </p:cBhvr>
                                      <p:tavLst>
                                        <p:tav tm="0">
                                          <p:val>
                                            <p:strVal val="#ppt_y-#ppt_h/2"/>
                                          </p:val>
                                        </p:tav>
                                        <p:tav tm="100000">
                                          <p:val>
                                            <p:strVal val="#ppt_y"/>
                                          </p:val>
                                        </p:tav>
                                      </p:tavLst>
                                    </p:anim>
                                    <p:anim calcmode="lin" valueType="num">
                                      <p:cBhvr>
                                        <p:cTn id="69" dur="500" fill="hold"/>
                                        <p:tgtEl>
                                          <p:spTgt spid="718860"/>
                                        </p:tgtEl>
                                        <p:attrNameLst>
                                          <p:attrName>ppt_w</p:attrName>
                                        </p:attrNameLst>
                                      </p:cBhvr>
                                      <p:tavLst>
                                        <p:tav tm="0">
                                          <p:val>
                                            <p:strVal val="#ppt_w"/>
                                          </p:val>
                                        </p:tav>
                                        <p:tav tm="100000">
                                          <p:val>
                                            <p:strVal val="#ppt_w"/>
                                          </p:val>
                                        </p:tav>
                                      </p:tavLst>
                                    </p:anim>
                                    <p:anim calcmode="lin" valueType="num">
                                      <p:cBhvr>
                                        <p:cTn id="70" dur="500" fill="hold"/>
                                        <p:tgtEl>
                                          <p:spTgt spid="718860"/>
                                        </p:tgtEl>
                                        <p:attrNameLst>
                                          <p:attrName>ppt_h</p:attrName>
                                        </p:attrNameLst>
                                      </p:cBhvr>
                                      <p:tavLst>
                                        <p:tav tm="0">
                                          <p:val>
                                            <p:fltVal val="0"/>
                                          </p:val>
                                        </p:tav>
                                        <p:tav tm="100000">
                                          <p:val>
                                            <p:strVal val="#ppt_h"/>
                                          </p:val>
                                        </p:tav>
                                      </p:tavLst>
                                    </p:anim>
                                  </p:childTnLst>
                                </p:cTn>
                              </p:par>
                            </p:childTnLst>
                          </p:cTn>
                        </p:par>
                        <p:par>
                          <p:cTn id="71" fill="hold" nodeType="afterGroup">
                            <p:stCondLst>
                              <p:cond delay="500"/>
                            </p:stCondLst>
                            <p:childTnLst>
                              <p:par>
                                <p:cTn id="72" presetID="17" presetClass="entr" presetSubtype="1" fill="hold" grpId="0" nodeType="afterEffect">
                                  <p:stCondLst>
                                    <p:cond delay="0"/>
                                  </p:stCondLst>
                                  <p:childTnLst>
                                    <p:set>
                                      <p:cBhvr>
                                        <p:cTn id="73" dur="1" fill="hold">
                                          <p:stCondLst>
                                            <p:cond delay="0"/>
                                          </p:stCondLst>
                                        </p:cTn>
                                        <p:tgtEl>
                                          <p:spTgt spid="718854"/>
                                        </p:tgtEl>
                                        <p:attrNameLst>
                                          <p:attrName>style.visibility</p:attrName>
                                        </p:attrNameLst>
                                      </p:cBhvr>
                                      <p:to>
                                        <p:strVal val="visible"/>
                                      </p:to>
                                    </p:set>
                                    <p:anim calcmode="lin" valueType="num">
                                      <p:cBhvr>
                                        <p:cTn id="74" dur="500" fill="hold"/>
                                        <p:tgtEl>
                                          <p:spTgt spid="718854"/>
                                        </p:tgtEl>
                                        <p:attrNameLst>
                                          <p:attrName>ppt_x</p:attrName>
                                        </p:attrNameLst>
                                      </p:cBhvr>
                                      <p:tavLst>
                                        <p:tav tm="0">
                                          <p:val>
                                            <p:strVal val="#ppt_x"/>
                                          </p:val>
                                        </p:tav>
                                        <p:tav tm="100000">
                                          <p:val>
                                            <p:strVal val="#ppt_x"/>
                                          </p:val>
                                        </p:tav>
                                      </p:tavLst>
                                    </p:anim>
                                    <p:anim calcmode="lin" valueType="num">
                                      <p:cBhvr>
                                        <p:cTn id="75" dur="500" fill="hold"/>
                                        <p:tgtEl>
                                          <p:spTgt spid="718854"/>
                                        </p:tgtEl>
                                        <p:attrNameLst>
                                          <p:attrName>ppt_y</p:attrName>
                                        </p:attrNameLst>
                                      </p:cBhvr>
                                      <p:tavLst>
                                        <p:tav tm="0">
                                          <p:val>
                                            <p:strVal val="#ppt_y-#ppt_h/2"/>
                                          </p:val>
                                        </p:tav>
                                        <p:tav tm="100000">
                                          <p:val>
                                            <p:strVal val="#ppt_y"/>
                                          </p:val>
                                        </p:tav>
                                      </p:tavLst>
                                    </p:anim>
                                    <p:anim calcmode="lin" valueType="num">
                                      <p:cBhvr>
                                        <p:cTn id="76" dur="500" fill="hold"/>
                                        <p:tgtEl>
                                          <p:spTgt spid="718854"/>
                                        </p:tgtEl>
                                        <p:attrNameLst>
                                          <p:attrName>ppt_w</p:attrName>
                                        </p:attrNameLst>
                                      </p:cBhvr>
                                      <p:tavLst>
                                        <p:tav tm="0">
                                          <p:val>
                                            <p:strVal val="#ppt_w"/>
                                          </p:val>
                                        </p:tav>
                                        <p:tav tm="100000">
                                          <p:val>
                                            <p:strVal val="#ppt_w"/>
                                          </p:val>
                                        </p:tav>
                                      </p:tavLst>
                                    </p:anim>
                                    <p:anim calcmode="lin" valueType="num">
                                      <p:cBhvr>
                                        <p:cTn id="77" dur="500" fill="hold"/>
                                        <p:tgtEl>
                                          <p:spTgt spid="718854"/>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1" fill="hold" nodeType="clickEffect">
                                  <p:stCondLst>
                                    <p:cond delay="0"/>
                                  </p:stCondLst>
                                  <p:childTnLst>
                                    <p:set>
                                      <p:cBhvr>
                                        <p:cTn id="81" dur="1" fill="hold">
                                          <p:stCondLst>
                                            <p:cond delay="0"/>
                                          </p:stCondLst>
                                        </p:cTn>
                                        <p:tgtEl>
                                          <p:spTgt spid="718861"/>
                                        </p:tgtEl>
                                        <p:attrNameLst>
                                          <p:attrName>style.visibility</p:attrName>
                                        </p:attrNameLst>
                                      </p:cBhvr>
                                      <p:to>
                                        <p:strVal val="visible"/>
                                      </p:to>
                                    </p:set>
                                    <p:anim calcmode="lin" valueType="num">
                                      <p:cBhvr>
                                        <p:cTn id="82" dur="500" fill="hold"/>
                                        <p:tgtEl>
                                          <p:spTgt spid="718861"/>
                                        </p:tgtEl>
                                        <p:attrNameLst>
                                          <p:attrName>ppt_x</p:attrName>
                                        </p:attrNameLst>
                                      </p:cBhvr>
                                      <p:tavLst>
                                        <p:tav tm="0">
                                          <p:val>
                                            <p:strVal val="#ppt_x"/>
                                          </p:val>
                                        </p:tav>
                                        <p:tav tm="100000">
                                          <p:val>
                                            <p:strVal val="#ppt_x"/>
                                          </p:val>
                                        </p:tav>
                                      </p:tavLst>
                                    </p:anim>
                                    <p:anim calcmode="lin" valueType="num">
                                      <p:cBhvr>
                                        <p:cTn id="83" dur="500" fill="hold"/>
                                        <p:tgtEl>
                                          <p:spTgt spid="718861"/>
                                        </p:tgtEl>
                                        <p:attrNameLst>
                                          <p:attrName>ppt_y</p:attrName>
                                        </p:attrNameLst>
                                      </p:cBhvr>
                                      <p:tavLst>
                                        <p:tav tm="0">
                                          <p:val>
                                            <p:strVal val="#ppt_y-#ppt_h/2"/>
                                          </p:val>
                                        </p:tav>
                                        <p:tav tm="100000">
                                          <p:val>
                                            <p:strVal val="#ppt_y"/>
                                          </p:val>
                                        </p:tav>
                                      </p:tavLst>
                                    </p:anim>
                                    <p:anim calcmode="lin" valueType="num">
                                      <p:cBhvr>
                                        <p:cTn id="84" dur="500" fill="hold"/>
                                        <p:tgtEl>
                                          <p:spTgt spid="718861"/>
                                        </p:tgtEl>
                                        <p:attrNameLst>
                                          <p:attrName>ppt_w</p:attrName>
                                        </p:attrNameLst>
                                      </p:cBhvr>
                                      <p:tavLst>
                                        <p:tav tm="0">
                                          <p:val>
                                            <p:strVal val="#ppt_w"/>
                                          </p:val>
                                        </p:tav>
                                        <p:tav tm="100000">
                                          <p:val>
                                            <p:strVal val="#ppt_w"/>
                                          </p:val>
                                        </p:tav>
                                      </p:tavLst>
                                    </p:anim>
                                    <p:anim calcmode="lin" valueType="num">
                                      <p:cBhvr>
                                        <p:cTn id="85" dur="500" fill="hold"/>
                                        <p:tgtEl>
                                          <p:spTgt spid="718861"/>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17" presetClass="entr" presetSubtype="1" fill="hold" nodeType="click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ppt_x</p:attrName>
                                        </p:attrNameLst>
                                      </p:cBhvr>
                                      <p:tavLst>
                                        <p:tav tm="0">
                                          <p:val>
                                            <p:strVal val="#ppt_x"/>
                                          </p:val>
                                        </p:tav>
                                        <p:tav tm="100000">
                                          <p:val>
                                            <p:strVal val="#ppt_x"/>
                                          </p:val>
                                        </p:tav>
                                      </p:tavLst>
                                    </p:anim>
                                    <p:anim calcmode="lin" valueType="num">
                                      <p:cBhvr>
                                        <p:cTn id="91" dur="500" fill="hold"/>
                                        <p:tgtEl>
                                          <p:spTgt spid="18"/>
                                        </p:tgtEl>
                                        <p:attrNameLst>
                                          <p:attrName>ppt_y</p:attrName>
                                        </p:attrNameLst>
                                      </p:cBhvr>
                                      <p:tavLst>
                                        <p:tav tm="0">
                                          <p:val>
                                            <p:strVal val="#ppt_y-#ppt_h/2"/>
                                          </p:val>
                                        </p:tav>
                                        <p:tav tm="100000">
                                          <p:val>
                                            <p:strVal val="#ppt_y"/>
                                          </p:val>
                                        </p:tav>
                                      </p:tavLst>
                                    </p:anim>
                                    <p:anim calcmode="lin" valueType="num">
                                      <p:cBhvr>
                                        <p:cTn id="92" dur="500" fill="hold"/>
                                        <p:tgtEl>
                                          <p:spTgt spid="18"/>
                                        </p:tgtEl>
                                        <p:attrNameLst>
                                          <p:attrName>ppt_w</p:attrName>
                                        </p:attrNameLst>
                                      </p:cBhvr>
                                      <p:tavLst>
                                        <p:tav tm="0">
                                          <p:val>
                                            <p:strVal val="#ppt_w"/>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childTnLst>
                                </p:cTn>
                              </p:par>
                            </p:childTnLst>
                          </p:cTn>
                        </p:par>
                        <p:par>
                          <p:cTn id="94" fill="hold">
                            <p:stCondLst>
                              <p:cond delay="500"/>
                            </p:stCondLst>
                            <p:childTnLst>
                              <p:par>
                                <p:cTn id="95" presetID="17" presetClass="entr" presetSubtype="1"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p:cTn id="97" dur="500" fill="hold"/>
                                        <p:tgtEl>
                                          <p:spTgt spid="19"/>
                                        </p:tgtEl>
                                        <p:attrNameLst>
                                          <p:attrName>ppt_x</p:attrName>
                                        </p:attrNameLst>
                                      </p:cBhvr>
                                      <p:tavLst>
                                        <p:tav tm="0">
                                          <p:val>
                                            <p:strVal val="#ppt_x"/>
                                          </p:val>
                                        </p:tav>
                                        <p:tav tm="100000">
                                          <p:val>
                                            <p:strVal val="#ppt_x"/>
                                          </p:val>
                                        </p:tav>
                                      </p:tavLst>
                                    </p:anim>
                                    <p:anim calcmode="lin" valueType="num">
                                      <p:cBhvr>
                                        <p:cTn id="98" dur="500" fill="hold"/>
                                        <p:tgtEl>
                                          <p:spTgt spid="19"/>
                                        </p:tgtEl>
                                        <p:attrNameLst>
                                          <p:attrName>ppt_y</p:attrName>
                                        </p:attrNameLst>
                                      </p:cBhvr>
                                      <p:tavLst>
                                        <p:tav tm="0">
                                          <p:val>
                                            <p:strVal val="#ppt_y-#ppt_h/2"/>
                                          </p:val>
                                        </p:tav>
                                        <p:tav tm="100000">
                                          <p:val>
                                            <p:strVal val="#ppt_y"/>
                                          </p:val>
                                        </p:tav>
                                      </p:tavLst>
                                    </p:anim>
                                    <p:anim calcmode="lin" valueType="num">
                                      <p:cBhvr>
                                        <p:cTn id="99" dur="500" fill="hold"/>
                                        <p:tgtEl>
                                          <p:spTgt spid="19"/>
                                        </p:tgtEl>
                                        <p:attrNameLst>
                                          <p:attrName>ppt_w</p:attrName>
                                        </p:attrNameLst>
                                      </p:cBhvr>
                                      <p:tavLst>
                                        <p:tav tm="0">
                                          <p:val>
                                            <p:strVal val="#ppt_w"/>
                                          </p:val>
                                        </p:tav>
                                        <p:tav tm="100000">
                                          <p:val>
                                            <p:strVal val="#ppt_w"/>
                                          </p:val>
                                        </p:tav>
                                      </p:tavLst>
                                    </p:anim>
                                    <p:anim calcmode="lin" valueType="num">
                                      <p:cBhvr>
                                        <p:cTn id="100" dur="500" fill="hold"/>
                                        <p:tgtEl>
                                          <p:spTgt spid="19"/>
                                        </p:tgtEl>
                                        <p:attrNameLst>
                                          <p:attrName>ppt_h</p:attrName>
                                        </p:attrNameLst>
                                      </p:cBhvr>
                                      <p:tavLst>
                                        <p:tav tm="0">
                                          <p:val>
                                            <p:fltVal val="0"/>
                                          </p:val>
                                        </p:tav>
                                        <p:tav tm="100000">
                                          <p:val>
                                            <p:strVal val="#ppt_h"/>
                                          </p:val>
                                        </p:tav>
                                      </p:tavLst>
                                    </p:anim>
                                  </p:childTnLst>
                                </p:cTn>
                              </p:par>
                            </p:childTnLst>
                          </p:cTn>
                        </p:par>
                        <p:par>
                          <p:cTn id="101" fill="hold">
                            <p:stCondLst>
                              <p:cond delay="1000"/>
                            </p:stCondLst>
                            <p:childTnLst>
                              <p:par>
                                <p:cTn id="102" presetID="17" presetClass="entr" presetSubtype="1" fill="hold" nodeType="afterEffect">
                                  <p:stCondLst>
                                    <p:cond delay="0"/>
                                  </p:stCondLst>
                                  <p:childTnLst>
                                    <p:set>
                                      <p:cBhvr>
                                        <p:cTn id="103" dur="1" fill="hold">
                                          <p:stCondLst>
                                            <p:cond delay="0"/>
                                          </p:stCondLst>
                                        </p:cTn>
                                        <p:tgtEl>
                                          <p:spTgt spid="21"/>
                                        </p:tgtEl>
                                        <p:attrNameLst>
                                          <p:attrName>style.visibility</p:attrName>
                                        </p:attrNameLst>
                                      </p:cBhvr>
                                      <p:to>
                                        <p:strVal val="visible"/>
                                      </p:to>
                                    </p:set>
                                    <p:anim calcmode="lin" valueType="num">
                                      <p:cBhvr>
                                        <p:cTn id="104" dur="500" fill="hold"/>
                                        <p:tgtEl>
                                          <p:spTgt spid="21"/>
                                        </p:tgtEl>
                                        <p:attrNameLst>
                                          <p:attrName>ppt_x</p:attrName>
                                        </p:attrNameLst>
                                      </p:cBhvr>
                                      <p:tavLst>
                                        <p:tav tm="0">
                                          <p:val>
                                            <p:strVal val="#ppt_x"/>
                                          </p:val>
                                        </p:tav>
                                        <p:tav tm="100000">
                                          <p:val>
                                            <p:strVal val="#ppt_x"/>
                                          </p:val>
                                        </p:tav>
                                      </p:tavLst>
                                    </p:anim>
                                    <p:anim calcmode="lin" valueType="num">
                                      <p:cBhvr>
                                        <p:cTn id="105" dur="500" fill="hold"/>
                                        <p:tgtEl>
                                          <p:spTgt spid="21"/>
                                        </p:tgtEl>
                                        <p:attrNameLst>
                                          <p:attrName>ppt_y</p:attrName>
                                        </p:attrNameLst>
                                      </p:cBhvr>
                                      <p:tavLst>
                                        <p:tav tm="0">
                                          <p:val>
                                            <p:strVal val="#ppt_y-#ppt_h/2"/>
                                          </p:val>
                                        </p:tav>
                                        <p:tav tm="100000">
                                          <p:val>
                                            <p:strVal val="#ppt_y"/>
                                          </p:val>
                                        </p:tav>
                                      </p:tavLst>
                                    </p:anim>
                                    <p:anim calcmode="lin" valueType="num">
                                      <p:cBhvr>
                                        <p:cTn id="106" dur="500" fill="hold"/>
                                        <p:tgtEl>
                                          <p:spTgt spid="21"/>
                                        </p:tgtEl>
                                        <p:attrNameLst>
                                          <p:attrName>ppt_w</p:attrName>
                                        </p:attrNameLst>
                                      </p:cBhvr>
                                      <p:tavLst>
                                        <p:tav tm="0">
                                          <p:val>
                                            <p:strVal val="#ppt_w"/>
                                          </p:val>
                                        </p:tav>
                                        <p:tav tm="100000">
                                          <p:val>
                                            <p:strVal val="#ppt_w"/>
                                          </p:val>
                                        </p:tav>
                                      </p:tavLst>
                                    </p:anim>
                                    <p:anim calcmode="lin" valueType="num">
                                      <p:cBhvr>
                                        <p:cTn id="107" dur="500" fill="hold"/>
                                        <p:tgtEl>
                                          <p:spTgt spid="21"/>
                                        </p:tgtEl>
                                        <p:attrNameLst>
                                          <p:attrName>ppt_h</p:attrName>
                                        </p:attrNameLst>
                                      </p:cBhvr>
                                      <p:tavLst>
                                        <p:tav tm="0">
                                          <p:val>
                                            <p:fltVal val="0"/>
                                          </p:val>
                                        </p:tav>
                                        <p:tav tm="100000">
                                          <p:val>
                                            <p:strVal val="#ppt_h"/>
                                          </p:val>
                                        </p:tav>
                                      </p:tavLst>
                                    </p:anim>
                                  </p:childTnLst>
                                </p:cTn>
                              </p:par>
                            </p:childTnLst>
                          </p:cTn>
                        </p:par>
                        <p:par>
                          <p:cTn id="108" fill="hold">
                            <p:stCondLst>
                              <p:cond delay="1500"/>
                            </p:stCondLst>
                            <p:childTnLst>
                              <p:par>
                                <p:cTn id="109" presetID="17" presetClass="entr" presetSubtype="1" fill="hold" grpId="0" nodeType="after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p:cTn id="111" dur="500" fill="hold"/>
                                        <p:tgtEl>
                                          <p:spTgt spid="24"/>
                                        </p:tgtEl>
                                        <p:attrNameLst>
                                          <p:attrName>ppt_x</p:attrName>
                                        </p:attrNameLst>
                                      </p:cBhvr>
                                      <p:tavLst>
                                        <p:tav tm="0">
                                          <p:val>
                                            <p:strVal val="#ppt_x"/>
                                          </p:val>
                                        </p:tav>
                                        <p:tav tm="100000">
                                          <p:val>
                                            <p:strVal val="#ppt_x"/>
                                          </p:val>
                                        </p:tav>
                                      </p:tavLst>
                                    </p:anim>
                                    <p:anim calcmode="lin" valueType="num">
                                      <p:cBhvr>
                                        <p:cTn id="112" dur="500" fill="hold"/>
                                        <p:tgtEl>
                                          <p:spTgt spid="24"/>
                                        </p:tgtEl>
                                        <p:attrNameLst>
                                          <p:attrName>ppt_y</p:attrName>
                                        </p:attrNameLst>
                                      </p:cBhvr>
                                      <p:tavLst>
                                        <p:tav tm="0">
                                          <p:val>
                                            <p:strVal val="#ppt_y-#ppt_h/2"/>
                                          </p:val>
                                        </p:tav>
                                        <p:tav tm="100000">
                                          <p:val>
                                            <p:strVal val="#ppt_y"/>
                                          </p:val>
                                        </p:tav>
                                      </p:tavLst>
                                    </p:anim>
                                    <p:anim calcmode="lin" valueType="num">
                                      <p:cBhvr>
                                        <p:cTn id="113" dur="500" fill="hold"/>
                                        <p:tgtEl>
                                          <p:spTgt spid="24"/>
                                        </p:tgtEl>
                                        <p:attrNameLst>
                                          <p:attrName>ppt_w</p:attrName>
                                        </p:attrNameLst>
                                      </p:cBhvr>
                                      <p:tavLst>
                                        <p:tav tm="0">
                                          <p:val>
                                            <p:strVal val="#ppt_w"/>
                                          </p:val>
                                        </p:tav>
                                        <p:tav tm="100000">
                                          <p:val>
                                            <p:strVal val="#ppt_w"/>
                                          </p:val>
                                        </p:tav>
                                      </p:tavLst>
                                    </p:anim>
                                    <p:anim calcmode="lin" valueType="num">
                                      <p:cBhvr>
                                        <p:cTn id="114" dur="500" fill="hold"/>
                                        <p:tgtEl>
                                          <p:spTgt spid="24"/>
                                        </p:tgtEl>
                                        <p:attrNameLst>
                                          <p:attrName>ppt_h</p:attrName>
                                        </p:attrNameLst>
                                      </p:cBhvr>
                                      <p:tavLst>
                                        <p:tav tm="0">
                                          <p:val>
                                            <p:fltVal val="0"/>
                                          </p:val>
                                        </p:tav>
                                        <p:tav tm="100000">
                                          <p:val>
                                            <p:strVal val="#ppt_h"/>
                                          </p:val>
                                        </p:tav>
                                      </p:tavLst>
                                    </p:anim>
                                  </p:childTnLst>
                                </p:cTn>
                              </p:par>
                            </p:childTnLst>
                          </p:cTn>
                        </p:par>
                        <p:par>
                          <p:cTn id="115" fill="hold">
                            <p:stCondLst>
                              <p:cond delay="2000"/>
                            </p:stCondLst>
                            <p:childTnLst>
                              <p:par>
                                <p:cTn id="116" presetID="17" presetClass="entr" presetSubtype="1" fill="hold" nodeType="afterEffect">
                                  <p:stCondLst>
                                    <p:cond delay="0"/>
                                  </p:stCondLst>
                                  <p:childTnLst>
                                    <p:set>
                                      <p:cBhvr>
                                        <p:cTn id="117" dur="1" fill="hold">
                                          <p:stCondLst>
                                            <p:cond delay="0"/>
                                          </p:stCondLst>
                                        </p:cTn>
                                        <p:tgtEl>
                                          <p:spTgt spid="22"/>
                                        </p:tgtEl>
                                        <p:attrNameLst>
                                          <p:attrName>style.visibility</p:attrName>
                                        </p:attrNameLst>
                                      </p:cBhvr>
                                      <p:to>
                                        <p:strVal val="visible"/>
                                      </p:to>
                                    </p:set>
                                    <p:anim calcmode="lin" valueType="num">
                                      <p:cBhvr>
                                        <p:cTn id="118" dur="500" fill="hold"/>
                                        <p:tgtEl>
                                          <p:spTgt spid="22"/>
                                        </p:tgtEl>
                                        <p:attrNameLst>
                                          <p:attrName>ppt_x</p:attrName>
                                        </p:attrNameLst>
                                      </p:cBhvr>
                                      <p:tavLst>
                                        <p:tav tm="0">
                                          <p:val>
                                            <p:strVal val="#ppt_x"/>
                                          </p:val>
                                        </p:tav>
                                        <p:tav tm="100000">
                                          <p:val>
                                            <p:strVal val="#ppt_x"/>
                                          </p:val>
                                        </p:tav>
                                      </p:tavLst>
                                    </p:anim>
                                    <p:anim calcmode="lin" valueType="num">
                                      <p:cBhvr>
                                        <p:cTn id="119" dur="500" fill="hold"/>
                                        <p:tgtEl>
                                          <p:spTgt spid="22"/>
                                        </p:tgtEl>
                                        <p:attrNameLst>
                                          <p:attrName>ppt_y</p:attrName>
                                        </p:attrNameLst>
                                      </p:cBhvr>
                                      <p:tavLst>
                                        <p:tav tm="0">
                                          <p:val>
                                            <p:strVal val="#ppt_y-#ppt_h/2"/>
                                          </p:val>
                                        </p:tav>
                                        <p:tav tm="100000">
                                          <p:val>
                                            <p:strVal val="#ppt_y"/>
                                          </p:val>
                                        </p:tav>
                                      </p:tavLst>
                                    </p:anim>
                                    <p:anim calcmode="lin" valueType="num">
                                      <p:cBhvr>
                                        <p:cTn id="120" dur="500" fill="hold"/>
                                        <p:tgtEl>
                                          <p:spTgt spid="22"/>
                                        </p:tgtEl>
                                        <p:attrNameLst>
                                          <p:attrName>ppt_w</p:attrName>
                                        </p:attrNameLst>
                                      </p:cBhvr>
                                      <p:tavLst>
                                        <p:tav tm="0">
                                          <p:val>
                                            <p:strVal val="#ppt_w"/>
                                          </p:val>
                                        </p:tav>
                                        <p:tav tm="100000">
                                          <p:val>
                                            <p:strVal val="#ppt_w"/>
                                          </p:val>
                                        </p:tav>
                                      </p:tavLst>
                                    </p:anim>
                                    <p:anim calcmode="lin" valueType="num">
                                      <p:cBhvr>
                                        <p:cTn id="121" dur="500" fill="hold"/>
                                        <p:tgtEl>
                                          <p:spTgt spid="22"/>
                                        </p:tgtEl>
                                        <p:attrNameLst>
                                          <p:attrName>ppt_h</p:attrName>
                                        </p:attrNameLst>
                                      </p:cBhvr>
                                      <p:tavLst>
                                        <p:tav tm="0">
                                          <p:val>
                                            <p:fltVal val="0"/>
                                          </p:val>
                                        </p:tav>
                                        <p:tav tm="100000">
                                          <p:val>
                                            <p:strVal val="#ppt_h"/>
                                          </p:val>
                                        </p:tav>
                                      </p:tavLst>
                                    </p:anim>
                                  </p:childTnLst>
                                </p:cTn>
                              </p:par>
                            </p:childTnLst>
                          </p:cTn>
                        </p:par>
                        <p:par>
                          <p:cTn id="122" fill="hold">
                            <p:stCondLst>
                              <p:cond delay="2500"/>
                            </p:stCondLst>
                            <p:childTnLst>
                              <p:par>
                                <p:cTn id="123" presetID="17" presetClass="entr" presetSubtype="1" fill="hold" grpId="0" nodeType="afterEffect">
                                  <p:stCondLst>
                                    <p:cond delay="0"/>
                                  </p:stCondLst>
                                  <p:childTnLst>
                                    <p:set>
                                      <p:cBhvr>
                                        <p:cTn id="124" dur="1" fill="hold">
                                          <p:stCondLst>
                                            <p:cond delay="0"/>
                                          </p:stCondLst>
                                        </p:cTn>
                                        <p:tgtEl>
                                          <p:spTgt spid="20"/>
                                        </p:tgtEl>
                                        <p:attrNameLst>
                                          <p:attrName>style.visibility</p:attrName>
                                        </p:attrNameLst>
                                      </p:cBhvr>
                                      <p:to>
                                        <p:strVal val="visible"/>
                                      </p:to>
                                    </p:set>
                                    <p:anim calcmode="lin" valueType="num">
                                      <p:cBhvr>
                                        <p:cTn id="125" dur="500" fill="hold"/>
                                        <p:tgtEl>
                                          <p:spTgt spid="20"/>
                                        </p:tgtEl>
                                        <p:attrNameLst>
                                          <p:attrName>ppt_x</p:attrName>
                                        </p:attrNameLst>
                                      </p:cBhvr>
                                      <p:tavLst>
                                        <p:tav tm="0">
                                          <p:val>
                                            <p:strVal val="#ppt_x"/>
                                          </p:val>
                                        </p:tav>
                                        <p:tav tm="100000">
                                          <p:val>
                                            <p:strVal val="#ppt_x"/>
                                          </p:val>
                                        </p:tav>
                                      </p:tavLst>
                                    </p:anim>
                                    <p:anim calcmode="lin" valueType="num">
                                      <p:cBhvr>
                                        <p:cTn id="126" dur="500" fill="hold"/>
                                        <p:tgtEl>
                                          <p:spTgt spid="20"/>
                                        </p:tgtEl>
                                        <p:attrNameLst>
                                          <p:attrName>ppt_y</p:attrName>
                                        </p:attrNameLst>
                                      </p:cBhvr>
                                      <p:tavLst>
                                        <p:tav tm="0">
                                          <p:val>
                                            <p:strVal val="#ppt_y-#ppt_h/2"/>
                                          </p:val>
                                        </p:tav>
                                        <p:tav tm="100000">
                                          <p:val>
                                            <p:strVal val="#ppt_y"/>
                                          </p:val>
                                        </p:tav>
                                      </p:tavLst>
                                    </p:anim>
                                    <p:anim calcmode="lin" valueType="num">
                                      <p:cBhvr>
                                        <p:cTn id="127" dur="500" fill="hold"/>
                                        <p:tgtEl>
                                          <p:spTgt spid="20"/>
                                        </p:tgtEl>
                                        <p:attrNameLst>
                                          <p:attrName>ppt_w</p:attrName>
                                        </p:attrNameLst>
                                      </p:cBhvr>
                                      <p:tavLst>
                                        <p:tav tm="0">
                                          <p:val>
                                            <p:strVal val="#ppt_w"/>
                                          </p:val>
                                        </p:tav>
                                        <p:tav tm="100000">
                                          <p:val>
                                            <p:strVal val="#ppt_w"/>
                                          </p:val>
                                        </p:tav>
                                      </p:tavLst>
                                    </p:anim>
                                    <p:anim calcmode="lin" valueType="num">
                                      <p:cBhvr>
                                        <p:cTn id="128" dur="500" fill="hold"/>
                                        <p:tgtEl>
                                          <p:spTgt spid="20"/>
                                        </p:tgtEl>
                                        <p:attrNameLst>
                                          <p:attrName>ppt_h</p:attrName>
                                        </p:attrNameLst>
                                      </p:cBhvr>
                                      <p:tavLst>
                                        <p:tav tm="0">
                                          <p:val>
                                            <p:fltVal val="0"/>
                                          </p:val>
                                        </p:tav>
                                        <p:tav tm="100000">
                                          <p:val>
                                            <p:strVal val="#ppt_h"/>
                                          </p:val>
                                        </p:tav>
                                      </p:tavLst>
                                    </p:anim>
                                  </p:childTnLst>
                                </p:cTn>
                              </p:par>
                            </p:childTnLst>
                          </p:cTn>
                        </p:par>
                        <p:par>
                          <p:cTn id="129" fill="hold">
                            <p:stCondLst>
                              <p:cond delay="3000"/>
                            </p:stCondLst>
                            <p:childTnLst>
                              <p:par>
                                <p:cTn id="130" presetID="17" presetClass="entr" presetSubtype="1" fill="hold" nodeType="afterEffect">
                                  <p:stCondLst>
                                    <p:cond delay="0"/>
                                  </p:stCondLst>
                                  <p:childTnLst>
                                    <p:set>
                                      <p:cBhvr>
                                        <p:cTn id="131" dur="1" fill="hold">
                                          <p:stCondLst>
                                            <p:cond delay="0"/>
                                          </p:stCondLst>
                                        </p:cTn>
                                        <p:tgtEl>
                                          <p:spTgt spid="23"/>
                                        </p:tgtEl>
                                        <p:attrNameLst>
                                          <p:attrName>style.visibility</p:attrName>
                                        </p:attrNameLst>
                                      </p:cBhvr>
                                      <p:to>
                                        <p:strVal val="visible"/>
                                      </p:to>
                                    </p:set>
                                    <p:anim calcmode="lin" valueType="num">
                                      <p:cBhvr>
                                        <p:cTn id="132" dur="500" fill="hold"/>
                                        <p:tgtEl>
                                          <p:spTgt spid="23"/>
                                        </p:tgtEl>
                                        <p:attrNameLst>
                                          <p:attrName>ppt_x</p:attrName>
                                        </p:attrNameLst>
                                      </p:cBhvr>
                                      <p:tavLst>
                                        <p:tav tm="0">
                                          <p:val>
                                            <p:strVal val="#ppt_x"/>
                                          </p:val>
                                        </p:tav>
                                        <p:tav tm="100000">
                                          <p:val>
                                            <p:strVal val="#ppt_x"/>
                                          </p:val>
                                        </p:tav>
                                      </p:tavLst>
                                    </p:anim>
                                    <p:anim calcmode="lin" valueType="num">
                                      <p:cBhvr>
                                        <p:cTn id="133" dur="500" fill="hold"/>
                                        <p:tgtEl>
                                          <p:spTgt spid="23"/>
                                        </p:tgtEl>
                                        <p:attrNameLst>
                                          <p:attrName>ppt_y</p:attrName>
                                        </p:attrNameLst>
                                      </p:cBhvr>
                                      <p:tavLst>
                                        <p:tav tm="0">
                                          <p:val>
                                            <p:strVal val="#ppt_y-#ppt_h/2"/>
                                          </p:val>
                                        </p:tav>
                                        <p:tav tm="100000">
                                          <p:val>
                                            <p:strVal val="#ppt_y"/>
                                          </p:val>
                                        </p:tav>
                                      </p:tavLst>
                                    </p:anim>
                                    <p:anim calcmode="lin" valueType="num">
                                      <p:cBhvr>
                                        <p:cTn id="134" dur="500" fill="hold"/>
                                        <p:tgtEl>
                                          <p:spTgt spid="23"/>
                                        </p:tgtEl>
                                        <p:attrNameLst>
                                          <p:attrName>ppt_w</p:attrName>
                                        </p:attrNameLst>
                                      </p:cBhvr>
                                      <p:tavLst>
                                        <p:tav tm="0">
                                          <p:val>
                                            <p:strVal val="#ppt_w"/>
                                          </p:val>
                                        </p:tav>
                                        <p:tav tm="100000">
                                          <p:val>
                                            <p:strVal val="#ppt_w"/>
                                          </p:val>
                                        </p:tav>
                                      </p:tavLst>
                                    </p:anim>
                                    <p:anim calcmode="lin" valueType="num">
                                      <p:cBhvr>
                                        <p:cTn id="135"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2" grpId="0" animBg="1" autoUpdateAnimBg="0"/>
      <p:bldP spid="718853" grpId="0" animBg="1" autoUpdateAnimBg="0"/>
      <p:bldP spid="718854" grpId="0" animBg="1" autoUpdateAnimBg="0"/>
      <p:bldP spid="718863" grpId="0" autoUpdateAnimBg="0"/>
      <p:bldP spid="718864" grpId="0" autoUpdateAnimBg="0"/>
      <p:bldP spid="19" grpId="0" animBg="1" autoUpdateAnimBg="0"/>
      <p:bldP spid="20" grpId="0" animBg="1" autoUpdateAnimBg="0"/>
      <p:bldP spid="2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EC64408-12EE-4BC4-B9AE-2253D9FC8957}" type="datetime10">
              <a:rPr lang="zh-CN" altLang="en-US" sz="2000" smtClean="0">
                <a:solidFill>
                  <a:schemeClr val="bg1"/>
                </a:solidFill>
              </a:rPr>
              <a:pPr>
                <a:spcBef>
                  <a:spcPct val="50000"/>
                </a:spcBef>
                <a:buFontTx/>
                <a:buNone/>
              </a:pPr>
              <a:t>16:59</a:t>
            </a:fld>
            <a:endParaRPr lang="en-US" altLang="zh-CN" sz="2000" smtClean="0"/>
          </a:p>
        </p:txBody>
      </p:sp>
      <p:pic>
        <p:nvPicPr>
          <p:cNvPr id="1332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67544" y="2132856"/>
            <a:ext cx="777240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zh-CN" altLang="en-US" sz="2400" dirty="0" smtClean="0">
                <a:solidFill>
                  <a:srgbClr val="C00000"/>
                </a:solidFill>
              </a:rPr>
              <a:t>查询</a:t>
            </a:r>
            <a:r>
              <a:rPr lang="zh-CN" altLang="en-US" sz="2400" dirty="0">
                <a:solidFill>
                  <a:srgbClr val="C00000"/>
                </a:solidFill>
              </a:rPr>
              <a:t>方式的过程</a:t>
            </a:r>
            <a:endParaRPr lang="en-US" altLang="zh-CN" sz="2400" dirty="0" smtClean="0">
              <a:solidFill>
                <a:srgbClr val="C00000"/>
              </a:solidFill>
              <a:latin typeface="+mj-ea"/>
              <a:ea typeface="+mj-ea"/>
            </a:endParaRPr>
          </a:p>
          <a:p>
            <a:pPr marL="0" indent="0" eaLnBrk="1" hangingPunct="1">
              <a:lnSpc>
                <a:spcPct val="150000"/>
              </a:lnSpc>
              <a:buNone/>
            </a:pPr>
            <a:r>
              <a:rPr lang="zh-CN" altLang="en-US" sz="2400" dirty="0" smtClean="0"/>
              <a:t>    </a:t>
            </a:r>
            <a:r>
              <a:rPr lang="zh-CN" altLang="en-US" sz="2400" b="0" dirty="0" smtClean="0"/>
              <a:t>查询</a:t>
            </a:r>
            <a:r>
              <a:rPr lang="en-US" altLang="zh-CN" sz="2400" b="0" dirty="0"/>
              <a:t>——</a:t>
            </a:r>
            <a:r>
              <a:rPr lang="zh-CN" altLang="en-US" sz="2400" b="0" dirty="0"/>
              <a:t>等待</a:t>
            </a:r>
            <a:r>
              <a:rPr lang="en-US" altLang="zh-CN" sz="2400" b="0" dirty="0"/>
              <a:t>——</a:t>
            </a:r>
            <a:r>
              <a:rPr lang="zh-CN" altLang="en-US" sz="2400" b="0" dirty="0"/>
              <a:t>数据传送，待到下一次数据传送时则重复上述过程。</a:t>
            </a:r>
          </a:p>
          <a:p>
            <a:pPr marL="0" indent="0" eaLnBrk="1" hangingPunct="1">
              <a:lnSpc>
                <a:spcPct val="150000"/>
              </a:lnSpc>
              <a:buNone/>
            </a:pPr>
            <a:endParaRPr lang="en-US" altLang="zh-CN" sz="2400" dirty="0" smtClean="0"/>
          </a:p>
        </p:txBody>
      </p:sp>
      <p:sp>
        <p:nvSpPr>
          <p:cNvPr id="7" name="Rectangle 2"/>
          <p:cNvSpPr txBox="1">
            <a:spLocks noChangeArrowheads="1"/>
          </p:cNvSpPr>
          <p:nvPr/>
        </p:nvSpPr>
        <p:spPr bwMode="auto">
          <a:xfrm>
            <a:off x="487317" y="331869"/>
            <a:ext cx="8001000" cy="122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zh-CN" altLang="en-US" sz="3600" b="1" kern="0" dirty="0" smtClean="0">
                <a:solidFill>
                  <a:schemeClr val="tx1"/>
                </a:solidFill>
                <a:latin typeface="楷体" panose="02010609060101010101" pitchFamily="49" charset="-122"/>
                <a:ea typeface="楷体" panose="02010609060101010101" pitchFamily="49" charset="-122"/>
              </a:rPr>
              <a:t>微机的输入</a:t>
            </a:r>
            <a:r>
              <a:rPr kumimoji="0" lang="en-US" altLang="zh-CN" sz="3600" b="1" kern="0" dirty="0" smtClean="0">
                <a:solidFill>
                  <a:schemeClr val="tx1"/>
                </a:solidFill>
                <a:latin typeface="楷体" panose="02010609060101010101" pitchFamily="49" charset="-122"/>
                <a:ea typeface="楷体" panose="02010609060101010101" pitchFamily="49" charset="-122"/>
              </a:rPr>
              <a:t>/</a:t>
            </a:r>
            <a:r>
              <a:rPr kumimoji="0" lang="zh-CN" altLang="en-US" sz="3600" b="1" kern="0" dirty="0" smtClean="0">
                <a:solidFill>
                  <a:schemeClr val="tx1"/>
                </a:solidFill>
                <a:latin typeface="楷体" panose="02010609060101010101" pitchFamily="49" charset="-122"/>
                <a:ea typeface="楷体" panose="02010609060101010101" pitchFamily="49" charset="-122"/>
              </a:rPr>
              <a:t>输出方式</a:t>
            </a:r>
            <a:endParaRPr kumimoji="0" lang="en-US" altLang="zh-CN" sz="3600" b="1" kern="0" dirty="0" smtClean="0">
              <a:solidFill>
                <a:schemeClr val="tx1"/>
              </a:solidFill>
              <a:latin typeface="楷体" panose="02010609060101010101" pitchFamily="49" charset="-122"/>
              <a:ea typeface="楷体" panose="02010609060101010101" pitchFamily="49" charset="-122"/>
            </a:endParaRPr>
          </a:p>
          <a:p>
            <a:pPr eaLnBrk="1" hangingPunct="1"/>
            <a:r>
              <a:rPr lang="en-US" altLang="zh-CN" sz="28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5.1.2</a:t>
            </a:r>
            <a:r>
              <a:rPr lang="en-US" altLang="zh-CN" sz="2800" dirty="0" smtClean="0">
                <a:solidFill>
                  <a:schemeClr val="tx1"/>
                </a:solidFill>
                <a:latin typeface="楷体" panose="02010609060101010101" pitchFamily="49" charset="-122"/>
                <a:ea typeface="楷体" panose="02010609060101010101" pitchFamily="49" charset="-122"/>
              </a:rPr>
              <a:t>  </a:t>
            </a:r>
            <a:r>
              <a:rPr lang="zh-CN" altLang="en-US" sz="2800" dirty="0" smtClean="0">
                <a:solidFill>
                  <a:schemeClr val="tx1"/>
                </a:solidFill>
                <a:latin typeface="楷体" panose="02010609060101010101" pitchFamily="49" charset="-122"/>
                <a:ea typeface="楷体" panose="02010609060101010101" pitchFamily="49" charset="-122"/>
              </a:rPr>
              <a:t>查询传送</a:t>
            </a:r>
            <a:r>
              <a:rPr lang="zh-CN" altLang="en-US" sz="2800" dirty="0">
                <a:solidFill>
                  <a:schemeClr val="tx1"/>
                </a:solidFill>
                <a:latin typeface="楷体" panose="02010609060101010101" pitchFamily="49" charset="-122"/>
                <a:ea typeface="楷体" panose="02010609060101010101" pitchFamily="49" charset="-122"/>
              </a:rPr>
              <a:t>方式</a:t>
            </a:r>
            <a:endParaRPr kumimoji="0" lang="zh-CN" altLang="en-US" sz="2800" b="1" kern="0"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AUTOCOLOR" val="TRUE"/>
  <p:tag name="MH_TYPE" val="CONTENTS"/>
  <p:tag name="ID" val="626772"/>
</p:tagLst>
</file>

<file path=ppt/tags/tag10.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1.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2.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3.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4.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5.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16.xml><?xml version="1.0" encoding="utf-8"?>
<p:tagLst xmlns:a="http://schemas.openxmlformats.org/drawingml/2006/main" xmlns:r="http://schemas.openxmlformats.org/officeDocument/2006/relationships" xmlns:p="http://schemas.openxmlformats.org/presentationml/2006/main">
  <p:tag name="TIMING" val="|2.6|29.9"/>
</p:tagLst>
</file>

<file path=ppt/tags/tag17.xml><?xml version="1.0" encoding="utf-8"?>
<p:tagLst xmlns:a="http://schemas.openxmlformats.org/drawingml/2006/main" xmlns:r="http://schemas.openxmlformats.org/officeDocument/2006/relationships" xmlns:p="http://schemas.openxmlformats.org/presentationml/2006/main">
  <p:tag name="TIMING" val="|0.1|0.5|1.5|0.3|0.3|0.4|0.2|0.5"/>
</p:tagLst>
</file>

<file path=ppt/tags/tag2.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3.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4.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5.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6.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7.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8.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ags/tag9.xml><?xml version="1.0" encoding="utf-8"?>
<p:tagLst xmlns:a="http://schemas.openxmlformats.org/drawingml/2006/main" xmlns:r="http://schemas.openxmlformats.org/officeDocument/2006/relationships" xmlns:p="http://schemas.openxmlformats.org/presentationml/2006/main">
  <p:tag name="MH" val="20160229205944"/>
  <p:tag name="MH_LIBRARY" val="CONTENTS"/>
  <p:tag name="MH_TYPE" val="OTHERS"/>
  <p:tag name="ID" val="626772"/>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55944</TotalTime>
  <Words>4670</Words>
  <Application>Microsoft Office PowerPoint</Application>
  <PresentationFormat>全屏显示(4:3)</PresentationFormat>
  <Paragraphs>601</Paragraphs>
  <Slides>66</Slides>
  <Notes>6</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8" baseType="lpstr">
      <vt:lpstr>Arial Unicode MS</vt:lpstr>
      <vt:lpstr>黑体</vt:lpstr>
      <vt:lpstr>楷体</vt:lpstr>
      <vt:lpstr>宋体</vt:lpstr>
      <vt:lpstr>微软雅黑</vt:lpstr>
      <vt:lpstr>幼圆</vt:lpstr>
      <vt:lpstr>Calibri</vt:lpstr>
      <vt:lpstr>Times New Roman</vt:lpstr>
      <vt:lpstr>Verdana</vt:lpstr>
      <vt:lpstr>Wingdings</vt:lpstr>
      <vt:lpstr>Profile</vt:lpstr>
      <vt:lpstr>Document</vt:lpstr>
      <vt:lpstr>单片机原理及应用 Single-chip Microcomputer Principle &amp; Application</vt:lpstr>
      <vt:lpstr>第5章 中断系统</vt:lpstr>
      <vt:lpstr>PowerPoint 演示文稿</vt:lpstr>
      <vt:lpstr>5.1  微机的输入/输出方式</vt:lpstr>
      <vt:lpstr>5.1 微机的输入/输出方式</vt:lpstr>
      <vt:lpstr>PowerPoint 演示文稿</vt:lpstr>
      <vt:lpstr>PowerPoint 演示文稿</vt:lpstr>
      <vt:lpstr>PowerPoint 演示文稿</vt:lpstr>
      <vt:lpstr>PowerPoint 演示文稿</vt:lpstr>
      <vt:lpstr>PowerPoint 演示文稿</vt:lpstr>
      <vt:lpstr>PowerPoint 演示文稿</vt:lpstr>
      <vt:lpstr>5.2  中断的概念</vt:lpstr>
      <vt:lpstr>5.2  中断的概念</vt:lpstr>
      <vt:lpstr>图5-2    中断流程</vt:lpstr>
      <vt:lpstr>5.2  中断的概念</vt:lpstr>
      <vt:lpstr>5.2  中断的概念</vt:lpstr>
      <vt:lpstr>5.2  中断的概念</vt:lpstr>
      <vt:lpstr>5.3  89C51/S51中断系统结构及其控制</vt:lpstr>
      <vt:lpstr>5.3 89C51/S51中断系统结构及中断控制</vt:lpstr>
      <vt:lpstr>5.3 89C51/S51中断系统结构及中断控制</vt:lpstr>
      <vt:lpstr>5.3 89C51中断系统结构及中断控制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图5-9   二级中断嵌套</vt:lpstr>
      <vt:lpstr>PowerPoint 演示文稿</vt:lpstr>
      <vt:lpstr>5.4  中断响应及中断处理过程</vt:lpstr>
      <vt:lpstr>5.4  中断响应及中断处理过程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中断程序举例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例5-4     利用中断显示系统故障</vt:lpstr>
      <vt:lpstr>PowerPoint 演示文稿</vt:lpstr>
      <vt:lpstr>PowerPoint 演示文稿</vt:lpstr>
      <vt:lpstr>PowerPoint 演示文稿</vt:lpstr>
      <vt:lpstr> </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aaa</dc:creator>
  <cp:lastModifiedBy>ding</cp:lastModifiedBy>
  <cp:revision>521</cp:revision>
  <dcterms:created xsi:type="dcterms:W3CDTF">1999-12-01T01:28:23Z</dcterms:created>
  <dcterms:modified xsi:type="dcterms:W3CDTF">2020-03-01T09:00:33Z</dcterms:modified>
</cp:coreProperties>
</file>