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handoutMasterIdLst>
    <p:handoutMasterId r:id="rId14"/>
  </p:handoutMasterIdLst>
  <p:sldIdLst>
    <p:sldId id="1001" r:id="rId2"/>
    <p:sldId id="1002" r:id="rId3"/>
    <p:sldId id="1014" r:id="rId4"/>
    <p:sldId id="1015" r:id="rId5"/>
    <p:sldId id="843" r:id="rId6"/>
    <p:sldId id="844" r:id="rId7"/>
    <p:sldId id="846" r:id="rId8"/>
    <p:sldId id="847" r:id="rId9"/>
    <p:sldId id="848" r:id="rId10"/>
    <p:sldId id="849" r:id="rId11"/>
    <p:sldId id="850" r:id="rId12"/>
  </p:sldIdLst>
  <p:sldSz cx="9144000" cy="6858000" type="screen4x3"/>
  <p:notesSz cx="6858000" cy="9144000"/>
  <p:defaultTextStyle>
    <a:defPPr>
      <a:defRPr lang="zh-CN"/>
    </a:defPPr>
    <a:lvl1pPr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64">
          <p15:clr>
            <a:srgbClr val="A4A3A4"/>
          </p15:clr>
        </p15:guide>
        <p15:guide id="2" pos="44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00"/>
    <a:srgbClr val="3333FF"/>
    <a:srgbClr val="FF9900"/>
    <a:srgbClr val="FFFF00"/>
    <a:srgbClr val="00CC00"/>
    <a:srgbClr val="FFCCFF"/>
    <a:srgbClr val="8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5110" autoAdjust="0"/>
  </p:normalViewPr>
  <p:slideViewPr>
    <p:cSldViewPr>
      <p:cViewPr varScale="1">
        <p:scale>
          <a:sx n="85" d="100"/>
          <a:sy n="85" d="100"/>
        </p:scale>
        <p:origin x="768" y="60"/>
      </p:cViewPr>
      <p:guideLst>
        <p:guide orient="horz" pos="3264"/>
        <p:guide pos="44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5" d="100"/>
          <a:sy n="35" d="100"/>
        </p:scale>
        <p:origin x="-151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fld id="{B72079AC-E921-4512-8F97-E02A1A6D171E}" type="datetime1">
              <a:rPr lang="zh-CN" altLang="en-US"/>
              <a:pPr>
                <a:defRPr/>
              </a:pPr>
              <a:t>2020/2/25</a:t>
            </a:fld>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CBBD5040-66DA-499E-9105-66B91A5112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fld id="{613DB425-FC11-4432-BB81-91CB56DD4276}" type="datetime1">
              <a:rPr lang="zh-CN" altLang="en-US"/>
              <a:pPr>
                <a:defRPr/>
              </a:pPr>
              <a:t>2020/2/25</a:t>
            </a:fld>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0913BA8E-3AFD-4EFE-A349-CE4F8E67510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51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bg2"/>
                </a:solidFill>
                <a:latin typeface="Times New Roman" panose="02020603050405020304" pitchFamily="18" charset="0"/>
                <a:ea typeface="宋体" panose="02010600030101010101" pitchFamily="2" charset="-122"/>
              </a:defRPr>
            </a:lvl1pPr>
            <a:lvl2pPr marL="742950" indent="-285750">
              <a:defRPr kumimoji="1" sz="2200" b="1">
                <a:solidFill>
                  <a:schemeClr val="bg2"/>
                </a:solidFill>
                <a:latin typeface="Times New Roman" panose="02020603050405020304" pitchFamily="18" charset="0"/>
                <a:ea typeface="宋体" panose="02010600030101010101" pitchFamily="2" charset="-122"/>
              </a:defRPr>
            </a:lvl2pPr>
            <a:lvl3pPr marL="1143000" indent="-228600">
              <a:defRPr kumimoji="1" sz="2200" b="1">
                <a:solidFill>
                  <a:schemeClr val="bg2"/>
                </a:solidFill>
                <a:latin typeface="Times New Roman" panose="02020603050405020304" pitchFamily="18" charset="0"/>
                <a:ea typeface="宋体" panose="02010600030101010101" pitchFamily="2" charset="-122"/>
              </a:defRPr>
            </a:lvl3pPr>
            <a:lvl4pPr marL="1600200" indent="-228600">
              <a:defRPr kumimoji="1" sz="2200" b="1">
                <a:solidFill>
                  <a:schemeClr val="bg2"/>
                </a:solidFill>
                <a:latin typeface="Times New Roman" panose="02020603050405020304" pitchFamily="18" charset="0"/>
                <a:ea typeface="宋体" panose="02010600030101010101" pitchFamily="2" charset="-122"/>
              </a:defRPr>
            </a:lvl4pPr>
            <a:lvl5pPr marL="2057400" indent="-228600">
              <a:defRPr kumimoji="1" sz="22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2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2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2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200" b="1">
                <a:solidFill>
                  <a:schemeClr val="bg2"/>
                </a:solidFill>
                <a:latin typeface="Times New Roman" panose="02020603050405020304" pitchFamily="18" charset="0"/>
                <a:ea typeface="宋体" panose="02010600030101010101" pitchFamily="2" charset="-122"/>
              </a:defRPr>
            </a:lvl9pPr>
          </a:lstStyle>
          <a:p>
            <a:fld id="{46BFCB48-4322-4072-9F2F-4AC72902A836}" type="slidenum">
              <a:rPr lang="zh-CN" altLang="en-US" sz="1200" b="0" smtClean="0">
                <a:solidFill>
                  <a:srgbClr val="000000"/>
                </a:solidFill>
                <a:latin typeface="Calibri" panose="020F0502020204030204" pitchFamily="34" charset="0"/>
              </a:rPr>
              <a:pPr/>
              <a:t>1</a:t>
            </a:fld>
            <a:endParaRPr lang="zh-CN" altLang="en-US" sz="1200" b="0" smtClean="0">
              <a:solidFill>
                <a:srgbClr val="000000"/>
              </a:solidFill>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D2F6E3-AEF8-4AFB-A4D4-AA9E6BBE2905}" type="slidenum">
              <a:rPr lang="zh-CN" altLang="en-US" smtClean="0">
                <a:solidFill>
                  <a:srgbClr val="000000"/>
                </a:solidFill>
              </a:rPr>
              <a:pPr>
                <a:spcBef>
                  <a:spcPct val="0"/>
                </a:spcBef>
              </a:pPr>
              <a:t>4</a:t>
            </a:fld>
            <a:endParaRPr lang="zh-CN" altLang="en-US" smtClean="0">
              <a:solidFill>
                <a:srgbClr val="000000"/>
              </a:solidFill>
            </a:endParaRPr>
          </a:p>
        </p:txBody>
      </p:sp>
    </p:spTree>
    <p:extLst>
      <p:ext uri="{BB962C8B-B14F-4D97-AF65-F5344CB8AC3E}">
        <p14:creationId xmlns:p14="http://schemas.microsoft.com/office/powerpoint/2010/main" val="3286905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3730"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7373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831976A4-9363-49E8-92C4-F2F145DA7BCE}" type="slidenum">
              <a:rPr lang="zh-CN" altLang="en-US"/>
              <a:pPr>
                <a:defRPr/>
              </a:pPr>
              <a:t>‹#›</a:t>
            </a:fld>
            <a:endParaRPr lang="en-US" altLang="zh-CN"/>
          </a:p>
        </p:txBody>
      </p:sp>
    </p:spTree>
    <p:extLst>
      <p:ext uri="{BB962C8B-B14F-4D97-AF65-F5344CB8AC3E}">
        <p14:creationId xmlns:p14="http://schemas.microsoft.com/office/powerpoint/2010/main" val="307406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51437" y="613048"/>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143500" y="2060848"/>
            <a:ext cx="80010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5186362" y="6553473"/>
            <a:ext cx="1981200" cy="476250"/>
          </a:xfr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7700962" y="6553473"/>
            <a:ext cx="2895600" cy="476250"/>
          </a:xfr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11129962" y="6553473"/>
            <a:ext cx="1981200" cy="476250"/>
          </a:xfrm>
          <a:ln/>
        </p:spPr>
        <p:txBody>
          <a:bodyPr/>
          <a:lstStyle>
            <a:lvl1pPr>
              <a:defRPr/>
            </a:lvl1pPr>
          </a:lstStyle>
          <a:p>
            <a:pPr>
              <a:defRPr/>
            </a:pPr>
            <a:fld id="{A39E3C51-CE9E-45A6-BD1A-7DE5F5D05C08}" type="slidenum">
              <a:rPr lang="zh-CN" altLang="en-US"/>
              <a:pPr>
                <a:defRPr/>
              </a:pPr>
              <a:t>‹#›</a:t>
            </a:fld>
            <a:endParaRPr lang="en-US" altLang="zh-CN"/>
          </a:p>
        </p:txBody>
      </p:sp>
    </p:spTree>
    <p:extLst>
      <p:ext uri="{BB962C8B-B14F-4D97-AF65-F5344CB8AC3E}">
        <p14:creationId xmlns:p14="http://schemas.microsoft.com/office/powerpoint/2010/main" val="19399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FA57BA3-B731-4D77-ADCC-85967F68974A}" type="slidenum">
              <a:rPr lang="zh-CN" altLang="en-US"/>
              <a:pPr>
                <a:defRPr/>
              </a:pPr>
              <a:t>‹#›</a:t>
            </a:fld>
            <a:endParaRPr lang="en-US" altLang="zh-CN"/>
          </a:p>
        </p:txBody>
      </p:sp>
    </p:spTree>
    <p:extLst>
      <p:ext uri="{BB962C8B-B14F-4D97-AF65-F5344CB8AC3E}">
        <p14:creationId xmlns:p14="http://schemas.microsoft.com/office/powerpoint/2010/main" val="303615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00695F7-28BD-4E31-8102-741A83FE19C4}" type="slidenum">
              <a:rPr lang="zh-CN" altLang="en-US"/>
              <a:pPr>
                <a:defRPr/>
              </a:pPr>
              <a:t>‹#›</a:t>
            </a:fld>
            <a:endParaRPr lang="en-US" altLang="zh-CN"/>
          </a:p>
        </p:txBody>
      </p:sp>
    </p:spTree>
    <p:extLst>
      <p:ext uri="{BB962C8B-B14F-4D97-AF65-F5344CB8AC3E}">
        <p14:creationId xmlns:p14="http://schemas.microsoft.com/office/powerpoint/2010/main" val="380134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C581CA74-1D65-4749-A9FF-DA337244C51D}" type="slidenum">
              <a:rPr lang="zh-CN" altLang="en-US"/>
              <a:pPr>
                <a:defRPr/>
              </a:pPr>
              <a:t>‹#›</a:t>
            </a:fld>
            <a:endParaRPr lang="en-US" altLang="zh-CN"/>
          </a:p>
        </p:txBody>
      </p:sp>
    </p:spTree>
    <p:extLst>
      <p:ext uri="{BB962C8B-B14F-4D97-AF65-F5344CB8AC3E}">
        <p14:creationId xmlns:p14="http://schemas.microsoft.com/office/powerpoint/2010/main" val="145146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69AE1686-CAD2-4EB3-92E6-A590D2449B33}" type="slidenum">
              <a:rPr lang="zh-CN" altLang="en-US"/>
              <a:pPr>
                <a:defRPr/>
              </a:pPr>
              <a:t>‹#›</a:t>
            </a:fld>
            <a:endParaRPr lang="en-US" altLang="zh-CN"/>
          </a:p>
        </p:txBody>
      </p:sp>
    </p:spTree>
    <p:extLst>
      <p:ext uri="{BB962C8B-B14F-4D97-AF65-F5344CB8AC3E}">
        <p14:creationId xmlns:p14="http://schemas.microsoft.com/office/powerpoint/2010/main" val="127433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F06C840-422F-4D75-9BBF-656B6518E5E8}" type="slidenum">
              <a:rPr lang="zh-CN" altLang="en-US"/>
              <a:pPr>
                <a:defRPr/>
              </a:pPr>
              <a:t>‹#›</a:t>
            </a:fld>
            <a:endParaRPr lang="en-US" altLang="zh-CN"/>
          </a:p>
        </p:txBody>
      </p:sp>
    </p:spTree>
    <p:extLst>
      <p:ext uri="{BB962C8B-B14F-4D97-AF65-F5344CB8AC3E}">
        <p14:creationId xmlns:p14="http://schemas.microsoft.com/office/powerpoint/2010/main" val="338719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7271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a typeface="宋体" pitchFamily="2" charset="-122"/>
              </a:defRPr>
            </a:lvl1pPr>
          </a:lstStyle>
          <a:p>
            <a:pPr>
              <a:defRPr/>
            </a:pPr>
            <a:endParaRPr lang="en-US" altLang="zh-CN"/>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D63556F7-8DD6-4660-9492-134F5AA061D1}" type="slidenum">
              <a:rPr lang="zh-CN" altLang="en-US"/>
              <a:pPr>
                <a:defRPr/>
              </a:pPr>
              <a:t>‹#›</a:t>
            </a:fld>
            <a:endParaRPr lang="en-US" altLang="zh-CN"/>
          </a:p>
        </p:txBody>
      </p:sp>
    </p:spTree>
    <p:extLst>
      <p:ext uri="{BB962C8B-B14F-4D97-AF65-F5344CB8AC3E}">
        <p14:creationId xmlns:p14="http://schemas.microsoft.com/office/powerpoint/2010/main" val="24935528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xuemingding@qq.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jpeg"/><Relationship Id="rId2" Type="http://schemas.openxmlformats.org/officeDocument/2006/relationships/tags" Target="../tags/tag2.xml"/><Relationship Id="rId16"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1741488"/>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101" name="标题 3"/>
          <p:cNvSpPr>
            <a:spLocks noGrp="1"/>
          </p:cNvSpPr>
          <p:nvPr>
            <p:ph type="ctrTitle"/>
          </p:nvPr>
        </p:nvSpPr>
        <p:spPr>
          <a:xfrm>
            <a:off x="649288" y="1762125"/>
            <a:ext cx="7772400" cy="1470025"/>
          </a:xfrm>
        </p:spPr>
        <p:txBody>
          <a:bodyPr/>
          <a:lstStyle/>
          <a:p>
            <a:r>
              <a:rPr lang="zh-CN" altLang="en-US" smtClean="0">
                <a:solidFill>
                  <a:schemeClr val="bg1"/>
                </a:solidFill>
                <a:latin typeface="黑体" panose="02010609060101010101" pitchFamily="49" charset="-122"/>
                <a:ea typeface="黑体" panose="02010609060101010101" pitchFamily="49" charset="-122"/>
              </a:rPr>
              <a:t>单片机原理及应用</a:t>
            </a:r>
            <a:r>
              <a:rPr lang="en-US" altLang="zh-CN" smtClean="0">
                <a:solidFill>
                  <a:schemeClr val="bg1"/>
                </a:solidFill>
                <a:latin typeface="黑体" panose="02010609060101010101" pitchFamily="49" charset="-122"/>
                <a:ea typeface="黑体" panose="02010609060101010101" pitchFamily="49" charset="-122"/>
              </a:rPr>
              <a:t/>
            </a:r>
            <a:br>
              <a:rPr lang="en-US" altLang="zh-CN" smtClean="0">
                <a:solidFill>
                  <a:schemeClr val="bg1"/>
                </a:solidFill>
                <a:latin typeface="黑体" panose="02010609060101010101" pitchFamily="49" charset="-122"/>
                <a:ea typeface="黑体" panose="02010609060101010101" pitchFamily="49" charset="-122"/>
              </a:rPr>
            </a:br>
            <a:r>
              <a:rPr lang="en-US" altLang="zh-CN" sz="2400" b="1" i="1" smtClean="0">
                <a:solidFill>
                  <a:schemeClr val="bg1"/>
                </a:solidFill>
                <a:latin typeface="黑体" panose="02010609060101010101" pitchFamily="49" charset="-122"/>
                <a:ea typeface="黑体" panose="02010609060101010101" pitchFamily="49" charset="-122"/>
              </a:rPr>
              <a:t>Single-chip Microcomputer Principle </a:t>
            </a:r>
            <a:r>
              <a:rPr lang="en-US" altLang="zh-CN" sz="2400" b="1" i="1" smtClean="0">
                <a:solidFill>
                  <a:schemeClr val="bg1"/>
                </a:solidFill>
              </a:rPr>
              <a:t>&amp; Application</a:t>
            </a:r>
            <a:endParaRPr lang="zh-CN" altLang="en-US" sz="2400" smtClean="0"/>
          </a:p>
        </p:txBody>
      </p:sp>
      <p:sp>
        <p:nvSpPr>
          <p:cNvPr id="3" name="副标题 2"/>
          <p:cNvSpPr>
            <a:spLocks noGrp="1"/>
          </p:cNvSpPr>
          <p:nvPr>
            <p:ph type="subTitle" idx="1"/>
          </p:nvPr>
        </p:nvSpPr>
        <p:spPr>
          <a:xfrm>
            <a:off x="684213" y="3714750"/>
            <a:ext cx="7704137" cy="2378075"/>
          </a:xfrm>
        </p:spPr>
        <p:txBody>
          <a:bodyPr rtlCol="0">
            <a:normAutofit fontScale="92500" lnSpcReduction="20000"/>
          </a:bodyPr>
          <a:lstStyle/>
          <a:p>
            <a:pPr eaLnBrk="1" fontAlgn="auto" hangingPunct="1">
              <a:spcAft>
                <a:spcPts val="0"/>
              </a:spcAft>
              <a:defRPr/>
            </a:pPr>
            <a:r>
              <a:rPr lang="zh-CN" altLang="en-US" dirty="0" smtClean="0">
                <a:solidFill>
                  <a:schemeClr val="tx1">
                    <a:lumMod val="95000"/>
                    <a:lumOff val="5000"/>
                  </a:schemeClr>
                </a:solidFill>
                <a:latin typeface="黑体" pitchFamily="2" charset="-122"/>
                <a:ea typeface="黑体" pitchFamily="2" charset="-122"/>
              </a:rPr>
              <a:t>教师团队</a:t>
            </a:r>
            <a:endParaRPr lang="en-US" altLang="zh-CN" dirty="0" smtClean="0">
              <a:solidFill>
                <a:schemeClr val="tx1">
                  <a:lumMod val="95000"/>
                  <a:lumOff val="5000"/>
                </a:schemeClr>
              </a:solidFill>
              <a:latin typeface="黑体" pitchFamily="2" charset="-122"/>
              <a:ea typeface="黑体" pitchFamily="2" charset="-122"/>
            </a:endParaRPr>
          </a:p>
          <a:p>
            <a:pPr eaLnBrk="1" fontAlgn="auto" hangingPunct="1">
              <a:spcAft>
                <a:spcPts val="0"/>
              </a:spcAft>
              <a:defRPr/>
            </a:pPr>
            <a:endParaRPr lang="en-US" altLang="zh-CN" dirty="0" smtClean="0">
              <a:solidFill>
                <a:schemeClr val="tx1">
                  <a:lumMod val="95000"/>
                  <a:lumOff val="5000"/>
                </a:schemeClr>
              </a:solidFill>
              <a:latin typeface="黑体" pitchFamily="2" charset="-122"/>
              <a:ea typeface="黑体" pitchFamily="2" charset="-122"/>
            </a:endParaRPr>
          </a:p>
          <a:p>
            <a:pPr eaLnBrk="1" fontAlgn="auto" hangingPunct="1">
              <a:spcAft>
                <a:spcPts val="0"/>
              </a:spcAft>
              <a:defRPr/>
            </a:pPr>
            <a:r>
              <a:rPr lang="zh-CN" altLang="en-US" b="1" dirty="0" smtClean="0">
                <a:solidFill>
                  <a:schemeClr val="tx1">
                    <a:lumMod val="95000"/>
                    <a:lumOff val="5000"/>
                  </a:schemeClr>
                </a:solidFill>
                <a:latin typeface="幼圆" pitchFamily="49" charset="-122"/>
                <a:ea typeface="幼圆" pitchFamily="49" charset="-122"/>
              </a:rPr>
              <a:t>秦晓飞、</a:t>
            </a:r>
            <a:r>
              <a:rPr lang="zh-CN" altLang="en-US" b="1" dirty="0" smtClean="0">
                <a:latin typeface="幼圆" pitchFamily="49" charset="-122"/>
                <a:ea typeface="幼圆" pitchFamily="49" charset="-122"/>
              </a:rPr>
              <a:t>杨海马</a:t>
            </a:r>
            <a:r>
              <a:rPr lang="zh-CN" altLang="en-US" b="1" dirty="0" smtClean="0">
                <a:solidFill>
                  <a:schemeClr val="tx1">
                    <a:lumMod val="95000"/>
                    <a:lumOff val="5000"/>
                  </a:schemeClr>
                </a:solidFill>
                <a:latin typeface="幼圆" pitchFamily="49" charset="-122"/>
                <a:ea typeface="幼圆" pitchFamily="49" charset="-122"/>
              </a:rPr>
              <a:t>、肖儿良、夏  鲲、</a:t>
            </a:r>
            <a:r>
              <a:rPr lang="zh-CN" altLang="en-US" b="1" dirty="0" smtClean="0">
                <a:solidFill>
                  <a:srgbClr val="FF0000"/>
                </a:solidFill>
                <a:latin typeface="幼圆" pitchFamily="49" charset="-122"/>
                <a:ea typeface="幼圆" pitchFamily="49" charset="-122"/>
              </a:rPr>
              <a:t>丁学明</a:t>
            </a:r>
            <a:endParaRPr lang="en-US" altLang="zh-CN" b="1" dirty="0" smtClean="0">
              <a:solidFill>
                <a:srgbClr val="FF0000"/>
              </a:solidFill>
              <a:latin typeface="幼圆" pitchFamily="49" charset="-122"/>
              <a:ea typeface="幼圆" pitchFamily="49" charset="-122"/>
            </a:endParaRPr>
          </a:p>
          <a:p>
            <a:pPr eaLnBrk="1" fontAlgn="auto" hangingPunct="1">
              <a:spcAft>
                <a:spcPts val="0"/>
              </a:spcAft>
              <a:defRPr/>
            </a:pPr>
            <a:r>
              <a:rPr lang="zh-CN" altLang="en-US" b="1" dirty="0" smtClean="0">
                <a:solidFill>
                  <a:schemeClr val="tx1">
                    <a:lumMod val="95000"/>
                    <a:lumOff val="5000"/>
                  </a:schemeClr>
                </a:solidFill>
                <a:latin typeface="+mn-ea"/>
              </a:rPr>
              <a:t>范彦平、施伟斌、袁英豪、左小五、孙国强</a:t>
            </a:r>
            <a:br>
              <a:rPr lang="zh-CN" altLang="en-US" b="1" dirty="0" smtClean="0">
                <a:solidFill>
                  <a:schemeClr val="tx1">
                    <a:lumMod val="95000"/>
                    <a:lumOff val="5000"/>
                  </a:schemeClr>
                </a:solidFill>
                <a:latin typeface="+mn-ea"/>
              </a:rPr>
            </a:br>
            <a:r>
              <a:rPr lang="zh-CN" altLang="en-US" b="1" dirty="0" smtClean="0">
                <a:solidFill>
                  <a:schemeClr val="tx1">
                    <a:lumMod val="95000"/>
                    <a:lumOff val="5000"/>
                  </a:schemeClr>
                </a:solidFill>
                <a:latin typeface="+mn-ea"/>
              </a:rPr>
              <a:t/>
            </a:r>
            <a:br>
              <a:rPr lang="zh-CN" altLang="en-US" b="1" dirty="0" smtClean="0">
                <a:solidFill>
                  <a:schemeClr val="tx1">
                    <a:lumMod val="95000"/>
                    <a:lumOff val="5000"/>
                  </a:schemeClr>
                </a:solidFill>
                <a:latin typeface="+mn-ea"/>
              </a:rPr>
            </a:br>
            <a:r>
              <a:rPr lang="zh-CN" altLang="en-US" sz="2800" b="1" dirty="0" smtClean="0">
                <a:solidFill>
                  <a:srgbClr val="0070C0"/>
                </a:solidFill>
                <a:latin typeface="楷体" panose="02010609060101010101" pitchFamily="49" charset="-122"/>
                <a:ea typeface="楷体" panose="02010609060101010101" pitchFamily="49" charset="-122"/>
              </a:rPr>
              <a:t>上海理工大学光电学院 </a:t>
            </a:r>
            <a:r>
              <a:rPr lang="en-US" altLang="zh-CN" sz="2800" b="1" dirty="0" smtClean="0">
                <a:solidFill>
                  <a:srgbClr val="0070C0"/>
                </a:solidFill>
                <a:latin typeface="楷体" panose="02010609060101010101" pitchFamily="49" charset="-122"/>
                <a:ea typeface="楷体" panose="02010609060101010101" pitchFamily="49" charset="-122"/>
              </a:rPr>
              <a:t>2020</a:t>
            </a:r>
            <a:r>
              <a:rPr lang="zh-CN" altLang="en-US" sz="2800" b="1" dirty="0" smtClean="0">
                <a:solidFill>
                  <a:srgbClr val="0070C0"/>
                </a:solidFill>
                <a:latin typeface="楷体" panose="02010609060101010101" pitchFamily="49" charset="-122"/>
                <a:ea typeface="楷体" panose="02010609060101010101" pitchFamily="49" charset="-122"/>
              </a:rPr>
              <a:t>年</a:t>
            </a:r>
            <a:endParaRPr lang="en-US" altLang="zh-CN" b="1" dirty="0" smtClean="0">
              <a:solidFill>
                <a:srgbClr val="0070C0"/>
              </a:solidFill>
              <a:latin typeface="楷体" panose="02010609060101010101" pitchFamily="49" charset="-122"/>
              <a:ea typeface="楷体" panose="02010609060101010101" pitchFamily="49" charset="-122"/>
            </a:endParaRPr>
          </a:p>
          <a:p>
            <a:pPr algn="l" eaLnBrk="1" fontAlgn="auto" hangingPunct="1">
              <a:spcAft>
                <a:spcPts val="0"/>
              </a:spcAft>
              <a:defRPr/>
            </a:pPr>
            <a:endParaRPr lang="zh-CN" altLang="en-US" b="1" dirty="0" smtClean="0">
              <a:solidFill>
                <a:schemeClr val="tx1">
                  <a:lumMod val="95000"/>
                  <a:lumOff val="5000"/>
                </a:schemeClr>
              </a:solidFill>
              <a:latin typeface="幼圆" pitchFamily="49" charset="-122"/>
              <a:ea typeface="幼圆" pitchFamily="49" charset="-122"/>
            </a:endParaRPr>
          </a:p>
        </p:txBody>
      </p:sp>
      <p:pic>
        <p:nvPicPr>
          <p:cNvPr id="4100"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9384">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6FBB9DF-6466-4AAD-99CC-8EE68E17B2BD}" type="datetime10">
              <a:rPr lang="zh-CN" altLang="en-US" sz="2000" smtClean="0">
                <a:solidFill>
                  <a:schemeClr val="bg1"/>
                </a:solidFill>
              </a:rPr>
              <a:pPr>
                <a:spcBef>
                  <a:spcPct val="50000"/>
                </a:spcBef>
                <a:buFontTx/>
                <a:buNone/>
              </a:pPr>
              <a:t>10:26</a:t>
            </a:fld>
            <a:endParaRPr lang="en-US" altLang="zh-CN" sz="2000" smtClean="0"/>
          </a:p>
        </p:txBody>
      </p:sp>
      <p:pic>
        <p:nvPicPr>
          <p:cNvPr id="14342"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601617" y="1916833"/>
            <a:ext cx="7772400"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50000"/>
              </a:lnSpc>
            </a:pPr>
            <a:r>
              <a:rPr lang="zh-CN" altLang="en-US" sz="2400" dirty="0" smtClean="0">
                <a:solidFill>
                  <a:srgbClr val="C00000"/>
                </a:solidFill>
                <a:latin typeface="+mj-ea"/>
                <a:ea typeface="+mj-ea"/>
              </a:rPr>
              <a:t>查询方式特点</a:t>
            </a:r>
            <a:endParaRPr lang="en-US" altLang="zh-CN" sz="2400" dirty="0" smtClean="0">
              <a:solidFill>
                <a:srgbClr val="C00000"/>
              </a:solidFill>
              <a:latin typeface="+mj-ea"/>
              <a:ea typeface="+mj-ea"/>
            </a:endParaRPr>
          </a:p>
          <a:p>
            <a:pPr lvl="1" eaLnBrk="1" hangingPunct="1">
              <a:lnSpc>
                <a:spcPct val="150000"/>
              </a:lnSpc>
            </a:pPr>
            <a:r>
              <a:rPr lang="zh-CN" altLang="en-US" sz="2000" dirty="0" smtClean="0">
                <a:solidFill>
                  <a:srgbClr val="C00000"/>
                </a:solidFill>
                <a:latin typeface="+mj-ea"/>
                <a:ea typeface="+mj-ea"/>
              </a:rPr>
              <a:t>优点</a:t>
            </a:r>
            <a:r>
              <a:rPr lang="zh-CN" altLang="en-US" sz="2000" dirty="0">
                <a:solidFill>
                  <a:srgbClr val="C00000"/>
                </a:solidFill>
                <a:latin typeface="+mj-ea"/>
                <a:ea typeface="+mj-ea"/>
              </a:rPr>
              <a:t>：</a:t>
            </a:r>
            <a:r>
              <a:rPr lang="zh-CN" altLang="en-US" sz="2000" b="0" dirty="0">
                <a:latin typeface="+mj-ea"/>
                <a:ea typeface="+mj-ea"/>
              </a:rPr>
              <a:t>通用性好，可以用于各类外设和</a:t>
            </a:r>
            <a:r>
              <a:rPr lang="en-US" altLang="zh-CN" sz="2000" b="0" dirty="0">
                <a:latin typeface="+mj-ea"/>
                <a:ea typeface="+mj-ea"/>
              </a:rPr>
              <a:t>CPU</a:t>
            </a:r>
            <a:r>
              <a:rPr lang="zh-CN" altLang="en-US" sz="2000" b="0" dirty="0">
                <a:latin typeface="+mj-ea"/>
                <a:ea typeface="+mj-ea"/>
              </a:rPr>
              <a:t>间的数据传送</a:t>
            </a:r>
            <a:r>
              <a:rPr lang="zh-CN" altLang="en-US" sz="2000" b="0" dirty="0" smtClean="0">
                <a:latin typeface="+mj-ea"/>
                <a:ea typeface="+mj-ea"/>
              </a:rPr>
              <a:t>。</a:t>
            </a:r>
            <a:endParaRPr lang="en-US" altLang="zh-CN" sz="2000" b="0" dirty="0" smtClean="0">
              <a:latin typeface="+mj-ea"/>
              <a:ea typeface="+mj-ea"/>
            </a:endParaRPr>
          </a:p>
          <a:p>
            <a:pPr lvl="1" eaLnBrk="1" hangingPunct="1">
              <a:lnSpc>
                <a:spcPct val="150000"/>
              </a:lnSpc>
            </a:pPr>
            <a:r>
              <a:rPr lang="zh-CN" altLang="en-US" sz="2000" dirty="0">
                <a:solidFill>
                  <a:srgbClr val="C00000"/>
                </a:solidFill>
                <a:latin typeface="+mj-ea"/>
                <a:ea typeface="+mj-ea"/>
              </a:rPr>
              <a:t>缺点：</a:t>
            </a:r>
            <a:r>
              <a:rPr lang="en-US" altLang="zh-CN" sz="2000" b="0" dirty="0">
                <a:latin typeface="+mj-ea"/>
                <a:ea typeface="+mj-ea"/>
              </a:rPr>
              <a:t>CPU</a:t>
            </a:r>
            <a:r>
              <a:rPr lang="zh-CN" altLang="en-US" sz="2000" b="0" dirty="0">
                <a:latin typeface="+mj-ea"/>
                <a:ea typeface="+mj-ea"/>
              </a:rPr>
              <a:t>在完成一次数据传送后要等待很长时间才能进行下一次的传送。在等待过程中，</a:t>
            </a:r>
            <a:r>
              <a:rPr lang="en-US" altLang="zh-CN" sz="2000" b="0" dirty="0">
                <a:latin typeface="+mj-ea"/>
                <a:ea typeface="+mj-ea"/>
              </a:rPr>
              <a:t>CPU</a:t>
            </a:r>
            <a:r>
              <a:rPr lang="zh-CN" altLang="en-US" sz="2000" b="0" dirty="0">
                <a:latin typeface="+mj-ea"/>
                <a:ea typeface="+mj-ea"/>
              </a:rPr>
              <a:t>不能进行其他操作，所以效率比较低。</a:t>
            </a:r>
          </a:p>
          <a:p>
            <a:pPr eaLnBrk="1" hangingPunct="1">
              <a:lnSpc>
                <a:spcPct val="150000"/>
              </a:lnSpc>
            </a:pPr>
            <a:endParaRPr lang="en-US" altLang="zh-CN" sz="2400" dirty="0" smtClean="0"/>
          </a:p>
        </p:txBody>
      </p:sp>
      <p:sp>
        <p:nvSpPr>
          <p:cNvPr id="9" name="Rectangle 2"/>
          <p:cNvSpPr txBox="1">
            <a:spLocks noChangeArrowheads="1"/>
          </p:cNvSpPr>
          <p:nvPr/>
        </p:nvSpPr>
        <p:spPr bwMode="auto">
          <a:xfrm>
            <a:off x="487317" y="331869"/>
            <a:ext cx="8001000" cy="122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zh-CN" altLang="en-US" sz="3600" b="1" kern="0" dirty="0" smtClean="0">
                <a:solidFill>
                  <a:schemeClr val="tx1"/>
                </a:solidFill>
                <a:latin typeface="楷体" panose="02010609060101010101" pitchFamily="49" charset="-122"/>
                <a:ea typeface="楷体" panose="02010609060101010101" pitchFamily="49" charset="-122"/>
              </a:rPr>
              <a:t>微机的输入</a:t>
            </a:r>
            <a:r>
              <a:rPr kumimoji="0" lang="en-US" altLang="zh-CN" sz="3600" b="1" kern="0" dirty="0" smtClean="0">
                <a:solidFill>
                  <a:schemeClr val="tx1"/>
                </a:solidFill>
                <a:latin typeface="楷体" panose="02010609060101010101" pitchFamily="49" charset="-122"/>
                <a:ea typeface="楷体" panose="02010609060101010101" pitchFamily="49" charset="-122"/>
              </a:rPr>
              <a:t>/</a:t>
            </a:r>
            <a:r>
              <a:rPr kumimoji="0" lang="zh-CN" altLang="en-US" sz="3600" b="1" kern="0" dirty="0" smtClean="0">
                <a:solidFill>
                  <a:schemeClr val="tx1"/>
                </a:solidFill>
                <a:latin typeface="楷体" panose="02010609060101010101" pitchFamily="49" charset="-122"/>
                <a:ea typeface="楷体" panose="02010609060101010101" pitchFamily="49" charset="-122"/>
              </a:rPr>
              <a:t>输出方式</a:t>
            </a:r>
            <a:endParaRPr kumimoji="0" lang="en-US" altLang="zh-CN" sz="3600" b="1" kern="0" dirty="0" smtClean="0">
              <a:solidFill>
                <a:schemeClr val="tx1"/>
              </a:solidFill>
              <a:latin typeface="楷体" panose="02010609060101010101" pitchFamily="49" charset="-122"/>
              <a:ea typeface="楷体" panose="02010609060101010101" pitchFamily="49" charset="-122"/>
            </a:endParaRPr>
          </a:p>
          <a:p>
            <a:pPr eaLnBrk="1" hangingPunct="1"/>
            <a:r>
              <a:rPr lang="en-US" altLang="zh-CN" sz="28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5.1.2</a:t>
            </a:r>
            <a:r>
              <a:rPr lang="en-US" altLang="zh-CN" sz="2800" dirty="0" smtClean="0">
                <a:solidFill>
                  <a:schemeClr val="tx1"/>
                </a:solidFill>
                <a:latin typeface="楷体" panose="02010609060101010101" pitchFamily="49" charset="-122"/>
                <a:ea typeface="楷体" panose="02010609060101010101" pitchFamily="49" charset="-122"/>
              </a:rPr>
              <a:t>  </a:t>
            </a:r>
            <a:r>
              <a:rPr lang="zh-CN" altLang="en-US" sz="2800" dirty="0" smtClean="0">
                <a:solidFill>
                  <a:schemeClr val="tx1"/>
                </a:solidFill>
                <a:latin typeface="楷体" panose="02010609060101010101" pitchFamily="49" charset="-122"/>
                <a:ea typeface="楷体" panose="02010609060101010101" pitchFamily="49" charset="-122"/>
              </a:rPr>
              <a:t>查询传送</a:t>
            </a:r>
            <a:r>
              <a:rPr lang="zh-CN" altLang="en-US" sz="2800" dirty="0">
                <a:solidFill>
                  <a:schemeClr val="tx1"/>
                </a:solidFill>
                <a:latin typeface="楷体" panose="02010609060101010101" pitchFamily="49" charset="-122"/>
                <a:ea typeface="楷体" panose="02010609060101010101" pitchFamily="49" charset="-122"/>
              </a:rPr>
              <a:t>方式</a:t>
            </a:r>
            <a:endParaRPr kumimoji="0" lang="zh-CN" altLang="en-US" sz="2800" b="1" kern="0" dirty="0" smtClean="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0341C03-81A2-4CA8-9169-6890BE0E2318}" type="datetime10">
              <a:rPr lang="zh-CN" altLang="en-US" sz="2000" smtClean="0">
                <a:solidFill>
                  <a:schemeClr val="bg1"/>
                </a:solidFill>
              </a:rPr>
              <a:pPr>
                <a:spcBef>
                  <a:spcPct val="50000"/>
                </a:spcBef>
                <a:buFontTx/>
                <a:buNone/>
              </a:pPr>
              <a:t>10:26</a:t>
            </a:fld>
            <a:endParaRPr lang="en-US" altLang="zh-CN" sz="2000" smtClean="0"/>
          </a:p>
        </p:txBody>
      </p:sp>
      <p:pic>
        <p:nvPicPr>
          <p:cNvPr id="15367"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8618" y="90632"/>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bwMode="auto">
          <a:xfrm>
            <a:off x="601617" y="1916832"/>
            <a:ext cx="7772400" cy="3096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50000"/>
              </a:lnSpc>
            </a:pPr>
            <a:r>
              <a:rPr lang="en-US" altLang="zh-CN" sz="2400" dirty="0" smtClean="0">
                <a:solidFill>
                  <a:srgbClr val="C00000"/>
                </a:solidFill>
                <a:latin typeface="Times New Roman" panose="02020603050405020304" pitchFamily="18" charset="0"/>
                <a:cs typeface="Times New Roman" panose="02020603050405020304" pitchFamily="18" charset="0"/>
              </a:rPr>
              <a:t>DMA</a:t>
            </a:r>
            <a:r>
              <a:rPr lang="zh-CN" altLang="en-US" sz="2400" dirty="0">
                <a:solidFill>
                  <a:srgbClr val="C00000"/>
                </a:solidFill>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Direct   Memory  </a:t>
            </a:r>
            <a:r>
              <a:rPr lang="en-US" altLang="zh-CN" sz="2400" b="0" dirty="0" smtClean="0">
                <a:latin typeface="Times New Roman" panose="02020603050405020304" pitchFamily="18" charset="0"/>
                <a:cs typeface="Times New Roman" panose="02020603050405020304" pitchFamily="18" charset="0"/>
              </a:rPr>
              <a:t>Access</a:t>
            </a:r>
          </a:p>
          <a:p>
            <a:pPr eaLnBrk="1" hangingPunct="1">
              <a:lnSpc>
                <a:spcPct val="150000"/>
              </a:lnSpc>
            </a:pPr>
            <a:r>
              <a:rPr lang="en-US" altLang="zh-CN" sz="2400" b="0" dirty="0">
                <a:latin typeface="Times New Roman" panose="02020603050405020304" pitchFamily="18" charset="0"/>
                <a:cs typeface="Times New Roman" panose="02020603050405020304" pitchFamily="18" charset="0"/>
              </a:rPr>
              <a:t>CPU</a:t>
            </a:r>
            <a:r>
              <a:rPr lang="zh-CN" altLang="en-US" sz="2400" b="0" dirty="0">
                <a:latin typeface="+mn-ea"/>
              </a:rPr>
              <a:t>让出数据总线（悬浮状态） ，使外设和存储器之间直接传送（不通过</a:t>
            </a:r>
            <a:r>
              <a:rPr lang="en-US" altLang="zh-CN" sz="2400" b="0" dirty="0">
                <a:latin typeface="Times New Roman" panose="02020603050405020304" pitchFamily="18" charset="0"/>
                <a:cs typeface="Times New Roman" panose="02020603050405020304" pitchFamily="18" charset="0"/>
              </a:rPr>
              <a:t>CPU</a:t>
            </a:r>
            <a:r>
              <a:rPr lang="zh-CN" altLang="en-US" sz="2400" b="0" dirty="0">
                <a:latin typeface="+mn-ea"/>
              </a:rPr>
              <a:t>）数据的方式</a:t>
            </a:r>
            <a:r>
              <a:rPr lang="zh-CN" altLang="en-US" sz="2400" b="0" dirty="0" smtClean="0">
                <a:latin typeface="+mn-ea"/>
              </a:rPr>
              <a:t>。</a:t>
            </a:r>
            <a:endParaRPr lang="en-US" altLang="zh-CN" sz="2400" b="0" dirty="0" smtClean="0">
              <a:latin typeface="+mn-ea"/>
            </a:endParaRPr>
          </a:p>
          <a:p>
            <a:pPr eaLnBrk="1" hangingPunct="1">
              <a:lnSpc>
                <a:spcPct val="150000"/>
              </a:lnSpc>
            </a:pPr>
            <a:r>
              <a:rPr lang="zh-CN" altLang="en-US" sz="2400" b="0" dirty="0">
                <a:latin typeface="+mn-ea"/>
              </a:rPr>
              <a:t>适用于外设和存储器之间有大量的数据需要传送及外设工作速度很快的情况。</a:t>
            </a:r>
          </a:p>
          <a:p>
            <a:pPr eaLnBrk="1" hangingPunct="1">
              <a:lnSpc>
                <a:spcPct val="150000"/>
              </a:lnSpc>
            </a:pPr>
            <a:endParaRPr lang="en-US" altLang="zh-CN" sz="2400" dirty="0" smtClean="0"/>
          </a:p>
        </p:txBody>
      </p:sp>
      <p:sp>
        <p:nvSpPr>
          <p:cNvPr id="6" name="Rectangle 2"/>
          <p:cNvSpPr txBox="1">
            <a:spLocks noChangeArrowheads="1"/>
          </p:cNvSpPr>
          <p:nvPr/>
        </p:nvSpPr>
        <p:spPr bwMode="auto">
          <a:xfrm>
            <a:off x="487317" y="342042"/>
            <a:ext cx="8001000" cy="122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zh-CN" altLang="en-US" sz="3600" b="1" kern="0" dirty="0" smtClean="0">
                <a:solidFill>
                  <a:schemeClr val="tx1"/>
                </a:solidFill>
                <a:latin typeface="楷体" panose="02010609060101010101" pitchFamily="49" charset="-122"/>
                <a:ea typeface="楷体" panose="02010609060101010101" pitchFamily="49" charset="-122"/>
              </a:rPr>
              <a:t>微机的输入</a:t>
            </a:r>
            <a:r>
              <a:rPr kumimoji="0" lang="en-US" altLang="zh-CN" sz="3600" b="1" kern="0" dirty="0" smtClean="0">
                <a:solidFill>
                  <a:schemeClr val="tx1"/>
                </a:solidFill>
                <a:latin typeface="楷体" panose="02010609060101010101" pitchFamily="49" charset="-122"/>
                <a:ea typeface="楷体" panose="02010609060101010101" pitchFamily="49" charset="-122"/>
              </a:rPr>
              <a:t>/</a:t>
            </a:r>
            <a:r>
              <a:rPr kumimoji="0" lang="zh-CN" altLang="en-US" sz="3600" b="1" kern="0" dirty="0" smtClean="0">
                <a:solidFill>
                  <a:schemeClr val="tx1"/>
                </a:solidFill>
                <a:latin typeface="楷体" panose="02010609060101010101" pitchFamily="49" charset="-122"/>
                <a:ea typeface="楷体" panose="02010609060101010101" pitchFamily="49" charset="-122"/>
              </a:rPr>
              <a:t>输出方式</a:t>
            </a:r>
            <a:endParaRPr kumimoji="0" lang="en-US" altLang="zh-CN" sz="3600" b="1" kern="0" dirty="0" smtClean="0">
              <a:solidFill>
                <a:schemeClr val="tx1"/>
              </a:solidFill>
              <a:latin typeface="楷体" panose="02010609060101010101" pitchFamily="49" charset="-122"/>
              <a:ea typeface="楷体" panose="02010609060101010101" pitchFamily="49" charset="-122"/>
            </a:endParaRPr>
          </a:p>
          <a:p>
            <a:pPr eaLnBrk="1" hangingPunct="1"/>
            <a:r>
              <a:rPr lang="en-US" altLang="zh-CN" sz="28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5.1.3</a:t>
            </a:r>
            <a:r>
              <a:rPr lang="en-US" altLang="zh-CN" sz="2800" dirty="0" smtClean="0">
                <a:solidFill>
                  <a:schemeClr val="tx1"/>
                </a:solidFill>
                <a:latin typeface="楷体" panose="02010609060101010101" pitchFamily="49" charset="-122"/>
                <a:ea typeface="楷体" panose="02010609060101010101" pitchFamily="49" charset="-122"/>
              </a:rPr>
              <a:t>  </a:t>
            </a:r>
            <a:r>
              <a:rPr lang="zh-CN" altLang="en-US" sz="2800" dirty="0" smtClean="0">
                <a:solidFill>
                  <a:schemeClr val="tx1"/>
                </a:solidFill>
                <a:latin typeface="楷体" panose="02010609060101010101" pitchFamily="49" charset="-122"/>
                <a:ea typeface="楷体" panose="02010609060101010101" pitchFamily="49" charset="-122"/>
              </a:rPr>
              <a:t>直接存储器存取</a:t>
            </a:r>
            <a:r>
              <a:rPr lang="en-US" altLang="zh-CN" sz="2800" dirty="0" smtClean="0">
                <a:solidFill>
                  <a:schemeClr val="tx1"/>
                </a:solidFill>
                <a:latin typeface="楷体" panose="02010609060101010101" pitchFamily="49" charset="-122"/>
                <a:ea typeface="楷体" panose="02010609060101010101" pitchFamily="49" charset="-122"/>
              </a:rPr>
              <a:t>(DMA)</a:t>
            </a:r>
            <a:r>
              <a:rPr lang="zh-CN" altLang="en-US" sz="2800" dirty="0" smtClean="0">
                <a:solidFill>
                  <a:schemeClr val="tx1"/>
                </a:solidFill>
                <a:latin typeface="楷体" panose="02010609060101010101" pitchFamily="49" charset="-122"/>
                <a:ea typeface="楷体" panose="02010609060101010101" pitchFamily="49" charset="-122"/>
              </a:rPr>
              <a:t>方式</a:t>
            </a:r>
            <a:endParaRPr kumimoji="0" lang="zh-CN" altLang="en-US" sz="2800" b="1" kern="0" dirty="0" smtClean="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11560" y="1157933"/>
            <a:ext cx="8001000" cy="1030288"/>
          </a:xfrm>
        </p:spPr>
        <p:txBody>
          <a:bodyPr/>
          <a:lstStyle/>
          <a:p>
            <a:pPr eaLnBrk="1" hangingPunct="1"/>
            <a:r>
              <a:rPr lang="zh-CN" altLang="en-US" sz="4000" b="1" dirty="0" smtClean="0"/>
              <a:t>第</a:t>
            </a:r>
            <a:r>
              <a:rPr lang="en-US" altLang="zh-CN" sz="4000" b="1" dirty="0" smtClean="0"/>
              <a:t>5</a:t>
            </a:r>
            <a:r>
              <a:rPr lang="zh-CN" altLang="en-US" sz="4000" b="1" dirty="0" smtClean="0"/>
              <a:t>章 中断系统</a:t>
            </a:r>
          </a:p>
        </p:txBody>
      </p:sp>
      <p:sp>
        <p:nvSpPr>
          <p:cNvPr id="6147" name="Rectangle 3"/>
          <p:cNvSpPr>
            <a:spLocks noGrp="1" noChangeArrowheads="1"/>
          </p:cNvSpPr>
          <p:nvPr>
            <p:ph type="subTitle" idx="1"/>
          </p:nvPr>
        </p:nvSpPr>
        <p:spPr>
          <a:xfrm>
            <a:off x="1785938" y="3286125"/>
            <a:ext cx="7156450" cy="1719263"/>
          </a:xfrm>
        </p:spPr>
        <p:txBody>
          <a:bodyPr/>
          <a:lstStyle/>
          <a:p>
            <a:pPr algn="r" eaLnBrk="1" hangingPunct="1"/>
            <a:r>
              <a:rPr lang="zh-CN" altLang="en-US" b="1" dirty="0" smtClean="0"/>
              <a:t>          任课教师：丁学明</a:t>
            </a:r>
            <a:endParaRPr lang="en-US" altLang="zh-CN" b="1" dirty="0" smtClean="0"/>
          </a:p>
          <a:p>
            <a:pPr algn="r" eaLnBrk="1" hangingPunct="1"/>
            <a:r>
              <a:rPr lang="en-US" altLang="zh-CN" b="1" dirty="0" smtClean="0"/>
              <a:t>E-mail</a:t>
            </a:r>
            <a:r>
              <a:rPr lang="zh-CN" altLang="en-US" b="1" dirty="0" smtClean="0"/>
              <a:t>：</a:t>
            </a:r>
            <a:r>
              <a:rPr lang="en-US" altLang="zh-CN" b="1" dirty="0" smtClean="0">
                <a:hlinkClick r:id="rId2"/>
              </a:rPr>
              <a:t>xuemingding@163.com</a:t>
            </a:r>
            <a:endParaRPr lang="en-US" altLang="zh-CN" b="1" dirty="0" smtClean="0"/>
          </a:p>
          <a:p>
            <a:pPr algn="r" eaLnBrk="1" hangingPunct="1"/>
            <a:r>
              <a:rPr lang="en-US" altLang="zh-CN" b="1" dirty="0" smtClean="0"/>
              <a:t>Tel</a:t>
            </a:r>
            <a:r>
              <a:rPr lang="zh-CN" altLang="en-US" b="1" dirty="0" smtClean="0"/>
              <a:t>：</a:t>
            </a:r>
            <a:r>
              <a:rPr lang="en-US" altLang="zh-CN" b="1" dirty="0" smtClean="0"/>
              <a:t>13818035653</a:t>
            </a:r>
            <a:endParaRPr lang="zh-CN" altLang="en-US" b="1" dirty="0" smtClean="0"/>
          </a:p>
          <a:p>
            <a:pPr algn="r" eaLnBrk="1" hangingPunct="1"/>
            <a:r>
              <a:rPr lang="zh-CN" altLang="en-US" b="1" dirty="0" smtClean="0">
                <a:solidFill>
                  <a:srgbClr val="C00000"/>
                </a:solidFill>
              </a:rPr>
              <a:t> </a:t>
            </a:r>
          </a:p>
        </p:txBody>
      </p:sp>
      <p:sp>
        <p:nvSpPr>
          <p:cNvPr id="6148" name="矩形 3"/>
          <p:cNvSpPr>
            <a:spLocks noChangeArrowheads="1"/>
          </p:cNvSpPr>
          <p:nvPr/>
        </p:nvSpPr>
        <p:spPr bwMode="auto">
          <a:xfrm>
            <a:off x="2843213" y="5586413"/>
            <a:ext cx="4303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solidFill>
                  <a:srgbClr val="C00000"/>
                </a:solidFill>
                <a:latin typeface="Verdana" panose="020B0604030504040204" pitchFamily="34" charset="0"/>
              </a:rPr>
              <a:t>上海理工大学光电学院</a:t>
            </a:r>
            <a:endParaRPr lang="zh-CN" altLang="en-US">
              <a:latin typeface="Verdana" panose="020B0604030504040204" pitchFamily="34" charset="0"/>
            </a:endParaRPr>
          </a:p>
        </p:txBody>
      </p:sp>
      <p:pic>
        <p:nvPicPr>
          <p:cNvPr id="6149"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57624"/>
            <a:ext cx="2376264" cy="2376264"/>
          </a:xfrm>
          <a:prstGeom prst="rect">
            <a:avLst/>
          </a:prstGeom>
        </p:spPr>
      </p:pic>
    </p:spTree>
  </p:cSld>
  <p:clrMapOvr>
    <a:masterClrMapping/>
  </p:clrMapOvr>
  <p:transition advTm="57959">
    <p:cut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MH_Others_1"/>
          <p:cNvSpPr/>
          <p:nvPr>
            <p:custDataLst>
              <p:tags r:id="rId2"/>
            </p:custDataLst>
          </p:nvPr>
        </p:nvSpPr>
        <p:spPr>
          <a:xfrm>
            <a:off x="4364038" y="2286000"/>
            <a:ext cx="3376612" cy="444500"/>
          </a:xfrm>
          <a:custGeom>
            <a:avLst/>
            <a:gdLst>
              <a:gd name="connsiteX0" fmla="*/ 3322894 w 3376894"/>
              <a:gd name="connsiteY0" fmla="*/ 336884 h 444884"/>
              <a:gd name="connsiteX1" fmla="*/ 3376894 w 3376894"/>
              <a:gd name="connsiteY1" fmla="*/ 390884 h 444884"/>
              <a:gd name="connsiteX2" fmla="*/ 3322894 w 3376894"/>
              <a:gd name="connsiteY2" fmla="*/ 444884 h 444884"/>
              <a:gd name="connsiteX3" fmla="*/ 3284711 w 3376894"/>
              <a:gd name="connsiteY3" fmla="*/ 429068 h 444884"/>
              <a:gd name="connsiteX4" fmla="*/ 3277511 w 3376894"/>
              <a:gd name="connsiteY4" fmla="*/ 411686 h 444884"/>
              <a:gd name="connsiteX5" fmla="*/ 423171 w 3376894"/>
              <a:gd name="connsiteY5" fmla="*/ 411686 h 444884"/>
              <a:gd name="connsiteX6" fmla="*/ 423171 w 3376894"/>
              <a:gd name="connsiteY6" fmla="*/ 382886 h 444884"/>
              <a:gd name="connsiteX7" fmla="*/ 3272207 w 3376894"/>
              <a:gd name="connsiteY7" fmla="*/ 382886 h 444884"/>
              <a:gd name="connsiteX8" fmla="*/ 3284711 w 3376894"/>
              <a:gd name="connsiteY8" fmla="*/ 352700 h 444884"/>
              <a:gd name="connsiteX9" fmla="*/ 3322894 w 3376894"/>
              <a:gd name="connsiteY9" fmla="*/ 336884 h 444884"/>
              <a:gd name="connsiteX10" fmla="*/ 220963 w 3376894"/>
              <a:gd name="connsiteY10" fmla="*/ 0 h 444884"/>
              <a:gd name="connsiteX11" fmla="*/ 441926 w 3376894"/>
              <a:gd name="connsiteY11" fmla="*/ 220963 h 444884"/>
              <a:gd name="connsiteX12" fmla="*/ 220963 w 3376894"/>
              <a:gd name="connsiteY12" fmla="*/ 441926 h 444884"/>
              <a:gd name="connsiteX13" fmla="*/ 0 w 3376894"/>
              <a:gd name="connsiteY13" fmla="*/ 220963 h 444884"/>
              <a:gd name="connsiteX14" fmla="*/ 220963 w 3376894"/>
              <a:gd name="connsiteY14" fmla="*/ 0 h 444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76894" h="444884">
                <a:moveTo>
                  <a:pt x="3322894" y="336884"/>
                </a:moveTo>
                <a:cubicBezTo>
                  <a:pt x="3352717" y="336884"/>
                  <a:pt x="3376894" y="361061"/>
                  <a:pt x="3376894" y="390884"/>
                </a:cubicBezTo>
                <a:cubicBezTo>
                  <a:pt x="3376894" y="420707"/>
                  <a:pt x="3352717" y="444884"/>
                  <a:pt x="3322894" y="444884"/>
                </a:cubicBezTo>
                <a:cubicBezTo>
                  <a:pt x="3307983" y="444884"/>
                  <a:pt x="3294483" y="438840"/>
                  <a:pt x="3284711" y="429068"/>
                </a:cubicBezTo>
                <a:lnTo>
                  <a:pt x="3277511" y="411686"/>
                </a:lnTo>
                <a:lnTo>
                  <a:pt x="423171" y="411686"/>
                </a:lnTo>
                <a:lnTo>
                  <a:pt x="423171" y="382886"/>
                </a:lnTo>
                <a:lnTo>
                  <a:pt x="3272207" y="382886"/>
                </a:lnTo>
                <a:lnTo>
                  <a:pt x="3284711" y="352700"/>
                </a:lnTo>
                <a:cubicBezTo>
                  <a:pt x="3294483" y="342928"/>
                  <a:pt x="3307983" y="336884"/>
                  <a:pt x="3322894" y="336884"/>
                </a:cubicBezTo>
                <a:close/>
                <a:moveTo>
                  <a:pt x="220963" y="0"/>
                </a:moveTo>
                <a:cubicBezTo>
                  <a:pt x="342997" y="0"/>
                  <a:pt x="441926" y="98929"/>
                  <a:pt x="441926" y="220963"/>
                </a:cubicBezTo>
                <a:cubicBezTo>
                  <a:pt x="441926" y="342997"/>
                  <a:pt x="342997" y="441926"/>
                  <a:pt x="220963" y="441926"/>
                </a:cubicBezTo>
                <a:cubicBezTo>
                  <a:pt x="98929" y="441926"/>
                  <a:pt x="0" y="342997"/>
                  <a:pt x="0" y="220963"/>
                </a:cubicBezTo>
                <a:cubicBezTo>
                  <a:pt x="0" y="98929"/>
                  <a:pt x="98929" y="0"/>
                  <a:pt x="2209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normAutofit/>
          </a:bodyPr>
          <a:lstStyle/>
          <a:p>
            <a:pPr algn="ctr" eaLnBrk="1" hangingPunct="1">
              <a:defRPr/>
            </a:pPr>
            <a:r>
              <a:rPr lang="zh-CN" altLang="en-US" dirty="0" smtClean="0">
                <a:solidFill>
                  <a:srgbClr val="0070C0"/>
                </a:solidFill>
              </a:rPr>
              <a:t>    </a:t>
            </a:r>
            <a:r>
              <a:rPr lang="zh-CN" altLang="en-US" sz="2000" dirty="0" smtClean="0">
                <a:solidFill>
                  <a:srgbClr val="0070C0"/>
                </a:solidFill>
              </a:rPr>
              <a:t>微机的输入</a:t>
            </a:r>
            <a:r>
              <a:rPr lang="en-US" altLang="zh-CN" sz="2000" dirty="0" smtClean="0">
                <a:solidFill>
                  <a:srgbClr val="0070C0"/>
                </a:solidFill>
              </a:rPr>
              <a:t>/</a:t>
            </a:r>
            <a:r>
              <a:rPr lang="zh-CN" altLang="en-US" sz="2000" dirty="0" smtClean="0">
                <a:solidFill>
                  <a:srgbClr val="0070C0"/>
                </a:solidFill>
              </a:rPr>
              <a:t>输出方式</a:t>
            </a:r>
            <a:endParaRPr lang="zh-CN" altLang="en-US" sz="2000" dirty="0">
              <a:solidFill>
                <a:srgbClr val="0070C0"/>
              </a:solidFill>
            </a:endParaRPr>
          </a:p>
        </p:txBody>
      </p:sp>
      <p:sp>
        <p:nvSpPr>
          <p:cNvPr id="75" name="MH_Others_2"/>
          <p:cNvSpPr/>
          <p:nvPr>
            <p:custDataLst>
              <p:tags r:id="rId3"/>
            </p:custDataLst>
          </p:nvPr>
        </p:nvSpPr>
        <p:spPr>
          <a:xfrm flipH="1">
            <a:off x="1446213" y="3179763"/>
            <a:ext cx="3376612" cy="444500"/>
          </a:xfrm>
          <a:custGeom>
            <a:avLst/>
            <a:gdLst>
              <a:gd name="connsiteX0" fmla="*/ 3322894 w 3376894"/>
              <a:gd name="connsiteY0" fmla="*/ 336884 h 444884"/>
              <a:gd name="connsiteX1" fmla="*/ 3376894 w 3376894"/>
              <a:gd name="connsiteY1" fmla="*/ 390884 h 444884"/>
              <a:gd name="connsiteX2" fmla="*/ 3322894 w 3376894"/>
              <a:gd name="connsiteY2" fmla="*/ 444884 h 444884"/>
              <a:gd name="connsiteX3" fmla="*/ 3284711 w 3376894"/>
              <a:gd name="connsiteY3" fmla="*/ 429068 h 444884"/>
              <a:gd name="connsiteX4" fmla="*/ 3277511 w 3376894"/>
              <a:gd name="connsiteY4" fmla="*/ 411686 h 444884"/>
              <a:gd name="connsiteX5" fmla="*/ 423171 w 3376894"/>
              <a:gd name="connsiteY5" fmla="*/ 411686 h 444884"/>
              <a:gd name="connsiteX6" fmla="*/ 423171 w 3376894"/>
              <a:gd name="connsiteY6" fmla="*/ 382886 h 444884"/>
              <a:gd name="connsiteX7" fmla="*/ 3272207 w 3376894"/>
              <a:gd name="connsiteY7" fmla="*/ 382886 h 444884"/>
              <a:gd name="connsiteX8" fmla="*/ 3284711 w 3376894"/>
              <a:gd name="connsiteY8" fmla="*/ 352700 h 444884"/>
              <a:gd name="connsiteX9" fmla="*/ 3322894 w 3376894"/>
              <a:gd name="connsiteY9" fmla="*/ 336884 h 444884"/>
              <a:gd name="connsiteX10" fmla="*/ 220963 w 3376894"/>
              <a:gd name="connsiteY10" fmla="*/ 0 h 444884"/>
              <a:gd name="connsiteX11" fmla="*/ 441926 w 3376894"/>
              <a:gd name="connsiteY11" fmla="*/ 220963 h 444884"/>
              <a:gd name="connsiteX12" fmla="*/ 220963 w 3376894"/>
              <a:gd name="connsiteY12" fmla="*/ 441926 h 444884"/>
              <a:gd name="connsiteX13" fmla="*/ 0 w 3376894"/>
              <a:gd name="connsiteY13" fmla="*/ 220963 h 444884"/>
              <a:gd name="connsiteX14" fmla="*/ 220963 w 3376894"/>
              <a:gd name="connsiteY14" fmla="*/ 0 h 444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76894" h="444884">
                <a:moveTo>
                  <a:pt x="3322894" y="336884"/>
                </a:moveTo>
                <a:cubicBezTo>
                  <a:pt x="3352717" y="336884"/>
                  <a:pt x="3376894" y="361061"/>
                  <a:pt x="3376894" y="390884"/>
                </a:cubicBezTo>
                <a:cubicBezTo>
                  <a:pt x="3376894" y="420707"/>
                  <a:pt x="3352717" y="444884"/>
                  <a:pt x="3322894" y="444884"/>
                </a:cubicBezTo>
                <a:cubicBezTo>
                  <a:pt x="3307983" y="444884"/>
                  <a:pt x="3294483" y="438840"/>
                  <a:pt x="3284711" y="429068"/>
                </a:cubicBezTo>
                <a:lnTo>
                  <a:pt x="3277511" y="411686"/>
                </a:lnTo>
                <a:lnTo>
                  <a:pt x="423171" y="411686"/>
                </a:lnTo>
                <a:lnTo>
                  <a:pt x="423171" y="382886"/>
                </a:lnTo>
                <a:lnTo>
                  <a:pt x="3272207" y="382886"/>
                </a:lnTo>
                <a:lnTo>
                  <a:pt x="3284711" y="352700"/>
                </a:lnTo>
                <a:cubicBezTo>
                  <a:pt x="3294483" y="342928"/>
                  <a:pt x="3307983" y="336884"/>
                  <a:pt x="3322894" y="336884"/>
                </a:cubicBezTo>
                <a:close/>
                <a:moveTo>
                  <a:pt x="220963" y="0"/>
                </a:moveTo>
                <a:cubicBezTo>
                  <a:pt x="342997" y="0"/>
                  <a:pt x="441926" y="98929"/>
                  <a:pt x="441926" y="220963"/>
                </a:cubicBezTo>
                <a:cubicBezTo>
                  <a:pt x="441926" y="342997"/>
                  <a:pt x="342997" y="441926"/>
                  <a:pt x="220963" y="441926"/>
                </a:cubicBezTo>
                <a:cubicBezTo>
                  <a:pt x="98929" y="441926"/>
                  <a:pt x="0" y="342997"/>
                  <a:pt x="0" y="220963"/>
                </a:cubicBezTo>
                <a:cubicBezTo>
                  <a:pt x="0" y="98929"/>
                  <a:pt x="98929" y="0"/>
                  <a:pt x="22096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08000" bIns="72000" anchor="ctr">
            <a:normAutofit/>
          </a:bodyPr>
          <a:lstStyle/>
          <a:p>
            <a:pPr algn="ctr" eaLnBrk="1" hangingPunct="1">
              <a:defRPr/>
            </a:pPr>
            <a:r>
              <a:rPr lang="zh-CN" altLang="en-US" sz="2000" dirty="0" smtClean="0">
                <a:solidFill>
                  <a:srgbClr val="FF0000"/>
                </a:solidFill>
              </a:rPr>
              <a:t>中断的概念</a:t>
            </a:r>
            <a:endParaRPr lang="zh-CN" altLang="en-US" sz="2000" dirty="0">
              <a:solidFill>
                <a:srgbClr val="FF0000"/>
              </a:solidFill>
            </a:endParaRPr>
          </a:p>
        </p:txBody>
      </p:sp>
      <p:sp>
        <p:nvSpPr>
          <p:cNvPr id="9220" name="MH_Others_3"/>
          <p:cNvSpPr txBox="1">
            <a:spLocks noChangeArrowheads="1"/>
          </p:cNvSpPr>
          <p:nvPr>
            <p:custDataLst>
              <p:tags r:id="rId4"/>
            </p:custDataLst>
          </p:nvPr>
        </p:nvSpPr>
        <p:spPr bwMode="auto">
          <a:xfrm>
            <a:off x="4351338" y="2300288"/>
            <a:ext cx="46037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a:solidFill>
                  <a:srgbClr val="FFFFFF"/>
                </a:solidFill>
              </a:rPr>
              <a:t>01</a:t>
            </a:r>
            <a:endParaRPr lang="zh-CN" altLang="en-US">
              <a:solidFill>
                <a:srgbClr val="FFFFFF"/>
              </a:solidFill>
            </a:endParaRPr>
          </a:p>
        </p:txBody>
      </p:sp>
      <p:sp>
        <p:nvSpPr>
          <p:cNvPr id="9221" name="MH_Others_4"/>
          <p:cNvSpPr txBox="1">
            <a:spLocks noChangeArrowheads="1"/>
          </p:cNvSpPr>
          <p:nvPr>
            <p:custDataLst>
              <p:tags r:id="rId5"/>
            </p:custDataLst>
          </p:nvPr>
        </p:nvSpPr>
        <p:spPr bwMode="auto">
          <a:xfrm>
            <a:off x="4351338" y="3195638"/>
            <a:ext cx="46037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a:solidFill>
                  <a:srgbClr val="FFFFFF"/>
                </a:solidFill>
              </a:rPr>
              <a:t>02</a:t>
            </a:r>
            <a:endParaRPr lang="zh-CN" altLang="en-US">
              <a:solidFill>
                <a:srgbClr val="FFFFFF"/>
              </a:solidFill>
            </a:endParaRPr>
          </a:p>
        </p:txBody>
      </p:sp>
      <p:sp>
        <p:nvSpPr>
          <p:cNvPr id="118" name="MH_Others_5"/>
          <p:cNvSpPr/>
          <p:nvPr>
            <p:custDataLst>
              <p:tags r:id="rId6"/>
            </p:custDataLst>
          </p:nvPr>
        </p:nvSpPr>
        <p:spPr>
          <a:xfrm>
            <a:off x="85725" y="679450"/>
            <a:ext cx="430213" cy="815975"/>
          </a:xfrm>
          <a:custGeom>
            <a:avLst/>
            <a:gdLst>
              <a:gd name="connsiteX0" fmla="*/ 1 w 776515"/>
              <a:gd name="connsiteY0" fmla="*/ 0 h 1553028"/>
              <a:gd name="connsiteX1" fmla="*/ 776515 w 776515"/>
              <a:gd name="connsiteY1" fmla="*/ 776514 h 1553028"/>
              <a:gd name="connsiteX2" fmla="*/ 1 w 776515"/>
              <a:gd name="connsiteY2" fmla="*/ 1553028 h 1553028"/>
              <a:gd name="connsiteX3" fmla="*/ 0 w 776515"/>
              <a:gd name="connsiteY3" fmla="*/ 1553028 h 1553028"/>
              <a:gd name="connsiteX4" fmla="*/ 0 w 776515"/>
              <a:gd name="connsiteY4" fmla="*/ 0 h 1553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5" h="1553028">
                <a:moveTo>
                  <a:pt x="1" y="0"/>
                </a:moveTo>
                <a:cubicBezTo>
                  <a:pt x="428858" y="0"/>
                  <a:pt x="776515" y="347657"/>
                  <a:pt x="776515" y="776514"/>
                </a:cubicBezTo>
                <a:cubicBezTo>
                  <a:pt x="776515" y="1205371"/>
                  <a:pt x="428858" y="1553028"/>
                  <a:pt x="1" y="1553028"/>
                </a:cubicBezTo>
                <a:lnTo>
                  <a:pt x="0" y="155302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5" name="MH_Others_6"/>
          <p:cNvSpPr txBox="1"/>
          <p:nvPr>
            <p:custDataLst>
              <p:tags r:id="rId7"/>
            </p:custDataLst>
          </p:nvPr>
        </p:nvSpPr>
        <p:spPr>
          <a:xfrm>
            <a:off x="468313" y="809625"/>
            <a:ext cx="1817687" cy="815975"/>
          </a:xfrm>
          <a:prstGeom prst="rect">
            <a:avLst/>
          </a:prstGeom>
          <a:noFill/>
        </p:spPr>
        <p:txBody>
          <a:bodyPr lIns="0" tIns="0" rIns="0" bIns="0" anchor="ctr">
            <a:normAutofit fontScale="85000" lnSpcReduction="10000"/>
          </a:bodyPr>
          <a:lstStyle/>
          <a:p>
            <a:pPr algn="ctr" eaLnBrk="1" hangingPunct="1">
              <a:defRPr/>
            </a:pPr>
            <a:r>
              <a:rPr lang="zh-CN" altLang="en-US" sz="4000" b="1" dirty="0">
                <a:solidFill>
                  <a:srgbClr val="C00000"/>
                </a:solidFill>
                <a:latin typeface="微软雅黑" panose="020B0503020204020204" pitchFamily="34" charset="-122"/>
                <a:ea typeface="微软雅黑" panose="020B0503020204020204" pitchFamily="34" charset="-122"/>
              </a:rPr>
              <a:t>主要内容</a:t>
            </a:r>
            <a:endParaRPr lang="zh-CN" altLang="en-US" sz="600" dirty="0">
              <a:solidFill>
                <a:srgbClr val="C00000"/>
              </a:solidFill>
              <a:latin typeface="微软雅黑" panose="020B0503020204020204" pitchFamily="34" charset="-122"/>
              <a:ea typeface="微软雅黑" panose="020B0503020204020204" pitchFamily="34" charset="-122"/>
            </a:endParaRPr>
          </a:p>
        </p:txBody>
      </p:sp>
      <p:sp>
        <p:nvSpPr>
          <p:cNvPr id="121" name="MH_Others_7"/>
          <p:cNvSpPr/>
          <p:nvPr>
            <p:custDataLst>
              <p:tags r:id="rId8"/>
            </p:custDataLst>
          </p:nvPr>
        </p:nvSpPr>
        <p:spPr>
          <a:xfrm>
            <a:off x="-6350" y="679450"/>
            <a:ext cx="63500" cy="815975"/>
          </a:xfrm>
          <a:custGeom>
            <a:avLst/>
            <a:gdLst>
              <a:gd name="connsiteX0" fmla="*/ 0 w 63524"/>
              <a:gd name="connsiteY0" fmla="*/ 0 h 816033"/>
              <a:gd name="connsiteX1" fmla="*/ 1 w 63524"/>
              <a:gd name="connsiteY1" fmla="*/ 0 h 816033"/>
              <a:gd name="connsiteX2" fmla="*/ 63524 w 63524"/>
              <a:gd name="connsiteY2" fmla="*/ 6061 h 816033"/>
              <a:gd name="connsiteX3" fmla="*/ 63524 w 63524"/>
              <a:gd name="connsiteY3" fmla="*/ 809972 h 816033"/>
              <a:gd name="connsiteX4" fmla="*/ 1 w 63524"/>
              <a:gd name="connsiteY4" fmla="*/ 816033 h 816033"/>
              <a:gd name="connsiteX5" fmla="*/ 0 w 63524"/>
              <a:gd name="connsiteY5" fmla="*/ 816033 h 81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24" h="816033">
                <a:moveTo>
                  <a:pt x="0" y="0"/>
                </a:moveTo>
                <a:lnTo>
                  <a:pt x="1" y="0"/>
                </a:lnTo>
                <a:lnTo>
                  <a:pt x="63524" y="6061"/>
                </a:lnTo>
                <a:lnTo>
                  <a:pt x="63524" y="809972"/>
                </a:lnTo>
                <a:lnTo>
                  <a:pt x="1" y="816033"/>
                </a:lnTo>
                <a:lnTo>
                  <a:pt x="0" y="8160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4" name="MH_Others_10"/>
          <p:cNvSpPr/>
          <p:nvPr>
            <p:custDataLst>
              <p:tags r:id="rId9"/>
            </p:custDataLst>
          </p:nvPr>
        </p:nvSpPr>
        <p:spPr>
          <a:xfrm>
            <a:off x="4376738" y="3884613"/>
            <a:ext cx="3376612" cy="446087"/>
          </a:xfrm>
          <a:custGeom>
            <a:avLst/>
            <a:gdLst>
              <a:gd name="connsiteX0" fmla="*/ 3322894 w 3376894"/>
              <a:gd name="connsiteY0" fmla="*/ 336884 h 444884"/>
              <a:gd name="connsiteX1" fmla="*/ 3376894 w 3376894"/>
              <a:gd name="connsiteY1" fmla="*/ 390884 h 444884"/>
              <a:gd name="connsiteX2" fmla="*/ 3322894 w 3376894"/>
              <a:gd name="connsiteY2" fmla="*/ 444884 h 444884"/>
              <a:gd name="connsiteX3" fmla="*/ 3284711 w 3376894"/>
              <a:gd name="connsiteY3" fmla="*/ 429068 h 444884"/>
              <a:gd name="connsiteX4" fmla="*/ 3277511 w 3376894"/>
              <a:gd name="connsiteY4" fmla="*/ 411686 h 444884"/>
              <a:gd name="connsiteX5" fmla="*/ 423171 w 3376894"/>
              <a:gd name="connsiteY5" fmla="*/ 411686 h 444884"/>
              <a:gd name="connsiteX6" fmla="*/ 423171 w 3376894"/>
              <a:gd name="connsiteY6" fmla="*/ 382886 h 444884"/>
              <a:gd name="connsiteX7" fmla="*/ 3272207 w 3376894"/>
              <a:gd name="connsiteY7" fmla="*/ 382886 h 444884"/>
              <a:gd name="connsiteX8" fmla="*/ 3284711 w 3376894"/>
              <a:gd name="connsiteY8" fmla="*/ 352700 h 444884"/>
              <a:gd name="connsiteX9" fmla="*/ 3322894 w 3376894"/>
              <a:gd name="connsiteY9" fmla="*/ 336884 h 444884"/>
              <a:gd name="connsiteX10" fmla="*/ 220963 w 3376894"/>
              <a:gd name="connsiteY10" fmla="*/ 0 h 444884"/>
              <a:gd name="connsiteX11" fmla="*/ 441926 w 3376894"/>
              <a:gd name="connsiteY11" fmla="*/ 220963 h 444884"/>
              <a:gd name="connsiteX12" fmla="*/ 220963 w 3376894"/>
              <a:gd name="connsiteY12" fmla="*/ 441926 h 444884"/>
              <a:gd name="connsiteX13" fmla="*/ 0 w 3376894"/>
              <a:gd name="connsiteY13" fmla="*/ 220963 h 444884"/>
              <a:gd name="connsiteX14" fmla="*/ 220963 w 3376894"/>
              <a:gd name="connsiteY14" fmla="*/ 0 h 444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76894" h="444884">
                <a:moveTo>
                  <a:pt x="3322894" y="336884"/>
                </a:moveTo>
                <a:cubicBezTo>
                  <a:pt x="3352717" y="336884"/>
                  <a:pt x="3376894" y="361061"/>
                  <a:pt x="3376894" y="390884"/>
                </a:cubicBezTo>
                <a:cubicBezTo>
                  <a:pt x="3376894" y="420707"/>
                  <a:pt x="3352717" y="444884"/>
                  <a:pt x="3322894" y="444884"/>
                </a:cubicBezTo>
                <a:cubicBezTo>
                  <a:pt x="3307983" y="444884"/>
                  <a:pt x="3294483" y="438840"/>
                  <a:pt x="3284711" y="429068"/>
                </a:cubicBezTo>
                <a:lnTo>
                  <a:pt x="3277511" y="411686"/>
                </a:lnTo>
                <a:lnTo>
                  <a:pt x="423171" y="411686"/>
                </a:lnTo>
                <a:lnTo>
                  <a:pt x="423171" y="382886"/>
                </a:lnTo>
                <a:lnTo>
                  <a:pt x="3272207" y="382886"/>
                </a:lnTo>
                <a:lnTo>
                  <a:pt x="3284711" y="352700"/>
                </a:lnTo>
                <a:cubicBezTo>
                  <a:pt x="3294483" y="342928"/>
                  <a:pt x="3307983" y="336884"/>
                  <a:pt x="3322894" y="336884"/>
                </a:cubicBezTo>
                <a:close/>
                <a:moveTo>
                  <a:pt x="220963" y="0"/>
                </a:moveTo>
                <a:cubicBezTo>
                  <a:pt x="342997" y="0"/>
                  <a:pt x="441926" y="98929"/>
                  <a:pt x="441926" y="220963"/>
                </a:cubicBezTo>
                <a:cubicBezTo>
                  <a:pt x="441926" y="342997"/>
                  <a:pt x="342997" y="441926"/>
                  <a:pt x="220963" y="441926"/>
                </a:cubicBezTo>
                <a:cubicBezTo>
                  <a:pt x="98929" y="441926"/>
                  <a:pt x="0" y="342997"/>
                  <a:pt x="0" y="220963"/>
                </a:cubicBezTo>
                <a:cubicBezTo>
                  <a:pt x="0" y="98929"/>
                  <a:pt x="98929" y="0"/>
                  <a:pt x="2209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normAutofit fontScale="25000" lnSpcReduction="20000"/>
          </a:bodyPr>
          <a:lstStyle/>
          <a:p>
            <a:pPr algn="ctr" eaLnBrk="1" hangingPunct="1">
              <a:defRPr/>
            </a:pPr>
            <a:r>
              <a:rPr lang="en-US" altLang="zh-CN" sz="8000" dirty="0" smtClean="0">
                <a:solidFill>
                  <a:srgbClr val="FF0000"/>
                </a:solidFill>
              </a:rPr>
              <a:t>89C51/S51</a:t>
            </a:r>
          </a:p>
          <a:p>
            <a:pPr algn="ctr" eaLnBrk="1" hangingPunct="1">
              <a:defRPr/>
            </a:pPr>
            <a:r>
              <a:rPr lang="en-US" altLang="zh-CN" sz="8000" dirty="0">
                <a:solidFill>
                  <a:srgbClr val="FF0000"/>
                </a:solidFill>
              </a:rPr>
              <a:t> </a:t>
            </a:r>
            <a:r>
              <a:rPr lang="en-US" altLang="zh-CN" sz="8000" dirty="0" smtClean="0">
                <a:solidFill>
                  <a:srgbClr val="FF0000"/>
                </a:solidFill>
              </a:rPr>
              <a:t>   </a:t>
            </a:r>
            <a:r>
              <a:rPr lang="zh-CN" altLang="en-US" sz="8000" dirty="0" smtClean="0">
                <a:solidFill>
                  <a:srgbClr val="FF0000"/>
                </a:solidFill>
              </a:rPr>
              <a:t>中断系统结构及中断控制</a:t>
            </a:r>
            <a:endParaRPr lang="en-US" altLang="zh-CN" sz="8000" dirty="0" smtClean="0">
              <a:solidFill>
                <a:srgbClr val="FF0000"/>
              </a:solidFill>
            </a:endParaRPr>
          </a:p>
          <a:p>
            <a:pPr algn="ctr" eaLnBrk="1" hangingPunct="1">
              <a:defRPr/>
            </a:pPr>
            <a:endParaRPr lang="zh-CN" altLang="en-US" dirty="0">
              <a:solidFill>
                <a:srgbClr val="FF0000"/>
              </a:solidFill>
            </a:endParaRPr>
          </a:p>
        </p:txBody>
      </p:sp>
      <p:sp>
        <p:nvSpPr>
          <p:cNvPr id="9226" name="MH_Others_8"/>
          <p:cNvSpPr txBox="1">
            <a:spLocks noChangeArrowheads="1"/>
          </p:cNvSpPr>
          <p:nvPr>
            <p:custDataLst>
              <p:tags r:id="rId10"/>
            </p:custDataLst>
          </p:nvPr>
        </p:nvSpPr>
        <p:spPr bwMode="auto">
          <a:xfrm>
            <a:off x="4398963" y="3897313"/>
            <a:ext cx="4587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dirty="0" smtClean="0">
                <a:solidFill>
                  <a:srgbClr val="FFFFFF"/>
                </a:solidFill>
              </a:rPr>
              <a:t>03</a:t>
            </a:r>
            <a:endParaRPr lang="zh-CN" altLang="en-US" dirty="0">
              <a:solidFill>
                <a:srgbClr val="FFFFFF"/>
              </a:solidFill>
            </a:endParaRPr>
          </a:p>
        </p:txBody>
      </p:sp>
      <p:sp>
        <p:nvSpPr>
          <p:cNvPr id="9227" name="MH_Others_9"/>
          <p:cNvSpPr txBox="1">
            <a:spLocks noChangeArrowheads="1"/>
          </p:cNvSpPr>
          <p:nvPr>
            <p:custDataLst>
              <p:tags r:id="rId11"/>
            </p:custDataLst>
          </p:nvPr>
        </p:nvSpPr>
        <p:spPr bwMode="auto">
          <a:xfrm>
            <a:off x="4357688" y="4540250"/>
            <a:ext cx="45878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a:solidFill>
                  <a:srgbClr val="FFFFFF"/>
                </a:solidFill>
              </a:rPr>
              <a:t>04</a:t>
            </a:r>
            <a:endParaRPr lang="zh-CN" altLang="en-US">
              <a:solidFill>
                <a:srgbClr val="FFFFFF"/>
              </a:solidFill>
            </a:endParaRPr>
          </a:p>
        </p:txBody>
      </p:sp>
      <p:sp>
        <p:nvSpPr>
          <p:cNvPr id="13" name="MH_Others_2"/>
          <p:cNvSpPr/>
          <p:nvPr>
            <p:custDataLst>
              <p:tags r:id="rId12"/>
            </p:custDataLst>
          </p:nvPr>
        </p:nvSpPr>
        <p:spPr>
          <a:xfrm flipH="1">
            <a:off x="1428750" y="4667250"/>
            <a:ext cx="3376613" cy="444500"/>
          </a:xfrm>
          <a:custGeom>
            <a:avLst/>
            <a:gdLst>
              <a:gd name="connsiteX0" fmla="*/ 3322894 w 3376894"/>
              <a:gd name="connsiteY0" fmla="*/ 336884 h 444884"/>
              <a:gd name="connsiteX1" fmla="*/ 3376894 w 3376894"/>
              <a:gd name="connsiteY1" fmla="*/ 390884 h 444884"/>
              <a:gd name="connsiteX2" fmla="*/ 3322894 w 3376894"/>
              <a:gd name="connsiteY2" fmla="*/ 444884 h 444884"/>
              <a:gd name="connsiteX3" fmla="*/ 3284711 w 3376894"/>
              <a:gd name="connsiteY3" fmla="*/ 429068 h 444884"/>
              <a:gd name="connsiteX4" fmla="*/ 3277511 w 3376894"/>
              <a:gd name="connsiteY4" fmla="*/ 411686 h 444884"/>
              <a:gd name="connsiteX5" fmla="*/ 423171 w 3376894"/>
              <a:gd name="connsiteY5" fmla="*/ 411686 h 444884"/>
              <a:gd name="connsiteX6" fmla="*/ 423171 w 3376894"/>
              <a:gd name="connsiteY6" fmla="*/ 382886 h 444884"/>
              <a:gd name="connsiteX7" fmla="*/ 3272207 w 3376894"/>
              <a:gd name="connsiteY7" fmla="*/ 382886 h 444884"/>
              <a:gd name="connsiteX8" fmla="*/ 3284711 w 3376894"/>
              <a:gd name="connsiteY8" fmla="*/ 352700 h 444884"/>
              <a:gd name="connsiteX9" fmla="*/ 3322894 w 3376894"/>
              <a:gd name="connsiteY9" fmla="*/ 336884 h 444884"/>
              <a:gd name="connsiteX10" fmla="*/ 220963 w 3376894"/>
              <a:gd name="connsiteY10" fmla="*/ 0 h 444884"/>
              <a:gd name="connsiteX11" fmla="*/ 441926 w 3376894"/>
              <a:gd name="connsiteY11" fmla="*/ 220963 h 444884"/>
              <a:gd name="connsiteX12" fmla="*/ 220963 w 3376894"/>
              <a:gd name="connsiteY12" fmla="*/ 441926 h 444884"/>
              <a:gd name="connsiteX13" fmla="*/ 0 w 3376894"/>
              <a:gd name="connsiteY13" fmla="*/ 220963 h 444884"/>
              <a:gd name="connsiteX14" fmla="*/ 220963 w 3376894"/>
              <a:gd name="connsiteY14" fmla="*/ 0 h 444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76894" h="444884">
                <a:moveTo>
                  <a:pt x="3322894" y="336884"/>
                </a:moveTo>
                <a:cubicBezTo>
                  <a:pt x="3352717" y="336884"/>
                  <a:pt x="3376894" y="361061"/>
                  <a:pt x="3376894" y="390884"/>
                </a:cubicBezTo>
                <a:cubicBezTo>
                  <a:pt x="3376894" y="420707"/>
                  <a:pt x="3352717" y="444884"/>
                  <a:pt x="3322894" y="444884"/>
                </a:cubicBezTo>
                <a:cubicBezTo>
                  <a:pt x="3307983" y="444884"/>
                  <a:pt x="3294483" y="438840"/>
                  <a:pt x="3284711" y="429068"/>
                </a:cubicBezTo>
                <a:lnTo>
                  <a:pt x="3277511" y="411686"/>
                </a:lnTo>
                <a:lnTo>
                  <a:pt x="423171" y="411686"/>
                </a:lnTo>
                <a:lnTo>
                  <a:pt x="423171" y="382886"/>
                </a:lnTo>
                <a:lnTo>
                  <a:pt x="3272207" y="382886"/>
                </a:lnTo>
                <a:lnTo>
                  <a:pt x="3284711" y="352700"/>
                </a:lnTo>
                <a:cubicBezTo>
                  <a:pt x="3294483" y="342928"/>
                  <a:pt x="3307983" y="336884"/>
                  <a:pt x="3322894" y="336884"/>
                </a:cubicBezTo>
                <a:close/>
                <a:moveTo>
                  <a:pt x="220963" y="0"/>
                </a:moveTo>
                <a:cubicBezTo>
                  <a:pt x="342997" y="0"/>
                  <a:pt x="441926" y="98929"/>
                  <a:pt x="441926" y="220963"/>
                </a:cubicBezTo>
                <a:cubicBezTo>
                  <a:pt x="441926" y="342997"/>
                  <a:pt x="342997" y="441926"/>
                  <a:pt x="220963" y="441926"/>
                </a:cubicBezTo>
                <a:cubicBezTo>
                  <a:pt x="98929" y="441926"/>
                  <a:pt x="0" y="342997"/>
                  <a:pt x="0" y="220963"/>
                </a:cubicBezTo>
                <a:cubicBezTo>
                  <a:pt x="0" y="98929"/>
                  <a:pt x="98929" y="0"/>
                  <a:pt x="22096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08000" bIns="72000" anchor="ctr">
            <a:normAutofit/>
          </a:bodyPr>
          <a:lstStyle/>
          <a:p>
            <a:pPr algn="ctr" eaLnBrk="1" hangingPunct="1">
              <a:defRPr/>
            </a:pPr>
            <a:r>
              <a:rPr lang="zh-CN" altLang="en-US" sz="2000" dirty="0" smtClean="0">
                <a:solidFill>
                  <a:srgbClr val="00B050"/>
                </a:solidFill>
              </a:rPr>
              <a:t>中断处理过程</a:t>
            </a:r>
            <a:endParaRPr lang="zh-CN" altLang="en-US" sz="2000" dirty="0">
              <a:solidFill>
                <a:srgbClr val="00B050"/>
              </a:solidFill>
            </a:endParaRPr>
          </a:p>
        </p:txBody>
      </p:sp>
      <p:sp>
        <p:nvSpPr>
          <p:cNvPr id="9229" name="MH_Others_8"/>
          <p:cNvSpPr txBox="1">
            <a:spLocks noChangeArrowheads="1"/>
          </p:cNvSpPr>
          <p:nvPr>
            <p:custDataLst>
              <p:tags r:id="rId13"/>
            </p:custDataLst>
          </p:nvPr>
        </p:nvSpPr>
        <p:spPr bwMode="auto">
          <a:xfrm>
            <a:off x="4357688" y="4683125"/>
            <a:ext cx="45878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a:solidFill>
                  <a:srgbClr val="FFFFFF"/>
                </a:solidFill>
              </a:rPr>
              <a:t>04</a:t>
            </a:r>
            <a:endParaRPr lang="zh-CN" altLang="en-US">
              <a:solidFill>
                <a:srgbClr val="FFFFFF"/>
              </a:solidFill>
            </a:endParaRPr>
          </a:p>
        </p:txBody>
      </p:sp>
      <p:sp>
        <p:nvSpPr>
          <p:cNvPr id="15" name="MH_Others_10"/>
          <p:cNvSpPr/>
          <p:nvPr>
            <p:custDataLst>
              <p:tags r:id="rId14"/>
            </p:custDataLst>
          </p:nvPr>
        </p:nvSpPr>
        <p:spPr>
          <a:xfrm>
            <a:off x="4357688" y="5484813"/>
            <a:ext cx="3376612" cy="444500"/>
          </a:xfrm>
          <a:custGeom>
            <a:avLst/>
            <a:gdLst>
              <a:gd name="connsiteX0" fmla="*/ 3322894 w 3376894"/>
              <a:gd name="connsiteY0" fmla="*/ 336884 h 444884"/>
              <a:gd name="connsiteX1" fmla="*/ 3376894 w 3376894"/>
              <a:gd name="connsiteY1" fmla="*/ 390884 h 444884"/>
              <a:gd name="connsiteX2" fmla="*/ 3322894 w 3376894"/>
              <a:gd name="connsiteY2" fmla="*/ 444884 h 444884"/>
              <a:gd name="connsiteX3" fmla="*/ 3284711 w 3376894"/>
              <a:gd name="connsiteY3" fmla="*/ 429068 h 444884"/>
              <a:gd name="connsiteX4" fmla="*/ 3277511 w 3376894"/>
              <a:gd name="connsiteY4" fmla="*/ 411686 h 444884"/>
              <a:gd name="connsiteX5" fmla="*/ 423171 w 3376894"/>
              <a:gd name="connsiteY5" fmla="*/ 411686 h 444884"/>
              <a:gd name="connsiteX6" fmla="*/ 423171 w 3376894"/>
              <a:gd name="connsiteY6" fmla="*/ 382886 h 444884"/>
              <a:gd name="connsiteX7" fmla="*/ 3272207 w 3376894"/>
              <a:gd name="connsiteY7" fmla="*/ 382886 h 444884"/>
              <a:gd name="connsiteX8" fmla="*/ 3284711 w 3376894"/>
              <a:gd name="connsiteY8" fmla="*/ 352700 h 444884"/>
              <a:gd name="connsiteX9" fmla="*/ 3322894 w 3376894"/>
              <a:gd name="connsiteY9" fmla="*/ 336884 h 444884"/>
              <a:gd name="connsiteX10" fmla="*/ 220963 w 3376894"/>
              <a:gd name="connsiteY10" fmla="*/ 0 h 444884"/>
              <a:gd name="connsiteX11" fmla="*/ 441926 w 3376894"/>
              <a:gd name="connsiteY11" fmla="*/ 220963 h 444884"/>
              <a:gd name="connsiteX12" fmla="*/ 220963 w 3376894"/>
              <a:gd name="connsiteY12" fmla="*/ 441926 h 444884"/>
              <a:gd name="connsiteX13" fmla="*/ 0 w 3376894"/>
              <a:gd name="connsiteY13" fmla="*/ 220963 h 444884"/>
              <a:gd name="connsiteX14" fmla="*/ 220963 w 3376894"/>
              <a:gd name="connsiteY14" fmla="*/ 0 h 444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76894" h="444884">
                <a:moveTo>
                  <a:pt x="3322894" y="336884"/>
                </a:moveTo>
                <a:cubicBezTo>
                  <a:pt x="3352717" y="336884"/>
                  <a:pt x="3376894" y="361061"/>
                  <a:pt x="3376894" y="390884"/>
                </a:cubicBezTo>
                <a:cubicBezTo>
                  <a:pt x="3376894" y="420707"/>
                  <a:pt x="3352717" y="444884"/>
                  <a:pt x="3322894" y="444884"/>
                </a:cubicBezTo>
                <a:cubicBezTo>
                  <a:pt x="3307983" y="444884"/>
                  <a:pt x="3294483" y="438840"/>
                  <a:pt x="3284711" y="429068"/>
                </a:cubicBezTo>
                <a:lnTo>
                  <a:pt x="3277511" y="411686"/>
                </a:lnTo>
                <a:lnTo>
                  <a:pt x="423171" y="411686"/>
                </a:lnTo>
                <a:lnTo>
                  <a:pt x="423171" y="382886"/>
                </a:lnTo>
                <a:lnTo>
                  <a:pt x="3272207" y="382886"/>
                </a:lnTo>
                <a:lnTo>
                  <a:pt x="3284711" y="352700"/>
                </a:lnTo>
                <a:cubicBezTo>
                  <a:pt x="3294483" y="342928"/>
                  <a:pt x="3307983" y="336884"/>
                  <a:pt x="3322894" y="336884"/>
                </a:cubicBezTo>
                <a:close/>
                <a:moveTo>
                  <a:pt x="220963" y="0"/>
                </a:moveTo>
                <a:cubicBezTo>
                  <a:pt x="342997" y="0"/>
                  <a:pt x="441926" y="98929"/>
                  <a:pt x="441926" y="220963"/>
                </a:cubicBezTo>
                <a:cubicBezTo>
                  <a:pt x="441926" y="342997"/>
                  <a:pt x="342997" y="441926"/>
                  <a:pt x="220963" y="441926"/>
                </a:cubicBezTo>
                <a:cubicBezTo>
                  <a:pt x="98929" y="441926"/>
                  <a:pt x="0" y="342997"/>
                  <a:pt x="0" y="220963"/>
                </a:cubicBezTo>
                <a:cubicBezTo>
                  <a:pt x="0" y="98929"/>
                  <a:pt x="98929" y="0"/>
                  <a:pt x="2209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normAutofit/>
          </a:bodyPr>
          <a:lstStyle/>
          <a:p>
            <a:pPr algn="ctr" eaLnBrk="1" hangingPunct="1">
              <a:defRPr/>
            </a:pPr>
            <a:r>
              <a:rPr lang="zh-CN" altLang="en-US" sz="2000" dirty="0" smtClean="0">
                <a:solidFill>
                  <a:srgbClr val="FF0000"/>
                </a:solidFill>
              </a:rPr>
              <a:t>中断程序举例</a:t>
            </a:r>
            <a:endParaRPr lang="zh-CN" altLang="en-US" sz="2000" dirty="0">
              <a:solidFill>
                <a:srgbClr val="FF0000"/>
              </a:solidFill>
            </a:endParaRPr>
          </a:p>
        </p:txBody>
      </p:sp>
      <p:sp>
        <p:nvSpPr>
          <p:cNvPr id="9231" name="MH_Others_8"/>
          <p:cNvSpPr txBox="1">
            <a:spLocks noChangeArrowheads="1"/>
          </p:cNvSpPr>
          <p:nvPr>
            <p:custDataLst>
              <p:tags r:id="rId15"/>
            </p:custDataLst>
          </p:nvPr>
        </p:nvSpPr>
        <p:spPr bwMode="auto">
          <a:xfrm>
            <a:off x="4379913" y="5495925"/>
            <a:ext cx="4587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dirty="0">
                <a:solidFill>
                  <a:srgbClr val="FFFFFF"/>
                </a:solidFill>
              </a:rPr>
              <a:t>05</a:t>
            </a:r>
            <a:endParaRPr lang="zh-CN" altLang="en-US" dirty="0">
              <a:solidFill>
                <a:srgbClr val="FFFFFF"/>
              </a:solidFill>
            </a:endParaRPr>
          </a:p>
        </p:txBody>
      </p:sp>
      <p:pic>
        <p:nvPicPr>
          <p:cNvPr id="9232" name="Picture 2" descr="c:\documents and settings\ibm\application data\360se6\User Data\temp\01300000323145123029807175635_s.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898836694"/>
      </p:ext>
    </p:extLst>
  </p:cSld>
  <p:clrMapOvr>
    <a:masterClrMapping/>
  </p:clrMapOvr>
  <p:transition spd="slow" advTm="3655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10243" name="标题 1"/>
          <p:cNvSpPr>
            <a:spLocks noGrp="1"/>
          </p:cNvSpPr>
          <p:nvPr>
            <p:ph type="ctrTitle"/>
          </p:nvPr>
        </p:nvSpPr>
        <p:spPr>
          <a:xfrm>
            <a:off x="395288" y="2924945"/>
            <a:ext cx="8385175" cy="576064"/>
          </a:xfrm>
        </p:spPr>
        <p:txBody>
          <a:bodyPr/>
          <a:lstStyle/>
          <a:p>
            <a:pPr algn="ctr" eaLnBrk="1" hangingPunct="1"/>
            <a:r>
              <a:rPr lang="en-US" altLang="zh-CN"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5.1</a:t>
            </a:r>
            <a:r>
              <a:rPr lang="en-US" altLang="zh-CN" b="1" dirty="0" smtClean="0">
                <a:solidFill>
                  <a:schemeClr val="bg1"/>
                </a:solidFill>
                <a:latin typeface="黑体" panose="02010609060101010101" pitchFamily="49" charset="-122"/>
                <a:ea typeface="黑体" panose="02010609060101010101" pitchFamily="49" charset="-122"/>
              </a:rPr>
              <a:t>  </a:t>
            </a:r>
            <a:r>
              <a:rPr lang="zh-CN" altLang="en-US" b="1" dirty="0">
                <a:solidFill>
                  <a:schemeClr val="bg1"/>
                </a:solidFill>
                <a:latin typeface="黑体" panose="02010609060101010101" pitchFamily="49" charset="-122"/>
                <a:ea typeface="黑体" panose="02010609060101010101" pitchFamily="49" charset="-122"/>
              </a:rPr>
              <a:t>微机的输入</a:t>
            </a:r>
            <a:r>
              <a:rPr lang="en-US" altLang="zh-CN" b="1" dirty="0">
                <a:solidFill>
                  <a:schemeClr val="bg1"/>
                </a:solidFill>
                <a:latin typeface="黑体" panose="02010609060101010101" pitchFamily="49" charset="-122"/>
                <a:ea typeface="黑体" panose="02010609060101010101" pitchFamily="49" charset="-122"/>
              </a:rPr>
              <a:t>/</a:t>
            </a:r>
            <a:r>
              <a:rPr lang="zh-CN" altLang="en-US" b="1" dirty="0">
                <a:solidFill>
                  <a:schemeClr val="bg1"/>
                </a:solidFill>
                <a:latin typeface="黑体" panose="02010609060101010101" pitchFamily="49" charset="-122"/>
                <a:ea typeface="黑体" panose="02010609060101010101" pitchFamily="49" charset="-122"/>
              </a:rPr>
              <a:t>输出方式</a:t>
            </a:r>
            <a:endParaRPr lang="zh-CN" altLang="en-US" sz="4000" b="1" dirty="0" smtClean="0">
              <a:solidFill>
                <a:schemeClr val="bg1"/>
              </a:solidFill>
              <a:latin typeface="黑体" panose="02010609060101010101" pitchFamily="49" charset="-122"/>
              <a:ea typeface="黑体" panose="02010609060101010101" pitchFamily="49" charset="-122"/>
            </a:endParaRPr>
          </a:p>
        </p:txBody>
      </p:sp>
      <p:pic>
        <p:nvPicPr>
          <p:cNvPr id="10244"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5589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571500" y="620688"/>
            <a:ext cx="8001000" cy="824731"/>
          </a:xfrm>
        </p:spPr>
        <p:txBody>
          <a:bodyPr/>
          <a:lstStyle/>
          <a:p>
            <a:pPr eaLnBrk="1" hangingPunct="1"/>
            <a:r>
              <a:rPr lang="en-US" altLang="zh-CN" sz="3600" b="1"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a:t>
            </a:r>
            <a:r>
              <a:rPr lang="en-US" altLang="zh-CN" sz="3600" b="1" dirty="0">
                <a:solidFill>
                  <a:schemeClr val="tx1"/>
                </a:solidFill>
                <a:latin typeface="楷体" panose="02010609060101010101" pitchFamily="49" charset="-122"/>
                <a:ea typeface="楷体" panose="02010609060101010101" pitchFamily="49" charset="-122"/>
              </a:rPr>
              <a:t> </a:t>
            </a:r>
            <a:r>
              <a:rPr lang="zh-CN" altLang="en-US" sz="3600" b="1" dirty="0" smtClean="0">
                <a:solidFill>
                  <a:schemeClr val="tx1"/>
                </a:solidFill>
                <a:latin typeface="楷体" panose="02010609060101010101" pitchFamily="49" charset="-122"/>
                <a:ea typeface="楷体" panose="02010609060101010101" pitchFamily="49" charset="-122"/>
              </a:rPr>
              <a:t>微机的输入</a:t>
            </a:r>
            <a:r>
              <a:rPr lang="en-US" altLang="zh-CN" sz="3600" b="1" dirty="0" smtClean="0">
                <a:solidFill>
                  <a:schemeClr val="tx1"/>
                </a:solidFill>
                <a:latin typeface="楷体" panose="02010609060101010101" pitchFamily="49" charset="-122"/>
                <a:ea typeface="楷体" panose="02010609060101010101" pitchFamily="49" charset="-122"/>
              </a:rPr>
              <a:t>/</a:t>
            </a:r>
            <a:r>
              <a:rPr lang="zh-CN" altLang="en-US" sz="3600" b="1" dirty="0" smtClean="0">
                <a:solidFill>
                  <a:schemeClr val="tx1"/>
                </a:solidFill>
                <a:latin typeface="楷体" panose="02010609060101010101" pitchFamily="49" charset="-122"/>
                <a:ea typeface="楷体" panose="02010609060101010101" pitchFamily="49" charset="-122"/>
              </a:rPr>
              <a:t>输出方式</a:t>
            </a:r>
          </a:p>
        </p:txBody>
      </p:sp>
      <p:sp>
        <p:nvSpPr>
          <p:cNvPr id="8196" name="Rectangle 3"/>
          <p:cNvSpPr>
            <a:spLocks noGrp="1" noChangeArrowheads="1"/>
          </p:cNvSpPr>
          <p:nvPr>
            <p:ph idx="1"/>
          </p:nvPr>
        </p:nvSpPr>
        <p:spPr>
          <a:xfrm>
            <a:off x="685800" y="1676400"/>
            <a:ext cx="7772400" cy="4128863"/>
          </a:xfrm>
        </p:spPr>
        <p:txBody>
          <a:bodyPr/>
          <a:lstStyle/>
          <a:p>
            <a:pPr eaLnBrk="1" hangingPunct="1">
              <a:lnSpc>
                <a:spcPct val="170000"/>
              </a:lnSpc>
            </a:pPr>
            <a:r>
              <a:rPr lang="zh-CN" altLang="en-US" sz="2800" b="1" dirty="0" smtClean="0">
                <a:latin typeface="宋体" panose="02010600030101010101" pitchFamily="2" charset="-122"/>
              </a:rPr>
              <a:t>程序控制传送方式</a:t>
            </a:r>
            <a:endParaRPr lang="en-US" altLang="zh-CN" sz="2800" b="1" dirty="0" smtClean="0">
              <a:latin typeface="宋体" panose="02010600030101010101" pitchFamily="2" charset="-122"/>
            </a:endParaRPr>
          </a:p>
          <a:p>
            <a:pPr lvl="1" eaLnBrk="1" hangingPunct="1">
              <a:lnSpc>
                <a:spcPct val="170000"/>
              </a:lnSpc>
            </a:pPr>
            <a:r>
              <a:rPr lang="zh-CN" altLang="en-US" sz="2400" b="1" dirty="0" smtClean="0">
                <a:latin typeface="宋体" panose="02010600030101010101" pitchFamily="2" charset="-122"/>
              </a:rPr>
              <a:t>无条件传送方式</a:t>
            </a:r>
            <a:endParaRPr lang="en-US" altLang="zh-CN" sz="2400" b="1" dirty="0" smtClean="0">
              <a:latin typeface="宋体" panose="02010600030101010101" pitchFamily="2" charset="-122"/>
            </a:endParaRPr>
          </a:p>
          <a:p>
            <a:pPr lvl="1" eaLnBrk="1" hangingPunct="1">
              <a:lnSpc>
                <a:spcPct val="170000"/>
              </a:lnSpc>
            </a:pPr>
            <a:r>
              <a:rPr lang="zh-CN" altLang="en-US" sz="2400" b="1" dirty="0" smtClean="0">
                <a:latin typeface="宋体" panose="02010600030101010101" pitchFamily="2" charset="-122"/>
              </a:rPr>
              <a:t>查询传送方式</a:t>
            </a:r>
            <a:endParaRPr lang="en-US" altLang="zh-CN" sz="2400" b="1" dirty="0" smtClean="0">
              <a:latin typeface="宋体" panose="02010600030101010101" pitchFamily="2" charset="-122"/>
            </a:endParaRPr>
          </a:p>
          <a:p>
            <a:pPr eaLnBrk="1" hangingPunct="1">
              <a:lnSpc>
                <a:spcPct val="170000"/>
              </a:lnSpc>
            </a:pPr>
            <a:r>
              <a:rPr lang="zh-CN" altLang="en-US" sz="2800" b="1" dirty="0" smtClean="0">
                <a:latin typeface="宋体" panose="02010600030101010101" pitchFamily="2" charset="-122"/>
              </a:rPr>
              <a:t>中断传送方式</a:t>
            </a:r>
            <a:endParaRPr lang="en-US" altLang="zh-CN" sz="2800" b="1" dirty="0" smtClean="0">
              <a:latin typeface="宋体" panose="02010600030101010101" pitchFamily="2" charset="-122"/>
            </a:endParaRPr>
          </a:p>
          <a:p>
            <a:pPr eaLnBrk="1" hangingPunct="1">
              <a:lnSpc>
                <a:spcPct val="170000"/>
              </a:lnSpc>
            </a:pPr>
            <a:r>
              <a:rPr lang="zh-CN" altLang="en-US" sz="2800" b="1" dirty="0" smtClean="0">
                <a:latin typeface="宋体" panose="02010600030101010101" pitchFamily="2" charset="-122"/>
              </a:rPr>
              <a:t>直接存储器存取（</a:t>
            </a:r>
            <a:r>
              <a:rPr lang="en-US" altLang="zh-CN" sz="2800" b="1" dirty="0" smtClean="0">
                <a:latin typeface="宋体" panose="02010600030101010101" pitchFamily="2" charset="-122"/>
              </a:rPr>
              <a:t>DMA</a:t>
            </a:r>
            <a:r>
              <a:rPr lang="zh-CN" altLang="en-US" sz="2800" b="1" dirty="0" smtClean="0">
                <a:latin typeface="宋体" panose="02010600030101010101" pitchFamily="2" charset="-122"/>
              </a:rPr>
              <a:t>）方式</a:t>
            </a:r>
            <a:endParaRPr lang="en-US" altLang="zh-CN" sz="2800" b="1" dirty="0" smtClean="0">
              <a:latin typeface="宋体" panose="02010600030101010101" pitchFamily="2" charset="-122"/>
            </a:endParaRPr>
          </a:p>
        </p:txBody>
      </p:sp>
      <p:sp>
        <p:nvSpPr>
          <p:cNvPr id="81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D8449DD-0A4B-458E-9462-7F7E36EEFC7B}" type="datetime10">
              <a:rPr lang="zh-CN" altLang="en-US" sz="2000" smtClean="0">
                <a:solidFill>
                  <a:schemeClr val="bg1"/>
                </a:solidFill>
              </a:rPr>
              <a:pPr>
                <a:spcBef>
                  <a:spcPct val="50000"/>
                </a:spcBef>
                <a:buFontTx/>
                <a:buNone/>
              </a:pPr>
              <a:t>10:26</a:t>
            </a:fld>
            <a:endParaRPr lang="en-US" altLang="zh-CN" sz="2000" dirty="0" smtClean="0"/>
          </a:p>
        </p:txBody>
      </p:sp>
      <p:pic>
        <p:nvPicPr>
          <p:cNvPr id="8197"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25CC286-33E2-45F3-B030-9B8B0724918F}" type="datetime10">
              <a:rPr lang="zh-CN" altLang="en-US" sz="2000" smtClean="0">
                <a:solidFill>
                  <a:schemeClr val="bg1"/>
                </a:solidFill>
              </a:rPr>
              <a:pPr>
                <a:spcBef>
                  <a:spcPct val="50000"/>
                </a:spcBef>
                <a:buFontTx/>
                <a:buNone/>
              </a:pPr>
              <a:t>10:26</a:t>
            </a:fld>
            <a:endParaRPr lang="en-US" altLang="zh-CN" sz="2000" smtClean="0"/>
          </a:p>
        </p:txBody>
      </p:sp>
      <p:pic>
        <p:nvPicPr>
          <p:cNvPr id="9223"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643966" y="2036230"/>
            <a:ext cx="7772400"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50000"/>
              </a:lnSpc>
            </a:pPr>
            <a:r>
              <a:rPr lang="en-US" altLang="zh-CN" sz="2400" dirty="0"/>
              <a:t>CPU</a:t>
            </a:r>
            <a:r>
              <a:rPr lang="zh-CN" altLang="en-US" sz="2400" dirty="0"/>
              <a:t>总是认为外设在任何时刻都处于“准备好”的</a:t>
            </a:r>
            <a:r>
              <a:rPr lang="zh-CN" altLang="en-US" sz="2400" dirty="0" smtClean="0"/>
              <a:t>状态</a:t>
            </a:r>
            <a:endParaRPr lang="en-US" altLang="zh-CN" sz="2400" dirty="0"/>
          </a:p>
          <a:p>
            <a:pPr eaLnBrk="1" hangingPunct="1">
              <a:lnSpc>
                <a:spcPct val="150000"/>
              </a:lnSpc>
            </a:pPr>
            <a:r>
              <a:rPr lang="zh-CN" altLang="en-US" sz="2400" dirty="0" smtClean="0"/>
              <a:t>这种</a:t>
            </a:r>
            <a:r>
              <a:rPr lang="zh-CN" altLang="en-US" sz="2400" dirty="0"/>
              <a:t>传送方式不需要交换状态信息，只需在程序中加入访问外设的指令，数据传送便可以实现。</a:t>
            </a:r>
          </a:p>
          <a:p>
            <a:pPr eaLnBrk="1" hangingPunct="1">
              <a:lnSpc>
                <a:spcPct val="150000"/>
              </a:lnSpc>
            </a:pPr>
            <a:r>
              <a:rPr lang="zh-CN" altLang="en-US" sz="2400" dirty="0"/>
              <a:t>此种方法很少使用</a:t>
            </a:r>
            <a:endParaRPr kumimoji="0" lang="zh-CN" altLang="en-US" sz="2400" b="1" kern="0" dirty="0" smtClean="0">
              <a:latin typeface="宋体" panose="02010600030101010101" pitchFamily="2" charset="-122"/>
            </a:endParaRPr>
          </a:p>
        </p:txBody>
      </p:sp>
      <p:sp>
        <p:nvSpPr>
          <p:cNvPr id="6" name="Rectangle 2"/>
          <p:cNvSpPr txBox="1">
            <a:spLocks noChangeArrowheads="1"/>
          </p:cNvSpPr>
          <p:nvPr/>
        </p:nvSpPr>
        <p:spPr bwMode="auto">
          <a:xfrm>
            <a:off x="643966" y="404664"/>
            <a:ext cx="8001000" cy="122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zh-CN" altLang="en-US" sz="3600" b="1" kern="0" dirty="0" smtClean="0">
                <a:solidFill>
                  <a:schemeClr val="tx1"/>
                </a:solidFill>
                <a:latin typeface="楷体" panose="02010609060101010101" pitchFamily="49" charset="-122"/>
                <a:ea typeface="楷体" panose="02010609060101010101" pitchFamily="49" charset="-122"/>
              </a:rPr>
              <a:t>微机的输入</a:t>
            </a:r>
            <a:r>
              <a:rPr kumimoji="0" lang="en-US" altLang="zh-CN" sz="3600" b="1" kern="0" dirty="0" smtClean="0">
                <a:solidFill>
                  <a:schemeClr val="tx1"/>
                </a:solidFill>
                <a:latin typeface="楷体" panose="02010609060101010101" pitchFamily="49" charset="-122"/>
                <a:ea typeface="楷体" panose="02010609060101010101" pitchFamily="49" charset="-122"/>
              </a:rPr>
              <a:t>/</a:t>
            </a:r>
            <a:r>
              <a:rPr kumimoji="0" lang="zh-CN" altLang="en-US" sz="3600" b="1" kern="0" dirty="0" smtClean="0">
                <a:solidFill>
                  <a:schemeClr val="tx1"/>
                </a:solidFill>
                <a:latin typeface="楷体" panose="02010609060101010101" pitchFamily="49" charset="-122"/>
                <a:ea typeface="楷体" panose="02010609060101010101" pitchFamily="49" charset="-122"/>
              </a:rPr>
              <a:t>输出方式</a:t>
            </a:r>
            <a:endParaRPr kumimoji="0" lang="en-US" altLang="zh-CN" sz="3600" b="1" kern="0" dirty="0" smtClean="0">
              <a:solidFill>
                <a:schemeClr val="tx1"/>
              </a:solidFill>
              <a:latin typeface="楷体" panose="02010609060101010101" pitchFamily="49" charset="-122"/>
              <a:ea typeface="楷体" panose="02010609060101010101" pitchFamily="49" charset="-122"/>
            </a:endParaRPr>
          </a:p>
          <a:p>
            <a:pPr eaLnBrk="1" hangingPunct="1"/>
            <a:r>
              <a:rPr lang="en-US" altLang="zh-CN" sz="28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5.1.1</a:t>
            </a:r>
            <a:r>
              <a:rPr lang="en-US" altLang="zh-CN" sz="2800" dirty="0">
                <a:solidFill>
                  <a:schemeClr val="tx1"/>
                </a:solidFill>
                <a:latin typeface="楷体" panose="02010609060101010101" pitchFamily="49" charset="-122"/>
                <a:ea typeface="楷体" panose="02010609060101010101" pitchFamily="49" charset="-122"/>
              </a:rPr>
              <a:t>  </a:t>
            </a:r>
            <a:r>
              <a:rPr lang="zh-CN" altLang="en-US" sz="2800" dirty="0">
                <a:solidFill>
                  <a:schemeClr val="tx1"/>
                </a:solidFill>
                <a:latin typeface="楷体" panose="02010609060101010101" pitchFamily="49" charset="-122"/>
                <a:ea typeface="楷体" panose="02010609060101010101" pitchFamily="49" charset="-122"/>
              </a:rPr>
              <a:t>无条件传送方式</a:t>
            </a:r>
            <a:endParaRPr kumimoji="0" lang="zh-CN" altLang="en-US" sz="2800" b="1" kern="0" dirty="0" smtClean="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CC8CA7E-52D4-40C6-B3F4-0E3108888D95}" type="datetime10">
              <a:rPr lang="zh-CN" altLang="en-US" sz="2000" smtClean="0">
                <a:solidFill>
                  <a:schemeClr val="bg1"/>
                </a:solidFill>
              </a:rPr>
              <a:pPr>
                <a:spcBef>
                  <a:spcPct val="50000"/>
                </a:spcBef>
                <a:buFontTx/>
                <a:buNone/>
              </a:pPr>
              <a:t>10:26</a:t>
            </a:fld>
            <a:endParaRPr lang="en-US" altLang="zh-CN" sz="2000" dirty="0" smtClean="0"/>
          </a:p>
        </p:txBody>
      </p:sp>
      <p:pic>
        <p:nvPicPr>
          <p:cNvPr id="11272"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bwMode="auto">
          <a:xfrm>
            <a:off x="601617" y="1916833"/>
            <a:ext cx="7772400" cy="3960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30000"/>
              </a:lnSpc>
            </a:pPr>
            <a:r>
              <a:rPr lang="zh-CN" altLang="en-US" sz="2400" dirty="0" smtClean="0">
                <a:solidFill>
                  <a:srgbClr val="C00000"/>
                </a:solidFill>
              </a:rPr>
              <a:t>什么是查询传送方式</a:t>
            </a:r>
            <a:endParaRPr lang="en-US" altLang="zh-CN" sz="2400" dirty="0" smtClean="0">
              <a:solidFill>
                <a:srgbClr val="C00000"/>
              </a:solidFill>
            </a:endParaRPr>
          </a:p>
          <a:p>
            <a:pPr lvl="1" eaLnBrk="1" hangingPunct="1">
              <a:lnSpc>
                <a:spcPct val="130000"/>
              </a:lnSpc>
            </a:pPr>
            <a:r>
              <a:rPr lang="zh-CN" altLang="en-US" sz="2000" b="0" dirty="0" smtClean="0"/>
              <a:t>在</a:t>
            </a:r>
            <a:r>
              <a:rPr lang="zh-CN" altLang="en-US" sz="2000" b="0" dirty="0"/>
              <a:t>输入时，需要查询外设的输入数据是否准备好；</a:t>
            </a:r>
          </a:p>
          <a:p>
            <a:pPr lvl="1" eaLnBrk="1" hangingPunct="1">
              <a:lnSpc>
                <a:spcPct val="130000"/>
              </a:lnSpc>
            </a:pPr>
            <a:r>
              <a:rPr lang="zh-CN" altLang="en-US" sz="2000" b="0" dirty="0" smtClean="0"/>
              <a:t>在</a:t>
            </a:r>
            <a:r>
              <a:rPr lang="zh-CN" altLang="en-US" sz="2000" b="0" dirty="0"/>
              <a:t>输出时，需要查询外设是否把上一次</a:t>
            </a:r>
            <a:r>
              <a:rPr lang="en-US" altLang="zh-CN" sz="2000" b="0" dirty="0"/>
              <a:t>CPU</a:t>
            </a:r>
            <a:r>
              <a:rPr lang="zh-CN" altLang="en-US" sz="2000" b="0" dirty="0"/>
              <a:t>输出的数据处理完毕。</a:t>
            </a:r>
            <a:endParaRPr lang="zh-CN" altLang="en-US" sz="1600" b="0" dirty="0"/>
          </a:p>
          <a:p>
            <a:pPr lvl="1" eaLnBrk="1" hangingPunct="1">
              <a:lnSpc>
                <a:spcPct val="130000"/>
              </a:lnSpc>
            </a:pPr>
            <a:r>
              <a:rPr lang="zh-CN" altLang="en-US" sz="2000" b="0" dirty="0" smtClean="0"/>
              <a:t>查询</a:t>
            </a:r>
            <a:r>
              <a:rPr lang="zh-CN" altLang="en-US" sz="2000" b="0" dirty="0"/>
              <a:t>传送方式：通过查询外设的状态信息，确信外设已处于“准备好”，计算机才发出访问外设的指令，实现数据的传送。</a:t>
            </a:r>
          </a:p>
          <a:p>
            <a:pPr lvl="1" eaLnBrk="1" hangingPunct="1">
              <a:lnSpc>
                <a:spcPct val="130000"/>
              </a:lnSpc>
            </a:pPr>
            <a:r>
              <a:rPr lang="zh-CN" altLang="en-US" sz="2000" b="0" dirty="0" smtClean="0"/>
              <a:t>状态</a:t>
            </a:r>
            <a:r>
              <a:rPr lang="zh-CN" altLang="en-US" sz="2000" b="0" dirty="0"/>
              <a:t>信息：一般为</a:t>
            </a:r>
            <a:r>
              <a:rPr lang="en-US" altLang="zh-CN" sz="2000" b="0" dirty="0"/>
              <a:t>1</a:t>
            </a:r>
            <a:r>
              <a:rPr lang="zh-CN" altLang="en-US" sz="2000" b="0" dirty="0"/>
              <a:t>位二进制码</a:t>
            </a:r>
            <a:r>
              <a:rPr lang="zh-CN" altLang="en-US" sz="2000" b="0" dirty="0" smtClean="0"/>
              <a:t>。</a:t>
            </a:r>
            <a:endParaRPr lang="en-US" altLang="zh-CN" sz="2000" b="0" dirty="0" smtClean="0"/>
          </a:p>
        </p:txBody>
      </p:sp>
      <p:sp>
        <p:nvSpPr>
          <p:cNvPr id="6" name="Rectangle 2"/>
          <p:cNvSpPr txBox="1">
            <a:spLocks noChangeArrowheads="1"/>
          </p:cNvSpPr>
          <p:nvPr/>
        </p:nvSpPr>
        <p:spPr bwMode="auto">
          <a:xfrm>
            <a:off x="487317" y="331869"/>
            <a:ext cx="8001000" cy="122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zh-CN" altLang="en-US" sz="3600" b="1" kern="0" dirty="0" smtClean="0">
                <a:solidFill>
                  <a:schemeClr val="tx1"/>
                </a:solidFill>
                <a:latin typeface="楷体" panose="02010609060101010101" pitchFamily="49" charset="-122"/>
                <a:ea typeface="楷体" panose="02010609060101010101" pitchFamily="49" charset="-122"/>
              </a:rPr>
              <a:t>微机的输入</a:t>
            </a:r>
            <a:r>
              <a:rPr kumimoji="0" lang="en-US" altLang="zh-CN" sz="3600" b="1" kern="0" dirty="0" smtClean="0">
                <a:solidFill>
                  <a:schemeClr val="tx1"/>
                </a:solidFill>
                <a:latin typeface="楷体" panose="02010609060101010101" pitchFamily="49" charset="-122"/>
                <a:ea typeface="楷体" panose="02010609060101010101" pitchFamily="49" charset="-122"/>
              </a:rPr>
              <a:t>/</a:t>
            </a:r>
            <a:r>
              <a:rPr kumimoji="0" lang="zh-CN" altLang="en-US" sz="3600" b="1" kern="0" dirty="0" smtClean="0">
                <a:solidFill>
                  <a:schemeClr val="tx1"/>
                </a:solidFill>
                <a:latin typeface="楷体" panose="02010609060101010101" pitchFamily="49" charset="-122"/>
                <a:ea typeface="楷体" panose="02010609060101010101" pitchFamily="49" charset="-122"/>
              </a:rPr>
              <a:t>输出方式</a:t>
            </a:r>
            <a:endParaRPr kumimoji="0" lang="en-US" altLang="zh-CN" sz="3600" b="1" kern="0" dirty="0" smtClean="0">
              <a:solidFill>
                <a:schemeClr val="tx1"/>
              </a:solidFill>
              <a:latin typeface="楷体" panose="02010609060101010101" pitchFamily="49" charset="-122"/>
              <a:ea typeface="楷体" panose="02010609060101010101" pitchFamily="49" charset="-122"/>
            </a:endParaRPr>
          </a:p>
          <a:p>
            <a:pPr eaLnBrk="1" hangingPunct="1"/>
            <a:r>
              <a:rPr lang="en-US" altLang="zh-CN" sz="28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5.1.2</a:t>
            </a:r>
            <a:r>
              <a:rPr lang="en-US" altLang="zh-CN" sz="2800" dirty="0" smtClean="0">
                <a:solidFill>
                  <a:schemeClr val="tx1"/>
                </a:solidFill>
                <a:latin typeface="楷体" panose="02010609060101010101" pitchFamily="49" charset="-122"/>
                <a:ea typeface="楷体" panose="02010609060101010101" pitchFamily="49" charset="-122"/>
              </a:rPr>
              <a:t>  </a:t>
            </a:r>
            <a:r>
              <a:rPr lang="zh-CN" altLang="en-US" sz="2800" dirty="0" smtClean="0">
                <a:solidFill>
                  <a:schemeClr val="tx1"/>
                </a:solidFill>
                <a:latin typeface="楷体" panose="02010609060101010101" pitchFamily="49" charset="-122"/>
                <a:ea typeface="楷体" panose="02010609060101010101" pitchFamily="49" charset="-122"/>
              </a:rPr>
              <a:t>查询传送</a:t>
            </a:r>
            <a:r>
              <a:rPr lang="zh-CN" altLang="en-US" sz="2800" dirty="0">
                <a:solidFill>
                  <a:schemeClr val="tx1"/>
                </a:solidFill>
                <a:latin typeface="楷体" panose="02010609060101010101" pitchFamily="49" charset="-122"/>
                <a:ea typeface="楷体" panose="02010609060101010101" pitchFamily="49" charset="-122"/>
              </a:rPr>
              <a:t>方式</a:t>
            </a:r>
            <a:endParaRPr kumimoji="0" lang="zh-CN" altLang="en-US" sz="2800" b="1" kern="0" dirty="0" smtClean="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8851" name="Line 3"/>
          <p:cNvSpPr>
            <a:spLocks noChangeShapeType="1"/>
          </p:cNvSpPr>
          <p:nvPr/>
        </p:nvSpPr>
        <p:spPr bwMode="auto">
          <a:xfrm>
            <a:off x="3105944" y="1682080"/>
            <a:ext cx="0" cy="6096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52" name="Rectangle 4"/>
          <p:cNvSpPr>
            <a:spLocks noChangeArrowheads="1"/>
          </p:cNvSpPr>
          <p:nvPr/>
        </p:nvSpPr>
        <p:spPr bwMode="auto">
          <a:xfrm>
            <a:off x="2115344" y="2291680"/>
            <a:ext cx="20574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0" dirty="0">
                <a:solidFill>
                  <a:schemeClr val="bg1"/>
                </a:solidFill>
              </a:rPr>
              <a:t>输入状态信息</a:t>
            </a:r>
          </a:p>
        </p:txBody>
      </p:sp>
      <p:sp>
        <p:nvSpPr>
          <p:cNvPr id="718853" name="AutoShape 5"/>
          <p:cNvSpPr>
            <a:spLocks noChangeArrowheads="1"/>
          </p:cNvSpPr>
          <p:nvPr/>
        </p:nvSpPr>
        <p:spPr bwMode="auto">
          <a:xfrm>
            <a:off x="2039144" y="3434680"/>
            <a:ext cx="2133600" cy="1066800"/>
          </a:xfrm>
          <a:prstGeom prst="diamond">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0">
                <a:solidFill>
                  <a:schemeClr val="bg1"/>
                </a:solidFill>
              </a:rPr>
              <a:t>准备好？</a:t>
            </a:r>
          </a:p>
        </p:txBody>
      </p:sp>
      <p:sp>
        <p:nvSpPr>
          <p:cNvPr id="718854" name="Rectangle 6"/>
          <p:cNvSpPr>
            <a:spLocks noChangeArrowheads="1"/>
          </p:cNvSpPr>
          <p:nvPr/>
        </p:nvSpPr>
        <p:spPr bwMode="auto">
          <a:xfrm>
            <a:off x="2267744" y="5034880"/>
            <a:ext cx="1752600" cy="5334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0">
                <a:solidFill>
                  <a:schemeClr val="bg1"/>
                </a:solidFill>
              </a:rPr>
              <a:t>传送数据</a:t>
            </a:r>
          </a:p>
        </p:txBody>
      </p:sp>
      <p:sp>
        <p:nvSpPr>
          <p:cNvPr id="718856" name="Line 8"/>
          <p:cNvSpPr>
            <a:spLocks noChangeShapeType="1"/>
          </p:cNvSpPr>
          <p:nvPr/>
        </p:nvSpPr>
        <p:spPr bwMode="auto">
          <a:xfrm>
            <a:off x="1734344" y="1986880"/>
            <a:ext cx="13716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57" name="Line 9"/>
          <p:cNvSpPr>
            <a:spLocks noChangeShapeType="1"/>
          </p:cNvSpPr>
          <p:nvPr/>
        </p:nvSpPr>
        <p:spPr bwMode="auto">
          <a:xfrm>
            <a:off x="1718910" y="1993268"/>
            <a:ext cx="0" cy="198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58" name="Line 10"/>
          <p:cNvSpPr>
            <a:spLocks noChangeShapeType="1"/>
          </p:cNvSpPr>
          <p:nvPr/>
        </p:nvSpPr>
        <p:spPr bwMode="auto">
          <a:xfrm>
            <a:off x="1734344" y="3968080"/>
            <a:ext cx="381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59" name="Line 11"/>
          <p:cNvSpPr>
            <a:spLocks noChangeShapeType="1"/>
          </p:cNvSpPr>
          <p:nvPr/>
        </p:nvSpPr>
        <p:spPr bwMode="auto">
          <a:xfrm>
            <a:off x="3105944" y="2901280"/>
            <a:ext cx="0" cy="5334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60" name="Line 12"/>
          <p:cNvSpPr>
            <a:spLocks noChangeShapeType="1"/>
          </p:cNvSpPr>
          <p:nvPr/>
        </p:nvSpPr>
        <p:spPr bwMode="auto">
          <a:xfrm>
            <a:off x="3105944" y="4501480"/>
            <a:ext cx="0" cy="5334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61" name="Line 13"/>
          <p:cNvSpPr>
            <a:spLocks noChangeShapeType="1"/>
          </p:cNvSpPr>
          <p:nvPr/>
        </p:nvSpPr>
        <p:spPr bwMode="auto">
          <a:xfrm>
            <a:off x="3105944" y="5568280"/>
            <a:ext cx="0" cy="3810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63" name="Text Box 15"/>
          <p:cNvSpPr txBox="1">
            <a:spLocks noChangeArrowheads="1"/>
          </p:cNvSpPr>
          <p:nvPr/>
        </p:nvSpPr>
        <p:spPr bwMode="auto">
          <a:xfrm>
            <a:off x="2496344" y="450148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a:t>Y</a:t>
            </a:r>
          </a:p>
        </p:txBody>
      </p:sp>
      <p:sp>
        <p:nvSpPr>
          <p:cNvPr id="718864" name="Text Box 16"/>
          <p:cNvSpPr txBox="1">
            <a:spLocks noChangeArrowheads="1"/>
          </p:cNvSpPr>
          <p:nvPr/>
        </p:nvSpPr>
        <p:spPr bwMode="auto">
          <a:xfrm>
            <a:off x="1899444" y="329656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a:t>N</a:t>
            </a:r>
          </a:p>
        </p:txBody>
      </p:sp>
      <p:pic>
        <p:nvPicPr>
          <p:cNvPr id="12305"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3"/>
          <p:cNvSpPr>
            <a:spLocks noChangeShapeType="1"/>
          </p:cNvSpPr>
          <p:nvPr/>
        </p:nvSpPr>
        <p:spPr bwMode="auto">
          <a:xfrm>
            <a:off x="5782816" y="2139280"/>
            <a:ext cx="0" cy="6096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4"/>
          <p:cNvSpPr>
            <a:spLocks noChangeArrowheads="1"/>
          </p:cNvSpPr>
          <p:nvPr/>
        </p:nvSpPr>
        <p:spPr bwMode="auto">
          <a:xfrm>
            <a:off x="4716016" y="2748880"/>
            <a:ext cx="2057400" cy="609600"/>
          </a:xfrm>
          <a:prstGeom prst="rect">
            <a:avLst/>
          </a:prstGeom>
          <a:solidFill>
            <a:schemeClr val="accent5">
              <a:lumMod val="75000"/>
            </a:schemeClr>
          </a:solidFill>
          <a:ln w="28575">
            <a:solidFill>
              <a:schemeClr val="tx1"/>
            </a:solidFill>
            <a:miter lim="800000"/>
            <a:headEnd/>
            <a:tailEnd/>
          </a:ln>
          <a:effectLs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0" dirty="0">
                <a:solidFill>
                  <a:schemeClr val="bg1"/>
                </a:solidFill>
              </a:rPr>
              <a:t>启动外设设备</a:t>
            </a:r>
          </a:p>
        </p:txBody>
      </p:sp>
      <p:sp>
        <p:nvSpPr>
          <p:cNvPr id="20" name="Rectangle 5"/>
          <p:cNvSpPr>
            <a:spLocks noChangeArrowheads="1"/>
          </p:cNvSpPr>
          <p:nvPr/>
        </p:nvSpPr>
        <p:spPr bwMode="auto">
          <a:xfrm>
            <a:off x="4944616" y="5034880"/>
            <a:ext cx="1752600" cy="533400"/>
          </a:xfrm>
          <a:prstGeom prst="rect">
            <a:avLst/>
          </a:prstGeom>
          <a:solidFill>
            <a:schemeClr val="accent5">
              <a:lumMod val="75000"/>
            </a:schemeClr>
          </a:solidFill>
          <a:ln w="28575">
            <a:solidFill>
              <a:schemeClr val="tx1"/>
            </a:solidFill>
            <a:miter lim="800000"/>
            <a:headEnd/>
            <a:tailEnd/>
          </a:ln>
          <a:effectLs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0" dirty="0">
                <a:solidFill>
                  <a:schemeClr val="bg1"/>
                </a:solidFill>
              </a:rPr>
              <a:t>传送数据</a:t>
            </a:r>
          </a:p>
        </p:txBody>
      </p:sp>
      <p:sp>
        <p:nvSpPr>
          <p:cNvPr id="21" name="Line 7"/>
          <p:cNvSpPr>
            <a:spLocks noChangeShapeType="1"/>
          </p:cNvSpPr>
          <p:nvPr/>
        </p:nvSpPr>
        <p:spPr bwMode="auto">
          <a:xfrm>
            <a:off x="5782816" y="3358480"/>
            <a:ext cx="0" cy="5334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8"/>
          <p:cNvSpPr>
            <a:spLocks noChangeShapeType="1"/>
          </p:cNvSpPr>
          <p:nvPr/>
        </p:nvSpPr>
        <p:spPr bwMode="auto">
          <a:xfrm>
            <a:off x="5782816" y="4501480"/>
            <a:ext cx="0" cy="5334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9"/>
          <p:cNvSpPr>
            <a:spLocks noChangeShapeType="1"/>
          </p:cNvSpPr>
          <p:nvPr/>
        </p:nvSpPr>
        <p:spPr bwMode="auto">
          <a:xfrm>
            <a:off x="5782816" y="5568280"/>
            <a:ext cx="0" cy="3810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10"/>
          <p:cNvSpPr>
            <a:spLocks noChangeArrowheads="1"/>
          </p:cNvSpPr>
          <p:nvPr/>
        </p:nvSpPr>
        <p:spPr bwMode="auto">
          <a:xfrm>
            <a:off x="5097016" y="3891880"/>
            <a:ext cx="1371600" cy="609600"/>
          </a:xfrm>
          <a:prstGeom prst="rect">
            <a:avLst/>
          </a:prstGeom>
          <a:solidFill>
            <a:schemeClr val="accent5">
              <a:lumMod val="75000"/>
            </a:schemeClr>
          </a:solidFill>
          <a:ln w="28575">
            <a:solidFill>
              <a:schemeClr val="tx1"/>
            </a:solidFill>
            <a:miter lim="800000"/>
            <a:headEnd/>
            <a:tailEnd/>
          </a:ln>
          <a:effectLs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0">
                <a:solidFill>
                  <a:schemeClr val="bg1"/>
                </a:solidFill>
              </a:rPr>
              <a:t>延迟</a:t>
            </a:r>
          </a:p>
        </p:txBody>
      </p:sp>
      <p:sp>
        <p:nvSpPr>
          <p:cNvPr id="2" name="矩形 1"/>
          <p:cNvSpPr/>
          <p:nvPr/>
        </p:nvSpPr>
        <p:spPr>
          <a:xfrm>
            <a:off x="3166022" y="6145584"/>
            <a:ext cx="2654894" cy="400110"/>
          </a:xfrm>
          <a:prstGeom prst="rect">
            <a:avLst/>
          </a:prstGeom>
        </p:spPr>
        <p:txBody>
          <a:bodyPr wrap="none">
            <a:spAutoFit/>
          </a:bodyPr>
          <a:lstStyle/>
          <a:p>
            <a:r>
              <a:rPr lang="zh-CN" altLang="en-US" sz="2000" b="0" dirty="0" smtClean="0">
                <a:solidFill>
                  <a:schemeClr val="tx1"/>
                </a:solidFill>
              </a:rPr>
              <a:t>图</a:t>
            </a:r>
            <a:r>
              <a:rPr lang="en-US" altLang="zh-CN" sz="2000" b="0" dirty="0" smtClean="0">
                <a:solidFill>
                  <a:schemeClr val="tx1"/>
                </a:solidFill>
              </a:rPr>
              <a:t>5-1 </a:t>
            </a:r>
            <a:r>
              <a:rPr lang="zh-CN" altLang="en-US" sz="2000" b="0" dirty="0" smtClean="0">
                <a:solidFill>
                  <a:schemeClr val="tx1"/>
                </a:solidFill>
              </a:rPr>
              <a:t>查询方式流程图</a:t>
            </a:r>
            <a:endParaRPr lang="zh-CN" altLang="en-US" sz="2000" b="0" dirty="0"/>
          </a:p>
        </p:txBody>
      </p:sp>
      <p:sp>
        <p:nvSpPr>
          <p:cNvPr id="25" name="Rectangle 2"/>
          <p:cNvSpPr txBox="1">
            <a:spLocks noChangeArrowheads="1"/>
          </p:cNvSpPr>
          <p:nvPr/>
        </p:nvSpPr>
        <p:spPr bwMode="auto">
          <a:xfrm>
            <a:off x="492969" y="309010"/>
            <a:ext cx="8001000" cy="122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zh-CN" altLang="en-US" sz="3600" b="1" kern="0" dirty="0" smtClean="0">
                <a:solidFill>
                  <a:schemeClr val="tx1"/>
                </a:solidFill>
                <a:latin typeface="楷体" panose="02010609060101010101" pitchFamily="49" charset="-122"/>
                <a:ea typeface="楷体" panose="02010609060101010101" pitchFamily="49" charset="-122"/>
              </a:rPr>
              <a:t>微机的输入</a:t>
            </a:r>
            <a:r>
              <a:rPr kumimoji="0" lang="en-US" altLang="zh-CN" sz="3600" b="1" kern="0" dirty="0" smtClean="0">
                <a:solidFill>
                  <a:schemeClr val="tx1"/>
                </a:solidFill>
                <a:latin typeface="楷体" panose="02010609060101010101" pitchFamily="49" charset="-122"/>
                <a:ea typeface="楷体" panose="02010609060101010101" pitchFamily="49" charset="-122"/>
              </a:rPr>
              <a:t>/</a:t>
            </a:r>
            <a:r>
              <a:rPr kumimoji="0" lang="zh-CN" altLang="en-US" sz="3600" b="1" kern="0" dirty="0" smtClean="0">
                <a:solidFill>
                  <a:schemeClr val="tx1"/>
                </a:solidFill>
                <a:latin typeface="楷体" panose="02010609060101010101" pitchFamily="49" charset="-122"/>
                <a:ea typeface="楷体" panose="02010609060101010101" pitchFamily="49" charset="-122"/>
              </a:rPr>
              <a:t>输出方式</a:t>
            </a:r>
            <a:endParaRPr kumimoji="0" lang="en-US" altLang="zh-CN" sz="3600" b="1" kern="0" dirty="0" smtClean="0">
              <a:solidFill>
                <a:schemeClr val="tx1"/>
              </a:solidFill>
              <a:latin typeface="楷体" panose="02010609060101010101" pitchFamily="49" charset="-122"/>
              <a:ea typeface="楷体" panose="02010609060101010101" pitchFamily="49" charset="-122"/>
            </a:endParaRPr>
          </a:p>
          <a:p>
            <a:pPr eaLnBrk="1" hangingPunct="1"/>
            <a:r>
              <a:rPr lang="en-US" altLang="zh-CN" sz="28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5.1.2</a:t>
            </a:r>
            <a:r>
              <a:rPr lang="en-US" altLang="zh-CN" sz="2800" dirty="0" smtClean="0">
                <a:solidFill>
                  <a:schemeClr val="tx1"/>
                </a:solidFill>
                <a:latin typeface="楷体" panose="02010609060101010101" pitchFamily="49" charset="-122"/>
                <a:ea typeface="楷体" panose="02010609060101010101" pitchFamily="49" charset="-122"/>
              </a:rPr>
              <a:t>  </a:t>
            </a:r>
            <a:r>
              <a:rPr lang="zh-CN" altLang="en-US" sz="2800" dirty="0" smtClean="0">
                <a:solidFill>
                  <a:schemeClr val="tx1"/>
                </a:solidFill>
                <a:latin typeface="楷体" panose="02010609060101010101" pitchFamily="49" charset="-122"/>
                <a:ea typeface="楷体" panose="02010609060101010101" pitchFamily="49" charset="-122"/>
              </a:rPr>
              <a:t>查询传送</a:t>
            </a:r>
            <a:r>
              <a:rPr lang="zh-CN" altLang="en-US" sz="2800" dirty="0">
                <a:solidFill>
                  <a:schemeClr val="tx1"/>
                </a:solidFill>
                <a:latin typeface="楷体" panose="02010609060101010101" pitchFamily="49" charset="-122"/>
                <a:ea typeface="楷体" panose="02010609060101010101" pitchFamily="49" charset="-122"/>
              </a:rPr>
              <a:t>方式</a:t>
            </a:r>
            <a:endParaRPr kumimoji="0" lang="zh-CN" altLang="en-US" sz="2800" b="1" kern="0" dirty="0" smtClean="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7" presetClass="entr" presetSubtype="1" fill="hold" nodeType="afterEffect">
                                  <p:stCondLst>
                                    <p:cond delay="0"/>
                                  </p:stCondLst>
                                  <p:childTnLst>
                                    <p:set>
                                      <p:cBhvr>
                                        <p:cTn id="6" dur="1" fill="hold">
                                          <p:stCondLst>
                                            <p:cond delay="0"/>
                                          </p:stCondLst>
                                        </p:cTn>
                                        <p:tgtEl>
                                          <p:spTgt spid="718851"/>
                                        </p:tgtEl>
                                        <p:attrNameLst>
                                          <p:attrName>style.visibility</p:attrName>
                                        </p:attrNameLst>
                                      </p:cBhvr>
                                      <p:to>
                                        <p:strVal val="visible"/>
                                      </p:to>
                                    </p:set>
                                    <p:anim calcmode="lin" valueType="num">
                                      <p:cBhvr>
                                        <p:cTn id="7" dur="500" fill="hold"/>
                                        <p:tgtEl>
                                          <p:spTgt spid="718851"/>
                                        </p:tgtEl>
                                        <p:attrNameLst>
                                          <p:attrName>ppt_x</p:attrName>
                                        </p:attrNameLst>
                                      </p:cBhvr>
                                      <p:tavLst>
                                        <p:tav tm="0">
                                          <p:val>
                                            <p:strVal val="#ppt_x"/>
                                          </p:val>
                                        </p:tav>
                                        <p:tav tm="100000">
                                          <p:val>
                                            <p:strVal val="#ppt_x"/>
                                          </p:val>
                                        </p:tav>
                                      </p:tavLst>
                                    </p:anim>
                                    <p:anim calcmode="lin" valueType="num">
                                      <p:cBhvr>
                                        <p:cTn id="8" dur="500" fill="hold"/>
                                        <p:tgtEl>
                                          <p:spTgt spid="718851"/>
                                        </p:tgtEl>
                                        <p:attrNameLst>
                                          <p:attrName>ppt_y</p:attrName>
                                        </p:attrNameLst>
                                      </p:cBhvr>
                                      <p:tavLst>
                                        <p:tav tm="0">
                                          <p:val>
                                            <p:strVal val="#ppt_y-#ppt_h/2"/>
                                          </p:val>
                                        </p:tav>
                                        <p:tav tm="100000">
                                          <p:val>
                                            <p:strVal val="#ppt_y"/>
                                          </p:val>
                                        </p:tav>
                                      </p:tavLst>
                                    </p:anim>
                                    <p:anim calcmode="lin" valueType="num">
                                      <p:cBhvr>
                                        <p:cTn id="9" dur="500" fill="hold"/>
                                        <p:tgtEl>
                                          <p:spTgt spid="718851"/>
                                        </p:tgtEl>
                                        <p:attrNameLst>
                                          <p:attrName>ppt_w</p:attrName>
                                        </p:attrNameLst>
                                      </p:cBhvr>
                                      <p:tavLst>
                                        <p:tav tm="0">
                                          <p:val>
                                            <p:strVal val="#ppt_w"/>
                                          </p:val>
                                        </p:tav>
                                        <p:tav tm="100000">
                                          <p:val>
                                            <p:strVal val="#ppt_w"/>
                                          </p:val>
                                        </p:tav>
                                      </p:tavLst>
                                    </p:anim>
                                    <p:anim calcmode="lin" valueType="num">
                                      <p:cBhvr>
                                        <p:cTn id="10" dur="500" fill="hold"/>
                                        <p:tgtEl>
                                          <p:spTgt spid="718851"/>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17" presetClass="entr" presetSubtype="1" fill="hold" grpId="0" nodeType="afterEffect">
                                  <p:stCondLst>
                                    <p:cond delay="0"/>
                                  </p:stCondLst>
                                  <p:childTnLst>
                                    <p:set>
                                      <p:cBhvr>
                                        <p:cTn id="13" dur="1" fill="hold">
                                          <p:stCondLst>
                                            <p:cond delay="0"/>
                                          </p:stCondLst>
                                        </p:cTn>
                                        <p:tgtEl>
                                          <p:spTgt spid="718852"/>
                                        </p:tgtEl>
                                        <p:attrNameLst>
                                          <p:attrName>style.visibility</p:attrName>
                                        </p:attrNameLst>
                                      </p:cBhvr>
                                      <p:to>
                                        <p:strVal val="visible"/>
                                      </p:to>
                                    </p:set>
                                    <p:anim calcmode="lin" valueType="num">
                                      <p:cBhvr>
                                        <p:cTn id="14" dur="500" fill="hold"/>
                                        <p:tgtEl>
                                          <p:spTgt spid="718852"/>
                                        </p:tgtEl>
                                        <p:attrNameLst>
                                          <p:attrName>ppt_x</p:attrName>
                                        </p:attrNameLst>
                                      </p:cBhvr>
                                      <p:tavLst>
                                        <p:tav tm="0">
                                          <p:val>
                                            <p:strVal val="#ppt_x"/>
                                          </p:val>
                                        </p:tav>
                                        <p:tav tm="100000">
                                          <p:val>
                                            <p:strVal val="#ppt_x"/>
                                          </p:val>
                                        </p:tav>
                                      </p:tavLst>
                                    </p:anim>
                                    <p:anim calcmode="lin" valueType="num">
                                      <p:cBhvr>
                                        <p:cTn id="15" dur="500" fill="hold"/>
                                        <p:tgtEl>
                                          <p:spTgt spid="718852"/>
                                        </p:tgtEl>
                                        <p:attrNameLst>
                                          <p:attrName>ppt_y</p:attrName>
                                        </p:attrNameLst>
                                      </p:cBhvr>
                                      <p:tavLst>
                                        <p:tav tm="0">
                                          <p:val>
                                            <p:strVal val="#ppt_y-#ppt_h/2"/>
                                          </p:val>
                                        </p:tav>
                                        <p:tav tm="100000">
                                          <p:val>
                                            <p:strVal val="#ppt_y"/>
                                          </p:val>
                                        </p:tav>
                                      </p:tavLst>
                                    </p:anim>
                                    <p:anim calcmode="lin" valueType="num">
                                      <p:cBhvr>
                                        <p:cTn id="16" dur="500" fill="hold"/>
                                        <p:tgtEl>
                                          <p:spTgt spid="718852"/>
                                        </p:tgtEl>
                                        <p:attrNameLst>
                                          <p:attrName>ppt_w</p:attrName>
                                        </p:attrNameLst>
                                      </p:cBhvr>
                                      <p:tavLst>
                                        <p:tav tm="0">
                                          <p:val>
                                            <p:strVal val="#ppt_w"/>
                                          </p:val>
                                        </p:tav>
                                        <p:tav tm="100000">
                                          <p:val>
                                            <p:strVal val="#ppt_w"/>
                                          </p:val>
                                        </p:tav>
                                      </p:tavLst>
                                    </p:anim>
                                    <p:anim calcmode="lin" valueType="num">
                                      <p:cBhvr>
                                        <p:cTn id="17" dur="500" fill="hold"/>
                                        <p:tgtEl>
                                          <p:spTgt spid="718852"/>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 fill="hold" nodeType="clickEffect">
                                  <p:stCondLst>
                                    <p:cond delay="0"/>
                                  </p:stCondLst>
                                  <p:childTnLst>
                                    <p:set>
                                      <p:cBhvr>
                                        <p:cTn id="21" dur="1" fill="hold">
                                          <p:stCondLst>
                                            <p:cond delay="0"/>
                                          </p:stCondLst>
                                        </p:cTn>
                                        <p:tgtEl>
                                          <p:spTgt spid="718859"/>
                                        </p:tgtEl>
                                        <p:attrNameLst>
                                          <p:attrName>style.visibility</p:attrName>
                                        </p:attrNameLst>
                                      </p:cBhvr>
                                      <p:to>
                                        <p:strVal val="visible"/>
                                      </p:to>
                                    </p:set>
                                    <p:anim calcmode="lin" valueType="num">
                                      <p:cBhvr>
                                        <p:cTn id="22" dur="500" fill="hold"/>
                                        <p:tgtEl>
                                          <p:spTgt spid="718859"/>
                                        </p:tgtEl>
                                        <p:attrNameLst>
                                          <p:attrName>ppt_x</p:attrName>
                                        </p:attrNameLst>
                                      </p:cBhvr>
                                      <p:tavLst>
                                        <p:tav tm="0">
                                          <p:val>
                                            <p:strVal val="#ppt_x"/>
                                          </p:val>
                                        </p:tav>
                                        <p:tav tm="100000">
                                          <p:val>
                                            <p:strVal val="#ppt_x"/>
                                          </p:val>
                                        </p:tav>
                                      </p:tavLst>
                                    </p:anim>
                                    <p:anim calcmode="lin" valueType="num">
                                      <p:cBhvr>
                                        <p:cTn id="23" dur="500" fill="hold"/>
                                        <p:tgtEl>
                                          <p:spTgt spid="718859"/>
                                        </p:tgtEl>
                                        <p:attrNameLst>
                                          <p:attrName>ppt_y</p:attrName>
                                        </p:attrNameLst>
                                      </p:cBhvr>
                                      <p:tavLst>
                                        <p:tav tm="0">
                                          <p:val>
                                            <p:strVal val="#ppt_y-#ppt_h/2"/>
                                          </p:val>
                                        </p:tav>
                                        <p:tav tm="100000">
                                          <p:val>
                                            <p:strVal val="#ppt_y"/>
                                          </p:val>
                                        </p:tav>
                                      </p:tavLst>
                                    </p:anim>
                                    <p:anim calcmode="lin" valueType="num">
                                      <p:cBhvr>
                                        <p:cTn id="24" dur="500" fill="hold"/>
                                        <p:tgtEl>
                                          <p:spTgt spid="718859"/>
                                        </p:tgtEl>
                                        <p:attrNameLst>
                                          <p:attrName>ppt_w</p:attrName>
                                        </p:attrNameLst>
                                      </p:cBhvr>
                                      <p:tavLst>
                                        <p:tav tm="0">
                                          <p:val>
                                            <p:strVal val="#ppt_w"/>
                                          </p:val>
                                        </p:tav>
                                        <p:tav tm="100000">
                                          <p:val>
                                            <p:strVal val="#ppt_w"/>
                                          </p:val>
                                        </p:tav>
                                      </p:tavLst>
                                    </p:anim>
                                    <p:anim calcmode="lin" valueType="num">
                                      <p:cBhvr>
                                        <p:cTn id="25" dur="500" fill="hold"/>
                                        <p:tgtEl>
                                          <p:spTgt spid="718859"/>
                                        </p:tgtEl>
                                        <p:attrNameLst>
                                          <p:attrName>ppt_h</p:attrName>
                                        </p:attrNameLst>
                                      </p:cBhvr>
                                      <p:tavLst>
                                        <p:tav tm="0">
                                          <p:val>
                                            <p:fltVal val="0"/>
                                          </p:val>
                                        </p:tav>
                                        <p:tav tm="100000">
                                          <p:val>
                                            <p:strVal val="#ppt_h"/>
                                          </p:val>
                                        </p:tav>
                                      </p:tavLst>
                                    </p:anim>
                                  </p:childTnLst>
                                </p:cTn>
                              </p:par>
                            </p:childTnLst>
                          </p:cTn>
                        </p:par>
                        <p:par>
                          <p:cTn id="26" fill="hold" nodeType="afterGroup">
                            <p:stCondLst>
                              <p:cond delay="500"/>
                            </p:stCondLst>
                            <p:childTnLst>
                              <p:par>
                                <p:cTn id="27" presetID="17" presetClass="entr" presetSubtype="1" fill="hold" grpId="0" nodeType="afterEffect">
                                  <p:stCondLst>
                                    <p:cond delay="0"/>
                                  </p:stCondLst>
                                  <p:childTnLst>
                                    <p:set>
                                      <p:cBhvr>
                                        <p:cTn id="28" dur="1" fill="hold">
                                          <p:stCondLst>
                                            <p:cond delay="0"/>
                                          </p:stCondLst>
                                        </p:cTn>
                                        <p:tgtEl>
                                          <p:spTgt spid="718853"/>
                                        </p:tgtEl>
                                        <p:attrNameLst>
                                          <p:attrName>style.visibility</p:attrName>
                                        </p:attrNameLst>
                                      </p:cBhvr>
                                      <p:to>
                                        <p:strVal val="visible"/>
                                      </p:to>
                                    </p:set>
                                    <p:anim calcmode="lin" valueType="num">
                                      <p:cBhvr>
                                        <p:cTn id="29" dur="500" fill="hold"/>
                                        <p:tgtEl>
                                          <p:spTgt spid="718853"/>
                                        </p:tgtEl>
                                        <p:attrNameLst>
                                          <p:attrName>ppt_x</p:attrName>
                                        </p:attrNameLst>
                                      </p:cBhvr>
                                      <p:tavLst>
                                        <p:tav tm="0">
                                          <p:val>
                                            <p:strVal val="#ppt_x"/>
                                          </p:val>
                                        </p:tav>
                                        <p:tav tm="100000">
                                          <p:val>
                                            <p:strVal val="#ppt_x"/>
                                          </p:val>
                                        </p:tav>
                                      </p:tavLst>
                                    </p:anim>
                                    <p:anim calcmode="lin" valueType="num">
                                      <p:cBhvr>
                                        <p:cTn id="30" dur="500" fill="hold"/>
                                        <p:tgtEl>
                                          <p:spTgt spid="718853"/>
                                        </p:tgtEl>
                                        <p:attrNameLst>
                                          <p:attrName>ppt_y</p:attrName>
                                        </p:attrNameLst>
                                      </p:cBhvr>
                                      <p:tavLst>
                                        <p:tav tm="0">
                                          <p:val>
                                            <p:strVal val="#ppt_y-#ppt_h/2"/>
                                          </p:val>
                                        </p:tav>
                                        <p:tav tm="100000">
                                          <p:val>
                                            <p:strVal val="#ppt_y"/>
                                          </p:val>
                                        </p:tav>
                                      </p:tavLst>
                                    </p:anim>
                                    <p:anim calcmode="lin" valueType="num">
                                      <p:cBhvr>
                                        <p:cTn id="31" dur="500" fill="hold"/>
                                        <p:tgtEl>
                                          <p:spTgt spid="718853"/>
                                        </p:tgtEl>
                                        <p:attrNameLst>
                                          <p:attrName>ppt_w</p:attrName>
                                        </p:attrNameLst>
                                      </p:cBhvr>
                                      <p:tavLst>
                                        <p:tav tm="0">
                                          <p:val>
                                            <p:strVal val="#ppt_w"/>
                                          </p:val>
                                        </p:tav>
                                        <p:tav tm="100000">
                                          <p:val>
                                            <p:strVal val="#ppt_w"/>
                                          </p:val>
                                        </p:tav>
                                      </p:tavLst>
                                    </p:anim>
                                    <p:anim calcmode="lin" valueType="num">
                                      <p:cBhvr>
                                        <p:cTn id="32" dur="500" fill="hold"/>
                                        <p:tgtEl>
                                          <p:spTgt spid="718853"/>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1886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2" fill="hold" nodeType="clickEffect">
                                  <p:stCondLst>
                                    <p:cond delay="0"/>
                                  </p:stCondLst>
                                  <p:childTnLst>
                                    <p:set>
                                      <p:cBhvr>
                                        <p:cTn id="40" dur="1" fill="hold">
                                          <p:stCondLst>
                                            <p:cond delay="0"/>
                                          </p:stCondLst>
                                        </p:cTn>
                                        <p:tgtEl>
                                          <p:spTgt spid="718858"/>
                                        </p:tgtEl>
                                        <p:attrNameLst>
                                          <p:attrName>style.visibility</p:attrName>
                                        </p:attrNameLst>
                                      </p:cBhvr>
                                      <p:to>
                                        <p:strVal val="visible"/>
                                      </p:to>
                                    </p:set>
                                    <p:anim calcmode="lin" valueType="num">
                                      <p:cBhvr>
                                        <p:cTn id="41" dur="500" fill="hold"/>
                                        <p:tgtEl>
                                          <p:spTgt spid="718858"/>
                                        </p:tgtEl>
                                        <p:attrNameLst>
                                          <p:attrName>ppt_x</p:attrName>
                                        </p:attrNameLst>
                                      </p:cBhvr>
                                      <p:tavLst>
                                        <p:tav tm="0">
                                          <p:val>
                                            <p:strVal val="#ppt_x+#ppt_w/2"/>
                                          </p:val>
                                        </p:tav>
                                        <p:tav tm="100000">
                                          <p:val>
                                            <p:strVal val="#ppt_x"/>
                                          </p:val>
                                        </p:tav>
                                      </p:tavLst>
                                    </p:anim>
                                    <p:anim calcmode="lin" valueType="num">
                                      <p:cBhvr>
                                        <p:cTn id="42" dur="500" fill="hold"/>
                                        <p:tgtEl>
                                          <p:spTgt spid="718858"/>
                                        </p:tgtEl>
                                        <p:attrNameLst>
                                          <p:attrName>ppt_y</p:attrName>
                                        </p:attrNameLst>
                                      </p:cBhvr>
                                      <p:tavLst>
                                        <p:tav tm="0">
                                          <p:val>
                                            <p:strVal val="#ppt_y"/>
                                          </p:val>
                                        </p:tav>
                                        <p:tav tm="100000">
                                          <p:val>
                                            <p:strVal val="#ppt_y"/>
                                          </p:val>
                                        </p:tav>
                                      </p:tavLst>
                                    </p:anim>
                                    <p:anim calcmode="lin" valueType="num">
                                      <p:cBhvr>
                                        <p:cTn id="43" dur="500" fill="hold"/>
                                        <p:tgtEl>
                                          <p:spTgt spid="718858"/>
                                        </p:tgtEl>
                                        <p:attrNameLst>
                                          <p:attrName>ppt_w</p:attrName>
                                        </p:attrNameLst>
                                      </p:cBhvr>
                                      <p:tavLst>
                                        <p:tav tm="0">
                                          <p:val>
                                            <p:fltVal val="0"/>
                                          </p:val>
                                        </p:tav>
                                        <p:tav tm="100000">
                                          <p:val>
                                            <p:strVal val="#ppt_w"/>
                                          </p:val>
                                        </p:tav>
                                      </p:tavLst>
                                    </p:anim>
                                    <p:anim calcmode="lin" valueType="num">
                                      <p:cBhvr>
                                        <p:cTn id="44" dur="500" fill="hold"/>
                                        <p:tgtEl>
                                          <p:spTgt spid="718858"/>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500"/>
                            </p:stCondLst>
                            <p:childTnLst>
                              <p:par>
                                <p:cTn id="46" presetID="17" presetClass="entr" presetSubtype="4" fill="hold" nodeType="afterEffect">
                                  <p:stCondLst>
                                    <p:cond delay="0"/>
                                  </p:stCondLst>
                                  <p:childTnLst>
                                    <p:set>
                                      <p:cBhvr>
                                        <p:cTn id="47" dur="1" fill="hold">
                                          <p:stCondLst>
                                            <p:cond delay="0"/>
                                          </p:stCondLst>
                                        </p:cTn>
                                        <p:tgtEl>
                                          <p:spTgt spid="718857"/>
                                        </p:tgtEl>
                                        <p:attrNameLst>
                                          <p:attrName>style.visibility</p:attrName>
                                        </p:attrNameLst>
                                      </p:cBhvr>
                                      <p:to>
                                        <p:strVal val="visible"/>
                                      </p:to>
                                    </p:set>
                                    <p:anim calcmode="lin" valueType="num">
                                      <p:cBhvr>
                                        <p:cTn id="48" dur="500" fill="hold"/>
                                        <p:tgtEl>
                                          <p:spTgt spid="718857"/>
                                        </p:tgtEl>
                                        <p:attrNameLst>
                                          <p:attrName>ppt_x</p:attrName>
                                        </p:attrNameLst>
                                      </p:cBhvr>
                                      <p:tavLst>
                                        <p:tav tm="0">
                                          <p:val>
                                            <p:strVal val="#ppt_x"/>
                                          </p:val>
                                        </p:tav>
                                        <p:tav tm="100000">
                                          <p:val>
                                            <p:strVal val="#ppt_x"/>
                                          </p:val>
                                        </p:tav>
                                      </p:tavLst>
                                    </p:anim>
                                    <p:anim calcmode="lin" valueType="num">
                                      <p:cBhvr>
                                        <p:cTn id="49" dur="500" fill="hold"/>
                                        <p:tgtEl>
                                          <p:spTgt spid="718857"/>
                                        </p:tgtEl>
                                        <p:attrNameLst>
                                          <p:attrName>ppt_y</p:attrName>
                                        </p:attrNameLst>
                                      </p:cBhvr>
                                      <p:tavLst>
                                        <p:tav tm="0">
                                          <p:val>
                                            <p:strVal val="#ppt_y+#ppt_h/2"/>
                                          </p:val>
                                        </p:tav>
                                        <p:tav tm="100000">
                                          <p:val>
                                            <p:strVal val="#ppt_y"/>
                                          </p:val>
                                        </p:tav>
                                      </p:tavLst>
                                    </p:anim>
                                    <p:anim calcmode="lin" valueType="num">
                                      <p:cBhvr>
                                        <p:cTn id="50" dur="500" fill="hold"/>
                                        <p:tgtEl>
                                          <p:spTgt spid="718857"/>
                                        </p:tgtEl>
                                        <p:attrNameLst>
                                          <p:attrName>ppt_w</p:attrName>
                                        </p:attrNameLst>
                                      </p:cBhvr>
                                      <p:tavLst>
                                        <p:tav tm="0">
                                          <p:val>
                                            <p:strVal val="#ppt_w"/>
                                          </p:val>
                                        </p:tav>
                                        <p:tav tm="100000">
                                          <p:val>
                                            <p:strVal val="#ppt_w"/>
                                          </p:val>
                                        </p:tav>
                                      </p:tavLst>
                                    </p:anim>
                                    <p:anim calcmode="lin" valueType="num">
                                      <p:cBhvr>
                                        <p:cTn id="51" dur="500" fill="hold"/>
                                        <p:tgtEl>
                                          <p:spTgt spid="718857"/>
                                        </p:tgtEl>
                                        <p:attrNameLst>
                                          <p:attrName>ppt_h</p:attrName>
                                        </p:attrNameLst>
                                      </p:cBhvr>
                                      <p:tavLst>
                                        <p:tav tm="0">
                                          <p:val>
                                            <p:fltVal val="0"/>
                                          </p:val>
                                        </p:tav>
                                        <p:tav tm="100000">
                                          <p:val>
                                            <p:strVal val="#ppt_h"/>
                                          </p:val>
                                        </p:tav>
                                      </p:tavLst>
                                    </p:anim>
                                  </p:childTnLst>
                                </p:cTn>
                              </p:par>
                            </p:childTnLst>
                          </p:cTn>
                        </p:par>
                        <p:par>
                          <p:cTn id="52" fill="hold" nodeType="afterGroup">
                            <p:stCondLst>
                              <p:cond delay="1000"/>
                            </p:stCondLst>
                            <p:childTnLst>
                              <p:par>
                                <p:cTn id="53" presetID="17" presetClass="entr" presetSubtype="8" fill="hold" nodeType="afterEffect">
                                  <p:stCondLst>
                                    <p:cond delay="0"/>
                                  </p:stCondLst>
                                  <p:childTnLst>
                                    <p:set>
                                      <p:cBhvr>
                                        <p:cTn id="54" dur="1" fill="hold">
                                          <p:stCondLst>
                                            <p:cond delay="0"/>
                                          </p:stCondLst>
                                        </p:cTn>
                                        <p:tgtEl>
                                          <p:spTgt spid="718856"/>
                                        </p:tgtEl>
                                        <p:attrNameLst>
                                          <p:attrName>style.visibility</p:attrName>
                                        </p:attrNameLst>
                                      </p:cBhvr>
                                      <p:to>
                                        <p:strVal val="visible"/>
                                      </p:to>
                                    </p:set>
                                    <p:anim calcmode="lin" valueType="num">
                                      <p:cBhvr>
                                        <p:cTn id="55" dur="500" fill="hold"/>
                                        <p:tgtEl>
                                          <p:spTgt spid="718856"/>
                                        </p:tgtEl>
                                        <p:attrNameLst>
                                          <p:attrName>ppt_x</p:attrName>
                                        </p:attrNameLst>
                                      </p:cBhvr>
                                      <p:tavLst>
                                        <p:tav tm="0">
                                          <p:val>
                                            <p:strVal val="#ppt_x-#ppt_w/2"/>
                                          </p:val>
                                        </p:tav>
                                        <p:tav tm="100000">
                                          <p:val>
                                            <p:strVal val="#ppt_x"/>
                                          </p:val>
                                        </p:tav>
                                      </p:tavLst>
                                    </p:anim>
                                    <p:anim calcmode="lin" valueType="num">
                                      <p:cBhvr>
                                        <p:cTn id="56" dur="500" fill="hold"/>
                                        <p:tgtEl>
                                          <p:spTgt spid="718856"/>
                                        </p:tgtEl>
                                        <p:attrNameLst>
                                          <p:attrName>ppt_y</p:attrName>
                                        </p:attrNameLst>
                                      </p:cBhvr>
                                      <p:tavLst>
                                        <p:tav tm="0">
                                          <p:val>
                                            <p:strVal val="#ppt_y"/>
                                          </p:val>
                                        </p:tav>
                                        <p:tav tm="100000">
                                          <p:val>
                                            <p:strVal val="#ppt_y"/>
                                          </p:val>
                                        </p:tav>
                                      </p:tavLst>
                                    </p:anim>
                                    <p:anim calcmode="lin" valueType="num">
                                      <p:cBhvr>
                                        <p:cTn id="57" dur="500" fill="hold"/>
                                        <p:tgtEl>
                                          <p:spTgt spid="718856"/>
                                        </p:tgtEl>
                                        <p:attrNameLst>
                                          <p:attrName>ppt_w</p:attrName>
                                        </p:attrNameLst>
                                      </p:cBhvr>
                                      <p:tavLst>
                                        <p:tav tm="0">
                                          <p:val>
                                            <p:fltVal val="0"/>
                                          </p:val>
                                        </p:tav>
                                        <p:tav tm="100000">
                                          <p:val>
                                            <p:strVal val="#ppt_w"/>
                                          </p:val>
                                        </p:tav>
                                      </p:tavLst>
                                    </p:anim>
                                    <p:anim calcmode="lin" valueType="num">
                                      <p:cBhvr>
                                        <p:cTn id="58" dur="500" fill="hold"/>
                                        <p:tgtEl>
                                          <p:spTgt spid="718856"/>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886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nodeType="clickEffect">
                                  <p:stCondLst>
                                    <p:cond delay="0"/>
                                  </p:stCondLst>
                                  <p:childTnLst>
                                    <p:set>
                                      <p:cBhvr>
                                        <p:cTn id="66" dur="1" fill="hold">
                                          <p:stCondLst>
                                            <p:cond delay="0"/>
                                          </p:stCondLst>
                                        </p:cTn>
                                        <p:tgtEl>
                                          <p:spTgt spid="718860"/>
                                        </p:tgtEl>
                                        <p:attrNameLst>
                                          <p:attrName>style.visibility</p:attrName>
                                        </p:attrNameLst>
                                      </p:cBhvr>
                                      <p:to>
                                        <p:strVal val="visible"/>
                                      </p:to>
                                    </p:set>
                                    <p:anim calcmode="lin" valueType="num">
                                      <p:cBhvr>
                                        <p:cTn id="67" dur="500" fill="hold"/>
                                        <p:tgtEl>
                                          <p:spTgt spid="718860"/>
                                        </p:tgtEl>
                                        <p:attrNameLst>
                                          <p:attrName>ppt_x</p:attrName>
                                        </p:attrNameLst>
                                      </p:cBhvr>
                                      <p:tavLst>
                                        <p:tav tm="0">
                                          <p:val>
                                            <p:strVal val="#ppt_x"/>
                                          </p:val>
                                        </p:tav>
                                        <p:tav tm="100000">
                                          <p:val>
                                            <p:strVal val="#ppt_x"/>
                                          </p:val>
                                        </p:tav>
                                      </p:tavLst>
                                    </p:anim>
                                    <p:anim calcmode="lin" valueType="num">
                                      <p:cBhvr>
                                        <p:cTn id="68" dur="500" fill="hold"/>
                                        <p:tgtEl>
                                          <p:spTgt spid="718860"/>
                                        </p:tgtEl>
                                        <p:attrNameLst>
                                          <p:attrName>ppt_y</p:attrName>
                                        </p:attrNameLst>
                                      </p:cBhvr>
                                      <p:tavLst>
                                        <p:tav tm="0">
                                          <p:val>
                                            <p:strVal val="#ppt_y-#ppt_h/2"/>
                                          </p:val>
                                        </p:tav>
                                        <p:tav tm="100000">
                                          <p:val>
                                            <p:strVal val="#ppt_y"/>
                                          </p:val>
                                        </p:tav>
                                      </p:tavLst>
                                    </p:anim>
                                    <p:anim calcmode="lin" valueType="num">
                                      <p:cBhvr>
                                        <p:cTn id="69" dur="500" fill="hold"/>
                                        <p:tgtEl>
                                          <p:spTgt spid="718860"/>
                                        </p:tgtEl>
                                        <p:attrNameLst>
                                          <p:attrName>ppt_w</p:attrName>
                                        </p:attrNameLst>
                                      </p:cBhvr>
                                      <p:tavLst>
                                        <p:tav tm="0">
                                          <p:val>
                                            <p:strVal val="#ppt_w"/>
                                          </p:val>
                                        </p:tav>
                                        <p:tav tm="100000">
                                          <p:val>
                                            <p:strVal val="#ppt_w"/>
                                          </p:val>
                                        </p:tav>
                                      </p:tavLst>
                                    </p:anim>
                                    <p:anim calcmode="lin" valueType="num">
                                      <p:cBhvr>
                                        <p:cTn id="70" dur="500" fill="hold"/>
                                        <p:tgtEl>
                                          <p:spTgt spid="718860"/>
                                        </p:tgtEl>
                                        <p:attrNameLst>
                                          <p:attrName>ppt_h</p:attrName>
                                        </p:attrNameLst>
                                      </p:cBhvr>
                                      <p:tavLst>
                                        <p:tav tm="0">
                                          <p:val>
                                            <p:fltVal val="0"/>
                                          </p:val>
                                        </p:tav>
                                        <p:tav tm="100000">
                                          <p:val>
                                            <p:strVal val="#ppt_h"/>
                                          </p:val>
                                        </p:tav>
                                      </p:tavLst>
                                    </p:anim>
                                  </p:childTnLst>
                                </p:cTn>
                              </p:par>
                            </p:childTnLst>
                          </p:cTn>
                        </p:par>
                        <p:par>
                          <p:cTn id="71" fill="hold" nodeType="afterGroup">
                            <p:stCondLst>
                              <p:cond delay="500"/>
                            </p:stCondLst>
                            <p:childTnLst>
                              <p:par>
                                <p:cTn id="72" presetID="17" presetClass="entr" presetSubtype="1" fill="hold" grpId="0" nodeType="afterEffect">
                                  <p:stCondLst>
                                    <p:cond delay="0"/>
                                  </p:stCondLst>
                                  <p:childTnLst>
                                    <p:set>
                                      <p:cBhvr>
                                        <p:cTn id="73" dur="1" fill="hold">
                                          <p:stCondLst>
                                            <p:cond delay="0"/>
                                          </p:stCondLst>
                                        </p:cTn>
                                        <p:tgtEl>
                                          <p:spTgt spid="718854"/>
                                        </p:tgtEl>
                                        <p:attrNameLst>
                                          <p:attrName>style.visibility</p:attrName>
                                        </p:attrNameLst>
                                      </p:cBhvr>
                                      <p:to>
                                        <p:strVal val="visible"/>
                                      </p:to>
                                    </p:set>
                                    <p:anim calcmode="lin" valueType="num">
                                      <p:cBhvr>
                                        <p:cTn id="74" dur="500" fill="hold"/>
                                        <p:tgtEl>
                                          <p:spTgt spid="718854"/>
                                        </p:tgtEl>
                                        <p:attrNameLst>
                                          <p:attrName>ppt_x</p:attrName>
                                        </p:attrNameLst>
                                      </p:cBhvr>
                                      <p:tavLst>
                                        <p:tav tm="0">
                                          <p:val>
                                            <p:strVal val="#ppt_x"/>
                                          </p:val>
                                        </p:tav>
                                        <p:tav tm="100000">
                                          <p:val>
                                            <p:strVal val="#ppt_x"/>
                                          </p:val>
                                        </p:tav>
                                      </p:tavLst>
                                    </p:anim>
                                    <p:anim calcmode="lin" valueType="num">
                                      <p:cBhvr>
                                        <p:cTn id="75" dur="500" fill="hold"/>
                                        <p:tgtEl>
                                          <p:spTgt spid="718854"/>
                                        </p:tgtEl>
                                        <p:attrNameLst>
                                          <p:attrName>ppt_y</p:attrName>
                                        </p:attrNameLst>
                                      </p:cBhvr>
                                      <p:tavLst>
                                        <p:tav tm="0">
                                          <p:val>
                                            <p:strVal val="#ppt_y-#ppt_h/2"/>
                                          </p:val>
                                        </p:tav>
                                        <p:tav tm="100000">
                                          <p:val>
                                            <p:strVal val="#ppt_y"/>
                                          </p:val>
                                        </p:tav>
                                      </p:tavLst>
                                    </p:anim>
                                    <p:anim calcmode="lin" valueType="num">
                                      <p:cBhvr>
                                        <p:cTn id="76" dur="500" fill="hold"/>
                                        <p:tgtEl>
                                          <p:spTgt spid="718854"/>
                                        </p:tgtEl>
                                        <p:attrNameLst>
                                          <p:attrName>ppt_w</p:attrName>
                                        </p:attrNameLst>
                                      </p:cBhvr>
                                      <p:tavLst>
                                        <p:tav tm="0">
                                          <p:val>
                                            <p:strVal val="#ppt_w"/>
                                          </p:val>
                                        </p:tav>
                                        <p:tav tm="100000">
                                          <p:val>
                                            <p:strVal val="#ppt_w"/>
                                          </p:val>
                                        </p:tav>
                                      </p:tavLst>
                                    </p:anim>
                                    <p:anim calcmode="lin" valueType="num">
                                      <p:cBhvr>
                                        <p:cTn id="77" dur="500" fill="hold"/>
                                        <p:tgtEl>
                                          <p:spTgt spid="718854"/>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17" presetClass="entr" presetSubtype="1" fill="hold" nodeType="clickEffect">
                                  <p:stCondLst>
                                    <p:cond delay="0"/>
                                  </p:stCondLst>
                                  <p:childTnLst>
                                    <p:set>
                                      <p:cBhvr>
                                        <p:cTn id="81" dur="1" fill="hold">
                                          <p:stCondLst>
                                            <p:cond delay="0"/>
                                          </p:stCondLst>
                                        </p:cTn>
                                        <p:tgtEl>
                                          <p:spTgt spid="718861"/>
                                        </p:tgtEl>
                                        <p:attrNameLst>
                                          <p:attrName>style.visibility</p:attrName>
                                        </p:attrNameLst>
                                      </p:cBhvr>
                                      <p:to>
                                        <p:strVal val="visible"/>
                                      </p:to>
                                    </p:set>
                                    <p:anim calcmode="lin" valueType="num">
                                      <p:cBhvr>
                                        <p:cTn id="82" dur="500" fill="hold"/>
                                        <p:tgtEl>
                                          <p:spTgt spid="718861"/>
                                        </p:tgtEl>
                                        <p:attrNameLst>
                                          <p:attrName>ppt_x</p:attrName>
                                        </p:attrNameLst>
                                      </p:cBhvr>
                                      <p:tavLst>
                                        <p:tav tm="0">
                                          <p:val>
                                            <p:strVal val="#ppt_x"/>
                                          </p:val>
                                        </p:tav>
                                        <p:tav tm="100000">
                                          <p:val>
                                            <p:strVal val="#ppt_x"/>
                                          </p:val>
                                        </p:tav>
                                      </p:tavLst>
                                    </p:anim>
                                    <p:anim calcmode="lin" valueType="num">
                                      <p:cBhvr>
                                        <p:cTn id="83" dur="500" fill="hold"/>
                                        <p:tgtEl>
                                          <p:spTgt spid="718861"/>
                                        </p:tgtEl>
                                        <p:attrNameLst>
                                          <p:attrName>ppt_y</p:attrName>
                                        </p:attrNameLst>
                                      </p:cBhvr>
                                      <p:tavLst>
                                        <p:tav tm="0">
                                          <p:val>
                                            <p:strVal val="#ppt_y-#ppt_h/2"/>
                                          </p:val>
                                        </p:tav>
                                        <p:tav tm="100000">
                                          <p:val>
                                            <p:strVal val="#ppt_y"/>
                                          </p:val>
                                        </p:tav>
                                      </p:tavLst>
                                    </p:anim>
                                    <p:anim calcmode="lin" valueType="num">
                                      <p:cBhvr>
                                        <p:cTn id="84" dur="500" fill="hold"/>
                                        <p:tgtEl>
                                          <p:spTgt spid="718861"/>
                                        </p:tgtEl>
                                        <p:attrNameLst>
                                          <p:attrName>ppt_w</p:attrName>
                                        </p:attrNameLst>
                                      </p:cBhvr>
                                      <p:tavLst>
                                        <p:tav tm="0">
                                          <p:val>
                                            <p:strVal val="#ppt_w"/>
                                          </p:val>
                                        </p:tav>
                                        <p:tav tm="100000">
                                          <p:val>
                                            <p:strVal val="#ppt_w"/>
                                          </p:val>
                                        </p:tav>
                                      </p:tavLst>
                                    </p:anim>
                                    <p:anim calcmode="lin" valueType="num">
                                      <p:cBhvr>
                                        <p:cTn id="85" dur="500" fill="hold"/>
                                        <p:tgtEl>
                                          <p:spTgt spid="718861"/>
                                        </p:tgtEl>
                                        <p:attrNameLst>
                                          <p:attrName>ppt_h</p:attrName>
                                        </p:attrNameLst>
                                      </p:cBhvr>
                                      <p:tavLst>
                                        <p:tav tm="0">
                                          <p:val>
                                            <p:fltVal val="0"/>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17" presetClass="entr" presetSubtype="1" fill="hold" nodeType="click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500" fill="hold"/>
                                        <p:tgtEl>
                                          <p:spTgt spid="18"/>
                                        </p:tgtEl>
                                        <p:attrNameLst>
                                          <p:attrName>ppt_x</p:attrName>
                                        </p:attrNameLst>
                                      </p:cBhvr>
                                      <p:tavLst>
                                        <p:tav tm="0">
                                          <p:val>
                                            <p:strVal val="#ppt_x"/>
                                          </p:val>
                                        </p:tav>
                                        <p:tav tm="100000">
                                          <p:val>
                                            <p:strVal val="#ppt_x"/>
                                          </p:val>
                                        </p:tav>
                                      </p:tavLst>
                                    </p:anim>
                                    <p:anim calcmode="lin" valueType="num">
                                      <p:cBhvr>
                                        <p:cTn id="91" dur="500" fill="hold"/>
                                        <p:tgtEl>
                                          <p:spTgt spid="18"/>
                                        </p:tgtEl>
                                        <p:attrNameLst>
                                          <p:attrName>ppt_y</p:attrName>
                                        </p:attrNameLst>
                                      </p:cBhvr>
                                      <p:tavLst>
                                        <p:tav tm="0">
                                          <p:val>
                                            <p:strVal val="#ppt_y-#ppt_h/2"/>
                                          </p:val>
                                        </p:tav>
                                        <p:tav tm="100000">
                                          <p:val>
                                            <p:strVal val="#ppt_y"/>
                                          </p:val>
                                        </p:tav>
                                      </p:tavLst>
                                    </p:anim>
                                    <p:anim calcmode="lin" valueType="num">
                                      <p:cBhvr>
                                        <p:cTn id="92" dur="500" fill="hold"/>
                                        <p:tgtEl>
                                          <p:spTgt spid="18"/>
                                        </p:tgtEl>
                                        <p:attrNameLst>
                                          <p:attrName>ppt_w</p:attrName>
                                        </p:attrNameLst>
                                      </p:cBhvr>
                                      <p:tavLst>
                                        <p:tav tm="0">
                                          <p:val>
                                            <p:strVal val="#ppt_w"/>
                                          </p:val>
                                        </p:tav>
                                        <p:tav tm="100000">
                                          <p:val>
                                            <p:strVal val="#ppt_w"/>
                                          </p:val>
                                        </p:tav>
                                      </p:tavLst>
                                    </p:anim>
                                    <p:anim calcmode="lin" valueType="num">
                                      <p:cBhvr>
                                        <p:cTn id="93" dur="500" fill="hold"/>
                                        <p:tgtEl>
                                          <p:spTgt spid="18"/>
                                        </p:tgtEl>
                                        <p:attrNameLst>
                                          <p:attrName>ppt_h</p:attrName>
                                        </p:attrNameLst>
                                      </p:cBhvr>
                                      <p:tavLst>
                                        <p:tav tm="0">
                                          <p:val>
                                            <p:fltVal val="0"/>
                                          </p:val>
                                        </p:tav>
                                        <p:tav tm="100000">
                                          <p:val>
                                            <p:strVal val="#ppt_h"/>
                                          </p:val>
                                        </p:tav>
                                      </p:tavLst>
                                    </p:anim>
                                  </p:childTnLst>
                                </p:cTn>
                              </p:par>
                            </p:childTnLst>
                          </p:cTn>
                        </p:par>
                        <p:par>
                          <p:cTn id="94" fill="hold">
                            <p:stCondLst>
                              <p:cond delay="500"/>
                            </p:stCondLst>
                            <p:childTnLst>
                              <p:par>
                                <p:cTn id="95" presetID="17" presetClass="entr" presetSubtype="1"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 calcmode="lin" valueType="num">
                                      <p:cBhvr>
                                        <p:cTn id="97" dur="500" fill="hold"/>
                                        <p:tgtEl>
                                          <p:spTgt spid="19"/>
                                        </p:tgtEl>
                                        <p:attrNameLst>
                                          <p:attrName>ppt_x</p:attrName>
                                        </p:attrNameLst>
                                      </p:cBhvr>
                                      <p:tavLst>
                                        <p:tav tm="0">
                                          <p:val>
                                            <p:strVal val="#ppt_x"/>
                                          </p:val>
                                        </p:tav>
                                        <p:tav tm="100000">
                                          <p:val>
                                            <p:strVal val="#ppt_x"/>
                                          </p:val>
                                        </p:tav>
                                      </p:tavLst>
                                    </p:anim>
                                    <p:anim calcmode="lin" valueType="num">
                                      <p:cBhvr>
                                        <p:cTn id="98" dur="500" fill="hold"/>
                                        <p:tgtEl>
                                          <p:spTgt spid="19"/>
                                        </p:tgtEl>
                                        <p:attrNameLst>
                                          <p:attrName>ppt_y</p:attrName>
                                        </p:attrNameLst>
                                      </p:cBhvr>
                                      <p:tavLst>
                                        <p:tav tm="0">
                                          <p:val>
                                            <p:strVal val="#ppt_y-#ppt_h/2"/>
                                          </p:val>
                                        </p:tav>
                                        <p:tav tm="100000">
                                          <p:val>
                                            <p:strVal val="#ppt_y"/>
                                          </p:val>
                                        </p:tav>
                                      </p:tavLst>
                                    </p:anim>
                                    <p:anim calcmode="lin" valueType="num">
                                      <p:cBhvr>
                                        <p:cTn id="99" dur="500" fill="hold"/>
                                        <p:tgtEl>
                                          <p:spTgt spid="19"/>
                                        </p:tgtEl>
                                        <p:attrNameLst>
                                          <p:attrName>ppt_w</p:attrName>
                                        </p:attrNameLst>
                                      </p:cBhvr>
                                      <p:tavLst>
                                        <p:tav tm="0">
                                          <p:val>
                                            <p:strVal val="#ppt_w"/>
                                          </p:val>
                                        </p:tav>
                                        <p:tav tm="100000">
                                          <p:val>
                                            <p:strVal val="#ppt_w"/>
                                          </p:val>
                                        </p:tav>
                                      </p:tavLst>
                                    </p:anim>
                                    <p:anim calcmode="lin" valueType="num">
                                      <p:cBhvr>
                                        <p:cTn id="100" dur="500" fill="hold"/>
                                        <p:tgtEl>
                                          <p:spTgt spid="19"/>
                                        </p:tgtEl>
                                        <p:attrNameLst>
                                          <p:attrName>ppt_h</p:attrName>
                                        </p:attrNameLst>
                                      </p:cBhvr>
                                      <p:tavLst>
                                        <p:tav tm="0">
                                          <p:val>
                                            <p:fltVal val="0"/>
                                          </p:val>
                                        </p:tav>
                                        <p:tav tm="100000">
                                          <p:val>
                                            <p:strVal val="#ppt_h"/>
                                          </p:val>
                                        </p:tav>
                                      </p:tavLst>
                                    </p:anim>
                                  </p:childTnLst>
                                </p:cTn>
                              </p:par>
                            </p:childTnLst>
                          </p:cTn>
                        </p:par>
                        <p:par>
                          <p:cTn id="101" fill="hold">
                            <p:stCondLst>
                              <p:cond delay="1000"/>
                            </p:stCondLst>
                            <p:childTnLst>
                              <p:par>
                                <p:cTn id="102" presetID="17" presetClass="entr" presetSubtype="1" fill="hold" nodeType="afterEffect">
                                  <p:stCondLst>
                                    <p:cond delay="0"/>
                                  </p:stCondLst>
                                  <p:childTnLst>
                                    <p:set>
                                      <p:cBhvr>
                                        <p:cTn id="103" dur="1" fill="hold">
                                          <p:stCondLst>
                                            <p:cond delay="0"/>
                                          </p:stCondLst>
                                        </p:cTn>
                                        <p:tgtEl>
                                          <p:spTgt spid="21"/>
                                        </p:tgtEl>
                                        <p:attrNameLst>
                                          <p:attrName>style.visibility</p:attrName>
                                        </p:attrNameLst>
                                      </p:cBhvr>
                                      <p:to>
                                        <p:strVal val="visible"/>
                                      </p:to>
                                    </p:set>
                                    <p:anim calcmode="lin" valueType="num">
                                      <p:cBhvr>
                                        <p:cTn id="104" dur="500" fill="hold"/>
                                        <p:tgtEl>
                                          <p:spTgt spid="21"/>
                                        </p:tgtEl>
                                        <p:attrNameLst>
                                          <p:attrName>ppt_x</p:attrName>
                                        </p:attrNameLst>
                                      </p:cBhvr>
                                      <p:tavLst>
                                        <p:tav tm="0">
                                          <p:val>
                                            <p:strVal val="#ppt_x"/>
                                          </p:val>
                                        </p:tav>
                                        <p:tav tm="100000">
                                          <p:val>
                                            <p:strVal val="#ppt_x"/>
                                          </p:val>
                                        </p:tav>
                                      </p:tavLst>
                                    </p:anim>
                                    <p:anim calcmode="lin" valueType="num">
                                      <p:cBhvr>
                                        <p:cTn id="105" dur="500" fill="hold"/>
                                        <p:tgtEl>
                                          <p:spTgt spid="21"/>
                                        </p:tgtEl>
                                        <p:attrNameLst>
                                          <p:attrName>ppt_y</p:attrName>
                                        </p:attrNameLst>
                                      </p:cBhvr>
                                      <p:tavLst>
                                        <p:tav tm="0">
                                          <p:val>
                                            <p:strVal val="#ppt_y-#ppt_h/2"/>
                                          </p:val>
                                        </p:tav>
                                        <p:tav tm="100000">
                                          <p:val>
                                            <p:strVal val="#ppt_y"/>
                                          </p:val>
                                        </p:tav>
                                      </p:tavLst>
                                    </p:anim>
                                    <p:anim calcmode="lin" valueType="num">
                                      <p:cBhvr>
                                        <p:cTn id="106" dur="500" fill="hold"/>
                                        <p:tgtEl>
                                          <p:spTgt spid="21"/>
                                        </p:tgtEl>
                                        <p:attrNameLst>
                                          <p:attrName>ppt_w</p:attrName>
                                        </p:attrNameLst>
                                      </p:cBhvr>
                                      <p:tavLst>
                                        <p:tav tm="0">
                                          <p:val>
                                            <p:strVal val="#ppt_w"/>
                                          </p:val>
                                        </p:tav>
                                        <p:tav tm="100000">
                                          <p:val>
                                            <p:strVal val="#ppt_w"/>
                                          </p:val>
                                        </p:tav>
                                      </p:tavLst>
                                    </p:anim>
                                    <p:anim calcmode="lin" valueType="num">
                                      <p:cBhvr>
                                        <p:cTn id="107" dur="500" fill="hold"/>
                                        <p:tgtEl>
                                          <p:spTgt spid="21"/>
                                        </p:tgtEl>
                                        <p:attrNameLst>
                                          <p:attrName>ppt_h</p:attrName>
                                        </p:attrNameLst>
                                      </p:cBhvr>
                                      <p:tavLst>
                                        <p:tav tm="0">
                                          <p:val>
                                            <p:fltVal val="0"/>
                                          </p:val>
                                        </p:tav>
                                        <p:tav tm="100000">
                                          <p:val>
                                            <p:strVal val="#ppt_h"/>
                                          </p:val>
                                        </p:tav>
                                      </p:tavLst>
                                    </p:anim>
                                  </p:childTnLst>
                                </p:cTn>
                              </p:par>
                            </p:childTnLst>
                          </p:cTn>
                        </p:par>
                        <p:par>
                          <p:cTn id="108" fill="hold">
                            <p:stCondLst>
                              <p:cond delay="1500"/>
                            </p:stCondLst>
                            <p:childTnLst>
                              <p:par>
                                <p:cTn id="109" presetID="17" presetClass="entr" presetSubtype="1" fill="hold" grpId="0" nodeType="afterEffect">
                                  <p:stCondLst>
                                    <p:cond delay="0"/>
                                  </p:stCondLst>
                                  <p:childTnLst>
                                    <p:set>
                                      <p:cBhvr>
                                        <p:cTn id="110" dur="1" fill="hold">
                                          <p:stCondLst>
                                            <p:cond delay="0"/>
                                          </p:stCondLst>
                                        </p:cTn>
                                        <p:tgtEl>
                                          <p:spTgt spid="24"/>
                                        </p:tgtEl>
                                        <p:attrNameLst>
                                          <p:attrName>style.visibility</p:attrName>
                                        </p:attrNameLst>
                                      </p:cBhvr>
                                      <p:to>
                                        <p:strVal val="visible"/>
                                      </p:to>
                                    </p:set>
                                    <p:anim calcmode="lin" valueType="num">
                                      <p:cBhvr>
                                        <p:cTn id="111" dur="500" fill="hold"/>
                                        <p:tgtEl>
                                          <p:spTgt spid="24"/>
                                        </p:tgtEl>
                                        <p:attrNameLst>
                                          <p:attrName>ppt_x</p:attrName>
                                        </p:attrNameLst>
                                      </p:cBhvr>
                                      <p:tavLst>
                                        <p:tav tm="0">
                                          <p:val>
                                            <p:strVal val="#ppt_x"/>
                                          </p:val>
                                        </p:tav>
                                        <p:tav tm="100000">
                                          <p:val>
                                            <p:strVal val="#ppt_x"/>
                                          </p:val>
                                        </p:tav>
                                      </p:tavLst>
                                    </p:anim>
                                    <p:anim calcmode="lin" valueType="num">
                                      <p:cBhvr>
                                        <p:cTn id="112" dur="500" fill="hold"/>
                                        <p:tgtEl>
                                          <p:spTgt spid="24"/>
                                        </p:tgtEl>
                                        <p:attrNameLst>
                                          <p:attrName>ppt_y</p:attrName>
                                        </p:attrNameLst>
                                      </p:cBhvr>
                                      <p:tavLst>
                                        <p:tav tm="0">
                                          <p:val>
                                            <p:strVal val="#ppt_y-#ppt_h/2"/>
                                          </p:val>
                                        </p:tav>
                                        <p:tav tm="100000">
                                          <p:val>
                                            <p:strVal val="#ppt_y"/>
                                          </p:val>
                                        </p:tav>
                                      </p:tavLst>
                                    </p:anim>
                                    <p:anim calcmode="lin" valueType="num">
                                      <p:cBhvr>
                                        <p:cTn id="113" dur="500" fill="hold"/>
                                        <p:tgtEl>
                                          <p:spTgt spid="24"/>
                                        </p:tgtEl>
                                        <p:attrNameLst>
                                          <p:attrName>ppt_w</p:attrName>
                                        </p:attrNameLst>
                                      </p:cBhvr>
                                      <p:tavLst>
                                        <p:tav tm="0">
                                          <p:val>
                                            <p:strVal val="#ppt_w"/>
                                          </p:val>
                                        </p:tav>
                                        <p:tav tm="100000">
                                          <p:val>
                                            <p:strVal val="#ppt_w"/>
                                          </p:val>
                                        </p:tav>
                                      </p:tavLst>
                                    </p:anim>
                                    <p:anim calcmode="lin" valueType="num">
                                      <p:cBhvr>
                                        <p:cTn id="114" dur="500" fill="hold"/>
                                        <p:tgtEl>
                                          <p:spTgt spid="24"/>
                                        </p:tgtEl>
                                        <p:attrNameLst>
                                          <p:attrName>ppt_h</p:attrName>
                                        </p:attrNameLst>
                                      </p:cBhvr>
                                      <p:tavLst>
                                        <p:tav tm="0">
                                          <p:val>
                                            <p:fltVal val="0"/>
                                          </p:val>
                                        </p:tav>
                                        <p:tav tm="100000">
                                          <p:val>
                                            <p:strVal val="#ppt_h"/>
                                          </p:val>
                                        </p:tav>
                                      </p:tavLst>
                                    </p:anim>
                                  </p:childTnLst>
                                </p:cTn>
                              </p:par>
                            </p:childTnLst>
                          </p:cTn>
                        </p:par>
                        <p:par>
                          <p:cTn id="115" fill="hold">
                            <p:stCondLst>
                              <p:cond delay="2000"/>
                            </p:stCondLst>
                            <p:childTnLst>
                              <p:par>
                                <p:cTn id="116" presetID="17" presetClass="entr" presetSubtype="1" fill="hold" nodeType="afterEffect">
                                  <p:stCondLst>
                                    <p:cond delay="0"/>
                                  </p:stCondLst>
                                  <p:childTnLst>
                                    <p:set>
                                      <p:cBhvr>
                                        <p:cTn id="117" dur="1" fill="hold">
                                          <p:stCondLst>
                                            <p:cond delay="0"/>
                                          </p:stCondLst>
                                        </p:cTn>
                                        <p:tgtEl>
                                          <p:spTgt spid="22"/>
                                        </p:tgtEl>
                                        <p:attrNameLst>
                                          <p:attrName>style.visibility</p:attrName>
                                        </p:attrNameLst>
                                      </p:cBhvr>
                                      <p:to>
                                        <p:strVal val="visible"/>
                                      </p:to>
                                    </p:set>
                                    <p:anim calcmode="lin" valueType="num">
                                      <p:cBhvr>
                                        <p:cTn id="118" dur="500" fill="hold"/>
                                        <p:tgtEl>
                                          <p:spTgt spid="22"/>
                                        </p:tgtEl>
                                        <p:attrNameLst>
                                          <p:attrName>ppt_x</p:attrName>
                                        </p:attrNameLst>
                                      </p:cBhvr>
                                      <p:tavLst>
                                        <p:tav tm="0">
                                          <p:val>
                                            <p:strVal val="#ppt_x"/>
                                          </p:val>
                                        </p:tav>
                                        <p:tav tm="100000">
                                          <p:val>
                                            <p:strVal val="#ppt_x"/>
                                          </p:val>
                                        </p:tav>
                                      </p:tavLst>
                                    </p:anim>
                                    <p:anim calcmode="lin" valueType="num">
                                      <p:cBhvr>
                                        <p:cTn id="119" dur="500" fill="hold"/>
                                        <p:tgtEl>
                                          <p:spTgt spid="22"/>
                                        </p:tgtEl>
                                        <p:attrNameLst>
                                          <p:attrName>ppt_y</p:attrName>
                                        </p:attrNameLst>
                                      </p:cBhvr>
                                      <p:tavLst>
                                        <p:tav tm="0">
                                          <p:val>
                                            <p:strVal val="#ppt_y-#ppt_h/2"/>
                                          </p:val>
                                        </p:tav>
                                        <p:tav tm="100000">
                                          <p:val>
                                            <p:strVal val="#ppt_y"/>
                                          </p:val>
                                        </p:tav>
                                      </p:tavLst>
                                    </p:anim>
                                    <p:anim calcmode="lin" valueType="num">
                                      <p:cBhvr>
                                        <p:cTn id="120" dur="500" fill="hold"/>
                                        <p:tgtEl>
                                          <p:spTgt spid="22"/>
                                        </p:tgtEl>
                                        <p:attrNameLst>
                                          <p:attrName>ppt_w</p:attrName>
                                        </p:attrNameLst>
                                      </p:cBhvr>
                                      <p:tavLst>
                                        <p:tav tm="0">
                                          <p:val>
                                            <p:strVal val="#ppt_w"/>
                                          </p:val>
                                        </p:tav>
                                        <p:tav tm="100000">
                                          <p:val>
                                            <p:strVal val="#ppt_w"/>
                                          </p:val>
                                        </p:tav>
                                      </p:tavLst>
                                    </p:anim>
                                    <p:anim calcmode="lin" valueType="num">
                                      <p:cBhvr>
                                        <p:cTn id="121" dur="500" fill="hold"/>
                                        <p:tgtEl>
                                          <p:spTgt spid="22"/>
                                        </p:tgtEl>
                                        <p:attrNameLst>
                                          <p:attrName>ppt_h</p:attrName>
                                        </p:attrNameLst>
                                      </p:cBhvr>
                                      <p:tavLst>
                                        <p:tav tm="0">
                                          <p:val>
                                            <p:fltVal val="0"/>
                                          </p:val>
                                        </p:tav>
                                        <p:tav tm="100000">
                                          <p:val>
                                            <p:strVal val="#ppt_h"/>
                                          </p:val>
                                        </p:tav>
                                      </p:tavLst>
                                    </p:anim>
                                  </p:childTnLst>
                                </p:cTn>
                              </p:par>
                            </p:childTnLst>
                          </p:cTn>
                        </p:par>
                        <p:par>
                          <p:cTn id="122" fill="hold">
                            <p:stCondLst>
                              <p:cond delay="2500"/>
                            </p:stCondLst>
                            <p:childTnLst>
                              <p:par>
                                <p:cTn id="123" presetID="17" presetClass="entr" presetSubtype="1" fill="hold" grpId="0" nodeType="afterEffect">
                                  <p:stCondLst>
                                    <p:cond delay="0"/>
                                  </p:stCondLst>
                                  <p:childTnLst>
                                    <p:set>
                                      <p:cBhvr>
                                        <p:cTn id="124" dur="1" fill="hold">
                                          <p:stCondLst>
                                            <p:cond delay="0"/>
                                          </p:stCondLst>
                                        </p:cTn>
                                        <p:tgtEl>
                                          <p:spTgt spid="20"/>
                                        </p:tgtEl>
                                        <p:attrNameLst>
                                          <p:attrName>style.visibility</p:attrName>
                                        </p:attrNameLst>
                                      </p:cBhvr>
                                      <p:to>
                                        <p:strVal val="visible"/>
                                      </p:to>
                                    </p:set>
                                    <p:anim calcmode="lin" valueType="num">
                                      <p:cBhvr>
                                        <p:cTn id="125" dur="500" fill="hold"/>
                                        <p:tgtEl>
                                          <p:spTgt spid="20"/>
                                        </p:tgtEl>
                                        <p:attrNameLst>
                                          <p:attrName>ppt_x</p:attrName>
                                        </p:attrNameLst>
                                      </p:cBhvr>
                                      <p:tavLst>
                                        <p:tav tm="0">
                                          <p:val>
                                            <p:strVal val="#ppt_x"/>
                                          </p:val>
                                        </p:tav>
                                        <p:tav tm="100000">
                                          <p:val>
                                            <p:strVal val="#ppt_x"/>
                                          </p:val>
                                        </p:tav>
                                      </p:tavLst>
                                    </p:anim>
                                    <p:anim calcmode="lin" valueType="num">
                                      <p:cBhvr>
                                        <p:cTn id="126" dur="500" fill="hold"/>
                                        <p:tgtEl>
                                          <p:spTgt spid="20"/>
                                        </p:tgtEl>
                                        <p:attrNameLst>
                                          <p:attrName>ppt_y</p:attrName>
                                        </p:attrNameLst>
                                      </p:cBhvr>
                                      <p:tavLst>
                                        <p:tav tm="0">
                                          <p:val>
                                            <p:strVal val="#ppt_y-#ppt_h/2"/>
                                          </p:val>
                                        </p:tav>
                                        <p:tav tm="100000">
                                          <p:val>
                                            <p:strVal val="#ppt_y"/>
                                          </p:val>
                                        </p:tav>
                                      </p:tavLst>
                                    </p:anim>
                                    <p:anim calcmode="lin" valueType="num">
                                      <p:cBhvr>
                                        <p:cTn id="127" dur="500" fill="hold"/>
                                        <p:tgtEl>
                                          <p:spTgt spid="20"/>
                                        </p:tgtEl>
                                        <p:attrNameLst>
                                          <p:attrName>ppt_w</p:attrName>
                                        </p:attrNameLst>
                                      </p:cBhvr>
                                      <p:tavLst>
                                        <p:tav tm="0">
                                          <p:val>
                                            <p:strVal val="#ppt_w"/>
                                          </p:val>
                                        </p:tav>
                                        <p:tav tm="100000">
                                          <p:val>
                                            <p:strVal val="#ppt_w"/>
                                          </p:val>
                                        </p:tav>
                                      </p:tavLst>
                                    </p:anim>
                                    <p:anim calcmode="lin" valueType="num">
                                      <p:cBhvr>
                                        <p:cTn id="128" dur="500" fill="hold"/>
                                        <p:tgtEl>
                                          <p:spTgt spid="20"/>
                                        </p:tgtEl>
                                        <p:attrNameLst>
                                          <p:attrName>ppt_h</p:attrName>
                                        </p:attrNameLst>
                                      </p:cBhvr>
                                      <p:tavLst>
                                        <p:tav tm="0">
                                          <p:val>
                                            <p:fltVal val="0"/>
                                          </p:val>
                                        </p:tav>
                                        <p:tav tm="100000">
                                          <p:val>
                                            <p:strVal val="#ppt_h"/>
                                          </p:val>
                                        </p:tav>
                                      </p:tavLst>
                                    </p:anim>
                                  </p:childTnLst>
                                </p:cTn>
                              </p:par>
                            </p:childTnLst>
                          </p:cTn>
                        </p:par>
                        <p:par>
                          <p:cTn id="129" fill="hold">
                            <p:stCondLst>
                              <p:cond delay="3000"/>
                            </p:stCondLst>
                            <p:childTnLst>
                              <p:par>
                                <p:cTn id="130" presetID="17" presetClass="entr" presetSubtype="1" fill="hold" nodeType="afterEffect">
                                  <p:stCondLst>
                                    <p:cond delay="0"/>
                                  </p:stCondLst>
                                  <p:childTnLst>
                                    <p:set>
                                      <p:cBhvr>
                                        <p:cTn id="131" dur="1" fill="hold">
                                          <p:stCondLst>
                                            <p:cond delay="0"/>
                                          </p:stCondLst>
                                        </p:cTn>
                                        <p:tgtEl>
                                          <p:spTgt spid="23"/>
                                        </p:tgtEl>
                                        <p:attrNameLst>
                                          <p:attrName>style.visibility</p:attrName>
                                        </p:attrNameLst>
                                      </p:cBhvr>
                                      <p:to>
                                        <p:strVal val="visible"/>
                                      </p:to>
                                    </p:set>
                                    <p:anim calcmode="lin" valueType="num">
                                      <p:cBhvr>
                                        <p:cTn id="132" dur="500" fill="hold"/>
                                        <p:tgtEl>
                                          <p:spTgt spid="23"/>
                                        </p:tgtEl>
                                        <p:attrNameLst>
                                          <p:attrName>ppt_x</p:attrName>
                                        </p:attrNameLst>
                                      </p:cBhvr>
                                      <p:tavLst>
                                        <p:tav tm="0">
                                          <p:val>
                                            <p:strVal val="#ppt_x"/>
                                          </p:val>
                                        </p:tav>
                                        <p:tav tm="100000">
                                          <p:val>
                                            <p:strVal val="#ppt_x"/>
                                          </p:val>
                                        </p:tav>
                                      </p:tavLst>
                                    </p:anim>
                                    <p:anim calcmode="lin" valueType="num">
                                      <p:cBhvr>
                                        <p:cTn id="133" dur="500" fill="hold"/>
                                        <p:tgtEl>
                                          <p:spTgt spid="23"/>
                                        </p:tgtEl>
                                        <p:attrNameLst>
                                          <p:attrName>ppt_y</p:attrName>
                                        </p:attrNameLst>
                                      </p:cBhvr>
                                      <p:tavLst>
                                        <p:tav tm="0">
                                          <p:val>
                                            <p:strVal val="#ppt_y-#ppt_h/2"/>
                                          </p:val>
                                        </p:tav>
                                        <p:tav tm="100000">
                                          <p:val>
                                            <p:strVal val="#ppt_y"/>
                                          </p:val>
                                        </p:tav>
                                      </p:tavLst>
                                    </p:anim>
                                    <p:anim calcmode="lin" valueType="num">
                                      <p:cBhvr>
                                        <p:cTn id="134" dur="500" fill="hold"/>
                                        <p:tgtEl>
                                          <p:spTgt spid="23"/>
                                        </p:tgtEl>
                                        <p:attrNameLst>
                                          <p:attrName>ppt_w</p:attrName>
                                        </p:attrNameLst>
                                      </p:cBhvr>
                                      <p:tavLst>
                                        <p:tav tm="0">
                                          <p:val>
                                            <p:strVal val="#ppt_w"/>
                                          </p:val>
                                        </p:tav>
                                        <p:tav tm="100000">
                                          <p:val>
                                            <p:strVal val="#ppt_w"/>
                                          </p:val>
                                        </p:tav>
                                      </p:tavLst>
                                    </p:anim>
                                    <p:anim calcmode="lin" valueType="num">
                                      <p:cBhvr>
                                        <p:cTn id="135"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2" grpId="0" animBg="1" autoUpdateAnimBg="0"/>
      <p:bldP spid="718853" grpId="0" animBg="1" autoUpdateAnimBg="0"/>
      <p:bldP spid="718854" grpId="0" animBg="1" autoUpdateAnimBg="0"/>
      <p:bldP spid="718863" grpId="0" autoUpdateAnimBg="0"/>
      <p:bldP spid="718864" grpId="0" autoUpdateAnimBg="0"/>
      <p:bldP spid="19" grpId="0" animBg="1" autoUpdateAnimBg="0"/>
      <p:bldP spid="20" grpId="0" animBg="1" autoUpdateAnimBg="0"/>
      <p:bldP spid="2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EC64408-12EE-4BC4-B9AE-2253D9FC8957}" type="datetime10">
              <a:rPr lang="zh-CN" altLang="en-US" sz="2000" smtClean="0">
                <a:solidFill>
                  <a:schemeClr val="bg1"/>
                </a:solidFill>
              </a:rPr>
              <a:pPr>
                <a:spcBef>
                  <a:spcPct val="50000"/>
                </a:spcBef>
                <a:buFontTx/>
                <a:buNone/>
              </a:pPr>
              <a:t>10:26</a:t>
            </a:fld>
            <a:endParaRPr lang="en-US" altLang="zh-CN" sz="2000" smtClean="0"/>
          </a:p>
        </p:txBody>
      </p:sp>
      <p:pic>
        <p:nvPicPr>
          <p:cNvPr id="13325"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467544" y="2132856"/>
            <a:ext cx="7772400"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50000"/>
              </a:lnSpc>
            </a:pPr>
            <a:r>
              <a:rPr lang="zh-CN" altLang="en-US" sz="2400" dirty="0" smtClean="0">
                <a:solidFill>
                  <a:srgbClr val="C00000"/>
                </a:solidFill>
              </a:rPr>
              <a:t>查询</a:t>
            </a:r>
            <a:r>
              <a:rPr lang="zh-CN" altLang="en-US" sz="2400" dirty="0">
                <a:solidFill>
                  <a:srgbClr val="C00000"/>
                </a:solidFill>
              </a:rPr>
              <a:t>方式的过程</a:t>
            </a:r>
            <a:endParaRPr lang="en-US" altLang="zh-CN" sz="2400" dirty="0" smtClean="0">
              <a:solidFill>
                <a:srgbClr val="C00000"/>
              </a:solidFill>
              <a:latin typeface="+mj-ea"/>
              <a:ea typeface="+mj-ea"/>
            </a:endParaRPr>
          </a:p>
          <a:p>
            <a:pPr marL="0" indent="0" eaLnBrk="1" hangingPunct="1">
              <a:lnSpc>
                <a:spcPct val="150000"/>
              </a:lnSpc>
              <a:buNone/>
            </a:pPr>
            <a:r>
              <a:rPr lang="zh-CN" altLang="en-US" sz="2400" dirty="0" smtClean="0"/>
              <a:t>    </a:t>
            </a:r>
            <a:r>
              <a:rPr lang="zh-CN" altLang="en-US" sz="2400" b="0" dirty="0" smtClean="0"/>
              <a:t>查询</a:t>
            </a:r>
            <a:r>
              <a:rPr lang="en-US" altLang="zh-CN" sz="2400" b="0" dirty="0"/>
              <a:t>——</a:t>
            </a:r>
            <a:r>
              <a:rPr lang="zh-CN" altLang="en-US" sz="2400" b="0" dirty="0"/>
              <a:t>等待</a:t>
            </a:r>
            <a:r>
              <a:rPr lang="en-US" altLang="zh-CN" sz="2400" b="0" dirty="0"/>
              <a:t>——</a:t>
            </a:r>
            <a:r>
              <a:rPr lang="zh-CN" altLang="en-US" sz="2400" b="0" dirty="0"/>
              <a:t>数据传送，待到下一次数据传送时则重复上述过程。</a:t>
            </a:r>
          </a:p>
          <a:p>
            <a:pPr marL="0" indent="0" eaLnBrk="1" hangingPunct="1">
              <a:lnSpc>
                <a:spcPct val="150000"/>
              </a:lnSpc>
              <a:buNone/>
            </a:pPr>
            <a:endParaRPr lang="en-US" altLang="zh-CN" sz="2400" dirty="0" smtClean="0"/>
          </a:p>
        </p:txBody>
      </p:sp>
      <p:sp>
        <p:nvSpPr>
          <p:cNvPr id="7" name="Rectangle 2"/>
          <p:cNvSpPr txBox="1">
            <a:spLocks noChangeArrowheads="1"/>
          </p:cNvSpPr>
          <p:nvPr/>
        </p:nvSpPr>
        <p:spPr bwMode="auto">
          <a:xfrm>
            <a:off x="487317" y="331869"/>
            <a:ext cx="8001000" cy="122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zh-CN" altLang="en-US" sz="3600" b="1" kern="0" dirty="0" smtClean="0">
                <a:solidFill>
                  <a:schemeClr val="tx1"/>
                </a:solidFill>
                <a:latin typeface="楷体" panose="02010609060101010101" pitchFamily="49" charset="-122"/>
                <a:ea typeface="楷体" panose="02010609060101010101" pitchFamily="49" charset="-122"/>
              </a:rPr>
              <a:t>微机的输入</a:t>
            </a:r>
            <a:r>
              <a:rPr kumimoji="0" lang="en-US" altLang="zh-CN" sz="3600" b="1" kern="0" dirty="0" smtClean="0">
                <a:solidFill>
                  <a:schemeClr val="tx1"/>
                </a:solidFill>
                <a:latin typeface="楷体" panose="02010609060101010101" pitchFamily="49" charset="-122"/>
                <a:ea typeface="楷体" panose="02010609060101010101" pitchFamily="49" charset="-122"/>
              </a:rPr>
              <a:t>/</a:t>
            </a:r>
            <a:r>
              <a:rPr kumimoji="0" lang="zh-CN" altLang="en-US" sz="3600" b="1" kern="0" dirty="0" smtClean="0">
                <a:solidFill>
                  <a:schemeClr val="tx1"/>
                </a:solidFill>
                <a:latin typeface="楷体" panose="02010609060101010101" pitchFamily="49" charset="-122"/>
                <a:ea typeface="楷体" panose="02010609060101010101" pitchFamily="49" charset="-122"/>
              </a:rPr>
              <a:t>输出方式</a:t>
            </a:r>
            <a:endParaRPr kumimoji="0" lang="en-US" altLang="zh-CN" sz="3600" b="1" kern="0" dirty="0" smtClean="0">
              <a:solidFill>
                <a:schemeClr val="tx1"/>
              </a:solidFill>
              <a:latin typeface="楷体" panose="02010609060101010101" pitchFamily="49" charset="-122"/>
              <a:ea typeface="楷体" panose="02010609060101010101" pitchFamily="49" charset="-122"/>
            </a:endParaRPr>
          </a:p>
          <a:p>
            <a:pPr eaLnBrk="1" hangingPunct="1"/>
            <a:r>
              <a:rPr lang="en-US" altLang="zh-CN" sz="28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5.1.2</a:t>
            </a:r>
            <a:r>
              <a:rPr lang="en-US" altLang="zh-CN" sz="2800" dirty="0" smtClean="0">
                <a:solidFill>
                  <a:schemeClr val="tx1"/>
                </a:solidFill>
                <a:latin typeface="楷体" panose="02010609060101010101" pitchFamily="49" charset="-122"/>
                <a:ea typeface="楷体" panose="02010609060101010101" pitchFamily="49" charset="-122"/>
              </a:rPr>
              <a:t>  </a:t>
            </a:r>
            <a:r>
              <a:rPr lang="zh-CN" altLang="en-US" sz="2800" dirty="0" smtClean="0">
                <a:solidFill>
                  <a:schemeClr val="tx1"/>
                </a:solidFill>
                <a:latin typeface="楷体" panose="02010609060101010101" pitchFamily="49" charset="-122"/>
                <a:ea typeface="楷体" panose="02010609060101010101" pitchFamily="49" charset="-122"/>
              </a:rPr>
              <a:t>查询传送</a:t>
            </a:r>
            <a:r>
              <a:rPr lang="zh-CN" altLang="en-US" sz="2800" dirty="0">
                <a:solidFill>
                  <a:schemeClr val="tx1"/>
                </a:solidFill>
                <a:latin typeface="楷体" panose="02010609060101010101" pitchFamily="49" charset="-122"/>
                <a:ea typeface="楷体" panose="02010609060101010101" pitchFamily="49" charset="-122"/>
              </a:rPr>
              <a:t>方式</a:t>
            </a:r>
            <a:endParaRPr kumimoji="0" lang="zh-CN" altLang="en-US" sz="2800" b="1" kern="0" dirty="0" smtClean="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AUTOCOLOR" val="TRUE"/>
  <p:tag name="MH_TYPE" val="CONTENTS"/>
  <p:tag name="ID" val="626772"/>
</p:tagLst>
</file>

<file path=ppt/tags/tag10.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11.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12.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13.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14.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15.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2.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3.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4.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5.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6.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7.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8.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9.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55943</TotalTime>
  <Words>450</Words>
  <Application>Microsoft Office PowerPoint</Application>
  <PresentationFormat>全屏显示(4:3)</PresentationFormat>
  <Paragraphs>76</Paragraphs>
  <Slides>11</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黑体</vt:lpstr>
      <vt:lpstr>楷体</vt:lpstr>
      <vt:lpstr>宋体</vt:lpstr>
      <vt:lpstr>微软雅黑</vt:lpstr>
      <vt:lpstr>幼圆</vt:lpstr>
      <vt:lpstr>Calibri</vt:lpstr>
      <vt:lpstr>Times New Roman</vt:lpstr>
      <vt:lpstr>Verdana</vt:lpstr>
      <vt:lpstr>Wingdings</vt:lpstr>
      <vt:lpstr>Profile</vt:lpstr>
      <vt:lpstr>单片机原理及应用 Single-chip Microcomputer Principle &amp; Application</vt:lpstr>
      <vt:lpstr>第5章 中断系统</vt:lpstr>
      <vt:lpstr>PowerPoint 演示文稿</vt:lpstr>
      <vt:lpstr>5.1  微机的输入/输出方式</vt:lpstr>
      <vt:lpstr>5.1 微机的输入/输出方式</vt:lpstr>
      <vt:lpstr>PowerPoint 演示文稿</vt:lpstr>
      <vt:lpstr>PowerPoint 演示文稿</vt:lpstr>
      <vt:lpstr>PowerPoint 演示文稿</vt:lpstr>
      <vt:lpstr>PowerPoint 演示文稿</vt:lpstr>
      <vt:lpstr>PowerPoint 演示文稿</vt:lpstr>
      <vt:lpstr>PowerPoint 演示文稿</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aaa</dc:creator>
  <cp:lastModifiedBy>ding</cp:lastModifiedBy>
  <cp:revision>521</cp:revision>
  <dcterms:created xsi:type="dcterms:W3CDTF">1999-12-01T01:28:23Z</dcterms:created>
  <dcterms:modified xsi:type="dcterms:W3CDTF">2020-02-25T02:27:03Z</dcterms:modified>
</cp:coreProperties>
</file>