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1016" r:id="rId2"/>
    <p:sldId id="999" r:id="rId3"/>
    <p:sldId id="1022" r:id="rId4"/>
    <p:sldId id="854" r:id="rId5"/>
    <p:sldId id="858" r:id="rId6"/>
    <p:sldId id="860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200" b="1" kern="1200">
        <a:solidFill>
          <a:schemeClr val="bg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4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3333FF"/>
    <a:srgbClr val="FF9900"/>
    <a:srgbClr val="FFFF00"/>
    <a:srgbClr val="00CC00"/>
    <a:srgbClr val="FFCC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7" autoAdjust="0"/>
    <p:restoredTop sz="95110" autoAdjust="0"/>
  </p:normalViewPr>
  <p:slideViewPr>
    <p:cSldViewPr>
      <p:cViewPr varScale="1">
        <p:scale>
          <a:sx n="85" d="100"/>
          <a:sy n="85" d="100"/>
        </p:scale>
        <p:origin x="768" y="60"/>
      </p:cViewPr>
      <p:guideLst>
        <p:guide orient="horz" pos="3264"/>
        <p:guide pos="4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72079AC-E921-4512-8F97-E02A1A6D171E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BBD5040-66DA-499E-9105-66B91A5112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3DB425-FC11-4432-BB81-91CB56DD4276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913BA8E-3AFD-4EFE-A349-CE4F8E675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D2F6E3-AEF8-4AFB-A4D4-AA9E6BBE2905}" type="slidenum">
              <a:rPr lang="zh-CN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1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976A4-9363-49E8-92C4-F2F145DA7B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06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437" y="613048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0" y="2060848"/>
            <a:ext cx="80010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5186362" y="6553473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700962" y="6553473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129962" y="6553473"/>
            <a:ext cx="19812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E3C51-CE9E-45A6-BD1A-7DE5F5D05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9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57BA3-B731-4D77-ADCC-85967F6897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61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95F7-28BD-4E31-8102-741A83FE19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34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1CA74-1D65-4749-A9FF-DA337244C5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4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E1686-CAD2-4EB3-92E6-A590D2449B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3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6C840-422F-4D75-9BBF-656B6518E5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19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3556F7-8DD6-4660-9492-134F5AA06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154305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0099CC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0243" name="标题 1"/>
          <p:cNvSpPr>
            <a:spLocks noGrp="1"/>
          </p:cNvSpPr>
          <p:nvPr>
            <p:ph type="ctrTitle"/>
          </p:nvPr>
        </p:nvSpPr>
        <p:spPr>
          <a:xfrm>
            <a:off x="395288" y="2924945"/>
            <a:ext cx="8385175" cy="576064"/>
          </a:xfrm>
        </p:spPr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中断的概念</a:t>
            </a:r>
            <a:endParaRPr lang="zh-CN" altLang="en-US" sz="40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4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169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84455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中断的概念</a:t>
            </a:r>
          </a:p>
        </p:txBody>
      </p:sp>
      <p:sp>
        <p:nvSpPr>
          <p:cNvPr id="722946" name="Rectangle 2"/>
          <p:cNvSpPr>
            <a:spLocks noGrp="1" noChangeArrowheads="1"/>
          </p:cNvSpPr>
          <p:nvPr>
            <p:ph idx="1"/>
          </p:nvPr>
        </p:nvSpPr>
        <p:spPr>
          <a:xfrm>
            <a:off x="637943" y="1916113"/>
            <a:ext cx="7772400" cy="3641365"/>
          </a:xfrm>
          <a:noFill/>
        </p:spPr>
        <p:txBody>
          <a:bodyPr/>
          <a:lstStyle/>
          <a:p>
            <a:pPr marL="668338" indent="-668338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中断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定义</a:t>
            </a:r>
            <a:r>
              <a:rPr lang="en-US" altLang="zh-CN" sz="2400" b="1" dirty="0" smtClean="0">
                <a:solidFill>
                  <a:srgbClr val="C00000"/>
                </a:solidFill>
                <a:latin typeface="+mn-ea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b="1" dirty="0" smtClean="0">
                <a:latin typeface="+mn-ea"/>
              </a:rPr>
              <a:t>    </a:t>
            </a:r>
            <a:r>
              <a:rPr lang="zh-CN" altLang="en-US" sz="2400" dirty="0" smtClean="0">
                <a:latin typeface="+mn-ea"/>
              </a:rPr>
              <a:t>当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正在处理某件事件的时候，外部发生的某一事件请求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迅速去处理，于是</a:t>
            </a:r>
            <a:r>
              <a:rPr lang="en-US" altLang="zh-CN" sz="2400" dirty="0" smtClean="0">
                <a:latin typeface="+mn-ea"/>
              </a:rPr>
              <a:t>CPU</a:t>
            </a:r>
            <a:r>
              <a:rPr lang="zh-CN" altLang="en-US" sz="2400" dirty="0" smtClean="0">
                <a:latin typeface="+mn-ea"/>
              </a:rPr>
              <a:t>暂时中止当前的工作，转去处理所发生的事件。中断服务处理完该事件后，再返回到原来被中止的地方继续原来的工作，这样的过程称为中断。</a:t>
            </a:r>
          </a:p>
        </p:txBody>
      </p:sp>
      <p:sp>
        <p:nvSpPr>
          <p:cNvPr id="1741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D16FA75-197E-4D38-A60F-93A75CC812AC}" type="datetime10">
              <a:rPr lang="zh-CN" altLang="en-US" sz="2000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buFontTx/>
                <a:buNone/>
              </a:pPr>
              <a:t>10:27</a:t>
            </a:fld>
            <a:endParaRPr lang="en-US" altLang="zh-CN" sz="2000" smtClean="0"/>
          </a:p>
        </p:txBody>
      </p:sp>
      <p:pic>
        <p:nvPicPr>
          <p:cNvPr id="17413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33956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008" name="Rectangle 16"/>
          <p:cNvSpPr>
            <a:spLocks noGrp="1" noChangeArrowheads="1"/>
          </p:cNvSpPr>
          <p:nvPr>
            <p:ph type="title"/>
          </p:nvPr>
        </p:nvSpPr>
        <p:spPr>
          <a:xfrm>
            <a:off x="3341686" y="6202961"/>
            <a:ext cx="2919121" cy="404937"/>
          </a:xfrm>
        </p:spPr>
        <p:txBody>
          <a:bodyPr/>
          <a:lstStyle/>
          <a:p>
            <a:pPr eaLnBrk="1" hangingPunct="1"/>
            <a:r>
              <a:rPr lang="zh-CN" altLang="en-US" sz="2000" dirty="0" smtClean="0">
                <a:solidFill>
                  <a:schemeClr val="tx1"/>
                </a:solidFill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</a:rPr>
              <a:t>5-2    </a:t>
            </a:r>
            <a:r>
              <a:rPr lang="zh-CN" altLang="en-US" sz="2000" dirty="0" smtClean="0">
                <a:solidFill>
                  <a:schemeClr val="tx1"/>
                </a:solidFill>
              </a:rPr>
              <a:t>中断流程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2133600" y="304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b="0">
              <a:solidFill>
                <a:schemeClr val="accent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60511" y="1774825"/>
            <a:ext cx="5480051" cy="4171057"/>
            <a:chOff x="1560511" y="1774825"/>
            <a:chExt cx="5480051" cy="4171057"/>
          </a:xfrm>
        </p:grpSpPr>
        <p:sp>
          <p:nvSpPr>
            <p:cNvPr id="724994" name="Line 2"/>
            <p:cNvSpPr>
              <a:spLocks noChangeShapeType="1"/>
            </p:cNvSpPr>
            <p:nvPr/>
          </p:nvSpPr>
          <p:spPr bwMode="auto">
            <a:xfrm>
              <a:off x="4119562" y="1774825"/>
              <a:ext cx="0" cy="1295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5" name="Oval 3"/>
            <p:cNvSpPr>
              <a:spLocks noChangeArrowheads="1"/>
            </p:cNvSpPr>
            <p:nvPr/>
          </p:nvSpPr>
          <p:spPr bwMode="auto">
            <a:xfrm>
              <a:off x="4043362" y="3222625"/>
              <a:ext cx="76200" cy="1524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200">
                <a:solidFill>
                  <a:schemeClr val="bg2"/>
                </a:solidFill>
              </a:endParaRPr>
            </a:p>
          </p:txBody>
        </p:sp>
        <p:sp>
          <p:nvSpPr>
            <p:cNvPr id="724996" name="Oval 4"/>
            <p:cNvSpPr>
              <a:spLocks noChangeArrowheads="1"/>
            </p:cNvSpPr>
            <p:nvPr/>
          </p:nvSpPr>
          <p:spPr bwMode="auto">
            <a:xfrm>
              <a:off x="4043362" y="3679825"/>
              <a:ext cx="76200" cy="1524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200">
                <a:solidFill>
                  <a:schemeClr val="bg2"/>
                </a:solidFill>
              </a:endParaRPr>
            </a:p>
          </p:txBody>
        </p:sp>
        <p:sp>
          <p:nvSpPr>
            <p:cNvPr id="724997" name="Line 5"/>
            <p:cNvSpPr>
              <a:spLocks noChangeShapeType="1"/>
            </p:cNvSpPr>
            <p:nvPr/>
          </p:nvSpPr>
          <p:spPr bwMode="auto">
            <a:xfrm flipV="1">
              <a:off x="4119562" y="2232025"/>
              <a:ext cx="213360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8" name="Line 6"/>
            <p:cNvSpPr>
              <a:spLocks noChangeShapeType="1"/>
            </p:cNvSpPr>
            <p:nvPr/>
          </p:nvSpPr>
          <p:spPr bwMode="auto">
            <a:xfrm>
              <a:off x="6253162" y="2308225"/>
              <a:ext cx="0" cy="2362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999" name="Line 7"/>
            <p:cNvSpPr>
              <a:spLocks noChangeShapeType="1"/>
            </p:cNvSpPr>
            <p:nvPr/>
          </p:nvSpPr>
          <p:spPr bwMode="auto">
            <a:xfrm flipH="1" flipV="1">
              <a:off x="4119562" y="3756025"/>
              <a:ext cx="2133600" cy="9906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00" name="Line 8"/>
            <p:cNvSpPr>
              <a:spLocks noChangeShapeType="1"/>
            </p:cNvSpPr>
            <p:nvPr/>
          </p:nvSpPr>
          <p:spPr bwMode="auto">
            <a:xfrm>
              <a:off x="4119562" y="3984625"/>
              <a:ext cx="0" cy="1905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01" name="Text Box 9"/>
            <p:cNvSpPr txBox="1">
              <a:spLocks noChangeArrowheads="1"/>
            </p:cNvSpPr>
            <p:nvPr/>
          </p:nvSpPr>
          <p:spPr bwMode="auto">
            <a:xfrm>
              <a:off x="3494087" y="1804987"/>
              <a:ext cx="549275" cy="99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主程序</a:t>
              </a:r>
            </a:p>
          </p:txBody>
        </p:sp>
        <p:sp>
          <p:nvSpPr>
            <p:cNvPr id="725002" name="Text Box 10"/>
            <p:cNvSpPr txBox="1">
              <a:spLocks noChangeArrowheads="1"/>
            </p:cNvSpPr>
            <p:nvPr/>
          </p:nvSpPr>
          <p:spPr bwMode="auto">
            <a:xfrm rot="-1598880">
              <a:off x="4240212" y="2152650"/>
              <a:ext cx="20256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</a:rPr>
                <a:t>响应中断请求</a:t>
              </a:r>
              <a:endParaRPr lang="zh-CN" altLang="en-US" sz="2400" b="0"/>
            </a:p>
          </p:txBody>
        </p:sp>
        <p:sp>
          <p:nvSpPr>
            <p:cNvPr id="725003" name="Text Box 11"/>
            <p:cNvSpPr txBox="1">
              <a:spLocks noChangeArrowheads="1"/>
            </p:cNvSpPr>
            <p:nvPr/>
          </p:nvSpPr>
          <p:spPr bwMode="auto">
            <a:xfrm>
              <a:off x="6491287" y="2262187"/>
              <a:ext cx="549275" cy="1882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/>
                <a:t>中断服务程序</a:t>
              </a:r>
              <a:endParaRPr lang="zh-CN" altLang="en-US" sz="2400" b="0"/>
            </a:p>
          </p:txBody>
        </p:sp>
        <p:sp>
          <p:nvSpPr>
            <p:cNvPr id="725004" name="Text Box 12"/>
            <p:cNvSpPr txBox="1">
              <a:spLocks noChangeArrowheads="1"/>
            </p:cNvSpPr>
            <p:nvPr/>
          </p:nvSpPr>
          <p:spPr bwMode="auto">
            <a:xfrm rot="1495579">
              <a:off x="4424362" y="4614862"/>
              <a:ext cx="17113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chemeClr val="hlink"/>
                  </a:solidFill>
                </a:rPr>
                <a:t>返回主程序</a:t>
              </a:r>
              <a:endParaRPr lang="zh-CN" altLang="en-US" sz="2400" b="0"/>
            </a:p>
          </p:txBody>
        </p:sp>
        <p:sp>
          <p:nvSpPr>
            <p:cNvPr id="725005" name="Text Box 13"/>
            <p:cNvSpPr txBox="1">
              <a:spLocks noChangeArrowheads="1"/>
            </p:cNvSpPr>
            <p:nvPr/>
          </p:nvSpPr>
          <p:spPr bwMode="auto">
            <a:xfrm>
              <a:off x="3518669" y="3717032"/>
              <a:ext cx="549275" cy="2228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/>
                <a:t>继续执行主程序</a:t>
              </a:r>
              <a:endParaRPr lang="zh-CN" altLang="en-US" sz="2400" b="0" dirty="0"/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2963862" y="2917825"/>
              <a:ext cx="793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>
                  <a:solidFill>
                    <a:schemeClr val="hlink"/>
                  </a:solidFill>
                </a:rPr>
                <a:t>断点</a:t>
              </a:r>
            </a:p>
          </p:txBody>
        </p:sp>
        <p:sp>
          <p:nvSpPr>
            <p:cNvPr id="725010" name="Line 18"/>
            <p:cNvSpPr>
              <a:spLocks noChangeShapeType="1"/>
            </p:cNvSpPr>
            <p:nvPr/>
          </p:nvSpPr>
          <p:spPr bwMode="auto">
            <a:xfrm rot="-5458973">
              <a:off x="2681287" y="2497137"/>
              <a:ext cx="0" cy="21526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5011" name="Text Box 19"/>
            <p:cNvSpPr txBox="1">
              <a:spLocks noChangeArrowheads="1"/>
            </p:cNvSpPr>
            <p:nvPr/>
          </p:nvSpPr>
          <p:spPr bwMode="auto">
            <a:xfrm>
              <a:off x="1560511" y="3091251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>
                  <a:solidFill>
                    <a:srgbClr val="FF0000"/>
                  </a:solidFill>
                </a:rPr>
                <a:t>中断请求</a:t>
              </a:r>
              <a:endParaRPr lang="zh-CN" altLang="en-US" sz="2000" b="0" dirty="0"/>
            </a:p>
          </p:txBody>
        </p:sp>
      </p:grpSp>
      <p:pic>
        <p:nvPicPr>
          <p:cNvPr id="18453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11560" y="844550"/>
            <a:ext cx="762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3600" b="1" kern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kumimoji="0" lang="en-US" altLang="zh-CN" sz="3600" b="1" kern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zh-CN" altLang="en-US" sz="3600" b="1" kern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中断的概念</a:t>
            </a:r>
            <a:endParaRPr kumimoji="0" lang="zh-CN" altLang="en-US" sz="3600" b="1" kern="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28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440"/>
    </mc:Choice>
    <mc:Fallback xmlns="">
      <p:transition advTm="75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725008" grpId="0" autoUpdateAnimBg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6981825" cy="429193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  <a:latin typeface="+mn-ea"/>
              </a:rPr>
              <a:t>中断系统：</a:t>
            </a:r>
            <a:r>
              <a:rPr lang="zh-CN" altLang="en-US" sz="2400" dirty="0" smtClean="0">
                <a:latin typeface="+mn-ea"/>
              </a:rPr>
              <a:t>实现中断功能的部件称为中断系统，又称中断机构。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+mn-ea"/>
              </a:rPr>
              <a:t>中断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</a:rPr>
              <a:t>源：</a:t>
            </a:r>
            <a:r>
              <a:rPr lang="zh-CN" altLang="en-US" sz="2400" dirty="0" smtClean="0">
                <a:latin typeface="+mn-ea"/>
              </a:rPr>
              <a:t>产生</a:t>
            </a:r>
            <a:r>
              <a:rPr lang="zh-CN" altLang="en-US" sz="2400" dirty="0">
                <a:latin typeface="+mn-ea"/>
              </a:rPr>
              <a:t>中断的请求源称为中断源</a:t>
            </a:r>
            <a:r>
              <a:rPr lang="zh-CN" altLang="en-US" sz="2400" dirty="0" smtClean="0">
                <a:latin typeface="+mn-ea"/>
              </a:rPr>
              <a:t>。</a:t>
            </a:r>
            <a:endParaRPr lang="en-US" altLang="zh-CN" sz="2400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C3300"/>
                </a:solidFill>
              </a:rPr>
              <a:t>中断请求：</a:t>
            </a:r>
            <a:r>
              <a:rPr lang="zh-CN" altLang="en-US" sz="2400" dirty="0"/>
              <a:t>中断源向</a:t>
            </a:r>
            <a:r>
              <a:rPr lang="en-US" altLang="zh-CN" sz="2400" dirty="0"/>
              <a:t>CPU</a:t>
            </a:r>
            <a:r>
              <a:rPr lang="zh-CN" altLang="en-US" sz="2400" dirty="0"/>
              <a:t>提出的处理请求，称为中断请求或中断申请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C3300"/>
                </a:solidFill>
              </a:rPr>
              <a:t>中断响应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过程：</a:t>
            </a:r>
            <a:r>
              <a:rPr lang="en-US" altLang="zh-CN" sz="2400" dirty="0"/>
              <a:t>CPU</a:t>
            </a:r>
            <a:r>
              <a:rPr lang="zh-CN" altLang="en-US" sz="2400" dirty="0"/>
              <a:t>暂时中止自身的事物，转去处理事件的过程，称为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的中断响应过程。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90000"/>
              </a:lnSpc>
            </a:pPr>
            <a:endParaRPr lang="en-US" altLang="zh-CN" sz="2800" b="1" dirty="0" smtClean="0"/>
          </a:p>
        </p:txBody>
      </p:sp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A689802-6368-4BBB-9F07-EFCA65B16A92}" type="datetime10">
              <a:rPr lang="zh-CN" altLang="en-US" sz="2000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buFontTx/>
                <a:buNone/>
              </a:pPr>
              <a:t>10:27</a:t>
            </a:fld>
            <a:endParaRPr lang="en-US" altLang="zh-CN" sz="2000" smtClean="0"/>
          </a:p>
        </p:txBody>
      </p:sp>
      <p:pic>
        <p:nvPicPr>
          <p:cNvPr id="19461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84455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2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72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72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2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20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6B605BF-D682-4413-88AD-ED0CAAF9FD46}" type="datetime10">
              <a:rPr lang="zh-CN" altLang="en-US" sz="2000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buFontTx/>
                <a:buNone/>
              </a:pPr>
              <a:t>10:27</a:t>
            </a:fld>
            <a:endParaRPr lang="en-US" altLang="zh-CN" sz="2000" smtClean="0"/>
          </a:p>
        </p:txBody>
      </p:sp>
      <p:pic>
        <p:nvPicPr>
          <p:cNvPr id="21509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700808"/>
            <a:ext cx="6981825" cy="2376264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C3300"/>
                </a:solidFill>
              </a:rPr>
              <a:t>中断服务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</a:rPr>
              <a:t>：</a:t>
            </a:r>
            <a:r>
              <a:rPr lang="zh-CN" altLang="en-US" sz="2400" dirty="0"/>
              <a:t>对事件的整个处理过程，称为中断服务（或中断处理）。</a:t>
            </a:r>
            <a:endParaRPr lang="zh-CN" altLang="en-US" sz="20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CC3300"/>
                </a:solidFill>
              </a:rPr>
              <a:t>中断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返回</a:t>
            </a:r>
            <a:r>
              <a:rPr lang="zh-CN" altLang="en-US" sz="2400" b="1" dirty="0" smtClean="0">
                <a:solidFill>
                  <a:srgbClr val="CC3300"/>
                </a:solidFill>
                <a:latin typeface="+mn-ea"/>
              </a:rPr>
              <a:t>：</a:t>
            </a:r>
            <a:r>
              <a:rPr lang="zh-CN" altLang="en-US" sz="2400" dirty="0"/>
              <a:t>中断处理完毕</a:t>
            </a:r>
            <a:r>
              <a:rPr lang="zh-CN" altLang="en-US" sz="2400" dirty="0" smtClean="0"/>
              <a:t>，再返回</a:t>
            </a:r>
            <a:r>
              <a:rPr lang="zh-CN" altLang="en-US" sz="2400" dirty="0"/>
              <a:t>到原来被中止的地方，称为中断返回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+mn-ea"/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endParaRPr lang="en-US" altLang="zh-CN" sz="2800" b="1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84455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59BFBB0-DAEB-40FA-A5E1-7FB3E39D1377}" type="datetime10">
              <a:rPr lang="zh-CN" altLang="en-US" sz="2000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buFontTx/>
                <a:buNone/>
              </a:pPr>
              <a:t>10:27</a:t>
            </a:fld>
            <a:endParaRPr lang="en-US" altLang="zh-CN" sz="2000" smtClean="0"/>
          </a:p>
        </p:txBody>
      </p:sp>
      <p:pic>
        <p:nvPicPr>
          <p:cNvPr id="22534" name="Picture 2" descr="c:\documents and settings\ibm\application data\360se6\User Data\temp\01300000323145123029807175635_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142875"/>
            <a:ext cx="1071563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16496" y="1844824"/>
            <a:ext cx="798795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CC3300"/>
                </a:solidFill>
                <a:latin typeface="+mn-ea"/>
              </a:rPr>
              <a:t>中断方式的</a:t>
            </a:r>
            <a:r>
              <a:rPr lang="zh-CN" altLang="en-US" sz="2400" dirty="0" smtClean="0">
                <a:solidFill>
                  <a:srgbClr val="CC3300"/>
                </a:solidFill>
                <a:latin typeface="+mn-ea"/>
              </a:rPr>
              <a:t>特点：</a:t>
            </a:r>
            <a:endParaRPr lang="en-US" altLang="zh-CN" sz="2400" dirty="0" smtClean="0">
              <a:solidFill>
                <a:srgbClr val="CC330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0" dirty="0" smtClean="0">
                <a:solidFill>
                  <a:srgbClr val="C00000"/>
                </a:solidFill>
                <a:latin typeface="+mn-ea"/>
              </a:rPr>
              <a:t>效率高：</a:t>
            </a:r>
            <a:r>
              <a:rPr lang="zh-CN" altLang="en-US" sz="2400" b="0" dirty="0" smtClean="0">
                <a:latin typeface="+mn-ea"/>
              </a:rPr>
              <a:t>中断</a:t>
            </a:r>
            <a:r>
              <a:rPr lang="zh-CN" altLang="en-US" sz="2400" b="0" dirty="0">
                <a:latin typeface="+mn-ea"/>
              </a:rPr>
              <a:t>方式消除了</a:t>
            </a:r>
            <a:r>
              <a:rPr lang="en-US" altLang="zh-CN" sz="2400" b="0" dirty="0">
                <a:latin typeface="+mn-ea"/>
              </a:rPr>
              <a:t>CPU</a:t>
            </a:r>
            <a:r>
              <a:rPr lang="zh-CN" altLang="en-US" sz="2400" b="0" dirty="0">
                <a:latin typeface="+mn-ea"/>
              </a:rPr>
              <a:t>在查询方式中的等待现象，大大提高了</a:t>
            </a:r>
            <a:r>
              <a:rPr lang="en-US" altLang="zh-CN" sz="2400" b="0" dirty="0">
                <a:latin typeface="+mn-ea"/>
              </a:rPr>
              <a:t>CPU</a:t>
            </a:r>
            <a:r>
              <a:rPr lang="zh-CN" altLang="en-US" sz="2400" b="0" dirty="0">
                <a:latin typeface="+mn-ea"/>
              </a:rPr>
              <a:t>的</a:t>
            </a:r>
            <a:r>
              <a:rPr lang="zh-CN" altLang="en-US" sz="2400" b="0" dirty="0" smtClean="0">
                <a:latin typeface="+mn-ea"/>
              </a:rPr>
              <a:t>工作效率</a:t>
            </a:r>
            <a:endParaRPr lang="en-US" altLang="zh-CN" sz="2400" b="0" dirty="0" smtClean="0"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0" dirty="0" smtClean="0">
                <a:solidFill>
                  <a:srgbClr val="C00000"/>
                </a:solidFill>
                <a:latin typeface="+mn-ea"/>
              </a:rPr>
              <a:t>实时性强：</a:t>
            </a:r>
            <a:r>
              <a:rPr lang="zh-CN" altLang="en-US" sz="2400" b="0" dirty="0" smtClean="0">
                <a:latin typeface="+mn-ea"/>
              </a:rPr>
              <a:t>将</a:t>
            </a:r>
            <a:r>
              <a:rPr lang="zh-CN" altLang="en-US" sz="2400" b="0" dirty="0">
                <a:latin typeface="+mn-ea"/>
              </a:rPr>
              <a:t>从现场采集的数据通过中断方式及时传送给</a:t>
            </a:r>
            <a:r>
              <a:rPr lang="en-US" altLang="zh-CN" sz="2400" b="0" dirty="0">
                <a:latin typeface="+mn-ea"/>
              </a:rPr>
              <a:t>CPU</a:t>
            </a:r>
            <a:r>
              <a:rPr lang="zh-CN" altLang="en-US" sz="2400" b="0" dirty="0">
                <a:latin typeface="+mn-ea"/>
              </a:rPr>
              <a:t>，经过处理后可立即作出反应，实现现场控制。采用查询方式很难做到及时采集，实时控制。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sz="20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kumimoji="0" lang="zh-CN" altLang="en-US" sz="2000" b="0" kern="0" dirty="0" smtClean="0"/>
          </a:p>
          <a:p>
            <a:pPr eaLnBrk="1" hangingPunct="1">
              <a:lnSpc>
                <a:spcPct val="150000"/>
              </a:lnSpc>
            </a:pPr>
            <a:endParaRPr kumimoji="0" lang="zh-CN" altLang="en-US" sz="2400" b="0" kern="0" dirty="0" smtClean="0">
              <a:latin typeface="+mn-ea"/>
            </a:endParaRPr>
          </a:p>
          <a:p>
            <a:pPr eaLnBrk="1" hangingPunct="1">
              <a:lnSpc>
                <a:spcPct val="190000"/>
              </a:lnSpc>
            </a:pPr>
            <a:endParaRPr kumimoji="0" lang="en-US" altLang="zh-CN" sz="2800" b="1" kern="0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844550"/>
            <a:ext cx="7620000" cy="6858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5.2</a:t>
            </a:r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中断的概念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1.5|0.3|0.3|0.4|0.2|0.5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55943</TotalTime>
  <Words>285</Words>
  <Application>Microsoft Office PowerPoint</Application>
  <PresentationFormat>全屏显示(4:3)</PresentationFormat>
  <Paragraphs>34</Paragraphs>
  <Slides>6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黑体</vt:lpstr>
      <vt:lpstr>楷体</vt:lpstr>
      <vt:lpstr>宋体</vt:lpstr>
      <vt:lpstr>幼圆</vt:lpstr>
      <vt:lpstr>Calibri</vt:lpstr>
      <vt:lpstr>Times New Roman</vt:lpstr>
      <vt:lpstr>Verdana</vt:lpstr>
      <vt:lpstr>Wingdings</vt:lpstr>
      <vt:lpstr>Profile</vt:lpstr>
      <vt:lpstr>5.2  中断的概念</vt:lpstr>
      <vt:lpstr>5.2  中断的概念</vt:lpstr>
      <vt:lpstr>图5-2    中断流程</vt:lpstr>
      <vt:lpstr>5.2  中断的概念</vt:lpstr>
      <vt:lpstr>5.2  中断的概念</vt:lpstr>
      <vt:lpstr>5.2  中断的概念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aaa</dc:creator>
  <cp:lastModifiedBy>ding</cp:lastModifiedBy>
  <cp:revision>521</cp:revision>
  <dcterms:created xsi:type="dcterms:W3CDTF">1999-12-01T01:28:23Z</dcterms:created>
  <dcterms:modified xsi:type="dcterms:W3CDTF">2020-02-25T02:27:41Z</dcterms:modified>
</cp:coreProperties>
</file>