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handoutMasterIdLst>
    <p:handoutMasterId r:id="rId24"/>
  </p:handoutMasterIdLst>
  <p:sldIdLst>
    <p:sldId id="1017" r:id="rId2"/>
    <p:sldId id="861" r:id="rId3"/>
    <p:sldId id="1006" r:id="rId4"/>
    <p:sldId id="1004" r:id="rId5"/>
    <p:sldId id="868" r:id="rId6"/>
    <p:sldId id="870" r:id="rId7"/>
    <p:sldId id="871" r:id="rId8"/>
    <p:sldId id="1007" r:id="rId9"/>
    <p:sldId id="1008" r:id="rId10"/>
    <p:sldId id="1009" r:id="rId11"/>
    <p:sldId id="1010" r:id="rId12"/>
    <p:sldId id="1011" r:id="rId13"/>
    <p:sldId id="1012" r:id="rId14"/>
    <p:sldId id="1013" r:id="rId15"/>
    <p:sldId id="892" r:id="rId16"/>
    <p:sldId id="894" r:id="rId17"/>
    <p:sldId id="895" r:id="rId18"/>
    <p:sldId id="898" r:id="rId19"/>
    <p:sldId id="900" r:id="rId20"/>
    <p:sldId id="903" r:id="rId21"/>
    <p:sldId id="904" r:id="rId22"/>
  </p:sldIdLst>
  <p:sldSz cx="9144000" cy="6858000" type="screen4x3"/>
  <p:notesSz cx="6858000" cy="9144000"/>
  <p:defaultTextStyle>
    <a:defPPr>
      <a:defRPr lang="zh-CN"/>
    </a:defPPr>
    <a:lvl1pPr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2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b="1"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64">
          <p15:clr>
            <a:srgbClr val="A4A3A4"/>
          </p15:clr>
        </p15:guide>
        <p15:guide id="2" pos="44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3333FF"/>
    <a:srgbClr val="FF9900"/>
    <a:srgbClr val="FFFF00"/>
    <a:srgbClr val="00CC00"/>
    <a:srgbClr val="FFCC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5110" autoAdjust="0"/>
  </p:normalViewPr>
  <p:slideViewPr>
    <p:cSldViewPr>
      <p:cViewPr varScale="1">
        <p:scale>
          <a:sx n="85" d="100"/>
          <a:sy n="85" d="100"/>
        </p:scale>
        <p:origin x="768" y="60"/>
      </p:cViewPr>
      <p:guideLst>
        <p:guide orient="horz" pos="3264"/>
        <p:guide pos="4464"/>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15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7.xml"/><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B72079AC-E921-4512-8F97-E02A1A6D171E}" type="datetime1">
              <a:rPr lang="zh-CN" altLang="en-US"/>
              <a:pPr>
                <a:defRPr/>
              </a:pPr>
              <a:t>2020/2/25</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CBBD5040-66DA-499E-9105-66B91A511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2-24T03:51:35.92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25,'0'0,"25"0,-25-23,0 23,25 0,0 0,0 0,-1 0,-24 0,25 0,0 0,0 0,0 0,-25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6-02-24T03:51:37.07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0,'24'0,"1"0,0 0,-25 0,24 0,1 0,0 0,-1 0,-24 0,25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fld id="{613DB425-FC11-4432-BB81-91CB56DD4276}" type="datetime1">
              <a:rPr lang="zh-CN" altLang="en-US"/>
              <a:pPr>
                <a:defRPr/>
              </a:pPr>
              <a:t>2020/2/25</a:t>
            </a:fld>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0913BA8E-3AFD-4EFE-A349-CE4F8E6751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2F6E3-AEF8-4AFB-A4D4-AA9E6BBE2905}" type="slidenum">
              <a:rPr lang="zh-CN" altLang="en-US" smtClean="0">
                <a:solidFill>
                  <a:srgbClr val="000000"/>
                </a:solidFill>
              </a:rPr>
              <a:pPr>
                <a:spcBef>
                  <a:spcPct val="0"/>
                </a:spcBef>
              </a:pPr>
              <a:t>1</a:t>
            </a:fld>
            <a:endParaRPr lang="zh-CN" altLang="en-US" smtClean="0">
              <a:solidFill>
                <a:srgbClr val="000000"/>
              </a:solidFill>
            </a:endParaRPr>
          </a:p>
        </p:txBody>
      </p:sp>
    </p:spTree>
    <p:extLst>
      <p:ext uri="{BB962C8B-B14F-4D97-AF65-F5344CB8AC3E}">
        <p14:creationId xmlns:p14="http://schemas.microsoft.com/office/powerpoint/2010/main" val="209515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37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737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31976A4-9363-49E8-92C4-F2F145DA7BCE}" type="slidenum">
              <a:rPr lang="zh-CN" altLang="en-US"/>
              <a:pPr>
                <a:defRPr/>
              </a:pPr>
              <a:t>‹#›</a:t>
            </a:fld>
            <a:endParaRPr lang="en-US" altLang="zh-CN"/>
          </a:p>
        </p:txBody>
      </p:sp>
    </p:spTree>
    <p:extLst>
      <p:ext uri="{BB962C8B-B14F-4D97-AF65-F5344CB8AC3E}">
        <p14:creationId xmlns:p14="http://schemas.microsoft.com/office/powerpoint/2010/main" val="307406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1437" y="613048"/>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143500" y="2060848"/>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5186362" y="6553473"/>
            <a:ext cx="1981200" cy="476250"/>
          </a:xfr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7700962" y="6553473"/>
            <a:ext cx="2895600" cy="476250"/>
          </a:xfr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11129962" y="6553473"/>
            <a:ext cx="1981200" cy="476250"/>
          </a:xfrm>
          <a:ln/>
        </p:spPr>
        <p:txBody>
          <a:bodyPr/>
          <a:lstStyle>
            <a:lvl1pPr>
              <a:defRPr/>
            </a:lvl1pPr>
          </a:lstStyle>
          <a:p>
            <a:pPr>
              <a:defRPr/>
            </a:pPr>
            <a:fld id="{A39E3C51-CE9E-45A6-BD1A-7DE5F5D05C08}" type="slidenum">
              <a:rPr lang="zh-CN" altLang="en-US"/>
              <a:pPr>
                <a:defRPr/>
              </a:pPr>
              <a:t>‹#›</a:t>
            </a:fld>
            <a:endParaRPr lang="en-US" altLang="zh-CN"/>
          </a:p>
        </p:txBody>
      </p:sp>
    </p:spTree>
    <p:extLst>
      <p:ext uri="{BB962C8B-B14F-4D97-AF65-F5344CB8AC3E}">
        <p14:creationId xmlns:p14="http://schemas.microsoft.com/office/powerpoint/2010/main" val="1939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FA57BA3-B731-4D77-ADCC-85967F68974A}" type="slidenum">
              <a:rPr lang="zh-CN" altLang="en-US"/>
              <a:pPr>
                <a:defRPr/>
              </a:pPr>
              <a:t>‹#›</a:t>
            </a:fld>
            <a:endParaRPr lang="en-US" altLang="zh-CN"/>
          </a:p>
        </p:txBody>
      </p:sp>
    </p:spTree>
    <p:extLst>
      <p:ext uri="{BB962C8B-B14F-4D97-AF65-F5344CB8AC3E}">
        <p14:creationId xmlns:p14="http://schemas.microsoft.com/office/powerpoint/2010/main" val="303615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00695F7-28BD-4E31-8102-741A83FE19C4}" type="slidenum">
              <a:rPr lang="zh-CN" altLang="en-US"/>
              <a:pPr>
                <a:defRPr/>
              </a:pPr>
              <a:t>‹#›</a:t>
            </a:fld>
            <a:endParaRPr lang="en-US" altLang="zh-CN"/>
          </a:p>
        </p:txBody>
      </p:sp>
    </p:spTree>
    <p:extLst>
      <p:ext uri="{BB962C8B-B14F-4D97-AF65-F5344CB8AC3E}">
        <p14:creationId xmlns:p14="http://schemas.microsoft.com/office/powerpoint/2010/main" val="380134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C581CA74-1D65-4749-A9FF-DA337244C51D}" type="slidenum">
              <a:rPr lang="zh-CN" altLang="en-US"/>
              <a:pPr>
                <a:defRPr/>
              </a:pPr>
              <a:t>‹#›</a:t>
            </a:fld>
            <a:endParaRPr lang="en-US" altLang="zh-CN"/>
          </a:p>
        </p:txBody>
      </p:sp>
    </p:spTree>
    <p:extLst>
      <p:ext uri="{BB962C8B-B14F-4D97-AF65-F5344CB8AC3E}">
        <p14:creationId xmlns:p14="http://schemas.microsoft.com/office/powerpoint/2010/main" val="14514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9AE1686-CAD2-4EB3-92E6-A590D2449B33}" type="slidenum">
              <a:rPr lang="zh-CN" altLang="en-US"/>
              <a:pPr>
                <a:defRPr/>
              </a:pPr>
              <a:t>‹#›</a:t>
            </a:fld>
            <a:endParaRPr lang="en-US" altLang="zh-CN"/>
          </a:p>
        </p:txBody>
      </p:sp>
    </p:spTree>
    <p:extLst>
      <p:ext uri="{BB962C8B-B14F-4D97-AF65-F5344CB8AC3E}">
        <p14:creationId xmlns:p14="http://schemas.microsoft.com/office/powerpoint/2010/main" val="12743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F06C840-422F-4D75-9BBF-656B6518E5E8}" type="slidenum">
              <a:rPr lang="zh-CN" altLang="en-US"/>
              <a:pPr>
                <a:defRPr/>
              </a:pPr>
              <a:t>‹#›</a:t>
            </a:fld>
            <a:endParaRPr lang="en-US" altLang="zh-CN"/>
          </a:p>
        </p:txBody>
      </p:sp>
    </p:spTree>
    <p:extLst>
      <p:ext uri="{BB962C8B-B14F-4D97-AF65-F5344CB8AC3E}">
        <p14:creationId xmlns:p14="http://schemas.microsoft.com/office/powerpoint/2010/main" val="33871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7271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pPr>
              <a:defRPr/>
            </a:pPr>
            <a:endParaRPr lang="en-US" altLang="zh-CN"/>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3556F7-8DD6-4660-9492-134F5AA061D1}" type="slidenum">
              <a:rPr lang="zh-CN" altLang="en-US"/>
              <a:pPr>
                <a:defRPr/>
              </a:pPr>
              <a:t>‹#›</a:t>
            </a:fld>
            <a:endParaRPr lang="en-US" altLang="zh-CN"/>
          </a:p>
        </p:txBody>
      </p:sp>
    </p:spTree>
    <p:extLst>
      <p:ext uri="{BB962C8B-B14F-4D97-AF65-F5344CB8AC3E}">
        <p14:creationId xmlns:p14="http://schemas.microsoft.com/office/powerpoint/2010/main" val="2493552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386013"/>
            <a:ext cx="9144000" cy="1543050"/>
          </a:xfrm>
          <a:prstGeom prst="rect">
            <a:avLst/>
          </a:prstGeom>
          <a:gradFill rotWithShape="0">
            <a:gsLst>
              <a:gs pos="0">
                <a:srgbClr val="003399"/>
              </a:gs>
              <a:gs pos="100000">
                <a:srgbClr val="0099CC"/>
              </a:gs>
            </a:gsLst>
            <a:lin ang="0" scaled="1"/>
          </a:gradFill>
          <a:ln w="9525">
            <a:noFill/>
            <a:miter lim="800000"/>
            <a:headEnd/>
            <a:tailEnd/>
          </a:ln>
        </p:spPr>
        <p:txBody>
          <a:bodyPr wrap="none" anchor="ctr"/>
          <a:lstStyle/>
          <a:p>
            <a:pPr algn="ctr" eaLnBrk="1" fontAlgn="auto" hangingPunct="1">
              <a:spcBef>
                <a:spcPts val="0"/>
              </a:spcBef>
              <a:spcAft>
                <a:spcPts val="0"/>
              </a:spcAft>
              <a:defRPr/>
            </a:pPr>
            <a:endParaRPr lang="zh-CN" altLang="en-US" kern="0">
              <a:solidFill>
                <a:srgbClr val="FF0000"/>
              </a:solidFill>
              <a:latin typeface="Calibri"/>
            </a:endParaRPr>
          </a:p>
        </p:txBody>
      </p:sp>
      <p:sp>
        <p:nvSpPr>
          <p:cNvPr id="10243" name="标题 1"/>
          <p:cNvSpPr>
            <a:spLocks noGrp="1"/>
          </p:cNvSpPr>
          <p:nvPr>
            <p:ph type="ctrTitle"/>
          </p:nvPr>
        </p:nvSpPr>
        <p:spPr>
          <a:xfrm>
            <a:off x="-180528" y="2924945"/>
            <a:ext cx="9324528" cy="576064"/>
          </a:xfrm>
        </p:spPr>
        <p:txBody>
          <a:bodyPr/>
          <a:lstStyle/>
          <a:p>
            <a:pPr algn="ctr" eaLnBrk="1" hangingPunct="1"/>
            <a:r>
              <a:rPr lang="en-US" altLang="zh-CN"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5.3</a:t>
            </a:r>
            <a:r>
              <a:rPr lang="en-US" altLang="zh-CN" b="1" dirty="0" smtClean="0">
                <a:solidFill>
                  <a:schemeClr val="bg1"/>
                </a:solidFill>
                <a:latin typeface="黑体" panose="02010609060101010101" pitchFamily="49" charset="-122"/>
                <a:ea typeface="黑体" panose="02010609060101010101" pitchFamily="49" charset="-122"/>
              </a:rPr>
              <a:t>  89C51/S51</a:t>
            </a:r>
            <a:r>
              <a:rPr lang="zh-CN" altLang="en-US" b="1" dirty="0" smtClean="0">
                <a:solidFill>
                  <a:schemeClr val="bg1"/>
                </a:solidFill>
                <a:latin typeface="黑体" panose="02010609060101010101" pitchFamily="49" charset="-122"/>
                <a:ea typeface="黑体" panose="02010609060101010101" pitchFamily="49" charset="-122"/>
              </a:rPr>
              <a:t>中断系统结构及其控制</a:t>
            </a:r>
            <a:endParaRPr lang="zh-CN" altLang="en-US" sz="4000" b="1" dirty="0" smtClean="0">
              <a:solidFill>
                <a:schemeClr val="bg1"/>
              </a:solidFill>
              <a:latin typeface="黑体" panose="02010609060101010101" pitchFamily="49" charset="-122"/>
              <a:ea typeface="黑体" panose="02010609060101010101" pitchFamily="49" charset="-122"/>
            </a:endParaRPr>
          </a:p>
        </p:txBody>
      </p:sp>
      <p:pic>
        <p:nvPicPr>
          <p:cNvPr id="10244" name="Picture 2" descr="c:\documents and settings\ibm\application data\360se6\User Data\temp\01300000323145123029807175635_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15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164394" y="1700808"/>
            <a:ext cx="8765294" cy="4752528"/>
          </a:xfrm>
        </p:spPr>
        <p:txBody>
          <a:bodyPr/>
          <a:lstStyle/>
          <a:p>
            <a:pPr eaLnBrk="1" hangingPunct="1">
              <a:lnSpc>
                <a:spcPct val="140000"/>
              </a:lnSpc>
            </a:pPr>
            <a:r>
              <a:rPr lang="en-US" altLang="zh-CN" sz="2400" b="1" dirty="0" smtClean="0">
                <a:solidFill>
                  <a:srgbClr val="C00000"/>
                </a:solidFill>
              </a:rPr>
              <a:t>IT1</a:t>
            </a:r>
            <a:r>
              <a:rPr lang="zh-CN" altLang="en-US" sz="2400" b="1" dirty="0">
                <a:solidFill>
                  <a:srgbClr val="C00000"/>
                </a:solidFill>
              </a:rPr>
              <a:t>：</a:t>
            </a:r>
            <a:r>
              <a:rPr lang="zh-CN" altLang="en-US" sz="2400" dirty="0">
                <a:solidFill>
                  <a:schemeClr val="tx2"/>
                </a:solidFill>
              </a:rPr>
              <a:t>外部中断</a:t>
            </a:r>
            <a:r>
              <a:rPr lang="en-US" altLang="zh-CN" sz="2400" dirty="0">
                <a:solidFill>
                  <a:schemeClr val="tx2"/>
                </a:solidFill>
              </a:rPr>
              <a:t>1</a:t>
            </a:r>
            <a:r>
              <a:rPr lang="zh-CN" altLang="en-US" sz="2400" dirty="0">
                <a:solidFill>
                  <a:schemeClr val="tx2"/>
                </a:solidFill>
              </a:rPr>
              <a:t>的中断触发方式控制位</a:t>
            </a:r>
            <a:r>
              <a:rPr lang="zh-CN" altLang="en-US" sz="2400" dirty="0" smtClean="0">
                <a:solidFill>
                  <a:schemeClr val="tx2"/>
                </a:solidFill>
              </a:rPr>
              <a:t>。</a:t>
            </a:r>
            <a:endParaRPr lang="en-US" altLang="zh-CN" sz="2400" dirty="0" smtClean="0">
              <a:solidFill>
                <a:schemeClr val="tx2"/>
              </a:solidFill>
            </a:endParaRPr>
          </a:p>
          <a:p>
            <a:pPr lvl="1" eaLnBrk="1" hangingPunct="1">
              <a:lnSpc>
                <a:spcPct val="140000"/>
              </a:lnSpc>
            </a:pPr>
            <a:r>
              <a:rPr lang="en-US" altLang="zh-CN" sz="2000" dirty="0">
                <a:solidFill>
                  <a:schemeClr val="tx2"/>
                </a:solidFill>
              </a:rPr>
              <a:t>IT1=0</a:t>
            </a:r>
            <a:r>
              <a:rPr lang="zh-CN" altLang="en-US" sz="2000" dirty="0">
                <a:solidFill>
                  <a:schemeClr val="tx2"/>
                </a:solidFill>
              </a:rPr>
              <a:t>时，外部中断</a:t>
            </a:r>
            <a:r>
              <a:rPr lang="en-US" altLang="zh-CN" sz="2000" dirty="0">
                <a:solidFill>
                  <a:schemeClr val="tx2"/>
                </a:solidFill>
              </a:rPr>
              <a:t>1</a:t>
            </a:r>
            <a:r>
              <a:rPr lang="zh-CN" altLang="en-US" sz="2000" dirty="0">
                <a:solidFill>
                  <a:schemeClr val="tx2"/>
                </a:solidFill>
              </a:rPr>
              <a:t>程控为电平触发方式</a:t>
            </a:r>
            <a:r>
              <a:rPr lang="zh-CN" altLang="en-US" sz="2000" dirty="0" smtClean="0">
                <a:solidFill>
                  <a:schemeClr val="tx2"/>
                </a:solidFill>
              </a:rPr>
              <a:t>。</a:t>
            </a:r>
            <a:endParaRPr lang="en-US" altLang="zh-CN" sz="2000" dirty="0" smtClean="0">
              <a:solidFill>
                <a:schemeClr val="tx2"/>
              </a:solidFill>
            </a:endParaRPr>
          </a:p>
          <a:p>
            <a:pPr marL="471487" lvl="1" indent="0" eaLnBrk="1" hangingPunct="1">
              <a:lnSpc>
                <a:spcPct val="140000"/>
              </a:lnSpc>
              <a:buNone/>
            </a:pPr>
            <a:r>
              <a:rPr lang="zh-CN" altLang="en-US" sz="2000" dirty="0" smtClean="0">
                <a:solidFill>
                  <a:schemeClr val="tx2"/>
                </a:solidFill>
              </a:rPr>
              <a:t>若</a:t>
            </a:r>
            <a:r>
              <a:rPr lang="zh-CN" altLang="en-US" sz="2000" dirty="0">
                <a:solidFill>
                  <a:schemeClr val="tx2"/>
                </a:solidFill>
              </a:rPr>
              <a:t>外部中断</a:t>
            </a:r>
            <a:r>
              <a:rPr lang="en-US" altLang="zh-CN" sz="2000" dirty="0">
                <a:solidFill>
                  <a:schemeClr val="tx2"/>
                </a:solidFill>
              </a:rPr>
              <a:t>1</a:t>
            </a:r>
            <a:r>
              <a:rPr lang="zh-CN" altLang="en-US" sz="2000" dirty="0">
                <a:solidFill>
                  <a:schemeClr val="tx2"/>
                </a:solidFill>
              </a:rPr>
              <a:t>请求为低电平，则使</a:t>
            </a:r>
            <a:r>
              <a:rPr lang="en-US" altLang="zh-CN" sz="2000" dirty="0">
                <a:solidFill>
                  <a:schemeClr val="tx2"/>
                </a:solidFill>
              </a:rPr>
              <a:t>IE1</a:t>
            </a:r>
            <a:r>
              <a:rPr lang="zh-CN" altLang="en-US" sz="2000" dirty="0">
                <a:solidFill>
                  <a:schemeClr val="tx2"/>
                </a:solidFill>
              </a:rPr>
              <a:t>置</a:t>
            </a:r>
            <a:r>
              <a:rPr lang="en-US" altLang="zh-CN" sz="2000" dirty="0">
                <a:solidFill>
                  <a:schemeClr val="tx2"/>
                </a:solidFill>
              </a:rPr>
              <a:t>1</a:t>
            </a:r>
            <a:r>
              <a:rPr lang="zh-CN" altLang="en-US" sz="2000" dirty="0">
                <a:solidFill>
                  <a:schemeClr val="tx2"/>
                </a:solidFill>
              </a:rPr>
              <a:t>；若为高电平，则使</a:t>
            </a:r>
            <a:r>
              <a:rPr lang="en-US" altLang="zh-CN" sz="2000" dirty="0">
                <a:solidFill>
                  <a:schemeClr val="tx2"/>
                </a:solidFill>
              </a:rPr>
              <a:t>IE1</a:t>
            </a:r>
            <a:r>
              <a:rPr lang="zh-CN" altLang="en-US" sz="2000" dirty="0">
                <a:solidFill>
                  <a:schemeClr val="tx2"/>
                </a:solidFill>
              </a:rPr>
              <a:t>清</a:t>
            </a:r>
            <a:r>
              <a:rPr lang="en-US" altLang="zh-CN" sz="2000" dirty="0">
                <a:solidFill>
                  <a:schemeClr val="tx2"/>
                </a:solidFill>
              </a:rPr>
              <a:t>0</a:t>
            </a:r>
            <a:r>
              <a:rPr lang="zh-CN" altLang="en-US" sz="2000" dirty="0">
                <a:solidFill>
                  <a:schemeClr val="tx2"/>
                </a:solidFill>
              </a:rPr>
              <a:t>。 </a:t>
            </a:r>
            <a:endParaRPr lang="en-US" altLang="zh-CN" sz="2000" dirty="0" smtClean="0">
              <a:solidFill>
                <a:schemeClr val="tx2"/>
              </a:solidFill>
            </a:endParaRPr>
          </a:p>
          <a:p>
            <a:pPr lvl="1" eaLnBrk="1" hangingPunct="1">
              <a:lnSpc>
                <a:spcPct val="140000"/>
              </a:lnSpc>
            </a:pPr>
            <a:r>
              <a:rPr lang="en-US" altLang="zh-CN" sz="2000" dirty="0">
                <a:solidFill>
                  <a:schemeClr val="tx2"/>
                </a:solidFill>
              </a:rPr>
              <a:t>IT1=1</a:t>
            </a:r>
            <a:r>
              <a:rPr lang="zh-CN" altLang="en-US" sz="2000" dirty="0">
                <a:solidFill>
                  <a:schemeClr val="tx2"/>
                </a:solidFill>
              </a:rPr>
              <a:t>时，外部中断</a:t>
            </a:r>
            <a:r>
              <a:rPr lang="en-US" altLang="zh-CN" sz="2000" dirty="0">
                <a:solidFill>
                  <a:schemeClr val="tx2"/>
                </a:solidFill>
              </a:rPr>
              <a:t>1</a:t>
            </a:r>
            <a:r>
              <a:rPr lang="zh-CN" altLang="en-US" sz="2000" dirty="0">
                <a:solidFill>
                  <a:schemeClr val="tx2"/>
                </a:solidFill>
              </a:rPr>
              <a:t>程控为边沿触发方式</a:t>
            </a:r>
            <a:r>
              <a:rPr lang="zh-CN" altLang="en-US" sz="2000" dirty="0" smtClean="0">
                <a:solidFill>
                  <a:schemeClr val="tx2"/>
                </a:solidFill>
              </a:rPr>
              <a:t>。</a:t>
            </a:r>
            <a:endParaRPr lang="en-US" altLang="zh-CN" sz="2000" dirty="0" smtClean="0">
              <a:solidFill>
                <a:schemeClr val="tx2"/>
              </a:solidFill>
            </a:endParaRPr>
          </a:p>
          <a:p>
            <a:pPr marL="471487" lvl="1" indent="0" eaLnBrk="1" hangingPunct="1">
              <a:lnSpc>
                <a:spcPct val="140000"/>
              </a:lnSpc>
              <a:buNone/>
            </a:pPr>
            <a:r>
              <a:rPr lang="en-US" altLang="zh-CN" sz="2000" dirty="0">
                <a:solidFill>
                  <a:schemeClr val="tx2"/>
                </a:solidFill>
              </a:rPr>
              <a:t>	</a:t>
            </a:r>
            <a:r>
              <a:rPr lang="zh-CN" altLang="en-US" sz="2000" dirty="0">
                <a:solidFill>
                  <a:schemeClr val="tx2"/>
                </a:solidFill>
              </a:rPr>
              <a:t>如果在相继的两个机器周期采样过程中，一个机器周期采样到外部中断</a:t>
            </a:r>
            <a:r>
              <a:rPr lang="en-US" altLang="zh-CN" sz="2000" dirty="0">
                <a:solidFill>
                  <a:schemeClr val="tx2"/>
                </a:solidFill>
              </a:rPr>
              <a:t>1</a:t>
            </a:r>
            <a:r>
              <a:rPr lang="zh-CN" altLang="en-US" sz="2000" dirty="0">
                <a:solidFill>
                  <a:schemeClr val="tx2"/>
                </a:solidFill>
              </a:rPr>
              <a:t>请求引脚为高电平，接着的下一个机器周期采样到为低电平，则使</a:t>
            </a:r>
            <a:r>
              <a:rPr lang="en-US" altLang="zh-CN" sz="2000" dirty="0">
                <a:solidFill>
                  <a:schemeClr val="tx2"/>
                </a:solidFill>
              </a:rPr>
              <a:t>IE1</a:t>
            </a:r>
            <a:r>
              <a:rPr lang="zh-CN" altLang="en-US" sz="2000" dirty="0">
                <a:solidFill>
                  <a:schemeClr val="tx2"/>
                </a:solidFill>
              </a:rPr>
              <a:t>置</a:t>
            </a:r>
            <a:r>
              <a:rPr lang="en-US" altLang="zh-CN" sz="2000" dirty="0">
                <a:solidFill>
                  <a:schemeClr val="tx2"/>
                </a:solidFill>
              </a:rPr>
              <a:t>1</a:t>
            </a:r>
            <a:r>
              <a:rPr lang="zh-CN" altLang="en-US" sz="2000" dirty="0">
                <a:solidFill>
                  <a:schemeClr val="tx2"/>
                </a:solidFill>
              </a:rPr>
              <a:t>。直到</a:t>
            </a:r>
            <a:r>
              <a:rPr lang="en-US" altLang="zh-CN" sz="2000" dirty="0">
                <a:solidFill>
                  <a:schemeClr val="tx2"/>
                </a:solidFill>
              </a:rPr>
              <a:t>CPU</a:t>
            </a:r>
            <a:r>
              <a:rPr lang="zh-CN" altLang="en-US" sz="2000" dirty="0">
                <a:solidFill>
                  <a:schemeClr val="tx2"/>
                </a:solidFill>
              </a:rPr>
              <a:t>响应该中断时，才由硬件使</a:t>
            </a:r>
            <a:r>
              <a:rPr lang="en-US" altLang="zh-CN" sz="2000" dirty="0">
                <a:solidFill>
                  <a:schemeClr val="tx2"/>
                </a:solidFill>
              </a:rPr>
              <a:t>IE1</a:t>
            </a:r>
            <a:r>
              <a:rPr lang="zh-CN" altLang="en-US" sz="2000" dirty="0">
                <a:solidFill>
                  <a:schemeClr val="tx2"/>
                </a:solidFill>
              </a:rPr>
              <a:t>清</a:t>
            </a:r>
            <a:r>
              <a:rPr lang="en-US" altLang="zh-CN" sz="2000" dirty="0">
                <a:solidFill>
                  <a:schemeClr val="tx2"/>
                </a:solidFill>
              </a:rPr>
              <a:t>0</a:t>
            </a:r>
            <a:r>
              <a:rPr lang="zh-CN" altLang="en-US" sz="2000" dirty="0" smtClean="0">
                <a:solidFill>
                  <a:schemeClr val="tx2"/>
                </a:solidFill>
              </a:rPr>
              <a:t>。</a:t>
            </a:r>
            <a:endParaRPr lang="zh-CN" altLang="en-US" sz="2000" dirty="0">
              <a:solidFill>
                <a:schemeClr val="tx2"/>
              </a:solidFill>
            </a:endParaRPr>
          </a:p>
          <a:p>
            <a:pPr eaLnBrk="1" hangingPunct="1">
              <a:lnSpc>
                <a:spcPct val="140000"/>
              </a:lnSpc>
            </a:pPr>
            <a:r>
              <a:rPr lang="en-US" altLang="zh-CN" sz="2400" b="1" dirty="0" smtClean="0">
                <a:solidFill>
                  <a:srgbClr val="C00000"/>
                </a:solidFill>
              </a:rPr>
              <a:t>IT0</a:t>
            </a:r>
            <a:r>
              <a:rPr lang="zh-CN" altLang="en-US" sz="2400" b="1" dirty="0">
                <a:solidFill>
                  <a:srgbClr val="C00000"/>
                </a:solidFill>
              </a:rPr>
              <a:t>：</a:t>
            </a:r>
            <a:r>
              <a:rPr lang="zh-CN" altLang="en-US" sz="2400" dirty="0">
                <a:solidFill>
                  <a:schemeClr val="tx2"/>
                </a:solidFill>
              </a:rPr>
              <a:t>外部中断</a:t>
            </a:r>
            <a:r>
              <a:rPr lang="en-US" altLang="zh-CN" sz="2400" dirty="0">
                <a:solidFill>
                  <a:schemeClr val="tx2"/>
                </a:solidFill>
              </a:rPr>
              <a:t>0</a:t>
            </a:r>
            <a:r>
              <a:rPr lang="zh-CN" altLang="en-US" sz="2400" dirty="0">
                <a:solidFill>
                  <a:schemeClr val="tx2"/>
                </a:solidFill>
              </a:rPr>
              <a:t>的中断触发方式控制位。</a:t>
            </a:r>
          </a:p>
          <a:p>
            <a:pPr eaLnBrk="1" hangingPunct="1">
              <a:lnSpc>
                <a:spcPct val="150000"/>
              </a:lnSpc>
            </a:pPr>
            <a:endParaRPr lang="zh-CN" altLang="en-US" sz="2000" dirty="0" smtClean="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38536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 calcmode="lin" valueType="num">
                                      <p:cBhvr additive="base">
                                        <p:cTn id="28"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572500" cy="4458587"/>
          </a:xfrm>
        </p:spPr>
        <p:txBody>
          <a:bodyPr/>
          <a:lstStyle/>
          <a:p>
            <a:pPr eaLnBrk="1" hangingPunct="1">
              <a:lnSpc>
                <a:spcPct val="150000"/>
              </a:lnSpc>
            </a:pPr>
            <a:r>
              <a:rPr lang="zh-CN" altLang="en-US" sz="2400" b="1" dirty="0" smtClean="0">
                <a:solidFill>
                  <a:srgbClr val="C00000"/>
                </a:solidFill>
              </a:rPr>
              <a:t>串行口</a:t>
            </a:r>
            <a:r>
              <a:rPr lang="zh-CN" altLang="en-US" sz="2400" b="1" dirty="0">
                <a:solidFill>
                  <a:srgbClr val="C00000"/>
                </a:solidFill>
              </a:rPr>
              <a:t>控制寄存器</a:t>
            </a:r>
            <a:r>
              <a:rPr lang="en-US" altLang="zh-CN" sz="2400" b="1" dirty="0">
                <a:solidFill>
                  <a:srgbClr val="C00000"/>
                </a:solidFill>
              </a:rPr>
              <a:t>SCON</a:t>
            </a:r>
            <a:r>
              <a:rPr lang="zh-CN" altLang="en-US" sz="2400" b="1" dirty="0">
                <a:solidFill>
                  <a:srgbClr val="C00000"/>
                </a:solidFill>
              </a:rPr>
              <a:t>中的中断标志位</a:t>
            </a:r>
            <a:endParaRPr lang="en-US" altLang="zh-CN" sz="2400" b="1" i="1" dirty="0">
              <a:solidFill>
                <a:srgbClr val="C00000"/>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0000FF"/>
                </a:solidFill>
              </a:rPr>
              <a:t>      </a:t>
            </a:r>
          </a:p>
          <a:p>
            <a:pPr marL="471487" lvl="1" indent="0" eaLnBrk="1" hangingPunct="1">
              <a:lnSpc>
                <a:spcPct val="150000"/>
              </a:lnSpc>
              <a:buNone/>
            </a:pPr>
            <a:r>
              <a:rPr lang="en-US" altLang="zh-CN" sz="2000" b="1" dirty="0">
                <a:solidFill>
                  <a:srgbClr val="0000FF"/>
                </a:solidFill>
              </a:rPr>
              <a:t> </a:t>
            </a:r>
            <a:r>
              <a:rPr lang="en-US" altLang="zh-CN" sz="2000" b="1" dirty="0" smtClean="0">
                <a:solidFill>
                  <a:srgbClr val="0000FF"/>
                </a:solidFill>
              </a:rPr>
              <a:t>  </a:t>
            </a:r>
            <a:r>
              <a:rPr lang="en-US" altLang="zh-CN" sz="2000" dirty="0" smtClean="0"/>
              <a:t>SCON</a:t>
            </a:r>
            <a:r>
              <a:rPr lang="zh-CN" altLang="en-US" sz="2000" dirty="0"/>
              <a:t>为串行口控制寄存器，其低</a:t>
            </a:r>
            <a:r>
              <a:rPr lang="en-US" altLang="zh-CN" sz="2000" dirty="0"/>
              <a:t>2</a:t>
            </a:r>
            <a:r>
              <a:rPr lang="zh-CN" altLang="en-US" sz="2000" dirty="0"/>
              <a:t>位锁存串行口的接收中断和发送中断标志</a:t>
            </a:r>
            <a:r>
              <a:rPr lang="en-US" altLang="zh-CN" sz="2000" dirty="0"/>
              <a:t>RI</a:t>
            </a:r>
            <a:r>
              <a:rPr lang="zh-CN" altLang="en-US" sz="2000" dirty="0"/>
              <a:t>和</a:t>
            </a:r>
            <a:r>
              <a:rPr lang="en-US" altLang="zh-CN" sz="2000" dirty="0" smtClean="0"/>
              <a:t>TI</a:t>
            </a:r>
            <a:r>
              <a:rPr lang="zh-CN" altLang="en-US" sz="2000" dirty="0" smtClean="0"/>
              <a:t>。</a:t>
            </a:r>
          </a:p>
        </p:txBody>
      </p:sp>
      <p:grpSp>
        <p:nvGrpSpPr>
          <p:cNvPr id="22" name="Group 8"/>
          <p:cNvGrpSpPr>
            <a:grpSpLocks/>
          </p:cNvGrpSpPr>
          <p:nvPr/>
        </p:nvGrpSpPr>
        <p:grpSpPr bwMode="auto">
          <a:xfrm>
            <a:off x="612434" y="2708920"/>
            <a:ext cx="8001000" cy="1431925"/>
            <a:chOff x="144" y="1536"/>
            <a:chExt cx="5040" cy="902"/>
          </a:xfrm>
        </p:grpSpPr>
        <p:sp>
          <p:nvSpPr>
            <p:cNvPr id="23" name="Rectangle 9"/>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4" name="Rectangle 10"/>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5" name="Rectangle 11"/>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6" name="Rectangle 12"/>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7" name="Rectangle 13"/>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8" name="Rectangle 14"/>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29" name="Rectangle 15"/>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TI</a:t>
              </a:r>
            </a:p>
          </p:txBody>
        </p:sp>
        <p:sp>
          <p:nvSpPr>
            <p:cNvPr id="30" name="Rectangle 16"/>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RI</a:t>
              </a:r>
            </a:p>
          </p:txBody>
        </p:sp>
        <p:sp>
          <p:nvSpPr>
            <p:cNvPr id="31" name="Text Box 17"/>
            <p:cNvSpPr txBox="1">
              <a:spLocks noChangeArrowheads="1"/>
            </p:cNvSpPr>
            <p:nvPr/>
          </p:nvSpPr>
          <p:spPr bwMode="auto">
            <a:xfrm>
              <a:off x="144" y="1920"/>
              <a:ext cx="8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chemeClr val="bg2"/>
                  </a:solidFill>
                </a:rPr>
                <a:t>  </a:t>
              </a:r>
              <a:r>
                <a:rPr lang="en-US" altLang="zh-CN" sz="2400">
                  <a:solidFill>
                    <a:srgbClr val="0000FF"/>
                  </a:solidFill>
                </a:rPr>
                <a:t>SCON</a:t>
              </a:r>
            </a:p>
            <a:p>
              <a:pPr eaLnBrk="1" hangingPunct="1">
                <a:spcBef>
                  <a:spcPct val="0"/>
                </a:spcBef>
                <a:buFontTx/>
                <a:buNone/>
              </a:pPr>
              <a:r>
                <a:rPr lang="zh-CN" altLang="en-US" sz="2400">
                  <a:solidFill>
                    <a:srgbClr val="0000FF"/>
                  </a:solidFill>
                </a:rPr>
                <a:t>（</a:t>
              </a:r>
              <a:r>
                <a:rPr lang="en-US" altLang="zh-CN" sz="2400">
                  <a:solidFill>
                    <a:srgbClr val="0000FF"/>
                  </a:solidFill>
                </a:rPr>
                <a:t>98H</a:t>
              </a:r>
              <a:r>
                <a:rPr lang="zh-CN" altLang="en-US" sz="2400">
                  <a:solidFill>
                    <a:srgbClr val="0000FF"/>
                  </a:solidFill>
                </a:rPr>
                <a:t>）</a:t>
              </a:r>
              <a:endParaRPr lang="zh-CN" altLang="en-US" sz="2400" b="0"/>
            </a:p>
          </p:txBody>
        </p:sp>
        <p:sp>
          <p:nvSpPr>
            <p:cNvPr id="32" name="Text Box 18"/>
            <p:cNvSpPr txBox="1">
              <a:spLocks noChangeArrowheads="1"/>
            </p:cNvSpPr>
            <p:nvPr/>
          </p:nvSpPr>
          <p:spPr bwMode="auto">
            <a:xfrm>
              <a:off x="912" y="1536"/>
              <a:ext cx="4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00FF"/>
                  </a:solidFill>
                </a:rPr>
                <a:t>9FH    9EH   9DH    9CH   9BH   9AH    99H    98H</a:t>
              </a:r>
            </a:p>
          </p:txBody>
        </p:sp>
      </p:grpSp>
      <p:sp>
        <p:nvSpPr>
          <p:cNvPr id="1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595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572500" cy="4458587"/>
          </a:xfrm>
        </p:spPr>
        <p:txBody>
          <a:bodyPr/>
          <a:lstStyle/>
          <a:p>
            <a:pPr eaLnBrk="1" hangingPunct="1">
              <a:lnSpc>
                <a:spcPct val="150000"/>
              </a:lnSpc>
            </a:pPr>
            <a:r>
              <a:rPr lang="en-US" altLang="zh-CN" sz="2400" b="1" dirty="0">
                <a:solidFill>
                  <a:srgbClr val="C00000"/>
                </a:solidFill>
              </a:rPr>
              <a:t>SCON</a:t>
            </a:r>
            <a:r>
              <a:rPr lang="zh-CN" altLang="en-US" sz="2400" b="1" dirty="0">
                <a:solidFill>
                  <a:srgbClr val="C00000"/>
                </a:solidFill>
              </a:rPr>
              <a:t>中控制位的</a:t>
            </a:r>
            <a:r>
              <a:rPr lang="zh-CN" altLang="en-US" sz="2400" b="1" dirty="0" smtClean="0">
                <a:solidFill>
                  <a:srgbClr val="C00000"/>
                </a:solidFill>
              </a:rPr>
              <a:t>含义</a:t>
            </a:r>
            <a:endParaRPr lang="en-US" altLang="zh-CN" sz="2400" b="1" dirty="0" smtClean="0">
              <a:solidFill>
                <a:srgbClr val="C00000"/>
              </a:solidFill>
            </a:endParaRPr>
          </a:p>
          <a:p>
            <a:pPr lvl="1" eaLnBrk="1" hangingPunct="1">
              <a:lnSpc>
                <a:spcPct val="150000"/>
              </a:lnSpc>
            </a:pPr>
            <a:r>
              <a:rPr lang="en-US" altLang="zh-CN" sz="2000" b="1" dirty="0">
                <a:solidFill>
                  <a:srgbClr val="C00000"/>
                </a:solidFill>
              </a:rPr>
              <a:t>TI</a:t>
            </a:r>
            <a:r>
              <a:rPr lang="zh-CN" altLang="en-US" sz="2000" b="1" dirty="0">
                <a:solidFill>
                  <a:srgbClr val="C00000"/>
                </a:solidFill>
              </a:rPr>
              <a:t>：</a:t>
            </a:r>
            <a:r>
              <a:rPr lang="zh-CN" altLang="en-US" sz="2000" b="1" dirty="0"/>
              <a:t>串行口发送中断请求标志</a:t>
            </a:r>
            <a:r>
              <a:rPr lang="zh-CN" altLang="en-US" sz="2000" b="1" dirty="0" smtClean="0"/>
              <a:t>。</a:t>
            </a:r>
            <a:endParaRPr lang="en-US" altLang="zh-CN" sz="2000" b="1" dirty="0"/>
          </a:p>
          <a:p>
            <a:pPr marL="471487" lvl="1" indent="0" eaLnBrk="1" hangingPunct="1">
              <a:lnSpc>
                <a:spcPct val="150000"/>
              </a:lnSpc>
              <a:buNone/>
            </a:pPr>
            <a:r>
              <a:rPr lang="en-US" altLang="zh-CN" sz="2000" b="1" dirty="0" smtClean="0"/>
              <a:t>     </a:t>
            </a:r>
            <a:r>
              <a:rPr lang="en-US" altLang="zh-CN" sz="2000" dirty="0" smtClean="0"/>
              <a:t>CPU</a:t>
            </a:r>
            <a:r>
              <a:rPr lang="zh-CN" altLang="en-US" sz="2000" dirty="0"/>
              <a:t>将一个数据写入发送缓冲器</a:t>
            </a:r>
            <a:r>
              <a:rPr lang="en-US" altLang="zh-CN" sz="2000" dirty="0"/>
              <a:t>SBUF</a:t>
            </a:r>
            <a:r>
              <a:rPr lang="zh-CN" altLang="en-US" sz="2000" dirty="0"/>
              <a:t>时，就启动发送。每发送完一帧串行数据后，硬件置位</a:t>
            </a:r>
            <a:r>
              <a:rPr lang="en-US" altLang="zh-CN" sz="2000" dirty="0"/>
              <a:t>TI</a:t>
            </a:r>
            <a:r>
              <a:rPr lang="zh-CN" altLang="en-US" sz="2000" dirty="0"/>
              <a:t>。但</a:t>
            </a:r>
            <a:r>
              <a:rPr lang="en-US" altLang="zh-CN" sz="2000" dirty="0"/>
              <a:t>CPU</a:t>
            </a:r>
            <a:r>
              <a:rPr lang="zh-CN" altLang="en-US" sz="2000" dirty="0"/>
              <a:t>响应中断时，并不清除</a:t>
            </a:r>
            <a:r>
              <a:rPr lang="en-US" altLang="zh-CN" sz="2000" dirty="0"/>
              <a:t>TI</a:t>
            </a:r>
            <a:r>
              <a:rPr lang="zh-CN" altLang="en-US" sz="2000" dirty="0"/>
              <a:t>，必须在中断服务程序中由软件对</a:t>
            </a:r>
            <a:r>
              <a:rPr lang="en-US" altLang="zh-CN" sz="2000" dirty="0"/>
              <a:t>TI</a:t>
            </a:r>
            <a:r>
              <a:rPr lang="zh-CN" altLang="en-US" sz="2000" dirty="0"/>
              <a:t>清</a:t>
            </a:r>
            <a:r>
              <a:rPr lang="en-US" altLang="zh-CN" sz="2000" dirty="0"/>
              <a:t>0</a:t>
            </a:r>
            <a:r>
              <a:rPr lang="zh-CN" altLang="en-US" sz="2000" dirty="0" smtClean="0"/>
              <a:t>。</a:t>
            </a:r>
            <a:endParaRPr lang="en-US" altLang="zh-CN" sz="2000" dirty="0" smtClean="0"/>
          </a:p>
          <a:p>
            <a:pPr lvl="1" eaLnBrk="1" hangingPunct="1">
              <a:lnSpc>
                <a:spcPct val="150000"/>
              </a:lnSpc>
            </a:pPr>
            <a:r>
              <a:rPr lang="en-US" altLang="zh-CN" sz="2000" b="1" dirty="0">
                <a:solidFill>
                  <a:srgbClr val="C00000"/>
                </a:solidFill>
              </a:rPr>
              <a:t>RI</a:t>
            </a:r>
            <a:r>
              <a:rPr lang="zh-CN" altLang="en-US" sz="2000" b="1" dirty="0">
                <a:solidFill>
                  <a:srgbClr val="C00000"/>
                </a:solidFill>
              </a:rPr>
              <a:t>：</a:t>
            </a:r>
            <a:r>
              <a:rPr lang="zh-CN" altLang="en-US" sz="2000" b="1" dirty="0"/>
              <a:t>串行口接收中断请求标志</a:t>
            </a:r>
            <a:r>
              <a:rPr lang="zh-CN" altLang="en-US" sz="2000" b="1" dirty="0" smtClean="0"/>
              <a:t>。</a:t>
            </a:r>
            <a:endParaRPr lang="en-US" altLang="zh-CN" sz="2000" b="1" dirty="0" smtClean="0"/>
          </a:p>
          <a:p>
            <a:pPr marL="471487" lvl="1" indent="0" eaLnBrk="1" hangingPunct="1">
              <a:lnSpc>
                <a:spcPct val="150000"/>
              </a:lnSpc>
              <a:buNone/>
            </a:pPr>
            <a:r>
              <a:rPr lang="zh-CN" altLang="en-US" sz="2000" b="1" dirty="0" smtClean="0"/>
              <a:t>      </a:t>
            </a:r>
            <a:r>
              <a:rPr lang="zh-CN" altLang="en-US" sz="2000" dirty="0" smtClean="0"/>
              <a:t>在</a:t>
            </a:r>
            <a:r>
              <a:rPr lang="zh-CN" altLang="en-US" sz="2000" dirty="0"/>
              <a:t>串行口允许接收时，每接收完一个串行帧，硬件置位</a:t>
            </a:r>
            <a:r>
              <a:rPr lang="en-US" altLang="zh-CN" sz="2000" dirty="0"/>
              <a:t>RI</a:t>
            </a:r>
            <a:r>
              <a:rPr lang="zh-CN" altLang="en-US" sz="2000" dirty="0"/>
              <a:t>。同样，</a:t>
            </a:r>
            <a:r>
              <a:rPr lang="en-US" altLang="zh-CN" sz="2000" dirty="0"/>
              <a:t>CPU</a:t>
            </a:r>
            <a:r>
              <a:rPr lang="zh-CN" altLang="en-US" sz="2000" dirty="0"/>
              <a:t>响应中断时不会清除</a:t>
            </a:r>
            <a:r>
              <a:rPr lang="en-US" altLang="zh-CN" sz="2000" dirty="0"/>
              <a:t>RI</a:t>
            </a:r>
            <a:r>
              <a:rPr lang="zh-CN" altLang="en-US" sz="2000" dirty="0"/>
              <a:t>，必须在中断服务程序中由软件对</a:t>
            </a:r>
            <a:r>
              <a:rPr lang="en-US" altLang="zh-CN" sz="2000" dirty="0"/>
              <a:t>RI</a:t>
            </a:r>
            <a:r>
              <a:rPr lang="zh-CN" altLang="en-US" sz="2000" dirty="0"/>
              <a:t>清</a:t>
            </a:r>
            <a:r>
              <a:rPr lang="en-US" altLang="zh-CN" sz="2000" dirty="0"/>
              <a:t>0</a:t>
            </a:r>
            <a:r>
              <a:rPr lang="zh-CN" altLang="en-US" sz="2000" dirty="0"/>
              <a:t>。</a:t>
            </a:r>
          </a:p>
          <a:p>
            <a:pPr marL="471487" lvl="1" indent="0" eaLnBrk="1" hangingPunct="1">
              <a:lnSpc>
                <a:spcPct val="150000"/>
              </a:lnSpc>
              <a:buNone/>
            </a:pPr>
            <a:endParaRPr lang="zh-CN" altLang="en-US" sz="1600" dirty="0"/>
          </a:p>
          <a:p>
            <a:pPr marL="471487" lvl="1" indent="0" eaLnBrk="1" hangingPunct="1">
              <a:lnSpc>
                <a:spcPct val="150000"/>
              </a:lnSpc>
              <a:buNone/>
            </a:pPr>
            <a:endParaRPr lang="zh-CN" altLang="en-US" sz="1600" b="1" dirty="0"/>
          </a:p>
          <a:p>
            <a:pPr lvl="1" eaLnBrk="1" hangingPunct="1">
              <a:lnSpc>
                <a:spcPct val="150000"/>
              </a:lnSpc>
            </a:pPr>
            <a:endParaRPr lang="zh-CN" altLang="en-US" sz="1600" dirty="0" smtClean="0"/>
          </a:p>
        </p:txBody>
      </p:sp>
      <p:sp>
        <p:nvSpPr>
          <p:cNvPr id="8"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9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92167"/>
            <a:ext cx="8248972" cy="3293018"/>
          </a:xfrm>
        </p:spPr>
        <p:txBody>
          <a:bodyPr/>
          <a:lstStyle/>
          <a:p>
            <a:pPr eaLnBrk="1" hangingPunct="1">
              <a:lnSpc>
                <a:spcPct val="150000"/>
              </a:lnSpc>
            </a:pPr>
            <a:r>
              <a:rPr lang="zh-CN" altLang="en-US" sz="2400" b="1" dirty="0" smtClean="0">
                <a:solidFill>
                  <a:srgbClr val="C00000"/>
                </a:solidFill>
              </a:rPr>
              <a:t>中断</a:t>
            </a:r>
            <a:r>
              <a:rPr lang="zh-CN" altLang="en-US" sz="2400" b="1" dirty="0">
                <a:solidFill>
                  <a:srgbClr val="C00000"/>
                </a:solidFill>
              </a:rPr>
              <a:t>允许寄存器</a:t>
            </a:r>
            <a:r>
              <a:rPr lang="en-US" altLang="zh-CN" sz="2400" b="1" dirty="0">
                <a:solidFill>
                  <a:srgbClr val="C00000"/>
                </a:solidFill>
              </a:rPr>
              <a:t>IE</a:t>
            </a:r>
            <a:r>
              <a:rPr lang="zh-CN" altLang="en-US" sz="2400" b="1" dirty="0">
                <a:solidFill>
                  <a:srgbClr val="C00000"/>
                </a:solidFill>
              </a:rPr>
              <a:t>的</a:t>
            </a:r>
            <a:r>
              <a:rPr lang="zh-CN" altLang="en-US" sz="2400" b="1" dirty="0" smtClean="0">
                <a:solidFill>
                  <a:srgbClr val="C00000"/>
                </a:solidFill>
              </a:rPr>
              <a:t>格式</a:t>
            </a:r>
            <a:endParaRPr lang="en-US" altLang="zh-CN" sz="2400" b="1" dirty="0" smtClean="0">
              <a:solidFill>
                <a:srgbClr val="C00000"/>
              </a:solidFill>
            </a:endParaRPr>
          </a:p>
          <a:p>
            <a:pPr eaLnBrk="1" hangingPunct="1">
              <a:lnSpc>
                <a:spcPct val="150000"/>
              </a:lnSpc>
            </a:pPr>
            <a:endParaRPr lang="en-US" altLang="zh-CN" sz="2400" b="1" dirty="0">
              <a:solidFill>
                <a:srgbClr val="C00000"/>
              </a:solidFill>
            </a:endParaRPr>
          </a:p>
          <a:p>
            <a:pPr eaLnBrk="1" hangingPunct="1">
              <a:lnSpc>
                <a:spcPct val="150000"/>
              </a:lnSpc>
            </a:pPr>
            <a:endParaRPr lang="en-US" altLang="zh-CN" sz="2400" b="1" dirty="0" smtClean="0">
              <a:solidFill>
                <a:srgbClr val="C00000"/>
              </a:solidFill>
            </a:endParaRPr>
          </a:p>
          <a:p>
            <a:pPr eaLnBrk="1" hangingPunct="1">
              <a:lnSpc>
                <a:spcPct val="150000"/>
              </a:lnSpc>
            </a:pPr>
            <a:endParaRPr lang="en-US" altLang="zh-CN" sz="2400" b="1" dirty="0">
              <a:solidFill>
                <a:srgbClr val="C00000"/>
              </a:solidFill>
            </a:endParaRPr>
          </a:p>
          <a:p>
            <a:pPr eaLnBrk="1" hangingPunct="1">
              <a:lnSpc>
                <a:spcPct val="150000"/>
              </a:lnSpc>
            </a:pPr>
            <a:r>
              <a:rPr lang="zh-CN" altLang="en-US" sz="2400" b="1" dirty="0" smtClean="0">
                <a:solidFill>
                  <a:srgbClr val="C00000"/>
                </a:solidFill>
              </a:rPr>
              <a:t>两级控制：总允许、源允许</a:t>
            </a:r>
            <a:endParaRPr lang="en-US" altLang="zh-CN" sz="2400" b="1" dirty="0" smtClean="0">
              <a:solidFill>
                <a:srgbClr val="C00000"/>
              </a:solidFill>
            </a:endParaRPr>
          </a:p>
          <a:p>
            <a:pPr eaLnBrk="1" hangingPunct="1">
              <a:lnSpc>
                <a:spcPct val="150000"/>
              </a:lnSpc>
            </a:pPr>
            <a:endParaRPr lang="en-US" altLang="zh-CN" sz="2400" b="1" i="1" dirty="0">
              <a:solidFill>
                <a:srgbClr val="C00000"/>
              </a:solidFill>
            </a:endParaRPr>
          </a:p>
          <a:p>
            <a:pPr eaLnBrk="1" hangingPunct="1">
              <a:lnSpc>
                <a:spcPct val="150000"/>
              </a:lnSpc>
            </a:pPr>
            <a:endParaRPr lang="en-US" altLang="zh-CN" sz="2400" b="1" i="1" dirty="0" smtClean="0">
              <a:solidFill>
                <a:srgbClr val="C00000"/>
              </a:solidFill>
            </a:endParaRPr>
          </a:p>
          <a:p>
            <a:pPr eaLnBrk="1" hangingPunct="1">
              <a:lnSpc>
                <a:spcPct val="150000"/>
              </a:lnSpc>
            </a:pPr>
            <a:endParaRPr lang="en-US" altLang="zh-CN" sz="2400" b="1" i="1" dirty="0">
              <a:solidFill>
                <a:srgbClr val="C00000"/>
              </a:solidFill>
            </a:endParaRPr>
          </a:p>
          <a:p>
            <a:pPr marL="0" indent="0" eaLnBrk="1" hangingPunct="1">
              <a:lnSpc>
                <a:spcPct val="150000"/>
              </a:lnSpc>
              <a:buNone/>
            </a:pPr>
            <a:endParaRPr lang="en-US" altLang="zh-CN" sz="2400" b="1" i="1" dirty="0">
              <a:solidFill>
                <a:srgbClr val="C00000"/>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FF3300"/>
                </a:solidFill>
              </a:rPr>
              <a:t>    </a:t>
            </a:r>
            <a:endParaRPr lang="zh-CN" altLang="en-US" sz="2000" dirty="0"/>
          </a:p>
        </p:txBody>
      </p:sp>
      <p:grpSp>
        <p:nvGrpSpPr>
          <p:cNvPr id="22" name="Group 11"/>
          <p:cNvGrpSpPr>
            <a:grpSpLocks/>
          </p:cNvGrpSpPr>
          <p:nvPr/>
        </p:nvGrpSpPr>
        <p:grpSpPr bwMode="auto">
          <a:xfrm>
            <a:off x="468685" y="2589534"/>
            <a:ext cx="8143875" cy="1431925"/>
            <a:chOff x="144" y="1536"/>
            <a:chExt cx="5130" cy="902"/>
          </a:xfrm>
        </p:grpSpPr>
        <p:sp>
          <p:nvSpPr>
            <p:cNvPr id="23" name="Rectangle 12"/>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EA</a:t>
              </a:r>
            </a:p>
          </p:txBody>
        </p:sp>
        <p:sp>
          <p:nvSpPr>
            <p:cNvPr id="24" name="Rectangle 13"/>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25" name="Rectangle 14"/>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solidFill>
                  <a:schemeClr val="bg1"/>
                </a:solidFill>
              </a:endParaRPr>
            </a:p>
          </p:txBody>
        </p:sp>
        <p:sp>
          <p:nvSpPr>
            <p:cNvPr id="26" name="Rectangle 15"/>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ES</a:t>
              </a:r>
            </a:p>
          </p:txBody>
        </p:sp>
        <p:sp>
          <p:nvSpPr>
            <p:cNvPr id="27" name="Rectangle 16"/>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ET1</a:t>
              </a:r>
            </a:p>
          </p:txBody>
        </p:sp>
        <p:sp>
          <p:nvSpPr>
            <p:cNvPr id="28" name="Rectangle 17"/>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EX1</a:t>
              </a:r>
            </a:p>
          </p:txBody>
        </p:sp>
        <p:sp>
          <p:nvSpPr>
            <p:cNvPr id="29" name="Rectangle 18"/>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ET0</a:t>
              </a:r>
            </a:p>
          </p:txBody>
        </p:sp>
        <p:sp>
          <p:nvSpPr>
            <p:cNvPr id="30" name="Rectangle 19"/>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EX0</a:t>
              </a:r>
            </a:p>
          </p:txBody>
        </p:sp>
        <p:sp>
          <p:nvSpPr>
            <p:cNvPr id="31" name="Text Box 20"/>
            <p:cNvSpPr txBox="1">
              <a:spLocks noChangeArrowheads="1"/>
            </p:cNvSpPr>
            <p:nvPr/>
          </p:nvSpPr>
          <p:spPr bwMode="auto">
            <a:xfrm>
              <a:off x="144" y="1920"/>
              <a:ext cx="8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chemeClr val="bg2"/>
                  </a:solidFill>
                </a:rPr>
                <a:t>      </a:t>
              </a:r>
              <a:r>
                <a:rPr lang="en-US" altLang="zh-CN" sz="2400">
                  <a:solidFill>
                    <a:srgbClr val="0000FF"/>
                  </a:solidFill>
                </a:rPr>
                <a:t>IE</a:t>
              </a:r>
            </a:p>
            <a:p>
              <a:pPr eaLnBrk="1" hangingPunct="1">
                <a:spcBef>
                  <a:spcPct val="0"/>
                </a:spcBef>
                <a:buFontTx/>
                <a:buNone/>
              </a:pPr>
              <a:r>
                <a:rPr lang="zh-CN" altLang="en-US" sz="2400">
                  <a:solidFill>
                    <a:srgbClr val="0000FF"/>
                  </a:solidFill>
                </a:rPr>
                <a:t>（</a:t>
              </a:r>
              <a:r>
                <a:rPr lang="en-US" altLang="zh-CN" sz="2400">
                  <a:solidFill>
                    <a:srgbClr val="0000FF"/>
                  </a:solidFill>
                </a:rPr>
                <a:t>A8H</a:t>
              </a:r>
              <a:r>
                <a:rPr lang="zh-CN" altLang="en-US" sz="2400">
                  <a:solidFill>
                    <a:srgbClr val="0000FF"/>
                  </a:solidFill>
                </a:rPr>
                <a:t>）</a:t>
              </a:r>
              <a:endParaRPr lang="zh-CN" altLang="en-US" sz="2400" b="0"/>
            </a:p>
          </p:txBody>
        </p:sp>
        <p:sp>
          <p:nvSpPr>
            <p:cNvPr id="32" name="Text Box 21"/>
            <p:cNvSpPr txBox="1">
              <a:spLocks noChangeArrowheads="1"/>
            </p:cNvSpPr>
            <p:nvPr/>
          </p:nvSpPr>
          <p:spPr bwMode="auto">
            <a:xfrm>
              <a:off x="1008" y="1536"/>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00FF"/>
                  </a:solidFill>
                </a:rPr>
                <a:t>AFH   AEH  ADH   ACH   ABH  AAH   A9H  A8H</a:t>
              </a:r>
              <a:endParaRPr lang="en-US" altLang="zh-CN" sz="2400" b="0"/>
            </a:p>
          </p:txBody>
        </p:sp>
      </p:grpSp>
      <p:sp>
        <p:nvSpPr>
          <p:cNvPr id="1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中断允许标志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8968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 calcmode="lin" valueType="num">
                                      <p:cBhvr additive="base">
                                        <p:cTn id="12"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
                                            <p:txEl>
                                              <p:pRg st="4" end="4"/>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0">
                                            <p:txEl>
                                              <p:pRg st="11" end="11"/>
                                            </p:txEl>
                                          </p:spTgt>
                                        </p:tgtEl>
                                        <p:attrNameLst>
                                          <p:attrName>style.visibility</p:attrName>
                                        </p:attrNameLst>
                                      </p:cBhvr>
                                      <p:to>
                                        <p:strVal val="visible"/>
                                      </p:to>
                                    </p:set>
                                    <p:anim calcmode="lin" valueType="num">
                                      <p:cBhvr additive="base">
                                        <p:cTn id="16" dur="500" fill="hold"/>
                                        <p:tgtEl>
                                          <p:spTgt spid="10">
                                            <p:txEl>
                                              <p:pRg st="11" end="1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39552" y="1700808"/>
            <a:ext cx="8765294" cy="4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r>
              <a:rPr lang="en-US" altLang="zh-CN" sz="2000" dirty="0" smtClean="0">
                <a:solidFill>
                  <a:srgbClr val="C00000"/>
                </a:solidFill>
              </a:rPr>
              <a:t>EA</a:t>
            </a:r>
            <a:r>
              <a:rPr lang="en-US" altLang="zh-CN" sz="2000" dirty="0">
                <a:solidFill>
                  <a:srgbClr val="C00000"/>
                </a:solidFill>
              </a:rPr>
              <a:t>—</a:t>
            </a:r>
            <a:r>
              <a:rPr lang="zh-CN" altLang="en-US" sz="2000" dirty="0">
                <a:solidFill>
                  <a:srgbClr val="C00000"/>
                </a:solidFill>
              </a:rPr>
              <a:t>中断允许总控制位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EA=0</a:t>
            </a:r>
            <a:r>
              <a:rPr lang="zh-CN" altLang="en-US" sz="2000" b="0" dirty="0" smtClean="0"/>
              <a:t>，屏蔽所有中断请求，</a:t>
            </a:r>
            <a:r>
              <a:rPr lang="en-US" altLang="zh-CN" sz="2000" b="0" dirty="0" smtClean="0"/>
              <a:t>EA=1</a:t>
            </a:r>
            <a:r>
              <a:rPr lang="zh-CN" altLang="en-US" sz="2000" b="0" dirty="0" smtClean="0"/>
              <a:t>，总中断允许 </a:t>
            </a:r>
            <a:endParaRPr kumimoji="0" lang="en-US" altLang="zh-CN" sz="2000" b="0" kern="0" dirty="0" smtClean="0"/>
          </a:p>
          <a:p>
            <a:pPr eaLnBrk="1" hangingPunct="1"/>
            <a:r>
              <a:rPr lang="en-US" altLang="zh-CN" sz="2000" dirty="0" smtClean="0">
                <a:solidFill>
                  <a:srgbClr val="C00000"/>
                </a:solidFill>
              </a:rPr>
              <a:t>ES</a:t>
            </a:r>
            <a:r>
              <a:rPr lang="en-US" altLang="zh-CN" sz="2000" dirty="0">
                <a:solidFill>
                  <a:srgbClr val="C00000"/>
                </a:solidFill>
              </a:rPr>
              <a:t>—</a:t>
            </a:r>
            <a:r>
              <a:rPr lang="zh-CN" altLang="en-US" sz="2000" dirty="0">
                <a:solidFill>
                  <a:srgbClr val="C00000"/>
                </a:solidFill>
              </a:rPr>
              <a:t>串行口中断允许位</a:t>
            </a:r>
            <a:r>
              <a:rPr lang="zh-CN" altLang="en-US" sz="2000" dirty="0" smtClean="0">
                <a:solidFill>
                  <a:srgbClr val="C00000"/>
                </a:solidFill>
              </a:rPr>
              <a:t>。</a:t>
            </a:r>
            <a:endParaRPr lang="en-US" altLang="zh-CN" sz="2000" dirty="0">
              <a:solidFill>
                <a:srgbClr val="C00000"/>
              </a:solidFill>
            </a:endParaRPr>
          </a:p>
          <a:p>
            <a:pPr marL="0" indent="0" eaLnBrk="1" hangingPunct="1">
              <a:buNone/>
            </a:pPr>
            <a:r>
              <a:rPr lang="en-US" altLang="zh-CN" sz="2000" b="0" dirty="0" smtClean="0"/>
              <a:t>     ES=0</a:t>
            </a:r>
            <a:r>
              <a:rPr lang="zh-CN" altLang="en-US" sz="2000" b="0" dirty="0"/>
              <a:t>，禁止串行口中断；       </a:t>
            </a:r>
            <a:r>
              <a:rPr lang="zh-CN" altLang="en-US" sz="2000" b="0" dirty="0" smtClean="0"/>
              <a:t> </a:t>
            </a:r>
            <a:r>
              <a:rPr lang="en-US" altLang="zh-CN" sz="2000" b="0" dirty="0" smtClean="0"/>
              <a:t>ES=1</a:t>
            </a:r>
            <a:r>
              <a:rPr lang="zh-CN" altLang="en-US" sz="2000" b="0" dirty="0"/>
              <a:t>，允许串行口中断</a:t>
            </a:r>
            <a:r>
              <a:rPr lang="zh-CN" altLang="en-US" sz="2000" b="0" dirty="0" smtClean="0"/>
              <a:t>。</a:t>
            </a:r>
            <a:endParaRPr lang="en-US" altLang="zh-CN" sz="2000" b="0" dirty="0" smtClean="0"/>
          </a:p>
          <a:p>
            <a:pPr eaLnBrk="1" hangingPunct="1"/>
            <a:r>
              <a:rPr lang="en-US" altLang="zh-CN" sz="2000" dirty="0">
                <a:solidFill>
                  <a:srgbClr val="C00000"/>
                </a:solidFill>
              </a:rPr>
              <a:t>ET1—</a:t>
            </a:r>
            <a:r>
              <a:rPr lang="zh-CN" altLang="en-US" sz="2000" dirty="0">
                <a:solidFill>
                  <a:srgbClr val="C00000"/>
                </a:solidFill>
              </a:rPr>
              <a:t>定时器</a:t>
            </a:r>
            <a:r>
              <a:rPr lang="en-US" altLang="zh-CN" sz="2000" dirty="0">
                <a:solidFill>
                  <a:srgbClr val="C00000"/>
                </a:solidFill>
              </a:rPr>
              <a:t>/</a:t>
            </a:r>
            <a:r>
              <a:rPr lang="zh-CN" altLang="en-US" sz="2000" dirty="0">
                <a:solidFill>
                  <a:srgbClr val="C00000"/>
                </a:solidFill>
              </a:rPr>
              <a:t>计数器</a:t>
            </a:r>
            <a:r>
              <a:rPr lang="en-US" altLang="zh-CN" sz="2000" dirty="0">
                <a:solidFill>
                  <a:srgbClr val="C00000"/>
                </a:solidFill>
              </a:rPr>
              <a:t>T1</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ET1=0</a:t>
            </a:r>
            <a:r>
              <a:rPr lang="zh-CN" altLang="en-US" sz="2000" b="0" dirty="0"/>
              <a:t>，禁止</a:t>
            </a:r>
            <a:r>
              <a:rPr lang="en-US" altLang="zh-CN" sz="2000" b="0" dirty="0"/>
              <a:t>T1</a:t>
            </a:r>
            <a:r>
              <a:rPr lang="zh-CN" altLang="en-US" sz="2000" b="0" dirty="0"/>
              <a:t>中断；           </a:t>
            </a:r>
            <a:r>
              <a:rPr lang="en-US" altLang="zh-CN" sz="2000" b="0" dirty="0" smtClean="0"/>
              <a:t>ET1=1</a:t>
            </a:r>
            <a:r>
              <a:rPr lang="zh-CN" altLang="en-US" sz="2000" b="0" dirty="0"/>
              <a:t>，允许</a:t>
            </a:r>
            <a:r>
              <a:rPr lang="en-US" altLang="zh-CN" sz="2000" b="0" dirty="0"/>
              <a:t>T1</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EX1—</a:t>
            </a:r>
            <a:r>
              <a:rPr lang="zh-CN" altLang="en-US" sz="2000" dirty="0">
                <a:solidFill>
                  <a:srgbClr val="C00000"/>
                </a:solidFill>
              </a:rPr>
              <a:t>外部中断</a:t>
            </a:r>
            <a:r>
              <a:rPr lang="en-US" altLang="zh-CN" sz="2000" dirty="0">
                <a:solidFill>
                  <a:srgbClr val="C00000"/>
                </a:solidFill>
              </a:rPr>
              <a:t>1</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EX1=0</a:t>
            </a:r>
            <a:r>
              <a:rPr lang="zh-CN" altLang="en-US" sz="2000" b="0" dirty="0"/>
              <a:t>，禁止外部中断</a:t>
            </a:r>
            <a:r>
              <a:rPr lang="en-US" altLang="zh-CN" sz="2000" b="0" dirty="0"/>
              <a:t>1</a:t>
            </a:r>
            <a:r>
              <a:rPr lang="zh-CN" altLang="en-US" sz="2000" b="0" dirty="0"/>
              <a:t>中断； </a:t>
            </a:r>
            <a:r>
              <a:rPr lang="en-US" altLang="zh-CN" sz="2000" b="0" dirty="0"/>
              <a:t>EX1=1</a:t>
            </a:r>
            <a:r>
              <a:rPr lang="zh-CN" altLang="en-US" sz="2000" b="0" dirty="0"/>
              <a:t>，允许外部中断</a:t>
            </a:r>
            <a:r>
              <a:rPr lang="en-US" altLang="zh-CN" sz="2000" b="0" dirty="0"/>
              <a:t>1</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ET0—</a:t>
            </a:r>
            <a:r>
              <a:rPr lang="zh-CN" altLang="en-US" sz="2000" dirty="0">
                <a:solidFill>
                  <a:srgbClr val="C00000"/>
                </a:solidFill>
              </a:rPr>
              <a:t>定时器</a:t>
            </a:r>
            <a:r>
              <a:rPr lang="en-US" altLang="zh-CN" sz="2000" dirty="0">
                <a:solidFill>
                  <a:srgbClr val="C00000"/>
                </a:solidFill>
              </a:rPr>
              <a:t>/</a:t>
            </a:r>
            <a:r>
              <a:rPr lang="zh-CN" altLang="en-US" sz="2000" dirty="0">
                <a:solidFill>
                  <a:srgbClr val="C00000"/>
                </a:solidFill>
              </a:rPr>
              <a:t>计数器</a:t>
            </a:r>
            <a:r>
              <a:rPr lang="en-US" altLang="zh-CN" sz="2000" dirty="0">
                <a:solidFill>
                  <a:srgbClr val="C00000"/>
                </a:solidFill>
              </a:rPr>
              <a:t>T0</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ET0=0</a:t>
            </a:r>
            <a:r>
              <a:rPr lang="zh-CN" altLang="en-US" sz="2000" b="0" dirty="0"/>
              <a:t>，禁止</a:t>
            </a:r>
            <a:r>
              <a:rPr lang="en-US" altLang="zh-CN" sz="2000" b="0" dirty="0"/>
              <a:t>T0</a:t>
            </a:r>
            <a:r>
              <a:rPr lang="zh-CN" altLang="en-US" sz="2000" b="0" dirty="0"/>
              <a:t>中断；           </a:t>
            </a:r>
            <a:r>
              <a:rPr lang="en-US" altLang="zh-CN" sz="2000" b="0" dirty="0" smtClean="0"/>
              <a:t>ET0=1</a:t>
            </a:r>
            <a:r>
              <a:rPr lang="zh-CN" altLang="en-US" sz="2000" b="0" dirty="0"/>
              <a:t>，允许</a:t>
            </a:r>
            <a:r>
              <a:rPr lang="en-US" altLang="zh-CN" sz="2000" b="0" dirty="0"/>
              <a:t>T0</a:t>
            </a:r>
            <a:r>
              <a:rPr lang="zh-CN" altLang="en-US" sz="2000" b="0" dirty="0"/>
              <a:t>中断</a:t>
            </a:r>
            <a:r>
              <a:rPr lang="zh-CN" altLang="en-US" sz="2000" b="0" dirty="0" smtClean="0"/>
              <a:t>。</a:t>
            </a:r>
            <a:endParaRPr lang="en-US" altLang="zh-CN" sz="2000" b="0" dirty="0" smtClean="0"/>
          </a:p>
          <a:p>
            <a:pPr eaLnBrk="1" hangingPunct="1"/>
            <a:r>
              <a:rPr lang="en-US" altLang="zh-CN" sz="2000" dirty="0">
                <a:solidFill>
                  <a:srgbClr val="C00000"/>
                </a:solidFill>
              </a:rPr>
              <a:t>EX0—</a:t>
            </a:r>
            <a:r>
              <a:rPr lang="zh-CN" altLang="en-US" sz="2000" dirty="0">
                <a:solidFill>
                  <a:srgbClr val="C00000"/>
                </a:solidFill>
              </a:rPr>
              <a:t>外部中断</a:t>
            </a:r>
            <a:r>
              <a:rPr lang="en-US" altLang="zh-CN" sz="2000" dirty="0">
                <a:solidFill>
                  <a:srgbClr val="C00000"/>
                </a:solidFill>
              </a:rPr>
              <a:t>0</a:t>
            </a:r>
            <a:r>
              <a:rPr lang="zh-CN" altLang="en-US" sz="2000" dirty="0">
                <a:solidFill>
                  <a:srgbClr val="C00000"/>
                </a:solidFill>
              </a:rPr>
              <a:t>的溢出中断允许位</a:t>
            </a:r>
            <a:r>
              <a:rPr lang="zh-CN" altLang="en-US" sz="2000" dirty="0" smtClean="0">
                <a:solidFill>
                  <a:srgbClr val="C00000"/>
                </a:solidFill>
              </a:rPr>
              <a:t>。</a:t>
            </a:r>
            <a:endParaRPr lang="en-US" altLang="zh-CN" sz="2000" dirty="0" smtClean="0">
              <a:solidFill>
                <a:srgbClr val="C00000"/>
              </a:solidFill>
            </a:endParaRPr>
          </a:p>
          <a:p>
            <a:pPr marL="0" indent="0" eaLnBrk="1" hangingPunct="1">
              <a:buNone/>
            </a:pPr>
            <a:r>
              <a:rPr lang="en-US" altLang="zh-CN" sz="2000" b="0" dirty="0" smtClean="0"/>
              <a:t>     EX0=0</a:t>
            </a:r>
            <a:r>
              <a:rPr lang="zh-CN" altLang="en-US" sz="2000" b="0" dirty="0"/>
              <a:t>，禁止外部中断</a:t>
            </a:r>
            <a:r>
              <a:rPr lang="en-US" altLang="zh-CN" sz="2000" b="0" dirty="0"/>
              <a:t>0</a:t>
            </a:r>
            <a:r>
              <a:rPr lang="zh-CN" altLang="en-US" sz="2000" b="0" dirty="0"/>
              <a:t>中断；  </a:t>
            </a:r>
            <a:r>
              <a:rPr lang="en-US" altLang="zh-CN" sz="2000" b="0" dirty="0"/>
              <a:t>EX0=1</a:t>
            </a:r>
            <a:r>
              <a:rPr lang="zh-CN" altLang="en-US" sz="2000" b="0" dirty="0"/>
              <a:t>，允许外部中断</a:t>
            </a:r>
            <a:r>
              <a:rPr lang="en-US" altLang="zh-CN" sz="2000" b="0" dirty="0"/>
              <a:t>0</a:t>
            </a:r>
            <a:r>
              <a:rPr lang="zh-CN" altLang="en-US" sz="2000" b="0" dirty="0"/>
              <a:t>中断。</a:t>
            </a:r>
          </a:p>
          <a:p>
            <a:pPr marL="0" indent="0" eaLnBrk="1" hangingPunct="1">
              <a:lnSpc>
                <a:spcPct val="150000"/>
              </a:lnSpc>
              <a:buNone/>
            </a:pPr>
            <a:endParaRPr lang="zh-CN" altLang="en-US" sz="2000" dirty="0"/>
          </a:p>
          <a:p>
            <a:pPr marL="0" indent="0" eaLnBrk="1" hangingPunct="1">
              <a:lnSpc>
                <a:spcPct val="150000"/>
              </a:lnSpc>
              <a:buNone/>
            </a:pPr>
            <a:endParaRPr lang="zh-CN" altLang="en-US" sz="2000" dirty="0">
              <a:solidFill>
                <a:srgbClr val="0000FF"/>
              </a:solidFill>
            </a:endParaRPr>
          </a:p>
          <a:p>
            <a:pPr eaLnBrk="1" hangingPunct="1">
              <a:lnSpc>
                <a:spcPct val="150000"/>
              </a:lnSpc>
            </a:pPr>
            <a:endParaRPr lang="zh-CN" altLang="en-US" sz="2000" dirty="0">
              <a:solidFill>
                <a:srgbClr val="0000FF"/>
              </a:solidFill>
            </a:endParaRPr>
          </a:p>
          <a:p>
            <a:pPr eaLnBrk="1" hangingPunct="1">
              <a:lnSpc>
                <a:spcPct val="150000"/>
              </a:lnSpc>
            </a:pPr>
            <a:endParaRPr lang="zh-CN" altLang="en-US" sz="2000" dirty="0">
              <a:solidFill>
                <a:srgbClr val="0000FF"/>
              </a:solidFill>
            </a:endParaRPr>
          </a:p>
          <a:p>
            <a:pPr eaLnBrk="1" hangingPunct="1">
              <a:lnSpc>
                <a:spcPct val="150000"/>
              </a:lnSpc>
            </a:pPr>
            <a:endParaRPr kumimoji="0" lang="zh-CN" altLang="zh-CN" sz="2000" b="1" kern="0" dirty="0" smtClean="0"/>
          </a:p>
          <a:p>
            <a:pPr lvl="1" eaLnBrk="1" hangingPunct="1">
              <a:lnSpc>
                <a:spcPct val="150000"/>
              </a:lnSpc>
            </a:pPr>
            <a:endParaRPr kumimoji="0" lang="en-US" altLang="zh-CN" sz="2000" b="1" kern="0" dirty="0" smtClean="0">
              <a:solidFill>
                <a:srgbClr val="9900CC"/>
              </a:solidFill>
            </a:endParaRPr>
          </a:p>
          <a:p>
            <a:pPr lvl="1" eaLnBrk="1" hangingPunct="1">
              <a:lnSpc>
                <a:spcPct val="150000"/>
              </a:lnSpc>
            </a:pPr>
            <a:endParaRPr kumimoji="0" lang="zh-CN" altLang="en-US" sz="2000" b="1" kern="0" dirty="0" smtClean="0"/>
          </a:p>
        </p:txBody>
      </p:sp>
      <p:sp>
        <p:nvSpPr>
          <p:cNvPr id="8"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中断允许标志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5288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 calcmode="lin" valueType="num">
                                      <p:cBhvr additive="base">
                                        <p:cTn id="42"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 calcmode="lin" valueType="num">
                                      <p:cBhvr additive="base">
                                        <p:cTn id="52"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 calcmode="lin" valueType="num">
                                      <p:cBhvr additive="base">
                                        <p:cTn id="57"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 calcmode="lin" valueType="num">
                                      <p:cBhvr additive="base">
                                        <p:cTn id="62"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67544" y="1412776"/>
            <a:ext cx="7992887" cy="4191000"/>
          </a:xfrm>
        </p:spPr>
        <p:txBody>
          <a:bodyPr/>
          <a:lstStyle/>
          <a:p>
            <a:pPr marL="0" indent="566738" eaLnBrk="1" hangingPunct="1">
              <a:lnSpc>
                <a:spcPct val="110000"/>
              </a:lnSpc>
              <a:buFontTx/>
              <a:buNone/>
            </a:pPr>
            <a:r>
              <a:rPr lang="zh-CN" altLang="en-US" sz="2400" dirty="0" smtClean="0">
                <a:solidFill>
                  <a:srgbClr val="0000FF"/>
                </a:solidFill>
              </a:rPr>
              <a:t>例</a:t>
            </a:r>
            <a:r>
              <a:rPr lang="en-US" altLang="zh-CN" sz="2400" dirty="0" smtClean="0">
                <a:solidFill>
                  <a:srgbClr val="0000FF"/>
                </a:solidFill>
              </a:rPr>
              <a:t>5-1</a:t>
            </a:r>
            <a:r>
              <a:rPr lang="zh-CN" altLang="en-US" sz="2400" dirty="0" smtClean="0">
                <a:solidFill>
                  <a:srgbClr val="0000FF"/>
                </a:solidFill>
              </a:rPr>
              <a:t>：</a:t>
            </a:r>
            <a:r>
              <a:rPr lang="zh-CN" altLang="en-US" sz="2400" b="1" dirty="0" smtClean="0">
                <a:solidFill>
                  <a:srgbClr val="990000"/>
                </a:solidFill>
              </a:rPr>
              <a:t>假设允许片内定时器</a:t>
            </a:r>
            <a:r>
              <a:rPr lang="en-US" altLang="zh-CN" sz="2400" b="1" dirty="0" smtClean="0">
                <a:solidFill>
                  <a:srgbClr val="990000"/>
                </a:solidFill>
              </a:rPr>
              <a:t>/</a:t>
            </a:r>
            <a:r>
              <a:rPr lang="zh-CN" altLang="en-US" sz="2400" b="1" dirty="0" smtClean="0">
                <a:solidFill>
                  <a:srgbClr val="990000"/>
                </a:solidFill>
              </a:rPr>
              <a:t>计数器中断，禁止其他中断。试根据假设条件设置</a:t>
            </a:r>
            <a:r>
              <a:rPr lang="en-US" altLang="zh-CN" sz="2400" b="1" dirty="0" smtClean="0">
                <a:solidFill>
                  <a:srgbClr val="990000"/>
                </a:solidFill>
              </a:rPr>
              <a:t>IE</a:t>
            </a:r>
            <a:r>
              <a:rPr lang="zh-CN" altLang="en-US" sz="2400" b="1" dirty="0" smtClean="0">
                <a:solidFill>
                  <a:srgbClr val="990000"/>
                </a:solidFill>
              </a:rPr>
              <a:t>的相应值。</a:t>
            </a:r>
            <a:endParaRPr lang="zh-CN" altLang="en-US" sz="2400" dirty="0" smtClean="0">
              <a:solidFill>
                <a:srgbClr val="990000"/>
              </a:solidFill>
            </a:endParaRPr>
          </a:p>
          <a:p>
            <a:pPr marL="0" indent="566738" eaLnBrk="1" hangingPunct="1">
              <a:lnSpc>
                <a:spcPct val="110000"/>
              </a:lnSpc>
              <a:buFontTx/>
              <a:buNone/>
            </a:pPr>
            <a:r>
              <a:rPr lang="zh-CN" altLang="en-US" sz="2400" b="1" dirty="0" smtClean="0">
                <a:solidFill>
                  <a:srgbClr val="FF3300"/>
                </a:solidFill>
              </a:rPr>
              <a:t>解</a:t>
            </a:r>
            <a:r>
              <a:rPr lang="zh-CN" altLang="en-US" sz="2400" b="1" dirty="0" smtClean="0">
                <a:solidFill>
                  <a:schemeClr val="hlink"/>
                </a:solidFill>
              </a:rPr>
              <a:t>：（</a:t>
            </a:r>
            <a:r>
              <a:rPr lang="en-US" altLang="zh-CN" sz="2400" b="1" dirty="0" smtClean="0">
                <a:solidFill>
                  <a:schemeClr val="hlink"/>
                </a:solidFill>
              </a:rPr>
              <a:t>IE</a:t>
            </a:r>
            <a:r>
              <a:rPr lang="zh-CN" altLang="en-US" sz="2400" b="1" dirty="0" smtClean="0">
                <a:solidFill>
                  <a:schemeClr val="hlink"/>
                </a:solidFill>
              </a:rPr>
              <a:t>）</a:t>
            </a:r>
            <a:r>
              <a:rPr lang="en-US" altLang="zh-CN" sz="2400" b="1" dirty="0" smtClean="0">
                <a:solidFill>
                  <a:schemeClr val="hlink"/>
                </a:solidFill>
              </a:rPr>
              <a:t>=10001010B=8AH</a:t>
            </a:r>
            <a:endParaRPr lang="en-US" altLang="zh-CN" sz="2400" dirty="0" smtClean="0">
              <a:solidFill>
                <a:schemeClr val="hlink"/>
              </a:solidFill>
            </a:endParaRPr>
          </a:p>
          <a:p>
            <a:pPr marL="0" indent="566738" eaLnBrk="1" hangingPunct="1">
              <a:lnSpc>
                <a:spcPct val="110000"/>
              </a:lnSpc>
              <a:buFontTx/>
              <a:buNone/>
            </a:pPr>
            <a:r>
              <a:rPr lang="zh-CN" altLang="en-US" sz="2400" b="1" i="1" dirty="0" smtClean="0">
                <a:solidFill>
                  <a:srgbClr val="FF9900"/>
                </a:solidFill>
              </a:rPr>
              <a:t>（</a:t>
            </a:r>
            <a:r>
              <a:rPr lang="en-US" altLang="zh-CN" sz="2400" b="1" i="1" dirty="0" smtClean="0">
                <a:solidFill>
                  <a:srgbClr val="FF9900"/>
                </a:solidFill>
              </a:rPr>
              <a:t>a</a:t>
            </a:r>
            <a:r>
              <a:rPr lang="zh-CN" altLang="en-US" sz="2400" b="1" i="1" dirty="0" smtClean="0">
                <a:solidFill>
                  <a:srgbClr val="FF9900"/>
                </a:solidFill>
              </a:rPr>
              <a:t>）用字节操作指令</a:t>
            </a:r>
            <a:endParaRPr lang="zh-CN" altLang="en-US" sz="2400" dirty="0" smtClean="0"/>
          </a:p>
          <a:p>
            <a:pPr marL="0" indent="566738" eaLnBrk="1" hangingPunct="1">
              <a:lnSpc>
                <a:spcPct val="110000"/>
              </a:lnSpc>
              <a:buFontTx/>
              <a:buNone/>
            </a:pPr>
            <a:r>
              <a:rPr lang="en-US" altLang="zh-CN" sz="2400" b="1" dirty="0" smtClean="0"/>
              <a:t>MOV     IE</a:t>
            </a:r>
            <a:r>
              <a:rPr lang="zh-CN" altLang="en-US" sz="2400" b="1" dirty="0" smtClean="0"/>
              <a:t>，</a:t>
            </a:r>
            <a:r>
              <a:rPr lang="en-US" altLang="zh-CN" sz="2400" b="1" dirty="0" smtClean="0"/>
              <a:t>#8AH</a:t>
            </a:r>
            <a:r>
              <a:rPr lang="zh-CN" altLang="en-US" sz="2400" b="1" dirty="0" smtClean="0"/>
              <a:t>；或   </a:t>
            </a:r>
            <a:r>
              <a:rPr lang="en-US" altLang="zh-CN" sz="2400" b="1" dirty="0" smtClean="0"/>
              <a:t>MOV     A8H</a:t>
            </a:r>
            <a:r>
              <a:rPr lang="zh-CN" altLang="en-US" sz="2400" b="1" dirty="0" smtClean="0"/>
              <a:t>，</a:t>
            </a:r>
            <a:r>
              <a:rPr lang="en-US" altLang="zh-CN" sz="2400" b="1" dirty="0" smtClean="0"/>
              <a:t>#8AH</a:t>
            </a:r>
            <a:r>
              <a:rPr lang="zh-CN" altLang="en-US" sz="2400" b="1" dirty="0" smtClean="0"/>
              <a:t>；</a:t>
            </a:r>
            <a:endParaRPr lang="zh-CN" altLang="en-US" sz="2400" dirty="0" smtClean="0"/>
          </a:p>
          <a:p>
            <a:pPr marL="0" indent="566738" eaLnBrk="1" hangingPunct="1">
              <a:lnSpc>
                <a:spcPct val="110000"/>
              </a:lnSpc>
              <a:buFontTx/>
              <a:buNone/>
            </a:pPr>
            <a:r>
              <a:rPr lang="zh-CN" altLang="en-US" sz="2400" b="1" i="1" dirty="0" smtClean="0">
                <a:solidFill>
                  <a:srgbClr val="FF9900"/>
                </a:solidFill>
              </a:rPr>
              <a:t>（</a:t>
            </a:r>
            <a:r>
              <a:rPr lang="en-US" altLang="zh-CN" sz="2400" b="1" i="1" dirty="0" smtClean="0">
                <a:solidFill>
                  <a:srgbClr val="FF9900"/>
                </a:solidFill>
              </a:rPr>
              <a:t>b</a:t>
            </a:r>
            <a:r>
              <a:rPr lang="zh-CN" altLang="en-US" sz="2400" b="1" i="1" dirty="0" smtClean="0">
                <a:solidFill>
                  <a:srgbClr val="FF9900"/>
                </a:solidFill>
              </a:rPr>
              <a:t>）用位操作指令</a:t>
            </a:r>
            <a:endParaRPr lang="zh-CN" altLang="en-US" sz="2400" dirty="0" smtClean="0"/>
          </a:p>
          <a:p>
            <a:pPr marL="0" indent="566738" eaLnBrk="1" hangingPunct="1">
              <a:lnSpc>
                <a:spcPct val="110000"/>
              </a:lnSpc>
              <a:buFontTx/>
              <a:buNone/>
            </a:pPr>
            <a:r>
              <a:rPr lang="en-US" altLang="zh-CN" sz="2400" b="1" dirty="0" smtClean="0"/>
              <a:t>SETB     ET0</a:t>
            </a:r>
            <a:r>
              <a:rPr lang="zh-CN" altLang="en-US" sz="2400" b="1" dirty="0" smtClean="0"/>
              <a:t>；定时器</a:t>
            </a:r>
            <a:r>
              <a:rPr lang="en-US" altLang="zh-CN" sz="2400" b="1" dirty="0" smtClean="0"/>
              <a:t>/</a:t>
            </a:r>
            <a:r>
              <a:rPr lang="zh-CN" altLang="en-US" sz="2400" b="1" dirty="0" smtClean="0"/>
              <a:t>计数器</a:t>
            </a:r>
            <a:r>
              <a:rPr lang="en-US" altLang="zh-CN" sz="2400" b="1" dirty="0" smtClean="0"/>
              <a:t>0</a:t>
            </a:r>
            <a:r>
              <a:rPr lang="zh-CN" altLang="en-US" sz="2400" b="1" dirty="0" smtClean="0"/>
              <a:t>允许中断</a:t>
            </a:r>
          </a:p>
          <a:p>
            <a:pPr marL="0" indent="566738" eaLnBrk="1" hangingPunct="1">
              <a:lnSpc>
                <a:spcPct val="110000"/>
              </a:lnSpc>
              <a:buFontTx/>
              <a:buNone/>
            </a:pPr>
            <a:r>
              <a:rPr lang="en-US" altLang="zh-CN" sz="2400" b="1" dirty="0" smtClean="0"/>
              <a:t>SETB     ET1</a:t>
            </a:r>
            <a:r>
              <a:rPr lang="zh-CN" altLang="en-US" sz="2400" b="1" dirty="0" smtClean="0"/>
              <a:t>；定时器</a:t>
            </a:r>
            <a:r>
              <a:rPr lang="en-US" altLang="zh-CN" sz="2400" b="1" dirty="0" smtClean="0"/>
              <a:t>/</a:t>
            </a:r>
            <a:r>
              <a:rPr lang="zh-CN" altLang="en-US" sz="2400" b="1" dirty="0" smtClean="0"/>
              <a:t>计数器</a:t>
            </a:r>
            <a:r>
              <a:rPr lang="en-US" altLang="zh-CN" sz="2400" b="1" dirty="0" smtClean="0"/>
              <a:t>1</a:t>
            </a:r>
            <a:r>
              <a:rPr lang="zh-CN" altLang="en-US" sz="2400" b="1" dirty="0" smtClean="0"/>
              <a:t>允许中断</a:t>
            </a:r>
          </a:p>
          <a:p>
            <a:pPr marL="0" indent="566738" eaLnBrk="1" hangingPunct="1">
              <a:lnSpc>
                <a:spcPct val="110000"/>
              </a:lnSpc>
              <a:buFontTx/>
              <a:buNone/>
            </a:pPr>
            <a:r>
              <a:rPr lang="en-US" altLang="zh-CN" sz="2400" b="1" dirty="0" smtClean="0"/>
              <a:t>SETB     EA </a:t>
            </a:r>
            <a:r>
              <a:rPr lang="zh-CN" altLang="en-US" sz="2400" b="1" dirty="0" smtClean="0"/>
              <a:t>；</a:t>
            </a:r>
            <a:r>
              <a:rPr lang="en-US" altLang="zh-CN" sz="2400" b="1" dirty="0" smtClean="0"/>
              <a:t>CPU</a:t>
            </a:r>
            <a:r>
              <a:rPr lang="zh-CN" altLang="en-US" sz="2400" b="1" dirty="0" smtClean="0"/>
              <a:t>开中断</a:t>
            </a:r>
          </a:p>
        </p:txBody>
      </p:sp>
      <p:sp>
        <p:nvSpPr>
          <p:cNvPr id="4301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211360A-1310-42CB-AA87-8B83FDB0A18A}" type="datetime10">
              <a:rPr lang="zh-CN" altLang="en-US" sz="2000" smtClean="0">
                <a:solidFill>
                  <a:schemeClr val="bg1"/>
                </a:solidFill>
              </a:rPr>
              <a:pPr>
                <a:spcBef>
                  <a:spcPct val="50000"/>
                </a:spcBef>
                <a:buFontTx/>
                <a:buNone/>
              </a:pPr>
              <a:t>10:27</a:t>
            </a:fld>
            <a:endParaRPr lang="en-US" altLang="zh-CN" sz="2000" smtClean="0"/>
          </a:p>
        </p:txBody>
      </p:sp>
      <p:pic>
        <p:nvPicPr>
          <p:cNvPr id="43012"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3" y="115888"/>
            <a:ext cx="10715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FF3C00C-FD16-43D5-AE41-E2B0528878E4}" type="datetime10">
              <a:rPr lang="zh-CN" altLang="en-US" sz="2000" smtClean="0">
                <a:solidFill>
                  <a:schemeClr val="bg1"/>
                </a:solidFill>
              </a:rPr>
              <a:pPr>
                <a:spcBef>
                  <a:spcPct val="50000"/>
                </a:spcBef>
                <a:buFontTx/>
                <a:buNone/>
              </a:pPr>
              <a:t>10:27</a:t>
            </a:fld>
            <a:endParaRPr lang="en-US" altLang="zh-CN" sz="2000" smtClean="0"/>
          </a:p>
        </p:txBody>
      </p:sp>
      <p:pic>
        <p:nvPicPr>
          <p:cNvPr id="45061"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71500" y="1772816"/>
            <a:ext cx="788893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50000"/>
              </a:lnSpc>
            </a:pPr>
            <a:r>
              <a:rPr lang="en-US" altLang="zh-CN" sz="2400" b="0" dirty="0" smtClean="0"/>
              <a:t>89C51/S51</a:t>
            </a:r>
            <a:r>
              <a:rPr lang="zh-CN" altLang="en-US" sz="2400" b="0" dirty="0"/>
              <a:t>有两个中断优先级</a:t>
            </a:r>
            <a:r>
              <a:rPr lang="zh-CN" altLang="en-US" sz="2400" b="0" dirty="0" smtClean="0"/>
              <a:t>。</a:t>
            </a:r>
            <a:endParaRPr lang="en-US" altLang="zh-CN" sz="2400" b="0" dirty="0"/>
          </a:p>
          <a:p>
            <a:pPr eaLnBrk="1" hangingPunct="1">
              <a:lnSpc>
                <a:spcPct val="150000"/>
              </a:lnSpc>
            </a:pPr>
            <a:r>
              <a:rPr lang="zh-CN" altLang="en-US" sz="2400" b="0" dirty="0" smtClean="0"/>
              <a:t>每个</a:t>
            </a:r>
            <a:r>
              <a:rPr lang="zh-CN" altLang="en-US" sz="2400" b="0" dirty="0"/>
              <a:t>中断请求源均可编程为高优先级中断或低优先级中断</a:t>
            </a:r>
            <a:r>
              <a:rPr lang="zh-CN" altLang="en-US" sz="2400" b="0" dirty="0" smtClean="0"/>
              <a:t>。</a:t>
            </a:r>
            <a:endParaRPr lang="en-US" altLang="zh-CN" sz="2400" b="0" dirty="0"/>
          </a:p>
          <a:p>
            <a:pPr eaLnBrk="1" hangingPunct="1">
              <a:lnSpc>
                <a:spcPct val="150000"/>
              </a:lnSpc>
            </a:pPr>
            <a:r>
              <a:rPr lang="zh-CN" altLang="en-US" sz="2400" b="0" dirty="0" smtClean="0"/>
              <a:t>中断系统</a:t>
            </a:r>
            <a:r>
              <a:rPr lang="zh-CN" altLang="en-US" sz="2400" b="0" dirty="0"/>
              <a:t>中有两个不可寻址的“优先级生效”触发器，分别指出</a:t>
            </a:r>
            <a:r>
              <a:rPr lang="en-US" altLang="zh-CN" sz="2400" b="0" dirty="0"/>
              <a:t>CPU</a:t>
            </a:r>
            <a:r>
              <a:rPr lang="zh-CN" altLang="en-US" sz="2400" b="0" dirty="0"/>
              <a:t>正在执行的高、低优先级的中断服务程序。当其为</a:t>
            </a:r>
            <a:r>
              <a:rPr lang="en-US" altLang="zh-CN" sz="2400" b="0" dirty="0"/>
              <a:t>1</a:t>
            </a:r>
            <a:r>
              <a:rPr lang="zh-CN" altLang="en-US" sz="2400" b="0" dirty="0"/>
              <a:t>时则分别屏蔽所有的中断请求。</a:t>
            </a: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9"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27A174C-7D3E-4109-8BAE-502F871DFC72}" type="datetime10">
              <a:rPr lang="zh-CN" altLang="en-US" sz="2000" smtClean="0">
                <a:solidFill>
                  <a:schemeClr val="bg1"/>
                </a:solidFill>
              </a:rPr>
              <a:pPr>
                <a:spcBef>
                  <a:spcPct val="50000"/>
                </a:spcBef>
                <a:buFontTx/>
                <a:buNone/>
              </a:pPr>
              <a:t>10:27</a:t>
            </a:fld>
            <a:endParaRPr lang="en-US" altLang="zh-CN" sz="2000" smtClean="0"/>
          </a:p>
        </p:txBody>
      </p:sp>
      <p:grpSp>
        <p:nvGrpSpPr>
          <p:cNvPr id="46087" name="Group 8"/>
          <p:cNvGrpSpPr>
            <a:grpSpLocks/>
          </p:cNvGrpSpPr>
          <p:nvPr/>
        </p:nvGrpSpPr>
        <p:grpSpPr bwMode="auto">
          <a:xfrm>
            <a:off x="381086" y="2111378"/>
            <a:ext cx="8001000" cy="1431925"/>
            <a:chOff x="144" y="1536"/>
            <a:chExt cx="5040" cy="902"/>
          </a:xfrm>
        </p:grpSpPr>
        <p:sp>
          <p:nvSpPr>
            <p:cNvPr id="46089" name="Rectangle 9"/>
            <p:cNvSpPr>
              <a:spLocks noChangeArrowheads="1"/>
            </p:cNvSpPr>
            <p:nvPr/>
          </p:nvSpPr>
          <p:spPr bwMode="auto">
            <a:xfrm>
              <a:off x="96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46090" name="Rectangle 10"/>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46091" name="Rectangle 11"/>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p>
          </p:txBody>
        </p:sp>
        <p:sp>
          <p:nvSpPr>
            <p:cNvPr id="46092" name="Rectangle 12"/>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PS</a:t>
              </a:r>
            </a:p>
          </p:txBody>
        </p:sp>
        <p:sp>
          <p:nvSpPr>
            <p:cNvPr id="46093" name="Rectangle 13"/>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PT1</a:t>
              </a:r>
            </a:p>
          </p:txBody>
        </p:sp>
        <p:sp>
          <p:nvSpPr>
            <p:cNvPr id="46094" name="Rectangle 14"/>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solidFill>
                    <a:schemeClr val="bg1"/>
                  </a:solidFill>
                </a:rPr>
                <a:t>PX1</a:t>
              </a:r>
            </a:p>
          </p:txBody>
        </p:sp>
        <p:sp>
          <p:nvSpPr>
            <p:cNvPr id="46095" name="Rectangle 15"/>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solidFill>
                    <a:schemeClr val="bg1"/>
                  </a:solidFill>
                </a:rPr>
                <a:t>PT0</a:t>
              </a:r>
            </a:p>
          </p:txBody>
        </p:sp>
        <p:sp>
          <p:nvSpPr>
            <p:cNvPr id="46096" name="Rectangle 16"/>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solidFill>
                    <a:schemeClr val="bg1"/>
                  </a:solidFill>
                </a:rPr>
                <a:t>PX0</a:t>
              </a:r>
            </a:p>
          </p:txBody>
        </p:sp>
        <p:sp>
          <p:nvSpPr>
            <p:cNvPr id="46097" name="Text Box 17"/>
            <p:cNvSpPr txBox="1">
              <a:spLocks noChangeArrowheads="1"/>
            </p:cNvSpPr>
            <p:nvPr/>
          </p:nvSpPr>
          <p:spPr bwMode="auto">
            <a:xfrm>
              <a:off x="144" y="1920"/>
              <a:ext cx="8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rPr>
                <a:t>      IP</a:t>
              </a:r>
            </a:p>
            <a:p>
              <a:pPr eaLnBrk="1" hangingPunct="1">
                <a:spcBef>
                  <a:spcPct val="0"/>
                </a:spcBef>
                <a:buFontTx/>
                <a:buNone/>
              </a:pPr>
              <a:r>
                <a:rPr lang="zh-CN" altLang="en-US" sz="2400">
                  <a:solidFill>
                    <a:srgbClr val="990000"/>
                  </a:solidFill>
                </a:rPr>
                <a:t>（</a:t>
              </a:r>
              <a:r>
                <a:rPr lang="en-US" altLang="zh-CN" sz="2400">
                  <a:solidFill>
                    <a:srgbClr val="990000"/>
                  </a:solidFill>
                </a:rPr>
                <a:t>B8H</a:t>
              </a:r>
              <a:r>
                <a:rPr lang="zh-CN" altLang="en-US" sz="2400">
                  <a:solidFill>
                    <a:srgbClr val="990000"/>
                  </a:solidFill>
                </a:rPr>
                <a:t>）</a:t>
              </a:r>
              <a:endParaRPr lang="zh-CN" altLang="en-US" sz="2400" b="0"/>
            </a:p>
          </p:txBody>
        </p:sp>
        <p:sp>
          <p:nvSpPr>
            <p:cNvPr id="46098" name="Text Box 18"/>
            <p:cNvSpPr txBox="1">
              <a:spLocks noChangeArrowheads="1"/>
            </p:cNvSpPr>
            <p:nvPr/>
          </p:nvSpPr>
          <p:spPr bwMode="auto">
            <a:xfrm>
              <a:off x="1008" y="1536"/>
              <a:ext cx="41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chemeClr val="bg2"/>
                  </a:solidFill>
                </a:rPr>
                <a:t>                                 </a:t>
              </a:r>
              <a:r>
                <a:rPr lang="en-US" altLang="zh-CN" sz="2400" dirty="0">
                  <a:solidFill>
                    <a:srgbClr val="990000"/>
                  </a:solidFill>
                </a:rPr>
                <a:t>BCH   BBH  BAH   B9H  B8H</a:t>
              </a:r>
              <a:endParaRPr lang="en-US" altLang="zh-CN" sz="2400" b="0" dirty="0"/>
            </a:p>
          </p:txBody>
        </p:sp>
      </p:grpSp>
      <p:pic>
        <p:nvPicPr>
          <p:cNvPr id="46088"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
          <p:cNvSpPr txBox="1">
            <a:spLocks noChangeArrowheads="1"/>
          </p:cNvSpPr>
          <p:nvPr/>
        </p:nvSpPr>
        <p:spPr bwMode="auto">
          <a:xfrm>
            <a:off x="581136" y="3666333"/>
            <a:ext cx="760090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lang="en-US" altLang="zh-CN" sz="2000" b="0" dirty="0" smtClean="0">
                <a:solidFill>
                  <a:srgbClr val="C00000"/>
                </a:solidFill>
              </a:rPr>
              <a:t>PS—</a:t>
            </a:r>
            <a:r>
              <a:rPr lang="zh-CN" altLang="en-US" sz="2000" b="0" dirty="0" smtClean="0"/>
              <a:t>串行口中断优先级控制位</a:t>
            </a:r>
            <a:endParaRPr lang="en-US" altLang="zh-CN" sz="2000" b="0" dirty="0" smtClean="0"/>
          </a:p>
          <a:p>
            <a:pPr eaLnBrk="1" hangingPunct="1">
              <a:lnSpc>
                <a:spcPct val="120000"/>
              </a:lnSpc>
            </a:pPr>
            <a:r>
              <a:rPr lang="en-US" altLang="zh-CN" sz="2000" b="0" dirty="0" smtClean="0">
                <a:solidFill>
                  <a:srgbClr val="C00000"/>
                </a:solidFill>
              </a:rPr>
              <a:t>PT1—</a:t>
            </a:r>
            <a:r>
              <a:rPr lang="zh-CN" altLang="en-US" sz="2000" b="0" dirty="0" smtClean="0"/>
              <a:t>定时器</a:t>
            </a:r>
            <a:r>
              <a:rPr lang="en-US" altLang="zh-CN" sz="2000" b="0" dirty="0" smtClean="0"/>
              <a:t>/</a:t>
            </a:r>
            <a:r>
              <a:rPr lang="zh-CN" altLang="en-US" sz="2000" b="0" dirty="0" smtClean="0"/>
              <a:t>计数器</a:t>
            </a:r>
            <a:r>
              <a:rPr lang="en-US" altLang="zh-CN" sz="2000" b="0" dirty="0" smtClean="0"/>
              <a:t>T1</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PX1—</a:t>
            </a:r>
            <a:r>
              <a:rPr lang="zh-CN" altLang="en-US" sz="2000" b="0" dirty="0" smtClean="0"/>
              <a:t>外部中断</a:t>
            </a:r>
            <a:r>
              <a:rPr lang="en-US" altLang="zh-CN" sz="2000" b="0" dirty="0" smtClean="0"/>
              <a:t>1</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PT0—</a:t>
            </a:r>
            <a:r>
              <a:rPr lang="zh-CN" altLang="en-US" sz="2000" b="0" dirty="0" smtClean="0"/>
              <a:t>定时器</a:t>
            </a:r>
            <a:r>
              <a:rPr lang="en-US" altLang="zh-CN" sz="2000" b="0" dirty="0" smtClean="0"/>
              <a:t>/</a:t>
            </a:r>
            <a:r>
              <a:rPr lang="zh-CN" altLang="en-US" sz="2000" b="0" dirty="0" smtClean="0"/>
              <a:t>计数器</a:t>
            </a:r>
            <a:r>
              <a:rPr lang="en-US" altLang="zh-CN" sz="2000" b="0" dirty="0" smtClean="0"/>
              <a:t>T0</a:t>
            </a:r>
            <a:r>
              <a:rPr lang="zh-CN" altLang="en-US" sz="2000" b="0" dirty="0" smtClean="0"/>
              <a:t>中断优先级控制位</a:t>
            </a:r>
            <a:endParaRPr lang="en-US" altLang="zh-CN" sz="2000" b="0" dirty="0" smtClean="0"/>
          </a:p>
          <a:p>
            <a:pPr eaLnBrk="1" hangingPunct="1">
              <a:lnSpc>
                <a:spcPct val="120000"/>
              </a:lnSpc>
            </a:pPr>
            <a:r>
              <a:rPr lang="en-US" altLang="zh-CN" sz="2000" b="0" dirty="0" smtClean="0">
                <a:solidFill>
                  <a:srgbClr val="C00000"/>
                </a:solidFill>
              </a:rPr>
              <a:t>PX0—</a:t>
            </a:r>
            <a:r>
              <a:rPr lang="zh-CN" altLang="en-US" sz="2000" b="0" dirty="0" smtClean="0"/>
              <a:t>外部中断</a:t>
            </a:r>
            <a:r>
              <a:rPr lang="en-US" altLang="zh-CN" sz="2000" b="0" dirty="0" smtClean="0"/>
              <a:t>0</a:t>
            </a:r>
            <a:r>
              <a:rPr lang="zh-CN" altLang="en-US" sz="2000" b="0" dirty="0" smtClean="0"/>
              <a:t>中断优先级控制位</a:t>
            </a:r>
            <a:endParaRPr lang="en-US" altLang="zh-CN" sz="2000" b="0" dirty="0" smtClean="0"/>
          </a:p>
          <a:p>
            <a:pPr marL="0" indent="0" eaLnBrk="1" hangingPunct="1">
              <a:lnSpc>
                <a:spcPct val="120000"/>
              </a:lnSpc>
              <a:buNone/>
            </a:pPr>
            <a:r>
              <a:rPr lang="zh-CN" altLang="en-US" sz="2000" b="0" dirty="0" smtClean="0"/>
              <a:t>     若某控制位为</a:t>
            </a:r>
            <a:r>
              <a:rPr lang="en-US" altLang="zh-CN" sz="2000" b="0" dirty="0" smtClean="0"/>
              <a:t>1</a:t>
            </a:r>
            <a:r>
              <a:rPr lang="zh-CN" altLang="en-US" sz="2000" b="0" dirty="0" smtClean="0"/>
              <a:t>，则相应的中断源规定为高级中断；反之，为</a:t>
            </a:r>
            <a:r>
              <a:rPr lang="en-US" altLang="zh-CN" sz="2000" b="0" dirty="0" smtClean="0"/>
              <a:t>0</a:t>
            </a:r>
            <a:r>
              <a:rPr lang="zh-CN" altLang="en-US" sz="2000" b="0" dirty="0" smtClean="0"/>
              <a:t>，则相应的中断源规定为低级中断。</a:t>
            </a:r>
          </a:p>
          <a:p>
            <a:pPr marL="0" indent="0" eaLnBrk="1" hangingPunct="1">
              <a:lnSpc>
                <a:spcPct val="150000"/>
              </a:lnSpc>
              <a:buNone/>
            </a:pPr>
            <a:endParaRPr lang="zh-CN" altLang="en-US" sz="2000" dirty="0">
              <a:solidFill>
                <a:srgbClr val="FF9999"/>
              </a:solidFill>
            </a:endParaRPr>
          </a:p>
          <a:p>
            <a:pPr eaLnBrk="1" hangingPunct="1">
              <a:lnSpc>
                <a:spcPct val="150000"/>
              </a:lnSpc>
            </a:pPr>
            <a:endParaRPr lang="en-US" altLang="zh-CN" sz="2400" dirty="0" smtClean="0">
              <a:solidFill>
                <a:srgbClr val="000066"/>
              </a:solidFill>
            </a:endParaRPr>
          </a:p>
          <a:p>
            <a:pPr eaLnBrk="1" hangingPunct="1">
              <a:lnSpc>
                <a:spcPct val="150000"/>
              </a:lnSpc>
            </a:pPr>
            <a:endParaRPr lang="zh-CN" altLang="en-US" sz="2400" dirty="0">
              <a:solidFill>
                <a:srgbClr val="FF9999"/>
              </a:solidFill>
            </a:endParaRPr>
          </a:p>
          <a:p>
            <a:pPr eaLnBrk="1" hangingPunct="1">
              <a:lnSpc>
                <a:spcPct val="150000"/>
              </a:lnSpc>
            </a:pPr>
            <a:endParaRPr lang="en-US" altLang="zh-CN" sz="2400" dirty="0" smtClean="0">
              <a:solidFill>
                <a:srgbClr val="C00000"/>
              </a:solidFill>
            </a:endParaRP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19" name="Rectangle 3"/>
          <p:cNvSpPr txBox="1">
            <a:spLocks noChangeArrowheads="1"/>
          </p:cNvSpPr>
          <p:nvPr/>
        </p:nvSpPr>
        <p:spPr bwMode="auto">
          <a:xfrm>
            <a:off x="581136" y="1747059"/>
            <a:ext cx="6810350" cy="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lnSpc>
                <a:spcPct val="120000"/>
              </a:lnSpc>
            </a:pPr>
            <a:r>
              <a:rPr lang="zh-CN" altLang="en-US" sz="2400" b="0" dirty="0" smtClean="0">
                <a:solidFill>
                  <a:srgbClr val="C00000"/>
                </a:solidFill>
              </a:rPr>
              <a:t>中断优先级寄存器</a:t>
            </a:r>
            <a:endParaRPr lang="zh-CN" altLang="en-US" sz="2400" dirty="0">
              <a:solidFill>
                <a:srgbClr val="FF9999"/>
              </a:solidFill>
            </a:endParaRPr>
          </a:p>
          <a:p>
            <a:pPr eaLnBrk="1" hangingPunct="1">
              <a:lnSpc>
                <a:spcPct val="150000"/>
              </a:lnSpc>
            </a:pPr>
            <a:endParaRPr lang="en-US" altLang="zh-CN" sz="2400" dirty="0" smtClean="0">
              <a:solidFill>
                <a:srgbClr val="C00000"/>
              </a:solidFill>
            </a:endParaRPr>
          </a:p>
          <a:p>
            <a:pPr lvl="1" eaLnBrk="1" hangingPunct="1">
              <a:lnSpc>
                <a:spcPct val="150000"/>
              </a:lnSpc>
            </a:pPr>
            <a:endParaRPr lang="zh-CN" altLang="en-US" sz="1200" dirty="0"/>
          </a:p>
          <a:p>
            <a:pPr lvl="1" eaLnBrk="1" hangingPunct="1">
              <a:lnSpc>
                <a:spcPct val="150000"/>
              </a:lnSpc>
            </a:pPr>
            <a:endParaRPr lang="zh-CN" altLang="en-US" sz="1200" dirty="0"/>
          </a:p>
          <a:p>
            <a:pPr lvl="1" eaLnBrk="1" hangingPunct="1">
              <a:lnSpc>
                <a:spcPct val="150000"/>
              </a:lnSpc>
            </a:pPr>
            <a:endParaRPr kumimoji="0" lang="zh-CN" altLang="en-US" sz="1200" b="0" kern="0" dirty="0" smtClean="0"/>
          </a:p>
        </p:txBody>
      </p:sp>
      <p:sp>
        <p:nvSpPr>
          <p:cNvPr id="21"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762000" y="1809279"/>
            <a:ext cx="7338392" cy="1219200"/>
          </a:xfrm>
        </p:spPr>
        <p:txBody>
          <a:bodyPr/>
          <a:lstStyle/>
          <a:p>
            <a:pPr eaLnBrk="1" hangingPunct="1">
              <a:lnSpc>
                <a:spcPct val="120000"/>
              </a:lnSpc>
            </a:pPr>
            <a:r>
              <a:rPr lang="zh-CN" altLang="en-US" sz="2000" b="1" dirty="0"/>
              <a:t>中断优先级排列</a:t>
            </a:r>
            <a:r>
              <a:rPr lang="zh-CN" altLang="en-US" sz="2000" b="1" dirty="0" smtClean="0"/>
              <a:t>顺序</a:t>
            </a:r>
            <a:endParaRPr lang="en-US" altLang="zh-CN" sz="2000" b="1" dirty="0" smtClean="0"/>
          </a:p>
          <a:p>
            <a:pPr marL="0" indent="0" eaLnBrk="1" hangingPunct="1">
              <a:lnSpc>
                <a:spcPct val="120000"/>
              </a:lnSpc>
              <a:buNone/>
            </a:pPr>
            <a:r>
              <a:rPr lang="en-US" altLang="zh-CN" sz="2000" b="1" dirty="0"/>
              <a:t> </a:t>
            </a:r>
            <a:r>
              <a:rPr lang="en-US" altLang="zh-CN" sz="2000" b="1" dirty="0" smtClean="0"/>
              <a:t>   </a:t>
            </a:r>
            <a:r>
              <a:rPr lang="zh-CN" altLang="en-US" sz="2000" dirty="0" smtClean="0"/>
              <a:t>当同时接收到几个同一优先级的中断请求时，响应哪个中断源则取决于内部硬件查询顺序。</a:t>
            </a:r>
          </a:p>
        </p:txBody>
      </p:sp>
      <p:sp>
        <p:nvSpPr>
          <p:cNvPr id="4813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E015F33-CD9D-45E3-928E-A8D32344B5EC}" type="datetime10">
              <a:rPr lang="zh-CN" altLang="en-US" sz="2000" smtClean="0">
                <a:solidFill>
                  <a:schemeClr val="bg1"/>
                </a:solidFill>
              </a:rPr>
              <a:pPr>
                <a:spcBef>
                  <a:spcPct val="50000"/>
                </a:spcBef>
                <a:buFontTx/>
                <a:buNone/>
              </a:pPr>
              <a:t>10:27</a:t>
            </a:fld>
            <a:endParaRPr lang="en-US" altLang="zh-CN" sz="2000" smtClean="0"/>
          </a:p>
        </p:txBody>
      </p:sp>
      <p:sp>
        <p:nvSpPr>
          <p:cNvPr id="48133" name="Text Box 6"/>
          <p:cNvSpPr txBox="1">
            <a:spLocks noChangeArrowheads="1"/>
          </p:cNvSpPr>
          <p:nvPr/>
        </p:nvSpPr>
        <p:spPr bwMode="auto">
          <a:xfrm>
            <a:off x="827584" y="3068960"/>
            <a:ext cx="6096000" cy="3116263"/>
          </a:xfrm>
          <a:prstGeom prst="rect">
            <a:avLst/>
          </a:prstGeom>
          <a:solidFill>
            <a:schemeClr val="bg1"/>
          </a:soli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zh-CN" altLang="en-US" sz="2000" dirty="0"/>
              <a:t>中断源			           同级内的中断优先级</a:t>
            </a:r>
          </a:p>
          <a:p>
            <a:pPr eaLnBrk="1" hangingPunct="1">
              <a:lnSpc>
                <a:spcPct val="110000"/>
              </a:lnSpc>
              <a:buFontTx/>
              <a:buNone/>
            </a:pPr>
            <a:endParaRPr lang="zh-CN" altLang="en-US" sz="2000" dirty="0"/>
          </a:p>
          <a:p>
            <a:pPr eaLnBrk="1" hangingPunct="1">
              <a:lnSpc>
                <a:spcPct val="110000"/>
              </a:lnSpc>
              <a:buFontTx/>
              <a:buNone/>
            </a:pPr>
            <a:r>
              <a:rPr lang="zh-CN" altLang="en-US" sz="2000" dirty="0">
                <a:solidFill>
                  <a:srgbClr val="FF3399"/>
                </a:solidFill>
              </a:rPr>
              <a:t>外部中断</a:t>
            </a:r>
            <a:r>
              <a:rPr lang="en-US" altLang="zh-CN" sz="2000" dirty="0">
                <a:solidFill>
                  <a:srgbClr val="FF3399"/>
                </a:solidFill>
              </a:rPr>
              <a:t>0</a:t>
            </a:r>
            <a:r>
              <a:rPr lang="zh-CN" altLang="en-US" sz="2000" dirty="0">
                <a:solidFill>
                  <a:srgbClr val="FF3399"/>
                </a:solidFill>
              </a:rPr>
              <a:t>中断</a:t>
            </a:r>
            <a:r>
              <a:rPr lang="zh-CN" altLang="en-US" sz="2000" dirty="0"/>
              <a:t>                                        </a:t>
            </a:r>
            <a:r>
              <a:rPr lang="zh-CN" altLang="en-US" sz="2000" dirty="0">
                <a:solidFill>
                  <a:srgbClr val="FF3399"/>
                </a:solidFill>
              </a:rPr>
              <a:t>高级</a:t>
            </a:r>
          </a:p>
          <a:p>
            <a:pPr eaLnBrk="1" hangingPunct="1">
              <a:lnSpc>
                <a:spcPct val="110000"/>
              </a:lnSpc>
              <a:buFontTx/>
              <a:buNone/>
            </a:pPr>
            <a:r>
              <a:rPr lang="zh-CN" altLang="en-US" sz="2000" dirty="0">
                <a:solidFill>
                  <a:srgbClr val="FF5050"/>
                </a:solidFill>
              </a:rPr>
              <a:t>定时器</a:t>
            </a:r>
            <a:r>
              <a:rPr lang="en-US" altLang="zh-CN" sz="2000" dirty="0">
                <a:solidFill>
                  <a:srgbClr val="FF5050"/>
                </a:solidFill>
              </a:rPr>
              <a:t>/</a:t>
            </a:r>
            <a:r>
              <a:rPr lang="zh-CN" altLang="en-US" sz="2000" dirty="0">
                <a:solidFill>
                  <a:srgbClr val="FF5050"/>
                </a:solidFill>
              </a:rPr>
              <a:t>计数器</a:t>
            </a:r>
            <a:r>
              <a:rPr lang="en-US" altLang="zh-CN" sz="2000" dirty="0">
                <a:solidFill>
                  <a:srgbClr val="FF5050"/>
                </a:solidFill>
              </a:rPr>
              <a:t>T0</a:t>
            </a:r>
            <a:r>
              <a:rPr lang="zh-CN" altLang="en-US" sz="2000" dirty="0">
                <a:solidFill>
                  <a:srgbClr val="FF5050"/>
                </a:solidFill>
              </a:rPr>
              <a:t>溢出中断</a:t>
            </a:r>
            <a:endParaRPr lang="zh-CN" altLang="en-US" sz="2000" dirty="0"/>
          </a:p>
          <a:p>
            <a:pPr eaLnBrk="1" hangingPunct="1">
              <a:lnSpc>
                <a:spcPct val="110000"/>
              </a:lnSpc>
              <a:buFontTx/>
              <a:buNone/>
            </a:pPr>
            <a:r>
              <a:rPr lang="zh-CN" altLang="en-US" sz="2000" dirty="0">
                <a:solidFill>
                  <a:srgbClr val="FF7C80"/>
                </a:solidFill>
              </a:rPr>
              <a:t>外部中断</a:t>
            </a:r>
            <a:r>
              <a:rPr lang="en-US" altLang="zh-CN" sz="2000" dirty="0">
                <a:solidFill>
                  <a:srgbClr val="FF7C80"/>
                </a:solidFill>
              </a:rPr>
              <a:t>1</a:t>
            </a:r>
            <a:endParaRPr lang="en-US" altLang="zh-CN" sz="2000" dirty="0"/>
          </a:p>
          <a:p>
            <a:pPr eaLnBrk="1" hangingPunct="1">
              <a:lnSpc>
                <a:spcPct val="110000"/>
              </a:lnSpc>
              <a:buFontTx/>
              <a:buNone/>
            </a:pPr>
            <a:r>
              <a:rPr lang="zh-CN" altLang="en-US" sz="2000" dirty="0">
                <a:solidFill>
                  <a:srgbClr val="FF66CC"/>
                </a:solidFill>
              </a:rPr>
              <a:t>定时器</a:t>
            </a:r>
            <a:r>
              <a:rPr lang="en-US" altLang="zh-CN" sz="2000" dirty="0">
                <a:solidFill>
                  <a:srgbClr val="FF66CC"/>
                </a:solidFill>
              </a:rPr>
              <a:t>/</a:t>
            </a:r>
            <a:r>
              <a:rPr lang="zh-CN" altLang="en-US" sz="2000" dirty="0">
                <a:solidFill>
                  <a:srgbClr val="FF66CC"/>
                </a:solidFill>
              </a:rPr>
              <a:t>计数器</a:t>
            </a:r>
            <a:r>
              <a:rPr lang="en-US" altLang="zh-CN" sz="2000" dirty="0">
                <a:solidFill>
                  <a:srgbClr val="FF66CC"/>
                </a:solidFill>
              </a:rPr>
              <a:t>T1</a:t>
            </a:r>
            <a:r>
              <a:rPr lang="zh-CN" altLang="en-US" sz="2000" dirty="0">
                <a:solidFill>
                  <a:srgbClr val="FF66CC"/>
                </a:solidFill>
              </a:rPr>
              <a:t>溢出中断</a:t>
            </a:r>
            <a:endParaRPr lang="zh-CN" altLang="en-US" sz="2000" dirty="0"/>
          </a:p>
          <a:p>
            <a:pPr eaLnBrk="1" hangingPunct="1">
              <a:lnSpc>
                <a:spcPct val="110000"/>
              </a:lnSpc>
              <a:buFontTx/>
              <a:buNone/>
            </a:pPr>
            <a:r>
              <a:rPr lang="zh-CN" altLang="en-US" sz="2000" dirty="0">
                <a:solidFill>
                  <a:srgbClr val="CC66FF"/>
                </a:solidFill>
              </a:rPr>
              <a:t>串行口中断 </a:t>
            </a:r>
            <a:r>
              <a:rPr lang="zh-CN" altLang="en-US" sz="2000" dirty="0">
                <a:solidFill>
                  <a:srgbClr val="00CC99"/>
                </a:solidFill>
              </a:rPr>
              <a:t>   </a:t>
            </a:r>
            <a:r>
              <a:rPr lang="zh-CN" altLang="en-US" sz="2000" dirty="0"/>
              <a:t>                                         </a:t>
            </a:r>
            <a:r>
              <a:rPr lang="zh-CN" altLang="en-US" sz="2000" dirty="0">
                <a:solidFill>
                  <a:srgbClr val="CC66FF"/>
                </a:solidFill>
              </a:rPr>
              <a:t>低级</a:t>
            </a:r>
          </a:p>
          <a:p>
            <a:pPr>
              <a:spcBef>
                <a:spcPct val="0"/>
              </a:spcBef>
              <a:buFontTx/>
              <a:buNone/>
            </a:pPr>
            <a:endParaRPr lang="en-US" altLang="zh-CN" sz="2000" dirty="0">
              <a:solidFill>
                <a:schemeClr val="bg2"/>
              </a:solidFill>
            </a:endParaRPr>
          </a:p>
        </p:txBody>
      </p:sp>
      <p:sp>
        <p:nvSpPr>
          <p:cNvPr id="48134" name="Line 7"/>
          <p:cNvSpPr>
            <a:spLocks noChangeShapeType="1"/>
          </p:cNvSpPr>
          <p:nvPr/>
        </p:nvSpPr>
        <p:spPr bwMode="auto">
          <a:xfrm>
            <a:off x="5323384" y="4288160"/>
            <a:ext cx="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5" name="Line 8"/>
          <p:cNvSpPr>
            <a:spLocks noChangeShapeType="1"/>
          </p:cNvSpPr>
          <p:nvPr/>
        </p:nvSpPr>
        <p:spPr bwMode="auto">
          <a:xfrm>
            <a:off x="827584" y="3602360"/>
            <a:ext cx="6019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136" name="Line 9"/>
          <p:cNvSpPr>
            <a:spLocks noChangeShapeType="1"/>
          </p:cNvSpPr>
          <p:nvPr/>
        </p:nvSpPr>
        <p:spPr bwMode="auto">
          <a:xfrm>
            <a:off x="4180384" y="3068960"/>
            <a:ext cx="0" cy="3124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4813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a:xfrm>
            <a:off x="409886" y="1790836"/>
            <a:ext cx="8338578" cy="4343400"/>
          </a:xfrm>
        </p:spPr>
        <p:txBody>
          <a:bodyPr/>
          <a:lstStyle/>
          <a:p>
            <a:pPr eaLnBrk="1" hangingPunct="1">
              <a:lnSpc>
                <a:spcPct val="130000"/>
              </a:lnSpc>
            </a:pPr>
            <a:r>
              <a:rPr lang="zh-CN" altLang="en-US" sz="2400" b="1" dirty="0" smtClean="0">
                <a:solidFill>
                  <a:srgbClr val="C00000"/>
                </a:solidFill>
              </a:rPr>
              <a:t>中断优先级</a:t>
            </a:r>
            <a:r>
              <a:rPr lang="zh-CN" altLang="en-US" sz="2400" b="1" dirty="0">
                <a:solidFill>
                  <a:srgbClr val="C00000"/>
                </a:solidFill>
              </a:rPr>
              <a:t>控制实现的</a:t>
            </a:r>
            <a:r>
              <a:rPr lang="zh-CN" altLang="en-US" sz="2400" b="1" dirty="0" smtClean="0">
                <a:solidFill>
                  <a:srgbClr val="C00000"/>
                </a:solidFill>
              </a:rPr>
              <a:t>功能</a:t>
            </a:r>
            <a:endParaRPr lang="en-US" altLang="zh-CN" sz="2400" b="1" dirty="0" smtClean="0">
              <a:solidFill>
                <a:srgbClr val="C00000"/>
              </a:solidFill>
            </a:endParaRPr>
          </a:p>
          <a:p>
            <a:pPr lvl="1" eaLnBrk="1" hangingPunct="1">
              <a:lnSpc>
                <a:spcPct val="130000"/>
              </a:lnSpc>
            </a:pPr>
            <a:r>
              <a:rPr lang="zh-CN" altLang="en-US" sz="2000" b="1" dirty="0" smtClean="0">
                <a:solidFill>
                  <a:srgbClr val="C00000"/>
                </a:solidFill>
              </a:rPr>
              <a:t>按内部查询顺序排队：</a:t>
            </a:r>
            <a:r>
              <a:rPr lang="zh-CN" altLang="en-US" sz="2000" dirty="0" smtClean="0"/>
              <a:t>当数个中断源同时向</a:t>
            </a:r>
            <a:r>
              <a:rPr lang="en-US" altLang="zh-CN" sz="2000" dirty="0" smtClean="0"/>
              <a:t>CPU</a:t>
            </a:r>
            <a:r>
              <a:rPr lang="zh-CN" altLang="en-US" sz="2000" dirty="0" smtClean="0"/>
              <a:t>发出中断请求时，</a:t>
            </a:r>
            <a:r>
              <a:rPr lang="en-US" altLang="zh-CN" sz="2000" dirty="0" smtClean="0"/>
              <a:t>CPU</a:t>
            </a:r>
            <a:r>
              <a:rPr lang="zh-CN" altLang="en-US" sz="2000" dirty="0" smtClean="0"/>
              <a:t>根据设计者事先确定的中断源顺序号的次序，依次响应其中断请求。</a:t>
            </a:r>
            <a:endParaRPr lang="en-US" altLang="zh-CN" sz="2000" dirty="0" smtClean="0"/>
          </a:p>
          <a:p>
            <a:pPr lvl="1" eaLnBrk="1" hangingPunct="1">
              <a:lnSpc>
                <a:spcPct val="130000"/>
              </a:lnSpc>
            </a:pPr>
            <a:r>
              <a:rPr lang="zh-CN" altLang="en-US" sz="2400" b="1" dirty="0" smtClean="0">
                <a:solidFill>
                  <a:srgbClr val="C00000"/>
                </a:solidFill>
              </a:rPr>
              <a:t>实现中断嵌套：</a:t>
            </a:r>
            <a:r>
              <a:rPr lang="zh-CN" altLang="en-US" sz="2000" dirty="0" smtClean="0"/>
              <a:t>当</a:t>
            </a:r>
            <a:r>
              <a:rPr lang="en-US" altLang="zh-CN" sz="2000" dirty="0" smtClean="0"/>
              <a:t>CPU</a:t>
            </a:r>
            <a:r>
              <a:rPr lang="zh-CN" altLang="en-US" sz="2000" dirty="0" smtClean="0"/>
              <a:t>正在处理一个中断请求时，又出现了另一个优先级比它高的中断请求，这时，</a:t>
            </a:r>
            <a:r>
              <a:rPr lang="en-US" altLang="zh-CN" sz="2000" dirty="0" smtClean="0"/>
              <a:t>CPU</a:t>
            </a:r>
            <a:r>
              <a:rPr lang="zh-CN" altLang="en-US" sz="2000" dirty="0" smtClean="0"/>
              <a:t>就暂时中止执行对原来优先级较低的中断源的服务程序，保护当前断点，转去响应优先级更高的中断请求，并为它服务。待服务结束，再继续执行原来较低级的中断服务程序。该过程称为中断嵌套。该中断系统称为多级中断系统。</a:t>
            </a:r>
          </a:p>
        </p:txBody>
      </p:sp>
      <p:sp>
        <p:nvSpPr>
          <p:cNvPr id="491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26E249D-C9EE-4FE5-8C63-B9BB8031E5D1}" type="datetime10">
              <a:rPr lang="zh-CN" altLang="en-US" sz="2000" smtClean="0">
                <a:solidFill>
                  <a:schemeClr val="bg1"/>
                </a:solidFill>
              </a:rPr>
              <a:pPr>
                <a:spcBef>
                  <a:spcPct val="50000"/>
                </a:spcBef>
                <a:buFontTx/>
                <a:buNone/>
              </a:pPr>
              <a:t>10:27</a:t>
            </a:fld>
            <a:endParaRPr lang="en-US" altLang="zh-CN" sz="2000" smtClean="0"/>
          </a:p>
        </p:txBody>
      </p:sp>
      <p:pic>
        <p:nvPicPr>
          <p:cNvPr id="491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50339" y="343353"/>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2. </a:t>
            </a:r>
            <a:r>
              <a:rPr lang="zh-CN" altLang="en-US" sz="2800" dirty="0" smtClean="0">
                <a:solidFill>
                  <a:schemeClr val="tx1"/>
                </a:solidFill>
                <a:latin typeface="楷体" panose="02010609060101010101" pitchFamily="49" charset="-122"/>
                <a:ea typeface="楷体" panose="02010609060101010101" pitchFamily="49" charset="-122"/>
              </a:rPr>
              <a:t>中断优先级控制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11560" y="874081"/>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89C51/S51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10:27</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47665" y="1844825"/>
            <a:ext cx="5976664" cy="4248472"/>
            <a:chOff x="1619672" y="1686181"/>
            <a:chExt cx="6119391" cy="4514624"/>
          </a:xfrm>
        </p:grpSpPr>
        <p:pic>
          <p:nvPicPr>
            <p:cNvPr id="12" name="Picture 4" descr="05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686181"/>
              <a:ext cx="6119391" cy="4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059832" y="5800695"/>
              <a:ext cx="2396810" cy="400110"/>
            </a:xfrm>
            <a:prstGeom prst="rect">
              <a:avLst/>
            </a:prstGeom>
          </p:spPr>
          <p:txBody>
            <a:bodyPr wrap="none">
              <a:spAutoFit/>
            </a:bodyPr>
            <a:lstStyle/>
            <a:p>
              <a:r>
                <a:rPr lang="zh-CN" altLang="en-US" sz="2000" dirty="0" smtClean="0">
                  <a:solidFill>
                    <a:schemeClr val="tx1"/>
                  </a:solidFill>
                </a:rPr>
                <a:t>图</a:t>
              </a:r>
              <a:r>
                <a:rPr lang="en-US" altLang="zh-CN" sz="2000" dirty="0" smtClean="0">
                  <a:solidFill>
                    <a:schemeClr val="tx1"/>
                  </a:solidFill>
                </a:rPr>
                <a:t>5-3 </a:t>
              </a:r>
              <a:r>
                <a:rPr lang="zh-CN" altLang="en-US" sz="2000" dirty="0" smtClean="0">
                  <a:solidFill>
                    <a:schemeClr val="tx1"/>
                  </a:solidFill>
                </a:rPr>
                <a:t>中断系统结构</a:t>
              </a:r>
              <a:endParaRPr lang="zh-CN" altLang="en-US" sz="20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289250" y="4526911"/>
            <a:ext cx="3810000" cy="609600"/>
          </a:xfrm>
        </p:spPr>
        <p:txBody>
          <a:bodyPr/>
          <a:lstStyle/>
          <a:p>
            <a:pPr eaLnBrk="1" hangingPunct="1"/>
            <a:r>
              <a:rPr lang="zh-CN" altLang="en-US" sz="2000" b="1" dirty="0" smtClean="0">
                <a:solidFill>
                  <a:schemeClr val="tx1"/>
                </a:solidFill>
              </a:rPr>
              <a:t>图</a:t>
            </a:r>
            <a:r>
              <a:rPr lang="en-US" altLang="zh-CN" sz="2000" b="1" dirty="0" smtClean="0">
                <a:solidFill>
                  <a:schemeClr val="tx1"/>
                </a:solidFill>
              </a:rPr>
              <a:t>5-9   </a:t>
            </a:r>
            <a:r>
              <a:rPr lang="zh-CN" altLang="en-US" sz="2000" b="1" dirty="0" smtClean="0">
                <a:solidFill>
                  <a:schemeClr val="tx1"/>
                </a:solidFill>
              </a:rPr>
              <a:t>二级中断嵌套</a:t>
            </a:r>
          </a:p>
        </p:txBody>
      </p:sp>
      <p:sp>
        <p:nvSpPr>
          <p:cNvPr id="50178"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3B8B6E6-978C-4EF9-8298-755F8637DD35}" type="datetime10">
              <a:rPr lang="zh-CN" altLang="en-US" sz="2000" smtClean="0">
                <a:solidFill>
                  <a:schemeClr val="bg1"/>
                </a:solidFill>
              </a:rPr>
              <a:pPr>
                <a:spcBef>
                  <a:spcPct val="50000"/>
                </a:spcBef>
                <a:buFontTx/>
                <a:buNone/>
              </a:pPr>
              <a:t>10:27</a:t>
            </a:fld>
            <a:endParaRPr lang="en-US" altLang="zh-CN" sz="2000" smtClean="0"/>
          </a:p>
        </p:txBody>
      </p:sp>
      <p:sp>
        <p:nvSpPr>
          <p:cNvPr id="776196" name="Text Box 4"/>
          <p:cNvSpPr txBox="1">
            <a:spLocks noChangeArrowheads="1"/>
          </p:cNvSpPr>
          <p:nvPr/>
        </p:nvSpPr>
        <p:spPr bwMode="auto">
          <a:xfrm>
            <a:off x="764511" y="785183"/>
            <a:ext cx="2262158" cy="400110"/>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en-US" sz="2000" dirty="0">
                <a:solidFill>
                  <a:srgbClr val="9900FF"/>
                </a:solidFill>
              </a:rPr>
              <a:t>在执行主程序</a:t>
            </a:r>
            <a:endParaRPr lang="zh-CN" altLang="en-US" sz="2000" b="0" dirty="0">
              <a:solidFill>
                <a:schemeClr val="accent1"/>
              </a:solidFill>
            </a:endParaRPr>
          </a:p>
        </p:txBody>
      </p:sp>
      <p:sp>
        <p:nvSpPr>
          <p:cNvPr id="776197" name="Line 5"/>
          <p:cNvSpPr>
            <a:spLocks noChangeShapeType="1"/>
          </p:cNvSpPr>
          <p:nvPr/>
        </p:nvSpPr>
        <p:spPr bwMode="auto">
          <a:xfrm flipH="1">
            <a:off x="1684412" y="1778645"/>
            <a:ext cx="15875" cy="9302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198" name="Text Box 6"/>
          <p:cNvSpPr txBox="1">
            <a:spLocks noChangeArrowheads="1"/>
          </p:cNvSpPr>
          <p:nvPr/>
        </p:nvSpPr>
        <p:spPr bwMode="auto">
          <a:xfrm>
            <a:off x="390091" y="2659133"/>
            <a:ext cx="1108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rgbClr val="FF0000"/>
                </a:solidFill>
              </a:rPr>
              <a:t>低级中</a:t>
            </a:r>
            <a:endParaRPr lang="zh-CN" altLang="en-US" sz="2000" dirty="0">
              <a:solidFill>
                <a:srgbClr val="FF0000"/>
              </a:solidFill>
            </a:endParaRPr>
          </a:p>
          <a:p>
            <a:pPr algn="ctr" eaLnBrk="1" hangingPunct="1">
              <a:spcBef>
                <a:spcPct val="0"/>
              </a:spcBef>
              <a:buFontTx/>
              <a:buNone/>
            </a:pPr>
            <a:r>
              <a:rPr lang="zh-CN" altLang="en-US" sz="2400" dirty="0">
                <a:solidFill>
                  <a:srgbClr val="FF0000"/>
                </a:solidFill>
              </a:rPr>
              <a:t>断请求</a:t>
            </a:r>
            <a:endParaRPr lang="zh-CN" altLang="en-US" sz="2000" b="0" dirty="0"/>
          </a:p>
        </p:txBody>
      </p:sp>
      <p:sp>
        <p:nvSpPr>
          <p:cNvPr id="776199" name="Line 7"/>
          <p:cNvSpPr>
            <a:spLocks noChangeShapeType="1"/>
          </p:cNvSpPr>
          <p:nvPr/>
        </p:nvSpPr>
        <p:spPr bwMode="auto">
          <a:xfrm>
            <a:off x="1270075" y="2708920"/>
            <a:ext cx="4143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0" name="Line 8"/>
          <p:cNvSpPr>
            <a:spLocks noChangeShapeType="1"/>
          </p:cNvSpPr>
          <p:nvPr/>
        </p:nvSpPr>
        <p:spPr bwMode="auto">
          <a:xfrm flipV="1">
            <a:off x="1684412" y="1184920"/>
            <a:ext cx="252095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1" name="Text Box 9"/>
          <p:cNvSpPr txBox="1">
            <a:spLocks noChangeArrowheads="1"/>
          </p:cNvSpPr>
          <p:nvPr/>
        </p:nvSpPr>
        <p:spPr bwMode="auto">
          <a:xfrm rot="-1800000">
            <a:off x="1769420" y="1502390"/>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6600"/>
                </a:solidFill>
              </a:rPr>
              <a:t>响应低级中断请求</a:t>
            </a:r>
          </a:p>
        </p:txBody>
      </p:sp>
      <p:sp>
        <p:nvSpPr>
          <p:cNvPr id="776202" name="Text Box 10"/>
          <p:cNvSpPr txBox="1">
            <a:spLocks noChangeArrowheads="1"/>
          </p:cNvSpPr>
          <p:nvPr/>
        </p:nvSpPr>
        <p:spPr bwMode="auto">
          <a:xfrm>
            <a:off x="3817420" y="447178"/>
            <a:ext cx="1745991" cy="707886"/>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zh-CN" sz="2000" dirty="0">
                <a:solidFill>
                  <a:srgbClr val="9900FF"/>
                </a:solidFill>
              </a:rPr>
              <a:t>执行低级</a:t>
            </a:r>
          </a:p>
          <a:p>
            <a:pPr algn="ctr" eaLnBrk="1" hangingPunct="1">
              <a:spcBef>
                <a:spcPct val="0"/>
              </a:spcBef>
              <a:buFontTx/>
              <a:buNone/>
            </a:pPr>
            <a:r>
              <a:rPr lang="zh-CN" altLang="zh-CN" sz="2000" dirty="0">
                <a:solidFill>
                  <a:srgbClr val="9900FF"/>
                </a:solidFill>
              </a:rPr>
              <a:t>中断服务程序</a:t>
            </a:r>
            <a:endParaRPr lang="zh-CN" altLang="en-US" sz="2000" b="0" dirty="0"/>
          </a:p>
        </p:txBody>
      </p:sp>
      <p:sp>
        <p:nvSpPr>
          <p:cNvPr id="776203" name="Line 11"/>
          <p:cNvSpPr>
            <a:spLocks noChangeShapeType="1"/>
          </p:cNvSpPr>
          <p:nvPr/>
        </p:nvSpPr>
        <p:spPr bwMode="auto">
          <a:xfrm>
            <a:off x="4205362" y="118492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4" name="Text Box 12"/>
          <p:cNvSpPr txBox="1">
            <a:spLocks noChangeArrowheads="1"/>
          </p:cNvSpPr>
          <p:nvPr/>
        </p:nvSpPr>
        <p:spPr bwMode="auto">
          <a:xfrm>
            <a:off x="2827379" y="2461339"/>
            <a:ext cx="9589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0000"/>
                </a:solidFill>
              </a:rPr>
              <a:t>高级中</a:t>
            </a:r>
          </a:p>
          <a:p>
            <a:pPr algn="ctr" eaLnBrk="1" hangingPunct="1">
              <a:spcBef>
                <a:spcPct val="0"/>
              </a:spcBef>
              <a:buFontTx/>
              <a:buNone/>
            </a:pPr>
            <a:r>
              <a:rPr lang="zh-CN" altLang="en-US" sz="2000" dirty="0">
                <a:solidFill>
                  <a:srgbClr val="FF0000"/>
                </a:solidFill>
              </a:rPr>
              <a:t>断请求</a:t>
            </a:r>
            <a:endParaRPr lang="zh-CN" altLang="en-US" sz="2000" b="0" dirty="0"/>
          </a:p>
        </p:txBody>
      </p:sp>
      <p:sp>
        <p:nvSpPr>
          <p:cNvPr id="776205" name="Line 13"/>
          <p:cNvSpPr>
            <a:spLocks noChangeShapeType="1"/>
          </p:cNvSpPr>
          <p:nvPr/>
        </p:nvSpPr>
        <p:spPr bwMode="auto">
          <a:xfrm>
            <a:off x="3779912" y="2708920"/>
            <a:ext cx="4143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6" name="Line 14"/>
          <p:cNvSpPr>
            <a:spLocks noChangeShapeType="1"/>
          </p:cNvSpPr>
          <p:nvPr/>
        </p:nvSpPr>
        <p:spPr bwMode="auto">
          <a:xfrm flipV="1">
            <a:off x="4194250" y="1184920"/>
            <a:ext cx="252095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07" name="Text Box 15"/>
          <p:cNvSpPr txBox="1">
            <a:spLocks noChangeArrowheads="1"/>
          </p:cNvSpPr>
          <p:nvPr/>
        </p:nvSpPr>
        <p:spPr bwMode="auto">
          <a:xfrm rot="-1800000">
            <a:off x="4207820" y="1578590"/>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响应高级中断请求</a:t>
            </a:r>
            <a:endParaRPr lang="zh-CN" altLang="en-US" sz="2000" b="0" dirty="0"/>
          </a:p>
        </p:txBody>
      </p:sp>
      <p:sp>
        <p:nvSpPr>
          <p:cNvPr id="776208" name="Text Box 16"/>
          <p:cNvSpPr txBox="1">
            <a:spLocks noChangeArrowheads="1"/>
          </p:cNvSpPr>
          <p:nvPr/>
        </p:nvSpPr>
        <p:spPr bwMode="auto">
          <a:xfrm>
            <a:off x="5922216" y="396858"/>
            <a:ext cx="1745991" cy="707886"/>
          </a:xfrm>
          <a:prstGeom prst="rect">
            <a:avLst/>
          </a:prstGeom>
          <a:solidFill>
            <a:srgbClr val="FFFF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rPr>
              <a:t>CPU</a:t>
            </a:r>
            <a:r>
              <a:rPr lang="zh-CN" altLang="zh-CN" sz="2000" dirty="0">
                <a:solidFill>
                  <a:srgbClr val="9900FF"/>
                </a:solidFill>
              </a:rPr>
              <a:t>执行高级</a:t>
            </a:r>
          </a:p>
          <a:p>
            <a:pPr algn="ctr" eaLnBrk="1" hangingPunct="1">
              <a:spcBef>
                <a:spcPct val="0"/>
              </a:spcBef>
              <a:buFontTx/>
              <a:buNone/>
            </a:pPr>
            <a:r>
              <a:rPr lang="zh-CN" altLang="zh-CN" sz="2000" dirty="0">
                <a:solidFill>
                  <a:srgbClr val="9900FF"/>
                </a:solidFill>
              </a:rPr>
              <a:t>中断服务程序</a:t>
            </a:r>
            <a:endParaRPr lang="zh-CN" altLang="en-US" sz="2000" dirty="0">
              <a:solidFill>
                <a:srgbClr val="9900FF"/>
              </a:solidFill>
            </a:endParaRPr>
          </a:p>
        </p:txBody>
      </p:sp>
      <p:sp>
        <p:nvSpPr>
          <p:cNvPr id="776209" name="Line 17"/>
          <p:cNvSpPr>
            <a:spLocks noChangeShapeType="1"/>
          </p:cNvSpPr>
          <p:nvPr/>
        </p:nvSpPr>
        <p:spPr bwMode="auto">
          <a:xfrm>
            <a:off x="6719962" y="1245245"/>
            <a:ext cx="0" cy="11271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0" name="Line 18"/>
          <p:cNvSpPr>
            <a:spLocks noChangeShapeType="1"/>
          </p:cNvSpPr>
          <p:nvPr/>
        </p:nvSpPr>
        <p:spPr bwMode="auto">
          <a:xfrm flipH="1">
            <a:off x="6715200" y="2464445"/>
            <a:ext cx="4762" cy="701675"/>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1" name="Line 19"/>
          <p:cNvSpPr>
            <a:spLocks noChangeShapeType="1"/>
          </p:cNvSpPr>
          <p:nvPr/>
        </p:nvSpPr>
        <p:spPr bwMode="auto">
          <a:xfrm>
            <a:off x="6719962" y="3166120"/>
            <a:ext cx="0" cy="1279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2" name="Line 20"/>
          <p:cNvSpPr>
            <a:spLocks noChangeShapeType="1"/>
          </p:cNvSpPr>
          <p:nvPr/>
        </p:nvSpPr>
        <p:spPr bwMode="auto">
          <a:xfrm flipH="1" flipV="1">
            <a:off x="4205362" y="3166120"/>
            <a:ext cx="2509838" cy="127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3" name="Text Box 21"/>
          <p:cNvSpPr txBox="1">
            <a:spLocks noChangeArrowheads="1"/>
          </p:cNvSpPr>
          <p:nvPr/>
        </p:nvSpPr>
        <p:spPr bwMode="auto">
          <a:xfrm rot="1800000">
            <a:off x="4360220" y="4016990"/>
            <a:ext cx="2249334" cy="40011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返回低级中断程序</a:t>
            </a:r>
            <a:endParaRPr lang="zh-CN" altLang="en-US" sz="2000" b="0" dirty="0"/>
          </a:p>
        </p:txBody>
      </p:sp>
      <p:sp>
        <p:nvSpPr>
          <p:cNvPr id="776214" name="Line 22"/>
          <p:cNvSpPr>
            <a:spLocks noChangeShapeType="1"/>
          </p:cNvSpPr>
          <p:nvPr/>
        </p:nvSpPr>
        <p:spPr bwMode="auto">
          <a:xfrm>
            <a:off x="4194250" y="3166120"/>
            <a:ext cx="0" cy="1524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5" name="Line 23"/>
          <p:cNvSpPr>
            <a:spLocks noChangeShapeType="1"/>
          </p:cNvSpPr>
          <p:nvPr/>
        </p:nvSpPr>
        <p:spPr bwMode="auto">
          <a:xfrm flipH="1" flipV="1">
            <a:off x="1695525" y="3318520"/>
            <a:ext cx="2509837" cy="127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6" name="Text Box 24"/>
          <p:cNvSpPr txBox="1">
            <a:spLocks noChangeArrowheads="1"/>
          </p:cNvSpPr>
          <p:nvPr/>
        </p:nvSpPr>
        <p:spPr bwMode="auto">
          <a:xfrm rot="1800000">
            <a:off x="2066057" y="4047153"/>
            <a:ext cx="1475084" cy="40011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6600"/>
                </a:solidFill>
              </a:rPr>
              <a:t>返回主程序</a:t>
            </a:r>
            <a:endParaRPr lang="zh-CN" altLang="en-US" sz="2000" b="0" dirty="0"/>
          </a:p>
        </p:txBody>
      </p:sp>
      <p:sp>
        <p:nvSpPr>
          <p:cNvPr id="776217" name="Line 25"/>
          <p:cNvSpPr>
            <a:spLocks noChangeShapeType="1"/>
          </p:cNvSpPr>
          <p:nvPr/>
        </p:nvSpPr>
        <p:spPr bwMode="auto">
          <a:xfrm>
            <a:off x="1690762" y="3318520"/>
            <a:ext cx="0" cy="5778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8" name="Line 26"/>
          <p:cNvSpPr>
            <a:spLocks noChangeShapeType="1"/>
          </p:cNvSpPr>
          <p:nvPr/>
        </p:nvSpPr>
        <p:spPr bwMode="auto">
          <a:xfrm>
            <a:off x="1684412" y="3896370"/>
            <a:ext cx="15875" cy="79375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sp>
        <p:nvSpPr>
          <p:cNvPr id="776219" name="Line 27"/>
          <p:cNvSpPr>
            <a:spLocks noChangeShapeType="1"/>
          </p:cNvSpPr>
          <p:nvPr/>
        </p:nvSpPr>
        <p:spPr bwMode="auto">
          <a:xfrm flipH="1">
            <a:off x="1695525" y="1245245"/>
            <a:ext cx="4762" cy="701675"/>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p>
        </p:txBody>
      </p:sp>
      <p:pic>
        <p:nvPicPr>
          <p:cNvPr id="50204"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txBox="1">
            <a:spLocks noChangeArrowheads="1"/>
          </p:cNvSpPr>
          <p:nvPr/>
        </p:nvSpPr>
        <p:spPr bwMode="auto">
          <a:xfrm>
            <a:off x="1137122" y="5273948"/>
            <a:ext cx="6114256" cy="131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fontAlgn="b">
              <a:lnSpc>
                <a:spcPct val="135000"/>
              </a:lnSpc>
              <a:spcBef>
                <a:spcPct val="0"/>
              </a:spcBef>
              <a:buFontTx/>
              <a:buNone/>
            </a:pPr>
            <a:r>
              <a:rPr kumimoji="0" lang="zh-CN" altLang="en-US" sz="2000" b="0" kern="0" dirty="0" smtClean="0">
                <a:solidFill>
                  <a:schemeClr val="tx2"/>
                </a:solidFill>
                <a:latin typeface="+mn-ea"/>
              </a:rPr>
              <a:t>可归纳为下面</a:t>
            </a:r>
            <a:r>
              <a:rPr kumimoji="0" lang="zh-CN" altLang="en-US" sz="2000" kern="0" dirty="0" smtClean="0">
                <a:solidFill>
                  <a:srgbClr val="FF0000"/>
                </a:solidFill>
                <a:latin typeface="+mn-ea"/>
              </a:rPr>
              <a:t>两条基本规则</a:t>
            </a:r>
            <a:r>
              <a:rPr kumimoji="0" lang="zh-CN" altLang="en-US" sz="2000" b="0" kern="0" dirty="0" smtClean="0">
                <a:solidFill>
                  <a:schemeClr val="tx2"/>
                </a:solidFill>
                <a:latin typeface="+mn-ea"/>
              </a:rPr>
              <a:t>：</a:t>
            </a:r>
            <a:endParaRPr kumimoji="0" lang="zh-CN" altLang="en-US" sz="2000" b="0" kern="0" dirty="0" smtClean="0">
              <a:solidFill>
                <a:schemeClr val="hlink"/>
              </a:solidFill>
              <a:latin typeface="+mn-ea"/>
            </a:endParaRPr>
          </a:p>
          <a:p>
            <a:pPr algn="just" fontAlgn="b">
              <a:lnSpc>
                <a:spcPct val="135000"/>
              </a:lnSpc>
              <a:spcBef>
                <a:spcPct val="0"/>
              </a:spcBef>
              <a:buFontTx/>
              <a:buNone/>
            </a:pPr>
            <a:r>
              <a:rPr kumimoji="0" lang="zh-CN" altLang="en-US" sz="2000" b="0" kern="0" dirty="0" smtClean="0">
                <a:latin typeface="+mn-ea"/>
              </a:rPr>
              <a:t>（1）低优先级可被高优先级中断，反之则不能。</a:t>
            </a:r>
          </a:p>
          <a:p>
            <a:pPr>
              <a:lnSpc>
                <a:spcPct val="135000"/>
              </a:lnSpc>
              <a:spcBef>
                <a:spcPct val="0"/>
              </a:spcBef>
              <a:buFontTx/>
              <a:buNone/>
            </a:pPr>
            <a:r>
              <a:rPr kumimoji="0" lang="zh-CN" altLang="en-US" sz="2000" b="0" kern="0" dirty="0" smtClean="0">
                <a:latin typeface="+mn-ea"/>
              </a:rPr>
              <a:t>（2）同级中断不会被它的同级中断源所中断。</a:t>
            </a:r>
            <a:endParaRPr kumimoji="0" lang="zh-CN" altLang="en-US" sz="2000" b="0" kern="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76196"/>
                                        </p:tgtEl>
                                        <p:attrNameLst>
                                          <p:attrName>style.visibility</p:attrName>
                                        </p:attrNameLst>
                                      </p:cBhvr>
                                      <p:to>
                                        <p:strVal val="visible"/>
                                      </p:to>
                                    </p:set>
                                    <p:anim calcmode="lin" valueType="num">
                                      <p:cBhvr>
                                        <p:cTn id="7" dur="500" fill="hold"/>
                                        <p:tgtEl>
                                          <p:spTgt spid="776196"/>
                                        </p:tgtEl>
                                        <p:attrNameLst>
                                          <p:attrName>ppt_x</p:attrName>
                                        </p:attrNameLst>
                                      </p:cBhvr>
                                      <p:tavLst>
                                        <p:tav tm="0">
                                          <p:val>
                                            <p:strVal val="#ppt_x"/>
                                          </p:val>
                                        </p:tav>
                                        <p:tav tm="100000">
                                          <p:val>
                                            <p:strVal val="#ppt_x"/>
                                          </p:val>
                                        </p:tav>
                                      </p:tavLst>
                                    </p:anim>
                                    <p:anim calcmode="lin" valueType="num">
                                      <p:cBhvr>
                                        <p:cTn id="8" dur="500" fill="hold"/>
                                        <p:tgtEl>
                                          <p:spTgt spid="776196"/>
                                        </p:tgtEl>
                                        <p:attrNameLst>
                                          <p:attrName>ppt_y</p:attrName>
                                        </p:attrNameLst>
                                      </p:cBhvr>
                                      <p:tavLst>
                                        <p:tav tm="0">
                                          <p:val>
                                            <p:strVal val="#ppt_y-#ppt_h/2"/>
                                          </p:val>
                                        </p:tav>
                                        <p:tav tm="100000">
                                          <p:val>
                                            <p:strVal val="#ppt_y"/>
                                          </p:val>
                                        </p:tav>
                                      </p:tavLst>
                                    </p:anim>
                                    <p:anim calcmode="lin" valueType="num">
                                      <p:cBhvr>
                                        <p:cTn id="9" dur="500" fill="hold"/>
                                        <p:tgtEl>
                                          <p:spTgt spid="776196"/>
                                        </p:tgtEl>
                                        <p:attrNameLst>
                                          <p:attrName>ppt_w</p:attrName>
                                        </p:attrNameLst>
                                      </p:cBhvr>
                                      <p:tavLst>
                                        <p:tav tm="0">
                                          <p:val>
                                            <p:strVal val="#ppt_w"/>
                                          </p:val>
                                        </p:tav>
                                        <p:tav tm="100000">
                                          <p:val>
                                            <p:strVal val="#ppt_w"/>
                                          </p:val>
                                        </p:tav>
                                      </p:tavLst>
                                    </p:anim>
                                    <p:anim calcmode="lin" valueType="num">
                                      <p:cBhvr>
                                        <p:cTn id="10" dur="500" fill="hold"/>
                                        <p:tgtEl>
                                          <p:spTgt spid="776196"/>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nodeType="afterEffect">
                                  <p:stCondLst>
                                    <p:cond delay="0"/>
                                  </p:stCondLst>
                                  <p:childTnLst>
                                    <p:set>
                                      <p:cBhvr>
                                        <p:cTn id="13" dur="1" fill="hold">
                                          <p:stCondLst>
                                            <p:cond delay="0"/>
                                          </p:stCondLst>
                                        </p:cTn>
                                        <p:tgtEl>
                                          <p:spTgt spid="776219"/>
                                        </p:tgtEl>
                                        <p:attrNameLst>
                                          <p:attrName>style.visibility</p:attrName>
                                        </p:attrNameLst>
                                      </p:cBhvr>
                                      <p:to>
                                        <p:strVal val="visible"/>
                                      </p:to>
                                    </p:set>
                                    <p:anim calcmode="lin" valueType="num">
                                      <p:cBhvr>
                                        <p:cTn id="14" dur="500" fill="hold"/>
                                        <p:tgtEl>
                                          <p:spTgt spid="776219"/>
                                        </p:tgtEl>
                                        <p:attrNameLst>
                                          <p:attrName>ppt_x</p:attrName>
                                        </p:attrNameLst>
                                      </p:cBhvr>
                                      <p:tavLst>
                                        <p:tav tm="0">
                                          <p:val>
                                            <p:strVal val="#ppt_x"/>
                                          </p:val>
                                        </p:tav>
                                        <p:tav tm="100000">
                                          <p:val>
                                            <p:strVal val="#ppt_x"/>
                                          </p:val>
                                        </p:tav>
                                      </p:tavLst>
                                    </p:anim>
                                    <p:anim calcmode="lin" valueType="num">
                                      <p:cBhvr>
                                        <p:cTn id="15" dur="500" fill="hold"/>
                                        <p:tgtEl>
                                          <p:spTgt spid="776219"/>
                                        </p:tgtEl>
                                        <p:attrNameLst>
                                          <p:attrName>ppt_y</p:attrName>
                                        </p:attrNameLst>
                                      </p:cBhvr>
                                      <p:tavLst>
                                        <p:tav tm="0">
                                          <p:val>
                                            <p:strVal val="#ppt_y-#ppt_h/2"/>
                                          </p:val>
                                        </p:tav>
                                        <p:tav tm="100000">
                                          <p:val>
                                            <p:strVal val="#ppt_y"/>
                                          </p:val>
                                        </p:tav>
                                      </p:tavLst>
                                    </p:anim>
                                    <p:anim calcmode="lin" valueType="num">
                                      <p:cBhvr>
                                        <p:cTn id="16" dur="500" fill="hold"/>
                                        <p:tgtEl>
                                          <p:spTgt spid="776219"/>
                                        </p:tgtEl>
                                        <p:attrNameLst>
                                          <p:attrName>ppt_w</p:attrName>
                                        </p:attrNameLst>
                                      </p:cBhvr>
                                      <p:tavLst>
                                        <p:tav tm="0">
                                          <p:val>
                                            <p:strVal val="#ppt_w"/>
                                          </p:val>
                                        </p:tav>
                                        <p:tav tm="100000">
                                          <p:val>
                                            <p:strVal val="#ppt_w"/>
                                          </p:val>
                                        </p:tav>
                                      </p:tavLst>
                                    </p:anim>
                                    <p:anim calcmode="lin" valueType="num">
                                      <p:cBhvr>
                                        <p:cTn id="17" dur="500" fill="hold"/>
                                        <p:tgtEl>
                                          <p:spTgt spid="77621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776197"/>
                                        </p:tgtEl>
                                        <p:attrNameLst>
                                          <p:attrName>style.visibility</p:attrName>
                                        </p:attrNameLst>
                                      </p:cBhvr>
                                      <p:to>
                                        <p:strVal val="visible"/>
                                      </p:to>
                                    </p:set>
                                    <p:anim calcmode="lin" valueType="num">
                                      <p:cBhvr>
                                        <p:cTn id="21" dur="500" fill="hold"/>
                                        <p:tgtEl>
                                          <p:spTgt spid="776197"/>
                                        </p:tgtEl>
                                        <p:attrNameLst>
                                          <p:attrName>ppt_x</p:attrName>
                                        </p:attrNameLst>
                                      </p:cBhvr>
                                      <p:tavLst>
                                        <p:tav tm="0">
                                          <p:val>
                                            <p:strVal val="#ppt_x"/>
                                          </p:val>
                                        </p:tav>
                                        <p:tav tm="100000">
                                          <p:val>
                                            <p:strVal val="#ppt_x"/>
                                          </p:val>
                                        </p:tav>
                                      </p:tavLst>
                                    </p:anim>
                                    <p:anim calcmode="lin" valueType="num">
                                      <p:cBhvr>
                                        <p:cTn id="22" dur="500" fill="hold"/>
                                        <p:tgtEl>
                                          <p:spTgt spid="776197"/>
                                        </p:tgtEl>
                                        <p:attrNameLst>
                                          <p:attrName>ppt_y</p:attrName>
                                        </p:attrNameLst>
                                      </p:cBhvr>
                                      <p:tavLst>
                                        <p:tav tm="0">
                                          <p:val>
                                            <p:strVal val="#ppt_y-#ppt_h/2"/>
                                          </p:val>
                                        </p:tav>
                                        <p:tav tm="100000">
                                          <p:val>
                                            <p:strVal val="#ppt_y"/>
                                          </p:val>
                                        </p:tav>
                                      </p:tavLst>
                                    </p:anim>
                                    <p:anim calcmode="lin" valueType="num">
                                      <p:cBhvr>
                                        <p:cTn id="23" dur="500" fill="hold"/>
                                        <p:tgtEl>
                                          <p:spTgt spid="776197"/>
                                        </p:tgtEl>
                                        <p:attrNameLst>
                                          <p:attrName>ppt_w</p:attrName>
                                        </p:attrNameLst>
                                      </p:cBhvr>
                                      <p:tavLst>
                                        <p:tav tm="0">
                                          <p:val>
                                            <p:strVal val="#ppt_w"/>
                                          </p:val>
                                        </p:tav>
                                        <p:tav tm="100000">
                                          <p:val>
                                            <p:strVal val="#ppt_w"/>
                                          </p:val>
                                        </p:tav>
                                      </p:tavLst>
                                    </p:anim>
                                    <p:anim calcmode="lin" valueType="num">
                                      <p:cBhvr>
                                        <p:cTn id="24" dur="500" fill="hold"/>
                                        <p:tgtEl>
                                          <p:spTgt spid="77619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17" presetClass="entr" presetSubtype="1" fill="hold" grpId="0" nodeType="afterEffect">
                                  <p:stCondLst>
                                    <p:cond delay="0"/>
                                  </p:stCondLst>
                                  <p:childTnLst>
                                    <p:set>
                                      <p:cBhvr>
                                        <p:cTn id="27" dur="1" fill="hold">
                                          <p:stCondLst>
                                            <p:cond delay="0"/>
                                          </p:stCondLst>
                                        </p:cTn>
                                        <p:tgtEl>
                                          <p:spTgt spid="776198"/>
                                        </p:tgtEl>
                                        <p:attrNameLst>
                                          <p:attrName>style.visibility</p:attrName>
                                        </p:attrNameLst>
                                      </p:cBhvr>
                                      <p:to>
                                        <p:strVal val="visible"/>
                                      </p:to>
                                    </p:set>
                                    <p:anim calcmode="lin" valueType="num">
                                      <p:cBhvr>
                                        <p:cTn id="28" dur="500" fill="hold"/>
                                        <p:tgtEl>
                                          <p:spTgt spid="776198"/>
                                        </p:tgtEl>
                                        <p:attrNameLst>
                                          <p:attrName>ppt_x</p:attrName>
                                        </p:attrNameLst>
                                      </p:cBhvr>
                                      <p:tavLst>
                                        <p:tav tm="0">
                                          <p:val>
                                            <p:strVal val="#ppt_x"/>
                                          </p:val>
                                        </p:tav>
                                        <p:tav tm="100000">
                                          <p:val>
                                            <p:strVal val="#ppt_x"/>
                                          </p:val>
                                        </p:tav>
                                      </p:tavLst>
                                    </p:anim>
                                    <p:anim calcmode="lin" valueType="num">
                                      <p:cBhvr>
                                        <p:cTn id="29" dur="500" fill="hold"/>
                                        <p:tgtEl>
                                          <p:spTgt spid="776198"/>
                                        </p:tgtEl>
                                        <p:attrNameLst>
                                          <p:attrName>ppt_y</p:attrName>
                                        </p:attrNameLst>
                                      </p:cBhvr>
                                      <p:tavLst>
                                        <p:tav tm="0">
                                          <p:val>
                                            <p:strVal val="#ppt_y-#ppt_h/2"/>
                                          </p:val>
                                        </p:tav>
                                        <p:tav tm="100000">
                                          <p:val>
                                            <p:strVal val="#ppt_y"/>
                                          </p:val>
                                        </p:tav>
                                      </p:tavLst>
                                    </p:anim>
                                    <p:anim calcmode="lin" valueType="num">
                                      <p:cBhvr>
                                        <p:cTn id="30" dur="500" fill="hold"/>
                                        <p:tgtEl>
                                          <p:spTgt spid="776198"/>
                                        </p:tgtEl>
                                        <p:attrNameLst>
                                          <p:attrName>ppt_w</p:attrName>
                                        </p:attrNameLst>
                                      </p:cBhvr>
                                      <p:tavLst>
                                        <p:tav tm="0">
                                          <p:val>
                                            <p:strVal val="#ppt_w"/>
                                          </p:val>
                                        </p:tav>
                                        <p:tav tm="100000">
                                          <p:val>
                                            <p:strVal val="#ppt_w"/>
                                          </p:val>
                                        </p:tav>
                                      </p:tavLst>
                                    </p:anim>
                                    <p:anim calcmode="lin" valueType="num">
                                      <p:cBhvr>
                                        <p:cTn id="31" dur="500" fill="hold"/>
                                        <p:tgtEl>
                                          <p:spTgt spid="77619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2000"/>
                            </p:stCondLst>
                            <p:childTnLst>
                              <p:par>
                                <p:cTn id="33" presetID="17" presetClass="entr" presetSubtype="8" fill="hold" nodeType="afterEffect">
                                  <p:stCondLst>
                                    <p:cond delay="0"/>
                                  </p:stCondLst>
                                  <p:childTnLst>
                                    <p:set>
                                      <p:cBhvr>
                                        <p:cTn id="34" dur="1" fill="hold">
                                          <p:stCondLst>
                                            <p:cond delay="0"/>
                                          </p:stCondLst>
                                        </p:cTn>
                                        <p:tgtEl>
                                          <p:spTgt spid="776199"/>
                                        </p:tgtEl>
                                        <p:attrNameLst>
                                          <p:attrName>style.visibility</p:attrName>
                                        </p:attrNameLst>
                                      </p:cBhvr>
                                      <p:to>
                                        <p:strVal val="visible"/>
                                      </p:to>
                                    </p:set>
                                    <p:anim calcmode="lin" valueType="num">
                                      <p:cBhvr>
                                        <p:cTn id="35" dur="500" fill="hold"/>
                                        <p:tgtEl>
                                          <p:spTgt spid="776199"/>
                                        </p:tgtEl>
                                        <p:attrNameLst>
                                          <p:attrName>ppt_x</p:attrName>
                                        </p:attrNameLst>
                                      </p:cBhvr>
                                      <p:tavLst>
                                        <p:tav tm="0">
                                          <p:val>
                                            <p:strVal val="#ppt_x-#ppt_w/2"/>
                                          </p:val>
                                        </p:tav>
                                        <p:tav tm="100000">
                                          <p:val>
                                            <p:strVal val="#ppt_x"/>
                                          </p:val>
                                        </p:tav>
                                      </p:tavLst>
                                    </p:anim>
                                    <p:anim calcmode="lin" valueType="num">
                                      <p:cBhvr>
                                        <p:cTn id="36" dur="500" fill="hold"/>
                                        <p:tgtEl>
                                          <p:spTgt spid="776199"/>
                                        </p:tgtEl>
                                        <p:attrNameLst>
                                          <p:attrName>ppt_y</p:attrName>
                                        </p:attrNameLst>
                                      </p:cBhvr>
                                      <p:tavLst>
                                        <p:tav tm="0">
                                          <p:val>
                                            <p:strVal val="#ppt_y"/>
                                          </p:val>
                                        </p:tav>
                                        <p:tav tm="100000">
                                          <p:val>
                                            <p:strVal val="#ppt_y"/>
                                          </p:val>
                                        </p:tav>
                                      </p:tavLst>
                                    </p:anim>
                                    <p:anim calcmode="lin" valueType="num">
                                      <p:cBhvr>
                                        <p:cTn id="37" dur="500" fill="hold"/>
                                        <p:tgtEl>
                                          <p:spTgt spid="776199"/>
                                        </p:tgtEl>
                                        <p:attrNameLst>
                                          <p:attrName>ppt_w</p:attrName>
                                        </p:attrNameLst>
                                      </p:cBhvr>
                                      <p:tavLst>
                                        <p:tav tm="0">
                                          <p:val>
                                            <p:fltVal val="0"/>
                                          </p:val>
                                        </p:tav>
                                        <p:tav tm="100000">
                                          <p:val>
                                            <p:strVal val="#ppt_w"/>
                                          </p:val>
                                        </p:tav>
                                      </p:tavLst>
                                    </p:anim>
                                    <p:anim calcmode="lin" valueType="num">
                                      <p:cBhvr>
                                        <p:cTn id="38" dur="500" fill="hold"/>
                                        <p:tgtEl>
                                          <p:spTgt spid="77619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nodeType="afterEffect">
                                  <p:stCondLst>
                                    <p:cond delay="0"/>
                                  </p:stCondLst>
                                  <p:childTnLst>
                                    <p:set>
                                      <p:cBhvr>
                                        <p:cTn id="41" dur="1" fill="hold">
                                          <p:stCondLst>
                                            <p:cond delay="0"/>
                                          </p:stCondLst>
                                        </p:cTn>
                                        <p:tgtEl>
                                          <p:spTgt spid="776200"/>
                                        </p:tgtEl>
                                        <p:attrNameLst>
                                          <p:attrName>style.visibility</p:attrName>
                                        </p:attrNameLst>
                                      </p:cBhvr>
                                      <p:to>
                                        <p:strVal val="visible"/>
                                      </p:to>
                                    </p:set>
                                    <p:anim calcmode="lin" valueType="num">
                                      <p:cBhvr>
                                        <p:cTn id="42" dur="500" fill="hold"/>
                                        <p:tgtEl>
                                          <p:spTgt spid="776200"/>
                                        </p:tgtEl>
                                        <p:attrNameLst>
                                          <p:attrName>ppt_x</p:attrName>
                                        </p:attrNameLst>
                                      </p:cBhvr>
                                      <p:tavLst>
                                        <p:tav tm="0">
                                          <p:val>
                                            <p:strVal val="#ppt_x-#ppt_w/2"/>
                                          </p:val>
                                        </p:tav>
                                        <p:tav tm="100000">
                                          <p:val>
                                            <p:strVal val="#ppt_x"/>
                                          </p:val>
                                        </p:tav>
                                      </p:tavLst>
                                    </p:anim>
                                    <p:anim calcmode="lin" valueType="num">
                                      <p:cBhvr>
                                        <p:cTn id="43" dur="500" fill="hold"/>
                                        <p:tgtEl>
                                          <p:spTgt spid="776200"/>
                                        </p:tgtEl>
                                        <p:attrNameLst>
                                          <p:attrName>ppt_y</p:attrName>
                                        </p:attrNameLst>
                                      </p:cBhvr>
                                      <p:tavLst>
                                        <p:tav tm="0">
                                          <p:val>
                                            <p:strVal val="#ppt_y"/>
                                          </p:val>
                                        </p:tav>
                                        <p:tav tm="100000">
                                          <p:val>
                                            <p:strVal val="#ppt_y"/>
                                          </p:val>
                                        </p:tav>
                                      </p:tavLst>
                                    </p:anim>
                                    <p:anim calcmode="lin" valueType="num">
                                      <p:cBhvr>
                                        <p:cTn id="44" dur="500" fill="hold"/>
                                        <p:tgtEl>
                                          <p:spTgt spid="776200"/>
                                        </p:tgtEl>
                                        <p:attrNameLst>
                                          <p:attrName>ppt_w</p:attrName>
                                        </p:attrNameLst>
                                      </p:cBhvr>
                                      <p:tavLst>
                                        <p:tav tm="0">
                                          <p:val>
                                            <p:fltVal val="0"/>
                                          </p:val>
                                        </p:tav>
                                        <p:tav tm="100000">
                                          <p:val>
                                            <p:strVal val="#ppt_w"/>
                                          </p:val>
                                        </p:tav>
                                      </p:tavLst>
                                    </p:anim>
                                    <p:anim calcmode="lin" valueType="num">
                                      <p:cBhvr>
                                        <p:cTn id="45" dur="500" fill="hold"/>
                                        <p:tgtEl>
                                          <p:spTgt spid="776200"/>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3000"/>
                            </p:stCondLst>
                            <p:childTnLst>
                              <p:par>
                                <p:cTn id="47" presetID="17" presetClass="entr" presetSubtype="8" fill="hold" grpId="0" nodeType="afterEffect">
                                  <p:stCondLst>
                                    <p:cond delay="0"/>
                                  </p:stCondLst>
                                  <p:childTnLst>
                                    <p:set>
                                      <p:cBhvr>
                                        <p:cTn id="48" dur="1" fill="hold">
                                          <p:stCondLst>
                                            <p:cond delay="0"/>
                                          </p:stCondLst>
                                        </p:cTn>
                                        <p:tgtEl>
                                          <p:spTgt spid="776201"/>
                                        </p:tgtEl>
                                        <p:attrNameLst>
                                          <p:attrName>style.visibility</p:attrName>
                                        </p:attrNameLst>
                                      </p:cBhvr>
                                      <p:to>
                                        <p:strVal val="visible"/>
                                      </p:to>
                                    </p:set>
                                    <p:anim calcmode="lin" valueType="num">
                                      <p:cBhvr>
                                        <p:cTn id="49" dur="500" fill="hold"/>
                                        <p:tgtEl>
                                          <p:spTgt spid="776201"/>
                                        </p:tgtEl>
                                        <p:attrNameLst>
                                          <p:attrName>ppt_x</p:attrName>
                                        </p:attrNameLst>
                                      </p:cBhvr>
                                      <p:tavLst>
                                        <p:tav tm="0">
                                          <p:val>
                                            <p:strVal val="#ppt_x-#ppt_w/2"/>
                                          </p:val>
                                        </p:tav>
                                        <p:tav tm="100000">
                                          <p:val>
                                            <p:strVal val="#ppt_x"/>
                                          </p:val>
                                        </p:tav>
                                      </p:tavLst>
                                    </p:anim>
                                    <p:anim calcmode="lin" valueType="num">
                                      <p:cBhvr>
                                        <p:cTn id="50" dur="500" fill="hold"/>
                                        <p:tgtEl>
                                          <p:spTgt spid="776201"/>
                                        </p:tgtEl>
                                        <p:attrNameLst>
                                          <p:attrName>ppt_y</p:attrName>
                                        </p:attrNameLst>
                                      </p:cBhvr>
                                      <p:tavLst>
                                        <p:tav tm="0">
                                          <p:val>
                                            <p:strVal val="#ppt_y"/>
                                          </p:val>
                                        </p:tav>
                                        <p:tav tm="100000">
                                          <p:val>
                                            <p:strVal val="#ppt_y"/>
                                          </p:val>
                                        </p:tav>
                                      </p:tavLst>
                                    </p:anim>
                                    <p:anim calcmode="lin" valueType="num">
                                      <p:cBhvr>
                                        <p:cTn id="51" dur="500" fill="hold"/>
                                        <p:tgtEl>
                                          <p:spTgt spid="776201"/>
                                        </p:tgtEl>
                                        <p:attrNameLst>
                                          <p:attrName>ppt_w</p:attrName>
                                        </p:attrNameLst>
                                      </p:cBhvr>
                                      <p:tavLst>
                                        <p:tav tm="0">
                                          <p:val>
                                            <p:fltVal val="0"/>
                                          </p:val>
                                        </p:tav>
                                        <p:tav tm="100000">
                                          <p:val>
                                            <p:strVal val="#ppt_w"/>
                                          </p:val>
                                        </p:tav>
                                      </p:tavLst>
                                    </p:anim>
                                    <p:anim calcmode="lin" valueType="num">
                                      <p:cBhvr>
                                        <p:cTn id="52" dur="500" fill="hold"/>
                                        <p:tgtEl>
                                          <p:spTgt spid="776201"/>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3500"/>
                            </p:stCondLst>
                            <p:childTnLst>
                              <p:par>
                                <p:cTn id="54" presetID="17" presetClass="entr" presetSubtype="1" fill="hold" grpId="0" nodeType="afterEffect">
                                  <p:stCondLst>
                                    <p:cond delay="0"/>
                                  </p:stCondLst>
                                  <p:childTnLst>
                                    <p:set>
                                      <p:cBhvr>
                                        <p:cTn id="55" dur="1" fill="hold">
                                          <p:stCondLst>
                                            <p:cond delay="0"/>
                                          </p:stCondLst>
                                        </p:cTn>
                                        <p:tgtEl>
                                          <p:spTgt spid="776202"/>
                                        </p:tgtEl>
                                        <p:attrNameLst>
                                          <p:attrName>style.visibility</p:attrName>
                                        </p:attrNameLst>
                                      </p:cBhvr>
                                      <p:to>
                                        <p:strVal val="visible"/>
                                      </p:to>
                                    </p:set>
                                    <p:anim calcmode="lin" valueType="num">
                                      <p:cBhvr>
                                        <p:cTn id="56" dur="500" fill="hold"/>
                                        <p:tgtEl>
                                          <p:spTgt spid="776202"/>
                                        </p:tgtEl>
                                        <p:attrNameLst>
                                          <p:attrName>ppt_x</p:attrName>
                                        </p:attrNameLst>
                                      </p:cBhvr>
                                      <p:tavLst>
                                        <p:tav tm="0">
                                          <p:val>
                                            <p:strVal val="#ppt_x"/>
                                          </p:val>
                                        </p:tav>
                                        <p:tav tm="100000">
                                          <p:val>
                                            <p:strVal val="#ppt_x"/>
                                          </p:val>
                                        </p:tav>
                                      </p:tavLst>
                                    </p:anim>
                                    <p:anim calcmode="lin" valueType="num">
                                      <p:cBhvr>
                                        <p:cTn id="57" dur="500" fill="hold"/>
                                        <p:tgtEl>
                                          <p:spTgt spid="776202"/>
                                        </p:tgtEl>
                                        <p:attrNameLst>
                                          <p:attrName>ppt_y</p:attrName>
                                        </p:attrNameLst>
                                      </p:cBhvr>
                                      <p:tavLst>
                                        <p:tav tm="0">
                                          <p:val>
                                            <p:strVal val="#ppt_y-#ppt_h/2"/>
                                          </p:val>
                                        </p:tav>
                                        <p:tav tm="100000">
                                          <p:val>
                                            <p:strVal val="#ppt_y"/>
                                          </p:val>
                                        </p:tav>
                                      </p:tavLst>
                                    </p:anim>
                                    <p:anim calcmode="lin" valueType="num">
                                      <p:cBhvr>
                                        <p:cTn id="58" dur="500" fill="hold"/>
                                        <p:tgtEl>
                                          <p:spTgt spid="776202"/>
                                        </p:tgtEl>
                                        <p:attrNameLst>
                                          <p:attrName>ppt_w</p:attrName>
                                        </p:attrNameLst>
                                      </p:cBhvr>
                                      <p:tavLst>
                                        <p:tav tm="0">
                                          <p:val>
                                            <p:strVal val="#ppt_w"/>
                                          </p:val>
                                        </p:tav>
                                        <p:tav tm="100000">
                                          <p:val>
                                            <p:strVal val="#ppt_w"/>
                                          </p:val>
                                        </p:tav>
                                      </p:tavLst>
                                    </p:anim>
                                    <p:anim calcmode="lin" valueType="num">
                                      <p:cBhvr>
                                        <p:cTn id="59" dur="500" fill="hold"/>
                                        <p:tgtEl>
                                          <p:spTgt spid="776202"/>
                                        </p:tgtEl>
                                        <p:attrNameLst>
                                          <p:attrName>ppt_h</p:attrName>
                                        </p:attrNameLst>
                                      </p:cBhvr>
                                      <p:tavLst>
                                        <p:tav tm="0">
                                          <p:val>
                                            <p:fltVal val="0"/>
                                          </p:val>
                                        </p:tav>
                                        <p:tav tm="100000">
                                          <p:val>
                                            <p:strVal val="#ppt_h"/>
                                          </p:val>
                                        </p:tav>
                                      </p:tavLst>
                                    </p:anim>
                                  </p:childTnLst>
                                </p:cTn>
                              </p:par>
                            </p:childTnLst>
                          </p:cTn>
                        </p:par>
                        <p:par>
                          <p:cTn id="60" fill="hold" nodeType="afterGroup">
                            <p:stCondLst>
                              <p:cond delay="4000"/>
                            </p:stCondLst>
                            <p:childTnLst>
                              <p:par>
                                <p:cTn id="61" presetID="17" presetClass="entr" presetSubtype="1" fill="hold" nodeType="afterEffect">
                                  <p:stCondLst>
                                    <p:cond delay="0"/>
                                  </p:stCondLst>
                                  <p:childTnLst>
                                    <p:set>
                                      <p:cBhvr>
                                        <p:cTn id="62" dur="1" fill="hold">
                                          <p:stCondLst>
                                            <p:cond delay="0"/>
                                          </p:stCondLst>
                                        </p:cTn>
                                        <p:tgtEl>
                                          <p:spTgt spid="776203"/>
                                        </p:tgtEl>
                                        <p:attrNameLst>
                                          <p:attrName>style.visibility</p:attrName>
                                        </p:attrNameLst>
                                      </p:cBhvr>
                                      <p:to>
                                        <p:strVal val="visible"/>
                                      </p:to>
                                    </p:set>
                                    <p:anim calcmode="lin" valueType="num">
                                      <p:cBhvr>
                                        <p:cTn id="63" dur="500" fill="hold"/>
                                        <p:tgtEl>
                                          <p:spTgt spid="776203"/>
                                        </p:tgtEl>
                                        <p:attrNameLst>
                                          <p:attrName>ppt_x</p:attrName>
                                        </p:attrNameLst>
                                      </p:cBhvr>
                                      <p:tavLst>
                                        <p:tav tm="0">
                                          <p:val>
                                            <p:strVal val="#ppt_x"/>
                                          </p:val>
                                        </p:tav>
                                        <p:tav tm="100000">
                                          <p:val>
                                            <p:strVal val="#ppt_x"/>
                                          </p:val>
                                        </p:tav>
                                      </p:tavLst>
                                    </p:anim>
                                    <p:anim calcmode="lin" valueType="num">
                                      <p:cBhvr>
                                        <p:cTn id="64" dur="500" fill="hold"/>
                                        <p:tgtEl>
                                          <p:spTgt spid="776203"/>
                                        </p:tgtEl>
                                        <p:attrNameLst>
                                          <p:attrName>ppt_y</p:attrName>
                                        </p:attrNameLst>
                                      </p:cBhvr>
                                      <p:tavLst>
                                        <p:tav tm="0">
                                          <p:val>
                                            <p:strVal val="#ppt_y-#ppt_h/2"/>
                                          </p:val>
                                        </p:tav>
                                        <p:tav tm="100000">
                                          <p:val>
                                            <p:strVal val="#ppt_y"/>
                                          </p:val>
                                        </p:tav>
                                      </p:tavLst>
                                    </p:anim>
                                    <p:anim calcmode="lin" valueType="num">
                                      <p:cBhvr>
                                        <p:cTn id="65" dur="500" fill="hold"/>
                                        <p:tgtEl>
                                          <p:spTgt spid="776203"/>
                                        </p:tgtEl>
                                        <p:attrNameLst>
                                          <p:attrName>ppt_w</p:attrName>
                                        </p:attrNameLst>
                                      </p:cBhvr>
                                      <p:tavLst>
                                        <p:tav tm="0">
                                          <p:val>
                                            <p:strVal val="#ppt_w"/>
                                          </p:val>
                                        </p:tav>
                                        <p:tav tm="100000">
                                          <p:val>
                                            <p:strVal val="#ppt_w"/>
                                          </p:val>
                                        </p:tav>
                                      </p:tavLst>
                                    </p:anim>
                                    <p:anim calcmode="lin" valueType="num">
                                      <p:cBhvr>
                                        <p:cTn id="66" dur="500" fill="hold"/>
                                        <p:tgtEl>
                                          <p:spTgt spid="776203"/>
                                        </p:tgtEl>
                                        <p:attrNameLst>
                                          <p:attrName>ppt_h</p:attrName>
                                        </p:attrNameLst>
                                      </p:cBhvr>
                                      <p:tavLst>
                                        <p:tav tm="0">
                                          <p:val>
                                            <p:fltVal val="0"/>
                                          </p:val>
                                        </p:tav>
                                        <p:tav tm="100000">
                                          <p:val>
                                            <p:strVal val="#ppt_h"/>
                                          </p:val>
                                        </p:tav>
                                      </p:tavLst>
                                    </p:anim>
                                  </p:childTnLst>
                                </p:cTn>
                              </p:par>
                            </p:childTnLst>
                          </p:cTn>
                        </p:par>
                        <p:par>
                          <p:cTn id="67" fill="hold" nodeType="afterGroup">
                            <p:stCondLst>
                              <p:cond delay="4500"/>
                            </p:stCondLst>
                            <p:childTnLst>
                              <p:par>
                                <p:cTn id="68" presetID="17" presetClass="entr" presetSubtype="1" fill="hold" grpId="0" nodeType="afterEffect">
                                  <p:stCondLst>
                                    <p:cond delay="0"/>
                                  </p:stCondLst>
                                  <p:childTnLst>
                                    <p:set>
                                      <p:cBhvr>
                                        <p:cTn id="69" dur="1" fill="hold">
                                          <p:stCondLst>
                                            <p:cond delay="0"/>
                                          </p:stCondLst>
                                        </p:cTn>
                                        <p:tgtEl>
                                          <p:spTgt spid="776204"/>
                                        </p:tgtEl>
                                        <p:attrNameLst>
                                          <p:attrName>style.visibility</p:attrName>
                                        </p:attrNameLst>
                                      </p:cBhvr>
                                      <p:to>
                                        <p:strVal val="visible"/>
                                      </p:to>
                                    </p:set>
                                    <p:anim calcmode="lin" valueType="num">
                                      <p:cBhvr>
                                        <p:cTn id="70" dur="500" fill="hold"/>
                                        <p:tgtEl>
                                          <p:spTgt spid="776204"/>
                                        </p:tgtEl>
                                        <p:attrNameLst>
                                          <p:attrName>ppt_x</p:attrName>
                                        </p:attrNameLst>
                                      </p:cBhvr>
                                      <p:tavLst>
                                        <p:tav tm="0">
                                          <p:val>
                                            <p:strVal val="#ppt_x"/>
                                          </p:val>
                                        </p:tav>
                                        <p:tav tm="100000">
                                          <p:val>
                                            <p:strVal val="#ppt_x"/>
                                          </p:val>
                                        </p:tav>
                                      </p:tavLst>
                                    </p:anim>
                                    <p:anim calcmode="lin" valueType="num">
                                      <p:cBhvr>
                                        <p:cTn id="71" dur="500" fill="hold"/>
                                        <p:tgtEl>
                                          <p:spTgt spid="776204"/>
                                        </p:tgtEl>
                                        <p:attrNameLst>
                                          <p:attrName>ppt_y</p:attrName>
                                        </p:attrNameLst>
                                      </p:cBhvr>
                                      <p:tavLst>
                                        <p:tav tm="0">
                                          <p:val>
                                            <p:strVal val="#ppt_y-#ppt_h/2"/>
                                          </p:val>
                                        </p:tav>
                                        <p:tav tm="100000">
                                          <p:val>
                                            <p:strVal val="#ppt_y"/>
                                          </p:val>
                                        </p:tav>
                                      </p:tavLst>
                                    </p:anim>
                                    <p:anim calcmode="lin" valueType="num">
                                      <p:cBhvr>
                                        <p:cTn id="72" dur="500" fill="hold"/>
                                        <p:tgtEl>
                                          <p:spTgt spid="776204"/>
                                        </p:tgtEl>
                                        <p:attrNameLst>
                                          <p:attrName>ppt_w</p:attrName>
                                        </p:attrNameLst>
                                      </p:cBhvr>
                                      <p:tavLst>
                                        <p:tav tm="0">
                                          <p:val>
                                            <p:strVal val="#ppt_w"/>
                                          </p:val>
                                        </p:tav>
                                        <p:tav tm="100000">
                                          <p:val>
                                            <p:strVal val="#ppt_w"/>
                                          </p:val>
                                        </p:tav>
                                      </p:tavLst>
                                    </p:anim>
                                    <p:anim calcmode="lin" valueType="num">
                                      <p:cBhvr>
                                        <p:cTn id="73" dur="500" fill="hold"/>
                                        <p:tgtEl>
                                          <p:spTgt spid="776204"/>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0"/>
                            </p:stCondLst>
                            <p:childTnLst>
                              <p:par>
                                <p:cTn id="75" presetID="17" presetClass="entr" presetSubtype="8" fill="hold" nodeType="afterEffect">
                                  <p:stCondLst>
                                    <p:cond delay="0"/>
                                  </p:stCondLst>
                                  <p:childTnLst>
                                    <p:set>
                                      <p:cBhvr>
                                        <p:cTn id="76" dur="1" fill="hold">
                                          <p:stCondLst>
                                            <p:cond delay="0"/>
                                          </p:stCondLst>
                                        </p:cTn>
                                        <p:tgtEl>
                                          <p:spTgt spid="776205"/>
                                        </p:tgtEl>
                                        <p:attrNameLst>
                                          <p:attrName>style.visibility</p:attrName>
                                        </p:attrNameLst>
                                      </p:cBhvr>
                                      <p:to>
                                        <p:strVal val="visible"/>
                                      </p:to>
                                    </p:set>
                                    <p:anim calcmode="lin" valueType="num">
                                      <p:cBhvr>
                                        <p:cTn id="77" dur="500" fill="hold"/>
                                        <p:tgtEl>
                                          <p:spTgt spid="776205"/>
                                        </p:tgtEl>
                                        <p:attrNameLst>
                                          <p:attrName>ppt_x</p:attrName>
                                        </p:attrNameLst>
                                      </p:cBhvr>
                                      <p:tavLst>
                                        <p:tav tm="0">
                                          <p:val>
                                            <p:strVal val="#ppt_x-#ppt_w/2"/>
                                          </p:val>
                                        </p:tav>
                                        <p:tav tm="100000">
                                          <p:val>
                                            <p:strVal val="#ppt_x"/>
                                          </p:val>
                                        </p:tav>
                                      </p:tavLst>
                                    </p:anim>
                                    <p:anim calcmode="lin" valueType="num">
                                      <p:cBhvr>
                                        <p:cTn id="78" dur="500" fill="hold"/>
                                        <p:tgtEl>
                                          <p:spTgt spid="776205"/>
                                        </p:tgtEl>
                                        <p:attrNameLst>
                                          <p:attrName>ppt_y</p:attrName>
                                        </p:attrNameLst>
                                      </p:cBhvr>
                                      <p:tavLst>
                                        <p:tav tm="0">
                                          <p:val>
                                            <p:strVal val="#ppt_y"/>
                                          </p:val>
                                        </p:tav>
                                        <p:tav tm="100000">
                                          <p:val>
                                            <p:strVal val="#ppt_y"/>
                                          </p:val>
                                        </p:tav>
                                      </p:tavLst>
                                    </p:anim>
                                    <p:anim calcmode="lin" valueType="num">
                                      <p:cBhvr>
                                        <p:cTn id="79" dur="500" fill="hold"/>
                                        <p:tgtEl>
                                          <p:spTgt spid="776205"/>
                                        </p:tgtEl>
                                        <p:attrNameLst>
                                          <p:attrName>ppt_w</p:attrName>
                                        </p:attrNameLst>
                                      </p:cBhvr>
                                      <p:tavLst>
                                        <p:tav tm="0">
                                          <p:val>
                                            <p:fltVal val="0"/>
                                          </p:val>
                                        </p:tav>
                                        <p:tav tm="100000">
                                          <p:val>
                                            <p:strVal val="#ppt_w"/>
                                          </p:val>
                                        </p:tav>
                                      </p:tavLst>
                                    </p:anim>
                                    <p:anim calcmode="lin" valueType="num">
                                      <p:cBhvr>
                                        <p:cTn id="80" dur="500" fill="hold"/>
                                        <p:tgtEl>
                                          <p:spTgt spid="776205"/>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5500"/>
                            </p:stCondLst>
                            <p:childTnLst>
                              <p:par>
                                <p:cTn id="82" presetID="17" presetClass="entr" presetSubtype="8" fill="hold" nodeType="afterEffect">
                                  <p:stCondLst>
                                    <p:cond delay="0"/>
                                  </p:stCondLst>
                                  <p:childTnLst>
                                    <p:set>
                                      <p:cBhvr>
                                        <p:cTn id="83" dur="1" fill="hold">
                                          <p:stCondLst>
                                            <p:cond delay="0"/>
                                          </p:stCondLst>
                                        </p:cTn>
                                        <p:tgtEl>
                                          <p:spTgt spid="776206"/>
                                        </p:tgtEl>
                                        <p:attrNameLst>
                                          <p:attrName>style.visibility</p:attrName>
                                        </p:attrNameLst>
                                      </p:cBhvr>
                                      <p:to>
                                        <p:strVal val="visible"/>
                                      </p:to>
                                    </p:set>
                                    <p:anim calcmode="lin" valueType="num">
                                      <p:cBhvr>
                                        <p:cTn id="84" dur="500" fill="hold"/>
                                        <p:tgtEl>
                                          <p:spTgt spid="776206"/>
                                        </p:tgtEl>
                                        <p:attrNameLst>
                                          <p:attrName>ppt_x</p:attrName>
                                        </p:attrNameLst>
                                      </p:cBhvr>
                                      <p:tavLst>
                                        <p:tav tm="0">
                                          <p:val>
                                            <p:strVal val="#ppt_x-#ppt_w/2"/>
                                          </p:val>
                                        </p:tav>
                                        <p:tav tm="100000">
                                          <p:val>
                                            <p:strVal val="#ppt_x"/>
                                          </p:val>
                                        </p:tav>
                                      </p:tavLst>
                                    </p:anim>
                                    <p:anim calcmode="lin" valueType="num">
                                      <p:cBhvr>
                                        <p:cTn id="85" dur="500" fill="hold"/>
                                        <p:tgtEl>
                                          <p:spTgt spid="776206"/>
                                        </p:tgtEl>
                                        <p:attrNameLst>
                                          <p:attrName>ppt_y</p:attrName>
                                        </p:attrNameLst>
                                      </p:cBhvr>
                                      <p:tavLst>
                                        <p:tav tm="0">
                                          <p:val>
                                            <p:strVal val="#ppt_y"/>
                                          </p:val>
                                        </p:tav>
                                        <p:tav tm="100000">
                                          <p:val>
                                            <p:strVal val="#ppt_y"/>
                                          </p:val>
                                        </p:tav>
                                      </p:tavLst>
                                    </p:anim>
                                    <p:anim calcmode="lin" valueType="num">
                                      <p:cBhvr>
                                        <p:cTn id="86" dur="500" fill="hold"/>
                                        <p:tgtEl>
                                          <p:spTgt spid="776206"/>
                                        </p:tgtEl>
                                        <p:attrNameLst>
                                          <p:attrName>ppt_w</p:attrName>
                                        </p:attrNameLst>
                                      </p:cBhvr>
                                      <p:tavLst>
                                        <p:tav tm="0">
                                          <p:val>
                                            <p:fltVal val="0"/>
                                          </p:val>
                                        </p:tav>
                                        <p:tav tm="100000">
                                          <p:val>
                                            <p:strVal val="#ppt_w"/>
                                          </p:val>
                                        </p:tav>
                                      </p:tavLst>
                                    </p:anim>
                                    <p:anim calcmode="lin" valueType="num">
                                      <p:cBhvr>
                                        <p:cTn id="87" dur="500" fill="hold"/>
                                        <p:tgtEl>
                                          <p:spTgt spid="776206"/>
                                        </p:tgtEl>
                                        <p:attrNameLst>
                                          <p:attrName>ppt_h</p:attrName>
                                        </p:attrNameLst>
                                      </p:cBhvr>
                                      <p:tavLst>
                                        <p:tav tm="0">
                                          <p:val>
                                            <p:strVal val="#ppt_h"/>
                                          </p:val>
                                        </p:tav>
                                        <p:tav tm="100000">
                                          <p:val>
                                            <p:strVal val="#ppt_h"/>
                                          </p:val>
                                        </p:tav>
                                      </p:tavLst>
                                    </p:anim>
                                  </p:childTnLst>
                                </p:cTn>
                              </p:par>
                            </p:childTnLst>
                          </p:cTn>
                        </p:par>
                        <p:par>
                          <p:cTn id="88" fill="hold" nodeType="afterGroup">
                            <p:stCondLst>
                              <p:cond delay="6000"/>
                            </p:stCondLst>
                            <p:childTnLst>
                              <p:par>
                                <p:cTn id="89" presetID="17" presetClass="entr" presetSubtype="8" fill="hold" grpId="0" nodeType="afterEffect">
                                  <p:stCondLst>
                                    <p:cond delay="0"/>
                                  </p:stCondLst>
                                  <p:childTnLst>
                                    <p:set>
                                      <p:cBhvr>
                                        <p:cTn id="90" dur="1" fill="hold">
                                          <p:stCondLst>
                                            <p:cond delay="0"/>
                                          </p:stCondLst>
                                        </p:cTn>
                                        <p:tgtEl>
                                          <p:spTgt spid="776207"/>
                                        </p:tgtEl>
                                        <p:attrNameLst>
                                          <p:attrName>style.visibility</p:attrName>
                                        </p:attrNameLst>
                                      </p:cBhvr>
                                      <p:to>
                                        <p:strVal val="visible"/>
                                      </p:to>
                                    </p:set>
                                    <p:anim calcmode="lin" valueType="num">
                                      <p:cBhvr>
                                        <p:cTn id="91" dur="500" fill="hold"/>
                                        <p:tgtEl>
                                          <p:spTgt spid="776207"/>
                                        </p:tgtEl>
                                        <p:attrNameLst>
                                          <p:attrName>ppt_x</p:attrName>
                                        </p:attrNameLst>
                                      </p:cBhvr>
                                      <p:tavLst>
                                        <p:tav tm="0">
                                          <p:val>
                                            <p:strVal val="#ppt_x-#ppt_w/2"/>
                                          </p:val>
                                        </p:tav>
                                        <p:tav tm="100000">
                                          <p:val>
                                            <p:strVal val="#ppt_x"/>
                                          </p:val>
                                        </p:tav>
                                      </p:tavLst>
                                    </p:anim>
                                    <p:anim calcmode="lin" valueType="num">
                                      <p:cBhvr>
                                        <p:cTn id="92" dur="500" fill="hold"/>
                                        <p:tgtEl>
                                          <p:spTgt spid="776207"/>
                                        </p:tgtEl>
                                        <p:attrNameLst>
                                          <p:attrName>ppt_y</p:attrName>
                                        </p:attrNameLst>
                                      </p:cBhvr>
                                      <p:tavLst>
                                        <p:tav tm="0">
                                          <p:val>
                                            <p:strVal val="#ppt_y"/>
                                          </p:val>
                                        </p:tav>
                                        <p:tav tm="100000">
                                          <p:val>
                                            <p:strVal val="#ppt_y"/>
                                          </p:val>
                                        </p:tav>
                                      </p:tavLst>
                                    </p:anim>
                                    <p:anim calcmode="lin" valueType="num">
                                      <p:cBhvr>
                                        <p:cTn id="93" dur="500" fill="hold"/>
                                        <p:tgtEl>
                                          <p:spTgt spid="776207"/>
                                        </p:tgtEl>
                                        <p:attrNameLst>
                                          <p:attrName>ppt_w</p:attrName>
                                        </p:attrNameLst>
                                      </p:cBhvr>
                                      <p:tavLst>
                                        <p:tav tm="0">
                                          <p:val>
                                            <p:fltVal val="0"/>
                                          </p:val>
                                        </p:tav>
                                        <p:tav tm="100000">
                                          <p:val>
                                            <p:strVal val="#ppt_w"/>
                                          </p:val>
                                        </p:tav>
                                      </p:tavLst>
                                    </p:anim>
                                    <p:anim calcmode="lin" valueType="num">
                                      <p:cBhvr>
                                        <p:cTn id="94" dur="500" fill="hold"/>
                                        <p:tgtEl>
                                          <p:spTgt spid="776207"/>
                                        </p:tgtEl>
                                        <p:attrNameLst>
                                          <p:attrName>ppt_h</p:attrName>
                                        </p:attrNameLst>
                                      </p:cBhvr>
                                      <p:tavLst>
                                        <p:tav tm="0">
                                          <p:val>
                                            <p:strVal val="#ppt_h"/>
                                          </p:val>
                                        </p:tav>
                                        <p:tav tm="100000">
                                          <p:val>
                                            <p:strVal val="#ppt_h"/>
                                          </p:val>
                                        </p:tav>
                                      </p:tavLst>
                                    </p:anim>
                                  </p:childTnLst>
                                </p:cTn>
                              </p:par>
                            </p:childTnLst>
                          </p:cTn>
                        </p:par>
                        <p:par>
                          <p:cTn id="95" fill="hold" nodeType="afterGroup">
                            <p:stCondLst>
                              <p:cond delay="6500"/>
                            </p:stCondLst>
                            <p:childTnLst>
                              <p:par>
                                <p:cTn id="96" presetID="17" presetClass="entr" presetSubtype="1" fill="hold" grpId="0" nodeType="afterEffect">
                                  <p:stCondLst>
                                    <p:cond delay="0"/>
                                  </p:stCondLst>
                                  <p:childTnLst>
                                    <p:set>
                                      <p:cBhvr>
                                        <p:cTn id="97" dur="1" fill="hold">
                                          <p:stCondLst>
                                            <p:cond delay="0"/>
                                          </p:stCondLst>
                                        </p:cTn>
                                        <p:tgtEl>
                                          <p:spTgt spid="776208"/>
                                        </p:tgtEl>
                                        <p:attrNameLst>
                                          <p:attrName>style.visibility</p:attrName>
                                        </p:attrNameLst>
                                      </p:cBhvr>
                                      <p:to>
                                        <p:strVal val="visible"/>
                                      </p:to>
                                    </p:set>
                                    <p:anim calcmode="lin" valueType="num">
                                      <p:cBhvr>
                                        <p:cTn id="98" dur="500" fill="hold"/>
                                        <p:tgtEl>
                                          <p:spTgt spid="776208"/>
                                        </p:tgtEl>
                                        <p:attrNameLst>
                                          <p:attrName>ppt_x</p:attrName>
                                        </p:attrNameLst>
                                      </p:cBhvr>
                                      <p:tavLst>
                                        <p:tav tm="0">
                                          <p:val>
                                            <p:strVal val="#ppt_x"/>
                                          </p:val>
                                        </p:tav>
                                        <p:tav tm="100000">
                                          <p:val>
                                            <p:strVal val="#ppt_x"/>
                                          </p:val>
                                        </p:tav>
                                      </p:tavLst>
                                    </p:anim>
                                    <p:anim calcmode="lin" valueType="num">
                                      <p:cBhvr>
                                        <p:cTn id="99" dur="500" fill="hold"/>
                                        <p:tgtEl>
                                          <p:spTgt spid="776208"/>
                                        </p:tgtEl>
                                        <p:attrNameLst>
                                          <p:attrName>ppt_y</p:attrName>
                                        </p:attrNameLst>
                                      </p:cBhvr>
                                      <p:tavLst>
                                        <p:tav tm="0">
                                          <p:val>
                                            <p:strVal val="#ppt_y-#ppt_h/2"/>
                                          </p:val>
                                        </p:tav>
                                        <p:tav tm="100000">
                                          <p:val>
                                            <p:strVal val="#ppt_y"/>
                                          </p:val>
                                        </p:tav>
                                      </p:tavLst>
                                    </p:anim>
                                    <p:anim calcmode="lin" valueType="num">
                                      <p:cBhvr>
                                        <p:cTn id="100" dur="500" fill="hold"/>
                                        <p:tgtEl>
                                          <p:spTgt spid="776208"/>
                                        </p:tgtEl>
                                        <p:attrNameLst>
                                          <p:attrName>ppt_w</p:attrName>
                                        </p:attrNameLst>
                                      </p:cBhvr>
                                      <p:tavLst>
                                        <p:tav tm="0">
                                          <p:val>
                                            <p:strVal val="#ppt_w"/>
                                          </p:val>
                                        </p:tav>
                                        <p:tav tm="100000">
                                          <p:val>
                                            <p:strVal val="#ppt_w"/>
                                          </p:val>
                                        </p:tav>
                                      </p:tavLst>
                                    </p:anim>
                                    <p:anim calcmode="lin" valueType="num">
                                      <p:cBhvr>
                                        <p:cTn id="101" dur="500" fill="hold"/>
                                        <p:tgtEl>
                                          <p:spTgt spid="776208"/>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7000"/>
                            </p:stCondLst>
                            <p:childTnLst>
                              <p:par>
                                <p:cTn id="103" presetID="17" presetClass="entr" presetSubtype="1" fill="hold" nodeType="afterEffect">
                                  <p:stCondLst>
                                    <p:cond delay="0"/>
                                  </p:stCondLst>
                                  <p:childTnLst>
                                    <p:set>
                                      <p:cBhvr>
                                        <p:cTn id="104" dur="1" fill="hold">
                                          <p:stCondLst>
                                            <p:cond delay="0"/>
                                          </p:stCondLst>
                                        </p:cTn>
                                        <p:tgtEl>
                                          <p:spTgt spid="776209"/>
                                        </p:tgtEl>
                                        <p:attrNameLst>
                                          <p:attrName>style.visibility</p:attrName>
                                        </p:attrNameLst>
                                      </p:cBhvr>
                                      <p:to>
                                        <p:strVal val="visible"/>
                                      </p:to>
                                    </p:set>
                                    <p:anim calcmode="lin" valueType="num">
                                      <p:cBhvr>
                                        <p:cTn id="105" dur="500" fill="hold"/>
                                        <p:tgtEl>
                                          <p:spTgt spid="776209"/>
                                        </p:tgtEl>
                                        <p:attrNameLst>
                                          <p:attrName>ppt_x</p:attrName>
                                        </p:attrNameLst>
                                      </p:cBhvr>
                                      <p:tavLst>
                                        <p:tav tm="0">
                                          <p:val>
                                            <p:strVal val="#ppt_x"/>
                                          </p:val>
                                        </p:tav>
                                        <p:tav tm="100000">
                                          <p:val>
                                            <p:strVal val="#ppt_x"/>
                                          </p:val>
                                        </p:tav>
                                      </p:tavLst>
                                    </p:anim>
                                    <p:anim calcmode="lin" valueType="num">
                                      <p:cBhvr>
                                        <p:cTn id="106" dur="500" fill="hold"/>
                                        <p:tgtEl>
                                          <p:spTgt spid="776209"/>
                                        </p:tgtEl>
                                        <p:attrNameLst>
                                          <p:attrName>ppt_y</p:attrName>
                                        </p:attrNameLst>
                                      </p:cBhvr>
                                      <p:tavLst>
                                        <p:tav tm="0">
                                          <p:val>
                                            <p:strVal val="#ppt_y-#ppt_h/2"/>
                                          </p:val>
                                        </p:tav>
                                        <p:tav tm="100000">
                                          <p:val>
                                            <p:strVal val="#ppt_y"/>
                                          </p:val>
                                        </p:tav>
                                      </p:tavLst>
                                    </p:anim>
                                    <p:anim calcmode="lin" valueType="num">
                                      <p:cBhvr>
                                        <p:cTn id="107" dur="500" fill="hold"/>
                                        <p:tgtEl>
                                          <p:spTgt spid="776209"/>
                                        </p:tgtEl>
                                        <p:attrNameLst>
                                          <p:attrName>ppt_w</p:attrName>
                                        </p:attrNameLst>
                                      </p:cBhvr>
                                      <p:tavLst>
                                        <p:tav tm="0">
                                          <p:val>
                                            <p:strVal val="#ppt_w"/>
                                          </p:val>
                                        </p:tav>
                                        <p:tav tm="100000">
                                          <p:val>
                                            <p:strVal val="#ppt_w"/>
                                          </p:val>
                                        </p:tav>
                                      </p:tavLst>
                                    </p:anim>
                                    <p:anim calcmode="lin" valueType="num">
                                      <p:cBhvr>
                                        <p:cTn id="108" dur="500" fill="hold"/>
                                        <p:tgtEl>
                                          <p:spTgt spid="776209"/>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7500"/>
                            </p:stCondLst>
                            <p:childTnLst>
                              <p:par>
                                <p:cTn id="110" presetID="17" presetClass="entr" presetSubtype="1" fill="hold" nodeType="afterEffect">
                                  <p:stCondLst>
                                    <p:cond delay="0"/>
                                  </p:stCondLst>
                                  <p:childTnLst>
                                    <p:set>
                                      <p:cBhvr>
                                        <p:cTn id="111" dur="1" fill="hold">
                                          <p:stCondLst>
                                            <p:cond delay="0"/>
                                          </p:stCondLst>
                                        </p:cTn>
                                        <p:tgtEl>
                                          <p:spTgt spid="776210"/>
                                        </p:tgtEl>
                                        <p:attrNameLst>
                                          <p:attrName>style.visibility</p:attrName>
                                        </p:attrNameLst>
                                      </p:cBhvr>
                                      <p:to>
                                        <p:strVal val="visible"/>
                                      </p:to>
                                    </p:set>
                                    <p:anim calcmode="lin" valueType="num">
                                      <p:cBhvr>
                                        <p:cTn id="112" dur="500" fill="hold"/>
                                        <p:tgtEl>
                                          <p:spTgt spid="776210"/>
                                        </p:tgtEl>
                                        <p:attrNameLst>
                                          <p:attrName>ppt_x</p:attrName>
                                        </p:attrNameLst>
                                      </p:cBhvr>
                                      <p:tavLst>
                                        <p:tav tm="0">
                                          <p:val>
                                            <p:strVal val="#ppt_x"/>
                                          </p:val>
                                        </p:tav>
                                        <p:tav tm="100000">
                                          <p:val>
                                            <p:strVal val="#ppt_x"/>
                                          </p:val>
                                        </p:tav>
                                      </p:tavLst>
                                    </p:anim>
                                    <p:anim calcmode="lin" valueType="num">
                                      <p:cBhvr>
                                        <p:cTn id="113" dur="500" fill="hold"/>
                                        <p:tgtEl>
                                          <p:spTgt spid="776210"/>
                                        </p:tgtEl>
                                        <p:attrNameLst>
                                          <p:attrName>ppt_y</p:attrName>
                                        </p:attrNameLst>
                                      </p:cBhvr>
                                      <p:tavLst>
                                        <p:tav tm="0">
                                          <p:val>
                                            <p:strVal val="#ppt_y-#ppt_h/2"/>
                                          </p:val>
                                        </p:tav>
                                        <p:tav tm="100000">
                                          <p:val>
                                            <p:strVal val="#ppt_y"/>
                                          </p:val>
                                        </p:tav>
                                      </p:tavLst>
                                    </p:anim>
                                    <p:anim calcmode="lin" valueType="num">
                                      <p:cBhvr>
                                        <p:cTn id="114" dur="500" fill="hold"/>
                                        <p:tgtEl>
                                          <p:spTgt spid="776210"/>
                                        </p:tgtEl>
                                        <p:attrNameLst>
                                          <p:attrName>ppt_w</p:attrName>
                                        </p:attrNameLst>
                                      </p:cBhvr>
                                      <p:tavLst>
                                        <p:tav tm="0">
                                          <p:val>
                                            <p:strVal val="#ppt_w"/>
                                          </p:val>
                                        </p:tav>
                                        <p:tav tm="100000">
                                          <p:val>
                                            <p:strVal val="#ppt_w"/>
                                          </p:val>
                                        </p:tav>
                                      </p:tavLst>
                                    </p:anim>
                                    <p:anim calcmode="lin" valueType="num">
                                      <p:cBhvr>
                                        <p:cTn id="115" dur="500" fill="hold"/>
                                        <p:tgtEl>
                                          <p:spTgt spid="776210"/>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8000"/>
                            </p:stCondLst>
                            <p:childTnLst>
                              <p:par>
                                <p:cTn id="117" presetID="17" presetClass="entr" presetSubtype="1" fill="hold" nodeType="afterEffect">
                                  <p:stCondLst>
                                    <p:cond delay="0"/>
                                  </p:stCondLst>
                                  <p:childTnLst>
                                    <p:set>
                                      <p:cBhvr>
                                        <p:cTn id="118" dur="1" fill="hold">
                                          <p:stCondLst>
                                            <p:cond delay="0"/>
                                          </p:stCondLst>
                                        </p:cTn>
                                        <p:tgtEl>
                                          <p:spTgt spid="776211"/>
                                        </p:tgtEl>
                                        <p:attrNameLst>
                                          <p:attrName>style.visibility</p:attrName>
                                        </p:attrNameLst>
                                      </p:cBhvr>
                                      <p:to>
                                        <p:strVal val="visible"/>
                                      </p:to>
                                    </p:set>
                                    <p:anim calcmode="lin" valueType="num">
                                      <p:cBhvr>
                                        <p:cTn id="119" dur="500" fill="hold"/>
                                        <p:tgtEl>
                                          <p:spTgt spid="776211"/>
                                        </p:tgtEl>
                                        <p:attrNameLst>
                                          <p:attrName>ppt_x</p:attrName>
                                        </p:attrNameLst>
                                      </p:cBhvr>
                                      <p:tavLst>
                                        <p:tav tm="0">
                                          <p:val>
                                            <p:strVal val="#ppt_x"/>
                                          </p:val>
                                        </p:tav>
                                        <p:tav tm="100000">
                                          <p:val>
                                            <p:strVal val="#ppt_x"/>
                                          </p:val>
                                        </p:tav>
                                      </p:tavLst>
                                    </p:anim>
                                    <p:anim calcmode="lin" valueType="num">
                                      <p:cBhvr>
                                        <p:cTn id="120" dur="500" fill="hold"/>
                                        <p:tgtEl>
                                          <p:spTgt spid="776211"/>
                                        </p:tgtEl>
                                        <p:attrNameLst>
                                          <p:attrName>ppt_y</p:attrName>
                                        </p:attrNameLst>
                                      </p:cBhvr>
                                      <p:tavLst>
                                        <p:tav tm="0">
                                          <p:val>
                                            <p:strVal val="#ppt_y-#ppt_h/2"/>
                                          </p:val>
                                        </p:tav>
                                        <p:tav tm="100000">
                                          <p:val>
                                            <p:strVal val="#ppt_y"/>
                                          </p:val>
                                        </p:tav>
                                      </p:tavLst>
                                    </p:anim>
                                    <p:anim calcmode="lin" valueType="num">
                                      <p:cBhvr>
                                        <p:cTn id="121" dur="500" fill="hold"/>
                                        <p:tgtEl>
                                          <p:spTgt spid="776211"/>
                                        </p:tgtEl>
                                        <p:attrNameLst>
                                          <p:attrName>ppt_w</p:attrName>
                                        </p:attrNameLst>
                                      </p:cBhvr>
                                      <p:tavLst>
                                        <p:tav tm="0">
                                          <p:val>
                                            <p:strVal val="#ppt_w"/>
                                          </p:val>
                                        </p:tav>
                                        <p:tav tm="100000">
                                          <p:val>
                                            <p:strVal val="#ppt_w"/>
                                          </p:val>
                                        </p:tav>
                                      </p:tavLst>
                                    </p:anim>
                                    <p:anim calcmode="lin" valueType="num">
                                      <p:cBhvr>
                                        <p:cTn id="122" dur="500" fill="hold"/>
                                        <p:tgtEl>
                                          <p:spTgt spid="776211"/>
                                        </p:tgtEl>
                                        <p:attrNameLst>
                                          <p:attrName>ppt_h</p:attrName>
                                        </p:attrNameLst>
                                      </p:cBhvr>
                                      <p:tavLst>
                                        <p:tav tm="0">
                                          <p:val>
                                            <p:fltVal val="0"/>
                                          </p:val>
                                        </p:tav>
                                        <p:tav tm="100000">
                                          <p:val>
                                            <p:strVal val="#ppt_h"/>
                                          </p:val>
                                        </p:tav>
                                      </p:tavLst>
                                    </p:anim>
                                  </p:childTnLst>
                                </p:cTn>
                              </p:par>
                            </p:childTnLst>
                          </p:cTn>
                        </p:par>
                        <p:par>
                          <p:cTn id="123" fill="hold" nodeType="afterGroup">
                            <p:stCondLst>
                              <p:cond delay="8500"/>
                            </p:stCondLst>
                            <p:childTnLst>
                              <p:par>
                                <p:cTn id="124" presetID="17" presetClass="entr" presetSubtype="2" fill="hold" nodeType="afterEffect">
                                  <p:stCondLst>
                                    <p:cond delay="0"/>
                                  </p:stCondLst>
                                  <p:childTnLst>
                                    <p:set>
                                      <p:cBhvr>
                                        <p:cTn id="125" dur="1" fill="hold">
                                          <p:stCondLst>
                                            <p:cond delay="0"/>
                                          </p:stCondLst>
                                        </p:cTn>
                                        <p:tgtEl>
                                          <p:spTgt spid="776212"/>
                                        </p:tgtEl>
                                        <p:attrNameLst>
                                          <p:attrName>style.visibility</p:attrName>
                                        </p:attrNameLst>
                                      </p:cBhvr>
                                      <p:to>
                                        <p:strVal val="visible"/>
                                      </p:to>
                                    </p:set>
                                    <p:anim calcmode="lin" valueType="num">
                                      <p:cBhvr>
                                        <p:cTn id="126" dur="500" fill="hold"/>
                                        <p:tgtEl>
                                          <p:spTgt spid="776212"/>
                                        </p:tgtEl>
                                        <p:attrNameLst>
                                          <p:attrName>ppt_x</p:attrName>
                                        </p:attrNameLst>
                                      </p:cBhvr>
                                      <p:tavLst>
                                        <p:tav tm="0">
                                          <p:val>
                                            <p:strVal val="#ppt_x+#ppt_w/2"/>
                                          </p:val>
                                        </p:tav>
                                        <p:tav tm="100000">
                                          <p:val>
                                            <p:strVal val="#ppt_x"/>
                                          </p:val>
                                        </p:tav>
                                      </p:tavLst>
                                    </p:anim>
                                    <p:anim calcmode="lin" valueType="num">
                                      <p:cBhvr>
                                        <p:cTn id="127" dur="500" fill="hold"/>
                                        <p:tgtEl>
                                          <p:spTgt spid="776212"/>
                                        </p:tgtEl>
                                        <p:attrNameLst>
                                          <p:attrName>ppt_y</p:attrName>
                                        </p:attrNameLst>
                                      </p:cBhvr>
                                      <p:tavLst>
                                        <p:tav tm="0">
                                          <p:val>
                                            <p:strVal val="#ppt_y"/>
                                          </p:val>
                                        </p:tav>
                                        <p:tav tm="100000">
                                          <p:val>
                                            <p:strVal val="#ppt_y"/>
                                          </p:val>
                                        </p:tav>
                                      </p:tavLst>
                                    </p:anim>
                                    <p:anim calcmode="lin" valueType="num">
                                      <p:cBhvr>
                                        <p:cTn id="128" dur="500" fill="hold"/>
                                        <p:tgtEl>
                                          <p:spTgt spid="776212"/>
                                        </p:tgtEl>
                                        <p:attrNameLst>
                                          <p:attrName>ppt_w</p:attrName>
                                        </p:attrNameLst>
                                      </p:cBhvr>
                                      <p:tavLst>
                                        <p:tav tm="0">
                                          <p:val>
                                            <p:fltVal val="0"/>
                                          </p:val>
                                        </p:tav>
                                        <p:tav tm="100000">
                                          <p:val>
                                            <p:strVal val="#ppt_w"/>
                                          </p:val>
                                        </p:tav>
                                      </p:tavLst>
                                    </p:anim>
                                    <p:anim calcmode="lin" valueType="num">
                                      <p:cBhvr>
                                        <p:cTn id="129" dur="500" fill="hold"/>
                                        <p:tgtEl>
                                          <p:spTgt spid="776212"/>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9000"/>
                            </p:stCondLst>
                            <p:childTnLst>
                              <p:par>
                                <p:cTn id="131" presetID="17" presetClass="entr" presetSubtype="2" fill="hold" grpId="0" nodeType="afterEffect">
                                  <p:stCondLst>
                                    <p:cond delay="0"/>
                                  </p:stCondLst>
                                  <p:childTnLst>
                                    <p:set>
                                      <p:cBhvr>
                                        <p:cTn id="132" dur="1" fill="hold">
                                          <p:stCondLst>
                                            <p:cond delay="0"/>
                                          </p:stCondLst>
                                        </p:cTn>
                                        <p:tgtEl>
                                          <p:spTgt spid="776213"/>
                                        </p:tgtEl>
                                        <p:attrNameLst>
                                          <p:attrName>style.visibility</p:attrName>
                                        </p:attrNameLst>
                                      </p:cBhvr>
                                      <p:to>
                                        <p:strVal val="visible"/>
                                      </p:to>
                                    </p:set>
                                    <p:anim calcmode="lin" valueType="num">
                                      <p:cBhvr>
                                        <p:cTn id="133" dur="500" fill="hold"/>
                                        <p:tgtEl>
                                          <p:spTgt spid="776213"/>
                                        </p:tgtEl>
                                        <p:attrNameLst>
                                          <p:attrName>ppt_x</p:attrName>
                                        </p:attrNameLst>
                                      </p:cBhvr>
                                      <p:tavLst>
                                        <p:tav tm="0">
                                          <p:val>
                                            <p:strVal val="#ppt_x+#ppt_w/2"/>
                                          </p:val>
                                        </p:tav>
                                        <p:tav tm="100000">
                                          <p:val>
                                            <p:strVal val="#ppt_x"/>
                                          </p:val>
                                        </p:tav>
                                      </p:tavLst>
                                    </p:anim>
                                    <p:anim calcmode="lin" valueType="num">
                                      <p:cBhvr>
                                        <p:cTn id="134" dur="500" fill="hold"/>
                                        <p:tgtEl>
                                          <p:spTgt spid="776213"/>
                                        </p:tgtEl>
                                        <p:attrNameLst>
                                          <p:attrName>ppt_y</p:attrName>
                                        </p:attrNameLst>
                                      </p:cBhvr>
                                      <p:tavLst>
                                        <p:tav tm="0">
                                          <p:val>
                                            <p:strVal val="#ppt_y"/>
                                          </p:val>
                                        </p:tav>
                                        <p:tav tm="100000">
                                          <p:val>
                                            <p:strVal val="#ppt_y"/>
                                          </p:val>
                                        </p:tav>
                                      </p:tavLst>
                                    </p:anim>
                                    <p:anim calcmode="lin" valueType="num">
                                      <p:cBhvr>
                                        <p:cTn id="135" dur="500" fill="hold"/>
                                        <p:tgtEl>
                                          <p:spTgt spid="776213"/>
                                        </p:tgtEl>
                                        <p:attrNameLst>
                                          <p:attrName>ppt_w</p:attrName>
                                        </p:attrNameLst>
                                      </p:cBhvr>
                                      <p:tavLst>
                                        <p:tav tm="0">
                                          <p:val>
                                            <p:fltVal val="0"/>
                                          </p:val>
                                        </p:tav>
                                        <p:tav tm="100000">
                                          <p:val>
                                            <p:strVal val="#ppt_w"/>
                                          </p:val>
                                        </p:tav>
                                      </p:tavLst>
                                    </p:anim>
                                    <p:anim calcmode="lin" valueType="num">
                                      <p:cBhvr>
                                        <p:cTn id="136" dur="500" fill="hold"/>
                                        <p:tgtEl>
                                          <p:spTgt spid="776213"/>
                                        </p:tgtEl>
                                        <p:attrNameLst>
                                          <p:attrName>ppt_h</p:attrName>
                                        </p:attrNameLst>
                                      </p:cBhvr>
                                      <p:tavLst>
                                        <p:tav tm="0">
                                          <p:val>
                                            <p:strVal val="#ppt_h"/>
                                          </p:val>
                                        </p:tav>
                                        <p:tav tm="100000">
                                          <p:val>
                                            <p:strVal val="#ppt_h"/>
                                          </p:val>
                                        </p:tav>
                                      </p:tavLst>
                                    </p:anim>
                                  </p:childTnLst>
                                </p:cTn>
                              </p:par>
                            </p:childTnLst>
                          </p:cTn>
                        </p:par>
                        <p:par>
                          <p:cTn id="137" fill="hold" nodeType="afterGroup">
                            <p:stCondLst>
                              <p:cond delay="9500"/>
                            </p:stCondLst>
                            <p:childTnLst>
                              <p:par>
                                <p:cTn id="138" presetID="17" presetClass="entr" presetSubtype="1" fill="hold" nodeType="afterEffect">
                                  <p:stCondLst>
                                    <p:cond delay="0"/>
                                  </p:stCondLst>
                                  <p:childTnLst>
                                    <p:set>
                                      <p:cBhvr>
                                        <p:cTn id="139" dur="1" fill="hold">
                                          <p:stCondLst>
                                            <p:cond delay="0"/>
                                          </p:stCondLst>
                                        </p:cTn>
                                        <p:tgtEl>
                                          <p:spTgt spid="776214"/>
                                        </p:tgtEl>
                                        <p:attrNameLst>
                                          <p:attrName>style.visibility</p:attrName>
                                        </p:attrNameLst>
                                      </p:cBhvr>
                                      <p:to>
                                        <p:strVal val="visible"/>
                                      </p:to>
                                    </p:set>
                                    <p:anim calcmode="lin" valueType="num">
                                      <p:cBhvr>
                                        <p:cTn id="140" dur="500" fill="hold"/>
                                        <p:tgtEl>
                                          <p:spTgt spid="776214"/>
                                        </p:tgtEl>
                                        <p:attrNameLst>
                                          <p:attrName>ppt_x</p:attrName>
                                        </p:attrNameLst>
                                      </p:cBhvr>
                                      <p:tavLst>
                                        <p:tav tm="0">
                                          <p:val>
                                            <p:strVal val="#ppt_x"/>
                                          </p:val>
                                        </p:tav>
                                        <p:tav tm="100000">
                                          <p:val>
                                            <p:strVal val="#ppt_x"/>
                                          </p:val>
                                        </p:tav>
                                      </p:tavLst>
                                    </p:anim>
                                    <p:anim calcmode="lin" valueType="num">
                                      <p:cBhvr>
                                        <p:cTn id="141" dur="500" fill="hold"/>
                                        <p:tgtEl>
                                          <p:spTgt spid="776214"/>
                                        </p:tgtEl>
                                        <p:attrNameLst>
                                          <p:attrName>ppt_y</p:attrName>
                                        </p:attrNameLst>
                                      </p:cBhvr>
                                      <p:tavLst>
                                        <p:tav tm="0">
                                          <p:val>
                                            <p:strVal val="#ppt_y-#ppt_h/2"/>
                                          </p:val>
                                        </p:tav>
                                        <p:tav tm="100000">
                                          <p:val>
                                            <p:strVal val="#ppt_y"/>
                                          </p:val>
                                        </p:tav>
                                      </p:tavLst>
                                    </p:anim>
                                    <p:anim calcmode="lin" valueType="num">
                                      <p:cBhvr>
                                        <p:cTn id="142" dur="500" fill="hold"/>
                                        <p:tgtEl>
                                          <p:spTgt spid="776214"/>
                                        </p:tgtEl>
                                        <p:attrNameLst>
                                          <p:attrName>ppt_w</p:attrName>
                                        </p:attrNameLst>
                                      </p:cBhvr>
                                      <p:tavLst>
                                        <p:tav tm="0">
                                          <p:val>
                                            <p:strVal val="#ppt_w"/>
                                          </p:val>
                                        </p:tav>
                                        <p:tav tm="100000">
                                          <p:val>
                                            <p:strVal val="#ppt_w"/>
                                          </p:val>
                                        </p:tav>
                                      </p:tavLst>
                                    </p:anim>
                                    <p:anim calcmode="lin" valueType="num">
                                      <p:cBhvr>
                                        <p:cTn id="143" dur="500" fill="hold"/>
                                        <p:tgtEl>
                                          <p:spTgt spid="776214"/>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10000"/>
                            </p:stCondLst>
                            <p:childTnLst>
                              <p:par>
                                <p:cTn id="145" presetID="17" presetClass="entr" presetSubtype="2" fill="hold" nodeType="afterEffect">
                                  <p:stCondLst>
                                    <p:cond delay="0"/>
                                  </p:stCondLst>
                                  <p:childTnLst>
                                    <p:set>
                                      <p:cBhvr>
                                        <p:cTn id="146" dur="1" fill="hold">
                                          <p:stCondLst>
                                            <p:cond delay="0"/>
                                          </p:stCondLst>
                                        </p:cTn>
                                        <p:tgtEl>
                                          <p:spTgt spid="776215"/>
                                        </p:tgtEl>
                                        <p:attrNameLst>
                                          <p:attrName>style.visibility</p:attrName>
                                        </p:attrNameLst>
                                      </p:cBhvr>
                                      <p:to>
                                        <p:strVal val="visible"/>
                                      </p:to>
                                    </p:set>
                                    <p:anim calcmode="lin" valueType="num">
                                      <p:cBhvr>
                                        <p:cTn id="147" dur="500" fill="hold"/>
                                        <p:tgtEl>
                                          <p:spTgt spid="776215"/>
                                        </p:tgtEl>
                                        <p:attrNameLst>
                                          <p:attrName>ppt_x</p:attrName>
                                        </p:attrNameLst>
                                      </p:cBhvr>
                                      <p:tavLst>
                                        <p:tav tm="0">
                                          <p:val>
                                            <p:strVal val="#ppt_x+#ppt_w/2"/>
                                          </p:val>
                                        </p:tav>
                                        <p:tav tm="100000">
                                          <p:val>
                                            <p:strVal val="#ppt_x"/>
                                          </p:val>
                                        </p:tav>
                                      </p:tavLst>
                                    </p:anim>
                                    <p:anim calcmode="lin" valueType="num">
                                      <p:cBhvr>
                                        <p:cTn id="148" dur="500" fill="hold"/>
                                        <p:tgtEl>
                                          <p:spTgt spid="776215"/>
                                        </p:tgtEl>
                                        <p:attrNameLst>
                                          <p:attrName>ppt_y</p:attrName>
                                        </p:attrNameLst>
                                      </p:cBhvr>
                                      <p:tavLst>
                                        <p:tav tm="0">
                                          <p:val>
                                            <p:strVal val="#ppt_y"/>
                                          </p:val>
                                        </p:tav>
                                        <p:tav tm="100000">
                                          <p:val>
                                            <p:strVal val="#ppt_y"/>
                                          </p:val>
                                        </p:tav>
                                      </p:tavLst>
                                    </p:anim>
                                    <p:anim calcmode="lin" valueType="num">
                                      <p:cBhvr>
                                        <p:cTn id="149" dur="500" fill="hold"/>
                                        <p:tgtEl>
                                          <p:spTgt spid="776215"/>
                                        </p:tgtEl>
                                        <p:attrNameLst>
                                          <p:attrName>ppt_w</p:attrName>
                                        </p:attrNameLst>
                                      </p:cBhvr>
                                      <p:tavLst>
                                        <p:tav tm="0">
                                          <p:val>
                                            <p:fltVal val="0"/>
                                          </p:val>
                                        </p:tav>
                                        <p:tav tm="100000">
                                          <p:val>
                                            <p:strVal val="#ppt_w"/>
                                          </p:val>
                                        </p:tav>
                                      </p:tavLst>
                                    </p:anim>
                                    <p:anim calcmode="lin" valueType="num">
                                      <p:cBhvr>
                                        <p:cTn id="150" dur="500" fill="hold"/>
                                        <p:tgtEl>
                                          <p:spTgt spid="776215"/>
                                        </p:tgtEl>
                                        <p:attrNameLst>
                                          <p:attrName>ppt_h</p:attrName>
                                        </p:attrNameLst>
                                      </p:cBhvr>
                                      <p:tavLst>
                                        <p:tav tm="0">
                                          <p:val>
                                            <p:strVal val="#ppt_h"/>
                                          </p:val>
                                        </p:tav>
                                        <p:tav tm="100000">
                                          <p:val>
                                            <p:strVal val="#ppt_h"/>
                                          </p:val>
                                        </p:tav>
                                      </p:tavLst>
                                    </p:anim>
                                  </p:childTnLst>
                                </p:cTn>
                              </p:par>
                            </p:childTnLst>
                          </p:cTn>
                        </p:par>
                        <p:par>
                          <p:cTn id="151" fill="hold" nodeType="afterGroup">
                            <p:stCondLst>
                              <p:cond delay="10500"/>
                            </p:stCondLst>
                            <p:childTnLst>
                              <p:par>
                                <p:cTn id="152" presetID="17" presetClass="entr" presetSubtype="2" fill="hold" grpId="0" nodeType="afterEffect">
                                  <p:stCondLst>
                                    <p:cond delay="0"/>
                                  </p:stCondLst>
                                  <p:childTnLst>
                                    <p:set>
                                      <p:cBhvr>
                                        <p:cTn id="153" dur="1" fill="hold">
                                          <p:stCondLst>
                                            <p:cond delay="0"/>
                                          </p:stCondLst>
                                        </p:cTn>
                                        <p:tgtEl>
                                          <p:spTgt spid="776216"/>
                                        </p:tgtEl>
                                        <p:attrNameLst>
                                          <p:attrName>style.visibility</p:attrName>
                                        </p:attrNameLst>
                                      </p:cBhvr>
                                      <p:to>
                                        <p:strVal val="visible"/>
                                      </p:to>
                                    </p:set>
                                    <p:anim calcmode="lin" valueType="num">
                                      <p:cBhvr>
                                        <p:cTn id="154" dur="500" fill="hold"/>
                                        <p:tgtEl>
                                          <p:spTgt spid="776216"/>
                                        </p:tgtEl>
                                        <p:attrNameLst>
                                          <p:attrName>ppt_x</p:attrName>
                                        </p:attrNameLst>
                                      </p:cBhvr>
                                      <p:tavLst>
                                        <p:tav tm="0">
                                          <p:val>
                                            <p:strVal val="#ppt_x+#ppt_w/2"/>
                                          </p:val>
                                        </p:tav>
                                        <p:tav tm="100000">
                                          <p:val>
                                            <p:strVal val="#ppt_x"/>
                                          </p:val>
                                        </p:tav>
                                      </p:tavLst>
                                    </p:anim>
                                    <p:anim calcmode="lin" valueType="num">
                                      <p:cBhvr>
                                        <p:cTn id="155" dur="500" fill="hold"/>
                                        <p:tgtEl>
                                          <p:spTgt spid="776216"/>
                                        </p:tgtEl>
                                        <p:attrNameLst>
                                          <p:attrName>ppt_y</p:attrName>
                                        </p:attrNameLst>
                                      </p:cBhvr>
                                      <p:tavLst>
                                        <p:tav tm="0">
                                          <p:val>
                                            <p:strVal val="#ppt_y"/>
                                          </p:val>
                                        </p:tav>
                                        <p:tav tm="100000">
                                          <p:val>
                                            <p:strVal val="#ppt_y"/>
                                          </p:val>
                                        </p:tav>
                                      </p:tavLst>
                                    </p:anim>
                                    <p:anim calcmode="lin" valueType="num">
                                      <p:cBhvr>
                                        <p:cTn id="156" dur="500" fill="hold"/>
                                        <p:tgtEl>
                                          <p:spTgt spid="776216"/>
                                        </p:tgtEl>
                                        <p:attrNameLst>
                                          <p:attrName>ppt_w</p:attrName>
                                        </p:attrNameLst>
                                      </p:cBhvr>
                                      <p:tavLst>
                                        <p:tav tm="0">
                                          <p:val>
                                            <p:fltVal val="0"/>
                                          </p:val>
                                        </p:tav>
                                        <p:tav tm="100000">
                                          <p:val>
                                            <p:strVal val="#ppt_w"/>
                                          </p:val>
                                        </p:tav>
                                      </p:tavLst>
                                    </p:anim>
                                    <p:anim calcmode="lin" valueType="num">
                                      <p:cBhvr>
                                        <p:cTn id="157" dur="500" fill="hold"/>
                                        <p:tgtEl>
                                          <p:spTgt spid="776216"/>
                                        </p:tgtEl>
                                        <p:attrNameLst>
                                          <p:attrName>ppt_h</p:attrName>
                                        </p:attrNameLst>
                                      </p:cBhvr>
                                      <p:tavLst>
                                        <p:tav tm="0">
                                          <p:val>
                                            <p:strVal val="#ppt_h"/>
                                          </p:val>
                                        </p:tav>
                                        <p:tav tm="100000">
                                          <p:val>
                                            <p:strVal val="#ppt_h"/>
                                          </p:val>
                                        </p:tav>
                                      </p:tavLst>
                                    </p:anim>
                                  </p:childTnLst>
                                </p:cTn>
                              </p:par>
                            </p:childTnLst>
                          </p:cTn>
                        </p:par>
                        <p:par>
                          <p:cTn id="158" fill="hold" nodeType="afterGroup">
                            <p:stCondLst>
                              <p:cond delay="11000"/>
                            </p:stCondLst>
                            <p:childTnLst>
                              <p:par>
                                <p:cTn id="159" presetID="17" presetClass="entr" presetSubtype="1" fill="hold" nodeType="afterEffect">
                                  <p:stCondLst>
                                    <p:cond delay="0"/>
                                  </p:stCondLst>
                                  <p:childTnLst>
                                    <p:set>
                                      <p:cBhvr>
                                        <p:cTn id="160" dur="1" fill="hold">
                                          <p:stCondLst>
                                            <p:cond delay="0"/>
                                          </p:stCondLst>
                                        </p:cTn>
                                        <p:tgtEl>
                                          <p:spTgt spid="776217"/>
                                        </p:tgtEl>
                                        <p:attrNameLst>
                                          <p:attrName>style.visibility</p:attrName>
                                        </p:attrNameLst>
                                      </p:cBhvr>
                                      <p:to>
                                        <p:strVal val="visible"/>
                                      </p:to>
                                    </p:set>
                                    <p:anim calcmode="lin" valueType="num">
                                      <p:cBhvr>
                                        <p:cTn id="161" dur="500" fill="hold"/>
                                        <p:tgtEl>
                                          <p:spTgt spid="776217"/>
                                        </p:tgtEl>
                                        <p:attrNameLst>
                                          <p:attrName>ppt_x</p:attrName>
                                        </p:attrNameLst>
                                      </p:cBhvr>
                                      <p:tavLst>
                                        <p:tav tm="0">
                                          <p:val>
                                            <p:strVal val="#ppt_x"/>
                                          </p:val>
                                        </p:tav>
                                        <p:tav tm="100000">
                                          <p:val>
                                            <p:strVal val="#ppt_x"/>
                                          </p:val>
                                        </p:tav>
                                      </p:tavLst>
                                    </p:anim>
                                    <p:anim calcmode="lin" valueType="num">
                                      <p:cBhvr>
                                        <p:cTn id="162" dur="500" fill="hold"/>
                                        <p:tgtEl>
                                          <p:spTgt spid="776217"/>
                                        </p:tgtEl>
                                        <p:attrNameLst>
                                          <p:attrName>ppt_y</p:attrName>
                                        </p:attrNameLst>
                                      </p:cBhvr>
                                      <p:tavLst>
                                        <p:tav tm="0">
                                          <p:val>
                                            <p:strVal val="#ppt_y-#ppt_h/2"/>
                                          </p:val>
                                        </p:tav>
                                        <p:tav tm="100000">
                                          <p:val>
                                            <p:strVal val="#ppt_y"/>
                                          </p:val>
                                        </p:tav>
                                      </p:tavLst>
                                    </p:anim>
                                    <p:anim calcmode="lin" valueType="num">
                                      <p:cBhvr>
                                        <p:cTn id="163" dur="500" fill="hold"/>
                                        <p:tgtEl>
                                          <p:spTgt spid="776217"/>
                                        </p:tgtEl>
                                        <p:attrNameLst>
                                          <p:attrName>ppt_w</p:attrName>
                                        </p:attrNameLst>
                                      </p:cBhvr>
                                      <p:tavLst>
                                        <p:tav tm="0">
                                          <p:val>
                                            <p:strVal val="#ppt_w"/>
                                          </p:val>
                                        </p:tav>
                                        <p:tav tm="100000">
                                          <p:val>
                                            <p:strVal val="#ppt_w"/>
                                          </p:val>
                                        </p:tav>
                                      </p:tavLst>
                                    </p:anim>
                                    <p:anim calcmode="lin" valueType="num">
                                      <p:cBhvr>
                                        <p:cTn id="164" dur="500" fill="hold"/>
                                        <p:tgtEl>
                                          <p:spTgt spid="776217"/>
                                        </p:tgtEl>
                                        <p:attrNameLst>
                                          <p:attrName>ppt_h</p:attrName>
                                        </p:attrNameLst>
                                      </p:cBhvr>
                                      <p:tavLst>
                                        <p:tav tm="0">
                                          <p:val>
                                            <p:fltVal val="0"/>
                                          </p:val>
                                        </p:tav>
                                        <p:tav tm="100000">
                                          <p:val>
                                            <p:strVal val="#ppt_h"/>
                                          </p:val>
                                        </p:tav>
                                      </p:tavLst>
                                    </p:anim>
                                  </p:childTnLst>
                                </p:cTn>
                              </p:par>
                            </p:childTnLst>
                          </p:cTn>
                        </p:par>
                        <p:par>
                          <p:cTn id="165" fill="hold" nodeType="afterGroup">
                            <p:stCondLst>
                              <p:cond delay="11500"/>
                            </p:stCondLst>
                            <p:childTnLst>
                              <p:par>
                                <p:cTn id="166" presetID="17" presetClass="entr" presetSubtype="1" fill="hold" nodeType="afterEffect">
                                  <p:stCondLst>
                                    <p:cond delay="0"/>
                                  </p:stCondLst>
                                  <p:childTnLst>
                                    <p:set>
                                      <p:cBhvr>
                                        <p:cTn id="167" dur="1" fill="hold">
                                          <p:stCondLst>
                                            <p:cond delay="0"/>
                                          </p:stCondLst>
                                        </p:cTn>
                                        <p:tgtEl>
                                          <p:spTgt spid="776218"/>
                                        </p:tgtEl>
                                        <p:attrNameLst>
                                          <p:attrName>style.visibility</p:attrName>
                                        </p:attrNameLst>
                                      </p:cBhvr>
                                      <p:to>
                                        <p:strVal val="visible"/>
                                      </p:to>
                                    </p:set>
                                    <p:anim calcmode="lin" valueType="num">
                                      <p:cBhvr>
                                        <p:cTn id="168" dur="500" fill="hold"/>
                                        <p:tgtEl>
                                          <p:spTgt spid="776218"/>
                                        </p:tgtEl>
                                        <p:attrNameLst>
                                          <p:attrName>ppt_x</p:attrName>
                                        </p:attrNameLst>
                                      </p:cBhvr>
                                      <p:tavLst>
                                        <p:tav tm="0">
                                          <p:val>
                                            <p:strVal val="#ppt_x"/>
                                          </p:val>
                                        </p:tav>
                                        <p:tav tm="100000">
                                          <p:val>
                                            <p:strVal val="#ppt_x"/>
                                          </p:val>
                                        </p:tav>
                                      </p:tavLst>
                                    </p:anim>
                                    <p:anim calcmode="lin" valueType="num">
                                      <p:cBhvr>
                                        <p:cTn id="169" dur="500" fill="hold"/>
                                        <p:tgtEl>
                                          <p:spTgt spid="776218"/>
                                        </p:tgtEl>
                                        <p:attrNameLst>
                                          <p:attrName>ppt_y</p:attrName>
                                        </p:attrNameLst>
                                      </p:cBhvr>
                                      <p:tavLst>
                                        <p:tav tm="0">
                                          <p:val>
                                            <p:strVal val="#ppt_y-#ppt_h/2"/>
                                          </p:val>
                                        </p:tav>
                                        <p:tav tm="100000">
                                          <p:val>
                                            <p:strVal val="#ppt_y"/>
                                          </p:val>
                                        </p:tav>
                                      </p:tavLst>
                                    </p:anim>
                                    <p:anim calcmode="lin" valueType="num">
                                      <p:cBhvr>
                                        <p:cTn id="170" dur="500" fill="hold"/>
                                        <p:tgtEl>
                                          <p:spTgt spid="776218"/>
                                        </p:tgtEl>
                                        <p:attrNameLst>
                                          <p:attrName>ppt_w</p:attrName>
                                        </p:attrNameLst>
                                      </p:cBhvr>
                                      <p:tavLst>
                                        <p:tav tm="0">
                                          <p:val>
                                            <p:strVal val="#ppt_w"/>
                                          </p:val>
                                        </p:tav>
                                        <p:tav tm="100000">
                                          <p:val>
                                            <p:strVal val="#ppt_w"/>
                                          </p:val>
                                        </p:tav>
                                      </p:tavLst>
                                    </p:anim>
                                    <p:anim calcmode="lin" valueType="num">
                                      <p:cBhvr>
                                        <p:cTn id="171" dur="500" fill="hold"/>
                                        <p:tgtEl>
                                          <p:spTgt spid="776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animBg="1" autoUpdateAnimBg="0"/>
      <p:bldP spid="776198" grpId="0" autoUpdateAnimBg="0"/>
      <p:bldP spid="776201" grpId="0" autoUpdateAnimBg="0"/>
      <p:bldP spid="776202" grpId="0" animBg="1" autoUpdateAnimBg="0"/>
      <p:bldP spid="776204" grpId="0" autoUpdateAnimBg="0"/>
      <p:bldP spid="776207" grpId="0" autoUpdateAnimBg="0"/>
      <p:bldP spid="776208" grpId="0" animBg="1" autoUpdateAnimBg="0"/>
      <p:bldP spid="776213" grpId="0" autoUpdateAnimBg="0"/>
      <p:bldP spid="77621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683568" y="1187450"/>
            <a:ext cx="7848600" cy="4953000"/>
          </a:xfrm>
        </p:spPr>
        <p:txBody>
          <a:bodyPr/>
          <a:lstStyle/>
          <a:p>
            <a:pPr marL="284163" indent="-284163" eaLnBrk="1" hangingPunct="1">
              <a:lnSpc>
                <a:spcPct val="110000"/>
              </a:lnSpc>
            </a:pPr>
            <a:r>
              <a:rPr lang="zh-CN" altLang="en-US" sz="2000" dirty="0" smtClean="0"/>
              <a:t>例</a:t>
            </a:r>
            <a:r>
              <a:rPr lang="en-US" altLang="zh-CN" sz="2000" dirty="0" smtClean="0"/>
              <a:t>5-2</a:t>
            </a:r>
            <a:r>
              <a:rPr lang="zh-CN" altLang="en-US" sz="2000" dirty="0" smtClean="0"/>
              <a:t>：</a:t>
            </a:r>
            <a:r>
              <a:rPr lang="zh-CN" altLang="en-US" sz="2000" b="1" dirty="0" smtClean="0">
                <a:solidFill>
                  <a:srgbClr val="D60093"/>
                </a:solidFill>
              </a:rPr>
              <a:t>设</a:t>
            </a:r>
            <a:r>
              <a:rPr lang="en-US" altLang="zh-CN" sz="2000" b="1" dirty="0" smtClean="0">
                <a:solidFill>
                  <a:srgbClr val="D60093"/>
                </a:solidFill>
              </a:rPr>
              <a:t>8031</a:t>
            </a:r>
            <a:r>
              <a:rPr lang="zh-CN" altLang="en-US" sz="2000" b="1" dirty="0" smtClean="0">
                <a:solidFill>
                  <a:srgbClr val="D60093"/>
                </a:solidFill>
              </a:rPr>
              <a:t>的片外中断为高优先级，片内中断为低优先级。设置</a:t>
            </a:r>
            <a:r>
              <a:rPr lang="en-US" altLang="zh-CN" sz="2000" b="1" dirty="0" smtClean="0">
                <a:solidFill>
                  <a:srgbClr val="D60093"/>
                </a:solidFill>
              </a:rPr>
              <a:t>IP</a:t>
            </a:r>
            <a:r>
              <a:rPr lang="zh-CN" altLang="en-US" sz="2000" b="1" dirty="0" smtClean="0">
                <a:solidFill>
                  <a:srgbClr val="D60093"/>
                </a:solidFill>
              </a:rPr>
              <a:t>相应值。</a:t>
            </a:r>
            <a:endParaRPr lang="zh-CN" altLang="en-US" sz="2000" dirty="0" smtClean="0"/>
          </a:p>
          <a:p>
            <a:pPr marL="284163" indent="-284163" eaLnBrk="1" hangingPunct="1">
              <a:lnSpc>
                <a:spcPct val="110000"/>
              </a:lnSpc>
              <a:buFontTx/>
              <a:buNone/>
            </a:pPr>
            <a:r>
              <a:rPr lang="zh-CN" altLang="en-US" sz="2000" b="1" dirty="0" smtClean="0">
                <a:solidFill>
                  <a:srgbClr val="CC3300"/>
                </a:solidFill>
              </a:rPr>
              <a:t>解：（</a:t>
            </a:r>
            <a:r>
              <a:rPr lang="en-US" altLang="zh-CN" sz="2000" b="1" dirty="0" smtClean="0">
                <a:solidFill>
                  <a:srgbClr val="CC3300"/>
                </a:solidFill>
              </a:rPr>
              <a:t>IP</a:t>
            </a:r>
            <a:r>
              <a:rPr lang="zh-CN" altLang="en-US" sz="2000" b="1" dirty="0" smtClean="0">
                <a:solidFill>
                  <a:srgbClr val="CC3300"/>
                </a:solidFill>
              </a:rPr>
              <a:t>）</a:t>
            </a:r>
            <a:r>
              <a:rPr lang="en-US" altLang="zh-CN" sz="2000" b="1" dirty="0" smtClean="0">
                <a:solidFill>
                  <a:srgbClr val="CC3300"/>
                </a:solidFill>
              </a:rPr>
              <a:t>=00000101B=05H</a:t>
            </a:r>
            <a:endParaRPr lang="en-US" altLang="zh-CN" sz="2000" dirty="0" smtClean="0">
              <a:solidFill>
                <a:srgbClr val="CC3300"/>
              </a:solidFill>
            </a:endParaRPr>
          </a:p>
          <a:p>
            <a:pPr marL="284163" indent="-284163" eaLnBrk="1" hangingPunct="1">
              <a:lnSpc>
                <a:spcPct val="110000"/>
              </a:lnSpc>
              <a:buFontTx/>
              <a:buNone/>
            </a:pPr>
            <a:r>
              <a:rPr lang="en-US" altLang="zh-CN" sz="2000" b="1" dirty="0" smtClean="0">
                <a:solidFill>
                  <a:srgbClr val="0066FF"/>
                </a:solidFill>
              </a:rPr>
              <a:t>(a)</a:t>
            </a:r>
            <a:r>
              <a:rPr lang="zh-CN" altLang="en-US" sz="2000" b="1" dirty="0" smtClean="0">
                <a:solidFill>
                  <a:srgbClr val="0066FF"/>
                </a:solidFill>
              </a:rPr>
              <a:t>用字节操作指令</a:t>
            </a:r>
            <a:endParaRPr lang="zh-CN" altLang="en-US" sz="2000" dirty="0" smtClean="0"/>
          </a:p>
          <a:p>
            <a:pPr marL="284163" indent="-284163" eaLnBrk="1" hangingPunct="1">
              <a:lnSpc>
                <a:spcPct val="110000"/>
              </a:lnSpc>
              <a:buFontTx/>
              <a:buNone/>
            </a:pPr>
            <a:r>
              <a:rPr lang="zh-CN" altLang="en-US" sz="2000" dirty="0" smtClean="0"/>
              <a:t>             </a:t>
            </a:r>
            <a:r>
              <a:rPr lang="en-US" altLang="zh-CN" sz="2000" b="1" dirty="0" smtClean="0"/>
              <a:t>MOV    IP</a:t>
            </a:r>
            <a:r>
              <a:rPr lang="zh-CN" altLang="en-US" sz="2000" b="1" dirty="0" smtClean="0"/>
              <a:t>，</a:t>
            </a:r>
            <a:r>
              <a:rPr lang="en-US" altLang="zh-CN" sz="2000" b="1" dirty="0" smtClean="0"/>
              <a:t>#05H</a:t>
            </a:r>
            <a:r>
              <a:rPr lang="zh-CN" altLang="en-US" sz="2000" b="1" dirty="0" smtClean="0"/>
              <a:t>；或  </a:t>
            </a:r>
            <a:r>
              <a:rPr lang="en-US" altLang="zh-CN" sz="2000" b="1" dirty="0" smtClean="0"/>
              <a:t>MOV   0B8H</a:t>
            </a:r>
            <a:r>
              <a:rPr lang="zh-CN" altLang="en-US" sz="2000" b="1" dirty="0" smtClean="0"/>
              <a:t>，</a:t>
            </a:r>
            <a:r>
              <a:rPr lang="en-US" altLang="zh-CN" sz="2000" b="1" dirty="0" smtClean="0"/>
              <a:t>#05H</a:t>
            </a:r>
            <a:r>
              <a:rPr lang="zh-CN" altLang="en-US" sz="2000" b="1" dirty="0" smtClean="0"/>
              <a:t>；</a:t>
            </a:r>
            <a:endParaRPr lang="zh-CN" altLang="en-US" sz="2000" dirty="0" smtClean="0"/>
          </a:p>
          <a:p>
            <a:pPr marL="284163" indent="-284163" eaLnBrk="1" hangingPunct="1">
              <a:lnSpc>
                <a:spcPct val="110000"/>
              </a:lnSpc>
              <a:buFontTx/>
              <a:buNone/>
            </a:pPr>
            <a:r>
              <a:rPr lang="en-US" altLang="zh-CN" sz="2000" b="1" dirty="0" smtClean="0">
                <a:solidFill>
                  <a:srgbClr val="0066FF"/>
                </a:solidFill>
              </a:rPr>
              <a:t>(b)</a:t>
            </a:r>
            <a:r>
              <a:rPr lang="zh-CN" altLang="en-US" sz="2000" b="1" dirty="0" smtClean="0">
                <a:solidFill>
                  <a:srgbClr val="0066FF"/>
                </a:solidFill>
              </a:rPr>
              <a:t>用为操作指令</a:t>
            </a:r>
            <a:endParaRPr lang="zh-CN" altLang="en-US" sz="2000" dirty="0" smtClean="0"/>
          </a:p>
          <a:p>
            <a:pPr marL="284163" indent="-284163" eaLnBrk="1" hangingPunct="1">
              <a:lnSpc>
                <a:spcPct val="110000"/>
              </a:lnSpc>
              <a:buFontTx/>
              <a:buNone/>
            </a:pPr>
            <a:r>
              <a:rPr lang="zh-CN" altLang="en-US" sz="2000" b="1" dirty="0" smtClean="0"/>
              <a:t>            </a:t>
            </a:r>
            <a:r>
              <a:rPr lang="en-US" altLang="zh-CN" sz="2000" b="1" dirty="0" smtClean="0"/>
              <a:t>SETB    PX0</a:t>
            </a:r>
          </a:p>
          <a:p>
            <a:pPr marL="284163" indent="-284163" eaLnBrk="1" hangingPunct="1">
              <a:lnSpc>
                <a:spcPct val="110000"/>
              </a:lnSpc>
              <a:buFontTx/>
              <a:buNone/>
            </a:pPr>
            <a:r>
              <a:rPr lang="en-US" altLang="zh-CN" sz="2000" b="1" dirty="0" smtClean="0"/>
              <a:t>            SETB    PX1</a:t>
            </a:r>
          </a:p>
          <a:p>
            <a:pPr marL="284163" indent="-284163" eaLnBrk="1" hangingPunct="1">
              <a:lnSpc>
                <a:spcPct val="110000"/>
              </a:lnSpc>
              <a:buFontTx/>
              <a:buNone/>
            </a:pPr>
            <a:r>
              <a:rPr lang="en-US" altLang="zh-CN" sz="2000" b="1" dirty="0" smtClean="0"/>
              <a:t>            CLR      PS</a:t>
            </a:r>
          </a:p>
          <a:p>
            <a:pPr marL="284163" indent="-284163" eaLnBrk="1" hangingPunct="1">
              <a:lnSpc>
                <a:spcPct val="110000"/>
              </a:lnSpc>
              <a:buFontTx/>
              <a:buNone/>
            </a:pPr>
            <a:r>
              <a:rPr lang="en-US" altLang="zh-CN" sz="2000" b="1" dirty="0" smtClean="0"/>
              <a:t>            CLR      PT0</a:t>
            </a:r>
          </a:p>
          <a:p>
            <a:pPr marL="284163" indent="-284163" eaLnBrk="1" hangingPunct="1">
              <a:lnSpc>
                <a:spcPct val="110000"/>
              </a:lnSpc>
              <a:buFontTx/>
              <a:buNone/>
            </a:pPr>
            <a:r>
              <a:rPr lang="en-US" altLang="zh-CN" sz="2000" b="1" dirty="0" smtClean="0"/>
              <a:t>            CLR      PT1</a:t>
            </a:r>
          </a:p>
        </p:txBody>
      </p:sp>
      <p:sp>
        <p:nvSpPr>
          <p:cNvPr id="5120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5B05672-9F9C-4780-934E-635228689A63}" type="datetime10">
              <a:rPr lang="zh-CN" altLang="en-US" sz="2000" smtClean="0">
                <a:solidFill>
                  <a:schemeClr val="bg1"/>
                </a:solidFill>
              </a:rPr>
              <a:pPr>
                <a:spcBef>
                  <a:spcPct val="50000"/>
                </a:spcBef>
                <a:buFontTx/>
                <a:buNone/>
              </a:pPr>
              <a:t>10:27</a:t>
            </a:fld>
            <a:endParaRPr lang="en-US" altLang="zh-CN" sz="2000" smtClean="0"/>
          </a:p>
        </p:txBody>
      </p:sp>
      <mc:AlternateContent xmlns:mc="http://schemas.openxmlformats.org/markup-compatibility/2006" xmlns:p14="http://schemas.microsoft.com/office/powerpoint/2010/main">
        <mc:Choice Requires="p14">
          <p:contentPart p14:bwMode="auto" r:id="rId2">
            <p14:nvContentPartPr>
              <p14:cNvPr id="777223" name="Ink 7"/>
              <p14:cNvContentPartPr>
                <a14:cpLocks xmlns:a14="http://schemas.microsoft.com/office/drawing/2010/main" noRot="1" noChangeAspect="1" noEditPoints="1" noChangeArrowheads="1" noChangeShapeType="1"/>
              </p14:cNvContentPartPr>
              <p14:nvPr/>
            </p14:nvContentPartPr>
            <p14:xfrm>
              <a:off x="3635896" y="2291294"/>
              <a:ext cx="80963" cy="9525"/>
            </p14:xfrm>
          </p:contentPart>
        </mc:Choice>
        <mc:Fallback xmlns="">
          <p:pic>
            <p:nvPicPr>
              <p:cNvPr id="777223" name="Ink 7"/>
              <p:cNvPicPr>
                <a:picLocks noRot="1" noChangeAspect="1" noEditPoints="1" noChangeArrowheads="1" noChangeShapeType="1"/>
              </p:cNvPicPr>
              <p:nvPr/>
            </p:nvPicPr>
            <p:blipFill>
              <a:blip r:embed="rId3"/>
              <a:stretch>
                <a:fillRect/>
              </a:stretch>
            </p:blipFill>
            <p:spPr>
              <a:xfrm>
                <a:off x="3618264" y="2273343"/>
                <a:ext cx="116227" cy="4542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77224" name="Ink 8"/>
              <p14:cNvContentPartPr>
                <a14:cpLocks xmlns:a14="http://schemas.microsoft.com/office/drawing/2010/main" noRot="1" noChangeAspect="1" noEditPoints="1" noChangeArrowheads="1" noChangeShapeType="1"/>
              </p14:cNvContentPartPr>
              <p14:nvPr/>
            </p14:nvContentPartPr>
            <p14:xfrm>
              <a:off x="3283397" y="2301876"/>
              <a:ext cx="88900" cy="1587"/>
            </p14:xfrm>
          </p:contentPart>
        </mc:Choice>
        <mc:Fallback xmlns="">
          <p:pic>
            <p:nvPicPr>
              <p:cNvPr id="777224" name="Ink 8"/>
              <p:cNvPicPr>
                <a:picLocks noRot="1" noChangeAspect="1" noEditPoints="1" noChangeArrowheads="1" noChangeShapeType="1"/>
              </p:cNvPicPr>
              <p:nvPr/>
            </p:nvPicPr>
            <p:blipFill>
              <a:blip r:embed="rId5"/>
              <a:stretch>
                <a:fillRect/>
              </a:stretch>
            </p:blipFill>
            <p:spPr>
              <a:xfrm>
                <a:off x="3265761" y="2224113"/>
                <a:ext cx="124172" cy="157113"/>
              </a:xfrm>
              <a:prstGeom prst="rect">
                <a:avLst/>
              </a:prstGeom>
            </p:spPr>
          </p:pic>
        </mc:Fallback>
      </mc:AlternateContent>
      <p:pic>
        <p:nvPicPr>
          <p:cNvPr id="51206" name="Picture 2" descr="c:\documents and settings\ibm\application data\360se6\User Data\temp\01300000323145123029807175635_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5113" y="115888"/>
            <a:ext cx="10715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10:27</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85800" y="1981201"/>
            <a:ext cx="8062913" cy="3536032"/>
          </a:xfrm>
        </p:spPr>
        <p:txBody>
          <a:bodyPr/>
          <a:lstStyle/>
          <a:p>
            <a:pPr eaLnBrk="1" hangingPunct="1">
              <a:lnSpc>
                <a:spcPct val="150000"/>
              </a:lnSpc>
            </a:pPr>
            <a:r>
              <a:rPr lang="zh-CN" altLang="en-US" sz="2400" b="1" dirty="0">
                <a:solidFill>
                  <a:schemeClr val="accent2"/>
                </a:solidFill>
              </a:rPr>
              <a:t>中断系统</a:t>
            </a:r>
            <a:r>
              <a:rPr lang="zh-CN" altLang="en-US" sz="2400" b="1" dirty="0" smtClean="0">
                <a:solidFill>
                  <a:schemeClr val="accent2"/>
                </a:solidFill>
              </a:rPr>
              <a:t>结构</a:t>
            </a:r>
            <a:endParaRPr lang="en-US" altLang="zh-CN" sz="2400" b="1" dirty="0" smtClean="0">
              <a:solidFill>
                <a:schemeClr val="accent2"/>
              </a:solidFill>
            </a:endParaRPr>
          </a:p>
          <a:p>
            <a:pPr lvl="1" eaLnBrk="1" hangingPunct="1">
              <a:lnSpc>
                <a:spcPct val="150000"/>
              </a:lnSpc>
            </a:pPr>
            <a:r>
              <a:rPr lang="zh-CN" altLang="en-US" sz="2000" dirty="0" smtClean="0"/>
              <a:t>有</a:t>
            </a:r>
            <a:r>
              <a:rPr lang="en-US" altLang="zh-CN" sz="2000" b="1" dirty="0" smtClean="0">
                <a:solidFill>
                  <a:srgbClr val="C00000"/>
                </a:solidFill>
              </a:rPr>
              <a:t>5</a:t>
            </a:r>
            <a:r>
              <a:rPr lang="zh-CN" altLang="en-US" sz="2000" b="1" dirty="0" smtClean="0">
                <a:solidFill>
                  <a:srgbClr val="C00000"/>
                </a:solidFill>
              </a:rPr>
              <a:t>个中断请求源</a:t>
            </a:r>
            <a:r>
              <a:rPr lang="en-US" altLang="zh-CN" sz="2000" dirty="0" smtClean="0"/>
              <a:t>(89C52</a:t>
            </a:r>
            <a:r>
              <a:rPr lang="zh-CN" altLang="en-US" sz="2000" dirty="0" smtClean="0"/>
              <a:t>有</a:t>
            </a:r>
            <a:r>
              <a:rPr lang="en-US" altLang="zh-CN" sz="2000" dirty="0" smtClean="0"/>
              <a:t>6</a:t>
            </a:r>
            <a:r>
              <a:rPr lang="zh-CN" altLang="en-US" sz="2000" dirty="0" smtClean="0"/>
              <a:t>个</a:t>
            </a:r>
            <a:r>
              <a:rPr lang="en-US" altLang="zh-CN" sz="2000" dirty="0" smtClean="0"/>
              <a:t>)</a:t>
            </a:r>
            <a:r>
              <a:rPr lang="zh-CN" altLang="en-US" sz="2000" dirty="0" smtClean="0"/>
              <a:t>，</a:t>
            </a:r>
            <a:r>
              <a:rPr lang="en-US" altLang="zh-CN" sz="2000" dirty="0" smtClean="0"/>
              <a:t>4</a:t>
            </a:r>
            <a:r>
              <a:rPr lang="zh-CN" altLang="en-US" sz="2000" dirty="0" smtClean="0"/>
              <a:t>个用于中断控制的寄存器</a:t>
            </a:r>
            <a:r>
              <a:rPr lang="en-US" altLang="zh-CN" sz="2000" b="1" dirty="0" smtClean="0">
                <a:solidFill>
                  <a:srgbClr val="C00000"/>
                </a:solidFill>
              </a:rPr>
              <a:t>IE</a:t>
            </a:r>
            <a:r>
              <a:rPr lang="zh-CN" altLang="en-US" sz="2000" b="1" dirty="0" smtClean="0">
                <a:solidFill>
                  <a:srgbClr val="C00000"/>
                </a:solidFill>
              </a:rPr>
              <a:t>、</a:t>
            </a:r>
            <a:r>
              <a:rPr lang="en-US" altLang="zh-CN" sz="2000" b="1" dirty="0" smtClean="0">
                <a:solidFill>
                  <a:srgbClr val="C00000"/>
                </a:solidFill>
              </a:rPr>
              <a:t>IP</a:t>
            </a:r>
            <a:r>
              <a:rPr lang="zh-CN" altLang="en-US" sz="2000" b="1" dirty="0" smtClean="0">
                <a:solidFill>
                  <a:srgbClr val="C00000"/>
                </a:solidFill>
              </a:rPr>
              <a:t>、</a:t>
            </a:r>
            <a:r>
              <a:rPr lang="en-US" altLang="zh-CN" sz="2000" b="1" dirty="0" smtClean="0">
                <a:solidFill>
                  <a:srgbClr val="C00000"/>
                </a:solidFill>
              </a:rPr>
              <a:t>TCON</a:t>
            </a:r>
            <a:r>
              <a:rPr lang="en-US" altLang="zh-CN" sz="2000" dirty="0" smtClean="0"/>
              <a:t>(</a:t>
            </a:r>
            <a:r>
              <a:rPr lang="zh-CN" altLang="en-US" sz="2000" dirty="0" smtClean="0"/>
              <a:t>用</a:t>
            </a:r>
            <a:r>
              <a:rPr lang="en-US" altLang="zh-CN" sz="2000" dirty="0" smtClean="0"/>
              <a:t>6</a:t>
            </a:r>
            <a:r>
              <a:rPr lang="zh-CN" altLang="en-US" sz="2000" dirty="0" smtClean="0"/>
              <a:t>位</a:t>
            </a:r>
            <a:r>
              <a:rPr lang="en-US" altLang="zh-CN" sz="2000" dirty="0" smtClean="0"/>
              <a:t>)</a:t>
            </a:r>
            <a:r>
              <a:rPr lang="zh-CN" altLang="en-US" sz="2000" dirty="0" smtClean="0"/>
              <a:t>和</a:t>
            </a:r>
            <a:r>
              <a:rPr lang="en-US" altLang="zh-CN" sz="2000" b="1" dirty="0" smtClean="0">
                <a:solidFill>
                  <a:srgbClr val="C00000"/>
                </a:solidFill>
              </a:rPr>
              <a:t>SCON</a:t>
            </a:r>
            <a:r>
              <a:rPr lang="en-US" altLang="zh-CN" sz="2000" dirty="0" smtClean="0"/>
              <a:t>(</a:t>
            </a:r>
            <a:r>
              <a:rPr lang="zh-CN" altLang="en-US" sz="2000" dirty="0" smtClean="0"/>
              <a:t>用</a:t>
            </a:r>
            <a:r>
              <a:rPr lang="en-US" altLang="zh-CN" sz="2000" dirty="0" smtClean="0"/>
              <a:t>2</a:t>
            </a:r>
            <a:r>
              <a:rPr lang="zh-CN" altLang="en-US" sz="2000" dirty="0" smtClean="0"/>
              <a:t>位</a:t>
            </a:r>
            <a:r>
              <a:rPr lang="en-US" altLang="zh-CN" sz="2000" dirty="0" smtClean="0"/>
              <a:t>)</a:t>
            </a:r>
            <a:r>
              <a:rPr lang="zh-CN" altLang="en-US" sz="2000" dirty="0" smtClean="0"/>
              <a:t>，用来控制中断的类型、中断的开／关和各种中断源的优先级别。</a:t>
            </a:r>
            <a:endParaRPr lang="en-US" altLang="zh-CN" sz="2000" dirty="0" smtClean="0"/>
          </a:p>
          <a:p>
            <a:pPr lvl="1" eaLnBrk="1" hangingPunct="1">
              <a:lnSpc>
                <a:spcPct val="150000"/>
              </a:lnSpc>
            </a:pPr>
            <a:r>
              <a:rPr lang="en-US" altLang="zh-CN" sz="2000" dirty="0" smtClean="0"/>
              <a:t>5</a:t>
            </a:r>
            <a:r>
              <a:rPr lang="zh-CN" altLang="en-US" sz="2000" dirty="0" smtClean="0"/>
              <a:t>个中断源有</a:t>
            </a:r>
            <a:r>
              <a:rPr lang="zh-CN" altLang="en-US" sz="2000" b="1" dirty="0" smtClean="0">
                <a:solidFill>
                  <a:srgbClr val="C00000"/>
                </a:solidFill>
              </a:rPr>
              <a:t>两个中断优先级</a:t>
            </a:r>
            <a:r>
              <a:rPr lang="zh-CN" altLang="en-US" sz="2000" dirty="0" smtClean="0"/>
              <a:t>，每个中断源可以编程为高优先级或低优先级中断，可以实现二级中断服务程序嵌套。</a:t>
            </a:r>
          </a:p>
        </p:txBody>
      </p:sp>
      <p:sp>
        <p:nvSpPr>
          <p:cNvPr id="8" name="Rectangle 2"/>
          <p:cNvSpPr>
            <a:spLocks noGrp="1" noChangeArrowheads="1"/>
          </p:cNvSpPr>
          <p:nvPr>
            <p:ph type="title"/>
          </p:nvPr>
        </p:nvSpPr>
        <p:spPr>
          <a:xfrm>
            <a:off x="598311" y="908969"/>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89C51/S51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098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8ECF664-6F21-4DD7-BBC8-02D2658F9EA0}" type="datetime10">
              <a:rPr lang="zh-CN" altLang="en-US" sz="2000" smtClean="0">
                <a:solidFill>
                  <a:schemeClr val="bg1"/>
                </a:solidFill>
              </a:rPr>
              <a:pPr>
                <a:spcBef>
                  <a:spcPct val="50000"/>
                </a:spcBef>
                <a:buFontTx/>
                <a:buNone/>
              </a:pPr>
              <a:t>10:27</a:t>
            </a:fld>
            <a:endParaRPr lang="en-US" altLang="zh-CN" sz="2000" smtClean="0"/>
          </a:p>
        </p:txBody>
      </p:sp>
      <p:pic>
        <p:nvPicPr>
          <p:cNvPr id="23557"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4948" y="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685800" y="1981201"/>
            <a:ext cx="8134672" cy="4089040"/>
          </a:xfrm>
        </p:spPr>
        <p:txBody>
          <a:bodyPr/>
          <a:lstStyle/>
          <a:p>
            <a:pPr eaLnBrk="1" hangingPunct="1">
              <a:lnSpc>
                <a:spcPct val="150000"/>
              </a:lnSpc>
            </a:pPr>
            <a:r>
              <a:rPr lang="zh-CN" altLang="en-US" sz="2400" b="1" dirty="0">
                <a:solidFill>
                  <a:schemeClr val="accent2"/>
                </a:solidFill>
              </a:rPr>
              <a:t>中断技术实现的</a:t>
            </a:r>
            <a:r>
              <a:rPr lang="zh-CN" altLang="en-US" sz="2400" b="1" dirty="0" smtClean="0">
                <a:solidFill>
                  <a:schemeClr val="accent2"/>
                </a:solidFill>
              </a:rPr>
              <a:t>功能：</a:t>
            </a:r>
            <a:endParaRPr lang="en-US" altLang="zh-CN" sz="2400" b="1" dirty="0" smtClean="0">
              <a:solidFill>
                <a:schemeClr val="accent2"/>
              </a:solidFill>
            </a:endParaRPr>
          </a:p>
          <a:p>
            <a:pPr lvl="1" eaLnBrk="1" hangingPunct="1">
              <a:lnSpc>
                <a:spcPct val="150000"/>
              </a:lnSpc>
            </a:pPr>
            <a:r>
              <a:rPr lang="zh-CN" altLang="en-US" sz="2000" dirty="0" smtClean="0">
                <a:solidFill>
                  <a:schemeClr val="accent2"/>
                </a:solidFill>
              </a:rPr>
              <a:t>分时操作：</a:t>
            </a:r>
            <a:r>
              <a:rPr lang="zh-CN" altLang="en-US" sz="2000" dirty="0" smtClean="0"/>
              <a:t>计算机的中断系统可以使</a:t>
            </a:r>
            <a:r>
              <a:rPr lang="en-US" altLang="zh-CN" sz="2000" dirty="0" smtClean="0"/>
              <a:t>CPU</a:t>
            </a:r>
            <a:r>
              <a:rPr lang="zh-CN" altLang="en-US" sz="2000" dirty="0" smtClean="0"/>
              <a:t>与多个外设同时工作，分时为外设提供服务。</a:t>
            </a:r>
            <a:r>
              <a:rPr lang="zh-CN" altLang="en-US" sz="2000" dirty="0">
                <a:latin typeface="+mn-ea"/>
              </a:rPr>
              <a:t>提高了</a:t>
            </a:r>
            <a:r>
              <a:rPr lang="en-US" altLang="zh-CN" sz="2000" dirty="0">
                <a:latin typeface="+mn-ea"/>
              </a:rPr>
              <a:t>CPU</a:t>
            </a:r>
            <a:r>
              <a:rPr lang="zh-CN" altLang="en-US" sz="2000" dirty="0">
                <a:latin typeface="+mn-ea"/>
              </a:rPr>
              <a:t>的利用率和输入和输出的速度。</a:t>
            </a:r>
            <a:endParaRPr lang="en-US" altLang="zh-CN" sz="2000" dirty="0" smtClean="0">
              <a:latin typeface="+mn-ea"/>
            </a:endParaRPr>
          </a:p>
          <a:p>
            <a:pPr lvl="1" eaLnBrk="1" hangingPunct="1">
              <a:lnSpc>
                <a:spcPct val="150000"/>
              </a:lnSpc>
            </a:pPr>
            <a:r>
              <a:rPr lang="zh-CN" altLang="en-US" sz="2000" dirty="0" smtClean="0">
                <a:solidFill>
                  <a:schemeClr val="accent2"/>
                </a:solidFill>
              </a:rPr>
              <a:t>实时处理：</a:t>
            </a:r>
            <a:r>
              <a:rPr lang="zh-CN" altLang="en-US" sz="2000" dirty="0" smtClean="0"/>
              <a:t>请求</a:t>
            </a:r>
            <a:r>
              <a:rPr lang="en-US" altLang="zh-CN" sz="2000" dirty="0" smtClean="0"/>
              <a:t>CPU</a:t>
            </a:r>
            <a:r>
              <a:rPr lang="zh-CN" altLang="en-US" sz="2000" dirty="0" smtClean="0"/>
              <a:t>提供服务是随机发生的，有了中断系统，</a:t>
            </a:r>
            <a:r>
              <a:rPr lang="en-US" altLang="zh-CN" sz="2000" dirty="0" smtClean="0"/>
              <a:t>CPU</a:t>
            </a:r>
            <a:r>
              <a:rPr lang="zh-CN" altLang="en-US" sz="2000" dirty="0" smtClean="0"/>
              <a:t>就可以立即响应并加以处理</a:t>
            </a:r>
            <a:endParaRPr lang="en-US" altLang="zh-CN" sz="2000" dirty="0" smtClean="0"/>
          </a:p>
          <a:p>
            <a:pPr lvl="1" eaLnBrk="1" hangingPunct="1">
              <a:lnSpc>
                <a:spcPct val="150000"/>
              </a:lnSpc>
            </a:pPr>
            <a:r>
              <a:rPr lang="zh-CN" altLang="en-US" sz="2000" dirty="0" smtClean="0">
                <a:solidFill>
                  <a:schemeClr val="accent2"/>
                </a:solidFill>
              </a:rPr>
              <a:t>故障处理：</a:t>
            </a:r>
            <a:r>
              <a:rPr lang="zh-CN" altLang="en-US" sz="2000" dirty="0" smtClean="0"/>
              <a:t>计算机在运行过程中往往会出现故障，如电源断电、存储器奇偶出错，运算溢出等。有了中断系统，</a:t>
            </a:r>
            <a:r>
              <a:rPr lang="en-US" altLang="zh-CN" sz="2000" dirty="0" smtClean="0"/>
              <a:t>CPU</a:t>
            </a:r>
            <a:r>
              <a:rPr lang="zh-CN" altLang="en-US" sz="2000" dirty="0" smtClean="0"/>
              <a:t>可及时转去执行故障处理程序，而不必停机</a:t>
            </a:r>
          </a:p>
        </p:txBody>
      </p:sp>
      <p:sp>
        <p:nvSpPr>
          <p:cNvPr id="8" name="Rectangle 2"/>
          <p:cNvSpPr>
            <a:spLocks noGrp="1" noChangeArrowheads="1"/>
          </p:cNvSpPr>
          <p:nvPr>
            <p:ph type="title"/>
          </p:nvPr>
        </p:nvSpPr>
        <p:spPr>
          <a:xfrm>
            <a:off x="611560" y="874081"/>
            <a:ext cx="8458200" cy="680714"/>
          </a:xfrm>
        </p:spPr>
        <p:txBody>
          <a:bodyPr/>
          <a:lstStyle/>
          <a:p>
            <a:pPr eaLnBrk="1" hangingPunct="1"/>
            <a:r>
              <a:rPr lang="en-US" altLang="zh-CN" sz="3600" b="1"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lang="en-US" altLang="zh-CN" sz="3600" b="1" dirty="0" smtClean="0">
                <a:solidFill>
                  <a:schemeClr val="tx1"/>
                </a:solidFill>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89C51</a:t>
            </a:r>
            <a:r>
              <a:rPr lang="zh-CN" altLang="en-US" sz="3600" b="1" dirty="0" smtClean="0">
                <a:latin typeface="楷体" panose="02010609060101010101" pitchFamily="49" charset="-122"/>
                <a:ea typeface="楷体" panose="02010609060101010101" pitchFamily="49" charset="-122"/>
              </a:rPr>
              <a:t>中断系统结构及中断控制</a:t>
            </a:r>
            <a:endParaRPr lang="zh-CN" altLang="en-US" sz="3600" b="1" dirty="0" smtClean="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9898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4F1ED15-3D27-4D4B-98A2-BA09AEEBA13A}" type="datetime10">
              <a:rPr lang="zh-CN" altLang="en-US" sz="2000" smtClean="0">
                <a:solidFill>
                  <a:schemeClr val="bg1"/>
                </a:solidFill>
              </a:rPr>
              <a:pPr>
                <a:spcBef>
                  <a:spcPct val="50000"/>
                </a:spcBef>
                <a:buFontTx/>
                <a:buNone/>
              </a:pPr>
              <a:t>10:27</a:t>
            </a:fld>
            <a:endParaRPr lang="en-US" altLang="zh-CN" sz="2000" smtClean="0"/>
          </a:p>
        </p:txBody>
      </p:sp>
      <p:pic>
        <p:nvPicPr>
          <p:cNvPr id="30725"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37" y="83150"/>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idx="1"/>
          </p:nvPr>
        </p:nvSpPr>
        <p:spPr>
          <a:xfrm>
            <a:off x="571500" y="1772815"/>
            <a:ext cx="8572500" cy="4458587"/>
          </a:xfrm>
        </p:spPr>
        <p:txBody>
          <a:bodyPr/>
          <a:lstStyle/>
          <a:p>
            <a:pPr eaLnBrk="1" hangingPunct="1">
              <a:lnSpc>
                <a:spcPct val="150000"/>
              </a:lnSpc>
            </a:pPr>
            <a:r>
              <a:rPr lang="en-US" altLang="zh-CN" sz="2400" b="1" dirty="0">
                <a:solidFill>
                  <a:schemeClr val="accent2"/>
                </a:solidFill>
              </a:rPr>
              <a:t>89C51/S51</a:t>
            </a:r>
            <a:r>
              <a:rPr lang="zh-CN" altLang="en-US" sz="2400" b="1" dirty="0">
                <a:solidFill>
                  <a:schemeClr val="accent2"/>
                </a:solidFill>
              </a:rPr>
              <a:t>中断系统</a:t>
            </a:r>
            <a:r>
              <a:rPr lang="zh-CN" altLang="en-US" sz="2400" b="1" dirty="0" smtClean="0">
                <a:solidFill>
                  <a:schemeClr val="accent2"/>
                </a:solidFill>
              </a:rPr>
              <a:t>的</a:t>
            </a:r>
            <a:r>
              <a:rPr lang="en-US" altLang="zh-CN" sz="2400" b="1" dirty="0" smtClean="0">
                <a:solidFill>
                  <a:schemeClr val="accent2"/>
                </a:solidFill>
              </a:rPr>
              <a:t>5</a:t>
            </a:r>
            <a:r>
              <a:rPr lang="zh-CN" altLang="en-US" sz="2400" b="1" dirty="0" smtClean="0">
                <a:solidFill>
                  <a:schemeClr val="accent2"/>
                </a:solidFill>
              </a:rPr>
              <a:t>个</a:t>
            </a:r>
            <a:r>
              <a:rPr lang="zh-CN" altLang="en-US" sz="2400" b="1" dirty="0">
                <a:solidFill>
                  <a:schemeClr val="accent2"/>
                </a:solidFill>
              </a:rPr>
              <a:t>中断</a:t>
            </a:r>
            <a:r>
              <a:rPr lang="zh-CN" altLang="en-US" sz="2400" b="1" dirty="0" smtClean="0">
                <a:solidFill>
                  <a:schemeClr val="accent2"/>
                </a:solidFill>
              </a:rPr>
              <a:t>源</a:t>
            </a:r>
            <a:endParaRPr lang="en-US" altLang="zh-CN" sz="2400" b="1" dirty="0" smtClean="0">
              <a:solidFill>
                <a:schemeClr val="accent2"/>
              </a:solidFill>
            </a:endParaRPr>
          </a:p>
          <a:p>
            <a:pPr lvl="1" eaLnBrk="1" hangingPunct="1">
              <a:lnSpc>
                <a:spcPct val="120000"/>
              </a:lnSpc>
            </a:pPr>
            <a:r>
              <a:rPr lang="en-US" altLang="zh-CN" sz="2000" dirty="0"/>
              <a:t>INT0——</a:t>
            </a:r>
            <a:r>
              <a:rPr lang="zh-CN" altLang="zh-CN" sz="2000" dirty="0"/>
              <a:t>外部中断0请求，低电平有效。通过</a:t>
            </a:r>
            <a:r>
              <a:rPr lang="en-US" altLang="zh-CN" sz="2000" dirty="0"/>
              <a:t>P3.2</a:t>
            </a:r>
            <a:r>
              <a:rPr lang="zh-CN" altLang="zh-CN" sz="2000" dirty="0"/>
              <a:t>引脚输入</a:t>
            </a:r>
            <a:r>
              <a:rPr lang="zh-CN" altLang="zh-CN" sz="2000" dirty="0" smtClean="0"/>
              <a:t>。</a:t>
            </a:r>
            <a:endParaRPr lang="en-US" altLang="zh-CN" sz="2000" dirty="0" smtClean="0"/>
          </a:p>
          <a:p>
            <a:pPr lvl="1" eaLnBrk="1" hangingPunct="1">
              <a:lnSpc>
                <a:spcPct val="120000"/>
              </a:lnSpc>
            </a:pPr>
            <a:r>
              <a:rPr lang="en-US" altLang="zh-CN" sz="2000" dirty="0"/>
              <a:t>INT1——</a:t>
            </a:r>
            <a:r>
              <a:rPr lang="zh-CN" altLang="zh-CN" sz="2000" dirty="0"/>
              <a:t>外部中断1请求，低电平有效。通过</a:t>
            </a:r>
            <a:r>
              <a:rPr lang="en-US" altLang="zh-CN" sz="2000" dirty="0"/>
              <a:t>P3.3</a:t>
            </a:r>
            <a:r>
              <a:rPr lang="zh-CN" altLang="zh-CN" sz="2000" dirty="0"/>
              <a:t>引脚输入</a:t>
            </a:r>
            <a:r>
              <a:rPr lang="zh-CN" altLang="zh-CN" sz="2000" dirty="0" smtClean="0"/>
              <a:t>。</a:t>
            </a:r>
            <a:endParaRPr lang="en-US" altLang="zh-CN" sz="2000" dirty="0" smtClean="0"/>
          </a:p>
          <a:p>
            <a:pPr lvl="1" eaLnBrk="1" hangingPunct="1">
              <a:lnSpc>
                <a:spcPct val="120000"/>
              </a:lnSpc>
            </a:pPr>
            <a:r>
              <a:rPr lang="en-US" altLang="zh-CN" sz="2000" dirty="0"/>
              <a:t>T0——</a:t>
            </a:r>
            <a:r>
              <a:rPr lang="zh-CN" altLang="zh-CN" sz="2000" dirty="0"/>
              <a:t>定时器/计数器0溢出中断请求</a:t>
            </a:r>
            <a:r>
              <a:rPr lang="zh-CN" altLang="zh-CN" sz="2000" dirty="0" smtClean="0"/>
              <a:t>。</a:t>
            </a:r>
            <a:endParaRPr lang="en-US" altLang="zh-CN" sz="2000" dirty="0" smtClean="0"/>
          </a:p>
          <a:p>
            <a:pPr lvl="1" eaLnBrk="1" hangingPunct="1">
              <a:lnSpc>
                <a:spcPct val="120000"/>
              </a:lnSpc>
            </a:pPr>
            <a:r>
              <a:rPr lang="en-US" altLang="zh-CN" sz="2000" dirty="0"/>
              <a:t>T1——</a:t>
            </a:r>
            <a:r>
              <a:rPr lang="zh-CN" altLang="zh-CN" sz="2000" dirty="0"/>
              <a:t>定时器/计数器1溢出中断请求</a:t>
            </a:r>
            <a:r>
              <a:rPr lang="zh-CN" altLang="zh-CN" sz="2000" dirty="0" smtClean="0"/>
              <a:t>。</a:t>
            </a:r>
            <a:endParaRPr lang="en-US" altLang="zh-CN" sz="2000" dirty="0" smtClean="0"/>
          </a:p>
          <a:p>
            <a:pPr lvl="1" eaLnBrk="1" hangingPunct="1">
              <a:lnSpc>
                <a:spcPct val="120000"/>
              </a:lnSpc>
            </a:pPr>
            <a:r>
              <a:rPr lang="en-US" altLang="zh-CN" sz="2000" dirty="0"/>
              <a:t>TX/RX——</a:t>
            </a:r>
            <a:r>
              <a:rPr lang="zh-CN" altLang="zh-CN" sz="2000" dirty="0"/>
              <a:t>串行口中断请求。当串行口完成一帧数据的发送或接收时，便请求中断</a:t>
            </a:r>
            <a:r>
              <a:rPr lang="zh-CN" altLang="zh-CN" sz="2000" dirty="0" smtClean="0"/>
              <a:t>。</a:t>
            </a:r>
            <a:endParaRPr lang="en-US" altLang="zh-CN" sz="2000" dirty="0" smtClean="0"/>
          </a:p>
          <a:p>
            <a:pPr marL="471487" lvl="1" indent="0" eaLnBrk="1" hangingPunct="1">
              <a:lnSpc>
                <a:spcPct val="120000"/>
              </a:lnSpc>
              <a:buNone/>
            </a:pPr>
            <a:r>
              <a:rPr lang="zh-CN" altLang="en-US" sz="2000" dirty="0" smtClean="0"/>
              <a:t>     每</a:t>
            </a:r>
            <a:r>
              <a:rPr lang="zh-CN" altLang="en-US" sz="2000" dirty="0" smtClean="0">
                <a:latin typeface="宋体" panose="02010600030101010101" pitchFamily="2" charset="-122"/>
              </a:rPr>
              <a:t>个中断源都对应一个中断请求标志位，它们设置在特殊功能寄存器</a:t>
            </a:r>
            <a:r>
              <a:rPr lang="en-US" altLang="zh-CN" sz="2000" dirty="0" smtClean="0">
                <a:latin typeface="宋体" panose="02010600030101010101" pitchFamily="2" charset="-122"/>
              </a:rPr>
              <a:t>TCON</a:t>
            </a:r>
            <a:r>
              <a:rPr lang="zh-CN" altLang="en-US" sz="2000" dirty="0" smtClean="0">
                <a:latin typeface="宋体" panose="02010600030101010101" pitchFamily="2" charset="-122"/>
              </a:rPr>
              <a:t>和</a:t>
            </a:r>
            <a:r>
              <a:rPr lang="en-US" altLang="zh-CN" sz="2000" dirty="0" smtClean="0">
                <a:latin typeface="宋体" panose="02010600030101010101" pitchFamily="2" charset="-122"/>
              </a:rPr>
              <a:t>SCON</a:t>
            </a:r>
            <a:r>
              <a:rPr lang="zh-CN" altLang="en-US" sz="2000" dirty="0" smtClean="0">
                <a:latin typeface="宋体" panose="02010600030101010101" pitchFamily="2" charset="-122"/>
              </a:rPr>
              <a:t>中。当这些中断源请求中断时，相应的标志分别由</a:t>
            </a:r>
            <a:r>
              <a:rPr lang="en-US" altLang="zh-CN" sz="2000" dirty="0" smtClean="0">
                <a:latin typeface="宋体" panose="02010600030101010101" pitchFamily="2" charset="-122"/>
              </a:rPr>
              <a:t>TCON</a:t>
            </a:r>
            <a:r>
              <a:rPr lang="zh-CN" altLang="en-US" sz="2000" dirty="0" smtClean="0">
                <a:latin typeface="宋体" panose="02010600030101010101" pitchFamily="2" charset="-122"/>
              </a:rPr>
              <a:t>和</a:t>
            </a:r>
            <a:r>
              <a:rPr lang="en-US" altLang="zh-CN" sz="2000" dirty="0" smtClean="0">
                <a:latin typeface="宋体" panose="02010600030101010101" pitchFamily="2" charset="-122"/>
              </a:rPr>
              <a:t>SCON</a:t>
            </a:r>
            <a:r>
              <a:rPr lang="zh-CN" altLang="en-US" sz="2000" dirty="0" smtClean="0">
                <a:latin typeface="宋体" panose="02010600030101010101" pitchFamily="2" charset="-122"/>
              </a:rPr>
              <a:t>中的相应位来锁存。</a:t>
            </a:r>
          </a:p>
          <a:p>
            <a:pPr lvl="1" eaLnBrk="1" hangingPunct="1">
              <a:lnSpc>
                <a:spcPct val="120000"/>
              </a:lnSpc>
            </a:pPr>
            <a:endParaRPr lang="zh-CN" altLang="en-US" sz="2000" b="1" dirty="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6" name="Rectangle 2"/>
          <p:cNvSpPr txBox="1">
            <a:spLocks noChangeArrowheads="1"/>
          </p:cNvSpPr>
          <p:nvPr/>
        </p:nvSpPr>
        <p:spPr bwMode="auto">
          <a:xfrm>
            <a:off x="571500" y="927459"/>
            <a:ext cx="8458200"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5.3.1 89C51/S51</a:t>
            </a:r>
            <a:r>
              <a:rPr lang="zh-CN" altLang="en-US" sz="2800" dirty="0" smtClean="0">
                <a:latin typeface="楷体" panose="02010609060101010101" pitchFamily="49" charset="-122"/>
                <a:ea typeface="楷体" panose="02010609060101010101" pitchFamily="49" charset="-122"/>
              </a:rPr>
              <a:t>中断源</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621506" y="1861558"/>
            <a:ext cx="7772400" cy="4317150"/>
          </a:xfrm>
        </p:spPr>
        <p:txBody>
          <a:bodyPr/>
          <a:lstStyle/>
          <a:p>
            <a:pPr eaLnBrk="1" hangingPunct="1">
              <a:lnSpc>
                <a:spcPct val="120000"/>
              </a:lnSpc>
            </a:pPr>
            <a:r>
              <a:rPr lang="zh-CN" altLang="en-US" sz="2400" b="1" dirty="0" smtClean="0">
                <a:solidFill>
                  <a:schemeClr val="accent2"/>
                </a:solidFill>
              </a:rPr>
              <a:t>通常</a:t>
            </a:r>
            <a:r>
              <a:rPr lang="zh-CN" altLang="en-US" sz="2400" b="1" dirty="0">
                <a:solidFill>
                  <a:schemeClr val="accent2"/>
                </a:solidFill>
              </a:rPr>
              <a:t>情况的中断</a:t>
            </a:r>
            <a:r>
              <a:rPr lang="zh-CN" altLang="en-US" sz="2400" b="1" dirty="0" smtClean="0">
                <a:solidFill>
                  <a:schemeClr val="accent2"/>
                </a:solidFill>
              </a:rPr>
              <a:t>源</a:t>
            </a:r>
            <a:endParaRPr lang="en-US" altLang="zh-CN" sz="2400" b="1" dirty="0" smtClean="0">
              <a:solidFill>
                <a:schemeClr val="accent2"/>
              </a:solidFill>
            </a:endParaRPr>
          </a:p>
          <a:p>
            <a:pPr lvl="1" eaLnBrk="1" hangingPunct="1">
              <a:lnSpc>
                <a:spcPct val="120000"/>
              </a:lnSpc>
            </a:pPr>
            <a:r>
              <a:rPr lang="en-US" altLang="zh-CN" sz="2000" dirty="0" smtClean="0">
                <a:solidFill>
                  <a:schemeClr val="accent2"/>
                </a:solidFill>
              </a:rPr>
              <a:t>I/O</a:t>
            </a:r>
            <a:r>
              <a:rPr lang="zh-CN" altLang="en-US" sz="2000" dirty="0" smtClean="0">
                <a:solidFill>
                  <a:schemeClr val="accent2"/>
                </a:solidFill>
              </a:rPr>
              <a:t>外设：</a:t>
            </a:r>
            <a:r>
              <a:rPr lang="zh-CN" altLang="en-US" sz="2000" dirty="0" smtClean="0"/>
              <a:t>一般的</a:t>
            </a:r>
            <a:r>
              <a:rPr lang="en-US" altLang="zh-CN" sz="2000" dirty="0" smtClean="0"/>
              <a:t>I/O</a:t>
            </a:r>
            <a:r>
              <a:rPr lang="zh-CN" altLang="en-US" sz="2000" dirty="0" smtClean="0"/>
              <a:t>设备（键盘、打印机、</a:t>
            </a:r>
            <a:r>
              <a:rPr lang="en-US" altLang="zh-CN" sz="2000" dirty="0" smtClean="0"/>
              <a:t>A/D</a:t>
            </a:r>
            <a:r>
              <a:rPr lang="zh-CN" altLang="en-US" sz="2000" dirty="0" smtClean="0"/>
              <a:t>转换器等）在完成工作后，向</a:t>
            </a:r>
            <a:r>
              <a:rPr lang="en-US" altLang="zh-CN" sz="2000" dirty="0" smtClean="0"/>
              <a:t>CPU</a:t>
            </a:r>
            <a:r>
              <a:rPr lang="zh-CN" altLang="en-US" sz="2000" dirty="0" smtClean="0"/>
              <a:t>发出中断请求，请求</a:t>
            </a:r>
            <a:r>
              <a:rPr lang="en-US" altLang="zh-CN" sz="2000" dirty="0" smtClean="0"/>
              <a:t>CPU</a:t>
            </a:r>
            <a:r>
              <a:rPr lang="zh-CN" altLang="en-US" sz="2000" dirty="0" smtClean="0"/>
              <a:t>为其服务。</a:t>
            </a:r>
            <a:endParaRPr lang="en-US" altLang="zh-CN" sz="2000" dirty="0"/>
          </a:p>
          <a:p>
            <a:pPr lvl="1" eaLnBrk="1" hangingPunct="1">
              <a:lnSpc>
                <a:spcPct val="120000"/>
              </a:lnSpc>
            </a:pPr>
            <a:r>
              <a:rPr lang="zh-CN" altLang="en-US" sz="2000" dirty="0">
                <a:solidFill>
                  <a:schemeClr val="accent2"/>
                </a:solidFill>
              </a:rPr>
              <a:t>硬件</a:t>
            </a:r>
            <a:r>
              <a:rPr lang="zh-CN" altLang="en-US" sz="2000" dirty="0" smtClean="0">
                <a:solidFill>
                  <a:schemeClr val="accent2"/>
                </a:solidFill>
              </a:rPr>
              <a:t>故障：</a:t>
            </a:r>
            <a:r>
              <a:rPr lang="zh-CN" altLang="en-US" sz="2000" dirty="0" smtClean="0"/>
              <a:t>例如电源断电就要求把正在执行的重要信息保存下来以供重新供电后能从断点处继续执行。</a:t>
            </a:r>
            <a:endParaRPr lang="zh-CN" altLang="en-US" sz="2000" dirty="0"/>
          </a:p>
          <a:p>
            <a:pPr lvl="1" eaLnBrk="1" hangingPunct="1">
              <a:lnSpc>
                <a:spcPct val="120000"/>
              </a:lnSpc>
            </a:pPr>
            <a:r>
              <a:rPr lang="zh-CN" altLang="en-US" sz="2000" dirty="0" smtClean="0">
                <a:solidFill>
                  <a:schemeClr val="accent2"/>
                </a:solidFill>
              </a:rPr>
              <a:t>实时时钟：</a:t>
            </a:r>
            <a:r>
              <a:rPr lang="zh-CN" altLang="en-US" sz="2000" dirty="0" smtClean="0"/>
              <a:t>当需要定时时，</a:t>
            </a:r>
            <a:r>
              <a:rPr lang="en-US" altLang="zh-CN" sz="2000" dirty="0" smtClean="0"/>
              <a:t>CPU</a:t>
            </a:r>
            <a:r>
              <a:rPr lang="zh-CN" altLang="en-US" sz="2000" dirty="0" smtClean="0"/>
              <a:t>发出命令，启动时钟电路开始计时，待达到规定的时间后，时钟电路发出中断请求。</a:t>
            </a:r>
            <a:endParaRPr lang="en-US" altLang="zh-CN" sz="2000" dirty="0" smtClean="0"/>
          </a:p>
          <a:p>
            <a:pPr lvl="1" eaLnBrk="1" hangingPunct="1">
              <a:lnSpc>
                <a:spcPct val="120000"/>
              </a:lnSpc>
            </a:pPr>
            <a:r>
              <a:rPr lang="zh-CN" altLang="en-US" sz="2000" dirty="0">
                <a:solidFill>
                  <a:schemeClr val="accent2"/>
                </a:solidFill>
              </a:rPr>
              <a:t>为调试程序而设定的中断</a:t>
            </a:r>
            <a:r>
              <a:rPr lang="zh-CN" altLang="en-US" sz="2000" dirty="0" smtClean="0">
                <a:solidFill>
                  <a:schemeClr val="accent2"/>
                </a:solidFill>
              </a:rPr>
              <a:t>源：</a:t>
            </a:r>
            <a:r>
              <a:rPr lang="zh-CN" altLang="en-US" sz="2000" dirty="0" smtClean="0"/>
              <a:t>在调试时，为了检查中间结果的正确与否或为寻找问题所在，往往在程序中设置断点或单步运行程序。</a:t>
            </a:r>
            <a:endParaRPr lang="zh-CN" altLang="en-US" sz="2000" dirty="0"/>
          </a:p>
        </p:txBody>
      </p:sp>
      <p:sp>
        <p:nvSpPr>
          <p:cNvPr id="32770"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E15023B-46FF-4A38-A107-CD8FE0B8CF45}" type="datetime10">
              <a:rPr lang="zh-CN" altLang="en-US" sz="2000" smtClean="0">
                <a:solidFill>
                  <a:schemeClr val="bg1"/>
                </a:solidFill>
              </a:rPr>
              <a:pPr>
                <a:spcBef>
                  <a:spcPct val="50000"/>
                </a:spcBef>
                <a:buFontTx/>
                <a:buNone/>
              </a:pPr>
              <a:t>10:27</a:t>
            </a:fld>
            <a:endParaRPr lang="en-US" altLang="zh-CN" sz="2000" smtClean="0"/>
          </a:p>
        </p:txBody>
      </p:sp>
      <p:pic>
        <p:nvPicPr>
          <p:cNvPr id="32773"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6189" y="142998"/>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539552" y="882246"/>
            <a:ext cx="8458200"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5.3.1 89C51/S51</a:t>
            </a:r>
            <a:r>
              <a:rPr lang="zh-CN" altLang="en-US" sz="2800" dirty="0" smtClean="0">
                <a:latin typeface="楷体" panose="02010609060101010101" pitchFamily="49" charset="-122"/>
                <a:ea typeface="楷体" panose="02010609060101010101" pitchFamily="49" charset="-122"/>
              </a:rPr>
              <a:t>中断源</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789883" y="1916832"/>
            <a:ext cx="5410200" cy="2590800"/>
          </a:xfrm>
        </p:spPr>
        <p:txBody>
          <a:bodyPr/>
          <a:lstStyle/>
          <a:p>
            <a:pPr eaLnBrk="1" hangingPunct="1">
              <a:lnSpc>
                <a:spcPct val="130000"/>
              </a:lnSpc>
            </a:pPr>
            <a:r>
              <a:rPr lang="en-US" altLang="zh-CN" sz="2800" b="1" dirty="0" smtClean="0"/>
              <a:t>1</a:t>
            </a:r>
            <a:r>
              <a:rPr lang="zh-CN" altLang="en-US" sz="2800" b="1" dirty="0" smtClean="0"/>
              <a:t>、中断请求标志</a:t>
            </a:r>
          </a:p>
          <a:p>
            <a:pPr eaLnBrk="1" hangingPunct="1">
              <a:lnSpc>
                <a:spcPct val="130000"/>
              </a:lnSpc>
            </a:pPr>
            <a:r>
              <a:rPr lang="en-US" altLang="zh-CN" sz="2800" b="1" dirty="0" smtClean="0"/>
              <a:t>2</a:t>
            </a:r>
            <a:r>
              <a:rPr lang="zh-CN" altLang="en-US" sz="2800" b="1" dirty="0" smtClean="0"/>
              <a:t>、中断允许控制</a:t>
            </a:r>
          </a:p>
          <a:p>
            <a:pPr eaLnBrk="1" hangingPunct="1">
              <a:lnSpc>
                <a:spcPct val="130000"/>
              </a:lnSpc>
            </a:pPr>
            <a:r>
              <a:rPr lang="en-US" altLang="zh-CN" sz="2800" b="1" dirty="0" smtClean="0"/>
              <a:t>3</a:t>
            </a:r>
            <a:r>
              <a:rPr lang="zh-CN" altLang="en-US" sz="2800" b="1" dirty="0" smtClean="0"/>
              <a:t>、中断优先级控制</a:t>
            </a:r>
          </a:p>
        </p:txBody>
      </p:sp>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145789"/>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9552" y="908720"/>
            <a:ext cx="7742005" cy="68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kumimoji="0" lang="en-US" altLang="zh-CN" sz="3600" b="1" kern="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5.3</a:t>
            </a:r>
            <a:r>
              <a:rPr kumimoji="0" lang="en-US" altLang="zh-CN" sz="3600" b="1" kern="0" dirty="0" smtClean="0">
                <a:solidFill>
                  <a:schemeClr val="tx1"/>
                </a:solidFill>
                <a:latin typeface="楷体" panose="02010609060101010101" pitchFamily="49" charset="-122"/>
                <a:ea typeface="楷体" panose="02010609060101010101" pitchFamily="49" charset="-122"/>
              </a:rPr>
              <a:t> </a:t>
            </a:r>
            <a:r>
              <a:rPr kumimoji="0" lang="en-US" altLang="zh-CN" sz="3600" b="1" kern="0" dirty="0" smtClean="0">
                <a:latin typeface="楷体" panose="02010609060101010101" pitchFamily="49" charset="-122"/>
                <a:ea typeface="楷体" panose="02010609060101010101" pitchFamily="49" charset="-122"/>
              </a:rPr>
              <a:t>89C51</a:t>
            </a:r>
            <a:r>
              <a:rPr kumimoji="0" lang="zh-CN" altLang="en-US" sz="3600" b="1" kern="0" dirty="0" smtClean="0">
                <a:latin typeface="楷体" panose="02010609060101010101" pitchFamily="49" charset="-122"/>
                <a:ea typeface="楷体" panose="02010609060101010101" pitchFamily="49" charset="-122"/>
              </a:rPr>
              <a:t>中断系统结构及中断控制</a:t>
            </a:r>
            <a:endParaRPr kumimoji="0" lang="en-US" altLang="zh-CN" sz="3600" b="1" kern="0" dirty="0" smtClean="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2800" b="1" kern="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4493" y="168437"/>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571500" y="1772815"/>
            <a:ext cx="8176964" cy="3528393"/>
          </a:xfrm>
        </p:spPr>
        <p:txBody>
          <a:bodyPr/>
          <a:lstStyle/>
          <a:p>
            <a:pPr eaLnBrk="1" hangingPunct="1">
              <a:lnSpc>
                <a:spcPct val="150000"/>
              </a:lnSpc>
            </a:pPr>
            <a:r>
              <a:rPr lang="zh-CN" altLang="en-US" sz="2400" b="1" dirty="0" smtClean="0">
                <a:solidFill>
                  <a:srgbClr val="C00000"/>
                </a:solidFill>
              </a:rPr>
              <a:t>定时器</a:t>
            </a:r>
            <a:r>
              <a:rPr lang="zh-CN" altLang="en-US" sz="2400" b="1" dirty="0">
                <a:solidFill>
                  <a:srgbClr val="C00000"/>
                </a:solidFill>
              </a:rPr>
              <a:t>控制寄存器</a:t>
            </a:r>
            <a:r>
              <a:rPr lang="en-US" altLang="zh-CN" sz="2400" b="1" dirty="0">
                <a:solidFill>
                  <a:srgbClr val="C00000"/>
                </a:solidFill>
              </a:rPr>
              <a:t>TCON</a:t>
            </a:r>
            <a:r>
              <a:rPr lang="zh-CN" altLang="en-US" sz="2400" b="1" dirty="0">
                <a:solidFill>
                  <a:srgbClr val="C00000"/>
                </a:solidFill>
              </a:rPr>
              <a:t>中的中断标志</a:t>
            </a:r>
            <a:r>
              <a:rPr lang="zh-CN" altLang="en-US" sz="2400" b="1" dirty="0" smtClean="0">
                <a:solidFill>
                  <a:srgbClr val="C00000"/>
                </a:solidFill>
              </a:rPr>
              <a:t>位</a:t>
            </a:r>
            <a:endParaRPr lang="en-US" altLang="zh-CN" sz="2400" b="1" dirty="0" smtClean="0">
              <a:solidFill>
                <a:srgbClr val="C00000"/>
              </a:solidFill>
            </a:endParaRPr>
          </a:p>
          <a:p>
            <a:pPr lvl="1" eaLnBrk="1" hangingPunct="1">
              <a:lnSpc>
                <a:spcPct val="150000"/>
              </a:lnSpc>
            </a:pPr>
            <a:endParaRPr lang="en-US" altLang="zh-CN" sz="2000" b="1" i="1" dirty="0">
              <a:solidFill>
                <a:schemeClr val="hlink"/>
              </a:solidFill>
            </a:endParaRPr>
          </a:p>
          <a:p>
            <a:pPr lvl="1" eaLnBrk="1" hangingPunct="1">
              <a:lnSpc>
                <a:spcPct val="150000"/>
              </a:lnSpc>
            </a:pPr>
            <a:endParaRPr lang="en-US" altLang="zh-CN" sz="2000" b="1" i="1" dirty="0" smtClean="0">
              <a:solidFill>
                <a:schemeClr val="hlink"/>
              </a:solidFill>
            </a:endParaRPr>
          </a:p>
          <a:p>
            <a:pPr lvl="1" eaLnBrk="1" hangingPunct="1">
              <a:lnSpc>
                <a:spcPct val="150000"/>
              </a:lnSpc>
            </a:pPr>
            <a:endParaRPr lang="en-US" altLang="zh-CN" sz="2000" b="1" i="1" dirty="0" smtClean="0">
              <a:solidFill>
                <a:schemeClr val="hlink"/>
              </a:solidFill>
            </a:endParaRPr>
          </a:p>
          <a:p>
            <a:pPr marL="471487" lvl="1" indent="0" eaLnBrk="1" hangingPunct="1">
              <a:lnSpc>
                <a:spcPct val="150000"/>
              </a:lnSpc>
              <a:buNone/>
            </a:pPr>
            <a:r>
              <a:rPr lang="en-US" altLang="zh-CN" sz="2000" b="1" dirty="0" smtClean="0">
                <a:solidFill>
                  <a:srgbClr val="FF3300"/>
                </a:solidFill>
              </a:rPr>
              <a:t>    </a:t>
            </a:r>
            <a:r>
              <a:rPr lang="en-US" altLang="zh-CN" sz="2000" dirty="0" smtClean="0"/>
              <a:t>TCON</a:t>
            </a:r>
            <a:r>
              <a:rPr lang="zh-CN" altLang="en-US" sz="2000" dirty="0"/>
              <a:t>为定时器</a:t>
            </a:r>
            <a:r>
              <a:rPr lang="en-US" altLang="zh-CN" sz="2000" dirty="0"/>
              <a:t>/</a:t>
            </a:r>
            <a:r>
              <a:rPr lang="zh-CN" altLang="en-US" sz="2000" dirty="0"/>
              <a:t>计数器</a:t>
            </a:r>
            <a:r>
              <a:rPr lang="en-US" altLang="zh-CN" sz="2000" dirty="0"/>
              <a:t>T0</a:t>
            </a:r>
            <a:r>
              <a:rPr lang="zh-CN" altLang="en-US" sz="2000" dirty="0"/>
              <a:t>和</a:t>
            </a:r>
            <a:r>
              <a:rPr lang="en-US" altLang="zh-CN" sz="2000" dirty="0"/>
              <a:t>T1</a:t>
            </a:r>
            <a:r>
              <a:rPr lang="zh-CN" altLang="en-US" sz="2000" dirty="0"/>
              <a:t>的控制器，同时也锁存</a:t>
            </a:r>
            <a:r>
              <a:rPr lang="en-US" altLang="zh-CN" sz="2000" dirty="0"/>
              <a:t>T0</a:t>
            </a:r>
            <a:r>
              <a:rPr lang="zh-CN" altLang="en-US" sz="2000" dirty="0"/>
              <a:t>和</a:t>
            </a:r>
            <a:r>
              <a:rPr lang="en-US" altLang="zh-CN" sz="2000" dirty="0"/>
              <a:t>T1</a:t>
            </a:r>
            <a:r>
              <a:rPr lang="zh-CN" altLang="en-US" sz="2000" dirty="0"/>
              <a:t>的溢出中断标志及外部中断</a:t>
            </a:r>
            <a:r>
              <a:rPr lang="en-US" altLang="zh-CN" sz="2000" dirty="0"/>
              <a:t>0</a:t>
            </a:r>
            <a:r>
              <a:rPr lang="zh-CN" altLang="en-US" sz="2000" dirty="0"/>
              <a:t>和</a:t>
            </a:r>
            <a:r>
              <a:rPr lang="en-US" altLang="zh-CN" sz="2000" dirty="0"/>
              <a:t>1</a:t>
            </a:r>
            <a:r>
              <a:rPr lang="zh-CN" altLang="en-US" sz="2000" dirty="0"/>
              <a:t>的中断标志等</a:t>
            </a:r>
            <a:r>
              <a:rPr lang="zh-CN" altLang="en-US" sz="2000" dirty="0" smtClean="0"/>
              <a:t>。</a:t>
            </a:r>
            <a:endParaRPr lang="zh-CN" altLang="en-US" sz="2000" dirty="0"/>
          </a:p>
        </p:txBody>
      </p:sp>
      <p:grpSp>
        <p:nvGrpSpPr>
          <p:cNvPr id="11" name="Group 6"/>
          <p:cNvGrpSpPr>
            <a:grpSpLocks/>
          </p:cNvGrpSpPr>
          <p:nvPr/>
        </p:nvGrpSpPr>
        <p:grpSpPr bwMode="auto">
          <a:xfrm>
            <a:off x="571500" y="2526149"/>
            <a:ext cx="8001000" cy="1431925"/>
            <a:chOff x="144" y="1536"/>
            <a:chExt cx="5040" cy="902"/>
          </a:xfrm>
        </p:grpSpPr>
        <p:sp>
          <p:nvSpPr>
            <p:cNvPr id="12" name="Rectangle 7"/>
            <p:cNvSpPr>
              <a:spLocks noChangeArrowheads="1"/>
            </p:cNvSpPr>
            <p:nvPr/>
          </p:nvSpPr>
          <p:spPr bwMode="auto">
            <a:xfrm>
              <a:off x="9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t>TF1</a:t>
              </a:r>
            </a:p>
          </p:txBody>
        </p:sp>
        <p:sp>
          <p:nvSpPr>
            <p:cNvPr id="13" name="Rectangle 8"/>
            <p:cNvSpPr>
              <a:spLocks noChangeArrowheads="1"/>
            </p:cNvSpPr>
            <p:nvPr/>
          </p:nvSpPr>
          <p:spPr bwMode="auto">
            <a:xfrm>
              <a:off x="148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14" name="Rectangle 9"/>
            <p:cNvSpPr>
              <a:spLocks noChangeArrowheads="1"/>
            </p:cNvSpPr>
            <p:nvPr/>
          </p:nvSpPr>
          <p:spPr bwMode="auto">
            <a:xfrm>
              <a:off x="201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TF0</a:t>
              </a:r>
            </a:p>
          </p:txBody>
        </p:sp>
        <p:sp>
          <p:nvSpPr>
            <p:cNvPr id="15" name="Rectangle 10"/>
            <p:cNvSpPr>
              <a:spLocks noChangeArrowheads="1"/>
            </p:cNvSpPr>
            <p:nvPr/>
          </p:nvSpPr>
          <p:spPr bwMode="auto">
            <a:xfrm>
              <a:off x="2544"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200">
                <a:solidFill>
                  <a:schemeClr val="bg2"/>
                </a:solidFill>
              </a:endParaRPr>
            </a:p>
          </p:txBody>
        </p:sp>
        <p:sp>
          <p:nvSpPr>
            <p:cNvPr id="16" name="Rectangle 11"/>
            <p:cNvSpPr>
              <a:spLocks noChangeArrowheads="1"/>
            </p:cNvSpPr>
            <p:nvPr/>
          </p:nvSpPr>
          <p:spPr bwMode="auto">
            <a:xfrm>
              <a:off x="3072"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IE1</a:t>
              </a:r>
            </a:p>
          </p:txBody>
        </p:sp>
        <p:sp>
          <p:nvSpPr>
            <p:cNvPr id="17" name="Rectangle 12"/>
            <p:cNvSpPr>
              <a:spLocks noChangeArrowheads="1"/>
            </p:cNvSpPr>
            <p:nvPr/>
          </p:nvSpPr>
          <p:spPr bwMode="auto">
            <a:xfrm>
              <a:off x="3600"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IT1</a:t>
              </a:r>
            </a:p>
          </p:txBody>
        </p:sp>
        <p:sp>
          <p:nvSpPr>
            <p:cNvPr id="18" name="Rectangle 13"/>
            <p:cNvSpPr>
              <a:spLocks noChangeArrowheads="1"/>
            </p:cNvSpPr>
            <p:nvPr/>
          </p:nvSpPr>
          <p:spPr bwMode="auto">
            <a:xfrm>
              <a:off x="4128"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t>IE0</a:t>
              </a:r>
            </a:p>
          </p:txBody>
        </p:sp>
        <p:sp>
          <p:nvSpPr>
            <p:cNvPr id="19" name="Rectangle 14"/>
            <p:cNvSpPr>
              <a:spLocks noChangeArrowheads="1"/>
            </p:cNvSpPr>
            <p:nvPr/>
          </p:nvSpPr>
          <p:spPr bwMode="auto">
            <a:xfrm>
              <a:off x="4656" y="1872"/>
              <a:ext cx="5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IT0</a:t>
              </a:r>
            </a:p>
          </p:txBody>
        </p:sp>
        <p:sp>
          <p:nvSpPr>
            <p:cNvPr id="20" name="Text Box 15"/>
            <p:cNvSpPr txBox="1">
              <a:spLocks noChangeArrowheads="1"/>
            </p:cNvSpPr>
            <p:nvPr/>
          </p:nvSpPr>
          <p:spPr bwMode="auto">
            <a:xfrm>
              <a:off x="144" y="1920"/>
              <a:ext cx="8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t>  </a:t>
              </a:r>
              <a:r>
                <a:rPr lang="en-US" altLang="zh-CN" sz="2400"/>
                <a:t>TCON</a:t>
              </a:r>
            </a:p>
            <a:p>
              <a:pPr eaLnBrk="1" hangingPunct="1">
                <a:spcBef>
                  <a:spcPct val="0"/>
                </a:spcBef>
                <a:buFontTx/>
                <a:buNone/>
              </a:pPr>
              <a:r>
                <a:rPr lang="zh-CN" altLang="en-US" sz="2400"/>
                <a:t>（</a:t>
              </a:r>
              <a:r>
                <a:rPr lang="en-US" altLang="zh-CN" sz="2400"/>
                <a:t>88H</a:t>
              </a:r>
              <a:r>
                <a:rPr lang="zh-CN" altLang="en-US" sz="2400"/>
                <a:t>）</a:t>
              </a:r>
              <a:endParaRPr lang="zh-CN" altLang="en-US" sz="2400" b="0"/>
            </a:p>
          </p:txBody>
        </p:sp>
        <p:sp>
          <p:nvSpPr>
            <p:cNvPr id="21" name="Text Box 16"/>
            <p:cNvSpPr txBox="1">
              <a:spLocks noChangeArrowheads="1"/>
            </p:cNvSpPr>
            <p:nvPr/>
          </p:nvSpPr>
          <p:spPr bwMode="auto">
            <a:xfrm>
              <a:off x="1008" y="1536"/>
              <a:ext cx="41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8FH   8EH   8DH    8CH   8BH   8AH   89H    88H</a:t>
              </a:r>
              <a:endParaRPr lang="en-US" altLang="zh-CN" sz="2400" b="0" dirty="0"/>
            </a:p>
          </p:txBody>
        </p:sp>
      </p:grpSp>
      <p:sp>
        <p:nvSpPr>
          <p:cNvPr id="23"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anim calcmode="lin" valueType="num">
                                      <p:cBhvr additive="base">
                                        <p:cTn id="11"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10C96E-2F79-4C6C-AA07-8289A6A021A8}" type="datetime10">
              <a:rPr lang="zh-CN" altLang="en-US" sz="2000" smtClean="0">
                <a:solidFill>
                  <a:schemeClr val="bg1"/>
                </a:solidFill>
              </a:rPr>
              <a:pPr>
                <a:spcBef>
                  <a:spcPct val="50000"/>
                </a:spcBef>
                <a:buFontTx/>
                <a:buNone/>
              </a:pPr>
              <a:t>10:27</a:t>
            </a:fld>
            <a:endParaRPr lang="en-US" altLang="zh-CN" sz="2000" smtClean="0"/>
          </a:p>
        </p:txBody>
      </p:sp>
      <p:pic>
        <p:nvPicPr>
          <p:cNvPr id="33800" name="Picture 2" descr="c:\documents and settings\ibm\application data\360se6\User Data\temp\01300000323145123029807175635_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25" y="1428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Grp="1" noChangeArrowheads="1"/>
          </p:cNvSpPr>
          <p:nvPr>
            <p:ph idx="1"/>
          </p:nvPr>
        </p:nvSpPr>
        <p:spPr>
          <a:xfrm>
            <a:off x="164394" y="1700808"/>
            <a:ext cx="8765294" cy="4458587"/>
          </a:xfrm>
        </p:spPr>
        <p:txBody>
          <a:bodyPr/>
          <a:lstStyle/>
          <a:p>
            <a:pPr eaLnBrk="1" hangingPunct="1">
              <a:lnSpc>
                <a:spcPct val="150000"/>
              </a:lnSpc>
            </a:pPr>
            <a:r>
              <a:rPr lang="en-US" altLang="zh-CN" sz="2000" b="1" dirty="0" smtClean="0">
                <a:solidFill>
                  <a:srgbClr val="C00000"/>
                </a:solidFill>
              </a:rPr>
              <a:t>TF1</a:t>
            </a:r>
            <a:r>
              <a:rPr lang="zh-CN" altLang="en-US" sz="2000" b="1" dirty="0">
                <a:solidFill>
                  <a:srgbClr val="C00000"/>
                </a:solidFill>
              </a:rPr>
              <a:t>：</a:t>
            </a:r>
            <a:r>
              <a:rPr lang="zh-CN" altLang="en-US" sz="2000" dirty="0"/>
              <a:t>定时器</a:t>
            </a:r>
            <a:r>
              <a:rPr lang="en-US" altLang="zh-CN" sz="2000" dirty="0"/>
              <a:t>/</a:t>
            </a:r>
            <a:r>
              <a:rPr lang="zh-CN" altLang="en-US" sz="2000" dirty="0"/>
              <a:t>计数器</a:t>
            </a:r>
            <a:r>
              <a:rPr lang="en-US" altLang="zh-CN" sz="2000" dirty="0"/>
              <a:t>T1</a:t>
            </a:r>
            <a:r>
              <a:rPr lang="zh-CN" altLang="en-US" sz="2000" dirty="0"/>
              <a:t>溢出中断请求标志位</a:t>
            </a:r>
            <a:r>
              <a:rPr lang="zh-CN" altLang="en-US" sz="2000" dirty="0" smtClean="0"/>
              <a:t>。</a:t>
            </a:r>
            <a:endParaRPr lang="en-US" altLang="zh-CN" sz="2000" dirty="0" smtClean="0"/>
          </a:p>
          <a:p>
            <a:pPr marL="0" indent="0" eaLnBrk="1" hangingPunct="1">
              <a:lnSpc>
                <a:spcPct val="150000"/>
              </a:lnSpc>
              <a:buNone/>
            </a:pPr>
            <a:r>
              <a:rPr lang="zh-CN" altLang="en-US" sz="2000" dirty="0" smtClean="0"/>
              <a:t>      当</a:t>
            </a:r>
            <a:r>
              <a:rPr lang="zh-CN" altLang="en-US" sz="2000" dirty="0"/>
              <a:t>启动</a:t>
            </a:r>
            <a:r>
              <a:rPr lang="en-US" altLang="zh-CN" sz="2000" dirty="0"/>
              <a:t>T1</a:t>
            </a:r>
            <a:r>
              <a:rPr lang="zh-CN" altLang="en-US" sz="2000" dirty="0"/>
              <a:t>计数后，</a:t>
            </a:r>
            <a:r>
              <a:rPr lang="en-US" altLang="zh-CN" sz="2000" dirty="0"/>
              <a:t>T1</a:t>
            </a:r>
            <a:r>
              <a:rPr lang="zh-CN" altLang="en-US" sz="2000" dirty="0"/>
              <a:t>从初值开始加</a:t>
            </a:r>
            <a:r>
              <a:rPr lang="en-US" altLang="zh-CN" sz="2000" dirty="0"/>
              <a:t>1</a:t>
            </a:r>
            <a:r>
              <a:rPr lang="zh-CN" altLang="en-US" sz="2000" dirty="0"/>
              <a:t>计数，计数器最高位产生溢出时，由硬件使</a:t>
            </a:r>
            <a:r>
              <a:rPr lang="en-US" altLang="zh-CN" sz="2000" dirty="0"/>
              <a:t>TF1</a:t>
            </a:r>
            <a:r>
              <a:rPr lang="zh-CN" altLang="en-US" sz="2000" dirty="0"/>
              <a:t>置</a:t>
            </a:r>
            <a:r>
              <a:rPr lang="en-US" altLang="zh-CN" sz="2000" dirty="0"/>
              <a:t>1</a:t>
            </a:r>
            <a:r>
              <a:rPr lang="zh-CN" altLang="en-US" sz="2000" dirty="0"/>
              <a:t>，并向</a:t>
            </a:r>
            <a:r>
              <a:rPr lang="en-US" altLang="zh-CN" sz="2000" dirty="0"/>
              <a:t>CPU</a:t>
            </a:r>
            <a:r>
              <a:rPr lang="zh-CN" altLang="en-US" sz="2000" dirty="0"/>
              <a:t>发出中断请求。当</a:t>
            </a:r>
            <a:r>
              <a:rPr lang="en-US" altLang="zh-CN" sz="2000" dirty="0"/>
              <a:t>CPU</a:t>
            </a:r>
            <a:r>
              <a:rPr lang="zh-CN" altLang="en-US" sz="2000" dirty="0"/>
              <a:t>响应中断时，硬件将自动对</a:t>
            </a:r>
            <a:r>
              <a:rPr lang="en-US" altLang="zh-CN" sz="2000" dirty="0"/>
              <a:t>TF1</a:t>
            </a:r>
            <a:r>
              <a:rPr lang="zh-CN" altLang="en-US" sz="2000" dirty="0"/>
              <a:t>清</a:t>
            </a:r>
            <a:r>
              <a:rPr lang="en-US" altLang="zh-CN" sz="2000" dirty="0"/>
              <a:t>0</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TF0</a:t>
            </a:r>
            <a:r>
              <a:rPr lang="zh-CN" altLang="en-US" sz="2000" b="1" dirty="0">
                <a:solidFill>
                  <a:srgbClr val="C00000"/>
                </a:solidFill>
              </a:rPr>
              <a:t>：</a:t>
            </a:r>
            <a:r>
              <a:rPr lang="zh-CN" altLang="en-US" sz="2000" dirty="0"/>
              <a:t>定时器</a:t>
            </a:r>
            <a:r>
              <a:rPr lang="en-US" altLang="zh-CN" sz="2000" dirty="0"/>
              <a:t>/</a:t>
            </a:r>
            <a:r>
              <a:rPr lang="zh-CN" altLang="en-US" sz="2000" dirty="0"/>
              <a:t>计数器</a:t>
            </a:r>
            <a:r>
              <a:rPr lang="en-US" altLang="zh-CN" sz="2000" dirty="0"/>
              <a:t>T0</a:t>
            </a:r>
            <a:r>
              <a:rPr lang="zh-CN" altLang="en-US" sz="2000" dirty="0"/>
              <a:t>溢出中断请求标志位。 含义与</a:t>
            </a:r>
            <a:r>
              <a:rPr lang="en-US" altLang="zh-CN" sz="2000" dirty="0"/>
              <a:t>TF1</a:t>
            </a:r>
            <a:r>
              <a:rPr lang="zh-CN" altLang="en-US" sz="2000" dirty="0"/>
              <a:t>类同</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IE1</a:t>
            </a:r>
            <a:r>
              <a:rPr lang="zh-CN" altLang="en-US" sz="2000" b="1" dirty="0">
                <a:solidFill>
                  <a:srgbClr val="C00000"/>
                </a:solidFill>
              </a:rPr>
              <a:t>：</a:t>
            </a:r>
            <a:r>
              <a:rPr lang="zh-CN" altLang="en-US" sz="2000" dirty="0"/>
              <a:t>外部中断</a:t>
            </a:r>
            <a:r>
              <a:rPr lang="en-US" altLang="zh-CN" sz="2000" dirty="0"/>
              <a:t>1</a:t>
            </a:r>
            <a:r>
              <a:rPr lang="zh-CN" altLang="en-US" sz="2000" dirty="0"/>
              <a:t>的中断请求标志。 </a:t>
            </a:r>
            <a:r>
              <a:rPr lang="en-US" altLang="zh-CN" sz="2000" dirty="0"/>
              <a:t>INT1</a:t>
            </a:r>
            <a:r>
              <a:rPr lang="zh-CN" altLang="en-US" sz="2000" dirty="0"/>
              <a:t>（</a:t>
            </a:r>
            <a:r>
              <a:rPr lang="en-US" altLang="zh-CN" sz="2000" dirty="0"/>
              <a:t>P3.3</a:t>
            </a:r>
            <a:r>
              <a:rPr lang="zh-CN" altLang="en-US" sz="2000" dirty="0"/>
              <a:t>）</a:t>
            </a:r>
            <a:r>
              <a:rPr lang="zh-CN" altLang="en-US" sz="2000" dirty="0" smtClean="0"/>
              <a:t>。</a:t>
            </a:r>
            <a:endParaRPr lang="en-US" altLang="zh-CN" sz="2000" dirty="0" smtClean="0"/>
          </a:p>
          <a:p>
            <a:pPr marL="0" indent="0" eaLnBrk="1" hangingPunct="1">
              <a:lnSpc>
                <a:spcPct val="150000"/>
              </a:lnSpc>
              <a:buNone/>
            </a:pPr>
            <a:r>
              <a:rPr lang="zh-CN" altLang="en-US" sz="2000" dirty="0" smtClean="0"/>
              <a:t>    当</a:t>
            </a:r>
            <a:r>
              <a:rPr lang="zh-CN" altLang="en-US" sz="2000" dirty="0"/>
              <a:t>检测到外部中断引脚</a:t>
            </a:r>
            <a:r>
              <a:rPr lang="en-US" altLang="zh-CN" sz="2000" dirty="0" smtClean="0"/>
              <a:t>1</a:t>
            </a:r>
            <a:r>
              <a:rPr lang="zh-CN" altLang="en-US" sz="2000" dirty="0" smtClean="0"/>
              <a:t>上</a:t>
            </a:r>
            <a:r>
              <a:rPr lang="zh-CN" altLang="en-US" sz="2000" dirty="0"/>
              <a:t>存在有效的中断请求信号时，由硬件使</a:t>
            </a:r>
            <a:r>
              <a:rPr lang="en-US" altLang="zh-CN" sz="2000" dirty="0"/>
              <a:t>IE1</a:t>
            </a:r>
            <a:r>
              <a:rPr lang="zh-CN" altLang="en-US" sz="2000" dirty="0"/>
              <a:t>置</a:t>
            </a:r>
            <a:r>
              <a:rPr lang="en-US" altLang="zh-CN" sz="2000" dirty="0"/>
              <a:t>1</a:t>
            </a:r>
            <a:r>
              <a:rPr lang="zh-CN" altLang="en-US" sz="2000" dirty="0" smtClean="0"/>
              <a:t>。</a:t>
            </a:r>
            <a:endParaRPr lang="en-US" altLang="zh-CN" sz="2000" dirty="0" smtClean="0"/>
          </a:p>
          <a:p>
            <a:pPr eaLnBrk="1" hangingPunct="1">
              <a:lnSpc>
                <a:spcPct val="150000"/>
              </a:lnSpc>
            </a:pPr>
            <a:r>
              <a:rPr lang="en-US" altLang="zh-CN" sz="2000" b="1" dirty="0">
                <a:solidFill>
                  <a:srgbClr val="C00000"/>
                </a:solidFill>
              </a:rPr>
              <a:t>IE0</a:t>
            </a:r>
            <a:r>
              <a:rPr lang="zh-CN" altLang="en-US" sz="2000" b="1" dirty="0">
                <a:solidFill>
                  <a:srgbClr val="C00000"/>
                </a:solidFill>
              </a:rPr>
              <a:t>：</a:t>
            </a:r>
            <a:r>
              <a:rPr lang="zh-CN" altLang="en-US" sz="2000" dirty="0"/>
              <a:t>外部中断</a:t>
            </a:r>
            <a:r>
              <a:rPr lang="en-US" altLang="zh-CN" sz="2000" dirty="0"/>
              <a:t>0</a:t>
            </a:r>
            <a:r>
              <a:rPr lang="zh-CN" altLang="en-US" sz="2000" dirty="0"/>
              <a:t>的中断请求标志。</a:t>
            </a:r>
            <a:r>
              <a:rPr lang="en-US" altLang="zh-CN" sz="2000" dirty="0"/>
              <a:t>INT0</a:t>
            </a:r>
            <a:r>
              <a:rPr lang="zh-CN" altLang="en-US" sz="2000" dirty="0"/>
              <a:t>（</a:t>
            </a:r>
            <a:r>
              <a:rPr lang="en-US" altLang="zh-CN" sz="2000" dirty="0" smtClean="0"/>
              <a:t>P3.2</a:t>
            </a:r>
            <a:r>
              <a:rPr lang="zh-CN" altLang="en-US" sz="2000" dirty="0" smtClean="0"/>
              <a:t>）。其</a:t>
            </a:r>
            <a:r>
              <a:rPr lang="zh-CN" altLang="en-US" sz="2000" dirty="0"/>
              <a:t>含义与</a:t>
            </a:r>
            <a:r>
              <a:rPr lang="en-US" altLang="zh-CN" sz="2000" dirty="0"/>
              <a:t>IE1</a:t>
            </a:r>
            <a:r>
              <a:rPr lang="zh-CN" altLang="en-US" sz="2000" dirty="0"/>
              <a:t>类同</a:t>
            </a:r>
            <a:r>
              <a:rPr lang="zh-CN" altLang="en-US" sz="2000" dirty="0" smtClean="0"/>
              <a:t>。</a:t>
            </a:r>
            <a:endParaRPr lang="zh-CN" altLang="en-US" sz="2000" dirty="0"/>
          </a:p>
          <a:p>
            <a:pPr lvl="1" eaLnBrk="1" hangingPunct="1">
              <a:lnSpc>
                <a:spcPct val="150000"/>
              </a:lnSpc>
            </a:pPr>
            <a:endParaRPr lang="zh-CN" altLang="zh-CN" sz="2000" b="1" dirty="0"/>
          </a:p>
          <a:p>
            <a:pPr lvl="1" eaLnBrk="1" hangingPunct="1">
              <a:lnSpc>
                <a:spcPct val="150000"/>
              </a:lnSpc>
            </a:pPr>
            <a:endParaRPr lang="zh-CN" altLang="zh-CN" sz="2000" b="1" dirty="0"/>
          </a:p>
          <a:p>
            <a:pPr lvl="1" eaLnBrk="1" hangingPunct="1">
              <a:lnSpc>
                <a:spcPct val="150000"/>
              </a:lnSpc>
            </a:pPr>
            <a:endParaRPr lang="en-US" altLang="zh-CN" sz="2000" b="1" dirty="0" smtClean="0">
              <a:solidFill>
                <a:srgbClr val="9900CC"/>
              </a:solidFill>
            </a:endParaRPr>
          </a:p>
          <a:p>
            <a:pPr lvl="1" eaLnBrk="1" hangingPunct="1">
              <a:lnSpc>
                <a:spcPct val="150000"/>
              </a:lnSpc>
            </a:pPr>
            <a:endParaRPr lang="zh-CN" altLang="en-US" sz="2000" b="1" dirty="0" smtClean="0"/>
          </a:p>
        </p:txBody>
      </p:sp>
      <p:sp>
        <p:nvSpPr>
          <p:cNvPr id="9" name="Rectangle 2"/>
          <p:cNvSpPr txBox="1">
            <a:spLocks noChangeArrowheads="1"/>
          </p:cNvSpPr>
          <p:nvPr/>
        </p:nvSpPr>
        <p:spPr bwMode="auto">
          <a:xfrm>
            <a:off x="560424" y="369356"/>
            <a:ext cx="8458200" cy="121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600" dirty="0" smtClean="0">
                <a:latin typeface="楷体" panose="02010609060101010101" pitchFamily="49" charset="-122"/>
                <a:ea typeface="楷体" panose="02010609060101010101" pitchFamily="49" charset="-122"/>
                <a:cs typeface="Times New Roman" panose="02020603050405020304" pitchFamily="18" charset="0"/>
              </a:rPr>
              <a:t>5.3.2 </a:t>
            </a:r>
            <a:r>
              <a:rPr lang="zh-CN" altLang="en-US" sz="3600" dirty="0">
                <a:latin typeface="楷体" panose="02010609060101010101" pitchFamily="49" charset="-122"/>
                <a:ea typeface="楷体" panose="02010609060101010101" pitchFamily="49" charset="-122"/>
                <a:cs typeface="Times New Roman" panose="02020603050405020304" pitchFamily="18" charset="0"/>
              </a:rPr>
              <a:t>中断控制</a:t>
            </a:r>
            <a:endParaRPr kumimoji="0" lang="en-US" altLang="zh-CN" sz="3600" kern="0" dirty="0">
              <a:latin typeface="楷体" panose="02010609060101010101" pitchFamily="49" charset="-122"/>
              <a:ea typeface="楷体" panose="02010609060101010101" pitchFamily="49" charset="-122"/>
            </a:endParaRPr>
          </a:p>
          <a:p>
            <a:pPr eaLnBrk="1" hangingPunct="1"/>
            <a:r>
              <a:rPr lang="en-US" altLang="zh-CN" sz="2800" dirty="0" smtClean="0">
                <a:latin typeface="楷体" panose="02010609060101010101" pitchFamily="49" charset="-122"/>
                <a:ea typeface="楷体" panose="02010609060101010101" pitchFamily="49" charset="-122"/>
                <a:cs typeface="Times New Roman" panose="02020603050405020304" pitchFamily="18" charset="0"/>
              </a:rPr>
              <a:t>1. </a:t>
            </a:r>
            <a:r>
              <a:rPr lang="zh-CN" altLang="en-US" sz="2800" dirty="0" smtClean="0">
                <a:solidFill>
                  <a:schemeClr val="tx1"/>
                </a:solidFill>
                <a:latin typeface="楷体" panose="02010609060101010101" pitchFamily="49" charset="-122"/>
                <a:ea typeface="楷体" panose="02010609060101010101" pitchFamily="49" charset="-122"/>
              </a:rPr>
              <a:t>中断请求</a:t>
            </a:r>
            <a:r>
              <a:rPr lang="zh-CN" altLang="en-US" sz="2800" dirty="0">
                <a:solidFill>
                  <a:schemeClr val="tx1"/>
                </a:solidFill>
                <a:latin typeface="楷体" panose="02010609060101010101" pitchFamily="49" charset="-122"/>
                <a:ea typeface="楷体" panose="02010609060101010101" pitchFamily="49" charset="-122"/>
              </a:rPr>
              <a:t>标志</a:t>
            </a:r>
            <a:endParaRPr kumimoji="0" lang="en-US" altLang="zh-CN" sz="2800" b="1"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067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 calcmode="lin" valueType="num">
                                      <p:cBhvr additive="base">
                                        <p:cTn id="22"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 calcmode="lin" valueType="num">
                                      <p:cBhvr additive="base">
                                        <p:cTn id="32"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55943</TotalTime>
  <Words>1733</Words>
  <Application>Microsoft Office PowerPoint</Application>
  <PresentationFormat>全屏显示(4:3)</PresentationFormat>
  <Paragraphs>238</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黑体</vt:lpstr>
      <vt:lpstr>楷体</vt:lpstr>
      <vt:lpstr>宋体</vt:lpstr>
      <vt:lpstr>Calibri</vt:lpstr>
      <vt:lpstr>Times New Roman</vt:lpstr>
      <vt:lpstr>Verdana</vt:lpstr>
      <vt:lpstr>Wingdings</vt:lpstr>
      <vt:lpstr>Profile</vt:lpstr>
      <vt:lpstr>5.3  89C51/S51中断系统结构及其控制</vt:lpstr>
      <vt:lpstr>5.3 89C51/S51中断系统结构及中断控制</vt:lpstr>
      <vt:lpstr>5.3 89C51/S51中断系统结构及中断控制</vt:lpstr>
      <vt:lpstr>5.3 89C51中断系统结构及中断控制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图5-9   二级中断嵌套</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aaa</dc:creator>
  <cp:lastModifiedBy>ding</cp:lastModifiedBy>
  <cp:revision>521</cp:revision>
  <dcterms:created xsi:type="dcterms:W3CDTF">1999-12-01T01:28:23Z</dcterms:created>
  <dcterms:modified xsi:type="dcterms:W3CDTF">2020-02-25T02:28:31Z</dcterms:modified>
</cp:coreProperties>
</file>