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handoutMasterIdLst>
    <p:handoutMasterId r:id="rId15"/>
  </p:handoutMasterIdLst>
  <p:sldIdLst>
    <p:sldId id="1018" r:id="rId2"/>
    <p:sldId id="905" r:id="rId3"/>
    <p:sldId id="909" r:id="rId4"/>
    <p:sldId id="910" r:id="rId5"/>
    <p:sldId id="992" r:id="rId6"/>
    <p:sldId id="994" r:id="rId7"/>
    <p:sldId id="913" r:id="rId8"/>
    <p:sldId id="914" r:id="rId9"/>
    <p:sldId id="917" r:id="rId10"/>
    <p:sldId id="918" r:id="rId11"/>
    <p:sldId id="996" r:id="rId12"/>
    <p:sldId id="997" r:id="rId13"/>
  </p:sldIdLst>
  <p:sldSz cx="9144000" cy="6858000" type="screen4x3"/>
  <p:notesSz cx="6858000" cy="9144000"/>
  <p:defaultTextStyle>
    <a:defPPr>
      <a:defRPr lang="zh-CN"/>
    </a:defPPr>
    <a:lvl1pPr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64">
          <p15:clr>
            <a:srgbClr val="A4A3A4"/>
          </p15:clr>
        </p15:guide>
        <p15:guide id="2" pos="44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3333FF"/>
    <a:srgbClr val="FF9900"/>
    <a:srgbClr val="FFFF00"/>
    <a:srgbClr val="00CC00"/>
    <a:srgbClr val="FFCC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5110" autoAdjust="0"/>
  </p:normalViewPr>
  <p:slideViewPr>
    <p:cSldViewPr>
      <p:cViewPr varScale="1">
        <p:scale>
          <a:sx n="73" d="100"/>
          <a:sy n="73" d="100"/>
        </p:scale>
        <p:origin x="1098" y="66"/>
      </p:cViewPr>
      <p:guideLst>
        <p:guide orient="horz" pos="3264"/>
        <p:guide pos="446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15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B72079AC-E921-4512-8F97-E02A1A6D171E}" type="datetime1">
              <a:rPr lang="zh-CN" altLang="en-US"/>
              <a:pPr>
                <a:defRPr/>
              </a:pPr>
              <a:t>2020/3/1</a:t>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CBBD5040-66DA-499E-9105-66B91A5112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613DB425-FC11-4432-BB81-91CB56DD4276}" type="datetime1">
              <a:rPr lang="zh-CN" altLang="en-US"/>
              <a:pPr>
                <a:defRPr/>
              </a:pPr>
              <a:t>2020/3/1</a:t>
            </a:fld>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0913BA8E-3AFD-4EFE-A349-CE4F8E67510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2F6E3-AEF8-4AFB-A4D4-AA9E6BBE2905}" type="slidenum">
              <a:rPr lang="zh-CN" altLang="en-US" smtClean="0">
                <a:solidFill>
                  <a:srgbClr val="000000"/>
                </a:solidFill>
              </a:rPr>
              <a:pPr>
                <a:spcBef>
                  <a:spcPct val="0"/>
                </a:spcBef>
              </a:pPr>
              <a:t>1</a:t>
            </a:fld>
            <a:endParaRPr lang="zh-CN" altLang="en-US" smtClean="0">
              <a:solidFill>
                <a:srgbClr val="000000"/>
              </a:solidFill>
            </a:endParaRPr>
          </a:p>
        </p:txBody>
      </p:sp>
    </p:spTree>
    <p:extLst>
      <p:ext uri="{BB962C8B-B14F-4D97-AF65-F5344CB8AC3E}">
        <p14:creationId xmlns:p14="http://schemas.microsoft.com/office/powerpoint/2010/main" val="295251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37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737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31976A4-9363-49E8-92C4-F2F145DA7BCE}" type="slidenum">
              <a:rPr lang="zh-CN" altLang="en-US"/>
              <a:pPr>
                <a:defRPr/>
              </a:pPr>
              <a:t>‹#›</a:t>
            </a:fld>
            <a:endParaRPr lang="en-US" altLang="zh-CN"/>
          </a:p>
        </p:txBody>
      </p:sp>
    </p:spTree>
    <p:extLst>
      <p:ext uri="{BB962C8B-B14F-4D97-AF65-F5344CB8AC3E}">
        <p14:creationId xmlns:p14="http://schemas.microsoft.com/office/powerpoint/2010/main" val="307406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1437" y="613048"/>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143500" y="2060848"/>
            <a:ext cx="8001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5186362" y="6553473"/>
            <a:ext cx="1981200" cy="476250"/>
          </a:xfr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7700962" y="6553473"/>
            <a:ext cx="2895600" cy="476250"/>
          </a:xfr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11129962" y="6553473"/>
            <a:ext cx="1981200" cy="476250"/>
          </a:xfrm>
          <a:ln/>
        </p:spPr>
        <p:txBody>
          <a:bodyPr/>
          <a:lstStyle>
            <a:lvl1pPr>
              <a:defRPr/>
            </a:lvl1pPr>
          </a:lstStyle>
          <a:p>
            <a:pPr>
              <a:defRPr/>
            </a:pPr>
            <a:fld id="{A39E3C51-CE9E-45A6-BD1A-7DE5F5D05C08}" type="slidenum">
              <a:rPr lang="zh-CN" altLang="en-US"/>
              <a:pPr>
                <a:defRPr/>
              </a:pPr>
              <a:t>‹#›</a:t>
            </a:fld>
            <a:endParaRPr lang="en-US" altLang="zh-CN"/>
          </a:p>
        </p:txBody>
      </p:sp>
    </p:spTree>
    <p:extLst>
      <p:ext uri="{BB962C8B-B14F-4D97-AF65-F5344CB8AC3E}">
        <p14:creationId xmlns:p14="http://schemas.microsoft.com/office/powerpoint/2010/main" val="19399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FA57BA3-B731-4D77-ADCC-85967F68974A}" type="slidenum">
              <a:rPr lang="zh-CN" altLang="en-US"/>
              <a:pPr>
                <a:defRPr/>
              </a:pPr>
              <a:t>‹#›</a:t>
            </a:fld>
            <a:endParaRPr lang="en-US" altLang="zh-CN"/>
          </a:p>
        </p:txBody>
      </p:sp>
    </p:spTree>
    <p:extLst>
      <p:ext uri="{BB962C8B-B14F-4D97-AF65-F5344CB8AC3E}">
        <p14:creationId xmlns:p14="http://schemas.microsoft.com/office/powerpoint/2010/main" val="303615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00695F7-28BD-4E31-8102-741A83FE19C4}" type="slidenum">
              <a:rPr lang="zh-CN" altLang="en-US"/>
              <a:pPr>
                <a:defRPr/>
              </a:pPr>
              <a:t>‹#›</a:t>
            </a:fld>
            <a:endParaRPr lang="en-US" altLang="zh-CN"/>
          </a:p>
        </p:txBody>
      </p:sp>
    </p:spTree>
    <p:extLst>
      <p:ext uri="{BB962C8B-B14F-4D97-AF65-F5344CB8AC3E}">
        <p14:creationId xmlns:p14="http://schemas.microsoft.com/office/powerpoint/2010/main" val="380134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581CA74-1D65-4749-A9FF-DA337244C51D}" type="slidenum">
              <a:rPr lang="zh-CN" altLang="en-US"/>
              <a:pPr>
                <a:defRPr/>
              </a:pPr>
              <a:t>‹#›</a:t>
            </a:fld>
            <a:endParaRPr lang="en-US" altLang="zh-CN"/>
          </a:p>
        </p:txBody>
      </p:sp>
    </p:spTree>
    <p:extLst>
      <p:ext uri="{BB962C8B-B14F-4D97-AF65-F5344CB8AC3E}">
        <p14:creationId xmlns:p14="http://schemas.microsoft.com/office/powerpoint/2010/main" val="14514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69AE1686-CAD2-4EB3-92E6-A590D2449B33}" type="slidenum">
              <a:rPr lang="zh-CN" altLang="en-US"/>
              <a:pPr>
                <a:defRPr/>
              </a:pPr>
              <a:t>‹#›</a:t>
            </a:fld>
            <a:endParaRPr lang="en-US" altLang="zh-CN"/>
          </a:p>
        </p:txBody>
      </p:sp>
    </p:spTree>
    <p:extLst>
      <p:ext uri="{BB962C8B-B14F-4D97-AF65-F5344CB8AC3E}">
        <p14:creationId xmlns:p14="http://schemas.microsoft.com/office/powerpoint/2010/main" val="127433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F06C840-422F-4D75-9BBF-656B6518E5E8}" type="slidenum">
              <a:rPr lang="zh-CN" altLang="en-US"/>
              <a:pPr>
                <a:defRPr/>
              </a:pPr>
              <a:t>‹#›</a:t>
            </a:fld>
            <a:endParaRPr lang="en-US" altLang="zh-CN"/>
          </a:p>
        </p:txBody>
      </p:sp>
    </p:spTree>
    <p:extLst>
      <p:ext uri="{BB962C8B-B14F-4D97-AF65-F5344CB8AC3E}">
        <p14:creationId xmlns:p14="http://schemas.microsoft.com/office/powerpoint/2010/main" val="338719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7271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a typeface="宋体" pitchFamily="2" charset="-122"/>
              </a:defRPr>
            </a:lvl1pPr>
          </a:lstStyle>
          <a:p>
            <a:pPr>
              <a:defRPr/>
            </a:pPr>
            <a:endParaRPr lang="en-US" altLang="zh-CN"/>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63556F7-8DD6-4660-9492-134F5AA061D1}" type="slidenum">
              <a:rPr lang="zh-CN" altLang="en-US"/>
              <a:pPr>
                <a:defRPr/>
              </a:pPr>
              <a:t>‹#›</a:t>
            </a:fld>
            <a:endParaRPr lang="en-US" altLang="zh-CN"/>
          </a:p>
        </p:txBody>
      </p:sp>
    </p:spTree>
    <p:extLst>
      <p:ext uri="{BB962C8B-B14F-4D97-AF65-F5344CB8AC3E}">
        <p14:creationId xmlns:p14="http://schemas.microsoft.com/office/powerpoint/2010/main" val="2493552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0243" name="标题 1"/>
          <p:cNvSpPr>
            <a:spLocks noGrp="1"/>
          </p:cNvSpPr>
          <p:nvPr>
            <p:ph type="ctrTitle"/>
          </p:nvPr>
        </p:nvSpPr>
        <p:spPr>
          <a:xfrm>
            <a:off x="-180528" y="2924945"/>
            <a:ext cx="9324528" cy="576064"/>
          </a:xfrm>
        </p:spPr>
        <p:txBody>
          <a:bodyPr/>
          <a:lstStyle/>
          <a:p>
            <a:pPr algn="ctr" eaLnBrk="1" hangingPunct="1"/>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5.4</a:t>
            </a:r>
            <a:r>
              <a:rPr lang="en-US" altLang="zh-CN" b="1" dirty="0" smtClean="0">
                <a:solidFill>
                  <a:schemeClr val="bg1"/>
                </a:solidFill>
                <a:latin typeface="黑体" panose="02010609060101010101" pitchFamily="49" charset="-122"/>
                <a:ea typeface="黑体" panose="02010609060101010101" pitchFamily="49" charset="-122"/>
              </a:rPr>
              <a:t>  </a:t>
            </a:r>
            <a:r>
              <a:rPr lang="zh-CN" altLang="en-US" b="1" dirty="0" smtClean="0">
                <a:solidFill>
                  <a:schemeClr val="bg1"/>
                </a:solidFill>
                <a:latin typeface="黑体" panose="02010609060101010101" pitchFamily="49" charset="-122"/>
                <a:ea typeface="黑体" panose="02010609060101010101" pitchFamily="49" charset="-122"/>
              </a:rPr>
              <a:t>中断响应及中断处理过程</a:t>
            </a:r>
            <a:endParaRPr lang="zh-CN" altLang="en-US" sz="4000" b="1" dirty="0" smtClean="0">
              <a:solidFill>
                <a:schemeClr val="bg1"/>
              </a:solidFill>
              <a:latin typeface="黑体" panose="02010609060101010101" pitchFamily="49" charset="-122"/>
              <a:ea typeface="黑体" panose="02010609060101010101" pitchFamily="49" charset="-122"/>
            </a:endParaRPr>
          </a:p>
        </p:txBody>
      </p:sp>
      <p:pic>
        <p:nvPicPr>
          <p:cNvPr id="1024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987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idx="1"/>
          </p:nvPr>
        </p:nvSpPr>
        <p:spPr>
          <a:xfrm>
            <a:off x="685800" y="1676400"/>
            <a:ext cx="7508875" cy="4114800"/>
          </a:xfrm>
        </p:spPr>
        <p:txBody>
          <a:bodyPr/>
          <a:lstStyle/>
          <a:p>
            <a:pPr eaLnBrk="1" hangingPunct="1">
              <a:lnSpc>
                <a:spcPct val="150000"/>
              </a:lnSpc>
            </a:pPr>
            <a:r>
              <a:rPr lang="zh-CN" altLang="en-US" sz="2400" dirty="0" smtClean="0"/>
              <a:t>在中断服务程序中，最后一条指令必须为中断返回指令</a:t>
            </a:r>
            <a:r>
              <a:rPr lang="en-US" altLang="zh-CN" sz="2400" dirty="0" smtClean="0"/>
              <a:t>RETI</a:t>
            </a:r>
            <a:r>
              <a:rPr lang="zh-CN" altLang="en-US" sz="2400" dirty="0" smtClean="0"/>
              <a:t>。</a:t>
            </a:r>
          </a:p>
          <a:p>
            <a:pPr eaLnBrk="1" hangingPunct="1">
              <a:lnSpc>
                <a:spcPct val="150000"/>
              </a:lnSpc>
            </a:pPr>
            <a:r>
              <a:rPr lang="en-US" altLang="zh-CN" sz="2400" dirty="0" smtClean="0"/>
              <a:t>CPU</a:t>
            </a:r>
            <a:r>
              <a:rPr lang="zh-CN" altLang="en-US" sz="2400" dirty="0" smtClean="0"/>
              <a:t>执行该指令时，一方面清除中断响应时所置位的“优先级生效”触发器，另一方面从当前栈顶弹出断点地址送入程序计数器</a:t>
            </a:r>
            <a:r>
              <a:rPr lang="en-US" altLang="zh-CN" sz="2400" dirty="0" smtClean="0"/>
              <a:t>PC</a:t>
            </a:r>
            <a:r>
              <a:rPr lang="zh-CN" altLang="en-US" sz="2400" dirty="0" smtClean="0"/>
              <a:t>，从而返回主程序。</a:t>
            </a:r>
          </a:p>
          <a:p>
            <a:pPr eaLnBrk="1" hangingPunct="1">
              <a:lnSpc>
                <a:spcPct val="150000"/>
              </a:lnSpc>
            </a:pPr>
            <a:r>
              <a:rPr lang="zh-CN" altLang="en-US" sz="2400" dirty="0" smtClean="0"/>
              <a:t>注意在中断服务程序中，</a:t>
            </a:r>
            <a:r>
              <a:rPr lang="en-US" altLang="zh-CN" sz="2400" dirty="0" smtClean="0"/>
              <a:t>PUSH</a:t>
            </a:r>
            <a:r>
              <a:rPr lang="zh-CN" altLang="en-US" sz="2400" dirty="0" smtClean="0"/>
              <a:t>和</a:t>
            </a:r>
            <a:r>
              <a:rPr lang="en-US" altLang="zh-CN" sz="2400" dirty="0" smtClean="0"/>
              <a:t>POP</a:t>
            </a:r>
            <a:r>
              <a:rPr lang="zh-CN" altLang="en-US" sz="2400" dirty="0" smtClean="0"/>
              <a:t>指令必须成对使用，否则，不能正确返回断点。</a:t>
            </a:r>
          </a:p>
        </p:txBody>
      </p:sp>
      <p:sp>
        <p:nvSpPr>
          <p:cNvPr id="6656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5C6962A-0B24-45D4-BDB2-ED87C0B35D87}" type="datetime10">
              <a:rPr lang="zh-CN" altLang="en-US" sz="2000" smtClean="0">
                <a:solidFill>
                  <a:schemeClr val="bg1"/>
                </a:solidFill>
              </a:rPr>
              <a:pPr>
                <a:spcBef>
                  <a:spcPct val="50000"/>
                </a:spcBef>
                <a:buFontTx/>
                <a:buNone/>
              </a:pPr>
              <a:t>16:58</a:t>
            </a:fld>
            <a:endParaRPr lang="en-US" altLang="zh-CN" sz="2000" smtClean="0"/>
          </a:p>
        </p:txBody>
      </p:sp>
      <p:pic>
        <p:nvPicPr>
          <p:cNvPr id="6656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554037" y="531019"/>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5.4.3  </a:t>
            </a:r>
            <a:r>
              <a:rPr kumimoji="0" lang="zh-CN" altLang="en-US" sz="2800" kern="0" dirty="0" smtClean="0">
                <a:latin typeface="楷体" panose="02010609060101010101" pitchFamily="49" charset="-122"/>
                <a:ea typeface="楷体" panose="02010609060101010101" pitchFamily="49" charset="-122"/>
              </a:rPr>
              <a:t>中断返回</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idx="1"/>
          </p:nvPr>
        </p:nvSpPr>
        <p:spPr>
          <a:xfrm>
            <a:off x="685800" y="1676399"/>
            <a:ext cx="7640637" cy="4534173"/>
          </a:xfrm>
        </p:spPr>
        <p:txBody>
          <a:bodyPr/>
          <a:lstStyle/>
          <a:p>
            <a:pPr eaLnBrk="1" hangingPunct="1">
              <a:lnSpc>
                <a:spcPct val="130000"/>
              </a:lnSpc>
            </a:pPr>
            <a:r>
              <a:rPr lang="zh-CN" altLang="en-US" sz="2400" b="1" dirty="0">
                <a:solidFill>
                  <a:srgbClr val="C00000"/>
                </a:solidFill>
              </a:rPr>
              <a:t>中断</a:t>
            </a:r>
            <a:r>
              <a:rPr lang="zh-CN" altLang="en-US" sz="2400" b="1" dirty="0" smtClean="0">
                <a:solidFill>
                  <a:srgbClr val="C00000"/>
                </a:solidFill>
              </a:rPr>
              <a:t>服务</a:t>
            </a:r>
            <a:endParaRPr lang="en-US" altLang="zh-CN" sz="2400" b="1" dirty="0" smtClean="0">
              <a:solidFill>
                <a:srgbClr val="C00000"/>
              </a:solidFill>
            </a:endParaRPr>
          </a:p>
          <a:p>
            <a:pPr lvl="1" eaLnBrk="1" hangingPunct="1">
              <a:lnSpc>
                <a:spcPct val="130000"/>
              </a:lnSpc>
            </a:pPr>
            <a:r>
              <a:rPr lang="zh-CN" altLang="en-US" sz="2000" dirty="0" smtClean="0"/>
              <a:t>从中断服务程序的第一条指令开始到返回指令为止，这个过程称为中断处理或称中断服务。</a:t>
            </a:r>
            <a:endParaRPr lang="en-US" altLang="zh-CN" sz="2000" dirty="0" smtClean="0"/>
          </a:p>
          <a:p>
            <a:pPr lvl="1" eaLnBrk="1" hangingPunct="1">
              <a:lnSpc>
                <a:spcPct val="130000"/>
              </a:lnSpc>
            </a:pPr>
            <a:r>
              <a:rPr lang="zh-CN" altLang="en-US" sz="2000" dirty="0" smtClean="0"/>
              <a:t>一般情况下，中断处理包括两部分内容： 一是保护现场，二是为中断源服务。</a:t>
            </a:r>
          </a:p>
          <a:p>
            <a:pPr eaLnBrk="1" hangingPunct="1">
              <a:lnSpc>
                <a:spcPct val="130000"/>
              </a:lnSpc>
            </a:pPr>
            <a:r>
              <a:rPr lang="zh-CN" altLang="en-US" sz="2400" b="1" dirty="0">
                <a:solidFill>
                  <a:srgbClr val="C00000"/>
                </a:solidFill>
              </a:rPr>
              <a:t>保护</a:t>
            </a:r>
            <a:r>
              <a:rPr lang="zh-CN" altLang="en-US" sz="2400" b="1" dirty="0" smtClean="0">
                <a:solidFill>
                  <a:srgbClr val="C00000"/>
                </a:solidFill>
              </a:rPr>
              <a:t>现场</a:t>
            </a:r>
            <a:endParaRPr lang="en-US" altLang="zh-CN" sz="2400" b="1" dirty="0" smtClean="0">
              <a:solidFill>
                <a:srgbClr val="C00000"/>
              </a:solidFill>
            </a:endParaRPr>
          </a:p>
          <a:p>
            <a:pPr lvl="1" eaLnBrk="1" hangingPunct="1">
              <a:lnSpc>
                <a:spcPct val="130000"/>
              </a:lnSpc>
            </a:pPr>
            <a:r>
              <a:rPr lang="zh-CN" altLang="en-US" sz="2000" dirty="0" smtClean="0"/>
              <a:t>在编程时经常用到</a:t>
            </a:r>
            <a:r>
              <a:rPr lang="en-US" altLang="zh-CN" sz="2000" dirty="0" smtClean="0"/>
              <a:t>PSW</a:t>
            </a:r>
            <a:r>
              <a:rPr lang="zh-CN" altLang="en-US" sz="2000" dirty="0" smtClean="0"/>
              <a:t>、工作寄存器、</a:t>
            </a:r>
            <a:r>
              <a:rPr lang="en-US" altLang="zh-CN" sz="2000" dirty="0" smtClean="0"/>
              <a:t>SFR</a:t>
            </a:r>
            <a:r>
              <a:rPr lang="zh-CN" altLang="en-US" sz="2000" dirty="0" smtClean="0"/>
              <a:t>寄存器等。如果在中断服务程序中要用这些寄存器，则在进入中断服务之前应将它们的内容保护起来，即保护现场；</a:t>
            </a:r>
            <a:endParaRPr lang="en-US" altLang="zh-CN" sz="2000" dirty="0" smtClean="0"/>
          </a:p>
          <a:p>
            <a:pPr lvl="1" eaLnBrk="1" hangingPunct="1">
              <a:lnSpc>
                <a:spcPct val="130000"/>
              </a:lnSpc>
            </a:pPr>
            <a:r>
              <a:rPr lang="zh-CN" altLang="en-US" sz="2000" dirty="0" smtClean="0"/>
              <a:t>在中断结束，执行</a:t>
            </a:r>
            <a:r>
              <a:rPr lang="en-US" altLang="zh-CN" sz="2000" dirty="0" smtClean="0"/>
              <a:t>RETI</a:t>
            </a:r>
            <a:r>
              <a:rPr lang="zh-CN" altLang="en-US" sz="2000" dirty="0" smtClean="0"/>
              <a:t>指令之前应恢复现场。</a:t>
            </a:r>
          </a:p>
        </p:txBody>
      </p:sp>
      <p:sp>
        <p:nvSpPr>
          <p:cNvPr id="6758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0602F29-60A3-436F-8D08-F35D15F07306}" type="datetime10">
              <a:rPr lang="zh-CN" altLang="en-US" sz="2000" smtClean="0">
                <a:solidFill>
                  <a:schemeClr val="bg1"/>
                </a:solidFill>
              </a:rPr>
              <a:pPr>
                <a:spcBef>
                  <a:spcPct val="50000"/>
                </a:spcBef>
                <a:buFontTx/>
                <a:buNone/>
              </a:pPr>
              <a:t>16:58</a:t>
            </a:fld>
            <a:endParaRPr lang="en-US" altLang="zh-CN" sz="2000" smtClean="0"/>
          </a:p>
        </p:txBody>
      </p:sp>
      <p:pic>
        <p:nvPicPr>
          <p:cNvPr id="67589"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54037" y="633103"/>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5.4.4  </a:t>
            </a:r>
            <a:r>
              <a:rPr kumimoji="0" lang="zh-CN" altLang="en-US" sz="2800" kern="0" dirty="0" smtClean="0">
                <a:latin typeface="楷体" panose="02010609060101010101" pitchFamily="49" charset="-122"/>
                <a:ea typeface="楷体" panose="02010609060101010101" pitchFamily="49" charset="-122"/>
              </a:rPr>
              <a:t>关于具体中断服务程序</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47470" y="1722405"/>
            <a:ext cx="8028384" cy="4306391"/>
          </a:xfrm>
        </p:spPr>
        <p:txBody>
          <a:bodyPr/>
          <a:lstStyle/>
          <a:p>
            <a:pPr eaLnBrk="1" hangingPunct="1">
              <a:lnSpc>
                <a:spcPct val="150000"/>
              </a:lnSpc>
            </a:pPr>
            <a:r>
              <a:rPr lang="zh-CN" altLang="en-US" sz="2400" b="1" dirty="0" smtClean="0">
                <a:solidFill>
                  <a:srgbClr val="C00000"/>
                </a:solidFill>
              </a:rPr>
              <a:t>在编写中断服务程序时应注意以下几点</a:t>
            </a:r>
            <a:endParaRPr lang="en-US" altLang="zh-CN" sz="2400" b="1" dirty="0" smtClean="0">
              <a:solidFill>
                <a:srgbClr val="C00000"/>
              </a:solidFill>
            </a:endParaRPr>
          </a:p>
          <a:p>
            <a:pPr lvl="1" eaLnBrk="1" hangingPunct="1">
              <a:lnSpc>
                <a:spcPct val="120000"/>
              </a:lnSpc>
            </a:pPr>
            <a:r>
              <a:rPr lang="zh-CN" altLang="en-US" sz="2000" dirty="0" smtClean="0">
                <a:latin typeface="+mn-ea"/>
              </a:rPr>
              <a:t>各中断源的入口矢量地址之间，只相隔</a:t>
            </a:r>
            <a:r>
              <a:rPr lang="en-US" altLang="zh-CN" sz="2000" dirty="0" smtClean="0">
                <a:latin typeface="+mn-ea"/>
              </a:rPr>
              <a:t>8</a:t>
            </a:r>
            <a:r>
              <a:rPr lang="zh-CN" altLang="en-US" sz="2000" dirty="0" smtClean="0">
                <a:latin typeface="+mn-ea"/>
              </a:rPr>
              <a:t>个单元，一般中断服务程序是容纳不下的，因而最常用的方法是在中断入口矢量地址单元处存放一条无条件转移指令，而转至存储器其他的任何空间去。</a:t>
            </a:r>
            <a:endParaRPr lang="en-US" altLang="zh-CN" sz="2000" dirty="0" smtClean="0">
              <a:latin typeface="+mn-ea"/>
            </a:endParaRPr>
          </a:p>
          <a:p>
            <a:pPr lvl="1" eaLnBrk="1" hangingPunct="1">
              <a:lnSpc>
                <a:spcPct val="120000"/>
              </a:lnSpc>
            </a:pPr>
            <a:r>
              <a:rPr lang="zh-CN" altLang="en-US" sz="2000" dirty="0" smtClean="0">
                <a:latin typeface="+mn-ea"/>
              </a:rPr>
              <a:t>若要在执行当前中断程序时禁止更高优先级中断，则应用软件关闭</a:t>
            </a:r>
            <a:r>
              <a:rPr lang="en-US" altLang="zh-CN" sz="2000" dirty="0" smtClean="0">
                <a:latin typeface="+mn-ea"/>
              </a:rPr>
              <a:t>CPU</a:t>
            </a:r>
            <a:r>
              <a:rPr lang="zh-CN" altLang="en-US" sz="2000" dirty="0" smtClean="0">
                <a:latin typeface="+mn-ea"/>
              </a:rPr>
              <a:t>中断，或屏蔽更高级中断源的中断，在中断返回前再开放中断。</a:t>
            </a:r>
            <a:endParaRPr lang="en-US" altLang="zh-CN" sz="2000" dirty="0" smtClean="0">
              <a:latin typeface="+mn-ea"/>
            </a:endParaRPr>
          </a:p>
          <a:p>
            <a:pPr lvl="1" eaLnBrk="1" hangingPunct="1">
              <a:lnSpc>
                <a:spcPct val="120000"/>
              </a:lnSpc>
            </a:pPr>
            <a:r>
              <a:rPr lang="zh-CN" altLang="en-US" sz="2000" dirty="0" smtClean="0">
                <a:latin typeface="+mn-ea"/>
              </a:rPr>
              <a:t>在保护现场和恢复现场时，为了不使现场信息受到破坏或造成混乱，一般在此情况下，应关</a:t>
            </a:r>
            <a:r>
              <a:rPr lang="en-US" altLang="zh-CN" sz="2000" dirty="0" smtClean="0">
                <a:latin typeface="+mn-ea"/>
              </a:rPr>
              <a:t>CPU</a:t>
            </a:r>
            <a:r>
              <a:rPr lang="zh-CN" altLang="en-US" sz="2000" dirty="0" smtClean="0">
                <a:latin typeface="+mn-ea"/>
              </a:rPr>
              <a:t>中断，使</a:t>
            </a:r>
            <a:r>
              <a:rPr lang="en-US" altLang="zh-CN" sz="2000" dirty="0" smtClean="0">
                <a:latin typeface="+mn-ea"/>
              </a:rPr>
              <a:t>CPU</a:t>
            </a:r>
            <a:r>
              <a:rPr lang="zh-CN" altLang="en-US" sz="2000" dirty="0" smtClean="0">
                <a:latin typeface="+mn-ea"/>
              </a:rPr>
              <a:t>暂不响应新的中断请求。同样在恢复现场之前应关中断，恢复之后再开中断。</a:t>
            </a:r>
          </a:p>
        </p:txBody>
      </p:sp>
      <p:sp>
        <p:nvSpPr>
          <p:cNvPr id="6861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783833A-AB1B-410A-84BB-F408FFAFFDCF}" type="datetime10">
              <a:rPr lang="zh-CN" altLang="en-US" sz="2000" smtClean="0">
                <a:solidFill>
                  <a:schemeClr val="bg1"/>
                </a:solidFill>
              </a:rPr>
              <a:pPr>
                <a:spcBef>
                  <a:spcPct val="50000"/>
                </a:spcBef>
                <a:buFontTx/>
                <a:buNone/>
              </a:pPr>
              <a:t>16:58</a:t>
            </a:fld>
            <a:endParaRPr lang="en-US" altLang="zh-CN" sz="2000" smtClean="0"/>
          </a:p>
        </p:txBody>
      </p:sp>
      <p:pic>
        <p:nvPicPr>
          <p:cNvPr id="686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727" y="1583730"/>
            <a:ext cx="9048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6"/>
          <p:cNvSpPr>
            <a:spLocks noChangeArrowheads="1"/>
          </p:cNvSpPr>
          <p:nvPr/>
        </p:nvSpPr>
        <p:spPr bwMode="auto">
          <a:xfrm>
            <a:off x="7967147" y="5826106"/>
            <a:ext cx="962541"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dirty="0"/>
              <a:t>图</a:t>
            </a:r>
            <a:r>
              <a:rPr lang="en-US" altLang="zh-CN" sz="2200" dirty="0"/>
              <a:t>5-11</a:t>
            </a:r>
          </a:p>
        </p:txBody>
      </p:sp>
      <p:pic>
        <p:nvPicPr>
          <p:cNvPr id="6861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554037" y="633103"/>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5.4.4  </a:t>
            </a:r>
            <a:r>
              <a:rPr kumimoji="0" lang="zh-CN" altLang="en-US" sz="2800" kern="0" dirty="0" smtClean="0">
                <a:latin typeface="楷体" panose="02010609060101010101" pitchFamily="49" charset="-122"/>
                <a:ea typeface="楷体" panose="02010609060101010101" pitchFamily="49" charset="-122"/>
              </a:rPr>
              <a:t>关于具体中断服务程序</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609600" y="609600"/>
            <a:ext cx="7772400" cy="914400"/>
          </a:xfrm>
        </p:spPr>
        <p:txBody>
          <a:bodyPr/>
          <a:lstStyle/>
          <a:p>
            <a:pPr eaLnBrk="1" hangingPunct="1"/>
            <a:r>
              <a:rPr lang="en-US" altLang="zh-CN" sz="3600" b="1" dirty="0" smtClean="0">
                <a:latin typeface="楷体" panose="02010609060101010101" pitchFamily="49" charset="-122"/>
                <a:ea typeface="楷体" panose="02010609060101010101" pitchFamily="49" charset="-122"/>
              </a:rPr>
              <a:t>5.4  </a:t>
            </a:r>
            <a:r>
              <a:rPr lang="zh-CN" altLang="en-US" sz="3600" b="1" dirty="0" smtClean="0">
                <a:latin typeface="楷体" panose="02010609060101010101" pitchFamily="49" charset="-122"/>
                <a:ea typeface="楷体" panose="02010609060101010101" pitchFamily="49" charset="-122"/>
              </a:rPr>
              <a:t>中断响应及中断处理过程 </a:t>
            </a:r>
          </a:p>
        </p:txBody>
      </p:sp>
      <p:sp>
        <p:nvSpPr>
          <p:cNvPr id="5222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82369FC-8433-4ED0-BF71-A3794626AEBA}" type="datetime10">
              <a:rPr lang="zh-CN" altLang="en-US" sz="2000" smtClean="0">
                <a:solidFill>
                  <a:schemeClr val="bg1"/>
                </a:solidFill>
              </a:rPr>
              <a:pPr>
                <a:spcBef>
                  <a:spcPct val="50000"/>
                </a:spcBef>
                <a:buFontTx/>
                <a:buNone/>
              </a:pPr>
              <a:t>16:58</a:t>
            </a:fld>
            <a:endParaRPr lang="en-US" altLang="zh-CN" sz="2000" smtClean="0"/>
          </a:p>
        </p:txBody>
      </p:sp>
      <p:pic>
        <p:nvPicPr>
          <p:cNvPr id="52229"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idx="1"/>
          </p:nvPr>
        </p:nvSpPr>
        <p:spPr>
          <a:xfrm>
            <a:off x="635130" y="1969812"/>
            <a:ext cx="4724400" cy="2286000"/>
          </a:xfrm>
        </p:spPr>
        <p:txBody>
          <a:bodyPr/>
          <a:lstStyle/>
          <a:p>
            <a:pPr eaLnBrk="1" hangingPunct="1">
              <a:lnSpc>
                <a:spcPct val="120000"/>
              </a:lnSpc>
            </a:pPr>
            <a:r>
              <a:rPr lang="zh-CN" altLang="en-US" sz="2400" b="1" dirty="0">
                <a:solidFill>
                  <a:srgbClr val="C00000"/>
                </a:solidFill>
              </a:rPr>
              <a:t>中断处理过程的三个</a:t>
            </a:r>
            <a:r>
              <a:rPr lang="zh-CN" altLang="en-US" sz="2400" b="1" dirty="0" smtClean="0">
                <a:solidFill>
                  <a:srgbClr val="C00000"/>
                </a:solidFill>
              </a:rPr>
              <a:t>阶段</a:t>
            </a:r>
            <a:endParaRPr lang="en-US" altLang="zh-CN" sz="2400" b="1" dirty="0" smtClean="0">
              <a:solidFill>
                <a:srgbClr val="C00000"/>
              </a:solidFill>
            </a:endParaRPr>
          </a:p>
          <a:p>
            <a:pPr lvl="1" eaLnBrk="1" hangingPunct="1">
              <a:lnSpc>
                <a:spcPct val="120000"/>
              </a:lnSpc>
            </a:pPr>
            <a:r>
              <a:rPr lang="zh-CN" altLang="en-US" sz="2000" dirty="0" smtClean="0">
                <a:latin typeface="宋体" panose="02010600030101010101" pitchFamily="2" charset="-122"/>
              </a:rPr>
              <a:t>中断响应</a:t>
            </a:r>
            <a:endParaRPr lang="en-US" altLang="zh-CN" sz="2000" dirty="0" smtClean="0">
              <a:latin typeface="宋体" panose="02010600030101010101" pitchFamily="2" charset="-122"/>
            </a:endParaRPr>
          </a:p>
          <a:p>
            <a:pPr lvl="1" eaLnBrk="1" hangingPunct="1">
              <a:lnSpc>
                <a:spcPct val="120000"/>
              </a:lnSpc>
            </a:pPr>
            <a:r>
              <a:rPr lang="zh-CN" altLang="en-US" sz="2000" dirty="0" smtClean="0">
                <a:latin typeface="宋体" panose="02010600030101010101" pitchFamily="2" charset="-122"/>
              </a:rPr>
              <a:t>中断处理 </a:t>
            </a:r>
            <a:endParaRPr lang="en-US" altLang="zh-CN" sz="2000" dirty="0">
              <a:latin typeface="宋体" panose="02010600030101010101" pitchFamily="2" charset="-122"/>
            </a:endParaRPr>
          </a:p>
          <a:p>
            <a:pPr lvl="1" eaLnBrk="1" hangingPunct="1">
              <a:lnSpc>
                <a:spcPct val="120000"/>
              </a:lnSpc>
            </a:pPr>
            <a:r>
              <a:rPr lang="zh-CN" altLang="en-US" sz="2000" dirty="0" smtClean="0">
                <a:latin typeface="宋体" panose="02010600030101010101" pitchFamily="2" charset="-122"/>
              </a:rPr>
              <a:t>中断返回</a:t>
            </a:r>
            <a:r>
              <a:rPr lang="zh-CN" altLang="en-US" sz="2000" dirty="0" smtClean="0">
                <a:latin typeface="宋体" panose="02010600030101010101" pitchFamily="2" charset="-122"/>
                <a:hlinkClick r:id="rId3" action="ppaction://hlinksldjump"/>
              </a:rPr>
              <a:t> </a:t>
            </a:r>
            <a:endParaRPr lang="zh-CN" altLang="en-US" sz="2000" dirty="0" smtClean="0">
              <a:latin typeface="宋体" panose="02010600030101010101" pitchFamily="2" charset="-122"/>
            </a:endParaRPr>
          </a:p>
          <a:p>
            <a:pPr eaLnBrk="1" hangingPunct="1">
              <a:lnSpc>
                <a:spcPct val="120000"/>
              </a:lnSpc>
            </a:pPr>
            <a:r>
              <a:rPr lang="zh-CN" altLang="en-US" sz="2000" b="1" dirty="0" smtClean="0">
                <a:solidFill>
                  <a:srgbClr val="C00000"/>
                </a:solidFill>
              </a:rPr>
              <a:t>中断处理的大致流程如 右图所示。</a:t>
            </a:r>
          </a:p>
        </p:txBody>
      </p:sp>
      <p:grpSp>
        <p:nvGrpSpPr>
          <p:cNvPr id="9" name="Group 5"/>
          <p:cNvGrpSpPr>
            <a:grpSpLocks/>
          </p:cNvGrpSpPr>
          <p:nvPr/>
        </p:nvGrpSpPr>
        <p:grpSpPr bwMode="auto">
          <a:xfrm>
            <a:off x="4860032" y="1899676"/>
            <a:ext cx="3642838" cy="3726392"/>
            <a:chOff x="615" y="750"/>
            <a:chExt cx="3423" cy="3041"/>
          </a:xfrm>
        </p:grpSpPr>
        <p:sp>
          <p:nvSpPr>
            <p:cNvPr id="10" name="Text Box 6"/>
            <p:cNvSpPr txBox="1">
              <a:spLocks noChangeArrowheads="1"/>
            </p:cNvSpPr>
            <p:nvPr/>
          </p:nvSpPr>
          <p:spPr bwMode="auto">
            <a:xfrm>
              <a:off x="2188" y="1422"/>
              <a:ext cx="1314" cy="3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保护现场</a:t>
              </a:r>
              <a:endParaRPr lang="zh-CN" altLang="en-US" sz="2400" b="0" dirty="0"/>
            </a:p>
          </p:txBody>
        </p:sp>
        <p:sp>
          <p:nvSpPr>
            <p:cNvPr id="11" name="Text Box 7"/>
            <p:cNvSpPr txBox="1">
              <a:spLocks noChangeArrowheads="1"/>
            </p:cNvSpPr>
            <p:nvPr/>
          </p:nvSpPr>
          <p:spPr bwMode="auto">
            <a:xfrm>
              <a:off x="1987" y="2043"/>
              <a:ext cx="1600" cy="37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为外设服务</a:t>
              </a:r>
              <a:endParaRPr lang="zh-CN" altLang="en-US" sz="2400" b="0" dirty="0"/>
            </a:p>
          </p:txBody>
        </p:sp>
        <p:sp>
          <p:nvSpPr>
            <p:cNvPr id="12" name="Text Box 8"/>
            <p:cNvSpPr txBox="1">
              <a:spLocks noChangeArrowheads="1"/>
            </p:cNvSpPr>
            <p:nvPr/>
          </p:nvSpPr>
          <p:spPr bwMode="auto">
            <a:xfrm>
              <a:off x="2111" y="2667"/>
              <a:ext cx="1314" cy="377"/>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恢复现场</a:t>
              </a:r>
              <a:endParaRPr lang="zh-CN" altLang="en-US" sz="2400" b="0" dirty="0"/>
            </a:p>
          </p:txBody>
        </p:sp>
        <p:sp>
          <p:nvSpPr>
            <p:cNvPr id="13" name="Text Box 9"/>
            <p:cNvSpPr txBox="1">
              <a:spLocks noChangeArrowheads="1"/>
            </p:cNvSpPr>
            <p:nvPr/>
          </p:nvSpPr>
          <p:spPr bwMode="auto">
            <a:xfrm>
              <a:off x="1250" y="750"/>
              <a:ext cx="1028"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FF0000"/>
                  </a:solidFill>
                </a:rPr>
                <a:t>主程序</a:t>
              </a:r>
              <a:endParaRPr lang="zh-CN" altLang="en-US" sz="2400" b="0" dirty="0"/>
            </a:p>
          </p:txBody>
        </p:sp>
        <p:sp>
          <p:nvSpPr>
            <p:cNvPr id="14" name="Line 10"/>
            <p:cNvSpPr>
              <a:spLocks noChangeShapeType="1"/>
            </p:cNvSpPr>
            <p:nvPr/>
          </p:nvSpPr>
          <p:spPr bwMode="auto">
            <a:xfrm>
              <a:off x="1301" y="807"/>
              <a:ext cx="0" cy="3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1"/>
            <p:cNvSpPr>
              <a:spLocks noChangeShapeType="1"/>
            </p:cNvSpPr>
            <p:nvPr/>
          </p:nvSpPr>
          <p:spPr bwMode="auto">
            <a:xfrm>
              <a:off x="1301" y="1109"/>
              <a:ext cx="1483" cy="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12"/>
            <p:cNvSpPr>
              <a:spLocks noChangeShapeType="1"/>
            </p:cNvSpPr>
            <p:nvPr/>
          </p:nvSpPr>
          <p:spPr bwMode="auto">
            <a:xfrm>
              <a:off x="2784" y="1124"/>
              <a:ext cx="0" cy="31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Text Box 13"/>
            <p:cNvSpPr txBox="1">
              <a:spLocks noChangeArrowheads="1"/>
            </p:cNvSpPr>
            <p:nvPr/>
          </p:nvSpPr>
          <p:spPr bwMode="auto">
            <a:xfrm>
              <a:off x="2788" y="1109"/>
              <a:ext cx="377"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solidFill>
                    <a:schemeClr val="hlink"/>
                  </a:solidFill>
                </a:rPr>
                <a:t>N</a:t>
              </a:r>
              <a:endParaRPr lang="en-US" altLang="zh-CN" sz="2400" b="0" dirty="0">
                <a:solidFill>
                  <a:schemeClr val="hlink"/>
                </a:solidFill>
              </a:endParaRPr>
            </a:p>
          </p:txBody>
        </p:sp>
        <p:sp>
          <p:nvSpPr>
            <p:cNvPr id="18" name="Text Box 14"/>
            <p:cNvSpPr txBox="1">
              <a:spLocks noChangeArrowheads="1"/>
            </p:cNvSpPr>
            <p:nvPr/>
          </p:nvSpPr>
          <p:spPr bwMode="auto">
            <a:xfrm>
              <a:off x="827" y="906"/>
              <a:ext cx="360"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solidFill>
                    <a:schemeClr val="hlink"/>
                  </a:solidFill>
                </a:rPr>
                <a:t>K</a:t>
              </a:r>
              <a:endParaRPr lang="en-US" altLang="zh-CN" sz="2400" b="0" dirty="0"/>
            </a:p>
          </p:txBody>
        </p:sp>
        <p:sp>
          <p:nvSpPr>
            <p:cNvPr id="19" name="Line 15"/>
            <p:cNvSpPr>
              <a:spLocks noChangeShapeType="1"/>
            </p:cNvSpPr>
            <p:nvPr/>
          </p:nvSpPr>
          <p:spPr bwMode="auto">
            <a:xfrm>
              <a:off x="2784" y="1790"/>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16"/>
            <p:cNvSpPr>
              <a:spLocks noChangeShapeType="1"/>
            </p:cNvSpPr>
            <p:nvPr/>
          </p:nvSpPr>
          <p:spPr bwMode="auto">
            <a:xfrm>
              <a:off x="2784" y="2414"/>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Line 17"/>
            <p:cNvSpPr>
              <a:spLocks noChangeShapeType="1"/>
            </p:cNvSpPr>
            <p:nvPr/>
          </p:nvSpPr>
          <p:spPr bwMode="auto">
            <a:xfrm>
              <a:off x="2784" y="3021"/>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18"/>
            <p:cNvSpPr>
              <a:spLocks noChangeShapeType="1"/>
            </p:cNvSpPr>
            <p:nvPr/>
          </p:nvSpPr>
          <p:spPr bwMode="auto">
            <a:xfrm flipH="1">
              <a:off x="1872" y="3295"/>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19"/>
            <p:cNvSpPr>
              <a:spLocks noChangeShapeType="1"/>
            </p:cNvSpPr>
            <p:nvPr/>
          </p:nvSpPr>
          <p:spPr bwMode="auto">
            <a:xfrm>
              <a:off x="1286" y="1453"/>
              <a:ext cx="0" cy="18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20"/>
            <p:cNvSpPr>
              <a:spLocks noChangeShapeType="1"/>
            </p:cNvSpPr>
            <p:nvPr/>
          </p:nvSpPr>
          <p:spPr bwMode="auto">
            <a:xfrm flipH="1" flipV="1">
              <a:off x="1301" y="1443"/>
              <a:ext cx="571" cy="18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Text Box 21"/>
            <p:cNvSpPr txBox="1">
              <a:spLocks noChangeArrowheads="1"/>
            </p:cNvSpPr>
            <p:nvPr/>
          </p:nvSpPr>
          <p:spPr bwMode="auto">
            <a:xfrm>
              <a:off x="2739" y="3108"/>
              <a:ext cx="759"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err="1">
                  <a:solidFill>
                    <a:schemeClr val="hlink"/>
                  </a:solidFill>
                </a:rPr>
                <a:t>N</a:t>
              </a:r>
              <a:r>
                <a:rPr lang="en-US" altLang="zh-CN" sz="2400" dirty="0" err="1">
                  <a:solidFill>
                    <a:schemeClr val="hlink"/>
                  </a:solidFill>
                </a:rPr>
                <a:t>+</a:t>
              </a:r>
              <a:r>
                <a:rPr lang="en-US" altLang="zh-CN" sz="2400" i="1" dirty="0" err="1">
                  <a:solidFill>
                    <a:schemeClr val="hlink"/>
                  </a:solidFill>
                </a:rPr>
                <a:t>m</a:t>
              </a:r>
              <a:endParaRPr lang="en-US" altLang="zh-CN" sz="2400" dirty="0">
                <a:solidFill>
                  <a:schemeClr val="hlink"/>
                </a:solidFill>
              </a:endParaRPr>
            </a:p>
          </p:txBody>
        </p:sp>
        <p:sp>
          <p:nvSpPr>
            <p:cNvPr id="26" name="Text Box 22"/>
            <p:cNvSpPr txBox="1">
              <a:spLocks noChangeArrowheads="1"/>
            </p:cNvSpPr>
            <p:nvPr/>
          </p:nvSpPr>
          <p:spPr bwMode="auto">
            <a:xfrm>
              <a:off x="615" y="1319"/>
              <a:ext cx="664"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solidFill>
                    <a:schemeClr val="hlink"/>
                  </a:solidFill>
                </a:rPr>
                <a:t>K+1</a:t>
              </a:r>
              <a:endParaRPr lang="en-US" altLang="zh-CN" sz="2400" b="0" dirty="0">
                <a:solidFill>
                  <a:schemeClr val="hlink"/>
                </a:solidFill>
              </a:endParaRPr>
            </a:p>
          </p:txBody>
        </p:sp>
        <p:sp>
          <p:nvSpPr>
            <p:cNvPr id="27" name="Text Box 23"/>
            <p:cNvSpPr txBox="1">
              <a:spLocks noChangeArrowheads="1"/>
            </p:cNvSpPr>
            <p:nvPr/>
          </p:nvSpPr>
          <p:spPr bwMode="auto">
            <a:xfrm>
              <a:off x="1929" y="3414"/>
              <a:ext cx="74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FF0000"/>
                  </a:solidFill>
                </a:rPr>
                <a:t>返回</a:t>
              </a:r>
              <a:endParaRPr lang="zh-CN" altLang="en-US" sz="2400" b="0" dirty="0"/>
            </a:p>
          </p:txBody>
        </p:sp>
        <p:sp>
          <p:nvSpPr>
            <p:cNvPr id="28" name="Text Box 24"/>
            <p:cNvSpPr txBox="1">
              <a:spLocks noChangeArrowheads="1"/>
            </p:cNvSpPr>
            <p:nvPr/>
          </p:nvSpPr>
          <p:spPr bwMode="auto">
            <a:xfrm>
              <a:off x="3526" y="1453"/>
              <a:ext cx="512" cy="1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FF0000"/>
                  </a:solidFill>
                </a:rPr>
                <a:t>中   断   处   理</a:t>
              </a:r>
              <a:endParaRPr lang="zh-CN" altLang="en-US" sz="2400" b="0" dirty="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25501F9-AD08-402E-9B6B-BEF6D0E3B1ED}" type="datetime10">
              <a:rPr lang="zh-CN" altLang="en-US" sz="2000" smtClean="0">
                <a:solidFill>
                  <a:schemeClr val="bg1"/>
                </a:solidFill>
              </a:rPr>
              <a:pPr>
                <a:spcBef>
                  <a:spcPct val="50000"/>
                </a:spcBef>
                <a:buFontTx/>
                <a:buNone/>
              </a:pPr>
              <a:t>16:58</a:t>
            </a:fld>
            <a:endParaRPr lang="en-US" altLang="zh-CN" sz="2000" smtClean="0"/>
          </a:p>
        </p:txBody>
      </p:sp>
      <p:pic>
        <p:nvPicPr>
          <p:cNvPr id="5530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762000" y="1809278"/>
            <a:ext cx="7338392" cy="428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20000"/>
              </a:lnSpc>
            </a:pPr>
            <a:r>
              <a:rPr kumimoji="0" lang="en-US" altLang="zh-CN" sz="2400" kern="0" dirty="0" smtClean="0">
                <a:solidFill>
                  <a:srgbClr val="C00000"/>
                </a:solidFill>
              </a:rPr>
              <a:t>1. </a:t>
            </a:r>
            <a:r>
              <a:rPr kumimoji="0" lang="zh-CN" altLang="en-US" sz="2400" kern="0" dirty="0" smtClean="0">
                <a:solidFill>
                  <a:srgbClr val="C00000"/>
                </a:solidFill>
              </a:rPr>
              <a:t>中断响应条件</a:t>
            </a:r>
            <a:endParaRPr kumimoji="0" lang="en-US" altLang="zh-CN" sz="2400" kern="0" dirty="0" smtClean="0">
              <a:solidFill>
                <a:srgbClr val="C00000"/>
              </a:solidFill>
            </a:endParaRPr>
          </a:p>
          <a:p>
            <a:pPr lvl="1" eaLnBrk="1" hangingPunct="1">
              <a:lnSpc>
                <a:spcPct val="120000"/>
              </a:lnSpc>
            </a:pPr>
            <a:r>
              <a:rPr lang="zh-CN" altLang="en-US" sz="2000" b="0" dirty="0" smtClean="0"/>
              <a:t>有</a:t>
            </a:r>
            <a:r>
              <a:rPr lang="zh-CN" altLang="en-US" sz="2000" b="0" dirty="0"/>
              <a:t>中断源发出中断请求</a:t>
            </a:r>
            <a:r>
              <a:rPr lang="zh-CN" altLang="en-US" sz="2000" b="0" dirty="0" smtClean="0"/>
              <a:t>。</a:t>
            </a:r>
            <a:endParaRPr lang="en-US" altLang="zh-CN" sz="2000" b="0" dirty="0" smtClean="0"/>
          </a:p>
          <a:p>
            <a:pPr lvl="1" eaLnBrk="1" hangingPunct="1">
              <a:lnSpc>
                <a:spcPct val="120000"/>
              </a:lnSpc>
            </a:pPr>
            <a:r>
              <a:rPr lang="zh-CN" altLang="en-US" sz="2000" b="0" dirty="0" smtClean="0"/>
              <a:t>中断</a:t>
            </a:r>
            <a:r>
              <a:rPr lang="zh-CN" altLang="en-US" sz="2000" b="0" dirty="0"/>
              <a:t>总允许位</a:t>
            </a:r>
            <a:r>
              <a:rPr lang="en-US" altLang="zh-CN" sz="2000" b="0" dirty="0"/>
              <a:t>EA=1</a:t>
            </a:r>
            <a:r>
              <a:rPr lang="zh-CN" altLang="en-US" sz="2000" b="0" dirty="0"/>
              <a:t>，即</a:t>
            </a:r>
            <a:r>
              <a:rPr lang="en-US" altLang="zh-CN" sz="2000" b="0" dirty="0"/>
              <a:t>CPU</a:t>
            </a:r>
            <a:r>
              <a:rPr lang="zh-CN" altLang="en-US" sz="2000" b="0" dirty="0"/>
              <a:t>中断</a:t>
            </a:r>
            <a:r>
              <a:rPr lang="zh-CN" altLang="en-US" sz="2000" b="0" dirty="0" smtClean="0"/>
              <a:t>。</a:t>
            </a:r>
            <a:endParaRPr lang="en-US" altLang="zh-CN" sz="2000" b="0" dirty="0" smtClean="0"/>
          </a:p>
          <a:p>
            <a:pPr lvl="1" eaLnBrk="1" hangingPunct="1">
              <a:lnSpc>
                <a:spcPct val="120000"/>
              </a:lnSpc>
            </a:pPr>
            <a:r>
              <a:rPr lang="zh-CN" altLang="en-US" sz="2000" b="0" dirty="0" smtClean="0"/>
              <a:t>申请</a:t>
            </a:r>
            <a:r>
              <a:rPr lang="zh-CN" altLang="en-US" sz="2000" b="0" dirty="0"/>
              <a:t>中断的中断源的中断允许位为</a:t>
            </a:r>
            <a:r>
              <a:rPr lang="en-US" altLang="zh-CN" sz="2000" b="0" dirty="0"/>
              <a:t>1</a:t>
            </a:r>
            <a:r>
              <a:rPr lang="zh-CN" altLang="en-US" sz="2000" b="0" dirty="0"/>
              <a:t>，即中断没有被屏蔽</a:t>
            </a:r>
            <a:r>
              <a:rPr lang="zh-CN" altLang="en-US" sz="2000" b="0" dirty="0" smtClean="0"/>
              <a:t>。</a:t>
            </a:r>
            <a:endParaRPr lang="en-US" altLang="zh-CN" sz="2000" b="0" dirty="0" smtClean="0"/>
          </a:p>
          <a:p>
            <a:pPr lvl="1" eaLnBrk="1" hangingPunct="1">
              <a:lnSpc>
                <a:spcPct val="120000"/>
              </a:lnSpc>
            </a:pPr>
            <a:r>
              <a:rPr lang="zh-CN" altLang="en-US" sz="2000" b="0" dirty="0" smtClean="0"/>
              <a:t>无</a:t>
            </a:r>
            <a:r>
              <a:rPr lang="zh-CN" altLang="en-US" sz="2000" b="0" dirty="0"/>
              <a:t>同级或更高级中断正在被服务</a:t>
            </a:r>
            <a:r>
              <a:rPr lang="zh-CN" altLang="en-US" sz="2000" b="0" dirty="0" smtClean="0"/>
              <a:t>。</a:t>
            </a:r>
            <a:endParaRPr lang="en-US" altLang="zh-CN" sz="2000" b="0" dirty="0" smtClean="0"/>
          </a:p>
          <a:p>
            <a:pPr lvl="1" eaLnBrk="1" hangingPunct="1">
              <a:lnSpc>
                <a:spcPct val="120000"/>
              </a:lnSpc>
            </a:pPr>
            <a:r>
              <a:rPr lang="zh-CN" altLang="en-US" sz="2000" b="0" dirty="0" smtClean="0"/>
              <a:t>当前</a:t>
            </a:r>
            <a:r>
              <a:rPr lang="zh-CN" altLang="en-US" sz="2000" b="0" dirty="0"/>
              <a:t>的指令周期已经结束</a:t>
            </a:r>
            <a:r>
              <a:rPr lang="zh-CN" altLang="en-US" sz="2000" b="0" dirty="0" smtClean="0"/>
              <a:t>。</a:t>
            </a:r>
            <a:endParaRPr lang="en-US" altLang="zh-CN" sz="2000" b="0" dirty="0" smtClean="0"/>
          </a:p>
          <a:p>
            <a:pPr lvl="1" eaLnBrk="1" hangingPunct="1">
              <a:lnSpc>
                <a:spcPct val="120000"/>
              </a:lnSpc>
            </a:pPr>
            <a:r>
              <a:rPr lang="zh-CN" altLang="en-US" sz="2000" b="0" dirty="0" smtClean="0"/>
              <a:t>若</a:t>
            </a:r>
            <a:r>
              <a:rPr lang="zh-CN" altLang="en-US" sz="2000" b="0" dirty="0"/>
              <a:t>现行指令为</a:t>
            </a:r>
            <a:r>
              <a:rPr lang="en-US" altLang="zh-CN" sz="2000" b="0" dirty="0"/>
              <a:t>RETI</a:t>
            </a:r>
            <a:r>
              <a:rPr lang="zh-CN" altLang="en-US" sz="2000" b="0" dirty="0"/>
              <a:t>或是访问</a:t>
            </a:r>
            <a:r>
              <a:rPr lang="en-US" altLang="zh-CN" sz="2000" b="0" dirty="0"/>
              <a:t>IE</a:t>
            </a:r>
            <a:r>
              <a:rPr lang="zh-CN" altLang="en-US" sz="2000" b="0" dirty="0"/>
              <a:t>或</a:t>
            </a:r>
            <a:r>
              <a:rPr lang="en-US" altLang="zh-CN" sz="2000" b="0" dirty="0"/>
              <a:t>IP</a:t>
            </a:r>
            <a:r>
              <a:rPr lang="zh-CN" altLang="en-US" sz="2000" b="0" dirty="0"/>
              <a:t>指令时，该指令以及紧接着的另一条指令已执行完。</a:t>
            </a:r>
          </a:p>
          <a:p>
            <a:pPr lvl="1" eaLnBrk="1" hangingPunct="1">
              <a:lnSpc>
                <a:spcPct val="120000"/>
              </a:lnSpc>
            </a:pPr>
            <a:endParaRPr kumimoji="0" lang="en-US" altLang="zh-CN" sz="1600" kern="0" dirty="0" smtClean="0"/>
          </a:p>
          <a:p>
            <a:pPr eaLnBrk="1" hangingPunct="1">
              <a:lnSpc>
                <a:spcPct val="120000"/>
              </a:lnSpc>
            </a:pPr>
            <a:endParaRPr kumimoji="0" lang="zh-CN" altLang="en-US" sz="2000" b="1" kern="0" dirty="0" smtClean="0"/>
          </a:p>
        </p:txBody>
      </p:sp>
      <p:sp>
        <p:nvSpPr>
          <p:cNvPr id="6" name="Rectangle 2"/>
          <p:cNvSpPr txBox="1">
            <a:spLocks noChangeArrowheads="1"/>
          </p:cNvSpPr>
          <p:nvPr/>
        </p:nvSpPr>
        <p:spPr bwMode="auto">
          <a:xfrm>
            <a:off x="544996" y="59745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5.4.1  </a:t>
            </a:r>
            <a:r>
              <a:rPr kumimoji="0" lang="zh-CN" altLang="en-US" sz="2800" kern="0" dirty="0" smtClean="0">
                <a:latin typeface="楷体" panose="02010609060101010101" pitchFamily="49" charset="-122"/>
                <a:ea typeface="楷体" panose="02010609060101010101" pitchFamily="49" charset="-122"/>
              </a:rPr>
              <a:t>中断响应</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a:xfrm>
            <a:off x="609600" y="1782642"/>
            <a:ext cx="8534400" cy="3429000"/>
          </a:xfrm>
        </p:spPr>
        <p:txBody>
          <a:bodyPr/>
          <a:lstStyle/>
          <a:p>
            <a:pPr eaLnBrk="1" hangingPunct="1"/>
            <a:r>
              <a:rPr lang="zh-CN" altLang="en-US" sz="2000" b="1" dirty="0" smtClean="0">
                <a:solidFill>
                  <a:srgbClr val="C00000"/>
                </a:solidFill>
                <a:latin typeface="宋体" panose="02010600030101010101" pitchFamily="2" charset="-122"/>
              </a:rPr>
              <a:t>中断响应的操作过程</a:t>
            </a:r>
            <a:endParaRPr lang="en-US" altLang="zh-CN" sz="2000" b="1" dirty="0" smtClean="0">
              <a:solidFill>
                <a:srgbClr val="C00000"/>
              </a:solidFill>
              <a:latin typeface="宋体" panose="02010600030101010101" pitchFamily="2" charset="-122"/>
            </a:endParaRPr>
          </a:p>
          <a:p>
            <a:pPr lvl="1" eaLnBrk="1" hangingPunct="1"/>
            <a:r>
              <a:rPr lang="zh-CN" altLang="en-US" sz="2000" dirty="0" smtClean="0"/>
              <a:t>把当前</a:t>
            </a:r>
            <a:r>
              <a:rPr lang="en-US" altLang="zh-CN" sz="2000" dirty="0" smtClean="0"/>
              <a:t>PC</a:t>
            </a:r>
            <a:r>
              <a:rPr lang="zh-CN" altLang="en-US" sz="2000" dirty="0" smtClean="0"/>
              <a:t>值压入堆栈，保护断点。</a:t>
            </a:r>
            <a:endParaRPr lang="en-US" altLang="zh-CN" sz="2000" dirty="0"/>
          </a:p>
          <a:p>
            <a:pPr lvl="1" eaLnBrk="1" hangingPunct="1"/>
            <a:r>
              <a:rPr lang="zh-CN" altLang="en-US" sz="2000" dirty="0" smtClean="0"/>
              <a:t>将相应的中断服务程序的入口地址送入</a:t>
            </a:r>
            <a:r>
              <a:rPr lang="en-US" altLang="zh-CN" sz="2000" dirty="0" smtClean="0"/>
              <a:t>PC</a:t>
            </a:r>
            <a:r>
              <a:rPr lang="zh-CN" altLang="en-US" sz="2000" dirty="0" smtClean="0"/>
              <a:t>。</a:t>
            </a:r>
            <a:endParaRPr lang="en-US" altLang="zh-CN" sz="2000" dirty="0"/>
          </a:p>
          <a:p>
            <a:pPr lvl="1" eaLnBrk="1" hangingPunct="1"/>
            <a:r>
              <a:rPr lang="zh-CN" altLang="en-US" sz="2000" dirty="0" smtClean="0"/>
              <a:t>对有些中断源，</a:t>
            </a:r>
            <a:r>
              <a:rPr lang="en-US" altLang="zh-CN" sz="2000" dirty="0" smtClean="0"/>
              <a:t>CPU</a:t>
            </a:r>
            <a:r>
              <a:rPr lang="zh-CN" altLang="en-US" sz="2000" dirty="0" smtClean="0"/>
              <a:t>会自动清除中断标志。</a:t>
            </a:r>
            <a:endParaRPr lang="en-US" altLang="zh-CN" sz="2000" dirty="0"/>
          </a:p>
          <a:p>
            <a:pPr lvl="1" eaLnBrk="1" hangingPunct="1"/>
            <a:r>
              <a:rPr lang="zh-CN" altLang="en-US" sz="2000" dirty="0" smtClean="0"/>
              <a:t>执行中断服务程序。</a:t>
            </a:r>
            <a:endParaRPr lang="en-US" altLang="zh-CN" sz="2000" dirty="0"/>
          </a:p>
          <a:p>
            <a:pPr lvl="1" eaLnBrk="1" hangingPunct="1"/>
            <a:r>
              <a:rPr lang="zh-CN" altLang="en-US" sz="2000" dirty="0" smtClean="0"/>
              <a:t>执行到返回指令</a:t>
            </a:r>
            <a:r>
              <a:rPr lang="en-US" altLang="zh-CN" sz="2000" dirty="0" smtClean="0"/>
              <a:t>RETI</a:t>
            </a:r>
            <a:r>
              <a:rPr lang="zh-CN" altLang="en-US" sz="2000" dirty="0" smtClean="0"/>
              <a:t>，中断服务程序结束，将堆栈内容弹出到</a:t>
            </a:r>
            <a:r>
              <a:rPr lang="en-US" altLang="zh-CN" sz="2000" dirty="0" smtClean="0"/>
              <a:t>PC</a:t>
            </a:r>
            <a:r>
              <a:rPr lang="zh-CN" altLang="en-US" sz="2000" dirty="0" smtClean="0"/>
              <a:t>，返回到原来断点继续执行。</a:t>
            </a:r>
            <a:endParaRPr lang="zh-CN" altLang="en-US" sz="2000" dirty="0" smtClean="0">
              <a:latin typeface="宋体" panose="02010600030101010101" pitchFamily="2" charset="-122"/>
            </a:endParaRPr>
          </a:p>
          <a:p>
            <a:pPr eaLnBrk="1" hangingPunct="1">
              <a:lnSpc>
                <a:spcPct val="70000"/>
              </a:lnSpc>
            </a:pPr>
            <a:r>
              <a:rPr lang="zh-CN" altLang="en-US" sz="2000" b="1" dirty="0" smtClean="0">
                <a:solidFill>
                  <a:srgbClr val="C00000"/>
                </a:solidFill>
                <a:latin typeface="宋体" panose="02010600030101010101" pitchFamily="2" charset="-122"/>
              </a:rPr>
              <a:t>各中断源及其对应的矢量地址</a:t>
            </a:r>
          </a:p>
        </p:txBody>
      </p:sp>
      <p:sp>
        <p:nvSpPr>
          <p:cNvPr id="5632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0AC2433-135F-42C0-B408-4FEE9EB8D70F}" type="datetime10">
              <a:rPr lang="zh-CN" altLang="en-US" sz="2000" smtClean="0">
                <a:solidFill>
                  <a:schemeClr val="bg1"/>
                </a:solidFill>
              </a:rPr>
              <a:pPr>
                <a:spcBef>
                  <a:spcPct val="50000"/>
                </a:spcBef>
                <a:buFontTx/>
                <a:buNone/>
              </a:pPr>
              <a:t>16:58</a:t>
            </a:fld>
            <a:endParaRPr lang="en-US" altLang="zh-CN" sz="2000" smtClean="0"/>
          </a:p>
        </p:txBody>
      </p:sp>
      <p:graphicFrame>
        <p:nvGraphicFramePr>
          <p:cNvPr id="56325" name="Object 5"/>
          <p:cNvGraphicFramePr>
            <a:graphicFrameLocks noChangeAspect="1"/>
          </p:cNvGraphicFramePr>
          <p:nvPr>
            <p:extLst>
              <p:ext uri="{D42A27DB-BD31-4B8C-83A1-F6EECF244321}">
                <p14:modId xmlns:p14="http://schemas.microsoft.com/office/powerpoint/2010/main" val="95632586"/>
              </p:ext>
            </p:extLst>
          </p:nvPr>
        </p:nvGraphicFramePr>
        <p:xfrm>
          <a:off x="899592" y="4581128"/>
          <a:ext cx="6172200" cy="1828800"/>
        </p:xfrm>
        <a:graphic>
          <a:graphicData uri="http://schemas.openxmlformats.org/presentationml/2006/ole">
            <mc:AlternateContent xmlns:mc="http://schemas.openxmlformats.org/markup-compatibility/2006">
              <mc:Choice xmlns:v="urn:schemas-microsoft-com:vml" Requires="v">
                <p:oleObj spid="_x0000_s56428" name="Document" r:id="rId3" imgW="7943850" imgH="3657600" progId="Word.Document.8">
                  <p:embed/>
                </p:oleObj>
              </mc:Choice>
              <mc:Fallback>
                <p:oleObj name="Document" r:id="rId3" imgW="7943850" imgH="365760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581128"/>
                        <a:ext cx="6172200" cy="18288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56326" name="Picture 2" descr="c:\documents and settings\ibm\application data\360se6\User Data\temp\01300000323145123029807175635_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544996" y="59745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a:latin typeface="楷体" panose="02010609060101010101" pitchFamily="49" charset="-122"/>
                <a:ea typeface="楷体" panose="02010609060101010101" pitchFamily="49" charset="-122"/>
              </a:rPr>
              <a:t>5.4.1  </a:t>
            </a:r>
            <a:r>
              <a:rPr kumimoji="0" lang="zh-CN" altLang="en-US" sz="3600" kern="0" dirty="0">
                <a:latin typeface="楷体" panose="02010609060101010101" pitchFamily="49" charset="-122"/>
                <a:ea typeface="楷体" panose="02010609060101010101" pitchFamily="49" charset="-122"/>
              </a:rPr>
              <a:t>中断响应 </a:t>
            </a:r>
          </a:p>
          <a:p>
            <a:pPr eaLnBrk="1" hangingPunct="1"/>
            <a:r>
              <a:rPr kumimoji="0" lang="en-US" altLang="zh-CN" sz="2800" kern="0" dirty="0" smtClean="0">
                <a:latin typeface="楷体" panose="02010609060101010101" pitchFamily="49" charset="-122"/>
                <a:ea typeface="楷体" panose="02010609060101010101" pitchFamily="49" charset="-122"/>
              </a:rPr>
              <a:t>2. </a:t>
            </a:r>
            <a:r>
              <a:rPr kumimoji="0" lang="zh-CN" altLang="en-US" sz="2800" kern="0" dirty="0" smtClean="0">
                <a:latin typeface="楷体" panose="02010609060101010101" pitchFamily="49" charset="-122"/>
                <a:ea typeface="楷体" panose="02010609060101010101" pitchFamily="49" charset="-122"/>
              </a:rPr>
              <a:t>中断响应的自主操作过程</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415669" y="1771208"/>
            <a:ext cx="8534400" cy="4463355"/>
          </a:xfrm>
        </p:spPr>
        <p:txBody>
          <a:bodyPr/>
          <a:lstStyle/>
          <a:p>
            <a:pPr eaLnBrk="1" hangingPunct="1">
              <a:lnSpc>
                <a:spcPct val="90000"/>
              </a:lnSpc>
            </a:pPr>
            <a:r>
              <a:rPr lang="zh-CN" altLang="en-US" sz="2000" b="1" dirty="0">
                <a:solidFill>
                  <a:srgbClr val="C00000"/>
                </a:solidFill>
              </a:rPr>
              <a:t>两个不可编程的“优先级生效”</a:t>
            </a:r>
            <a:r>
              <a:rPr lang="zh-CN" altLang="en-US" sz="2000" b="1" dirty="0" smtClean="0">
                <a:solidFill>
                  <a:srgbClr val="C00000"/>
                </a:solidFill>
              </a:rPr>
              <a:t>触发器</a:t>
            </a:r>
            <a:endParaRPr lang="en-US" altLang="zh-CN" sz="2000" b="1" dirty="0" smtClean="0">
              <a:solidFill>
                <a:srgbClr val="C00000"/>
              </a:solidFill>
            </a:endParaRPr>
          </a:p>
          <a:p>
            <a:pPr lvl="1" eaLnBrk="1" hangingPunct="1">
              <a:lnSpc>
                <a:spcPct val="90000"/>
              </a:lnSpc>
            </a:pPr>
            <a:r>
              <a:rPr lang="zh-CN" altLang="en-US" sz="2000" dirty="0" smtClean="0"/>
              <a:t>“高优先级生效”触发器，用以指明已进行高级中断服务，并阻止其他一切中断请求；</a:t>
            </a:r>
            <a:endParaRPr lang="en-US" altLang="zh-CN" sz="2000" dirty="0" smtClean="0"/>
          </a:p>
          <a:p>
            <a:pPr lvl="1" eaLnBrk="1" hangingPunct="1">
              <a:lnSpc>
                <a:spcPct val="90000"/>
              </a:lnSpc>
            </a:pPr>
            <a:r>
              <a:rPr lang="zh-CN" altLang="en-US" sz="2000" dirty="0" smtClean="0"/>
              <a:t>“低优先级生效”触发器，用以指明已进行低优先级中断服务，并阻止除高优先级以外的一切中断请求。</a:t>
            </a:r>
            <a:endParaRPr lang="en-US" altLang="zh-CN" sz="2000" dirty="0" smtClean="0"/>
          </a:p>
          <a:p>
            <a:pPr eaLnBrk="1" hangingPunct="1">
              <a:lnSpc>
                <a:spcPct val="90000"/>
              </a:lnSpc>
            </a:pPr>
            <a:r>
              <a:rPr lang="en-US" altLang="zh-CN" sz="2000" b="1" dirty="0" smtClean="0">
                <a:solidFill>
                  <a:srgbClr val="C00000"/>
                </a:solidFill>
              </a:rPr>
              <a:t>89C51/S51</a:t>
            </a:r>
            <a:r>
              <a:rPr lang="zh-CN" altLang="en-US" sz="2000" b="1" dirty="0" smtClean="0">
                <a:solidFill>
                  <a:srgbClr val="C00000"/>
                </a:solidFill>
              </a:rPr>
              <a:t>单片机一旦响应中断</a:t>
            </a:r>
            <a:endParaRPr lang="en-US" altLang="zh-CN" sz="2000" b="1" dirty="0" smtClean="0">
              <a:solidFill>
                <a:srgbClr val="C00000"/>
              </a:solidFill>
            </a:endParaRPr>
          </a:p>
          <a:p>
            <a:pPr lvl="1" eaLnBrk="1" hangingPunct="1">
              <a:lnSpc>
                <a:spcPct val="90000"/>
              </a:lnSpc>
            </a:pPr>
            <a:r>
              <a:rPr lang="zh-CN" altLang="en-US" sz="2000" dirty="0" smtClean="0"/>
              <a:t>置位</a:t>
            </a:r>
            <a:r>
              <a:rPr lang="zh-CN" altLang="en-US" sz="2000" dirty="0"/>
              <a:t>相应的中断“优先级生效”触发器</a:t>
            </a:r>
            <a:r>
              <a:rPr lang="zh-CN" altLang="en-US" sz="2000" dirty="0" smtClean="0"/>
              <a:t>，</a:t>
            </a:r>
            <a:endParaRPr lang="en-US" altLang="zh-CN" sz="2000" dirty="0" smtClean="0"/>
          </a:p>
          <a:p>
            <a:pPr lvl="1" eaLnBrk="1" hangingPunct="1">
              <a:lnSpc>
                <a:spcPct val="90000"/>
              </a:lnSpc>
            </a:pPr>
            <a:r>
              <a:rPr lang="zh-CN" altLang="en-US" sz="2000" dirty="0" smtClean="0"/>
              <a:t>由</a:t>
            </a:r>
            <a:r>
              <a:rPr lang="zh-CN" altLang="en-US" sz="2000" dirty="0"/>
              <a:t>硬件执行一条长调用指令</a:t>
            </a:r>
            <a:r>
              <a:rPr lang="en-US" altLang="zh-CN" sz="2000" dirty="0"/>
              <a:t>LCALL</a:t>
            </a:r>
            <a:r>
              <a:rPr lang="zh-CN" altLang="en-US" sz="2000" dirty="0"/>
              <a:t>，把当前</a:t>
            </a:r>
            <a:r>
              <a:rPr lang="en-US" altLang="zh-CN" sz="2000" dirty="0"/>
              <a:t>PC</a:t>
            </a:r>
            <a:r>
              <a:rPr lang="zh-CN" altLang="en-US" sz="2000" dirty="0"/>
              <a:t>值压入堆栈，以保护断点，再将相应的中断服务程序的入口</a:t>
            </a:r>
            <a:r>
              <a:rPr lang="zh-CN" altLang="en-US" sz="2000" dirty="0" smtClean="0"/>
              <a:t>地址送入</a:t>
            </a:r>
            <a:r>
              <a:rPr lang="en-US" altLang="zh-CN" sz="2000" dirty="0" smtClean="0"/>
              <a:t>PC</a:t>
            </a:r>
            <a:r>
              <a:rPr lang="zh-CN" altLang="en-US" sz="2000" dirty="0" smtClean="0"/>
              <a:t>。</a:t>
            </a:r>
            <a:endParaRPr lang="en-US" altLang="zh-CN" sz="2000" dirty="0" smtClean="0"/>
          </a:p>
          <a:p>
            <a:pPr eaLnBrk="1" hangingPunct="1">
              <a:lnSpc>
                <a:spcPct val="90000"/>
              </a:lnSpc>
            </a:pPr>
            <a:r>
              <a:rPr lang="zh-CN" altLang="en-US" sz="2000" b="1" dirty="0" smtClean="0">
                <a:solidFill>
                  <a:srgbClr val="C00000"/>
                </a:solidFill>
              </a:rPr>
              <a:t>中断标志清除</a:t>
            </a:r>
            <a:endParaRPr lang="en-US" altLang="zh-CN" sz="2000" b="1" dirty="0" smtClean="0">
              <a:solidFill>
                <a:srgbClr val="C00000"/>
              </a:solidFill>
            </a:endParaRPr>
          </a:p>
          <a:p>
            <a:pPr lvl="1" eaLnBrk="1" hangingPunct="1">
              <a:lnSpc>
                <a:spcPct val="90000"/>
              </a:lnSpc>
            </a:pPr>
            <a:r>
              <a:rPr lang="zh-CN" altLang="en-US" sz="2000" dirty="0" smtClean="0">
                <a:solidFill>
                  <a:srgbClr val="C00000"/>
                </a:solidFill>
              </a:rPr>
              <a:t>自动清除：</a:t>
            </a:r>
            <a:r>
              <a:rPr lang="zh-CN" altLang="en-US" sz="2000" dirty="0" smtClean="0"/>
              <a:t>定时器溢出中断</a:t>
            </a:r>
            <a:r>
              <a:rPr lang="en-US" altLang="zh-CN" sz="2000" dirty="0" smtClean="0"/>
              <a:t>TF0</a:t>
            </a:r>
            <a:r>
              <a:rPr lang="zh-CN" altLang="en-US" sz="2000" dirty="0"/>
              <a:t>、</a:t>
            </a:r>
            <a:r>
              <a:rPr lang="en-US" altLang="zh-CN" sz="2000" dirty="0"/>
              <a:t>TF1</a:t>
            </a:r>
            <a:r>
              <a:rPr lang="zh-CN" altLang="en-US" sz="2000" dirty="0"/>
              <a:t>和边沿触发方式下的外部中断标志</a:t>
            </a:r>
            <a:r>
              <a:rPr lang="en-US" altLang="zh-CN" sz="2000" dirty="0"/>
              <a:t>IE0</a:t>
            </a:r>
            <a:r>
              <a:rPr lang="zh-CN" altLang="en-US" sz="2000" dirty="0"/>
              <a:t>、</a:t>
            </a:r>
            <a:r>
              <a:rPr lang="en-US" altLang="zh-CN" sz="2000" dirty="0"/>
              <a:t>IE1</a:t>
            </a:r>
            <a:r>
              <a:rPr lang="zh-CN" altLang="en-US" sz="2000" dirty="0" smtClean="0"/>
              <a:t>；</a:t>
            </a:r>
            <a:endParaRPr lang="en-US" altLang="zh-CN" sz="2000" dirty="0" smtClean="0"/>
          </a:p>
          <a:p>
            <a:pPr lvl="1" eaLnBrk="1" hangingPunct="1">
              <a:lnSpc>
                <a:spcPct val="90000"/>
              </a:lnSpc>
            </a:pPr>
            <a:r>
              <a:rPr lang="zh-CN" altLang="en-US" sz="2000" dirty="0" smtClean="0">
                <a:solidFill>
                  <a:srgbClr val="C00000"/>
                </a:solidFill>
              </a:rPr>
              <a:t>用户软件清除</a:t>
            </a:r>
            <a:r>
              <a:rPr lang="zh-CN" altLang="en-US" sz="2000" dirty="0" smtClean="0"/>
              <a:t>：串行口</a:t>
            </a:r>
            <a:r>
              <a:rPr lang="zh-CN" altLang="en-US" sz="2000" dirty="0"/>
              <a:t>接收发送中断标志</a:t>
            </a:r>
            <a:r>
              <a:rPr lang="en-US" altLang="zh-CN" sz="2000" dirty="0"/>
              <a:t>RI</a:t>
            </a:r>
            <a:r>
              <a:rPr lang="zh-CN" altLang="en-US" sz="2000" dirty="0"/>
              <a:t>、</a:t>
            </a:r>
            <a:r>
              <a:rPr lang="en-US" altLang="zh-CN" sz="2000" dirty="0"/>
              <a:t>TI</a:t>
            </a:r>
            <a:r>
              <a:rPr lang="zh-CN" altLang="en-US" sz="2000" dirty="0"/>
              <a:t>；在电平触发方式下的外部中断标志</a:t>
            </a:r>
            <a:r>
              <a:rPr lang="en-US" altLang="zh-CN" sz="2000" dirty="0"/>
              <a:t>IE0</a:t>
            </a:r>
            <a:r>
              <a:rPr lang="zh-CN" altLang="en-US" sz="2000" dirty="0"/>
              <a:t>和</a:t>
            </a:r>
            <a:r>
              <a:rPr lang="en-US" altLang="zh-CN" sz="2000" dirty="0" smtClean="0"/>
              <a:t>IE1</a:t>
            </a:r>
            <a:endParaRPr lang="zh-CN" altLang="en-US" sz="2000" dirty="0"/>
          </a:p>
          <a:p>
            <a:pPr eaLnBrk="1" hangingPunct="1">
              <a:lnSpc>
                <a:spcPct val="90000"/>
              </a:lnSpc>
            </a:pPr>
            <a:endParaRPr lang="en-US" altLang="zh-CN" sz="2000" dirty="0" smtClean="0"/>
          </a:p>
          <a:p>
            <a:pPr eaLnBrk="1" hangingPunct="1">
              <a:lnSpc>
                <a:spcPct val="90000"/>
              </a:lnSpc>
            </a:pPr>
            <a:endParaRPr lang="zh-CN" altLang="en-US" sz="2000" dirty="0" smtClean="0"/>
          </a:p>
          <a:p>
            <a:pPr eaLnBrk="1" hangingPunct="1">
              <a:lnSpc>
                <a:spcPct val="150000"/>
              </a:lnSpc>
            </a:pPr>
            <a:endParaRPr lang="en-US" altLang="zh-CN" sz="1800" b="1" dirty="0" smtClean="0">
              <a:solidFill>
                <a:srgbClr val="000000"/>
              </a:solidFill>
              <a:latin typeface="宋体" panose="02010600030101010101" pitchFamily="2" charset="-122"/>
            </a:endParaRPr>
          </a:p>
        </p:txBody>
      </p:sp>
      <p:sp>
        <p:nvSpPr>
          <p:cNvPr id="5734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9C94BF33-7378-4022-AAAF-5A8577DA23E3}" type="datetime10">
              <a:rPr lang="zh-CN" altLang="en-US" sz="2000" smtClean="0">
                <a:solidFill>
                  <a:schemeClr val="bg1"/>
                </a:solidFill>
              </a:rPr>
              <a:pPr>
                <a:spcBef>
                  <a:spcPct val="50000"/>
                </a:spcBef>
                <a:buFontTx/>
                <a:buNone/>
              </a:pPr>
              <a:t>16:58</a:t>
            </a:fld>
            <a:endParaRPr lang="en-US" altLang="zh-CN" sz="2000" smtClean="0"/>
          </a:p>
        </p:txBody>
      </p:sp>
      <p:pic>
        <p:nvPicPr>
          <p:cNvPr id="57348"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544996" y="59745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a:latin typeface="楷体" panose="02010609060101010101" pitchFamily="49" charset="-122"/>
                <a:ea typeface="楷体" panose="02010609060101010101" pitchFamily="49" charset="-122"/>
              </a:rPr>
              <a:t>5.4.1  </a:t>
            </a:r>
            <a:r>
              <a:rPr kumimoji="0" lang="zh-CN" altLang="en-US" sz="3600" kern="0" dirty="0">
                <a:latin typeface="楷体" panose="02010609060101010101" pitchFamily="49" charset="-122"/>
                <a:ea typeface="楷体" panose="02010609060101010101" pitchFamily="49" charset="-122"/>
              </a:rPr>
              <a:t>中断响应 </a:t>
            </a:r>
          </a:p>
          <a:p>
            <a:pPr eaLnBrk="1" hangingPunct="1"/>
            <a:r>
              <a:rPr kumimoji="0" lang="en-US" altLang="zh-CN" sz="2800" kern="0" dirty="0" smtClean="0">
                <a:latin typeface="楷体" panose="02010609060101010101" pitchFamily="49" charset="-122"/>
                <a:ea typeface="楷体" panose="02010609060101010101" pitchFamily="49" charset="-122"/>
              </a:rPr>
              <a:t>2. </a:t>
            </a:r>
            <a:r>
              <a:rPr kumimoji="0" lang="zh-CN" altLang="en-US" sz="2800" kern="0" dirty="0" smtClean="0">
                <a:latin typeface="楷体" panose="02010609060101010101" pitchFamily="49" charset="-122"/>
                <a:ea typeface="楷体" panose="02010609060101010101" pitchFamily="49" charset="-122"/>
              </a:rPr>
              <a:t>中断响应的自主操作过程</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539552" y="1628800"/>
            <a:ext cx="8064896" cy="4616599"/>
          </a:xfrm>
        </p:spPr>
        <p:txBody>
          <a:bodyPr/>
          <a:lstStyle/>
          <a:p>
            <a:pPr eaLnBrk="1" hangingPunct="1">
              <a:lnSpc>
                <a:spcPct val="120000"/>
              </a:lnSpc>
            </a:pPr>
            <a:r>
              <a:rPr lang="zh-CN" altLang="en-US" sz="2000" b="1" dirty="0" smtClean="0">
                <a:solidFill>
                  <a:srgbClr val="C00000"/>
                </a:solidFill>
              </a:rPr>
              <a:t>中断服务程序位置</a:t>
            </a:r>
            <a:endParaRPr lang="en-US" altLang="zh-CN" sz="2000" b="1" dirty="0" smtClean="0">
              <a:solidFill>
                <a:srgbClr val="C00000"/>
              </a:solidFill>
            </a:endParaRPr>
          </a:p>
          <a:p>
            <a:pPr lvl="1" eaLnBrk="1" hangingPunct="1">
              <a:lnSpc>
                <a:spcPct val="120000"/>
              </a:lnSpc>
            </a:pPr>
            <a:r>
              <a:rPr lang="zh-CN" altLang="en-US" sz="2000" dirty="0" smtClean="0"/>
              <a:t>相邻中断源中断服务程序入口地址相距只有</a:t>
            </a:r>
            <a:r>
              <a:rPr lang="en-US" altLang="zh-CN" sz="2000" dirty="0" smtClean="0"/>
              <a:t>8</a:t>
            </a:r>
            <a:r>
              <a:rPr lang="zh-CN" altLang="en-US" sz="2000" dirty="0" smtClean="0"/>
              <a:t>个单元，一般的中断服务程序是容纳不下的，通常是在相应的中断服务程序入口地址中放一条长跳转指令</a:t>
            </a:r>
            <a:r>
              <a:rPr lang="en-US" altLang="zh-CN" sz="2000" dirty="0" smtClean="0"/>
              <a:t>LJMP</a:t>
            </a:r>
            <a:r>
              <a:rPr lang="zh-CN" altLang="en-US" sz="2000" dirty="0" smtClean="0"/>
              <a:t>，这样就可以转到</a:t>
            </a:r>
            <a:r>
              <a:rPr lang="en-US" altLang="zh-CN" sz="2000" dirty="0" smtClean="0"/>
              <a:t>64 KB</a:t>
            </a:r>
            <a:r>
              <a:rPr lang="zh-CN" altLang="en-US" sz="2000" dirty="0" smtClean="0"/>
              <a:t>的任何可用区域了。</a:t>
            </a:r>
            <a:endParaRPr lang="en-US" altLang="zh-CN" sz="2000" dirty="0" smtClean="0"/>
          </a:p>
          <a:p>
            <a:pPr eaLnBrk="1" hangingPunct="1">
              <a:lnSpc>
                <a:spcPct val="120000"/>
              </a:lnSpc>
            </a:pPr>
            <a:r>
              <a:rPr lang="zh-CN" altLang="en-US" sz="2000" b="1" dirty="0" smtClean="0">
                <a:solidFill>
                  <a:srgbClr val="C00000"/>
                </a:solidFill>
              </a:rPr>
              <a:t>中断服务程序执行及返回</a:t>
            </a:r>
            <a:endParaRPr lang="en-US" altLang="zh-CN" sz="2000" b="1" dirty="0" smtClean="0">
              <a:solidFill>
                <a:srgbClr val="C00000"/>
              </a:solidFill>
            </a:endParaRPr>
          </a:p>
          <a:p>
            <a:pPr lvl="1" eaLnBrk="1" hangingPunct="1">
              <a:lnSpc>
                <a:spcPct val="120000"/>
              </a:lnSpc>
            </a:pPr>
            <a:r>
              <a:rPr lang="zh-CN" altLang="en-US" sz="2000" dirty="0" smtClean="0"/>
              <a:t>中断服务程序</a:t>
            </a:r>
            <a:r>
              <a:rPr lang="zh-CN" altLang="en-US" sz="2000" dirty="0"/>
              <a:t>从矢量地址开始执行，一直到返回指令</a:t>
            </a:r>
            <a:r>
              <a:rPr lang="en-US" altLang="zh-CN" sz="2000" dirty="0"/>
              <a:t>RETI</a:t>
            </a:r>
            <a:r>
              <a:rPr lang="zh-CN" altLang="en-US" sz="2000" dirty="0"/>
              <a:t>为止</a:t>
            </a:r>
            <a:r>
              <a:rPr lang="zh-CN" altLang="en-US" sz="2000" dirty="0" smtClean="0"/>
              <a:t>。</a:t>
            </a:r>
            <a:endParaRPr lang="en-US" altLang="zh-CN" sz="2000" dirty="0" smtClean="0"/>
          </a:p>
          <a:p>
            <a:pPr lvl="1" eaLnBrk="1" hangingPunct="1">
              <a:lnSpc>
                <a:spcPct val="120000"/>
              </a:lnSpc>
            </a:pPr>
            <a:r>
              <a:rPr lang="en-US" altLang="zh-CN" sz="2000" dirty="0" smtClean="0"/>
              <a:t>RETI</a:t>
            </a:r>
            <a:r>
              <a:rPr lang="zh-CN" altLang="en-US" sz="2000" dirty="0"/>
              <a:t>指令的操作</a:t>
            </a:r>
            <a:r>
              <a:rPr lang="zh-CN" altLang="en-US" sz="2000" dirty="0" smtClean="0"/>
              <a:t>，一方面告诉中断系统该中断服务程序已执行</a:t>
            </a:r>
            <a:r>
              <a:rPr lang="zh-CN" altLang="en-US" sz="2000" dirty="0"/>
              <a:t>完毕，另一方面把原来压入堆栈保护的断点地址从栈</a:t>
            </a:r>
            <a:r>
              <a:rPr lang="zh-CN" altLang="en-US" sz="2000" dirty="0" smtClean="0"/>
              <a:t>顶弹</a:t>
            </a:r>
            <a:r>
              <a:rPr lang="zh-CN" altLang="en-US" sz="2000" dirty="0"/>
              <a:t>出，装入程序计数器</a:t>
            </a:r>
            <a:r>
              <a:rPr lang="en-US" altLang="zh-CN" sz="2000" dirty="0"/>
              <a:t>PC</a:t>
            </a:r>
            <a:r>
              <a:rPr lang="zh-CN" altLang="en-US" sz="2000" dirty="0"/>
              <a:t>，使程序返回到被中断的程序断点处继续执行</a:t>
            </a:r>
            <a:r>
              <a:rPr lang="zh-CN" altLang="en-US" sz="2000" dirty="0" smtClean="0"/>
              <a:t>。</a:t>
            </a:r>
            <a:endParaRPr lang="zh-CN" altLang="en-US" sz="2000" dirty="0"/>
          </a:p>
        </p:txBody>
      </p:sp>
      <p:sp>
        <p:nvSpPr>
          <p:cNvPr id="593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4174ADE-C70B-4CF7-8ADB-70FE9C2A7212}" type="datetime10">
              <a:rPr lang="zh-CN" altLang="en-US" sz="2000" smtClean="0">
                <a:solidFill>
                  <a:schemeClr val="bg1"/>
                </a:solidFill>
              </a:rPr>
              <a:pPr>
                <a:spcBef>
                  <a:spcPct val="50000"/>
                </a:spcBef>
                <a:buFontTx/>
                <a:buNone/>
              </a:pPr>
              <a:t>16:58</a:t>
            </a:fld>
            <a:endParaRPr lang="en-US" altLang="zh-CN" sz="2000" smtClean="0"/>
          </a:p>
        </p:txBody>
      </p:sp>
      <p:pic>
        <p:nvPicPr>
          <p:cNvPr id="59396"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544996" y="59745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a:latin typeface="楷体" panose="02010609060101010101" pitchFamily="49" charset="-122"/>
                <a:ea typeface="楷体" panose="02010609060101010101" pitchFamily="49" charset="-122"/>
              </a:rPr>
              <a:t>5.4.1  </a:t>
            </a:r>
            <a:r>
              <a:rPr kumimoji="0" lang="zh-CN" altLang="en-US" sz="3600" kern="0" dirty="0">
                <a:latin typeface="楷体" panose="02010609060101010101" pitchFamily="49" charset="-122"/>
                <a:ea typeface="楷体" panose="02010609060101010101" pitchFamily="49" charset="-122"/>
              </a:rPr>
              <a:t>中断响应 </a:t>
            </a:r>
          </a:p>
          <a:p>
            <a:pPr eaLnBrk="1" hangingPunct="1"/>
            <a:r>
              <a:rPr kumimoji="0" lang="en-US" altLang="zh-CN" sz="2800" kern="0" dirty="0" smtClean="0">
                <a:latin typeface="楷体" panose="02010609060101010101" pitchFamily="49" charset="-122"/>
                <a:ea typeface="楷体" panose="02010609060101010101" pitchFamily="49" charset="-122"/>
              </a:rPr>
              <a:t>2. </a:t>
            </a:r>
            <a:r>
              <a:rPr kumimoji="0" lang="zh-CN" altLang="en-US" sz="2800" kern="0" dirty="0" smtClean="0">
                <a:latin typeface="楷体" panose="02010609060101010101" pitchFamily="49" charset="-122"/>
                <a:ea typeface="楷体" panose="02010609060101010101" pitchFamily="49" charset="-122"/>
              </a:rPr>
              <a:t>中断响应的自主操作过程</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Rectangle 3"/>
          <p:cNvSpPr>
            <a:spLocks noGrp="1" noChangeArrowheads="1"/>
          </p:cNvSpPr>
          <p:nvPr>
            <p:ph idx="1"/>
          </p:nvPr>
        </p:nvSpPr>
        <p:spPr>
          <a:xfrm>
            <a:off x="616152" y="1344261"/>
            <a:ext cx="7620000" cy="5409916"/>
          </a:xfrm>
        </p:spPr>
        <p:txBody>
          <a:bodyPr/>
          <a:lstStyle/>
          <a:p>
            <a:pPr eaLnBrk="1" hangingPunct="1"/>
            <a:r>
              <a:rPr lang="zh-CN" altLang="en-US" sz="2000" b="1" dirty="0">
                <a:latin typeface="+mj-ea"/>
              </a:rPr>
              <a:t>外部中断</a:t>
            </a:r>
            <a:r>
              <a:rPr lang="zh-CN" altLang="en-US" sz="2000" b="1" dirty="0" smtClean="0">
                <a:latin typeface="+mn-ea"/>
              </a:rPr>
              <a:t>最短的响应时间为</a:t>
            </a:r>
            <a:r>
              <a:rPr lang="en-US" altLang="zh-CN" sz="2000" b="1" dirty="0" smtClean="0">
                <a:latin typeface="+mn-ea"/>
              </a:rPr>
              <a:t>3</a:t>
            </a:r>
            <a:r>
              <a:rPr lang="zh-CN" altLang="en-US" sz="2000" b="1" dirty="0" smtClean="0">
                <a:latin typeface="+mn-ea"/>
              </a:rPr>
              <a:t>个机器周期。</a:t>
            </a:r>
            <a:endParaRPr lang="en-US" altLang="zh-CN" sz="2000" b="1" dirty="0" smtClean="0">
              <a:latin typeface="+mn-ea"/>
            </a:endParaRPr>
          </a:p>
          <a:p>
            <a:pPr lvl="1" eaLnBrk="1" hangingPunct="1"/>
            <a:r>
              <a:rPr lang="zh-CN" altLang="en-US" sz="2000" dirty="0" smtClean="0">
                <a:latin typeface="+mn-ea"/>
              </a:rPr>
              <a:t>中断请求</a:t>
            </a:r>
            <a:r>
              <a:rPr lang="zh-CN" altLang="en-US" sz="2000" dirty="0">
                <a:latin typeface="+mn-ea"/>
              </a:rPr>
              <a:t>标志位查询占</a:t>
            </a:r>
            <a:r>
              <a:rPr lang="zh-CN" altLang="en-US" sz="2000" dirty="0">
                <a:solidFill>
                  <a:srgbClr val="C00000"/>
                </a:solidFill>
                <a:latin typeface="+mn-ea"/>
              </a:rPr>
              <a:t>1个机器周期</a:t>
            </a:r>
            <a:r>
              <a:rPr lang="zh-CN" altLang="en-US" sz="2000" dirty="0" smtClean="0">
                <a:latin typeface="+mn-ea"/>
              </a:rPr>
              <a:t>。</a:t>
            </a:r>
            <a:endParaRPr lang="en-US" altLang="zh-CN" sz="2000" dirty="0" smtClean="0">
              <a:latin typeface="+mn-ea"/>
            </a:endParaRPr>
          </a:p>
          <a:p>
            <a:pPr lvl="1" eaLnBrk="1" hangingPunct="1"/>
            <a:r>
              <a:rPr lang="zh-CN" altLang="en-US" sz="2000" dirty="0" smtClean="0">
                <a:latin typeface="+mn-ea"/>
              </a:rPr>
              <a:t>子程序</a:t>
            </a:r>
            <a:r>
              <a:rPr lang="zh-CN" altLang="en-US" sz="2000" dirty="0">
                <a:latin typeface="+mn-ea"/>
              </a:rPr>
              <a:t>调用指令</a:t>
            </a:r>
            <a:r>
              <a:rPr lang="en-US" altLang="zh-CN" sz="2000" dirty="0">
                <a:solidFill>
                  <a:srgbClr val="C00000"/>
                </a:solidFill>
                <a:latin typeface="+mn-ea"/>
              </a:rPr>
              <a:t>LCALL</a:t>
            </a:r>
            <a:r>
              <a:rPr lang="zh-CN" altLang="en-US" sz="2000" dirty="0">
                <a:latin typeface="+mn-ea"/>
              </a:rPr>
              <a:t>转到相应的中断服务程序入口，需</a:t>
            </a:r>
            <a:r>
              <a:rPr lang="zh-CN" altLang="en-US" sz="2000" dirty="0">
                <a:solidFill>
                  <a:srgbClr val="C00000"/>
                </a:solidFill>
                <a:latin typeface="+mn-ea"/>
              </a:rPr>
              <a:t>2个机器周期</a:t>
            </a:r>
            <a:r>
              <a:rPr lang="zh-CN" altLang="en-US" sz="2000" dirty="0">
                <a:latin typeface="+mn-ea"/>
              </a:rPr>
              <a:t>。 </a:t>
            </a:r>
            <a:endParaRPr lang="zh-CN" altLang="en-US" sz="2000" dirty="0" smtClean="0">
              <a:latin typeface="+mn-ea"/>
            </a:endParaRPr>
          </a:p>
          <a:p>
            <a:pPr eaLnBrk="1" hangingPunct="1"/>
            <a:r>
              <a:rPr lang="zh-CN" altLang="en-US" sz="2000" b="1" dirty="0">
                <a:latin typeface="+mj-ea"/>
                <a:ea typeface="+mj-ea"/>
              </a:rPr>
              <a:t>外部中断响应的最长的响应时间为8个机器</a:t>
            </a:r>
            <a:r>
              <a:rPr lang="zh-CN" altLang="en-US" sz="2000" b="1" dirty="0" smtClean="0">
                <a:latin typeface="+mj-ea"/>
                <a:ea typeface="+mj-ea"/>
              </a:rPr>
              <a:t>周期</a:t>
            </a:r>
            <a:endParaRPr lang="en-US" altLang="zh-CN" sz="2000" b="1" dirty="0" smtClean="0">
              <a:latin typeface="+mj-ea"/>
              <a:ea typeface="+mj-ea"/>
            </a:endParaRPr>
          </a:p>
          <a:p>
            <a:pPr lvl="1" eaLnBrk="1" hangingPunct="1"/>
            <a:r>
              <a:rPr lang="zh-CN" altLang="en-US" sz="2000" dirty="0">
                <a:latin typeface="+mj-ea"/>
                <a:ea typeface="+mj-ea"/>
              </a:rPr>
              <a:t>发生在</a:t>
            </a:r>
            <a:r>
              <a:rPr lang="en-US" altLang="zh-CN" sz="2000" dirty="0">
                <a:latin typeface="+mj-ea"/>
                <a:ea typeface="+mj-ea"/>
              </a:rPr>
              <a:t>CPU</a:t>
            </a:r>
            <a:r>
              <a:rPr lang="zh-CN" altLang="en-US" sz="2000" dirty="0">
                <a:latin typeface="+mj-ea"/>
                <a:ea typeface="+mj-ea"/>
              </a:rPr>
              <a:t>进行中断标志查询时，刚好是开始执行</a:t>
            </a:r>
            <a:r>
              <a:rPr lang="en-US" altLang="zh-CN" sz="2000" dirty="0">
                <a:latin typeface="+mj-ea"/>
                <a:ea typeface="+mj-ea"/>
              </a:rPr>
              <a:t>RETI</a:t>
            </a:r>
            <a:r>
              <a:rPr lang="zh-CN" altLang="en-US" sz="2000" dirty="0">
                <a:latin typeface="+mj-ea"/>
                <a:ea typeface="+mj-ea"/>
              </a:rPr>
              <a:t>或是访问</a:t>
            </a:r>
            <a:r>
              <a:rPr lang="en-US" altLang="zh-CN" sz="2000" dirty="0">
                <a:latin typeface="+mj-ea"/>
                <a:ea typeface="+mj-ea"/>
              </a:rPr>
              <a:t>IE</a:t>
            </a:r>
            <a:r>
              <a:rPr lang="zh-CN" altLang="en-US" sz="2000" dirty="0">
                <a:latin typeface="+mj-ea"/>
                <a:ea typeface="+mj-ea"/>
              </a:rPr>
              <a:t>或</a:t>
            </a:r>
            <a:r>
              <a:rPr lang="en-US" altLang="zh-CN" sz="2000" dirty="0">
                <a:latin typeface="+mj-ea"/>
                <a:ea typeface="+mj-ea"/>
              </a:rPr>
              <a:t>IP</a:t>
            </a:r>
            <a:r>
              <a:rPr lang="zh-CN" altLang="en-US" sz="2000" dirty="0">
                <a:latin typeface="+mj-ea"/>
                <a:ea typeface="+mj-ea"/>
              </a:rPr>
              <a:t>的指令，则需把当前指令执行完再继续执行一条指令后，才能响应中断，当前指令执行完最长需</a:t>
            </a:r>
            <a:r>
              <a:rPr lang="zh-CN" altLang="en-US" sz="2000" dirty="0">
                <a:solidFill>
                  <a:srgbClr val="C00000"/>
                </a:solidFill>
                <a:latin typeface="+mj-ea"/>
                <a:ea typeface="+mj-ea"/>
              </a:rPr>
              <a:t>2个机器周期</a:t>
            </a:r>
            <a:r>
              <a:rPr lang="zh-CN" altLang="en-US" sz="2000" dirty="0" smtClean="0">
                <a:latin typeface="+mj-ea"/>
                <a:ea typeface="+mj-ea"/>
              </a:rPr>
              <a:t>。</a:t>
            </a:r>
            <a:endParaRPr lang="en-US" altLang="zh-CN" sz="2000" dirty="0" smtClean="0">
              <a:latin typeface="+mj-ea"/>
              <a:ea typeface="+mj-ea"/>
            </a:endParaRPr>
          </a:p>
          <a:p>
            <a:pPr lvl="1" eaLnBrk="1" hangingPunct="1"/>
            <a:r>
              <a:rPr lang="zh-CN" altLang="en-US" sz="2000" dirty="0">
                <a:latin typeface="+mj-ea"/>
                <a:ea typeface="+mj-ea"/>
              </a:rPr>
              <a:t>接着再执行一条指令，按最长指令（乘法</a:t>
            </a:r>
            <a:r>
              <a:rPr lang="zh-CN" altLang="en-US" sz="2000" dirty="0" smtClean="0">
                <a:latin typeface="+mj-ea"/>
                <a:ea typeface="+mj-ea"/>
              </a:rPr>
              <a:t>指令</a:t>
            </a:r>
            <a:r>
              <a:rPr lang="en-US" altLang="zh-CN" sz="2000" dirty="0">
                <a:latin typeface="+mj-ea"/>
                <a:ea typeface="+mj-ea"/>
              </a:rPr>
              <a:t>MUL</a:t>
            </a:r>
            <a:r>
              <a:rPr lang="zh-CN" altLang="en-US" sz="2000" dirty="0">
                <a:latin typeface="+mj-ea"/>
                <a:ea typeface="+mj-ea"/>
              </a:rPr>
              <a:t>和除法指令</a:t>
            </a:r>
            <a:r>
              <a:rPr lang="en-US" altLang="zh-CN" sz="2000" dirty="0">
                <a:latin typeface="+mj-ea"/>
                <a:ea typeface="+mj-ea"/>
              </a:rPr>
              <a:t>DIV）</a:t>
            </a:r>
            <a:r>
              <a:rPr lang="zh-CN" altLang="en-US" sz="2000" dirty="0">
                <a:latin typeface="+mj-ea"/>
                <a:ea typeface="+mj-ea"/>
              </a:rPr>
              <a:t>来算，也只有</a:t>
            </a:r>
            <a:r>
              <a:rPr lang="zh-CN" altLang="en-US" sz="2000" dirty="0">
                <a:solidFill>
                  <a:srgbClr val="C00000"/>
                </a:solidFill>
                <a:latin typeface="+mj-ea"/>
                <a:ea typeface="+mj-ea"/>
              </a:rPr>
              <a:t>4个机器周期</a:t>
            </a:r>
            <a:r>
              <a:rPr lang="zh-CN" altLang="en-US" sz="2000" dirty="0" smtClean="0">
                <a:latin typeface="+mj-ea"/>
                <a:ea typeface="+mj-ea"/>
              </a:rPr>
              <a:t>。</a:t>
            </a:r>
            <a:endParaRPr lang="en-US" altLang="zh-CN" sz="2000" dirty="0" smtClean="0">
              <a:latin typeface="+mj-ea"/>
              <a:ea typeface="+mj-ea"/>
            </a:endParaRPr>
          </a:p>
          <a:p>
            <a:pPr lvl="1" eaLnBrk="1" hangingPunct="1"/>
            <a:r>
              <a:rPr lang="zh-CN" altLang="en-US" sz="2000" dirty="0">
                <a:latin typeface="+mj-ea"/>
                <a:ea typeface="+mj-ea"/>
              </a:rPr>
              <a:t>加上硬件子程序调用指令</a:t>
            </a:r>
            <a:r>
              <a:rPr lang="en-US" altLang="zh-CN" sz="2000" dirty="0">
                <a:solidFill>
                  <a:srgbClr val="C00000"/>
                </a:solidFill>
                <a:latin typeface="+mj-ea"/>
                <a:ea typeface="+mj-ea"/>
              </a:rPr>
              <a:t>LCALL</a:t>
            </a:r>
            <a:r>
              <a:rPr lang="zh-CN" altLang="en-US" sz="2000" dirty="0">
                <a:latin typeface="+mj-ea"/>
                <a:ea typeface="+mj-ea"/>
              </a:rPr>
              <a:t>的执行，需要</a:t>
            </a:r>
            <a:r>
              <a:rPr lang="zh-CN" altLang="en-US" sz="2000" dirty="0">
                <a:solidFill>
                  <a:srgbClr val="C00000"/>
                </a:solidFill>
                <a:latin typeface="+mj-ea"/>
                <a:ea typeface="+mj-ea"/>
              </a:rPr>
              <a:t>2个机器周期</a:t>
            </a:r>
            <a:r>
              <a:rPr lang="zh-CN" altLang="en-US" sz="2000" dirty="0" smtClean="0">
                <a:latin typeface="+mj-ea"/>
                <a:ea typeface="+mj-ea"/>
              </a:rPr>
              <a:t>。</a:t>
            </a:r>
            <a:endParaRPr lang="en-US" altLang="zh-CN" sz="2000" dirty="0" smtClean="0">
              <a:latin typeface="+mj-ea"/>
              <a:ea typeface="+mj-ea"/>
            </a:endParaRPr>
          </a:p>
          <a:p>
            <a:pPr eaLnBrk="1" hangingPunct="1"/>
            <a:r>
              <a:rPr lang="zh-CN" altLang="en-US" sz="2000" b="1" dirty="0" smtClean="0">
                <a:latin typeface="+mn-ea"/>
              </a:rPr>
              <a:t>若中断系统只有一个中断源，则响应时间为</a:t>
            </a:r>
            <a:r>
              <a:rPr lang="en-US" altLang="zh-CN" sz="2000" b="1" dirty="0" smtClean="0">
                <a:latin typeface="+mn-ea"/>
              </a:rPr>
              <a:t>3</a:t>
            </a:r>
            <a:r>
              <a:rPr lang="zh-CN" altLang="en-US" sz="2000" b="1" dirty="0" smtClean="0">
                <a:latin typeface="+mn-ea"/>
              </a:rPr>
              <a:t>～</a:t>
            </a:r>
            <a:r>
              <a:rPr lang="en-US" altLang="zh-CN" sz="2000" b="1" dirty="0" smtClean="0">
                <a:latin typeface="+mn-ea"/>
              </a:rPr>
              <a:t>8</a:t>
            </a:r>
            <a:r>
              <a:rPr lang="zh-CN" altLang="en-US" sz="2000" b="1" dirty="0" smtClean="0">
                <a:latin typeface="+mn-ea"/>
              </a:rPr>
              <a:t>个机器周期之间。</a:t>
            </a:r>
            <a:endParaRPr lang="en-US" altLang="zh-CN" sz="2000" b="1" dirty="0" smtClean="0">
              <a:latin typeface="+mn-ea"/>
            </a:endParaRPr>
          </a:p>
          <a:p>
            <a:pPr eaLnBrk="1" hangingPunct="1"/>
            <a:r>
              <a:rPr lang="zh-CN" altLang="en-US" sz="2000" b="1" dirty="0">
                <a:latin typeface="+mj-ea"/>
                <a:ea typeface="+mj-ea"/>
              </a:rPr>
              <a:t>如果已在处理同级或更高级中断，响应时间无法计算。</a:t>
            </a:r>
          </a:p>
          <a:p>
            <a:pPr marL="0" indent="0" eaLnBrk="1" hangingPunct="1">
              <a:buNone/>
            </a:pPr>
            <a:endParaRPr lang="zh-CN" altLang="en-US" sz="2000" dirty="0" smtClean="0">
              <a:latin typeface="+mn-ea"/>
            </a:endParaRPr>
          </a:p>
        </p:txBody>
      </p:sp>
      <p:sp>
        <p:nvSpPr>
          <p:cNvPr id="6144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D3BD8C9-E895-4CD1-B3AC-0BEEDD1B26E9}" type="datetime10">
              <a:rPr lang="zh-CN" altLang="en-US" sz="2000" smtClean="0">
                <a:solidFill>
                  <a:schemeClr val="bg1"/>
                </a:solidFill>
              </a:rPr>
              <a:pPr>
                <a:spcBef>
                  <a:spcPct val="50000"/>
                </a:spcBef>
                <a:buFontTx/>
                <a:buNone/>
              </a:pPr>
              <a:t>16:58</a:t>
            </a:fld>
            <a:endParaRPr lang="en-US" altLang="zh-CN" sz="2000" smtClean="0"/>
          </a:p>
        </p:txBody>
      </p:sp>
      <p:pic>
        <p:nvPicPr>
          <p:cNvPr id="6144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899592" y="27145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kern="0" dirty="0">
                <a:latin typeface="楷体" panose="02010609060101010101" pitchFamily="49" charset="-122"/>
                <a:ea typeface="楷体" panose="02010609060101010101" pitchFamily="49" charset="-122"/>
              </a:rPr>
              <a:t>5.4.1  </a:t>
            </a:r>
            <a:r>
              <a:rPr kumimoji="0" lang="zh-CN" altLang="en-US" sz="3600" kern="0" dirty="0">
                <a:latin typeface="楷体" panose="02010609060101010101" pitchFamily="49" charset="-122"/>
                <a:ea typeface="楷体" panose="02010609060101010101" pitchFamily="49" charset="-122"/>
              </a:rPr>
              <a:t>中断响应 </a:t>
            </a:r>
          </a:p>
          <a:p>
            <a:pPr eaLnBrk="1" hangingPunct="1"/>
            <a:r>
              <a:rPr kumimoji="0" lang="en-US" altLang="zh-CN" sz="2800" kern="0" dirty="0" smtClean="0">
                <a:latin typeface="楷体" panose="02010609060101010101" pitchFamily="49" charset="-122"/>
                <a:ea typeface="楷体" panose="02010609060101010101" pitchFamily="49" charset="-122"/>
              </a:rPr>
              <a:t>3. </a:t>
            </a:r>
            <a:r>
              <a:rPr kumimoji="0" lang="zh-CN" altLang="en-US" sz="2800" kern="0" dirty="0" smtClean="0">
                <a:latin typeface="楷体" panose="02010609060101010101" pitchFamily="49" charset="-122"/>
                <a:ea typeface="楷体" panose="02010609060101010101" pitchFamily="49" charset="-122"/>
              </a:rPr>
              <a:t>中断响应时间</a:t>
            </a:r>
            <a:endParaRPr kumimoji="0" lang="zh-CN" altLang="en-US"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p:cNvSpPr>
            <a:spLocks noGrp="1" noChangeArrowheads="1"/>
          </p:cNvSpPr>
          <p:nvPr>
            <p:ph idx="1"/>
          </p:nvPr>
        </p:nvSpPr>
        <p:spPr>
          <a:xfrm>
            <a:off x="685800" y="1981200"/>
            <a:ext cx="7620000" cy="4215710"/>
          </a:xfrm>
        </p:spPr>
        <p:txBody>
          <a:bodyPr/>
          <a:lstStyle/>
          <a:p>
            <a:pPr eaLnBrk="1" hangingPunct="1">
              <a:lnSpc>
                <a:spcPct val="120000"/>
              </a:lnSpc>
            </a:pPr>
            <a:r>
              <a:rPr lang="zh-CN" altLang="en-US" sz="2400" b="1" dirty="0" smtClean="0">
                <a:solidFill>
                  <a:srgbClr val="C00000"/>
                </a:solidFill>
              </a:rPr>
              <a:t>中断处理</a:t>
            </a:r>
            <a:endParaRPr lang="en-US" altLang="zh-CN" sz="2400" b="1" dirty="0" smtClean="0">
              <a:solidFill>
                <a:srgbClr val="C00000"/>
              </a:solidFill>
            </a:endParaRPr>
          </a:p>
          <a:p>
            <a:pPr marL="0" indent="0" eaLnBrk="1" hangingPunct="1">
              <a:lnSpc>
                <a:spcPct val="120000"/>
              </a:lnSpc>
              <a:buNone/>
            </a:pPr>
            <a:r>
              <a:rPr lang="en-US" altLang="zh-CN" sz="2000" b="1" dirty="0" smtClean="0">
                <a:solidFill>
                  <a:srgbClr val="CC3300"/>
                </a:solidFill>
              </a:rPr>
              <a:t>    </a:t>
            </a:r>
            <a:r>
              <a:rPr lang="en-US" altLang="zh-CN" sz="2000" dirty="0" smtClean="0"/>
              <a:t>CPU</a:t>
            </a:r>
            <a:r>
              <a:rPr lang="zh-CN" altLang="zh-CN" sz="2000" dirty="0"/>
              <a:t>响应中断后即转入中断服务程序的入口，执行中断服务程序。从中断服务程序的第一条指令开始到返回指令为止，这个过程称为中断处理或中断服务</a:t>
            </a:r>
            <a:r>
              <a:rPr lang="zh-CN" altLang="zh-CN" sz="2000" dirty="0" smtClean="0"/>
              <a:t>。</a:t>
            </a:r>
            <a:endParaRPr lang="en-US" altLang="zh-CN" sz="2000" dirty="0" smtClean="0"/>
          </a:p>
          <a:p>
            <a:pPr eaLnBrk="1" hangingPunct="1">
              <a:lnSpc>
                <a:spcPct val="120000"/>
              </a:lnSpc>
            </a:pPr>
            <a:r>
              <a:rPr lang="zh-CN" altLang="en-US" sz="2400" b="1" dirty="0" smtClean="0">
                <a:solidFill>
                  <a:srgbClr val="C00000"/>
                </a:solidFill>
              </a:rPr>
              <a:t>中断处理包括的内容</a:t>
            </a:r>
            <a:r>
              <a:rPr lang="en-US" altLang="zh-CN" sz="2000" b="1" dirty="0" smtClean="0">
                <a:solidFill>
                  <a:srgbClr val="CC3300"/>
                </a:solidFill>
              </a:rPr>
              <a:t> </a:t>
            </a:r>
          </a:p>
          <a:p>
            <a:pPr lvl="1" eaLnBrk="1" hangingPunct="1">
              <a:lnSpc>
                <a:spcPct val="120000"/>
              </a:lnSpc>
            </a:pPr>
            <a:r>
              <a:rPr lang="zh-CN" altLang="en-US" sz="2000" b="1" dirty="0" smtClean="0">
                <a:solidFill>
                  <a:srgbClr val="CC3300"/>
                </a:solidFill>
              </a:rPr>
              <a:t>保护</a:t>
            </a:r>
            <a:r>
              <a:rPr lang="zh-CN" altLang="en-US" sz="2000" b="1" dirty="0">
                <a:solidFill>
                  <a:srgbClr val="CC3300"/>
                </a:solidFill>
              </a:rPr>
              <a:t>现场：</a:t>
            </a:r>
            <a:r>
              <a:rPr lang="zh-CN" altLang="en-US" sz="2000" dirty="0"/>
              <a:t>如在中断服务程序中要用到	</a:t>
            </a:r>
            <a:r>
              <a:rPr lang="en-US" altLang="zh-CN" sz="2000" dirty="0"/>
              <a:t>PSW</a:t>
            </a:r>
            <a:r>
              <a:rPr lang="zh-CN" altLang="en-US" sz="2000" dirty="0"/>
              <a:t>、工作寄存器和</a:t>
            </a:r>
            <a:r>
              <a:rPr lang="en-US" altLang="zh-CN" sz="2000" dirty="0"/>
              <a:t>SFR</a:t>
            </a:r>
            <a:r>
              <a:rPr lang="zh-CN" altLang="en-US" sz="2000" dirty="0"/>
              <a:t>等寄存器时，则在进入中断服务之前应将它们的内容保护起来，在中断结束、执行</a:t>
            </a:r>
            <a:r>
              <a:rPr lang="en-US" altLang="zh-CN" sz="2000" dirty="0"/>
              <a:t>RETI</a:t>
            </a:r>
            <a:r>
              <a:rPr lang="zh-CN" altLang="en-US" sz="2000" dirty="0"/>
              <a:t>指令前应恢复现场</a:t>
            </a:r>
            <a:r>
              <a:rPr lang="zh-CN" altLang="en-US" sz="2000" dirty="0" smtClean="0"/>
              <a:t>。</a:t>
            </a:r>
            <a:endParaRPr lang="en-US" altLang="zh-CN" sz="2000" dirty="0" smtClean="0"/>
          </a:p>
          <a:p>
            <a:pPr lvl="1" eaLnBrk="1" hangingPunct="1">
              <a:lnSpc>
                <a:spcPct val="120000"/>
              </a:lnSpc>
            </a:pPr>
            <a:r>
              <a:rPr lang="zh-CN" altLang="en-US" sz="2000" b="1" dirty="0" smtClean="0">
                <a:solidFill>
                  <a:srgbClr val="CC3300"/>
                </a:solidFill>
              </a:rPr>
              <a:t>为</a:t>
            </a:r>
            <a:r>
              <a:rPr lang="zh-CN" altLang="en-US" sz="2000" b="1" dirty="0">
                <a:solidFill>
                  <a:srgbClr val="CC3300"/>
                </a:solidFill>
              </a:rPr>
              <a:t>中断源服务：</a:t>
            </a:r>
            <a:r>
              <a:rPr lang="zh-CN" altLang="en-US" sz="2000" dirty="0"/>
              <a:t>针对中断源的具体要求进行相应的处理</a:t>
            </a:r>
            <a:r>
              <a:rPr lang="zh-CN" altLang="en-US" sz="2000" dirty="0" smtClean="0"/>
              <a:t>。</a:t>
            </a:r>
            <a:endParaRPr lang="zh-CN" altLang="en-US" sz="2000" dirty="0"/>
          </a:p>
        </p:txBody>
      </p:sp>
      <p:sp>
        <p:nvSpPr>
          <p:cNvPr id="62466"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E70FC31-570E-4E7F-ACCD-DDBFA30B07DC}" type="datetime10">
              <a:rPr lang="zh-CN" altLang="en-US" sz="2000" smtClean="0">
                <a:solidFill>
                  <a:schemeClr val="bg1"/>
                </a:solidFill>
              </a:rPr>
              <a:pPr>
                <a:spcBef>
                  <a:spcPct val="50000"/>
                </a:spcBef>
                <a:buFontTx/>
                <a:buNone/>
              </a:pPr>
              <a:t>16:58</a:t>
            </a:fld>
            <a:endParaRPr lang="en-US" altLang="zh-CN" sz="2000" dirty="0" smtClean="0"/>
          </a:p>
        </p:txBody>
      </p:sp>
      <p:pic>
        <p:nvPicPr>
          <p:cNvPr id="62469"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38218" y="54868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5.4.2  </a:t>
            </a:r>
            <a:r>
              <a:rPr kumimoji="0" lang="zh-CN" altLang="en-US" sz="2800" kern="0" dirty="0" smtClean="0">
                <a:latin typeface="楷体" panose="02010609060101010101" pitchFamily="49" charset="-122"/>
                <a:ea typeface="楷体" panose="02010609060101010101" pitchFamily="49" charset="-122"/>
              </a:rPr>
              <a:t>中断处理</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1537148-0605-4666-A35B-CC8022EC1611}" type="datetime10">
              <a:rPr lang="zh-CN" altLang="en-US" sz="2000" smtClean="0">
                <a:solidFill>
                  <a:schemeClr val="bg1"/>
                </a:solidFill>
              </a:rPr>
              <a:pPr>
                <a:spcBef>
                  <a:spcPct val="50000"/>
                </a:spcBef>
                <a:buFontTx/>
                <a:buNone/>
              </a:pPr>
              <a:t>16:58</a:t>
            </a:fld>
            <a:endParaRPr lang="en-US" altLang="zh-CN" sz="2000" smtClean="0"/>
          </a:p>
        </p:txBody>
      </p:sp>
      <p:pic>
        <p:nvPicPr>
          <p:cNvPr id="6554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520498" y="1844824"/>
            <a:ext cx="8083949" cy="421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zh-CN" altLang="en-US" sz="2400" dirty="0" smtClean="0">
                <a:solidFill>
                  <a:srgbClr val="C00000"/>
                </a:solidFill>
              </a:rPr>
              <a:t>编写</a:t>
            </a:r>
            <a:r>
              <a:rPr lang="zh-CN" altLang="en-US" sz="2400" dirty="0">
                <a:solidFill>
                  <a:srgbClr val="C00000"/>
                </a:solidFill>
              </a:rPr>
              <a:t>中断服务程序时的注意</a:t>
            </a:r>
            <a:r>
              <a:rPr lang="zh-CN" altLang="en-US" sz="2400" dirty="0" smtClean="0">
                <a:solidFill>
                  <a:srgbClr val="C00000"/>
                </a:solidFill>
              </a:rPr>
              <a:t>问题</a:t>
            </a:r>
            <a:endParaRPr lang="en-US" altLang="zh-CN" sz="2400" dirty="0" smtClean="0">
              <a:solidFill>
                <a:srgbClr val="C00000"/>
              </a:solidFill>
            </a:endParaRPr>
          </a:p>
          <a:p>
            <a:pPr lvl="1" eaLnBrk="1" hangingPunct="1">
              <a:lnSpc>
                <a:spcPct val="150000"/>
              </a:lnSpc>
            </a:pPr>
            <a:r>
              <a:rPr lang="zh-CN" altLang="en-US" sz="2000" b="0" dirty="0" smtClean="0"/>
              <a:t>在</a:t>
            </a:r>
            <a:r>
              <a:rPr lang="zh-CN" altLang="en-US" sz="2000" b="0" dirty="0"/>
              <a:t>中断矢量地址单元处放一条无条件转移指令，使中断服务程序可灵活地安排在</a:t>
            </a:r>
            <a:r>
              <a:rPr lang="en-US" altLang="zh-CN" sz="2000" b="0" dirty="0"/>
              <a:t>64KB  ROM</a:t>
            </a:r>
            <a:r>
              <a:rPr lang="zh-CN" altLang="en-US" sz="2000" b="0" dirty="0"/>
              <a:t>的任何空间</a:t>
            </a:r>
            <a:r>
              <a:rPr lang="zh-CN" altLang="en-US" sz="2000" b="0" dirty="0" smtClean="0"/>
              <a:t>。</a:t>
            </a:r>
            <a:endParaRPr lang="en-US" altLang="zh-CN" sz="2000" b="0" dirty="0" smtClean="0"/>
          </a:p>
          <a:p>
            <a:pPr lvl="1" eaLnBrk="1" hangingPunct="1">
              <a:lnSpc>
                <a:spcPct val="150000"/>
              </a:lnSpc>
            </a:pPr>
            <a:r>
              <a:rPr lang="zh-CN" altLang="en-US" sz="2000" b="0" dirty="0" smtClean="0"/>
              <a:t>在</a:t>
            </a:r>
            <a:r>
              <a:rPr lang="zh-CN" altLang="en-US" sz="2000" b="0" dirty="0"/>
              <a:t>中断服务程序中，应注意用软件保护现场，以免中断返回后丢失原来寄存器、累加器中的</a:t>
            </a:r>
            <a:r>
              <a:rPr lang="zh-CN" altLang="en-US" sz="2000" b="0" dirty="0" smtClean="0"/>
              <a:t>信息。</a:t>
            </a:r>
            <a:endParaRPr lang="en-US" altLang="zh-CN" sz="2000" b="0" dirty="0"/>
          </a:p>
          <a:p>
            <a:pPr lvl="1" eaLnBrk="1" hangingPunct="1">
              <a:lnSpc>
                <a:spcPct val="150000"/>
              </a:lnSpc>
            </a:pPr>
            <a:r>
              <a:rPr lang="zh-CN" altLang="en-US" sz="2000" b="0" dirty="0" smtClean="0"/>
              <a:t>若要</a:t>
            </a:r>
            <a:r>
              <a:rPr lang="zh-CN" altLang="en-US" sz="2000" b="0" dirty="0"/>
              <a:t>在执行当前中断程序时禁止更高优先级中断，可以先用软件关闭</a:t>
            </a:r>
            <a:r>
              <a:rPr lang="en-US" altLang="zh-CN" sz="2000" b="0" dirty="0"/>
              <a:t>CPU</a:t>
            </a:r>
            <a:r>
              <a:rPr lang="zh-CN" altLang="en-US" sz="2000" b="0" dirty="0"/>
              <a:t>中断或禁止某中断源中断，在中断返回前再开放中断。</a:t>
            </a:r>
          </a:p>
          <a:p>
            <a:pPr lvl="1" eaLnBrk="1" hangingPunct="1">
              <a:lnSpc>
                <a:spcPct val="120000"/>
              </a:lnSpc>
            </a:pPr>
            <a:endParaRPr lang="en-US" altLang="zh-CN" sz="2000" dirty="0">
              <a:solidFill>
                <a:srgbClr val="660066"/>
              </a:solidFill>
            </a:endParaRPr>
          </a:p>
        </p:txBody>
      </p:sp>
      <p:sp>
        <p:nvSpPr>
          <p:cNvPr id="7" name="Rectangle 2"/>
          <p:cNvSpPr txBox="1">
            <a:spLocks noChangeArrowheads="1"/>
          </p:cNvSpPr>
          <p:nvPr/>
        </p:nvSpPr>
        <p:spPr bwMode="auto">
          <a:xfrm>
            <a:off x="538218" y="54868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latin typeface="楷体" panose="02010609060101010101" pitchFamily="49" charset="-122"/>
                <a:ea typeface="楷体" panose="02010609060101010101" pitchFamily="49" charset="-122"/>
              </a:rPr>
              <a:t>5.4  </a:t>
            </a:r>
            <a:r>
              <a:rPr kumimoji="0" lang="zh-CN" altLang="en-US" sz="3600" b="1" kern="0" dirty="0" smtClean="0">
                <a:latin typeface="楷体" panose="02010609060101010101" pitchFamily="49" charset="-122"/>
                <a:ea typeface="楷体" panose="02010609060101010101" pitchFamily="49" charset="-122"/>
              </a:rPr>
              <a:t>中断响应及中断处理过程</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kumimoji="0" lang="en-US" altLang="zh-CN" sz="2800" kern="0" dirty="0" smtClean="0">
                <a:latin typeface="楷体" panose="02010609060101010101" pitchFamily="49" charset="-122"/>
                <a:ea typeface="楷体" panose="02010609060101010101" pitchFamily="49" charset="-122"/>
              </a:rPr>
              <a:t>5.4.2  </a:t>
            </a:r>
            <a:r>
              <a:rPr kumimoji="0" lang="zh-CN" altLang="en-US" sz="2800" kern="0" dirty="0" smtClean="0">
                <a:latin typeface="楷体" panose="02010609060101010101" pitchFamily="49" charset="-122"/>
                <a:ea typeface="楷体" panose="02010609060101010101" pitchFamily="49" charset="-122"/>
              </a:rPr>
              <a:t>中断处理</a:t>
            </a:r>
            <a:r>
              <a:rPr kumimoji="0" lang="zh-CN" altLang="en-US" sz="2800" b="1" kern="0" dirty="0" smtClean="0">
                <a:latin typeface="楷体" panose="02010609060101010101" pitchFamily="49" charset="-122"/>
                <a:ea typeface="楷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55834</TotalTime>
  <Words>1205</Words>
  <Application>Microsoft Office PowerPoint</Application>
  <PresentationFormat>全屏显示(4:3)</PresentationFormat>
  <Paragraphs>110</Paragraphs>
  <Slides>12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黑体</vt:lpstr>
      <vt:lpstr>楷体</vt:lpstr>
      <vt:lpstr>宋体</vt:lpstr>
      <vt:lpstr>Calibri</vt:lpstr>
      <vt:lpstr>Times New Roman</vt:lpstr>
      <vt:lpstr>Verdana</vt:lpstr>
      <vt:lpstr>Wingdings</vt:lpstr>
      <vt:lpstr>Profile</vt:lpstr>
      <vt:lpstr>Document</vt:lpstr>
      <vt:lpstr>5.4  中断响应及中断处理过程</vt:lpstr>
      <vt:lpstr>5.4  中断响应及中断处理过程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aaa</dc:creator>
  <cp:lastModifiedBy>ding</cp:lastModifiedBy>
  <cp:revision>518</cp:revision>
  <dcterms:created xsi:type="dcterms:W3CDTF">1999-12-01T01:28:23Z</dcterms:created>
  <dcterms:modified xsi:type="dcterms:W3CDTF">2020-03-01T08:59:09Z</dcterms:modified>
</cp:coreProperties>
</file>