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8"/>
  </p:notesMasterIdLst>
  <p:handoutMasterIdLst>
    <p:handoutMasterId r:id="rId19"/>
  </p:handoutMasterIdLst>
  <p:sldIdLst>
    <p:sldId id="1019" r:id="rId2"/>
    <p:sldId id="925" r:id="rId3"/>
    <p:sldId id="926" r:id="rId4"/>
    <p:sldId id="928" r:id="rId5"/>
    <p:sldId id="929" r:id="rId6"/>
    <p:sldId id="930" r:id="rId7"/>
    <p:sldId id="933" r:id="rId8"/>
    <p:sldId id="934" r:id="rId9"/>
    <p:sldId id="936" r:id="rId10"/>
    <p:sldId id="937" r:id="rId11"/>
    <p:sldId id="998" r:id="rId12"/>
    <p:sldId id="941" r:id="rId13"/>
    <p:sldId id="942" r:id="rId14"/>
    <p:sldId id="943" r:id="rId15"/>
    <p:sldId id="1020" r:id="rId16"/>
    <p:sldId id="1021" r:id="rId17"/>
  </p:sldIdLst>
  <p:sldSz cx="9144000" cy="6858000" type="screen4x3"/>
  <p:notesSz cx="6858000" cy="9144000"/>
  <p:defaultTextStyle>
    <a:defPPr>
      <a:defRPr lang="zh-CN"/>
    </a:defPPr>
    <a:lvl1pPr algn="l" rtl="0" eaLnBrk="0" fontAlgn="base" hangingPunct="0">
      <a:spcBef>
        <a:spcPct val="0"/>
      </a:spcBef>
      <a:spcAft>
        <a:spcPct val="0"/>
      </a:spcAft>
      <a:defRPr kumimoji="1" sz="2200" b="1" kern="1200">
        <a:solidFill>
          <a:schemeClr val="bg2"/>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200" b="1" kern="1200">
        <a:solidFill>
          <a:schemeClr val="bg2"/>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200" b="1" kern="1200">
        <a:solidFill>
          <a:schemeClr val="bg2"/>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200" b="1" kern="1200">
        <a:solidFill>
          <a:schemeClr val="bg2"/>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200" b="1" kern="1200">
        <a:solidFill>
          <a:schemeClr val="bg2"/>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200" b="1" kern="1200">
        <a:solidFill>
          <a:schemeClr val="bg2"/>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200" b="1" kern="1200">
        <a:solidFill>
          <a:schemeClr val="bg2"/>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200" b="1" kern="1200">
        <a:solidFill>
          <a:schemeClr val="bg2"/>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200" b="1" kern="1200">
        <a:solidFill>
          <a:schemeClr val="bg2"/>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64">
          <p15:clr>
            <a:srgbClr val="A4A3A4"/>
          </p15:clr>
        </p15:guide>
        <p15:guide id="2" pos="446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6600"/>
    <a:srgbClr val="3333FF"/>
    <a:srgbClr val="FF9900"/>
    <a:srgbClr val="FFFF00"/>
    <a:srgbClr val="00CC00"/>
    <a:srgbClr val="FFCCFF"/>
    <a:srgbClr val="80008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7" autoAdjust="0"/>
    <p:restoredTop sz="95110" autoAdjust="0"/>
  </p:normalViewPr>
  <p:slideViewPr>
    <p:cSldViewPr>
      <p:cViewPr varScale="1">
        <p:scale>
          <a:sx n="73" d="100"/>
          <a:sy n="73" d="100"/>
        </p:scale>
        <p:origin x="1098" y="-24"/>
      </p:cViewPr>
      <p:guideLst>
        <p:guide orient="horz" pos="3264"/>
        <p:guide pos="4464"/>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35" d="100"/>
          <a:sy n="35" d="100"/>
        </p:scale>
        <p:origin x="-151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defRPr>
            </a:lvl1pPr>
          </a:lstStyle>
          <a:p>
            <a:pPr>
              <a:defRPr/>
            </a:pPr>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defRPr>
            </a:lvl1pPr>
          </a:lstStyle>
          <a:p>
            <a:pPr>
              <a:defRPr/>
            </a:pPr>
            <a:fld id="{B72079AC-E921-4512-8F97-E02A1A6D171E}" type="datetime1">
              <a:rPr lang="zh-CN" altLang="en-US"/>
              <a:pPr>
                <a:defRPr/>
              </a:pPr>
              <a:t>2020/3/1</a:t>
            </a:fld>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defRPr>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defRPr>
            </a:lvl1pPr>
          </a:lstStyle>
          <a:p>
            <a:pPr>
              <a:defRPr/>
            </a:pPr>
            <a:fld id="{CBBD5040-66DA-499E-9105-66B91A5112E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defRPr>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defRPr>
            </a:lvl1pPr>
          </a:lstStyle>
          <a:p>
            <a:pPr>
              <a:defRPr/>
            </a:pPr>
            <a:fld id="{613DB425-FC11-4432-BB81-91CB56DD4276}" type="datetime1">
              <a:rPr lang="zh-CN" altLang="en-US"/>
              <a:pPr>
                <a:defRPr/>
              </a:pPr>
              <a:t>2020/3/1</a:t>
            </a:fld>
            <a:endParaRPr lang="en-US" altLang="zh-CN"/>
          </a:p>
        </p:txBody>
      </p:sp>
      <p:sp>
        <p:nvSpPr>
          <p:cNvPr id="2052"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smtClean="0"/>
              <a:t>单击以编辑母版文本样式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defRPr>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defRPr>
            </a:lvl1pPr>
          </a:lstStyle>
          <a:p>
            <a:pPr>
              <a:defRPr/>
            </a:pPr>
            <a:fld id="{0913BA8E-3AFD-4EFE-A349-CE4F8E67510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ED2F6E3-AEF8-4AFB-A4D4-AA9E6BBE2905}" type="slidenum">
              <a:rPr lang="zh-CN" altLang="en-US" smtClean="0">
                <a:solidFill>
                  <a:srgbClr val="000000"/>
                </a:solidFill>
              </a:rPr>
              <a:pPr>
                <a:spcBef>
                  <a:spcPct val="0"/>
                </a:spcBef>
              </a:pPr>
              <a:t>1</a:t>
            </a:fld>
            <a:endParaRPr lang="zh-CN" altLang="en-US" smtClean="0">
              <a:solidFill>
                <a:srgbClr val="000000"/>
              </a:solidFill>
            </a:endParaRPr>
          </a:p>
        </p:txBody>
      </p:sp>
    </p:spTree>
    <p:extLst>
      <p:ext uri="{BB962C8B-B14F-4D97-AF65-F5344CB8AC3E}">
        <p14:creationId xmlns:p14="http://schemas.microsoft.com/office/powerpoint/2010/main" val="3314652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73730"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73731"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831976A4-9363-49E8-92C4-F2F145DA7BCE}" type="slidenum">
              <a:rPr lang="zh-CN" altLang="en-US"/>
              <a:pPr>
                <a:defRPr/>
              </a:pPr>
              <a:t>‹#›</a:t>
            </a:fld>
            <a:endParaRPr lang="en-US" altLang="zh-CN"/>
          </a:p>
        </p:txBody>
      </p:sp>
    </p:spTree>
    <p:extLst>
      <p:ext uri="{BB962C8B-B14F-4D97-AF65-F5344CB8AC3E}">
        <p14:creationId xmlns:p14="http://schemas.microsoft.com/office/powerpoint/2010/main" val="3074067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151437" y="613048"/>
            <a:ext cx="8001000" cy="1216025"/>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5143500" y="2060848"/>
            <a:ext cx="80010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xfrm>
            <a:off x="5186362" y="6553473"/>
            <a:ext cx="1981200" cy="476250"/>
          </a:xfrm>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7700962" y="6553473"/>
            <a:ext cx="2895600" cy="476250"/>
          </a:xfrm>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xfrm>
            <a:off x="11129962" y="6553473"/>
            <a:ext cx="1981200" cy="476250"/>
          </a:xfrm>
          <a:ln/>
        </p:spPr>
        <p:txBody>
          <a:bodyPr/>
          <a:lstStyle>
            <a:lvl1pPr>
              <a:defRPr/>
            </a:lvl1pPr>
          </a:lstStyle>
          <a:p>
            <a:pPr>
              <a:defRPr/>
            </a:pPr>
            <a:fld id="{A39E3C51-CE9E-45A6-BD1A-7DE5F5D05C08}" type="slidenum">
              <a:rPr lang="zh-CN" altLang="en-US"/>
              <a:pPr>
                <a:defRPr/>
              </a:pPr>
              <a:t>‹#›</a:t>
            </a:fld>
            <a:endParaRPr lang="en-US" altLang="zh-CN"/>
          </a:p>
        </p:txBody>
      </p:sp>
    </p:spTree>
    <p:extLst>
      <p:ext uri="{BB962C8B-B14F-4D97-AF65-F5344CB8AC3E}">
        <p14:creationId xmlns:p14="http://schemas.microsoft.com/office/powerpoint/2010/main" val="193990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CFA57BA3-B731-4D77-ADCC-85967F68974A}" type="slidenum">
              <a:rPr lang="zh-CN" altLang="en-US"/>
              <a:pPr>
                <a:defRPr/>
              </a:pPr>
              <a:t>‹#›</a:t>
            </a:fld>
            <a:endParaRPr lang="en-US" altLang="zh-CN"/>
          </a:p>
        </p:txBody>
      </p:sp>
    </p:spTree>
    <p:extLst>
      <p:ext uri="{BB962C8B-B14F-4D97-AF65-F5344CB8AC3E}">
        <p14:creationId xmlns:p14="http://schemas.microsoft.com/office/powerpoint/2010/main" val="3036154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300695F7-28BD-4E31-8102-741A83FE19C4}" type="slidenum">
              <a:rPr lang="zh-CN" altLang="en-US"/>
              <a:pPr>
                <a:defRPr/>
              </a:pPr>
              <a:t>‹#›</a:t>
            </a:fld>
            <a:endParaRPr lang="en-US" altLang="zh-CN"/>
          </a:p>
        </p:txBody>
      </p:sp>
    </p:spTree>
    <p:extLst>
      <p:ext uri="{BB962C8B-B14F-4D97-AF65-F5344CB8AC3E}">
        <p14:creationId xmlns:p14="http://schemas.microsoft.com/office/powerpoint/2010/main" val="3801344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C581CA74-1D65-4749-A9FF-DA337244C51D}" type="slidenum">
              <a:rPr lang="zh-CN" altLang="en-US"/>
              <a:pPr>
                <a:defRPr/>
              </a:pPr>
              <a:t>‹#›</a:t>
            </a:fld>
            <a:endParaRPr lang="en-US" altLang="zh-CN"/>
          </a:p>
        </p:txBody>
      </p:sp>
    </p:spTree>
    <p:extLst>
      <p:ext uri="{BB962C8B-B14F-4D97-AF65-F5344CB8AC3E}">
        <p14:creationId xmlns:p14="http://schemas.microsoft.com/office/powerpoint/2010/main" val="1451469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69AE1686-CAD2-4EB3-92E6-A590D2449B33}" type="slidenum">
              <a:rPr lang="zh-CN" altLang="en-US"/>
              <a:pPr>
                <a:defRPr/>
              </a:pPr>
              <a:t>‹#›</a:t>
            </a:fld>
            <a:endParaRPr lang="en-US" altLang="zh-CN"/>
          </a:p>
        </p:txBody>
      </p:sp>
    </p:spTree>
    <p:extLst>
      <p:ext uri="{BB962C8B-B14F-4D97-AF65-F5344CB8AC3E}">
        <p14:creationId xmlns:p14="http://schemas.microsoft.com/office/powerpoint/2010/main" val="1274333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CF06C840-422F-4D75-9BBF-656B6518E5E8}" type="slidenum">
              <a:rPr lang="zh-CN" altLang="en-US"/>
              <a:pPr>
                <a:defRPr/>
              </a:pPr>
              <a:t>‹#›</a:t>
            </a:fld>
            <a:endParaRPr lang="en-US" altLang="zh-CN"/>
          </a:p>
        </p:txBody>
      </p:sp>
    </p:spTree>
    <p:extLst>
      <p:ext uri="{BB962C8B-B14F-4D97-AF65-F5344CB8AC3E}">
        <p14:creationId xmlns:p14="http://schemas.microsoft.com/office/powerpoint/2010/main" val="3387194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0"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ea typeface="宋体" pitchFamily="2" charset="-122"/>
              </a:defRPr>
            </a:lvl1pPr>
          </a:lstStyle>
          <a:p>
            <a:pPr>
              <a:defRPr/>
            </a:pPr>
            <a:endParaRPr lang="en-US" altLang="zh-CN"/>
          </a:p>
        </p:txBody>
      </p:sp>
      <p:sp>
        <p:nvSpPr>
          <p:cNvPr id="72711"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ea typeface="宋体" pitchFamily="2" charset="-122"/>
              </a:defRPr>
            </a:lvl1pPr>
          </a:lstStyle>
          <a:p>
            <a:pPr>
              <a:defRPr/>
            </a:pPr>
            <a:endParaRPr lang="en-US" altLang="zh-CN"/>
          </a:p>
        </p:txBody>
      </p:sp>
      <p:sp>
        <p:nvSpPr>
          <p:cNvPr id="72712"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D63556F7-8DD6-4660-9492-134F5AA061D1}" type="slidenum">
              <a:rPr lang="zh-CN" altLang="en-US"/>
              <a:pPr>
                <a:defRPr/>
              </a:pPr>
              <a:t>‹#›</a:t>
            </a:fld>
            <a:endParaRPr lang="en-US" altLang="zh-CN"/>
          </a:p>
        </p:txBody>
      </p:sp>
    </p:spTree>
    <p:extLst>
      <p:ext uri="{BB962C8B-B14F-4D97-AF65-F5344CB8AC3E}">
        <p14:creationId xmlns:p14="http://schemas.microsoft.com/office/powerpoint/2010/main" val="24935528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Lst>
  <p:timing>
    <p:tnLst>
      <p:par>
        <p:cTn id="1" dur="indefinite" restart="never" nodeType="tmRoot"/>
      </p:par>
    </p:tnLst>
  </p:timing>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0" y="2386013"/>
            <a:ext cx="9144000" cy="1543050"/>
          </a:xfrm>
          <a:prstGeom prst="rect">
            <a:avLst/>
          </a:prstGeom>
          <a:gradFill rotWithShape="0">
            <a:gsLst>
              <a:gs pos="0">
                <a:srgbClr val="003399"/>
              </a:gs>
              <a:gs pos="100000">
                <a:srgbClr val="0099CC"/>
              </a:gs>
            </a:gsLst>
            <a:lin ang="0" scaled="1"/>
          </a:gradFill>
          <a:ln w="9525">
            <a:noFill/>
            <a:miter lim="800000"/>
            <a:headEnd/>
            <a:tailEnd/>
          </a:ln>
        </p:spPr>
        <p:txBody>
          <a:bodyPr wrap="none" anchor="ctr"/>
          <a:lstStyle/>
          <a:p>
            <a:pPr algn="ctr" eaLnBrk="1" fontAlgn="auto" hangingPunct="1">
              <a:spcBef>
                <a:spcPts val="0"/>
              </a:spcBef>
              <a:spcAft>
                <a:spcPts val="0"/>
              </a:spcAft>
              <a:defRPr/>
            </a:pPr>
            <a:endParaRPr lang="zh-CN" altLang="en-US" kern="0">
              <a:solidFill>
                <a:srgbClr val="FF0000"/>
              </a:solidFill>
              <a:latin typeface="Calibri"/>
            </a:endParaRPr>
          </a:p>
        </p:txBody>
      </p:sp>
      <p:sp>
        <p:nvSpPr>
          <p:cNvPr id="10243" name="标题 1"/>
          <p:cNvSpPr>
            <a:spLocks noGrp="1"/>
          </p:cNvSpPr>
          <p:nvPr>
            <p:ph type="ctrTitle"/>
          </p:nvPr>
        </p:nvSpPr>
        <p:spPr>
          <a:xfrm>
            <a:off x="-180528" y="2924945"/>
            <a:ext cx="9324528" cy="576064"/>
          </a:xfrm>
        </p:spPr>
        <p:txBody>
          <a:bodyPr/>
          <a:lstStyle/>
          <a:p>
            <a:pPr algn="ctr" eaLnBrk="1" hangingPunct="1"/>
            <a:r>
              <a:rPr lang="en-US" altLang="zh-CN" b="1"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5.5</a:t>
            </a:r>
            <a:r>
              <a:rPr lang="en-US" altLang="zh-CN" b="1" dirty="0" smtClean="0">
                <a:solidFill>
                  <a:schemeClr val="bg1"/>
                </a:solidFill>
                <a:latin typeface="黑体" panose="02010609060101010101" pitchFamily="49" charset="-122"/>
                <a:ea typeface="黑体" panose="02010609060101010101" pitchFamily="49" charset="-122"/>
              </a:rPr>
              <a:t>  </a:t>
            </a:r>
            <a:r>
              <a:rPr lang="zh-CN" altLang="en-US" b="1" dirty="0" smtClean="0">
                <a:solidFill>
                  <a:schemeClr val="bg1"/>
                </a:solidFill>
                <a:latin typeface="黑体" panose="02010609060101010101" pitchFamily="49" charset="-122"/>
                <a:ea typeface="黑体" panose="02010609060101010101" pitchFamily="49" charset="-122"/>
              </a:rPr>
              <a:t>中断程序举例</a:t>
            </a:r>
            <a:endParaRPr lang="zh-CN" altLang="en-US" sz="4000" b="1" dirty="0" smtClean="0">
              <a:solidFill>
                <a:schemeClr val="bg1"/>
              </a:solidFill>
              <a:latin typeface="黑体" panose="02010609060101010101" pitchFamily="49" charset="-122"/>
              <a:ea typeface="黑体" panose="02010609060101010101" pitchFamily="49" charset="-122"/>
            </a:endParaRPr>
          </a:p>
        </p:txBody>
      </p:sp>
      <p:pic>
        <p:nvPicPr>
          <p:cNvPr id="10244" name="Picture 2" descr="c:\documents and settings\ibm\application data\360se6\User Data\temp\01300000323145123029807175635_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33659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idx="1"/>
          </p:nvPr>
        </p:nvSpPr>
        <p:spPr>
          <a:xfrm>
            <a:off x="0" y="1057554"/>
            <a:ext cx="9144000" cy="1447800"/>
          </a:xfrm>
          <a:solidFill>
            <a:schemeClr val="bg1"/>
          </a:solidFill>
        </p:spPr>
        <p:txBody>
          <a:bodyPr/>
          <a:lstStyle/>
          <a:p>
            <a:pPr marL="668338" indent="-668338" eaLnBrk="1" hangingPunct="1">
              <a:lnSpc>
                <a:spcPct val="140000"/>
              </a:lnSpc>
              <a:buFontTx/>
              <a:buNone/>
            </a:pPr>
            <a:r>
              <a:rPr lang="zh-CN" altLang="en-US" sz="1600" b="1" dirty="0" smtClean="0">
                <a:solidFill>
                  <a:srgbClr val="3333FF"/>
                </a:solidFill>
              </a:rPr>
              <a:t>例</a:t>
            </a:r>
            <a:r>
              <a:rPr lang="en-US" altLang="zh-CN" sz="1600" b="1" dirty="0" smtClean="0">
                <a:solidFill>
                  <a:srgbClr val="3333FF"/>
                </a:solidFill>
              </a:rPr>
              <a:t>5-3</a:t>
            </a:r>
            <a:r>
              <a:rPr lang="zh-CN" altLang="en-US" sz="1600" b="1" dirty="0" smtClean="0">
                <a:solidFill>
                  <a:srgbClr val="3333FF"/>
                </a:solidFill>
              </a:rPr>
              <a:t>解：</a:t>
            </a:r>
            <a:r>
              <a:rPr lang="zh-CN" altLang="en-US" sz="1600" b="1" dirty="0" smtClean="0"/>
              <a:t>如图所示，采用外部中断</a:t>
            </a:r>
            <a:r>
              <a:rPr lang="en-US" altLang="zh-CN" sz="1600" b="1" dirty="0" smtClean="0"/>
              <a:t>0</a:t>
            </a:r>
            <a:r>
              <a:rPr lang="zh-CN" altLang="en-US" sz="1600" b="1" dirty="0" smtClean="0"/>
              <a:t>，中断申请从</a:t>
            </a:r>
            <a:r>
              <a:rPr lang="en-US" altLang="zh-CN" sz="1600" b="1" dirty="0" smtClean="0"/>
              <a:t>INT0</a:t>
            </a:r>
            <a:r>
              <a:rPr lang="zh-CN" altLang="en-US" sz="1600" b="1" dirty="0" smtClean="0"/>
              <a:t>输入，并采用了去抖动电路。</a:t>
            </a:r>
          </a:p>
          <a:p>
            <a:pPr marL="668338" indent="-668338" eaLnBrk="1" hangingPunct="1">
              <a:lnSpc>
                <a:spcPct val="140000"/>
              </a:lnSpc>
              <a:buFontTx/>
              <a:buNone/>
            </a:pPr>
            <a:r>
              <a:rPr lang="zh-CN" altLang="en-US" sz="1600" b="1" dirty="0" smtClean="0"/>
              <a:t>当</a:t>
            </a:r>
            <a:r>
              <a:rPr lang="en-US" altLang="zh-CN" sz="1600" b="1" dirty="0" smtClean="0"/>
              <a:t>P1.0</a:t>
            </a:r>
            <a:r>
              <a:rPr lang="zh-CN" altLang="en-US" sz="1600" b="1" dirty="0" smtClean="0"/>
              <a:t>～</a:t>
            </a:r>
            <a:r>
              <a:rPr lang="en-US" altLang="zh-CN" sz="1600" b="1" dirty="0" smtClean="0"/>
              <a:t>P1.3</a:t>
            </a:r>
            <a:r>
              <a:rPr lang="zh-CN" altLang="en-US" sz="1600" b="1" dirty="0" smtClean="0"/>
              <a:t>的任何一位输出</a:t>
            </a:r>
            <a:r>
              <a:rPr lang="en-US" altLang="zh-CN" sz="1600" b="1" dirty="0" smtClean="0"/>
              <a:t>0</a:t>
            </a:r>
            <a:r>
              <a:rPr lang="zh-CN" altLang="en-US" sz="1600" b="1" dirty="0" smtClean="0"/>
              <a:t>时，相应的发光二极管就会发光。当开关</a:t>
            </a:r>
            <a:r>
              <a:rPr lang="en-US" altLang="zh-CN" sz="1600" b="1" dirty="0" smtClean="0"/>
              <a:t>K</a:t>
            </a:r>
            <a:r>
              <a:rPr lang="zh-CN" altLang="en-US" sz="1600" b="1" dirty="0" smtClean="0"/>
              <a:t>来回拔动一次时，将产生一个下降沿信号，通过</a:t>
            </a:r>
            <a:r>
              <a:rPr lang="en-US" altLang="zh-CN" sz="1600" b="1" dirty="0" smtClean="0"/>
              <a:t>INT0</a:t>
            </a:r>
            <a:r>
              <a:rPr lang="zh-CN" altLang="en-US" sz="1600" b="1" dirty="0" smtClean="0"/>
              <a:t>发出中断请求。中断服务程序的矢量地址为</a:t>
            </a:r>
            <a:r>
              <a:rPr lang="en-US" altLang="zh-CN" sz="1600" b="1" dirty="0" smtClean="0"/>
              <a:t>0003H</a:t>
            </a:r>
            <a:r>
              <a:rPr lang="zh-CN" altLang="en-US" sz="1600" b="1" dirty="0" smtClean="0"/>
              <a:t>。</a:t>
            </a:r>
          </a:p>
        </p:txBody>
      </p:sp>
      <p:sp>
        <p:nvSpPr>
          <p:cNvPr id="78850"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363CC0DA-9572-4339-9618-A7C464ED6ED8}" type="datetime10">
              <a:rPr lang="zh-CN" altLang="en-US" sz="2000" smtClean="0">
                <a:solidFill>
                  <a:schemeClr val="bg1"/>
                </a:solidFill>
              </a:rPr>
              <a:pPr>
                <a:spcBef>
                  <a:spcPct val="50000"/>
                </a:spcBef>
                <a:buFontTx/>
                <a:buNone/>
              </a:pPr>
              <a:t>16:57</a:t>
            </a:fld>
            <a:endParaRPr lang="en-US" altLang="zh-CN" sz="2000" smtClean="0"/>
          </a:p>
        </p:txBody>
      </p:sp>
      <p:sp>
        <p:nvSpPr>
          <p:cNvPr id="78852" name="Rectangle 4"/>
          <p:cNvSpPr>
            <a:spLocks noChangeArrowheads="1"/>
          </p:cNvSpPr>
          <p:nvPr/>
        </p:nvSpPr>
        <p:spPr bwMode="auto">
          <a:xfrm>
            <a:off x="0" y="2318792"/>
            <a:ext cx="4572000" cy="3846512"/>
          </a:xfrm>
          <a:prstGeom prst="rect">
            <a:avLst/>
          </a:prstGeom>
          <a:solidFill>
            <a:srgbClr val="FFFFCC"/>
          </a:solidFill>
          <a:ln w="38100" cap="sq">
            <a:solidFill>
              <a:schemeClr va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buFontTx/>
              <a:buNone/>
            </a:pPr>
            <a:r>
              <a:rPr lang="zh-CN" altLang="en-US" sz="2000" b="0" dirty="0"/>
              <a:t>源程序如下：</a:t>
            </a:r>
          </a:p>
          <a:p>
            <a:pPr eaLnBrk="1" hangingPunct="1">
              <a:lnSpc>
                <a:spcPct val="50000"/>
              </a:lnSpc>
              <a:spcBef>
                <a:spcPct val="50000"/>
              </a:spcBef>
              <a:buFontTx/>
              <a:buNone/>
            </a:pPr>
            <a:r>
              <a:rPr lang="zh-CN" altLang="en-US" sz="2000" b="0" dirty="0">
                <a:solidFill>
                  <a:schemeClr val="hlink"/>
                </a:solidFill>
              </a:rPr>
              <a:t>           </a:t>
            </a:r>
            <a:r>
              <a:rPr lang="en-US" altLang="zh-CN" sz="2000" b="0" dirty="0"/>
              <a:t>ORG     0000H</a:t>
            </a:r>
          </a:p>
          <a:p>
            <a:pPr eaLnBrk="1" hangingPunct="1">
              <a:lnSpc>
                <a:spcPct val="80000"/>
              </a:lnSpc>
              <a:spcBef>
                <a:spcPct val="50000"/>
              </a:spcBef>
              <a:buFontTx/>
              <a:buNone/>
            </a:pPr>
            <a:r>
              <a:rPr lang="en-US" altLang="zh-CN" sz="2000" b="0" dirty="0">
                <a:solidFill>
                  <a:schemeClr val="hlink"/>
                </a:solidFill>
              </a:rPr>
              <a:t>           </a:t>
            </a:r>
            <a:r>
              <a:rPr lang="en-US" altLang="zh-CN" sz="2000" b="0" dirty="0"/>
              <a:t>LJMP    MAIN</a:t>
            </a:r>
            <a:r>
              <a:rPr lang="zh-CN" altLang="en-US" sz="2000" b="0" dirty="0">
                <a:solidFill>
                  <a:schemeClr val="hlink"/>
                </a:solidFill>
              </a:rPr>
              <a:t>；</a:t>
            </a:r>
            <a:r>
              <a:rPr lang="zh-CN" altLang="en-US" sz="1800" b="0" dirty="0">
                <a:solidFill>
                  <a:schemeClr val="hlink"/>
                </a:solidFill>
              </a:rPr>
              <a:t>上电，转向主程序</a:t>
            </a:r>
          </a:p>
          <a:p>
            <a:pPr eaLnBrk="1" hangingPunct="1">
              <a:lnSpc>
                <a:spcPct val="70000"/>
              </a:lnSpc>
              <a:spcBef>
                <a:spcPct val="50000"/>
              </a:spcBef>
              <a:buFontTx/>
              <a:buNone/>
            </a:pPr>
            <a:r>
              <a:rPr lang="zh-CN" altLang="en-US" sz="2000" b="0" dirty="0"/>
              <a:t>           </a:t>
            </a:r>
            <a:r>
              <a:rPr lang="en-US" altLang="zh-CN" sz="2000" b="0" dirty="0"/>
              <a:t>ORG     0003H</a:t>
            </a:r>
            <a:r>
              <a:rPr lang="zh-CN" altLang="en-US" sz="2000" b="0" dirty="0">
                <a:solidFill>
                  <a:srgbClr val="3333FF"/>
                </a:solidFill>
              </a:rPr>
              <a:t>；</a:t>
            </a:r>
            <a:r>
              <a:rPr lang="zh-CN" altLang="en-US" sz="1600" b="0" dirty="0">
                <a:solidFill>
                  <a:srgbClr val="3333FF"/>
                </a:solidFill>
              </a:rPr>
              <a:t>外部中断</a:t>
            </a:r>
            <a:r>
              <a:rPr lang="en-US" altLang="zh-CN" sz="1600" b="0" dirty="0">
                <a:solidFill>
                  <a:srgbClr val="3333FF"/>
                </a:solidFill>
              </a:rPr>
              <a:t>0</a:t>
            </a:r>
            <a:r>
              <a:rPr lang="zh-CN" altLang="en-US" sz="1600" b="0" dirty="0">
                <a:solidFill>
                  <a:srgbClr val="3333FF"/>
                </a:solidFill>
              </a:rPr>
              <a:t>入口地址</a:t>
            </a:r>
          </a:p>
          <a:p>
            <a:pPr eaLnBrk="1" hangingPunct="1">
              <a:lnSpc>
                <a:spcPct val="80000"/>
              </a:lnSpc>
              <a:spcBef>
                <a:spcPct val="50000"/>
              </a:spcBef>
              <a:buFontTx/>
              <a:buNone/>
            </a:pPr>
            <a:r>
              <a:rPr lang="zh-CN" altLang="en-US" sz="2000" b="0" dirty="0"/>
              <a:t>           </a:t>
            </a:r>
            <a:r>
              <a:rPr lang="en-US" altLang="zh-CN" sz="2000" b="0" dirty="0"/>
              <a:t>LJMP    INSER</a:t>
            </a:r>
            <a:r>
              <a:rPr lang="zh-CN" altLang="en-US" sz="2000" b="0" dirty="0">
                <a:solidFill>
                  <a:srgbClr val="3333FF"/>
                </a:solidFill>
              </a:rPr>
              <a:t>；</a:t>
            </a:r>
            <a:r>
              <a:rPr lang="zh-CN" altLang="en-US" sz="1600" b="0" dirty="0">
                <a:solidFill>
                  <a:srgbClr val="3333FF"/>
                </a:solidFill>
              </a:rPr>
              <a:t>转向中断服务程序</a:t>
            </a:r>
          </a:p>
          <a:p>
            <a:pPr eaLnBrk="1" hangingPunct="1">
              <a:lnSpc>
                <a:spcPct val="70000"/>
              </a:lnSpc>
              <a:buFontTx/>
              <a:buNone/>
            </a:pPr>
            <a:r>
              <a:rPr lang="zh-CN" altLang="en-US" sz="2000" b="0" dirty="0"/>
              <a:t>	</a:t>
            </a:r>
            <a:r>
              <a:rPr lang="en-US" altLang="zh-CN" sz="2000" b="0" dirty="0"/>
              <a:t>ORG    0030H</a:t>
            </a:r>
            <a:r>
              <a:rPr lang="en-US" altLang="zh-CN" sz="2000" b="0" dirty="0">
                <a:solidFill>
                  <a:schemeClr val="hlink"/>
                </a:solidFill>
              </a:rPr>
              <a:t> </a:t>
            </a:r>
            <a:r>
              <a:rPr lang="zh-CN" altLang="en-US" sz="2000" b="0" dirty="0">
                <a:solidFill>
                  <a:schemeClr val="hlink"/>
                </a:solidFill>
              </a:rPr>
              <a:t>；</a:t>
            </a:r>
            <a:r>
              <a:rPr lang="zh-CN" altLang="en-US" sz="1800" b="0" dirty="0">
                <a:solidFill>
                  <a:schemeClr val="hlink"/>
                </a:solidFill>
              </a:rPr>
              <a:t>主程序</a:t>
            </a:r>
          </a:p>
          <a:p>
            <a:pPr eaLnBrk="1" hangingPunct="1">
              <a:lnSpc>
                <a:spcPct val="80000"/>
              </a:lnSpc>
              <a:buFontTx/>
              <a:buNone/>
            </a:pPr>
            <a:r>
              <a:rPr lang="en-US" altLang="zh-CN" sz="2000" b="0" dirty="0"/>
              <a:t>MAIN</a:t>
            </a:r>
            <a:r>
              <a:rPr lang="zh-CN" altLang="en-US" sz="2000" b="0" dirty="0"/>
              <a:t>：</a:t>
            </a:r>
            <a:r>
              <a:rPr lang="en-US" altLang="zh-CN" sz="2000" b="0" dirty="0"/>
              <a:t>MOV SP, #60H</a:t>
            </a:r>
            <a:r>
              <a:rPr lang="zh-CN" altLang="en-US" sz="2000" b="0" dirty="0">
                <a:solidFill>
                  <a:schemeClr val="hlink"/>
                </a:solidFill>
              </a:rPr>
              <a:t>；</a:t>
            </a:r>
            <a:r>
              <a:rPr lang="zh-CN" altLang="en-US" sz="1800" b="0" dirty="0">
                <a:solidFill>
                  <a:schemeClr val="hlink"/>
                </a:solidFill>
              </a:rPr>
              <a:t>重置堆栈指针</a:t>
            </a:r>
          </a:p>
          <a:p>
            <a:pPr eaLnBrk="1" hangingPunct="1">
              <a:lnSpc>
                <a:spcPct val="80000"/>
              </a:lnSpc>
              <a:buFontTx/>
              <a:buNone/>
            </a:pPr>
            <a:r>
              <a:rPr lang="zh-CN" altLang="en-US" sz="2000" b="0" dirty="0">
                <a:solidFill>
                  <a:schemeClr val="hlink"/>
                </a:solidFill>
              </a:rPr>
              <a:t>               </a:t>
            </a:r>
            <a:r>
              <a:rPr lang="en-US" altLang="zh-CN" sz="2000" b="0" dirty="0"/>
              <a:t>SETB   EX0</a:t>
            </a:r>
            <a:r>
              <a:rPr lang="en-US" altLang="zh-CN" sz="2000" b="0" dirty="0">
                <a:solidFill>
                  <a:schemeClr val="hlink"/>
                </a:solidFill>
              </a:rPr>
              <a:t>    </a:t>
            </a:r>
            <a:r>
              <a:rPr lang="zh-CN" altLang="en-US" sz="2000" b="0" dirty="0">
                <a:solidFill>
                  <a:schemeClr val="hlink"/>
                </a:solidFill>
              </a:rPr>
              <a:t>；</a:t>
            </a:r>
            <a:r>
              <a:rPr lang="zh-CN" altLang="en-US" sz="1400" b="0" dirty="0">
                <a:solidFill>
                  <a:schemeClr val="hlink"/>
                </a:solidFill>
              </a:rPr>
              <a:t>允许外部中断</a:t>
            </a:r>
            <a:r>
              <a:rPr lang="en-US" altLang="zh-CN" sz="1400" b="0" dirty="0">
                <a:solidFill>
                  <a:schemeClr val="hlink"/>
                </a:solidFill>
              </a:rPr>
              <a:t>0</a:t>
            </a:r>
            <a:r>
              <a:rPr lang="zh-CN" altLang="en-US" sz="1400" b="0" dirty="0">
                <a:solidFill>
                  <a:schemeClr val="hlink"/>
                </a:solidFill>
              </a:rPr>
              <a:t>中断</a:t>
            </a:r>
          </a:p>
          <a:p>
            <a:pPr eaLnBrk="1" hangingPunct="1">
              <a:lnSpc>
                <a:spcPct val="80000"/>
              </a:lnSpc>
              <a:buFontTx/>
              <a:buNone/>
            </a:pPr>
            <a:r>
              <a:rPr lang="zh-CN" altLang="en-US" sz="2000" b="0" dirty="0">
                <a:solidFill>
                  <a:schemeClr val="hlink"/>
                </a:solidFill>
              </a:rPr>
              <a:t>               </a:t>
            </a:r>
            <a:r>
              <a:rPr lang="en-US" altLang="zh-CN" sz="2000" b="0" dirty="0"/>
              <a:t>SETB   IT0</a:t>
            </a:r>
            <a:r>
              <a:rPr lang="en-US" altLang="zh-CN" sz="2000" b="0" dirty="0">
                <a:solidFill>
                  <a:schemeClr val="hlink"/>
                </a:solidFill>
              </a:rPr>
              <a:t>     </a:t>
            </a:r>
            <a:r>
              <a:rPr lang="zh-CN" altLang="en-US" sz="1600" b="0" dirty="0">
                <a:solidFill>
                  <a:schemeClr val="hlink"/>
                </a:solidFill>
              </a:rPr>
              <a:t>；选择边沿触发方式</a:t>
            </a:r>
          </a:p>
          <a:p>
            <a:pPr eaLnBrk="1" hangingPunct="1">
              <a:lnSpc>
                <a:spcPct val="60000"/>
              </a:lnSpc>
              <a:buFontTx/>
              <a:buNone/>
            </a:pPr>
            <a:r>
              <a:rPr lang="zh-CN" altLang="en-US" sz="2000" b="0" dirty="0">
                <a:solidFill>
                  <a:schemeClr val="hlink"/>
                </a:solidFill>
              </a:rPr>
              <a:t>               </a:t>
            </a:r>
            <a:r>
              <a:rPr lang="en-US" altLang="zh-CN" sz="2000" b="0" dirty="0"/>
              <a:t>SETB   EA</a:t>
            </a:r>
            <a:r>
              <a:rPr lang="en-US" altLang="zh-CN" sz="2000" b="0" dirty="0">
                <a:solidFill>
                  <a:schemeClr val="hlink"/>
                </a:solidFill>
              </a:rPr>
              <a:t>      </a:t>
            </a:r>
            <a:r>
              <a:rPr lang="zh-CN" altLang="en-US" sz="2000" b="0" dirty="0">
                <a:solidFill>
                  <a:schemeClr val="hlink"/>
                </a:solidFill>
              </a:rPr>
              <a:t>；</a:t>
            </a:r>
            <a:r>
              <a:rPr lang="en-US" altLang="zh-CN" sz="1800" b="0" dirty="0">
                <a:solidFill>
                  <a:schemeClr val="hlink"/>
                </a:solidFill>
              </a:rPr>
              <a:t>CPU</a:t>
            </a:r>
            <a:r>
              <a:rPr lang="zh-CN" altLang="en-US" sz="1800" b="0" dirty="0">
                <a:solidFill>
                  <a:schemeClr val="hlink"/>
                </a:solidFill>
              </a:rPr>
              <a:t>开中断</a:t>
            </a:r>
          </a:p>
          <a:p>
            <a:pPr eaLnBrk="1" hangingPunct="1">
              <a:lnSpc>
                <a:spcPct val="30000"/>
              </a:lnSpc>
              <a:buFontTx/>
              <a:buNone/>
            </a:pPr>
            <a:r>
              <a:rPr lang="en-US" altLang="zh-CN" sz="2000" b="0" dirty="0"/>
              <a:t>HERE</a:t>
            </a:r>
            <a:r>
              <a:rPr lang="zh-CN" altLang="en-US" sz="2000" b="0" dirty="0"/>
              <a:t>： </a:t>
            </a:r>
            <a:r>
              <a:rPr lang="en-US" altLang="zh-CN" sz="2000" b="0" dirty="0"/>
              <a:t>SJMP   HERE</a:t>
            </a:r>
            <a:r>
              <a:rPr lang="en-US" altLang="zh-CN" sz="2000" b="0" dirty="0">
                <a:solidFill>
                  <a:schemeClr val="hlink"/>
                </a:solidFill>
              </a:rPr>
              <a:t> </a:t>
            </a:r>
            <a:r>
              <a:rPr lang="zh-CN" altLang="en-US" sz="2000" b="0" dirty="0">
                <a:solidFill>
                  <a:schemeClr val="hlink"/>
                </a:solidFill>
              </a:rPr>
              <a:t>；</a:t>
            </a:r>
            <a:r>
              <a:rPr lang="zh-CN" altLang="en-US" sz="1800" b="0" dirty="0">
                <a:solidFill>
                  <a:schemeClr val="hlink"/>
                </a:solidFill>
              </a:rPr>
              <a:t>等待中断</a:t>
            </a:r>
            <a:r>
              <a:rPr lang="zh-CN" altLang="en-US" b="0" dirty="0">
                <a:solidFill>
                  <a:schemeClr val="hlink"/>
                </a:solidFill>
              </a:rPr>
              <a:t>           </a:t>
            </a:r>
          </a:p>
          <a:p>
            <a:pPr eaLnBrk="1" hangingPunct="1">
              <a:lnSpc>
                <a:spcPct val="50000"/>
              </a:lnSpc>
              <a:spcBef>
                <a:spcPct val="50000"/>
              </a:spcBef>
              <a:buFontTx/>
              <a:buNone/>
            </a:pPr>
            <a:endParaRPr lang="en-US" altLang="zh-CN" sz="2000" b="0" dirty="0">
              <a:solidFill>
                <a:schemeClr val="hlink"/>
              </a:solidFill>
            </a:endParaRPr>
          </a:p>
        </p:txBody>
      </p:sp>
      <p:pic>
        <p:nvPicPr>
          <p:cNvPr id="78854"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6550" y="3492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6"/>
          <p:cNvSpPr>
            <a:spLocks noChangeArrowheads="1"/>
          </p:cNvSpPr>
          <p:nvPr/>
        </p:nvSpPr>
        <p:spPr bwMode="auto">
          <a:xfrm>
            <a:off x="4572000" y="2313443"/>
            <a:ext cx="4572000" cy="3478213"/>
          </a:xfrm>
          <a:prstGeom prst="rect">
            <a:avLst/>
          </a:prstGeom>
          <a:solidFill>
            <a:schemeClr val="accent1">
              <a:lumMod val="20000"/>
              <a:lumOff val="80000"/>
            </a:schemeClr>
          </a:solidFill>
          <a:ln w="38100" cap="sq">
            <a:solidFill>
              <a:schemeClr val="hlink"/>
            </a:solidFill>
            <a:miter lim="800000"/>
            <a:headEnd type="none" w="sm" len="sm"/>
            <a:tailEnd type="none" w="sm" len="sm"/>
          </a:ln>
          <a:effectLs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Tx/>
              <a:buNone/>
            </a:pPr>
            <a:r>
              <a:rPr lang="en-US" altLang="zh-CN" sz="2000" b="0" dirty="0">
                <a:solidFill>
                  <a:srgbClr val="3333FF"/>
                </a:solidFill>
              </a:rPr>
              <a:t>	</a:t>
            </a:r>
            <a:r>
              <a:rPr lang="en-US" altLang="zh-CN" sz="2000" b="0" dirty="0"/>
              <a:t>ORG    0200H</a:t>
            </a:r>
            <a:r>
              <a:rPr lang="en-US" altLang="zh-CN" sz="2000" b="0" dirty="0">
                <a:solidFill>
                  <a:srgbClr val="3333FF"/>
                </a:solidFill>
              </a:rPr>
              <a:t> </a:t>
            </a:r>
            <a:r>
              <a:rPr lang="zh-CN" altLang="en-US" sz="2000" b="0" dirty="0">
                <a:solidFill>
                  <a:srgbClr val="3333FF"/>
                </a:solidFill>
              </a:rPr>
              <a:t>；</a:t>
            </a:r>
            <a:r>
              <a:rPr lang="zh-CN" altLang="en-US" sz="1800" b="0" dirty="0">
                <a:solidFill>
                  <a:srgbClr val="3333FF"/>
                </a:solidFill>
              </a:rPr>
              <a:t>中断服务程序</a:t>
            </a:r>
          </a:p>
          <a:p>
            <a:pPr eaLnBrk="1" hangingPunct="1">
              <a:buFontTx/>
              <a:buNone/>
            </a:pPr>
            <a:r>
              <a:rPr lang="en-US" altLang="zh-CN" sz="2000" b="0" dirty="0"/>
              <a:t>INSER</a:t>
            </a:r>
            <a:r>
              <a:rPr lang="zh-CN" altLang="en-US" sz="2000" b="0" dirty="0"/>
              <a:t>：</a:t>
            </a:r>
            <a:r>
              <a:rPr lang="en-US" altLang="zh-CN" sz="2000" b="0" dirty="0"/>
              <a:t>MOV   A</a:t>
            </a:r>
            <a:r>
              <a:rPr lang="zh-CN" altLang="en-US" sz="2000" b="0" dirty="0"/>
              <a:t>，</a:t>
            </a:r>
            <a:r>
              <a:rPr lang="en-US" altLang="zh-CN" sz="2000" b="0" dirty="0"/>
              <a:t>#0F0H</a:t>
            </a:r>
            <a:r>
              <a:rPr lang="en-US" altLang="zh-CN" sz="2000" b="0" dirty="0">
                <a:solidFill>
                  <a:srgbClr val="3333FF"/>
                </a:solidFill>
              </a:rPr>
              <a:t>   </a:t>
            </a:r>
          </a:p>
          <a:p>
            <a:pPr eaLnBrk="1" hangingPunct="1">
              <a:buFontTx/>
              <a:buNone/>
            </a:pPr>
            <a:r>
              <a:rPr lang="en-US" altLang="zh-CN" sz="2000" b="0" dirty="0">
                <a:solidFill>
                  <a:srgbClr val="3333FF"/>
                </a:solidFill>
              </a:rPr>
              <a:t>               </a:t>
            </a:r>
            <a:r>
              <a:rPr lang="en-US" altLang="zh-CN" sz="2000" b="0" dirty="0"/>
              <a:t>MOV   P1</a:t>
            </a:r>
            <a:r>
              <a:rPr lang="zh-CN" altLang="en-US" sz="2000" b="0" dirty="0"/>
              <a:t>，</a:t>
            </a:r>
            <a:r>
              <a:rPr lang="en-US" altLang="zh-CN" sz="2000" b="0" dirty="0"/>
              <a:t>A</a:t>
            </a:r>
            <a:r>
              <a:rPr lang="en-US" altLang="zh-CN" sz="2000" b="0" dirty="0">
                <a:solidFill>
                  <a:srgbClr val="3333FF"/>
                </a:solidFill>
              </a:rPr>
              <a:t> </a:t>
            </a:r>
            <a:r>
              <a:rPr lang="zh-CN" altLang="en-US" sz="1400" b="0" dirty="0">
                <a:solidFill>
                  <a:srgbClr val="3333FF"/>
                </a:solidFill>
              </a:rPr>
              <a:t>；设</a:t>
            </a:r>
            <a:r>
              <a:rPr lang="en-US" altLang="zh-CN" sz="1400" b="0" dirty="0">
                <a:solidFill>
                  <a:srgbClr val="3333FF"/>
                </a:solidFill>
              </a:rPr>
              <a:t>P1.4</a:t>
            </a:r>
            <a:r>
              <a:rPr lang="zh-CN" altLang="en-US" sz="1400" b="0" dirty="0">
                <a:solidFill>
                  <a:srgbClr val="3333FF"/>
                </a:solidFill>
              </a:rPr>
              <a:t>～</a:t>
            </a:r>
            <a:r>
              <a:rPr lang="en-US" altLang="zh-CN" sz="1400" b="0" dirty="0">
                <a:solidFill>
                  <a:srgbClr val="3333FF"/>
                </a:solidFill>
              </a:rPr>
              <a:t>P1.7</a:t>
            </a:r>
            <a:r>
              <a:rPr lang="zh-CN" altLang="en-US" sz="1400" b="0" dirty="0">
                <a:solidFill>
                  <a:srgbClr val="3333FF"/>
                </a:solidFill>
              </a:rPr>
              <a:t>为输入</a:t>
            </a:r>
          </a:p>
          <a:p>
            <a:pPr eaLnBrk="1" hangingPunct="1">
              <a:lnSpc>
                <a:spcPct val="80000"/>
              </a:lnSpc>
              <a:buFontTx/>
              <a:buNone/>
            </a:pPr>
            <a:r>
              <a:rPr lang="zh-CN" altLang="en-US" sz="2000" b="0" dirty="0">
                <a:solidFill>
                  <a:srgbClr val="3333FF"/>
                </a:solidFill>
              </a:rPr>
              <a:t>               </a:t>
            </a:r>
            <a:r>
              <a:rPr lang="en-US" altLang="zh-CN" sz="2000" b="0" dirty="0"/>
              <a:t>MOV   A</a:t>
            </a:r>
            <a:r>
              <a:rPr lang="zh-CN" altLang="en-US" sz="2000" b="0" dirty="0"/>
              <a:t>，</a:t>
            </a:r>
            <a:r>
              <a:rPr lang="en-US" altLang="zh-CN" sz="2000" b="0" dirty="0"/>
              <a:t>P1</a:t>
            </a:r>
            <a:r>
              <a:rPr lang="en-US" altLang="zh-CN" sz="2000" b="0" dirty="0">
                <a:solidFill>
                  <a:srgbClr val="3333FF"/>
                </a:solidFill>
              </a:rPr>
              <a:t> </a:t>
            </a:r>
            <a:r>
              <a:rPr lang="zh-CN" altLang="en-US" sz="2000" b="0" dirty="0">
                <a:solidFill>
                  <a:srgbClr val="3333FF"/>
                </a:solidFill>
              </a:rPr>
              <a:t>；</a:t>
            </a:r>
            <a:r>
              <a:rPr lang="zh-CN" altLang="en-US" sz="1800" b="0" dirty="0">
                <a:solidFill>
                  <a:srgbClr val="3333FF"/>
                </a:solidFill>
              </a:rPr>
              <a:t>取开关数</a:t>
            </a:r>
          </a:p>
          <a:p>
            <a:pPr eaLnBrk="1" hangingPunct="1">
              <a:lnSpc>
                <a:spcPct val="80000"/>
              </a:lnSpc>
              <a:buFontTx/>
              <a:buNone/>
            </a:pPr>
            <a:r>
              <a:rPr lang="zh-CN" altLang="en-US" sz="2000" b="0" dirty="0">
                <a:solidFill>
                  <a:srgbClr val="3333FF"/>
                </a:solidFill>
              </a:rPr>
              <a:t>               </a:t>
            </a:r>
            <a:r>
              <a:rPr lang="en-US" altLang="zh-CN" sz="2000" b="0" dirty="0"/>
              <a:t>SWAP  A</a:t>
            </a:r>
            <a:r>
              <a:rPr lang="en-US" altLang="zh-CN" sz="2000" b="0" dirty="0">
                <a:solidFill>
                  <a:srgbClr val="3333FF"/>
                </a:solidFill>
              </a:rPr>
              <a:t>        </a:t>
            </a:r>
            <a:r>
              <a:rPr lang="zh-CN" altLang="en-US" sz="1400" b="0" dirty="0">
                <a:solidFill>
                  <a:srgbClr val="3333FF"/>
                </a:solidFill>
              </a:rPr>
              <a:t>；</a:t>
            </a:r>
            <a:r>
              <a:rPr lang="en-US" altLang="zh-CN" sz="1400" b="0" dirty="0">
                <a:solidFill>
                  <a:srgbClr val="3333FF"/>
                </a:solidFill>
              </a:rPr>
              <a:t>A</a:t>
            </a:r>
            <a:r>
              <a:rPr lang="zh-CN" altLang="en-US" sz="1400" b="0" dirty="0">
                <a:solidFill>
                  <a:srgbClr val="3333FF"/>
                </a:solidFill>
              </a:rPr>
              <a:t>的高、低四位互换</a:t>
            </a:r>
          </a:p>
          <a:p>
            <a:pPr eaLnBrk="1" hangingPunct="1">
              <a:lnSpc>
                <a:spcPct val="80000"/>
              </a:lnSpc>
              <a:buFontTx/>
              <a:buNone/>
            </a:pPr>
            <a:r>
              <a:rPr lang="zh-CN" altLang="en-US" sz="2000" b="0" dirty="0">
                <a:solidFill>
                  <a:srgbClr val="3333FF"/>
                </a:solidFill>
              </a:rPr>
              <a:t>               </a:t>
            </a:r>
            <a:r>
              <a:rPr lang="en-US" altLang="zh-CN" sz="2000" b="0" dirty="0"/>
              <a:t>MOV   P1</a:t>
            </a:r>
            <a:r>
              <a:rPr lang="zh-CN" altLang="en-US" sz="2000" b="0" dirty="0"/>
              <a:t>，</a:t>
            </a:r>
            <a:r>
              <a:rPr lang="en-US" altLang="zh-CN" sz="2000" b="0" dirty="0"/>
              <a:t>A</a:t>
            </a:r>
            <a:r>
              <a:rPr lang="zh-CN" altLang="en-US" sz="1600" b="0" dirty="0">
                <a:solidFill>
                  <a:srgbClr val="3333FF"/>
                </a:solidFill>
              </a:rPr>
              <a:t>；输出驱动</a:t>
            </a:r>
            <a:r>
              <a:rPr lang="en-US" altLang="zh-CN" sz="1600" b="0" dirty="0">
                <a:solidFill>
                  <a:srgbClr val="3333FF"/>
                </a:solidFill>
              </a:rPr>
              <a:t>LED</a:t>
            </a:r>
            <a:r>
              <a:rPr lang="zh-CN" altLang="en-US" sz="1600" b="0" dirty="0">
                <a:solidFill>
                  <a:srgbClr val="3333FF"/>
                </a:solidFill>
              </a:rPr>
              <a:t>发光</a:t>
            </a:r>
          </a:p>
          <a:p>
            <a:pPr eaLnBrk="1" hangingPunct="1">
              <a:lnSpc>
                <a:spcPct val="80000"/>
              </a:lnSpc>
              <a:buFontTx/>
              <a:buNone/>
            </a:pPr>
            <a:r>
              <a:rPr lang="zh-CN" altLang="en-US" sz="2000" b="0" dirty="0">
                <a:solidFill>
                  <a:srgbClr val="3333FF"/>
                </a:solidFill>
              </a:rPr>
              <a:t>              </a:t>
            </a:r>
            <a:r>
              <a:rPr lang="zh-CN" altLang="en-US" sz="2000" b="0" dirty="0"/>
              <a:t> </a:t>
            </a:r>
            <a:r>
              <a:rPr lang="en-US" altLang="zh-CN" sz="2000" b="0" dirty="0"/>
              <a:t>RETI  </a:t>
            </a:r>
            <a:r>
              <a:rPr lang="en-US" altLang="zh-CN" sz="2000" b="0" dirty="0">
                <a:solidFill>
                  <a:srgbClr val="3333FF"/>
                </a:solidFill>
              </a:rPr>
              <a:t>             </a:t>
            </a:r>
            <a:r>
              <a:rPr lang="zh-CN" altLang="en-US" sz="2000" b="0" dirty="0">
                <a:solidFill>
                  <a:srgbClr val="3333FF"/>
                </a:solidFill>
              </a:rPr>
              <a:t>；</a:t>
            </a:r>
            <a:r>
              <a:rPr lang="zh-CN" altLang="en-US" sz="1800" b="0" dirty="0">
                <a:solidFill>
                  <a:srgbClr val="3333FF"/>
                </a:solidFill>
              </a:rPr>
              <a:t>中断返回</a:t>
            </a:r>
          </a:p>
          <a:p>
            <a:pPr eaLnBrk="1" hangingPunct="1">
              <a:lnSpc>
                <a:spcPct val="80000"/>
              </a:lnSpc>
              <a:buFontTx/>
              <a:buNone/>
            </a:pPr>
            <a:r>
              <a:rPr lang="zh-CN" altLang="en-US" sz="2000" b="0" dirty="0">
                <a:solidFill>
                  <a:srgbClr val="3333FF"/>
                </a:solidFill>
              </a:rPr>
              <a:t>              </a:t>
            </a:r>
            <a:r>
              <a:rPr lang="zh-CN" altLang="en-US" sz="2000" b="0" dirty="0"/>
              <a:t> </a:t>
            </a:r>
            <a:r>
              <a:rPr lang="en-US" altLang="zh-CN" sz="2000" b="0" dirty="0"/>
              <a:t>END</a:t>
            </a:r>
          </a:p>
          <a:p>
            <a:pPr eaLnBrk="1" hangingPunct="1">
              <a:lnSpc>
                <a:spcPct val="70000"/>
              </a:lnSpc>
              <a:buFontTx/>
              <a:buNone/>
            </a:pPr>
            <a:endParaRPr lang="en-US" altLang="zh-CN" sz="2000" b="0" dirty="0"/>
          </a:p>
          <a:p>
            <a:pPr eaLnBrk="1" hangingPunct="1">
              <a:lnSpc>
                <a:spcPct val="70000"/>
              </a:lnSpc>
              <a:buFontTx/>
              <a:buNone/>
            </a:pPr>
            <a:endParaRPr lang="en-US" altLang="zh-CN" sz="2000" b="0" dirty="0"/>
          </a:p>
          <a:p>
            <a:pPr eaLnBrk="1" hangingPunct="1">
              <a:lnSpc>
                <a:spcPct val="70000"/>
              </a:lnSpc>
              <a:buFontTx/>
              <a:buNone/>
            </a:pPr>
            <a:endParaRPr lang="en-US" altLang="zh-CN" sz="2000" b="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idx="1"/>
          </p:nvPr>
        </p:nvSpPr>
        <p:spPr>
          <a:xfrm>
            <a:off x="621506" y="1748334"/>
            <a:ext cx="7772400" cy="4128938"/>
          </a:xfrm>
        </p:spPr>
        <p:txBody>
          <a:bodyPr/>
          <a:lstStyle/>
          <a:p>
            <a:pPr eaLnBrk="1" hangingPunct="1">
              <a:lnSpc>
                <a:spcPct val="150000"/>
              </a:lnSpc>
            </a:pPr>
            <a:r>
              <a:rPr lang="zh-CN" altLang="en-US" sz="2000" dirty="0" smtClean="0">
                <a:latin typeface="+mn-ea"/>
              </a:rPr>
              <a:t>当外部中断源多于</a:t>
            </a:r>
            <a:r>
              <a:rPr lang="en-US" altLang="zh-CN" sz="2000" dirty="0" smtClean="0">
                <a:latin typeface="+mn-ea"/>
              </a:rPr>
              <a:t>2</a:t>
            </a:r>
            <a:r>
              <a:rPr lang="zh-CN" altLang="en-US" sz="2000" dirty="0" smtClean="0">
                <a:latin typeface="+mn-ea"/>
              </a:rPr>
              <a:t>个时，可采用硬件请求和软件查询相结合的办法，把多个中断源通过硬件经“或非”门引入到外部中断输入端ＩＮＴ</a:t>
            </a:r>
            <a:r>
              <a:rPr lang="en-US" altLang="zh-CN" sz="2000" dirty="0" smtClean="0">
                <a:latin typeface="+mn-ea"/>
              </a:rPr>
              <a:t>x</a:t>
            </a:r>
            <a:r>
              <a:rPr lang="zh-CN" altLang="en-US" sz="2000" dirty="0" smtClean="0">
                <a:latin typeface="+mn-ea"/>
              </a:rPr>
              <a:t>，同时又连到某个Ｉ／Ｏ口。这样，每个中断源都可能引起中断。</a:t>
            </a:r>
          </a:p>
          <a:p>
            <a:pPr eaLnBrk="1" hangingPunct="1">
              <a:lnSpc>
                <a:spcPct val="150000"/>
              </a:lnSpc>
            </a:pPr>
            <a:r>
              <a:rPr lang="zh-CN" altLang="en-US" sz="2000" dirty="0" smtClean="0">
                <a:latin typeface="+mn-ea"/>
              </a:rPr>
              <a:t>在中断服务程序中，读入Ｉ／Ｏ口的状态，通过查询就能区分是哪个中断源引起的中断。</a:t>
            </a:r>
          </a:p>
          <a:p>
            <a:pPr eaLnBrk="1" hangingPunct="1">
              <a:lnSpc>
                <a:spcPct val="150000"/>
              </a:lnSpc>
            </a:pPr>
            <a:r>
              <a:rPr lang="zh-CN" altLang="en-US" sz="2000" dirty="0" smtClean="0">
                <a:latin typeface="+mn-ea"/>
              </a:rPr>
              <a:t>若有多个中断源同时发出中断请求，则查询的次序就决定了同一优先级中断中的优先次序。</a:t>
            </a:r>
          </a:p>
        </p:txBody>
      </p:sp>
      <p:sp>
        <p:nvSpPr>
          <p:cNvPr id="79874"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BAB43623-44E2-4461-A926-BD3B33B55FDD}" type="datetime10">
              <a:rPr lang="zh-CN" altLang="en-US" sz="2000" smtClean="0">
                <a:solidFill>
                  <a:schemeClr val="bg1"/>
                </a:solidFill>
              </a:rPr>
              <a:pPr>
                <a:spcBef>
                  <a:spcPct val="50000"/>
                </a:spcBef>
                <a:buFontTx/>
                <a:buNone/>
              </a:pPr>
              <a:t>16:57</a:t>
            </a:fld>
            <a:endParaRPr lang="en-US" altLang="zh-CN" sz="2000" smtClean="0"/>
          </a:p>
        </p:txBody>
      </p:sp>
      <p:pic>
        <p:nvPicPr>
          <p:cNvPr id="79876"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bwMode="auto">
          <a:xfrm>
            <a:off x="539552" y="627905"/>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b="1" kern="0" dirty="0" smtClean="0">
                <a:latin typeface="楷体" panose="02010609060101010101" pitchFamily="49" charset="-122"/>
                <a:ea typeface="楷体" panose="02010609060101010101" pitchFamily="49" charset="-122"/>
              </a:rPr>
              <a:t>5.5  </a:t>
            </a:r>
            <a:r>
              <a:rPr lang="zh-CN" altLang="en-US" sz="3600" dirty="0" smtClean="0">
                <a:latin typeface="楷体" panose="02010609060101010101" pitchFamily="49" charset="-122"/>
                <a:ea typeface="楷体" panose="02010609060101010101" pitchFamily="49" charset="-122"/>
              </a:rPr>
              <a:t>中断</a:t>
            </a:r>
            <a:r>
              <a:rPr lang="zh-CN" altLang="en-US" sz="3600" dirty="0">
                <a:latin typeface="楷体" panose="02010609060101010101" pitchFamily="49" charset="-122"/>
                <a:ea typeface="楷体" panose="02010609060101010101" pitchFamily="49" charset="-122"/>
              </a:rPr>
              <a:t>程序</a:t>
            </a:r>
            <a:r>
              <a:rPr lang="zh-CN" altLang="en-US" sz="3600" dirty="0" smtClean="0">
                <a:latin typeface="楷体" panose="02010609060101010101" pitchFamily="49" charset="-122"/>
                <a:ea typeface="楷体" panose="02010609060101010101" pitchFamily="49" charset="-122"/>
              </a:rPr>
              <a:t>举例</a:t>
            </a:r>
            <a:endParaRPr lang="en-US" altLang="zh-CN" sz="3600" dirty="0" smtClean="0">
              <a:latin typeface="楷体" panose="02010609060101010101" pitchFamily="49" charset="-122"/>
              <a:ea typeface="楷体" panose="02010609060101010101" pitchFamily="49" charset="-122"/>
            </a:endParaRPr>
          </a:p>
          <a:p>
            <a:pPr eaLnBrk="1" hangingPunct="1"/>
            <a:r>
              <a:rPr kumimoji="0" lang="en-US" altLang="zh-CN" sz="2800" kern="0" dirty="0" smtClean="0">
                <a:latin typeface="楷体" panose="02010609060101010101" pitchFamily="49" charset="-122"/>
                <a:ea typeface="楷体" panose="02010609060101010101" pitchFamily="49" charset="-122"/>
              </a:rPr>
              <a:t>5.5.2  </a:t>
            </a:r>
            <a:r>
              <a:rPr kumimoji="0" lang="zh-CN" altLang="en-US" sz="2800" kern="0" dirty="0" smtClean="0">
                <a:latin typeface="楷体" panose="02010609060101010101" pitchFamily="49" charset="-122"/>
                <a:ea typeface="楷体" panose="02010609060101010101" pitchFamily="49" charset="-122"/>
              </a:rPr>
              <a:t>中断服务程序</a:t>
            </a:r>
            <a:endParaRPr kumimoji="0" lang="zh-CN" altLang="en-US" sz="2800" b="1" kern="0" dirty="0" smtClean="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a:xfrm>
            <a:off x="621506" y="1716939"/>
            <a:ext cx="7772400" cy="838200"/>
          </a:xfrm>
        </p:spPr>
        <p:txBody>
          <a:bodyPr/>
          <a:lstStyle/>
          <a:p>
            <a:pPr algn="l" eaLnBrk="1" hangingPunct="1"/>
            <a:r>
              <a:rPr lang="zh-CN" altLang="en-US" sz="2800" b="1" dirty="0" smtClean="0"/>
              <a:t>例</a:t>
            </a:r>
            <a:r>
              <a:rPr lang="en-US" altLang="zh-CN" sz="2800" b="1" dirty="0" smtClean="0"/>
              <a:t>5-4     </a:t>
            </a:r>
            <a:r>
              <a:rPr lang="zh-CN" altLang="en-US" sz="2800" b="1" dirty="0" smtClean="0"/>
              <a:t>利用中断显示系统故障</a:t>
            </a:r>
            <a:endParaRPr lang="en-US" altLang="zh-CN" sz="2800" b="1" dirty="0" smtClean="0"/>
          </a:p>
        </p:txBody>
      </p:sp>
      <p:sp>
        <p:nvSpPr>
          <p:cNvPr id="80900" name="Rectangle 3"/>
          <p:cNvSpPr>
            <a:spLocks noGrp="1" noChangeArrowheads="1"/>
          </p:cNvSpPr>
          <p:nvPr>
            <p:ph idx="1"/>
          </p:nvPr>
        </p:nvSpPr>
        <p:spPr>
          <a:xfrm>
            <a:off x="621506" y="2852936"/>
            <a:ext cx="7508875" cy="1879848"/>
          </a:xfrm>
        </p:spPr>
        <p:txBody>
          <a:bodyPr/>
          <a:lstStyle/>
          <a:p>
            <a:pPr eaLnBrk="1" hangingPunct="1">
              <a:lnSpc>
                <a:spcPct val="150000"/>
              </a:lnSpc>
            </a:pPr>
            <a:r>
              <a:rPr lang="zh-CN" altLang="en-US" sz="2000" b="1" dirty="0" smtClean="0">
                <a:solidFill>
                  <a:srgbClr val="000099"/>
                </a:solidFill>
              </a:rPr>
              <a:t>如</a:t>
            </a:r>
            <a:r>
              <a:rPr lang="zh-CN" altLang="en-US" sz="2000" b="1" dirty="0" smtClean="0">
                <a:solidFill>
                  <a:srgbClr val="000099"/>
                </a:solidFill>
                <a:hlinkClick r:id="rId2" action="ppaction://hlinksldjump"/>
              </a:rPr>
              <a:t>图</a:t>
            </a:r>
            <a:r>
              <a:rPr lang="en-US" altLang="zh-CN" sz="2000" b="1" dirty="0" smtClean="0">
                <a:solidFill>
                  <a:srgbClr val="000099"/>
                </a:solidFill>
                <a:hlinkClick r:id="rId2" action="ppaction://hlinksldjump"/>
              </a:rPr>
              <a:t>5-15</a:t>
            </a:r>
            <a:r>
              <a:rPr lang="zh-CN" altLang="en-US" sz="2000" b="1" dirty="0" smtClean="0">
                <a:solidFill>
                  <a:srgbClr val="000099"/>
                </a:solidFill>
              </a:rPr>
              <a:t>所示，此中断电路可实现系统的故障显示。当系统的各部分正常工作时，四个故障源的输入均为低电平，显示灯全不亮。当有某个部分出现故障时，则相应的输入线由低电平变为高电平，相应的发光二极管亮。</a:t>
            </a:r>
          </a:p>
          <a:p>
            <a:pPr marL="0" indent="0" eaLnBrk="1" hangingPunct="1">
              <a:lnSpc>
                <a:spcPct val="150000"/>
              </a:lnSpc>
              <a:buNone/>
            </a:pPr>
            <a:endParaRPr lang="zh-CN" altLang="en-US" sz="2000" b="1" dirty="0" smtClean="0">
              <a:solidFill>
                <a:srgbClr val="000099"/>
              </a:solidFill>
            </a:endParaRPr>
          </a:p>
        </p:txBody>
      </p:sp>
      <p:sp>
        <p:nvSpPr>
          <p:cNvPr id="80898"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817C2D27-CAA0-4A7A-881F-8F32A4AEBEEA}" type="datetime10">
              <a:rPr lang="zh-CN" altLang="en-US" sz="2000" smtClean="0">
                <a:solidFill>
                  <a:schemeClr val="bg1"/>
                </a:solidFill>
              </a:rPr>
              <a:pPr>
                <a:spcBef>
                  <a:spcPct val="50000"/>
                </a:spcBef>
                <a:buFontTx/>
                <a:buNone/>
              </a:pPr>
              <a:t>16:57</a:t>
            </a:fld>
            <a:endParaRPr lang="en-US" altLang="zh-CN" sz="2000" smtClean="0"/>
          </a:p>
        </p:txBody>
      </p:sp>
      <p:pic>
        <p:nvPicPr>
          <p:cNvPr id="80902" name="Picture 2" descr="c:\documents and settings\ibm\application data\360se6\User Data\temp\01300000323145123029807175635_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bwMode="auto">
          <a:xfrm>
            <a:off x="539552" y="627905"/>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b="1" kern="0" dirty="0" smtClean="0">
                <a:latin typeface="楷体" panose="02010609060101010101" pitchFamily="49" charset="-122"/>
                <a:ea typeface="楷体" panose="02010609060101010101" pitchFamily="49" charset="-122"/>
              </a:rPr>
              <a:t>5.5  </a:t>
            </a:r>
            <a:r>
              <a:rPr lang="zh-CN" altLang="en-US" sz="3600" dirty="0" smtClean="0">
                <a:latin typeface="楷体" panose="02010609060101010101" pitchFamily="49" charset="-122"/>
                <a:ea typeface="楷体" panose="02010609060101010101" pitchFamily="49" charset="-122"/>
              </a:rPr>
              <a:t>中断</a:t>
            </a:r>
            <a:r>
              <a:rPr lang="zh-CN" altLang="en-US" sz="3600" dirty="0">
                <a:latin typeface="楷体" panose="02010609060101010101" pitchFamily="49" charset="-122"/>
                <a:ea typeface="楷体" panose="02010609060101010101" pitchFamily="49" charset="-122"/>
              </a:rPr>
              <a:t>程序</a:t>
            </a:r>
            <a:r>
              <a:rPr lang="zh-CN" altLang="en-US" sz="3600" dirty="0" smtClean="0">
                <a:latin typeface="楷体" panose="02010609060101010101" pitchFamily="49" charset="-122"/>
                <a:ea typeface="楷体" panose="02010609060101010101" pitchFamily="49" charset="-122"/>
              </a:rPr>
              <a:t>举例</a:t>
            </a:r>
            <a:endParaRPr lang="en-US" altLang="zh-CN" sz="3600" dirty="0" smtClean="0">
              <a:latin typeface="楷体" panose="02010609060101010101" pitchFamily="49" charset="-122"/>
              <a:ea typeface="楷体" panose="02010609060101010101" pitchFamily="49" charset="-122"/>
            </a:endParaRPr>
          </a:p>
          <a:p>
            <a:pPr eaLnBrk="1" hangingPunct="1"/>
            <a:r>
              <a:rPr kumimoji="0" lang="en-US" altLang="zh-CN" sz="2800" kern="0" dirty="0" smtClean="0">
                <a:latin typeface="楷体" panose="02010609060101010101" pitchFamily="49" charset="-122"/>
                <a:ea typeface="楷体" panose="02010609060101010101" pitchFamily="49" charset="-122"/>
              </a:rPr>
              <a:t>5.5.2  </a:t>
            </a:r>
            <a:r>
              <a:rPr kumimoji="0" lang="zh-CN" altLang="en-US" sz="2800" kern="0" dirty="0" smtClean="0">
                <a:latin typeface="楷体" panose="02010609060101010101" pitchFamily="49" charset="-122"/>
                <a:ea typeface="楷体" panose="02010609060101010101" pitchFamily="49" charset="-122"/>
              </a:rPr>
              <a:t>中断服务程序</a:t>
            </a:r>
            <a:endParaRPr kumimoji="0" lang="zh-CN" altLang="en-US" sz="2800" b="1" kern="0" dirty="0" smtClean="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日期占位符 1"/>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0E37C60C-39F4-42B8-A44C-0C589F0A7745}" type="datetime10">
              <a:rPr lang="zh-CN" altLang="en-US" sz="2000" smtClean="0">
                <a:solidFill>
                  <a:schemeClr val="bg1"/>
                </a:solidFill>
              </a:rPr>
              <a:pPr>
                <a:spcBef>
                  <a:spcPct val="50000"/>
                </a:spcBef>
                <a:buFontTx/>
                <a:buNone/>
              </a:pPr>
              <a:t>16:57</a:t>
            </a:fld>
            <a:endParaRPr lang="en-US" altLang="zh-CN" sz="2000" smtClean="0"/>
          </a:p>
        </p:txBody>
      </p:sp>
      <p:sp>
        <p:nvSpPr>
          <p:cNvPr id="81923" name="AutoShape 80"/>
          <p:cNvSpPr>
            <a:spLocks/>
          </p:cNvSpPr>
          <p:nvPr/>
        </p:nvSpPr>
        <p:spPr bwMode="auto">
          <a:xfrm>
            <a:off x="1619250" y="1489224"/>
            <a:ext cx="144463" cy="863600"/>
          </a:xfrm>
          <a:prstGeom prst="leftBrace">
            <a:avLst>
              <a:gd name="adj1" fmla="val 49817"/>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200">
              <a:solidFill>
                <a:schemeClr val="bg2"/>
              </a:solidFill>
            </a:endParaRPr>
          </a:p>
        </p:txBody>
      </p:sp>
      <p:sp>
        <p:nvSpPr>
          <p:cNvPr id="81924" name="Text Box 81"/>
          <p:cNvSpPr txBox="1">
            <a:spLocks noChangeArrowheads="1"/>
          </p:cNvSpPr>
          <p:nvPr/>
        </p:nvSpPr>
        <p:spPr bwMode="auto">
          <a:xfrm>
            <a:off x="971550" y="1201886"/>
            <a:ext cx="468313" cy="176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200"/>
              <a:t>四</a:t>
            </a:r>
          </a:p>
          <a:p>
            <a:pPr algn="ctr">
              <a:spcBef>
                <a:spcPct val="0"/>
              </a:spcBef>
              <a:buFontTx/>
              <a:buNone/>
            </a:pPr>
            <a:r>
              <a:rPr lang="zh-CN" altLang="en-US" sz="2200"/>
              <a:t>个</a:t>
            </a:r>
          </a:p>
          <a:p>
            <a:pPr algn="ctr">
              <a:spcBef>
                <a:spcPct val="0"/>
              </a:spcBef>
              <a:buFontTx/>
              <a:buNone/>
            </a:pPr>
            <a:r>
              <a:rPr lang="zh-CN" altLang="en-US" sz="2200"/>
              <a:t>故</a:t>
            </a:r>
          </a:p>
          <a:p>
            <a:pPr algn="ctr">
              <a:spcBef>
                <a:spcPct val="0"/>
              </a:spcBef>
              <a:buFontTx/>
              <a:buNone/>
            </a:pPr>
            <a:r>
              <a:rPr lang="zh-CN" altLang="en-US" sz="2200"/>
              <a:t>障</a:t>
            </a:r>
          </a:p>
          <a:p>
            <a:pPr algn="ctr">
              <a:spcBef>
                <a:spcPct val="0"/>
              </a:spcBef>
              <a:buFontTx/>
              <a:buNone/>
            </a:pPr>
            <a:r>
              <a:rPr lang="zh-CN" altLang="en-US" sz="2200"/>
              <a:t>源</a:t>
            </a:r>
          </a:p>
        </p:txBody>
      </p:sp>
      <p:pic>
        <p:nvPicPr>
          <p:cNvPr id="81925" name="Picture 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1273324"/>
            <a:ext cx="5040313" cy="445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6" name="Rectangle 92"/>
          <p:cNvSpPr>
            <a:spLocks noChangeArrowheads="1"/>
          </p:cNvSpPr>
          <p:nvPr/>
        </p:nvSpPr>
        <p:spPr bwMode="auto">
          <a:xfrm>
            <a:off x="2627313" y="6026299"/>
            <a:ext cx="3997325"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200" dirty="0">
                <a:hlinkClick r:id="rId3" action="ppaction://hlinksldjump"/>
              </a:rPr>
              <a:t>图</a:t>
            </a:r>
            <a:r>
              <a:rPr lang="en-US" altLang="zh-CN" sz="2200" dirty="0">
                <a:hlinkClick r:id="rId3" action="ppaction://hlinksldjump"/>
              </a:rPr>
              <a:t>5-15</a:t>
            </a:r>
            <a:r>
              <a:rPr lang="en-US" altLang="zh-CN" sz="2200" dirty="0"/>
              <a:t>  </a:t>
            </a:r>
            <a:r>
              <a:rPr lang="zh-CN" altLang="en-US" sz="2200" dirty="0"/>
              <a:t>利用中断显示系统故障 </a:t>
            </a:r>
          </a:p>
        </p:txBody>
      </p:sp>
      <p:pic>
        <p:nvPicPr>
          <p:cNvPr id="81927" name="Picture 2" descr="c:\documents and settings\ibm\application data\360se6\User Data\temp\01300000323145123029807175635_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idx="1"/>
          </p:nvPr>
        </p:nvSpPr>
        <p:spPr>
          <a:xfrm>
            <a:off x="0" y="0"/>
            <a:ext cx="9144000" cy="1371600"/>
          </a:xfrm>
          <a:solidFill>
            <a:schemeClr val="bg1"/>
          </a:solidFill>
        </p:spPr>
        <p:txBody>
          <a:bodyPr/>
          <a:lstStyle/>
          <a:p>
            <a:pPr marL="769938" indent="-769938" eaLnBrk="1" hangingPunct="1">
              <a:lnSpc>
                <a:spcPct val="150000"/>
              </a:lnSpc>
              <a:buFontTx/>
              <a:buNone/>
            </a:pPr>
            <a:r>
              <a:rPr lang="zh-CN" altLang="en-US" sz="1800" smtClean="0"/>
              <a:t>例</a:t>
            </a:r>
            <a:r>
              <a:rPr lang="en-US" altLang="zh-CN" sz="1800" smtClean="0"/>
              <a:t>5-4</a:t>
            </a:r>
            <a:r>
              <a:rPr lang="zh-CN" altLang="en-US" sz="1800" smtClean="0">
                <a:solidFill>
                  <a:srgbClr val="000099"/>
                </a:solidFill>
              </a:rPr>
              <a:t>解：如图所示，当某一个故障信号输入线由低电平变为高点平时，会通过 </a:t>
            </a:r>
            <a:r>
              <a:rPr lang="en-US" altLang="zh-CN" sz="1800" smtClean="0">
                <a:solidFill>
                  <a:srgbClr val="000099"/>
                </a:solidFill>
              </a:rPr>
              <a:t>INT0</a:t>
            </a:r>
            <a:r>
              <a:rPr lang="zh-CN" altLang="en-US" sz="1800" smtClean="0">
                <a:solidFill>
                  <a:srgbClr val="000099"/>
                </a:solidFill>
              </a:rPr>
              <a:t>线引起</a:t>
            </a:r>
            <a:r>
              <a:rPr lang="en-US" altLang="zh-CN" sz="1800" smtClean="0">
                <a:solidFill>
                  <a:srgbClr val="000099"/>
                </a:solidFill>
              </a:rPr>
              <a:t>8031</a:t>
            </a:r>
            <a:r>
              <a:rPr lang="zh-CN" altLang="en-US" sz="1800" smtClean="0">
                <a:solidFill>
                  <a:srgbClr val="000099"/>
                </a:solidFill>
              </a:rPr>
              <a:t>中断（边沿触发方式）。在中断服务程序中，应将各故障源的信号读入，并加以查询，以进行相应的发光显示。</a:t>
            </a:r>
          </a:p>
        </p:txBody>
      </p:sp>
      <p:sp>
        <p:nvSpPr>
          <p:cNvPr id="82946"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026DE4C8-FDAA-4E37-A7A7-685620FAADB3}" type="datetime10">
              <a:rPr lang="zh-CN" altLang="en-US" sz="2000" smtClean="0">
                <a:solidFill>
                  <a:schemeClr val="bg1"/>
                </a:solidFill>
              </a:rPr>
              <a:pPr>
                <a:spcBef>
                  <a:spcPct val="50000"/>
                </a:spcBef>
                <a:buFontTx/>
                <a:buNone/>
              </a:pPr>
              <a:t>16:57</a:t>
            </a:fld>
            <a:endParaRPr lang="en-US" altLang="zh-CN" sz="2000" smtClean="0"/>
          </a:p>
        </p:txBody>
      </p:sp>
      <p:sp>
        <p:nvSpPr>
          <p:cNvPr id="82948" name="Rectangle 4"/>
          <p:cNvSpPr>
            <a:spLocks noChangeArrowheads="1"/>
          </p:cNvSpPr>
          <p:nvPr/>
        </p:nvSpPr>
        <p:spPr bwMode="auto">
          <a:xfrm>
            <a:off x="0" y="1371600"/>
            <a:ext cx="4800600" cy="5330690"/>
          </a:xfrm>
          <a:prstGeom prst="rect">
            <a:avLst/>
          </a:prstGeom>
          <a:solidFill>
            <a:srgbClr val="FFFFCC"/>
          </a:solidFill>
          <a:ln w="381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buFontTx/>
              <a:buNone/>
            </a:pPr>
            <a:r>
              <a:rPr lang="zh-CN" altLang="en-US" sz="1800" b="0" dirty="0">
                <a:solidFill>
                  <a:srgbClr val="000099"/>
                </a:solidFill>
              </a:rPr>
              <a:t>源程序如下：</a:t>
            </a:r>
          </a:p>
          <a:p>
            <a:pPr eaLnBrk="1" hangingPunct="1">
              <a:lnSpc>
                <a:spcPct val="90000"/>
              </a:lnSpc>
              <a:spcBef>
                <a:spcPct val="50000"/>
              </a:spcBef>
              <a:buFontTx/>
              <a:buNone/>
            </a:pPr>
            <a:r>
              <a:rPr lang="zh-CN" altLang="en-US" sz="1800" b="0" dirty="0">
                <a:solidFill>
                  <a:srgbClr val="000099"/>
                </a:solidFill>
              </a:rPr>
              <a:t>                </a:t>
            </a:r>
            <a:r>
              <a:rPr lang="en-US" altLang="zh-CN" sz="1800" dirty="0"/>
              <a:t>ORG     0000H</a:t>
            </a:r>
            <a:endParaRPr lang="en-US" altLang="zh-CN" sz="1800" b="0" dirty="0"/>
          </a:p>
          <a:p>
            <a:pPr eaLnBrk="1" hangingPunct="1">
              <a:lnSpc>
                <a:spcPct val="90000"/>
              </a:lnSpc>
              <a:spcBef>
                <a:spcPct val="50000"/>
              </a:spcBef>
              <a:buFontTx/>
              <a:buNone/>
            </a:pPr>
            <a:r>
              <a:rPr lang="en-US" altLang="zh-CN" sz="1800" b="0" dirty="0">
                <a:solidFill>
                  <a:srgbClr val="3333FF"/>
                </a:solidFill>
              </a:rPr>
              <a:t>                </a:t>
            </a:r>
            <a:r>
              <a:rPr lang="en-US" altLang="zh-CN" sz="1800" dirty="0"/>
              <a:t>LJMP    MAIN</a:t>
            </a:r>
            <a:r>
              <a:rPr lang="zh-CN" altLang="en-US" sz="1800" b="0" dirty="0">
                <a:solidFill>
                  <a:srgbClr val="3333FF"/>
                </a:solidFill>
              </a:rPr>
              <a:t>；上电，转向主程序</a:t>
            </a:r>
          </a:p>
          <a:p>
            <a:pPr eaLnBrk="1" hangingPunct="1">
              <a:lnSpc>
                <a:spcPct val="90000"/>
              </a:lnSpc>
              <a:spcBef>
                <a:spcPct val="50000"/>
              </a:spcBef>
              <a:buFontTx/>
              <a:buNone/>
            </a:pPr>
            <a:r>
              <a:rPr lang="zh-CN" altLang="en-US" sz="1800" b="0" dirty="0">
                <a:solidFill>
                  <a:srgbClr val="000099"/>
                </a:solidFill>
              </a:rPr>
              <a:t>                </a:t>
            </a:r>
            <a:r>
              <a:rPr lang="en-US" altLang="zh-CN" sz="1800" dirty="0"/>
              <a:t>ORG     0003H</a:t>
            </a:r>
            <a:r>
              <a:rPr lang="zh-CN" altLang="en-US" sz="1800" b="0" dirty="0">
                <a:solidFill>
                  <a:srgbClr val="CC6600"/>
                </a:solidFill>
              </a:rPr>
              <a:t>；外部中断</a:t>
            </a:r>
            <a:r>
              <a:rPr lang="en-US" altLang="zh-CN" sz="1800" b="0" dirty="0">
                <a:solidFill>
                  <a:srgbClr val="CC6600"/>
                </a:solidFill>
              </a:rPr>
              <a:t>0</a:t>
            </a:r>
            <a:r>
              <a:rPr lang="zh-CN" altLang="en-US" sz="1800" b="0" dirty="0">
                <a:solidFill>
                  <a:srgbClr val="CC6600"/>
                </a:solidFill>
              </a:rPr>
              <a:t>入口地址</a:t>
            </a:r>
          </a:p>
          <a:p>
            <a:pPr eaLnBrk="1" hangingPunct="1">
              <a:lnSpc>
                <a:spcPct val="90000"/>
              </a:lnSpc>
              <a:spcBef>
                <a:spcPct val="50000"/>
              </a:spcBef>
              <a:buFontTx/>
              <a:buNone/>
            </a:pPr>
            <a:r>
              <a:rPr lang="zh-CN" altLang="en-US" sz="1800" b="0" dirty="0">
                <a:solidFill>
                  <a:srgbClr val="CC6600"/>
                </a:solidFill>
              </a:rPr>
              <a:t>                </a:t>
            </a:r>
            <a:r>
              <a:rPr lang="en-US" altLang="zh-CN" sz="1800" dirty="0"/>
              <a:t>LJMP    INSER</a:t>
            </a:r>
            <a:r>
              <a:rPr lang="zh-CN" altLang="en-US" sz="1800" b="0" dirty="0">
                <a:solidFill>
                  <a:srgbClr val="CC6600"/>
                </a:solidFill>
              </a:rPr>
              <a:t>；转向</a:t>
            </a:r>
            <a:r>
              <a:rPr lang="zh-CN" altLang="en-US" sz="1800" b="0" dirty="0" smtClean="0">
                <a:solidFill>
                  <a:srgbClr val="CC6600"/>
                </a:solidFill>
              </a:rPr>
              <a:t>中断服务程序</a:t>
            </a:r>
            <a:endParaRPr lang="en-US" altLang="zh-CN" sz="1800" b="0" dirty="0" smtClean="0">
              <a:solidFill>
                <a:srgbClr val="CC6600"/>
              </a:solidFill>
            </a:endParaRPr>
          </a:p>
          <a:p>
            <a:pPr eaLnBrk="1" hangingPunct="1">
              <a:lnSpc>
                <a:spcPct val="90000"/>
              </a:lnSpc>
              <a:spcBef>
                <a:spcPct val="50000"/>
              </a:spcBef>
              <a:buNone/>
            </a:pPr>
            <a:r>
              <a:rPr lang="en-US" altLang="zh-CN" sz="1800" dirty="0" smtClean="0"/>
              <a:t> ORG    </a:t>
            </a:r>
            <a:r>
              <a:rPr lang="en-US" altLang="zh-CN" sz="1800" dirty="0"/>
              <a:t>0030H</a:t>
            </a:r>
            <a:r>
              <a:rPr lang="en-US" altLang="zh-CN" sz="1800" dirty="0">
                <a:solidFill>
                  <a:schemeClr val="hlink"/>
                </a:solidFill>
              </a:rPr>
              <a:t> </a:t>
            </a:r>
            <a:r>
              <a:rPr lang="zh-CN" altLang="en-US" sz="1800" b="0" dirty="0">
                <a:solidFill>
                  <a:schemeClr val="hlink"/>
                </a:solidFill>
              </a:rPr>
              <a:t>；</a:t>
            </a:r>
            <a:r>
              <a:rPr lang="zh-CN" altLang="en-US" sz="1600" b="0" dirty="0" smtClean="0">
                <a:solidFill>
                  <a:schemeClr val="hlink"/>
                </a:solidFill>
              </a:rPr>
              <a:t>主程序</a:t>
            </a:r>
            <a:endParaRPr lang="zh-CN" altLang="en-US" sz="1800" b="0" dirty="0">
              <a:solidFill>
                <a:srgbClr val="CC6600"/>
              </a:solidFill>
            </a:endParaRPr>
          </a:p>
          <a:p>
            <a:pPr eaLnBrk="1" hangingPunct="1">
              <a:lnSpc>
                <a:spcPct val="90000"/>
              </a:lnSpc>
              <a:spcBef>
                <a:spcPct val="50000"/>
              </a:spcBef>
              <a:buFontTx/>
              <a:buNone/>
            </a:pPr>
            <a:r>
              <a:rPr lang="zh-CN" altLang="en-US" sz="1800" b="0" dirty="0">
                <a:solidFill>
                  <a:srgbClr val="000099"/>
                </a:solidFill>
              </a:rPr>
              <a:t> </a:t>
            </a:r>
            <a:r>
              <a:rPr lang="en-US" altLang="zh-CN" sz="1800" dirty="0"/>
              <a:t>MAIN</a:t>
            </a:r>
            <a:r>
              <a:rPr lang="zh-CN" altLang="en-US" sz="1800" dirty="0"/>
              <a:t>：</a:t>
            </a:r>
            <a:r>
              <a:rPr lang="en-US" altLang="zh-CN" sz="1800" dirty="0"/>
              <a:t>MOV SP,  #60H</a:t>
            </a:r>
            <a:r>
              <a:rPr lang="zh-CN" altLang="en-US" sz="2200" dirty="0"/>
              <a:t>；</a:t>
            </a:r>
            <a:r>
              <a:rPr lang="zh-CN" altLang="en-US" sz="1800" b="0" dirty="0"/>
              <a:t>重置堆栈指针</a:t>
            </a:r>
            <a:endParaRPr lang="zh-CN" altLang="en-US" sz="1800" dirty="0"/>
          </a:p>
          <a:p>
            <a:pPr eaLnBrk="1" hangingPunct="1">
              <a:lnSpc>
                <a:spcPct val="90000"/>
              </a:lnSpc>
              <a:spcBef>
                <a:spcPct val="50000"/>
              </a:spcBef>
              <a:buFontTx/>
              <a:buNone/>
            </a:pPr>
            <a:r>
              <a:rPr lang="zh-CN" altLang="en-US" sz="1800" dirty="0"/>
              <a:t>               </a:t>
            </a:r>
            <a:r>
              <a:rPr lang="en-US" altLang="zh-CN" sz="1800" dirty="0"/>
              <a:t>ANL    P1,#55H</a:t>
            </a:r>
            <a:r>
              <a:rPr lang="zh-CN" altLang="en-US" sz="1800" dirty="0"/>
              <a:t>；</a:t>
            </a:r>
          </a:p>
          <a:p>
            <a:pPr eaLnBrk="1" hangingPunct="1">
              <a:lnSpc>
                <a:spcPct val="90000"/>
              </a:lnSpc>
              <a:spcBef>
                <a:spcPct val="50000"/>
              </a:spcBef>
              <a:buFontTx/>
              <a:buNone/>
            </a:pPr>
            <a:r>
              <a:rPr lang="zh-CN" altLang="en-US" sz="1800" b="0" dirty="0">
                <a:solidFill>
                  <a:srgbClr val="3333FF"/>
                </a:solidFill>
              </a:rPr>
              <a:t>	</a:t>
            </a:r>
            <a:r>
              <a:rPr lang="en-US" altLang="zh-CN" sz="1800" b="0" dirty="0">
                <a:solidFill>
                  <a:srgbClr val="3333FF"/>
                </a:solidFill>
              </a:rPr>
              <a:t>P1.0,P1.2,P1.4,P1.6</a:t>
            </a:r>
            <a:r>
              <a:rPr lang="zh-CN" altLang="en-US" sz="1800" b="0" dirty="0">
                <a:solidFill>
                  <a:srgbClr val="3333FF"/>
                </a:solidFill>
              </a:rPr>
              <a:t>为输入	</a:t>
            </a:r>
            <a:r>
              <a:rPr lang="en-US" altLang="zh-CN" sz="1800" b="0" dirty="0">
                <a:solidFill>
                  <a:srgbClr val="3333FF"/>
                </a:solidFill>
              </a:rPr>
              <a:t>P1.1,P1.3,P1.5,P1.7</a:t>
            </a:r>
            <a:r>
              <a:rPr lang="zh-CN" altLang="zh-CN" sz="1800" b="0" dirty="0">
                <a:solidFill>
                  <a:srgbClr val="3333FF"/>
                </a:solidFill>
              </a:rPr>
              <a:t>为输出</a:t>
            </a:r>
            <a:endParaRPr lang="zh-CN" altLang="en-US" sz="1800" b="0" dirty="0">
              <a:solidFill>
                <a:srgbClr val="3333FF"/>
              </a:solidFill>
            </a:endParaRPr>
          </a:p>
          <a:p>
            <a:pPr eaLnBrk="1" hangingPunct="1">
              <a:lnSpc>
                <a:spcPct val="90000"/>
              </a:lnSpc>
              <a:spcBef>
                <a:spcPct val="50000"/>
              </a:spcBef>
              <a:buFontTx/>
              <a:buNone/>
            </a:pPr>
            <a:r>
              <a:rPr lang="zh-CN" altLang="en-US" sz="1800" dirty="0">
                <a:solidFill>
                  <a:srgbClr val="3333FF"/>
                </a:solidFill>
              </a:rPr>
              <a:t>	</a:t>
            </a:r>
            <a:r>
              <a:rPr lang="en-US" altLang="zh-CN" sz="1800" dirty="0"/>
              <a:t>SETB   EX0</a:t>
            </a:r>
            <a:r>
              <a:rPr lang="en-US" altLang="zh-CN" sz="1800" b="0" dirty="0">
                <a:solidFill>
                  <a:srgbClr val="3333FF"/>
                </a:solidFill>
              </a:rPr>
              <a:t>    </a:t>
            </a:r>
            <a:r>
              <a:rPr lang="zh-CN" altLang="en-US" sz="1800" b="0" dirty="0">
                <a:solidFill>
                  <a:srgbClr val="3333FF"/>
                </a:solidFill>
              </a:rPr>
              <a:t>；允许外部中断</a:t>
            </a:r>
            <a:r>
              <a:rPr lang="en-US" altLang="zh-CN" sz="1800" b="0" dirty="0">
                <a:solidFill>
                  <a:srgbClr val="3333FF"/>
                </a:solidFill>
              </a:rPr>
              <a:t>0</a:t>
            </a:r>
            <a:r>
              <a:rPr lang="zh-CN" altLang="en-US" sz="1800" b="0" dirty="0">
                <a:solidFill>
                  <a:srgbClr val="3333FF"/>
                </a:solidFill>
              </a:rPr>
              <a:t>中断</a:t>
            </a:r>
          </a:p>
          <a:p>
            <a:pPr eaLnBrk="1" hangingPunct="1">
              <a:lnSpc>
                <a:spcPct val="90000"/>
              </a:lnSpc>
              <a:spcBef>
                <a:spcPct val="50000"/>
              </a:spcBef>
              <a:buFontTx/>
              <a:buNone/>
            </a:pPr>
            <a:r>
              <a:rPr lang="zh-CN" altLang="en-US" sz="1800" b="0" dirty="0">
                <a:solidFill>
                  <a:srgbClr val="3333FF"/>
                </a:solidFill>
              </a:rPr>
              <a:t>                </a:t>
            </a:r>
            <a:r>
              <a:rPr lang="en-US" altLang="zh-CN" sz="1800" dirty="0"/>
              <a:t>SETB   IT0     </a:t>
            </a:r>
            <a:r>
              <a:rPr lang="zh-CN" altLang="en-US" sz="1800" dirty="0"/>
              <a:t>；</a:t>
            </a:r>
            <a:r>
              <a:rPr lang="zh-CN" altLang="en-US" sz="1800" dirty="0">
                <a:solidFill>
                  <a:schemeClr val="accent1"/>
                </a:solidFill>
              </a:rPr>
              <a:t>选择边沿触发方式</a:t>
            </a:r>
          </a:p>
          <a:p>
            <a:pPr eaLnBrk="1" hangingPunct="1">
              <a:lnSpc>
                <a:spcPct val="90000"/>
              </a:lnSpc>
              <a:spcBef>
                <a:spcPct val="50000"/>
              </a:spcBef>
              <a:buFontTx/>
              <a:buNone/>
            </a:pPr>
            <a:r>
              <a:rPr lang="zh-CN" altLang="en-US" sz="1800" dirty="0"/>
              <a:t>                </a:t>
            </a:r>
            <a:r>
              <a:rPr lang="en-US" altLang="zh-CN" sz="1800" dirty="0"/>
              <a:t>SETB   EA</a:t>
            </a:r>
            <a:r>
              <a:rPr lang="en-US" altLang="zh-CN" sz="1800" b="0" dirty="0">
                <a:solidFill>
                  <a:srgbClr val="3333FF"/>
                </a:solidFill>
              </a:rPr>
              <a:t>      </a:t>
            </a:r>
            <a:r>
              <a:rPr lang="zh-CN" altLang="en-US" sz="1800" b="0" dirty="0">
                <a:solidFill>
                  <a:srgbClr val="3333FF"/>
                </a:solidFill>
              </a:rPr>
              <a:t>；</a:t>
            </a:r>
            <a:r>
              <a:rPr lang="en-US" altLang="zh-CN" sz="1800" b="0" dirty="0">
                <a:solidFill>
                  <a:srgbClr val="3333FF"/>
                </a:solidFill>
              </a:rPr>
              <a:t>CPU</a:t>
            </a:r>
            <a:r>
              <a:rPr lang="zh-CN" altLang="en-US" sz="1800" b="0" dirty="0">
                <a:solidFill>
                  <a:srgbClr val="3333FF"/>
                </a:solidFill>
              </a:rPr>
              <a:t>开中断</a:t>
            </a:r>
          </a:p>
          <a:p>
            <a:pPr eaLnBrk="1" hangingPunct="1">
              <a:lnSpc>
                <a:spcPct val="90000"/>
              </a:lnSpc>
              <a:spcBef>
                <a:spcPct val="50000"/>
              </a:spcBef>
              <a:buFontTx/>
              <a:buNone/>
            </a:pPr>
            <a:r>
              <a:rPr lang="en-US" altLang="zh-CN" sz="1800" dirty="0"/>
              <a:t>HERE</a:t>
            </a:r>
            <a:r>
              <a:rPr lang="zh-CN" altLang="en-US" sz="1800" dirty="0"/>
              <a:t>： </a:t>
            </a:r>
            <a:r>
              <a:rPr lang="en-US" altLang="zh-CN" sz="1800" dirty="0"/>
              <a:t>SJMP   HERE</a:t>
            </a:r>
            <a:r>
              <a:rPr lang="en-US" altLang="zh-CN" sz="1800" b="0" dirty="0">
                <a:solidFill>
                  <a:srgbClr val="3333FF"/>
                </a:solidFill>
              </a:rPr>
              <a:t> </a:t>
            </a:r>
            <a:r>
              <a:rPr lang="zh-CN" altLang="en-US" sz="1800" b="0" dirty="0">
                <a:solidFill>
                  <a:srgbClr val="3333FF"/>
                </a:solidFill>
              </a:rPr>
              <a:t>；等待中断</a:t>
            </a:r>
          </a:p>
        </p:txBody>
      </p:sp>
      <p:sp>
        <p:nvSpPr>
          <p:cNvPr id="82949" name="Rectangle 5"/>
          <p:cNvSpPr>
            <a:spLocks noChangeArrowheads="1"/>
          </p:cNvSpPr>
          <p:nvPr/>
        </p:nvSpPr>
        <p:spPr bwMode="auto">
          <a:xfrm>
            <a:off x="4800600" y="1371600"/>
            <a:ext cx="4267200" cy="4792081"/>
          </a:xfrm>
          <a:prstGeom prst="rect">
            <a:avLst/>
          </a:prstGeom>
          <a:solidFill>
            <a:srgbClr val="FFCCFF"/>
          </a:solidFill>
          <a:ln w="381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buFontTx/>
              <a:buNone/>
            </a:pPr>
            <a:r>
              <a:rPr lang="en-US" altLang="zh-CN" sz="1800" dirty="0"/>
              <a:t>ORG    0200H</a:t>
            </a:r>
            <a:r>
              <a:rPr lang="en-US" altLang="zh-CN" sz="1800" dirty="0">
                <a:solidFill>
                  <a:srgbClr val="3333FF"/>
                </a:solidFill>
              </a:rPr>
              <a:t> </a:t>
            </a:r>
            <a:r>
              <a:rPr lang="zh-CN" altLang="en-US" sz="1800" b="0" dirty="0">
                <a:solidFill>
                  <a:srgbClr val="3333FF"/>
                </a:solidFill>
              </a:rPr>
              <a:t>；</a:t>
            </a:r>
            <a:r>
              <a:rPr lang="zh-CN" altLang="en-US" sz="1600" b="0" dirty="0">
                <a:solidFill>
                  <a:srgbClr val="3333FF"/>
                </a:solidFill>
              </a:rPr>
              <a:t>中断服务程序</a:t>
            </a:r>
            <a:endParaRPr lang="en-US" altLang="zh-CN" sz="1800" dirty="0" smtClean="0"/>
          </a:p>
          <a:p>
            <a:pPr eaLnBrk="1" hangingPunct="1">
              <a:lnSpc>
                <a:spcPct val="90000"/>
              </a:lnSpc>
              <a:spcBef>
                <a:spcPct val="50000"/>
              </a:spcBef>
              <a:buFontTx/>
              <a:buNone/>
            </a:pPr>
            <a:r>
              <a:rPr lang="en-US" altLang="zh-CN" sz="1800" dirty="0" smtClean="0"/>
              <a:t>INSER</a:t>
            </a:r>
            <a:r>
              <a:rPr lang="zh-CN" altLang="en-US" sz="1800" dirty="0"/>
              <a:t>：</a:t>
            </a:r>
            <a:r>
              <a:rPr lang="en-US" altLang="zh-CN" sz="1800" dirty="0"/>
              <a:t>JNB   P1.0</a:t>
            </a:r>
            <a:r>
              <a:rPr lang="zh-CN" altLang="en-US" sz="1800" dirty="0"/>
              <a:t>，</a:t>
            </a:r>
            <a:r>
              <a:rPr lang="en-US" altLang="zh-CN" sz="1800" dirty="0"/>
              <a:t>L1</a:t>
            </a:r>
            <a:r>
              <a:rPr lang="zh-CN" altLang="en-US" sz="1800" b="0" dirty="0">
                <a:solidFill>
                  <a:srgbClr val="CC6600"/>
                </a:solidFill>
              </a:rPr>
              <a:t>；查询中断源，（ </a:t>
            </a:r>
            <a:r>
              <a:rPr lang="en-US" altLang="zh-CN" sz="1800" b="0" dirty="0">
                <a:solidFill>
                  <a:srgbClr val="CC6600"/>
                </a:solidFill>
              </a:rPr>
              <a:t>P1.0</a:t>
            </a:r>
            <a:r>
              <a:rPr lang="zh-CN" altLang="en-US" sz="1800" b="0" dirty="0">
                <a:solidFill>
                  <a:srgbClr val="CC6600"/>
                </a:solidFill>
              </a:rPr>
              <a:t>）</a:t>
            </a:r>
            <a:r>
              <a:rPr lang="en-US" altLang="zh-CN" sz="1800" b="0" dirty="0">
                <a:solidFill>
                  <a:srgbClr val="CC6600"/>
                </a:solidFill>
              </a:rPr>
              <a:t>=0</a:t>
            </a:r>
            <a:r>
              <a:rPr lang="zh-CN" altLang="en-US" sz="1800" b="0" dirty="0">
                <a:solidFill>
                  <a:srgbClr val="CC6600"/>
                </a:solidFill>
              </a:rPr>
              <a:t>，转</a:t>
            </a:r>
            <a:r>
              <a:rPr lang="en-US" altLang="zh-CN" sz="1800" b="0" dirty="0">
                <a:solidFill>
                  <a:srgbClr val="CC6600"/>
                </a:solidFill>
              </a:rPr>
              <a:t>L1</a:t>
            </a:r>
          </a:p>
          <a:p>
            <a:pPr eaLnBrk="1" hangingPunct="1">
              <a:lnSpc>
                <a:spcPct val="90000"/>
              </a:lnSpc>
              <a:spcBef>
                <a:spcPct val="50000"/>
              </a:spcBef>
              <a:buFontTx/>
              <a:buNone/>
            </a:pPr>
            <a:r>
              <a:rPr lang="en-US" altLang="zh-CN" sz="1800" b="0" dirty="0">
                <a:solidFill>
                  <a:srgbClr val="CC6600"/>
                </a:solidFill>
              </a:rPr>
              <a:t>                 </a:t>
            </a:r>
            <a:r>
              <a:rPr lang="en-US" altLang="zh-CN" sz="1800" dirty="0"/>
              <a:t>SETB   P1.1</a:t>
            </a:r>
            <a:r>
              <a:rPr lang="en-US" altLang="zh-CN" sz="1800" b="0" dirty="0">
                <a:solidFill>
                  <a:srgbClr val="CC6600"/>
                </a:solidFill>
              </a:rPr>
              <a:t>     </a:t>
            </a:r>
            <a:r>
              <a:rPr lang="zh-CN" altLang="en-US" sz="1800" b="0" dirty="0">
                <a:solidFill>
                  <a:srgbClr val="CC6600"/>
                </a:solidFill>
              </a:rPr>
              <a:t>；是</a:t>
            </a:r>
            <a:r>
              <a:rPr lang="en-US" altLang="zh-CN" sz="1800" b="0" dirty="0">
                <a:solidFill>
                  <a:srgbClr val="CC6600"/>
                </a:solidFill>
              </a:rPr>
              <a:t>P1.0</a:t>
            </a:r>
            <a:r>
              <a:rPr lang="zh-CN" altLang="en-US" sz="1800" b="0" dirty="0">
                <a:solidFill>
                  <a:srgbClr val="CC6600"/>
                </a:solidFill>
              </a:rPr>
              <a:t>引起的中断，使相应的二极管亮</a:t>
            </a:r>
          </a:p>
          <a:p>
            <a:pPr eaLnBrk="1" hangingPunct="1">
              <a:lnSpc>
                <a:spcPct val="90000"/>
              </a:lnSpc>
              <a:spcBef>
                <a:spcPct val="50000"/>
              </a:spcBef>
              <a:buFontTx/>
              <a:buNone/>
            </a:pPr>
            <a:r>
              <a:rPr lang="en-US" altLang="zh-CN" sz="1800" dirty="0"/>
              <a:t>L1</a:t>
            </a:r>
            <a:r>
              <a:rPr lang="zh-CN" altLang="en-US" sz="1800" dirty="0"/>
              <a:t>：       </a:t>
            </a:r>
            <a:r>
              <a:rPr lang="en-US" altLang="zh-CN" sz="1800" dirty="0"/>
              <a:t>JNB   P1.2</a:t>
            </a:r>
            <a:r>
              <a:rPr lang="zh-CN" altLang="en-US" sz="1800" dirty="0"/>
              <a:t>，</a:t>
            </a:r>
            <a:r>
              <a:rPr lang="en-US" altLang="zh-CN" sz="1800" dirty="0"/>
              <a:t>L2</a:t>
            </a:r>
            <a:r>
              <a:rPr lang="zh-CN" altLang="en-US" sz="1800" b="0" dirty="0">
                <a:solidFill>
                  <a:srgbClr val="CC6600"/>
                </a:solidFill>
              </a:rPr>
              <a:t>；继续查询</a:t>
            </a:r>
            <a:r>
              <a:rPr lang="zh-CN" altLang="en-US" sz="2400" b="0" dirty="0">
                <a:solidFill>
                  <a:srgbClr val="CC6600"/>
                </a:solidFill>
              </a:rPr>
              <a:t>                 	</a:t>
            </a:r>
            <a:r>
              <a:rPr lang="en-US" altLang="zh-CN" sz="1800" dirty="0"/>
              <a:t>SETB   P1.3</a:t>
            </a:r>
            <a:r>
              <a:rPr lang="en-US" altLang="zh-CN" sz="1800" dirty="0">
                <a:solidFill>
                  <a:srgbClr val="CC6600"/>
                </a:solidFill>
              </a:rPr>
              <a:t> </a:t>
            </a:r>
            <a:r>
              <a:rPr lang="zh-CN" altLang="en-US" sz="1800" dirty="0">
                <a:solidFill>
                  <a:srgbClr val="CC6600"/>
                </a:solidFill>
              </a:rPr>
              <a:t>；</a:t>
            </a:r>
          </a:p>
          <a:p>
            <a:pPr eaLnBrk="1" hangingPunct="1">
              <a:lnSpc>
                <a:spcPct val="90000"/>
              </a:lnSpc>
              <a:spcBef>
                <a:spcPct val="50000"/>
              </a:spcBef>
              <a:buFontTx/>
              <a:buNone/>
            </a:pPr>
            <a:r>
              <a:rPr lang="en-US" altLang="zh-CN" sz="1800" dirty="0"/>
              <a:t>L2</a:t>
            </a:r>
            <a:r>
              <a:rPr lang="zh-CN" altLang="en-US" sz="1800" dirty="0"/>
              <a:t>：       </a:t>
            </a:r>
            <a:r>
              <a:rPr lang="en-US" altLang="zh-CN" sz="1800" dirty="0"/>
              <a:t>JNB   P1.4</a:t>
            </a:r>
            <a:r>
              <a:rPr lang="zh-CN" altLang="en-US" sz="1800" dirty="0"/>
              <a:t>，</a:t>
            </a:r>
            <a:r>
              <a:rPr lang="en-US" altLang="zh-CN" sz="1800" dirty="0"/>
              <a:t>L3</a:t>
            </a:r>
          </a:p>
          <a:p>
            <a:pPr eaLnBrk="1" hangingPunct="1">
              <a:lnSpc>
                <a:spcPct val="90000"/>
              </a:lnSpc>
              <a:spcBef>
                <a:spcPct val="50000"/>
              </a:spcBef>
              <a:buFontTx/>
              <a:buNone/>
            </a:pPr>
            <a:r>
              <a:rPr lang="en-US" altLang="zh-CN" sz="1800" dirty="0"/>
              <a:t>               SETB   P1.5</a:t>
            </a:r>
          </a:p>
          <a:p>
            <a:pPr eaLnBrk="1" hangingPunct="1">
              <a:lnSpc>
                <a:spcPct val="90000"/>
              </a:lnSpc>
              <a:spcBef>
                <a:spcPct val="50000"/>
              </a:spcBef>
              <a:buFontTx/>
              <a:buNone/>
            </a:pPr>
            <a:r>
              <a:rPr lang="en-US" altLang="zh-CN" sz="1800" dirty="0"/>
              <a:t>L3</a:t>
            </a:r>
            <a:r>
              <a:rPr lang="zh-CN" altLang="en-US" sz="1800" dirty="0"/>
              <a:t>：       </a:t>
            </a:r>
            <a:r>
              <a:rPr lang="en-US" altLang="zh-CN" sz="1800" dirty="0"/>
              <a:t>JNB   P1.6</a:t>
            </a:r>
            <a:r>
              <a:rPr lang="zh-CN" altLang="en-US" sz="1800" dirty="0"/>
              <a:t>，</a:t>
            </a:r>
            <a:r>
              <a:rPr lang="en-US" altLang="zh-CN" sz="1800" dirty="0"/>
              <a:t>L4</a:t>
            </a:r>
            <a:r>
              <a:rPr lang="zh-CN" altLang="en-US" sz="1800" dirty="0"/>
              <a:t>；</a:t>
            </a:r>
          </a:p>
          <a:p>
            <a:pPr eaLnBrk="1" hangingPunct="1">
              <a:lnSpc>
                <a:spcPct val="90000"/>
              </a:lnSpc>
              <a:spcBef>
                <a:spcPct val="50000"/>
              </a:spcBef>
              <a:buFontTx/>
              <a:buNone/>
            </a:pPr>
            <a:r>
              <a:rPr lang="zh-CN" altLang="en-US" sz="1800" dirty="0"/>
              <a:t>               </a:t>
            </a:r>
            <a:r>
              <a:rPr lang="en-US" altLang="zh-CN" sz="1800" dirty="0"/>
              <a:t>SETB   P1.7</a:t>
            </a:r>
          </a:p>
          <a:p>
            <a:pPr eaLnBrk="1" hangingPunct="1">
              <a:lnSpc>
                <a:spcPct val="90000"/>
              </a:lnSpc>
              <a:spcBef>
                <a:spcPct val="50000"/>
              </a:spcBef>
              <a:buFontTx/>
              <a:buNone/>
            </a:pPr>
            <a:r>
              <a:rPr lang="en-US" altLang="zh-CN" sz="1800" dirty="0"/>
              <a:t>L4</a:t>
            </a:r>
            <a:r>
              <a:rPr lang="zh-CN" altLang="en-US" sz="1800" dirty="0"/>
              <a:t>：       </a:t>
            </a:r>
            <a:r>
              <a:rPr lang="en-US" altLang="zh-CN" sz="1800" dirty="0"/>
              <a:t>RETI</a:t>
            </a:r>
          </a:p>
          <a:p>
            <a:pPr eaLnBrk="1" hangingPunct="1">
              <a:lnSpc>
                <a:spcPct val="90000"/>
              </a:lnSpc>
              <a:spcBef>
                <a:spcPct val="50000"/>
              </a:spcBef>
              <a:buFontTx/>
              <a:buNone/>
            </a:pPr>
            <a:r>
              <a:rPr lang="en-US" altLang="zh-CN" sz="1800" dirty="0"/>
              <a:t>               END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body" idx="1"/>
          </p:nvPr>
        </p:nvSpPr>
        <p:spPr>
          <a:xfrm>
            <a:off x="565125" y="2060848"/>
            <a:ext cx="8001000" cy="4267200"/>
          </a:xfrm>
        </p:spPr>
        <p:txBody>
          <a:bodyPr/>
          <a:lstStyle/>
          <a:p>
            <a:pPr eaLnBrk="1" hangingPunct="1"/>
            <a:r>
              <a:rPr lang="zh-CN" altLang="en-US" sz="2400" dirty="0" smtClean="0">
                <a:latin typeface="楷体" panose="02010609060101010101" pitchFamily="49" charset="-122"/>
                <a:ea typeface="楷体" panose="02010609060101010101" pitchFamily="49" charset="-122"/>
              </a:rPr>
              <a:t>了解微机输入输出</a:t>
            </a:r>
            <a:r>
              <a:rPr lang="en-US" altLang="zh-CN" sz="2400" dirty="0" smtClean="0">
                <a:latin typeface="楷体" panose="02010609060101010101" pitchFamily="49" charset="-122"/>
                <a:ea typeface="楷体" panose="02010609060101010101" pitchFamily="49" charset="-122"/>
              </a:rPr>
              <a:t>/</a:t>
            </a:r>
            <a:r>
              <a:rPr lang="zh-CN" altLang="en-US" sz="2400" dirty="0" smtClean="0">
                <a:latin typeface="楷体" panose="02010609060101010101" pitchFamily="49" charset="-122"/>
                <a:ea typeface="楷体" panose="02010609060101010101" pitchFamily="49" charset="-122"/>
              </a:rPr>
              <a:t>输出方式</a:t>
            </a:r>
            <a:endParaRPr lang="en-US" altLang="zh-CN" sz="2400" dirty="0" smtClean="0">
              <a:latin typeface="楷体" panose="02010609060101010101" pitchFamily="49" charset="-122"/>
              <a:ea typeface="楷体" panose="02010609060101010101" pitchFamily="49" charset="-122"/>
            </a:endParaRPr>
          </a:p>
          <a:p>
            <a:pPr eaLnBrk="1" hangingPunct="1"/>
            <a:r>
              <a:rPr lang="zh-CN" altLang="en-US" sz="2400" smtClean="0">
                <a:latin typeface="楷体" panose="02010609060101010101" pitchFamily="49" charset="-122"/>
                <a:ea typeface="楷体" panose="02010609060101010101" pitchFamily="49" charset="-122"/>
              </a:rPr>
              <a:t>理解</a:t>
            </a:r>
            <a:r>
              <a:rPr lang="zh-CN" altLang="en-US" sz="2400" dirty="0" smtClean="0">
                <a:latin typeface="楷体" panose="02010609060101010101" pitchFamily="49" charset="-122"/>
                <a:ea typeface="楷体" panose="02010609060101010101" pitchFamily="49" charset="-122"/>
              </a:rPr>
              <a:t>中断基本概念</a:t>
            </a:r>
            <a:endParaRPr lang="en-US" altLang="zh-CN" sz="2400" dirty="0" smtClean="0">
              <a:latin typeface="楷体" panose="02010609060101010101" pitchFamily="49" charset="-122"/>
              <a:ea typeface="楷体" panose="02010609060101010101" pitchFamily="49" charset="-122"/>
            </a:endParaRPr>
          </a:p>
          <a:p>
            <a:pPr eaLnBrk="1" hangingPunct="1"/>
            <a:r>
              <a:rPr lang="zh-CN" altLang="en-US" sz="2400" dirty="0" smtClean="0">
                <a:latin typeface="楷体" panose="02010609060101010101" pitchFamily="49" charset="-122"/>
                <a:ea typeface="楷体" panose="02010609060101010101" pitchFamily="49" charset="-122"/>
              </a:rPr>
              <a:t>掌握中断系统结构和中断控制</a:t>
            </a:r>
            <a:endParaRPr lang="en-US" altLang="zh-CN" sz="2400" dirty="0" smtClean="0">
              <a:latin typeface="楷体" panose="02010609060101010101" pitchFamily="49" charset="-122"/>
              <a:ea typeface="楷体" panose="02010609060101010101" pitchFamily="49" charset="-122"/>
            </a:endParaRPr>
          </a:p>
          <a:p>
            <a:pPr eaLnBrk="1" hangingPunct="1"/>
            <a:r>
              <a:rPr lang="zh-CN" altLang="en-US" sz="2400" dirty="0" smtClean="0">
                <a:latin typeface="楷体" panose="02010609060101010101" pitchFamily="49" charset="-122"/>
                <a:ea typeface="楷体" panose="02010609060101010101" pitchFamily="49" charset="-122"/>
              </a:rPr>
              <a:t>掌握中断响应以及中断处理过程</a:t>
            </a:r>
            <a:endParaRPr lang="en-US" altLang="zh-CN" sz="2400" dirty="0" smtClean="0">
              <a:latin typeface="楷体" panose="02010609060101010101" pitchFamily="49" charset="-122"/>
              <a:ea typeface="楷体" panose="02010609060101010101" pitchFamily="49" charset="-122"/>
            </a:endParaRPr>
          </a:p>
          <a:p>
            <a:pPr eaLnBrk="1" hangingPunct="1"/>
            <a:r>
              <a:rPr lang="zh-CN" altLang="en-US" sz="2400" dirty="0" smtClean="0">
                <a:latin typeface="楷体" panose="02010609060101010101" pitchFamily="49" charset="-122"/>
                <a:ea typeface="楷体" panose="02010609060101010101" pitchFamily="49" charset="-122"/>
              </a:rPr>
              <a:t>掌握中断服务程序设计</a:t>
            </a:r>
            <a:endParaRPr lang="en-US" altLang="zh-CN" sz="2400" dirty="0" smtClean="0">
              <a:latin typeface="楷体" panose="02010609060101010101" pitchFamily="49" charset="-122"/>
              <a:ea typeface="楷体" panose="02010609060101010101" pitchFamily="49" charset="-122"/>
            </a:endParaRPr>
          </a:p>
          <a:p>
            <a:pPr eaLnBrk="1" hangingPunct="1"/>
            <a:r>
              <a:rPr lang="zh-CN" altLang="en-US" sz="2400" dirty="0" smtClean="0">
                <a:solidFill>
                  <a:srgbClr val="FF0000"/>
                </a:solidFill>
                <a:latin typeface="楷体" panose="02010609060101010101" pitchFamily="49" charset="-122"/>
                <a:ea typeface="楷体" panose="02010609060101010101" pitchFamily="49" charset="-122"/>
              </a:rPr>
              <a:t>超星上有在线作业</a:t>
            </a:r>
            <a:endParaRPr lang="en-US" altLang="zh-CN" sz="2400" dirty="0" smtClean="0">
              <a:latin typeface="楷体" panose="02010609060101010101" pitchFamily="49" charset="-122"/>
              <a:ea typeface="楷体" panose="02010609060101010101" pitchFamily="49" charset="-122"/>
            </a:endParaRPr>
          </a:p>
        </p:txBody>
      </p:sp>
      <p:pic>
        <p:nvPicPr>
          <p:cNvPr id="61444"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565125" y="846931"/>
            <a:ext cx="8001000" cy="735013"/>
          </a:xfrm>
          <a:prstGeom prst="rect">
            <a:avLst/>
          </a:prstGeom>
          <a:noFill/>
          <a:ln w="9525">
            <a:noFill/>
            <a:miter lim="800000"/>
            <a:headEnd/>
            <a:tailEnd/>
          </a:ln>
        </p:spPr>
        <p:txBody>
          <a:bodyPr anchor="b"/>
          <a:lstStyle/>
          <a:p>
            <a:pPr eaLnBrk="1" hangingPunct="1">
              <a:defRPr/>
            </a:pPr>
            <a:r>
              <a:rPr lang="en-US" altLang="zh-CN" sz="3600" kern="0" dirty="0" smtClean="0">
                <a:solidFill>
                  <a:schemeClr val="tx2"/>
                </a:solidFill>
                <a:latin typeface="Times New Roman" pitchFamily="18" charset="0"/>
                <a:ea typeface="楷体" pitchFamily="49" charset="-122"/>
                <a:cs typeface="Times New Roman" pitchFamily="18" charset="0"/>
              </a:rPr>
              <a:t>5.6  </a:t>
            </a:r>
            <a:r>
              <a:rPr lang="zh-CN" altLang="en-US" sz="3600" kern="0" dirty="0">
                <a:solidFill>
                  <a:schemeClr val="tx2"/>
                </a:solidFill>
                <a:latin typeface="Times New Roman" pitchFamily="18" charset="0"/>
                <a:ea typeface="楷体" pitchFamily="49" charset="-122"/>
                <a:cs typeface="Times New Roman" pitchFamily="18" charset="0"/>
              </a:rPr>
              <a:t>课程作业</a:t>
            </a:r>
          </a:p>
        </p:txBody>
      </p:sp>
      <p:pic>
        <p:nvPicPr>
          <p:cNvPr id="61446" name="图片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7588" y="4797425"/>
            <a:ext cx="1227137" cy="122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39783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en-US" altLang="zh-CN" smtClean="0"/>
              <a:t> </a:t>
            </a:r>
            <a:endParaRPr lang="zh-CN" altLang="en-US" smtClean="0"/>
          </a:p>
        </p:txBody>
      </p:sp>
      <p:sp>
        <p:nvSpPr>
          <p:cNvPr id="62467" name="内容占位符 2"/>
          <p:cNvSpPr>
            <a:spLocks noGrp="1"/>
          </p:cNvSpPr>
          <p:nvPr>
            <p:ph idx="1"/>
          </p:nvPr>
        </p:nvSpPr>
        <p:spPr>
          <a:xfrm>
            <a:off x="582613" y="1771650"/>
            <a:ext cx="8001000" cy="4267200"/>
          </a:xfrm>
        </p:spPr>
        <p:txBody>
          <a:bodyPr/>
          <a:lstStyle/>
          <a:p>
            <a:pPr marL="0" indent="0">
              <a:buFont typeface="Wingdings" panose="05000000000000000000" pitchFamily="2" charset="2"/>
              <a:buNone/>
            </a:pPr>
            <a:r>
              <a:rPr lang="en-US" altLang="zh-CN" smtClean="0"/>
              <a:t> </a:t>
            </a:r>
            <a:endParaRPr lang="zh-CN" altLang="en-US" smtClean="0"/>
          </a:p>
        </p:txBody>
      </p:sp>
      <p:pic>
        <p:nvPicPr>
          <p:cNvPr id="62468"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285750" y="285750"/>
            <a:ext cx="8001000" cy="735013"/>
          </a:xfrm>
          <a:prstGeom prst="rect">
            <a:avLst/>
          </a:prstGeom>
          <a:noFill/>
          <a:ln w="9525">
            <a:noFill/>
            <a:miter lim="800000"/>
            <a:headEnd/>
            <a:tailEnd/>
          </a:ln>
        </p:spPr>
        <p:txBody>
          <a:bodyPr anchor="b"/>
          <a:lstStyle/>
          <a:p>
            <a:pPr eaLnBrk="1" hangingPunct="1">
              <a:defRPr/>
            </a:pPr>
            <a:r>
              <a:rPr lang="zh-CN" altLang="en-US" sz="3600" i="1" kern="0" dirty="0">
                <a:solidFill>
                  <a:srgbClr val="00B0F0"/>
                </a:solidFill>
                <a:latin typeface="Times New Roman" pitchFamily="18" charset="0"/>
                <a:ea typeface="楷体" pitchFamily="49" charset="-122"/>
                <a:cs typeface="Times New Roman" pitchFamily="18" charset="0"/>
              </a:rPr>
              <a:t>业精于勤荒于嬉，行成于思毁于随</a:t>
            </a:r>
          </a:p>
        </p:txBody>
      </p:sp>
      <p:sp>
        <p:nvSpPr>
          <p:cNvPr id="6" name="矩形 5"/>
          <p:cNvSpPr/>
          <p:nvPr/>
        </p:nvSpPr>
        <p:spPr>
          <a:xfrm>
            <a:off x="4140200" y="2943225"/>
            <a:ext cx="1876425" cy="769938"/>
          </a:xfrm>
          <a:prstGeom prst="rect">
            <a:avLst/>
          </a:prstGeom>
          <a:noFill/>
        </p:spPr>
        <p:txBody>
          <a:bodyPr wrap="none">
            <a:spAutoFit/>
          </a:bodyPr>
          <a:lstStyle/>
          <a:p>
            <a:pPr algn="ctr">
              <a:defRPr/>
            </a:pPr>
            <a:r>
              <a:rPr lang="zh-CN" altLang="en-US" sz="4400" dirty="0">
                <a:ln w="0"/>
                <a:solidFill>
                  <a:srgbClr val="0070C0"/>
                </a:solidFill>
                <a:effectLst>
                  <a:outerShdw blurRad="38100" dist="19050" dir="2700000" algn="tl" rotWithShape="0">
                    <a:schemeClr val="dk1">
                      <a:alpha val="40000"/>
                    </a:schemeClr>
                  </a:outerShdw>
                </a:effectLst>
              </a:rPr>
              <a:t>谢谢！</a:t>
            </a:r>
          </a:p>
        </p:txBody>
      </p:sp>
      <p:sp>
        <p:nvSpPr>
          <p:cNvPr id="62471" name="矩形 6"/>
          <p:cNvSpPr>
            <a:spLocks noChangeArrowheads="1"/>
          </p:cNvSpPr>
          <p:nvPr/>
        </p:nvSpPr>
        <p:spPr bwMode="auto">
          <a:xfrm>
            <a:off x="2314575" y="6245225"/>
            <a:ext cx="5529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zh-CN" sz="2000" i="1">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t>Real dream is the other shore of reality.</a:t>
            </a:r>
            <a:endParaRPr lang="zh-CN" altLang="en-US" sz="2000" i="1">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2472" name="矩形 7"/>
          <p:cNvSpPr>
            <a:spLocks noChangeArrowheads="1"/>
          </p:cNvSpPr>
          <p:nvPr/>
        </p:nvSpPr>
        <p:spPr bwMode="auto">
          <a:xfrm>
            <a:off x="684213" y="4462463"/>
            <a:ext cx="55292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000" dirty="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t>答疑：线上答疑，</a:t>
            </a:r>
            <a:r>
              <a:rPr lang="en-US" altLang="zh-CN" sz="2000" dirty="0" err="1">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t>Welink</a:t>
            </a:r>
            <a:r>
              <a:rPr lang="zh-CN" altLang="en-US" sz="2000" dirty="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t>，随时交流讨论。</a:t>
            </a:r>
            <a:endParaRPr lang="en-US" altLang="zh-CN" sz="2000" dirty="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endParaRPr>
          </a:p>
          <a:p>
            <a:endParaRPr lang="en-US" altLang="zh-CN" sz="2000" dirty="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lang="zh-CN" altLang="en-US" sz="2000" dirty="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t>办公室：新光电</a:t>
            </a:r>
            <a:r>
              <a:rPr lang="zh-CN" altLang="en-US" sz="2000" dirty="0" smtClean="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t>大楼</a:t>
            </a:r>
            <a:r>
              <a:rPr lang="en-US" altLang="zh-CN" sz="2000" dirty="0" smtClean="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t>813</a:t>
            </a:r>
            <a:r>
              <a:rPr lang="zh-CN" altLang="en-US" sz="2000" dirty="0" smtClean="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t>室</a:t>
            </a:r>
            <a:endParaRPr lang="zh-CN" altLang="en-US" sz="2000" dirty="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62473" name="图片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70588" y="4195763"/>
            <a:ext cx="2398712"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77666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409B7F6B-1307-494C-A0F0-5482FDC15F0D}" type="datetime10">
              <a:rPr lang="zh-CN" altLang="en-US" sz="2000" smtClean="0">
                <a:solidFill>
                  <a:schemeClr val="bg1"/>
                </a:solidFill>
              </a:rPr>
              <a:pPr>
                <a:spcBef>
                  <a:spcPct val="50000"/>
                </a:spcBef>
                <a:buFontTx/>
                <a:buNone/>
              </a:pPr>
              <a:t>16:57</a:t>
            </a:fld>
            <a:endParaRPr lang="en-US" altLang="zh-CN" sz="2000" smtClean="0"/>
          </a:p>
        </p:txBody>
      </p:sp>
      <p:pic>
        <p:nvPicPr>
          <p:cNvPr id="70661"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bwMode="auto">
          <a:xfrm>
            <a:off x="621506" y="1988840"/>
            <a:ext cx="7772400"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lnSpc>
                <a:spcPct val="160000"/>
              </a:lnSpc>
            </a:pPr>
            <a:r>
              <a:rPr kumimoji="0" lang="en-US" altLang="zh-CN" sz="2400" b="1" kern="0" dirty="0" smtClean="0">
                <a:latin typeface="宋体" panose="02010600030101010101" pitchFamily="2" charset="-122"/>
              </a:rPr>
              <a:t>1.</a:t>
            </a:r>
            <a:r>
              <a:rPr kumimoji="0" lang="zh-CN" altLang="en-US" sz="2400" b="1" kern="0" dirty="0" smtClean="0">
                <a:latin typeface="宋体" panose="02010600030101010101" pitchFamily="2" charset="-122"/>
              </a:rPr>
              <a:t>主程序的起始地址</a:t>
            </a:r>
            <a:endParaRPr kumimoji="0" lang="zh-CN" altLang="en-US" sz="2400" b="1" kern="0" dirty="0" smtClean="0">
              <a:latin typeface="宋体" panose="02010600030101010101" pitchFamily="2" charset="-122"/>
              <a:hlinkClick r:id="rId3" action="ppaction://hlinksldjump"/>
            </a:endParaRPr>
          </a:p>
          <a:p>
            <a:pPr eaLnBrk="1" hangingPunct="1">
              <a:lnSpc>
                <a:spcPct val="160000"/>
              </a:lnSpc>
            </a:pPr>
            <a:r>
              <a:rPr kumimoji="0" lang="en-US" altLang="zh-CN" sz="2400" b="1" kern="0" dirty="0" smtClean="0">
                <a:latin typeface="宋体" panose="02010600030101010101" pitchFamily="2" charset="-122"/>
              </a:rPr>
              <a:t>2.</a:t>
            </a:r>
            <a:r>
              <a:rPr kumimoji="0" lang="zh-CN" altLang="en-US" sz="2400" kern="0" dirty="0" smtClean="0">
                <a:latin typeface="宋体" panose="02010600030101010101" pitchFamily="2" charset="-122"/>
              </a:rPr>
              <a:t>主程序的初始化内容</a:t>
            </a:r>
            <a:endParaRPr kumimoji="0" lang="zh-CN" altLang="en-US" sz="2400" b="1" kern="0" dirty="0" smtClean="0">
              <a:latin typeface="宋体" panose="02010600030101010101" pitchFamily="2" charset="-122"/>
              <a:hlinkClick r:id="rId3" action="ppaction://hlinksldjump"/>
            </a:endParaRPr>
          </a:p>
        </p:txBody>
      </p:sp>
      <p:sp>
        <p:nvSpPr>
          <p:cNvPr id="7" name="Rectangle 2"/>
          <p:cNvSpPr txBox="1">
            <a:spLocks noChangeArrowheads="1"/>
          </p:cNvSpPr>
          <p:nvPr/>
        </p:nvSpPr>
        <p:spPr bwMode="auto">
          <a:xfrm>
            <a:off x="539552" y="687239"/>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b="1" kern="0" dirty="0" smtClean="0">
                <a:latin typeface="楷体" panose="02010609060101010101" pitchFamily="49" charset="-122"/>
                <a:ea typeface="楷体" panose="02010609060101010101" pitchFamily="49" charset="-122"/>
              </a:rPr>
              <a:t>5.5  </a:t>
            </a:r>
            <a:r>
              <a:rPr lang="zh-CN" altLang="en-US" sz="3600" dirty="0" smtClean="0">
                <a:latin typeface="楷体" panose="02010609060101010101" pitchFamily="49" charset="-122"/>
                <a:ea typeface="楷体" panose="02010609060101010101" pitchFamily="49" charset="-122"/>
              </a:rPr>
              <a:t>中断</a:t>
            </a:r>
            <a:r>
              <a:rPr lang="zh-CN" altLang="en-US" sz="3600" dirty="0">
                <a:latin typeface="楷体" panose="02010609060101010101" pitchFamily="49" charset="-122"/>
                <a:ea typeface="楷体" panose="02010609060101010101" pitchFamily="49" charset="-122"/>
              </a:rPr>
              <a:t>程序</a:t>
            </a:r>
            <a:r>
              <a:rPr lang="zh-CN" altLang="en-US" sz="3600" dirty="0" smtClean="0">
                <a:latin typeface="楷体" panose="02010609060101010101" pitchFamily="49" charset="-122"/>
                <a:ea typeface="楷体" panose="02010609060101010101" pitchFamily="49" charset="-122"/>
              </a:rPr>
              <a:t>举例</a:t>
            </a:r>
            <a:endParaRPr lang="en-US" altLang="zh-CN" sz="3600" dirty="0" smtClean="0">
              <a:latin typeface="楷体" panose="02010609060101010101" pitchFamily="49" charset="-122"/>
              <a:ea typeface="楷体" panose="02010609060101010101" pitchFamily="49" charset="-122"/>
            </a:endParaRPr>
          </a:p>
          <a:p>
            <a:pPr eaLnBrk="1" hangingPunct="1"/>
            <a:r>
              <a:rPr kumimoji="0" lang="en-US" altLang="zh-CN" sz="2800" kern="0" dirty="0" smtClean="0">
                <a:latin typeface="楷体" panose="02010609060101010101" pitchFamily="49" charset="-122"/>
                <a:ea typeface="楷体" panose="02010609060101010101" pitchFamily="49" charset="-122"/>
              </a:rPr>
              <a:t>5.5.1  </a:t>
            </a:r>
            <a:r>
              <a:rPr kumimoji="0" lang="zh-CN" altLang="en-US" sz="2800" kern="0" dirty="0" smtClean="0">
                <a:latin typeface="楷体" panose="02010609060101010101" pitchFamily="49" charset="-122"/>
                <a:ea typeface="楷体" panose="02010609060101010101" pitchFamily="49" charset="-122"/>
              </a:rPr>
              <a:t>主程序</a:t>
            </a:r>
            <a:r>
              <a:rPr kumimoji="0" lang="zh-CN" altLang="en-US" sz="2800" b="1" kern="0" dirty="0" smtClean="0">
                <a:latin typeface="楷体" panose="02010609060101010101" pitchFamily="49" charset="-122"/>
                <a:ea typeface="楷体" panose="020106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3"/>
          <p:cNvSpPr>
            <a:spLocks noGrp="1" noChangeArrowheads="1"/>
          </p:cNvSpPr>
          <p:nvPr>
            <p:ph idx="1"/>
          </p:nvPr>
        </p:nvSpPr>
        <p:spPr>
          <a:xfrm>
            <a:off x="802510" y="1848643"/>
            <a:ext cx="4609307" cy="4114800"/>
          </a:xfrm>
        </p:spPr>
        <p:txBody>
          <a:bodyPr/>
          <a:lstStyle/>
          <a:p>
            <a:pPr eaLnBrk="1" hangingPunct="1">
              <a:lnSpc>
                <a:spcPct val="120000"/>
              </a:lnSpc>
            </a:pPr>
            <a:r>
              <a:rPr lang="en-US" altLang="zh-CN" sz="2000" b="1" dirty="0" smtClean="0"/>
              <a:t>89C51/S51</a:t>
            </a:r>
            <a:r>
              <a:rPr lang="zh-CN" altLang="en-US" sz="2000" b="1" dirty="0" smtClean="0"/>
              <a:t>系列单片机</a:t>
            </a:r>
            <a:r>
              <a:rPr lang="zh-CN" altLang="en-US" sz="2000" b="1" dirty="0" smtClean="0">
                <a:solidFill>
                  <a:srgbClr val="FF6600"/>
                </a:solidFill>
              </a:rPr>
              <a:t>复位</a:t>
            </a:r>
            <a:r>
              <a:rPr lang="zh-CN" altLang="en-US" sz="2000" b="1" dirty="0" smtClean="0"/>
              <a:t>后，</a:t>
            </a:r>
            <a:r>
              <a:rPr lang="zh-CN" altLang="en-US" sz="2000" b="1" dirty="0" smtClean="0">
                <a:solidFill>
                  <a:srgbClr val="FF6600"/>
                </a:solidFill>
              </a:rPr>
              <a:t>（</a:t>
            </a:r>
            <a:r>
              <a:rPr lang="en-US" altLang="zh-CN" sz="2000" b="1" dirty="0" smtClean="0">
                <a:solidFill>
                  <a:srgbClr val="FF6600"/>
                </a:solidFill>
              </a:rPr>
              <a:t>PC</a:t>
            </a:r>
            <a:r>
              <a:rPr lang="zh-CN" altLang="en-US" sz="2000" b="1" dirty="0" smtClean="0">
                <a:solidFill>
                  <a:srgbClr val="FF6600"/>
                </a:solidFill>
              </a:rPr>
              <a:t>）</a:t>
            </a:r>
            <a:r>
              <a:rPr lang="en-US" altLang="zh-CN" sz="2000" b="1" dirty="0" smtClean="0">
                <a:solidFill>
                  <a:srgbClr val="FF6600"/>
                </a:solidFill>
              </a:rPr>
              <a:t>=0000H</a:t>
            </a:r>
            <a:endParaRPr lang="en-US" altLang="zh-CN" sz="2000" b="1" dirty="0">
              <a:solidFill>
                <a:schemeClr val="hlink"/>
              </a:solidFill>
            </a:endParaRPr>
          </a:p>
          <a:p>
            <a:pPr eaLnBrk="1" hangingPunct="1">
              <a:lnSpc>
                <a:spcPct val="120000"/>
              </a:lnSpc>
            </a:pPr>
            <a:r>
              <a:rPr lang="zh-CN" altLang="en-US" sz="2000" b="1" dirty="0" smtClean="0"/>
              <a:t>而</a:t>
            </a:r>
            <a:r>
              <a:rPr lang="en-US" altLang="zh-CN" sz="2000" b="1" dirty="0" smtClean="0">
                <a:solidFill>
                  <a:srgbClr val="FF6600"/>
                </a:solidFill>
              </a:rPr>
              <a:t>0003H</a:t>
            </a:r>
            <a:r>
              <a:rPr lang="zh-CN" altLang="en-US" sz="2000" b="1" dirty="0" smtClean="0">
                <a:solidFill>
                  <a:srgbClr val="FF6600"/>
                </a:solidFill>
              </a:rPr>
              <a:t>～</a:t>
            </a:r>
            <a:r>
              <a:rPr lang="en-US" altLang="zh-CN" sz="2000" b="1" dirty="0" smtClean="0">
                <a:solidFill>
                  <a:srgbClr val="FF6600"/>
                </a:solidFill>
              </a:rPr>
              <a:t>002BH</a:t>
            </a:r>
            <a:r>
              <a:rPr lang="zh-CN" altLang="en-US" sz="2000" b="1" dirty="0" smtClean="0"/>
              <a:t>分别为各</a:t>
            </a:r>
            <a:r>
              <a:rPr lang="zh-CN" altLang="en-US" sz="2000" b="1" dirty="0" smtClean="0">
                <a:solidFill>
                  <a:srgbClr val="FF6600"/>
                </a:solidFill>
              </a:rPr>
              <a:t>中断源的入口地址</a:t>
            </a:r>
            <a:r>
              <a:rPr lang="zh-CN" altLang="en-US" sz="2000" b="1" dirty="0" smtClean="0"/>
              <a:t>。</a:t>
            </a:r>
            <a:endParaRPr lang="en-US" altLang="zh-CN" sz="2000" b="1" dirty="0" smtClean="0"/>
          </a:p>
          <a:p>
            <a:pPr eaLnBrk="1" hangingPunct="1">
              <a:lnSpc>
                <a:spcPct val="120000"/>
              </a:lnSpc>
            </a:pPr>
            <a:r>
              <a:rPr lang="zh-CN" altLang="en-US" sz="2000" b="1" dirty="0" smtClean="0"/>
              <a:t>编程时应在</a:t>
            </a:r>
            <a:r>
              <a:rPr lang="en-US" altLang="zh-CN" sz="2000" b="1" dirty="0" smtClean="0">
                <a:solidFill>
                  <a:srgbClr val="FF6600"/>
                </a:solidFill>
              </a:rPr>
              <a:t>0000H</a:t>
            </a:r>
            <a:r>
              <a:rPr lang="zh-CN" altLang="en-US" sz="2000" b="1" dirty="0" smtClean="0"/>
              <a:t>处写一条</a:t>
            </a:r>
            <a:r>
              <a:rPr lang="zh-CN" altLang="en-US" sz="2000" b="1" dirty="0" smtClean="0">
                <a:solidFill>
                  <a:srgbClr val="FF6600"/>
                </a:solidFill>
              </a:rPr>
              <a:t>跳转指令</a:t>
            </a:r>
            <a:r>
              <a:rPr lang="zh-CN" altLang="en-US" sz="2000" b="1" dirty="0" smtClean="0"/>
              <a:t>（一般为长跳转指令），</a:t>
            </a:r>
            <a:r>
              <a:rPr lang="zh-CN" altLang="en-US" sz="2000" b="1" dirty="0" smtClean="0">
                <a:solidFill>
                  <a:srgbClr val="FF6600"/>
                </a:solidFill>
              </a:rPr>
              <a:t>主程序是以跳转的目标地址作为起始地址开始编写</a:t>
            </a:r>
            <a:r>
              <a:rPr lang="zh-CN" altLang="en-US" sz="2000" b="1" dirty="0" smtClean="0"/>
              <a:t>，一般从</a:t>
            </a:r>
            <a:r>
              <a:rPr lang="en-US" altLang="zh-CN" sz="2000" b="1" dirty="0" smtClean="0"/>
              <a:t>0030H</a:t>
            </a:r>
            <a:r>
              <a:rPr lang="zh-CN" altLang="en-US" sz="2000" b="1" dirty="0" smtClean="0"/>
              <a:t>开始，如 </a:t>
            </a:r>
            <a:r>
              <a:rPr lang="zh-CN" altLang="en-US" sz="2000" b="1" dirty="0" smtClean="0">
                <a:hlinkClick r:id="rId2" action="ppaction://hlinksldjump"/>
              </a:rPr>
              <a:t>图</a:t>
            </a:r>
            <a:r>
              <a:rPr lang="en-US" altLang="zh-CN" sz="2000" b="1" dirty="0" smtClean="0">
                <a:hlinkClick r:id="rId2" action="ppaction://hlinksldjump"/>
              </a:rPr>
              <a:t>5-12</a:t>
            </a:r>
            <a:r>
              <a:rPr lang="zh-CN" altLang="en-US" sz="2000" b="1" dirty="0" smtClean="0"/>
              <a:t>所示。</a:t>
            </a:r>
          </a:p>
        </p:txBody>
      </p:sp>
      <p:sp>
        <p:nvSpPr>
          <p:cNvPr id="71682"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B45AB5CD-589F-4DD1-A937-A49999CC1630}" type="datetime10">
              <a:rPr lang="zh-CN" altLang="en-US" sz="2000" smtClean="0">
                <a:solidFill>
                  <a:schemeClr val="bg1"/>
                </a:solidFill>
              </a:rPr>
              <a:pPr>
                <a:spcBef>
                  <a:spcPct val="50000"/>
                </a:spcBef>
                <a:buFontTx/>
                <a:buNone/>
              </a:pPr>
              <a:t>16:57</a:t>
            </a:fld>
            <a:endParaRPr lang="en-US" altLang="zh-CN" sz="2000" smtClean="0"/>
          </a:p>
        </p:txBody>
      </p:sp>
      <p:grpSp>
        <p:nvGrpSpPr>
          <p:cNvPr id="71685" name="Group 5"/>
          <p:cNvGrpSpPr>
            <a:grpSpLocks/>
          </p:cNvGrpSpPr>
          <p:nvPr/>
        </p:nvGrpSpPr>
        <p:grpSpPr bwMode="auto">
          <a:xfrm>
            <a:off x="5791200" y="1600200"/>
            <a:ext cx="2209800" cy="3886200"/>
            <a:chOff x="1248" y="816"/>
            <a:chExt cx="1392" cy="2448"/>
          </a:xfrm>
        </p:grpSpPr>
        <p:sp>
          <p:nvSpPr>
            <p:cNvPr id="71688" name="Rectangle 6"/>
            <p:cNvSpPr>
              <a:spLocks noChangeArrowheads="1"/>
            </p:cNvSpPr>
            <p:nvPr/>
          </p:nvSpPr>
          <p:spPr bwMode="auto">
            <a:xfrm>
              <a:off x="1824" y="816"/>
              <a:ext cx="816" cy="33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200">
                <a:solidFill>
                  <a:schemeClr val="bg2"/>
                </a:solidFill>
              </a:endParaRPr>
            </a:p>
          </p:txBody>
        </p:sp>
        <p:sp>
          <p:nvSpPr>
            <p:cNvPr id="71689" name="Rectangle 7"/>
            <p:cNvSpPr>
              <a:spLocks noChangeArrowheads="1"/>
            </p:cNvSpPr>
            <p:nvPr/>
          </p:nvSpPr>
          <p:spPr bwMode="auto">
            <a:xfrm>
              <a:off x="1824" y="1152"/>
              <a:ext cx="816" cy="33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200">
                <a:solidFill>
                  <a:schemeClr val="bg2"/>
                </a:solidFill>
              </a:endParaRPr>
            </a:p>
          </p:txBody>
        </p:sp>
        <p:sp>
          <p:nvSpPr>
            <p:cNvPr id="71690" name="Rectangle 8"/>
            <p:cNvSpPr>
              <a:spLocks noChangeArrowheads="1"/>
            </p:cNvSpPr>
            <p:nvPr/>
          </p:nvSpPr>
          <p:spPr bwMode="auto">
            <a:xfrm>
              <a:off x="1824" y="1488"/>
              <a:ext cx="816" cy="33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200">
                <a:solidFill>
                  <a:schemeClr val="bg2"/>
                </a:solidFill>
              </a:endParaRPr>
            </a:p>
          </p:txBody>
        </p:sp>
        <p:sp>
          <p:nvSpPr>
            <p:cNvPr id="71691" name="Line 9"/>
            <p:cNvSpPr>
              <a:spLocks noChangeShapeType="1"/>
            </p:cNvSpPr>
            <p:nvPr/>
          </p:nvSpPr>
          <p:spPr bwMode="auto">
            <a:xfrm>
              <a:off x="1824" y="1824"/>
              <a:ext cx="0" cy="4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1692" name="Line 10"/>
            <p:cNvSpPr>
              <a:spLocks noChangeShapeType="1"/>
            </p:cNvSpPr>
            <p:nvPr/>
          </p:nvSpPr>
          <p:spPr bwMode="auto">
            <a:xfrm>
              <a:off x="2640" y="1824"/>
              <a:ext cx="0" cy="4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cxnSp>
          <p:nvCxnSpPr>
            <p:cNvPr id="71693" name="AutoShape 11"/>
            <p:cNvCxnSpPr>
              <a:cxnSpLocks noChangeShapeType="1"/>
              <a:stCxn id="71691" idx="1"/>
            </p:cNvCxnSpPr>
            <p:nvPr/>
          </p:nvCxnSpPr>
          <p:spPr bwMode="auto">
            <a:xfrm rot="16200000" flipH="1">
              <a:off x="2231" y="1861"/>
              <a:ext cx="1" cy="816"/>
            </a:xfrm>
            <a:prstGeom prst="curvedConnector4">
              <a:avLst>
                <a:gd name="adj1" fmla="val -11500005"/>
                <a:gd name="adj2" fmla="val 63602"/>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694" name="AutoShape 12"/>
            <p:cNvCxnSpPr>
              <a:cxnSpLocks noChangeShapeType="1"/>
            </p:cNvCxnSpPr>
            <p:nvPr/>
          </p:nvCxnSpPr>
          <p:spPr bwMode="auto">
            <a:xfrm rot="16200000" flipH="1">
              <a:off x="2231" y="2040"/>
              <a:ext cx="1" cy="816"/>
            </a:xfrm>
            <a:prstGeom prst="curvedConnector4">
              <a:avLst>
                <a:gd name="adj1" fmla="val -11500005"/>
                <a:gd name="adj2" fmla="val 63602"/>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1695" name="Line 13"/>
            <p:cNvSpPr>
              <a:spLocks noChangeShapeType="1"/>
            </p:cNvSpPr>
            <p:nvPr/>
          </p:nvSpPr>
          <p:spPr bwMode="auto">
            <a:xfrm>
              <a:off x="1824" y="2448"/>
              <a:ext cx="0" cy="81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1696" name="Line 14"/>
            <p:cNvSpPr>
              <a:spLocks noChangeShapeType="1"/>
            </p:cNvSpPr>
            <p:nvPr/>
          </p:nvSpPr>
          <p:spPr bwMode="auto">
            <a:xfrm>
              <a:off x="2640" y="2448"/>
              <a:ext cx="0" cy="81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1697" name="Line 15"/>
            <p:cNvSpPr>
              <a:spLocks noChangeShapeType="1"/>
            </p:cNvSpPr>
            <p:nvPr/>
          </p:nvSpPr>
          <p:spPr bwMode="auto">
            <a:xfrm>
              <a:off x="1824" y="2688"/>
              <a:ext cx="81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1698" name="Text Box 16"/>
            <p:cNvSpPr txBox="1">
              <a:spLocks noChangeArrowheads="1"/>
            </p:cNvSpPr>
            <p:nvPr/>
          </p:nvSpPr>
          <p:spPr bwMode="auto">
            <a:xfrm>
              <a:off x="1264" y="912"/>
              <a:ext cx="5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a:solidFill>
                    <a:srgbClr val="CC3399"/>
                  </a:solidFill>
                </a:rPr>
                <a:t>0000H</a:t>
              </a:r>
            </a:p>
          </p:txBody>
        </p:sp>
        <p:sp>
          <p:nvSpPr>
            <p:cNvPr id="71699" name="Text Box 17"/>
            <p:cNvSpPr txBox="1">
              <a:spLocks noChangeArrowheads="1"/>
            </p:cNvSpPr>
            <p:nvPr/>
          </p:nvSpPr>
          <p:spPr bwMode="auto">
            <a:xfrm>
              <a:off x="1967" y="864"/>
              <a:ext cx="55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a:solidFill>
                    <a:srgbClr val="CC3399"/>
                  </a:solidFill>
                </a:rPr>
                <a:t>LJMP</a:t>
              </a:r>
            </a:p>
          </p:txBody>
        </p:sp>
        <p:sp>
          <p:nvSpPr>
            <p:cNvPr id="71700" name="Text Box 18"/>
            <p:cNvSpPr txBox="1">
              <a:spLocks noChangeArrowheads="1"/>
            </p:cNvSpPr>
            <p:nvPr/>
          </p:nvSpPr>
          <p:spPr bwMode="auto">
            <a:xfrm>
              <a:off x="1989" y="1152"/>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a:solidFill>
                    <a:srgbClr val="CC3399"/>
                  </a:solidFill>
                </a:rPr>
                <a:t>00</a:t>
              </a:r>
            </a:p>
          </p:txBody>
        </p:sp>
        <p:sp>
          <p:nvSpPr>
            <p:cNvPr id="71701" name="Text Box 19"/>
            <p:cNvSpPr txBox="1">
              <a:spLocks noChangeArrowheads="1"/>
            </p:cNvSpPr>
            <p:nvPr/>
          </p:nvSpPr>
          <p:spPr bwMode="auto">
            <a:xfrm>
              <a:off x="1989" y="1488"/>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a:solidFill>
                    <a:srgbClr val="CC3399"/>
                  </a:solidFill>
                </a:rPr>
                <a:t>30</a:t>
              </a:r>
            </a:p>
          </p:txBody>
        </p:sp>
        <p:sp>
          <p:nvSpPr>
            <p:cNvPr id="71702" name="Text Box 20"/>
            <p:cNvSpPr txBox="1">
              <a:spLocks noChangeArrowheads="1"/>
            </p:cNvSpPr>
            <p:nvPr/>
          </p:nvSpPr>
          <p:spPr bwMode="auto">
            <a:xfrm>
              <a:off x="1248" y="2688"/>
              <a:ext cx="5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a:solidFill>
                    <a:srgbClr val="CC3399"/>
                  </a:solidFill>
                </a:rPr>
                <a:t>0030H</a:t>
              </a:r>
            </a:p>
          </p:txBody>
        </p:sp>
        <p:sp>
          <p:nvSpPr>
            <p:cNvPr id="71703" name="Text Box 21"/>
            <p:cNvSpPr txBox="1">
              <a:spLocks noChangeArrowheads="1"/>
            </p:cNvSpPr>
            <p:nvPr/>
          </p:nvSpPr>
          <p:spPr bwMode="auto">
            <a:xfrm>
              <a:off x="1899" y="2813"/>
              <a:ext cx="5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a:solidFill>
                    <a:srgbClr val="CC3399"/>
                  </a:solidFill>
                </a:rPr>
                <a:t>主程序</a:t>
              </a:r>
            </a:p>
          </p:txBody>
        </p:sp>
      </p:grpSp>
      <p:sp>
        <p:nvSpPr>
          <p:cNvPr id="71686" name="Rectangle 23"/>
          <p:cNvSpPr>
            <a:spLocks noChangeArrowheads="1"/>
          </p:cNvSpPr>
          <p:nvPr/>
        </p:nvSpPr>
        <p:spPr bwMode="auto">
          <a:xfrm>
            <a:off x="6877050" y="5589588"/>
            <a:ext cx="9779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200">
                <a:hlinkClick r:id="rId2" action="ppaction://hlinksldjump"/>
              </a:rPr>
              <a:t>图</a:t>
            </a:r>
            <a:r>
              <a:rPr lang="en-US" altLang="zh-CN" sz="2200">
                <a:hlinkClick r:id="rId2" action="ppaction://hlinksldjump"/>
              </a:rPr>
              <a:t>5-12</a:t>
            </a:r>
            <a:endParaRPr lang="en-US" altLang="zh-CN" sz="2200"/>
          </a:p>
        </p:txBody>
      </p:sp>
      <p:pic>
        <p:nvPicPr>
          <p:cNvPr id="71687" name="Picture 2" descr="c:\documents and settings\ibm\application data\360se6\User Data\temp\01300000323145123029807175635_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2"/>
          <p:cNvSpPr txBox="1">
            <a:spLocks noChangeArrowheads="1"/>
          </p:cNvSpPr>
          <p:nvPr/>
        </p:nvSpPr>
        <p:spPr bwMode="auto">
          <a:xfrm>
            <a:off x="539552" y="639228"/>
            <a:ext cx="5904656"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kern="0" dirty="0" smtClean="0">
                <a:latin typeface="楷体" panose="02010609060101010101" pitchFamily="49" charset="-122"/>
                <a:ea typeface="楷体" panose="02010609060101010101" pitchFamily="49" charset="-122"/>
              </a:rPr>
              <a:t>5.5.1  </a:t>
            </a:r>
            <a:r>
              <a:rPr kumimoji="0" lang="zh-CN" altLang="en-US" sz="3600" kern="0" dirty="0" smtClean="0">
                <a:latin typeface="楷体" panose="02010609060101010101" pitchFamily="49" charset="-122"/>
                <a:ea typeface="楷体" panose="02010609060101010101" pitchFamily="49" charset="-122"/>
              </a:rPr>
              <a:t>主程序</a:t>
            </a:r>
            <a:endParaRPr kumimoji="0" lang="en-US" altLang="zh-CN" sz="3600" kern="0" dirty="0" smtClean="0">
              <a:latin typeface="楷体" panose="02010609060101010101" pitchFamily="49" charset="-122"/>
              <a:ea typeface="楷体" panose="02010609060101010101" pitchFamily="49" charset="-122"/>
            </a:endParaRPr>
          </a:p>
          <a:p>
            <a:pPr eaLnBrk="1" hangingPunct="1"/>
            <a:r>
              <a:rPr kumimoji="0" lang="en-US" altLang="zh-CN" sz="2800" b="1" kern="0" dirty="0" smtClean="0">
                <a:latin typeface="楷体" panose="02010609060101010101" pitchFamily="49" charset="-122"/>
                <a:ea typeface="楷体" panose="02010609060101010101" pitchFamily="49" charset="-122"/>
              </a:rPr>
              <a:t>1. </a:t>
            </a:r>
            <a:r>
              <a:rPr kumimoji="0" lang="zh-CN" altLang="en-US" sz="2800" b="1" kern="0" dirty="0" smtClean="0">
                <a:latin typeface="楷体" panose="02010609060101010101" pitchFamily="49" charset="-122"/>
                <a:ea typeface="楷体" panose="02010609060101010101" pitchFamily="49" charset="-122"/>
              </a:rPr>
              <a:t>主程序的起始地址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3"/>
          <p:cNvSpPr>
            <a:spLocks noGrp="1" noChangeArrowheads="1"/>
          </p:cNvSpPr>
          <p:nvPr>
            <p:ph idx="1"/>
          </p:nvPr>
        </p:nvSpPr>
        <p:spPr>
          <a:xfrm>
            <a:off x="613500" y="1980283"/>
            <a:ext cx="7772400" cy="2667000"/>
          </a:xfrm>
        </p:spPr>
        <p:txBody>
          <a:bodyPr/>
          <a:lstStyle/>
          <a:p>
            <a:pPr eaLnBrk="1" hangingPunct="1">
              <a:lnSpc>
                <a:spcPct val="130000"/>
              </a:lnSpc>
            </a:pPr>
            <a:r>
              <a:rPr lang="zh-CN" altLang="en-US" sz="2400" b="1" dirty="0" smtClean="0">
                <a:solidFill>
                  <a:schemeClr val="hlink"/>
                </a:solidFill>
              </a:rPr>
              <a:t>初始化：将用到的内部部件或扩展芯片进行初始工作状态设定。</a:t>
            </a:r>
          </a:p>
          <a:p>
            <a:pPr eaLnBrk="1" hangingPunct="1">
              <a:lnSpc>
                <a:spcPct val="130000"/>
              </a:lnSpc>
            </a:pPr>
            <a:r>
              <a:rPr lang="zh-CN" altLang="en-US" sz="2400" b="1" dirty="0" smtClean="0"/>
              <a:t>单片机</a:t>
            </a:r>
            <a:r>
              <a:rPr lang="zh-CN" altLang="en-US" sz="2400" b="1" dirty="0" smtClean="0">
                <a:solidFill>
                  <a:srgbClr val="FF6600"/>
                </a:solidFill>
              </a:rPr>
              <a:t>复位</a:t>
            </a:r>
            <a:r>
              <a:rPr lang="zh-CN" altLang="en-US" sz="2400" b="1" dirty="0" smtClean="0"/>
              <a:t>后，特殊功能寄存器</a:t>
            </a:r>
            <a:r>
              <a:rPr lang="en-US" altLang="zh-CN" sz="2400" b="1" dirty="0" smtClean="0">
                <a:solidFill>
                  <a:srgbClr val="FF6600"/>
                </a:solidFill>
              </a:rPr>
              <a:t>IE</a:t>
            </a:r>
            <a:r>
              <a:rPr lang="zh-CN" altLang="en-US" sz="2400" b="1" dirty="0" smtClean="0">
                <a:solidFill>
                  <a:srgbClr val="FF6600"/>
                </a:solidFill>
              </a:rPr>
              <a:t>、</a:t>
            </a:r>
            <a:r>
              <a:rPr lang="en-US" altLang="zh-CN" sz="2400" b="1" dirty="0" smtClean="0">
                <a:solidFill>
                  <a:srgbClr val="FF6600"/>
                </a:solidFill>
              </a:rPr>
              <a:t>IP</a:t>
            </a:r>
            <a:r>
              <a:rPr lang="zh-CN" altLang="en-US" sz="2400" b="1" dirty="0" smtClean="0">
                <a:solidFill>
                  <a:srgbClr val="FF6600"/>
                </a:solidFill>
              </a:rPr>
              <a:t>内容均为</a:t>
            </a:r>
            <a:r>
              <a:rPr lang="en-US" altLang="zh-CN" sz="2400" b="1" dirty="0" smtClean="0">
                <a:solidFill>
                  <a:srgbClr val="FF6600"/>
                </a:solidFill>
              </a:rPr>
              <a:t>00H</a:t>
            </a:r>
            <a:r>
              <a:rPr lang="zh-CN" altLang="en-US" sz="2400" b="1" dirty="0" smtClean="0"/>
              <a:t>，</a:t>
            </a:r>
            <a:r>
              <a:rPr lang="zh-CN" altLang="en-US" sz="2400" b="1" dirty="0" smtClean="0">
                <a:solidFill>
                  <a:srgbClr val="FF0000"/>
                </a:solidFill>
              </a:rPr>
              <a:t>所以应对</a:t>
            </a:r>
            <a:r>
              <a:rPr lang="en-US" altLang="zh-CN" sz="2400" b="1" dirty="0" smtClean="0">
                <a:solidFill>
                  <a:srgbClr val="FF0000"/>
                </a:solidFill>
              </a:rPr>
              <a:t>IE</a:t>
            </a:r>
            <a:r>
              <a:rPr lang="zh-CN" altLang="en-US" sz="2400" b="1" dirty="0" smtClean="0">
                <a:solidFill>
                  <a:srgbClr val="FF0000"/>
                </a:solidFill>
              </a:rPr>
              <a:t>、</a:t>
            </a:r>
            <a:r>
              <a:rPr lang="en-US" altLang="zh-CN" sz="2400" b="1" dirty="0" smtClean="0">
                <a:solidFill>
                  <a:srgbClr val="FF0000"/>
                </a:solidFill>
              </a:rPr>
              <a:t>IP</a:t>
            </a:r>
            <a:r>
              <a:rPr lang="zh-CN" altLang="en-US" sz="2400" b="1" dirty="0" smtClean="0">
                <a:solidFill>
                  <a:srgbClr val="FF0000"/>
                </a:solidFill>
              </a:rPr>
              <a:t>进行初始化编程，以开放中断，允许某些中断源中断和设置中断优先级等</a:t>
            </a:r>
            <a:r>
              <a:rPr lang="zh-CN" altLang="en-US" sz="2400" b="1" dirty="0" smtClean="0"/>
              <a:t>。</a:t>
            </a:r>
          </a:p>
        </p:txBody>
      </p:sp>
      <p:sp>
        <p:nvSpPr>
          <p:cNvPr id="72706"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25B7C96E-59EE-4FF1-8033-7A685ACFC5A6}" type="datetime10">
              <a:rPr lang="zh-CN" altLang="en-US" sz="2000" smtClean="0">
                <a:solidFill>
                  <a:schemeClr val="bg1"/>
                </a:solidFill>
              </a:rPr>
              <a:pPr>
                <a:spcBef>
                  <a:spcPct val="50000"/>
                </a:spcBef>
                <a:buFontTx/>
                <a:buNone/>
              </a:pPr>
              <a:t>16:57</a:t>
            </a:fld>
            <a:endParaRPr lang="en-US" altLang="zh-CN" sz="2000" smtClean="0"/>
          </a:p>
        </p:txBody>
      </p:sp>
      <p:pic>
        <p:nvPicPr>
          <p:cNvPr id="72709"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539552" y="662438"/>
            <a:ext cx="5904656"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kern="0" dirty="0" smtClean="0">
                <a:latin typeface="楷体" panose="02010609060101010101" pitchFamily="49" charset="-122"/>
                <a:ea typeface="楷体" panose="02010609060101010101" pitchFamily="49" charset="-122"/>
              </a:rPr>
              <a:t>5.5.1  </a:t>
            </a:r>
            <a:r>
              <a:rPr kumimoji="0" lang="zh-CN" altLang="en-US" sz="3600" kern="0" dirty="0" smtClean="0">
                <a:latin typeface="楷体" panose="02010609060101010101" pitchFamily="49" charset="-122"/>
                <a:ea typeface="楷体" panose="02010609060101010101" pitchFamily="49" charset="-122"/>
              </a:rPr>
              <a:t>主程序</a:t>
            </a:r>
            <a:endParaRPr kumimoji="0" lang="en-US" altLang="zh-CN" sz="3600" kern="0" dirty="0" smtClean="0">
              <a:latin typeface="楷体" panose="02010609060101010101" pitchFamily="49" charset="-122"/>
              <a:ea typeface="楷体" panose="02010609060101010101" pitchFamily="49" charset="-122"/>
            </a:endParaRPr>
          </a:p>
          <a:p>
            <a:pPr eaLnBrk="1" hangingPunct="1"/>
            <a:r>
              <a:rPr kumimoji="0" lang="en-US" altLang="zh-CN" sz="2800" b="1" kern="0" dirty="0" smtClean="0">
                <a:latin typeface="楷体" panose="02010609060101010101" pitchFamily="49" charset="-122"/>
                <a:ea typeface="楷体" panose="02010609060101010101" pitchFamily="49" charset="-122"/>
              </a:rPr>
              <a:t>1. </a:t>
            </a:r>
            <a:r>
              <a:rPr kumimoji="0" lang="zh-CN" altLang="en-US" sz="2800" b="1" kern="0" dirty="0" smtClean="0">
                <a:latin typeface="楷体" panose="02010609060101010101" pitchFamily="49" charset="-122"/>
                <a:ea typeface="楷体" panose="02010609060101010101" pitchFamily="49" charset="-122"/>
              </a:rPr>
              <a:t>主程序的初始化内容</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3"/>
          <p:cNvSpPr>
            <a:spLocks noGrp="1" noChangeArrowheads="1"/>
          </p:cNvSpPr>
          <p:nvPr>
            <p:ph idx="1"/>
          </p:nvPr>
        </p:nvSpPr>
        <p:spPr>
          <a:xfrm>
            <a:off x="685800" y="1981200"/>
            <a:ext cx="7772400" cy="2971800"/>
          </a:xfrm>
        </p:spPr>
        <p:txBody>
          <a:bodyPr/>
          <a:lstStyle/>
          <a:p>
            <a:pPr eaLnBrk="1" hangingPunct="1">
              <a:lnSpc>
                <a:spcPct val="120000"/>
              </a:lnSpc>
            </a:pPr>
            <a:r>
              <a:rPr lang="en-US" altLang="zh-CN" sz="2400" dirty="0" smtClean="0"/>
              <a:t>1. </a:t>
            </a:r>
            <a:r>
              <a:rPr lang="zh-CN" altLang="en-US" sz="2400" dirty="0" smtClean="0"/>
              <a:t>中断服务程序起始地址</a:t>
            </a:r>
            <a:endParaRPr lang="en-US" altLang="zh-CN" sz="2400" dirty="0"/>
          </a:p>
          <a:p>
            <a:pPr eaLnBrk="1" hangingPunct="1">
              <a:lnSpc>
                <a:spcPct val="120000"/>
              </a:lnSpc>
            </a:pPr>
            <a:r>
              <a:rPr lang="en-US" altLang="zh-CN" sz="2400" dirty="0" smtClean="0"/>
              <a:t>2. </a:t>
            </a:r>
            <a:r>
              <a:rPr lang="zh-CN" altLang="en-US" sz="2400" dirty="0" smtClean="0"/>
              <a:t>中断服务程序编写中的注意事项</a:t>
            </a:r>
            <a:endParaRPr lang="en-US" altLang="zh-CN" sz="2400" dirty="0" smtClean="0"/>
          </a:p>
          <a:p>
            <a:pPr marL="0" indent="0" eaLnBrk="1" hangingPunct="1">
              <a:lnSpc>
                <a:spcPct val="120000"/>
              </a:lnSpc>
              <a:buNone/>
            </a:pPr>
            <a:r>
              <a:rPr lang="zh-CN" altLang="en-US" sz="2400" dirty="0" smtClean="0"/>
              <a:t>    当</a:t>
            </a:r>
            <a:r>
              <a:rPr lang="en-US" altLang="zh-CN" sz="2400" dirty="0"/>
              <a:t>CPU</a:t>
            </a:r>
            <a:r>
              <a:rPr lang="zh-CN" altLang="en-US" sz="2400" dirty="0"/>
              <a:t>接收到中断请求信号并予以响应后，</a:t>
            </a:r>
            <a:r>
              <a:rPr lang="en-US" altLang="zh-CN" sz="2400" dirty="0"/>
              <a:t>CPU</a:t>
            </a:r>
            <a:r>
              <a:rPr lang="zh-CN" altLang="en-US" sz="2400" dirty="0"/>
              <a:t>把当前的</a:t>
            </a:r>
            <a:r>
              <a:rPr lang="en-US" altLang="zh-CN" sz="2400" dirty="0"/>
              <a:t>PC</a:t>
            </a:r>
            <a:r>
              <a:rPr lang="zh-CN" altLang="en-US" sz="2400" dirty="0"/>
              <a:t>内容压入堆栈进行保护，然后转入响应的中断服务程序入口处执行。</a:t>
            </a:r>
            <a:endParaRPr lang="en-US" altLang="zh-CN" sz="2400" dirty="0"/>
          </a:p>
          <a:p>
            <a:pPr marL="0" indent="0" eaLnBrk="1" hangingPunct="1">
              <a:lnSpc>
                <a:spcPct val="120000"/>
              </a:lnSpc>
              <a:buNone/>
            </a:pPr>
            <a:endParaRPr lang="zh-CN" altLang="en-US" sz="2400" dirty="0" smtClean="0"/>
          </a:p>
        </p:txBody>
      </p:sp>
      <p:sp>
        <p:nvSpPr>
          <p:cNvPr id="73730"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11A3AE57-E768-4E89-B2B3-A13CF28436CE}" type="datetime10">
              <a:rPr lang="zh-CN" altLang="en-US" sz="2000" smtClean="0">
                <a:solidFill>
                  <a:schemeClr val="bg1"/>
                </a:solidFill>
              </a:rPr>
              <a:pPr>
                <a:spcBef>
                  <a:spcPct val="50000"/>
                </a:spcBef>
                <a:buFontTx/>
                <a:buNone/>
              </a:pPr>
              <a:t>16:57</a:t>
            </a:fld>
            <a:endParaRPr lang="en-US" altLang="zh-CN" sz="2000" smtClean="0"/>
          </a:p>
        </p:txBody>
      </p:sp>
      <p:pic>
        <p:nvPicPr>
          <p:cNvPr id="73733"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539552" y="627905"/>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b="1" kern="0" dirty="0" smtClean="0">
                <a:latin typeface="楷体" panose="02010609060101010101" pitchFamily="49" charset="-122"/>
                <a:ea typeface="楷体" panose="02010609060101010101" pitchFamily="49" charset="-122"/>
              </a:rPr>
              <a:t>5.5  </a:t>
            </a:r>
            <a:r>
              <a:rPr lang="zh-CN" altLang="en-US" sz="3600" dirty="0" smtClean="0">
                <a:latin typeface="楷体" panose="02010609060101010101" pitchFamily="49" charset="-122"/>
                <a:ea typeface="楷体" panose="02010609060101010101" pitchFamily="49" charset="-122"/>
              </a:rPr>
              <a:t>中断</a:t>
            </a:r>
            <a:r>
              <a:rPr lang="zh-CN" altLang="en-US" sz="3600" dirty="0">
                <a:latin typeface="楷体" panose="02010609060101010101" pitchFamily="49" charset="-122"/>
                <a:ea typeface="楷体" panose="02010609060101010101" pitchFamily="49" charset="-122"/>
              </a:rPr>
              <a:t>程序</a:t>
            </a:r>
            <a:r>
              <a:rPr lang="zh-CN" altLang="en-US" sz="3600" dirty="0" smtClean="0">
                <a:latin typeface="楷体" panose="02010609060101010101" pitchFamily="49" charset="-122"/>
                <a:ea typeface="楷体" panose="02010609060101010101" pitchFamily="49" charset="-122"/>
              </a:rPr>
              <a:t>举例</a:t>
            </a:r>
            <a:endParaRPr lang="en-US" altLang="zh-CN" sz="3600" dirty="0" smtClean="0">
              <a:latin typeface="楷体" panose="02010609060101010101" pitchFamily="49" charset="-122"/>
              <a:ea typeface="楷体" panose="02010609060101010101" pitchFamily="49" charset="-122"/>
            </a:endParaRPr>
          </a:p>
          <a:p>
            <a:pPr eaLnBrk="1" hangingPunct="1"/>
            <a:r>
              <a:rPr kumimoji="0" lang="en-US" altLang="zh-CN" sz="2800" kern="0" dirty="0" smtClean="0">
                <a:latin typeface="楷体" panose="02010609060101010101" pitchFamily="49" charset="-122"/>
                <a:ea typeface="楷体" panose="02010609060101010101" pitchFamily="49" charset="-122"/>
              </a:rPr>
              <a:t>5.5.2  </a:t>
            </a:r>
            <a:r>
              <a:rPr kumimoji="0" lang="zh-CN" altLang="en-US" sz="2800" kern="0" dirty="0" smtClean="0">
                <a:latin typeface="楷体" panose="02010609060101010101" pitchFamily="49" charset="-122"/>
                <a:ea typeface="楷体" panose="02010609060101010101" pitchFamily="49" charset="-122"/>
              </a:rPr>
              <a:t>中断服务程序</a:t>
            </a:r>
            <a:endParaRPr kumimoji="0" lang="zh-CN" altLang="en-US" sz="2800" b="1" kern="0" dirty="0" smtClean="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3"/>
          <p:cNvSpPr>
            <a:spLocks noGrp="1" noChangeArrowheads="1"/>
          </p:cNvSpPr>
          <p:nvPr>
            <p:ph idx="1"/>
          </p:nvPr>
        </p:nvSpPr>
        <p:spPr>
          <a:xfrm>
            <a:off x="507270" y="1768475"/>
            <a:ext cx="5867400" cy="4724400"/>
          </a:xfrm>
        </p:spPr>
        <p:txBody>
          <a:bodyPr/>
          <a:lstStyle/>
          <a:p>
            <a:pPr eaLnBrk="1" hangingPunct="1">
              <a:lnSpc>
                <a:spcPct val="130000"/>
              </a:lnSpc>
            </a:pPr>
            <a:r>
              <a:rPr lang="zh-CN" altLang="en-US" sz="2000" b="1" dirty="0" smtClean="0">
                <a:solidFill>
                  <a:srgbClr val="FF0000"/>
                </a:solidFill>
              </a:rPr>
              <a:t>中断系统对五个中断源分别规定了各自</a:t>
            </a:r>
            <a:r>
              <a:rPr lang="zh-CN" altLang="en-US" sz="2000" b="1" dirty="0" smtClean="0">
                <a:solidFill>
                  <a:schemeClr val="tx2"/>
                </a:solidFill>
              </a:rPr>
              <a:t>的</a:t>
            </a:r>
            <a:r>
              <a:rPr lang="zh-CN" altLang="en-US" sz="2000" b="1" dirty="0" smtClean="0">
                <a:solidFill>
                  <a:srgbClr val="FF0000"/>
                </a:solidFill>
              </a:rPr>
              <a:t>入口地址，但这些入口地址相距很近（</a:t>
            </a:r>
            <a:r>
              <a:rPr lang="en-US" altLang="zh-CN" sz="2000" b="1" dirty="0" smtClean="0">
                <a:solidFill>
                  <a:srgbClr val="FF0000"/>
                </a:solidFill>
              </a:rPr>
              <a:t>8</a:t>
            </a:r>
            <a:r>
              <a:rPr lang="zh-CN" altLang="en-US" sz="2000" b="1" dirty="0" smtClean="0">
                <a:solidFill>
                  <a:srgbClr val="FF0000"/>
                </a:solidFill>
              </a:rPr>
              <a:t>个字节）。</a:t>
            </a:r>
            <a:endParaRPr lang="zh-CN" altLang="en-US" sz="2000" b="1" dirty="0" smtClean="0"/>
          </a:p>
          <a:p>
            <a:pPr eaLnBrk="1" hangingPunct="1">
              <a:lnSpc>
                <a:spcPct val="130000"/>
              </a:lnSpc>
            </a:pPr>
            <a:r>
              <a:rPr lang="zh-CN" altLang="en-US" sz="2000" b="1" dirty="0" smtClean="0">
                <a:solidFill>
                  <a:srgbClr val="000099"/>
                </a:solidFill>
              </a:rPr>
              <a:t>如中断服务程序的指令代码少于</a:t>
            </a:r>
            <a:r>
              <a:rPr lang="en-US" altLang="zh-CN" sz="2000" b="1" dirty="0" smtClean="0">
                <a:solidFill>
                  <a:srgbClr val="000099"/>
                </a:solidFill>
              </a:rPr>
              <a:t>8</a:t>
            </a:r>
            <a:r>
              <a:rPr lang="zh-CN" altLang="en-US" sz="2000" b="1" dirty="0" smtClean="0">
                <a:solidFill>
                  <a:srgbClr val="000099"/>
                </a:solidFill>
              </a:rPr>
              <a:t>个字节，则可从规定的中断服务程序入口地址开始，直接编写中断服务程序；</a:t>
            </a:r>
            <a:endParaRPr lang="zh-CN" altLang="en-US" sz="2000" b="1" dirty="0" smtClean="0"/>
          </a:p>
          <a:p>
            <a:pPr eaLnBrk="1" hangingPunct="1">
              <a:lnSpc>
                <a:spcPct val="130000"/>
              </a:lnSpc>
            </a:pPr>
            <a:r>
              <a:rPr lang="zh-CN" altLang="en-US" sz="2000" b="1" dirty="0" smtClean="0">
                <a:solidFill>
                  <a:srgbClr val="666633"/>
                </a:solidFill>
              </a:rPr>
              <a:t>如中断服务程序的指令代码大于</a:t>
            </a:r>
            <a:r>
              <a:rPr lang="en-US" altLang="zh-CN" sz="2000" b="1" dirty="0" smtClean="0">
                <a:solidFill>
                  <a:srgbClr val="666633"/>
                </a:solidFill>
              </a:rPr>
              <a:t>8</a:t>
            </a:r>
            <a:r>
              <a:rPr lang="zh-CN" altLang="en-US" sz="2000" b="1" dirty="0" smtClean="0">
                <a:solidFill>
                  <a:srgbClr val="666633"/>
                </a:solidFill>
              </a:rPr>
              <a:t>个字节，则应采用与主程序相同的方法，在相应的入口处写一条跳转指令，并以跳转指令的目标地址作为中断服务程序的起始地址进行编程。</a:t>
            </a:r>
          </a:p>
          <a:p>
            <a:pPr eaLnBrk="1" hangingPunct="1">
              <a:lnSpc>
                <a:spcPct val="130000"/>
              </a:lnSpc>
            </a:pPr>
            <a:r>
              <a:rPr lang="zh-CN" altLang="en-US" sz="2000" b="1" dirty="0" smtClean="0">
                <a:solidFill>
                  <a:srgbClr val="0000FF"/>
                </a:solidFill>
              </a:rPr>
              <a:t>以</a:t>
            </a:r>
            <a:r>
              <a:rPr lang="en-US" altLang="zh-CN" sz="2000" b="1" dirty="0" smtClean="0">
                <a:solidFill>
                  <a:srgbClr val="0000FF"/>
                </a:solidFill>
              </a:rPr>
              <a:t>INT0</a:t>
            </a:r>
            <a:r>
              <a:rPr lang="zh-CN" altLang="en-US" sz="2000" b="1" dirty="0" smtClean="0">
                <a:solidFill>
                  <a:srgbClr val="0000FF"/>
                </a:solidFill>
              </a:rPr>
              <a:t>为例，中断矢量地址为</a:t>
            </a:r>
            <a:r>
              <a:rPr lang="en-US" altLang="zh-CN" sz="2000" b="1" dirty="0" smtClean="0">
                <a:solidFill>
                  <a:srgbClr val="0000FF"/>
                </a:solidFill>
              </a:rPr>
              <a:t>0003H</a:t>
            </a:r>
            <a:r>
              <a:rPr lang="zh-CN" altLang="en-US" sz="2000" b="1" dirty="0" smtClean="0">
                <a:solidFill>
                  <a:srgbClr val="0000FF"/>
                </a:solidFill>
              </a:rPr>
              <a:t>，中断服务程序从</a:t>
            </a:r>
            <a:r>
              <a:rPr lang="en-US" altLang="zh-CN" sz="2000" b="1" dirty="0" smtClean="0">
                <a:solidFill>
                  <a:srgbClr val="0000FF"/>
                </a:solidFill>
              </a:rPr>
              <a:t>0200H</a:t>
            </a:r>
            <a:r>
              <a:rPr lang="zh-CN" altLang="en-US" sz="2000" b="1" dirty="0" smtClean="0">
                <a:solidFill>
                  <a:srgbClr val="0000FF"/>
                </a:solidFill>
              </a:rPr>
              <a:t>开始。如 </a:t>
            </a:r>
            <a:r>
              <a:rPr lang="zh-CN" altLang="en-US" sz="2000" b="1" dirty="0" smtClean="0">
                <a:solidFill>
                  <a:srgbClr val="0000FF"/>
                </a:solidFill>
                <a:hlinkClick r:id="rId2" action="ppaction://hlinksldjump"/>
              </a:rPr>
              <a:t>图</a:t>
            </a:r>
            <a:r>
              <a:rPr lang="en-US" altLang="zh-CN" sz="2000" b="1" dirty="0" smtClean="0">
                <a:solidFill>
                  <a:srgbClr val="0000FF"/>
                </a:solidFill>
                <a:hlinkClick r:id="rId2" action="ppaction://hlinksldjump"/>
              </a:rPr>
              <a:t>5-13</a:t>
            </a:r>
            <a:r>
              <a:rPr lang="zh-CN" altLang="en-US" sz="2000" b="1" dirty="0" smtClean="0">
                <a:solidFill>
                  <a:srgbClr val="0000FF"/>
                </a:solidFill>
              </a:rPr>
              <a:t>所示。</a:t>
            </a:r>
          </a:p>
        </p:txBody>
      </p:sp>
      <p:sp>
        <p:nvSpPr>
          <p:cNvPr id="74754"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6B147F7F-71F6-417B-99D1-DCFA69676730}" type="datetime10">
              <a:rPr lang="zh-CN" altLang="en-US" sz="2000" smtClean="0">
                <a:solidFill>
                  <a:schemeClr val="bg1"/>
                </a:solidFill>
              </a:rPr>
              <a:pPr>
                <a:spcBef>
                  <a:spcPct val="50000"/>
                </a:spcBef>
                <a:buFontTx/>
                <a:buNone/>
              </a:pPr>
              <a:t>16:57</a:t>
            </a:fld>
            <a:endParaRPr lang="en-US" altLang="zh-CN" sz="2000" smtClean="0"/>
          </a:p>
        </p:txBody>
      </p:sp>
      <p:grpSp>
        <p:nvGrpSpPr>
          <p:cNvPr id="74757" name="Group 4"/>
          <p:cNvGrpSpPr>
            <a:grpSpLocks/>
          </p:cNvGrpSpPr>
          <p:nvPr/>
        </p:nvGrpSpPr>
        <p:grpSpPr bwMode="auto">
          <a:xfrm>
            <a:off x="6265864" y="1646326"/>
            <a:ext cx="2209800" cy="3886200"/>
            <a:chOff x="1248" y="816"/>
            <a:chExt cx="1392" cy="2448"/>
          </a:xfrm>
        </p:grpSpPr>
        <p:sp>
          <p:nvSpPr>
            <p:cNvPr id="74760" name="Rectangle 5"/>
            <p:cNvSpPr>
              <a:spLocks noChangeArrowheads="1"/>
            </p:cNvSpPr>
            <p:nvPr/>
          </p:nvSpPr>
          <p:spPr bwMode="auto">
            <a:xfrm>
              <a:off x="1824" y="816"/>
              <a:ext cx="816" cy="33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200">
                <a:solidFill>
                  <a:schemeClr val="bg2"/>
                </a:solidFill>
              </a:endParaRPr>
            </a:p>
          </p:txBody>
        </p:sp>
        <p:sp>
          <p:nvSpPr>
            <p:cNvPr id="74761" name="Rectangle 6"/>
            <p:cNvSpPr>
              <a:spLocks noChangeArrowheads="1"/>
            </p:cNvSpPr>
            <p:nvPr/>
          </p:nvSpPr>
          <p:spPr bwMode="auto">
            <a:xfrm>
              <a:off x="1824" y="1152"/>
              <a:ext cx="816" cy="33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200">
                <a:solidFill>
                  <a:schemeClr val="bg2"/>
                </a:solidFill>
              </a:endParaRPr>
            </a:p>
          </p:txBody>
        </p:sp>
        <p:sp>
          <p:nvSpPr>
            <p:cNvPr id="74762" name="Rectangle 7"/>
            <p:cNvSpPr>
              <a:spLocks noChangeArrowheads="1"/>
            </p:cNvSpPr>
            <p:nvPr/>
          </p:nvSpPr>
          <p:spPr bwMode="auto">
            <a:xfrm>
              <a:off x="1824" y="1488"/>
              <a:ext cx="816" cy="33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200">
                <a:solidFill>
                  <a:schemeClr val="bg2"/>
                </a:solidFill>
              </a:endParaRPr>
            </a:p>
          </p:txBody>
        </p:sp>
        <p:sp>
          <p:nvSpPr>
            <p:cNvPr id="74763" name="Line 8"/>
            <p:cNvSpPr>
              <a:spLocks noChangeShapeType="1"/>
            </p:cNvSpPr>
            <p:nvPr/>
          </p:nvSpPr>
          <p:spPr bwMode="auto">
            <a:xfrm>
              <a:off x="1824" y="1824"/>
              <a:ext cx="0" cy="4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4764" name="Line 9"/>
            <p:cNvSpPr>
              <a:spLocks noChangeShapeType="1"/>
            </p:cNvSpPr>
            <p:nvPr/>
          </p:nvSpPr>
          <p:spPr bwMode="auto">
            <a:xfrm>
              <a:off x="2640" y="1824"/>
              <a:ext cx="0" cy="4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cxnSp>
          <p:nvCxnSpPr>
            <p:cNvPr id="74765" name="AutoShape 10"/>
            <p:cNvCxnSpPr>
              <a:cxnSpLocks noChangeShapeType="1"/>
              <a:stCxn id="74763" idx="1"/>
            </p:cNvCxnSpPr>
            <p:nvPr/>
          </p:nvCxnSpPr>
          <p:spPr bwMode="auto">
            <a:xfrm rot="16200000" flipH="1">
              <a:off x="2231" y="1861"/>
              <a:ext cx="1" cy="816"/>
            </a:xfrm>
            <a:prstGeom prst="curvedConnector4">
              <a:avLst>
                <a:gd name="adj1" fmla="val -11500005"/>
                <a:gd name="adj2" fmla="val 63602"/>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4766" name="AutoShape 11"/>
            <p:cNvCxnSpPr>
              <a:cxnSpLocks noChangeShapeType="1"/>
            </p:cNvCxnSpPr>
            <p:nvPr/>
          </p:nvCxnSpPr>
          <p:spPr bwMode="auto">
            <a:xfrm rot="16200000" flipH="1">
              <a:off x="2231" y="2040"/>
              <a:ext cx="1" cy="816"/>
            </a:xfrm>
            <a:prstGeom prst="curvedConnector4">
              <a:avLst>
                <a:gd name="adj1" fmla="val -11500005"/>
                <a:gd name="adj2" fmla="val 63602"/>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4767" name="Line 12"/>
            <p:cNvSpPr>
              <a:spLocks noChangeShapeType="1"/>
            </p:cNvSpPr>
            <p:nvPr/>
          </p:nvSpPr>
          <p:spPr bwMode="auto">
            <a:xfrm>
              <a:off x="1824" y="2448"/>
              <a:ext cx="0" cy="81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4768" name="Line 13"/>
            <p:cNvSpPr>
              <a:spLocks noChangeShapeType="1"/>
            </p:cNvSpPr>
            <p:nvPr/>
          </p:nvSpPr>
          <p:spPr bwMode="auto">
            <a:xfrm>
              <a:off x="2640" y="2448"/>
              <a:ext cx="0" cy="81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4769" name="Line 14"/>
            <p:cNvSpPr>
              <a:spLocks noChangeShapeType="1"/>
            </p:cNvSpPr>
            <p:nvPr/>
          </p:nvSpPr>
          <p:spPr bwMode="auto">
            <a:xfrm>
              <a:off x="1824" y="2688"/>
              <a:ext cx="81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4770" name="Text Box 15"/>
            <p:cNvSpPr txBox="1">
              <a:spLocks noChangeArrowheads="1"/>
            </p:cNvSpPr>
            <p:nvPr/>
          </p:nvSpPr>
          <p:spPr bwMode="auto">
            <a:xfrm>
              <a:off x="1264" y="912"/>
              <a:ext cx="5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a:solidFill>
                    <a:srgbClr val="CC3399"/>
                  </a:solidFill>
                </a:rPr>
                <a:t>0003H</a:t>
              </a:r>
            </a:p>
          </p:txBody>
        </p:sp>
        <p:sp>
          <p:nvSpPr>
            <p:cNvPr id="74771" name="Text Box 16"/>
            <p:cNvSpPr txBox="1">
              <a:spLocks noChangeArrowheads="1"/>
            </p:cNvSpPr>
            <p:nvPr/>
          </p:nvSpPr>
          <p:spPr bwMode="auto">
            <a:xfrm>
              <a:off x="1967" y="864"/>
              <a:ext cx="55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a:solidFill>
                    <a:srgbClr val="CC3399"/>
                  </a:solidFill>
                </a:rPr>
                <a:t>LJMP</a:t>
              </a:r>
            </a:p>
          </p:txBody>
        </p:sp>
        <p:sp>
          <p:nvSpPr>
            <p:cNvPr id="74772" name="Text Box 17"/>
            <p:cNvSpPr txBox="1">
              <a:spLocks noChangeArrowheads="1"/>
            </p:cNvSpPr>
            <p:nvPr/>
          </p:nvSpPr>
          <p:spPr bwMode="auto">
            <a:xfrm>
              <a:off x="1989" y="1152"/>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a:solidFill>
                    <a:srgbClr val="CC3399"/>
                  </a:solidFill>
                </a:rPr>
                <a:t>02</a:t>
              </a:r>
            </a:p>
          </p:txBody>
        </p:sp>
        <p:sp>
          <p:nvSpPr>
            <p:cNvPr id="74773" name="Text Box 18"/>
            <p:cNvSpPr txBox="1">
              <a:spLocks noChangeArrowheads="1"/>
            </p:cNvSpPr>
            <p:nvPr/>
          </p:nvSpPr>
          <p:spPr bwMode="auto">
            <a:xfrm>
              <a:off x="1989" y="1488"/>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a:solidFill>
                    <a:srgbClr val="CC3399"/>
                  </a:solidFill>
                </a:rPr>
                <a:t>00</a:t>
              </a:r>
            </a:p>
          </p:txBody>
        </p:sp>
        <p:sp>
          <p:nvSpPr>
            <p:cNvPr id="74774" name="Text Box 19"/>
            <p:cNvSpPr txBox="1">
              <a:spLocks noChangeArrowheads="1"/>
            </p:cNvSpPr>
            <p:nvPr/>
          </p:nvSpPr>
          <p:spPr bwMode="auto">
            <a:xfrm>
              <a:off x="1248" y="2688"/>
              <a:ext cx="5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a:solidFill>
                    <a:srgbClr val="CC3399"/>
                  </a:solidFill>
                </a:rPr>
                <a:t>0200H</a:t>
              </a:r>
            </a:p>
          </p:txBody>
        </p:sp>
        <p:sp>
          <p:nvSpPr>
            <p:cNvPr id="74775" name="Text Box 20"/>
            <p:cNvSpPr txBox="1">
              <a:spLocks noChangeArrowheads="1"/>
            </p:cNvSpPr>
            <p:nvPr/>
          </p:nvSpPr>
          <p:spPr bwMode="auto">
            <a:xfrm>
              <a:off x="1899" y="2717"/>
              <a:ext cx="59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a:solidFill>
                    <a:srgbClr val="CC3399"/>
                  </a:solidFill>
                </a:rPr>
                <a:t>中断服</a:t>
              </a:r>
            </a:p>
            <a:p>
              <a:pPr algn="ctr" eaLnBrk="1" hangingPunct="1">
                <a:spcBef>
                  <a:spcPct val="0"/>
                </a:spcBef>
                <a:buFontTx/>
                <a:buNone/>
              </a:pPr>
              <a:r>
                <a:rPr lang="zh-CN" altLang="en-US" sz="2000">
                  <a:solidFill>
                    <a:srgbClr val="CC3399"/>
                  </a:solidFill>
                </a:rPr>
                <a:t>务程序</a:t>
              </a:r>
            </a:p>
          </p:txBody>
        </p:sp>
      </p:grpSp>
      <p:sp>
        <p:nvSpPr>
          <p:cNvPr id="74758" name="Rectangle 22"/>
          <p:cNvSpPr>
            <a:spLocks noChangeArrowheads="1"/>
          </p:cNvSpPr>
          <p:nvPr/>
        </p:nvSpPr>
        <p:spPr bwMode="auto">
          <a:xfrm>
            <a:off x="7370764" y="5672931"/>
            <a:ext cx="9779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200" dirty="0">
                <a:solidFill>
                  <a:srgbClr val="0000FF"/>
                </a:solidFill>
                <a:hlinkClick r:id="rId2" action="ppaction://hlinksldjump"/>
              </a:rPr>
              <a:t>图</a:t>
            </a:r>
            <a:r>
              <a:rPr lang="en-US" altLang="zh-CN" sz="2200" dirty="0">
                <a:solidFill>
                  <a:srgbClr val="0000FF"/>
                </a:solidFill>
                <a:hlinkClick r:id="rId2" action="ppaction://hlinksldjump"/>
              </a:rPr>
              <a:t>5-13</a:t>
            </a:r>
            <a:endParaRPr lang="en-US" altLang="zh-CN" sz="2200" dirty="0">
              <a:solidFill>
                <a:srgbClr val="0000FF"/>
              </a:solidFill>
            </a:endParaRPr>
          </a:p>
        </p:txBody>
      </p:sp>
      <p:pic>
        <p:nvPicPr>
          <p:cNvPr id="74759" name="Picture 2" descr="c:\documents and settings\ibm\application data\360se6\User Data\temp\01300000323145123029807175635_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2"/>
          <p:cNvSpPr txBox="1">
            <a:spLocks noChangeArrowheads="1"/>
          </p:cNvSpPr>
          <p:nvPr/>
        </p:nvSpPr>
        <p:spPr bwMode="auto">
          <a:xfrm>
            <a:off x="516575" y="572290"/>
            <a:ext cx="5904656"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kern="0" dirty="0" smtClean="0">
                <a:latin typeface="楷体" panose="02010609060101010101" pitchFamily="49" charset="-122"/>
                <a:ea typeface="楷体" panose="02010609060101010101" pitchFamily="49" charset="-122"/>
              </a:rPr>
              <a:t>5.5.2  </a:t>
            </a:r>
            <a:r>
              <a:rPr kumimoji="0" lang="zh-CN" altLang="en-US" sz="3600" kern="0" dirty="0" smtClean="0">
                <a:latin typeface="楷体" panose="02010609060101010101" pitchFamily="49" charset="-122"/>
                <a:ea typeface="楷体" panose="02010609060101010101" pitchFamily="49" charset="-122"/>
              </a:rPr>
              <a:t>中断服务程序</a:t>
            </a:r>
            <a:endParaRPr kumimoji="0" lang="en-US" altLang="zh-CN" sz="3600" kern="0" dirty="0" smtClean="0">
              <a:latin typeface="楷体" panose="02010609060101010101" pitchFamily="49" charset="-122"/>
              <a:ea typeface="楷体" panose="02010609060101010101" pitchFamily="49" charset="-122"/>
            </a:endParaRPr>
          </a:p>
          <a:p>
            <a:pPr eaLnBrk="1" hangingPunct="1"/>
            <a:r>
              <a:rPr kumimoji="0" lang="en-US" altLang="zh-CN" sz="2800" b="1" kern="0" dirty="0" smtClean="0">
                <a:latin typeface="楷体" panose="02010609060101010101" pitchFamily="49" charset="-122"/>
                <a:ea typeface="楷体" panose="02010609060101010101" pitchFamily="49" charset="-122"/>
              </a:rPr>
              <a:t>1. </a:t>
            </a:r>
            <a:r>
              <a:rPr lang="zh-CN" altLang="en-US" sz="2800" dirty="0" smtClean="0">
                <a:latin typeface="楷体" panose="02010609060101010101" pitchFamily="49" charset="-122"/>
                <a:ea typeface="楷体" panose="02010609060101010101" pitchFamily="49" charset="-122"/>
              </a:rPr>
              <a:t>中断服务程序的起始地址</a:t>
            </a:r>
            <a:endParaRPr kumimoji="0" lang="zh-CN" altLang="en-US" sz="2800" b="1" kern="0" dirty="0" smtClean="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7A4178AF-59C5-4DF2-90C3-69A93201BAE9}" type="datetime10">
              <a:rPr lang="zh-CN" altLang="en-US" sz="2000" smtClean="0">
                <a:solidFill>
                  <a:schemeClr val="bg1"/>
                </a:solidFill>
              </a:rPr>
              <a:pPr>
                <a:spcBef>
                  <a:spcPct val="50000"/>
                </a:spcBef>
                <a:buFontTx/>
                <a:buNone/>
              </a:pPr>
              <a:t>16:57</a:t>
            </a:fld>
            <a:endParaRPr lang="en-US" altLang="zh-CN" sz="2000" smtClean="0"/>
          </a:p>
        </p:txBody>
      </p:sp>
      <p:pic>
        <p:nvPicPr>
          <p:cNvPr id="75781"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bwMode="auto">
          <a:xfrm>
            <a:off x="575373" y="1772816"/>
            <a:ext cx="7805827" cy="4243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lnSpc>
                <a:spcPct val="150000"/>
              </a:lnSpc>
            </a:pPr>
            <a:r>
              <a:rPr lang="zh-CN" altLang="en-US" sz="2400" b="0" dirty="0" smtClean="0">
                <a:latin typeface="+mn-ea"/>
              </a:rPr>
              <a:t>视</a:t>
            </a:r>
            <a:r>
              <a:rPr lang="zh-CN" altLang="en-US" sz="2400" b="0" dirty="0">
                <a:latin typeface="+mn-ea"/>
              </a:rPr>
              <a:t>需要确定是否保护现场</a:t>
            </a:r>
            <a:r>
              <a:rPr lang="zh-CN" altLang="en-US" sz="2400" b="0" dirty="0" smtClean="0">
                <a:latin typeface="+mn-ea"/>
              </a:rPr>
              <a:t>。</a:t>
            </a:r>
            <a:endParaRPr lang="en-US" altLang="zh-CN" sz="2400" b="0" dirty="0" smtClean="0">
              <a:latin typeface="+mn-ea"/>
            </a:endParaRPr>
          </a:p>
          <a:p>
            <a:pPr eaLnBrk="1" hangingPunct="1">
              <a:lnSpc>
                <a:spcPct val="150000"/>
              </a:lnSpc>
            </a:pPr>
            <a:r>
              <a:rPr lang="zh-CN" altLang="en-US" sz="2400" b="0" dirty="0" smtClean="0">
                <a:latin typeface="+mn-ea"/>
              </a:rPr>
              <a:t>及时</a:t>
            </a:r>
            <a:r>
              <a:rPr lang="zh-CN" altLang="en-US" sz="2400" b="0" dirty="0">
                <a:latin typeface="+mn-ea"/>
              </a:rPr>
              <a:t>清除那些不能被硬件自动清除的中断请求标志，以免产生错误的中断</a:t>
            </a:r>
            <a:r>
              <a:rPr lang="zh-CN" altLang="en-US" sz="2400" b="0" dirty="0" smtClean="0">
                <a:latin typeface="+mn-ea"/>
              </a:rPr>
              <a:t>。</a:t>
            </a:r>
            <a:endParaRPr lang="en-US" altLang="zh-CN" sz="2400" b="0" dirty="0" smtClean="0">
              <a:latin typeface="+mn-ea"/>
            </a:endParaRPr>
          </a:p>
          <a:p>
            <a:pPr eaLnBrk="1" hangingPunct="1">
              <a:lnSpc>
                <a:spcPct val="150000"/>
              </a:lnSpc>
            </a:pPr>
            <a:r>
              <a:rPr lang="zh-CN" altLang="en-US" sz="2400" b="0" dirty="0" smtClean="0">
                <a:latin typeface="+mn-ea"/>
              </a:rPr>
              <a:t>中断服务程序</a:t>
            </a:r>
            <a:r>
              <a:rPr lang="zh-CN" altLang="en-US" sz="2400" b="0" dirty="0">
                <a:latin typeface="+mn-ea"/>
              </a:rPr>
              <a:t>中的压栈与弹栈指令必须成对使用，以确保中断服务程序的正确返回</a:t>
            </a:r>
            <a:r>
              <a:rPr lang="zh-CN" altLang="en-US" sz="2400" b="0" dirty="0" smtClean="0">
                <a:latin typeface="+mn-ea"/>
              </a:rPr>
              <a:t>。</a:t>
            </a:r>
            <a:endParaRPr lang="en-US" altLang="zh-CN" sz="2400" b="0" dirty="0" smtClean="0">
              <a:latin typeface="+mn-ea"/>
            </a:endParaRPr>
          </a:p>
          <a:p>
            <a:pPr eaLnBrk="1" hangingPunct="1">
              <a:lnSpc>
                <a:spcPct val="150000"/>
              </a:lnSpc>
            </a:pPr>
            <a:r>
              <a:rPr lang="zh-CN" altLang="en-US" sz="2400" b="0" dirty="0" smtClean="0">
                <a:latin typeface="+mn-ea"/>
              </a:rPr>
              <a:t>主程序</a:t>
            </a:r>
            <a:r>
              <a:rPr lang="zh-CN" altLang="en-US" sz="2400" b="0" dirty="0">
                <a:latin typeface="+mn-ea"/>
              </a:rPr>
              <a:t>和中断服务程序之间的参数传递与主程序和子程序的参数传递方式相同。</a:t>
            </a:r>
            <a:endParaRPr lang="en-US" altLang="zh-CN" sz="2400" b="0" dirty="0" smtClean="0">
              <a:latin typeface="+mn-ea"/>
            </a:endParaRPr>
          </a:p>
        </p:txBody>
      </p:sp>
      <p:sp>
        <p:nvSpPr>
          <p:cNvPr id="7" name="Rectangle 2"/>
          <p:cNvSpPr txBox="1">
            <a:spLocks noChangeArrowheads="1"/>
          </p:cNvSpPr>
          <p:nvPr/>
        </p:nvSpPr>
        <p:spPr bwMode="auto">
          <a:xfrm>
            <a:off x="570649" y="579227"/>
            <a:ext cx="5904656"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kern="0" dirty="0" smtClean="0">
                <a:latin typeface="楷体" panose="02010609060101010101" pitchFamily="49" charset="-122"/>
                <a:ea typeface="楷体" panose="02010609060101010101" pitchFamily="49" charset="-122"/>
              </a:rPr>
              <a:t>5.5.2  </a:t>
            </a:r>
            <a:r>
              <a:rPr kumimoji="0" lang="zh-CN" altLang="en-US" sz="3600" kern="0" dirty="0" smtClean="0">
                <a:latin typeface="楷体" panose="02010609060101010101" pitchFamily="49" charset="-122"/>
                <a:ea typeface="楷体" panose="02010609060101010101" pitchFamily="49" charset="-122"/>
              </a:rPr>
              <a:t>中断服务程序</a:t>
            </a:r>
            <a:endParaRPr kumimoji="0" lang="en-US" altLang="zh-CN" sz="3600" kern="0" dirty="0" smtClean="0">
              <a:latin typeface="楷体" panose="02010609060101010101" pitchFamily="49" charset="-122"/>
              <a:ea typeface="楷体" panose="02010609060101010101" pitchFamily="49" charset="-122"/>
            </a:endParaRPr>
          </a:p>
          <a:p>
            <a:pPr eaLnBrk="1" hangingPunct="1"/>
            <a:r>
              <a:rPr kumimoji="0" lang="en-US" altLang="zh-CN" sz="2800" b="1" kern="0" dirty="0" smtClean="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中断服务程序编制中的注意事项</a:t>
            </a:r>
            <a:endParaRPr kumimoji="0" lang="zh-CN" altLang="en-US" sz="2800" b="1" kern="0" dirty="0" smtClean="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3"/>
          <p:cNvSpPr>
            <a:spLocks noGrp="1" noChangeArrowheads="1"/>
          </p:cNvSpPr>
          <p:nvPr>
            <p:ph idx="1"/>
          </p:nvPr>
        </p:nvSpPr>
        <p:spPr>
          <a:xfrm>
            <a:off x="471488" y="1916832"/>
            <a:ext cx="8458200" cy="4441825"/>
          </a:xfrm>
        </p:spPr>
        <p:txBody>
          <a:bodyPr/>
          <a:lstStyle/>
          <a:p>
            <a:pPr marL="566738" indent="-566738" eaLnBrk="1" hangingPunct="1">
              <a:lnSpc>
                <a:spcPct val="120000"/>
              </a:lnSpc>
              <a:buFontTx/>
              <a:buNone/>
            </a:pPr>
            <a:r>
              <a:rPr lang="zh-CN" altLang="en-US" sz="2400" b="1" dirty="0" smtClean="0">
                <a:solidFill>
                  <a:srgbClr val="3333FF"/>
                </a:solidFill>
              </a:rPr>
              <a:t>例</a:t>
            </a:r>
            <a:r>
              <a:rPr lang="en-US" altLang="zh-CN" sz="2400" b="1" dirty="0" smtClean="0">
                <a:solidFill>
                  <a:srgbClr val="3333FF"/>
                </a:solidFill>
              </a:rPr>
              <a:t>5-3  </a:t>
            </a:r>
            <a:r>
              <a:rPr lang="zh-CN" altLang="en-US" sz="2400" b="1" dirty="0" smtClean="0">
                <a:solidFill>
                  <a:srgbClr val="3333FF"/>
                </a:solidFill>
              </a:rPr>
              <a:t>：</a:t>
            </a:r>
          </a:p>
          <a:p>
            <a:pPr marL="566738" indent="-566738" eaLnBrk="1" hangingPunct="1">
              <a:lnSpc>
                <a:spcPct val="120000"/>
              </a:lnSpc>
              <a:buFontTx/>
              <a:buNone/>
            </a:pPr>
            <a:r>
              <a:rPr lang="zh-CN" altLang="en-US" sz="2400" b="1" dirty="0" smtClean="0"/>
              <a:t>	如 </a:t>
            </a:r>
            <a:r>
              <a:rPr lang="zh-CN" altLang="en-US" sz="2400" b="1" dirty="0" smtClean="0">
                <a:hlinkClick r:id="rId2" action="ppaction://hlinksldjump"/>
              </a:rPr>
              <a:t>图</a:t>
            </a:r>
            <a:r>
              <a:rPr lang="en-US" altLang="zh-CN" sz="2400" b="1" dirty="0" smtClean="0">
                <a:hlinkClick r:id="rId2" action="ppaction://hlinksldjump"/>
              </a:rPr>
              <a:t>5-14</a:t>
            </a:r>
            <a:r>
              <a:rPr lang="zh-CN" altLang="en-US" sz="2400" b="1" dirty="0" smtClean="0"/>
              <a:t>所示，将</a:t>
            </a:r>
            <a:r>
              <a:rPr lang="en-US" altLang="zh-CN" sz="2400" b="1" dirty="0" smtClean="0"/>
              <a:t>P1</a:t>
            </a:r>
            <a:r>
              <a:rPr lang="zh-CN" altLang="en-US" sz="2400" b="1" dirty="0" smtClean="0"/>
              <a:t>口的</a:t>
            </a:r>
            <a:r>
              <a:rPr lang="en-US" altLang="zh-CN" sz="2400" b="1" dirty="0" smtClean="0">
                <a:solidFill>
                  <a:srgbClr val="FF0000"/>
                </a:solidFill>
              </a:rPr>
              <a:t>P1.4</a:t>
            </a:r>
            <a:r>
              <a:rPr lang="zh-CN" altLang="en-US" sz="2400" b="1" dirty="0" smtClean="0">
                <a:solidFill>
                  <a:srgbClr val="FF0000"/>
                </a:solidFill>
              </a:rPr>
              <a:t>～</a:t>
            </a:r>
            <a:r>
              <a:rPr lang="en-US" altLang="zh-CN" sz="2400" b="1" dirty="0" smtClean="0">
                <a:solidFill>
                  <a:srgbClr val="FF0000"/>
                </a:solidFill>
              </a:rPr>
              <a:t>P1.7</a:t>
            </a:r>
            <a:r>
              <a:rPr lang="zh-CN" altLang="zh-CN" sz="2400" b="1" dirty="0" smtClean="0"/>
              <a:t>作为</a:t>
            </a:r>
            <a:r>
              <a:rPr lang="zh-CN" altLang="zh-CN" sz="2400" b="1" dirty="0" smtClean="0">
                <a:solidFill>
                  <a:srgbClr val="FF0000"/>
                </a:solidFill>
              </a:rPr>
              <a:t>输入</a:t>
            </a:r>
            <a:r>
              <a:rPr lang="zh-CN" altLang="zh-CN" sz="2400" b="1" dirty="0" smtClean="0"/>
              <a:t>位， </a:t>
            </a:r>
            <a:r>
              <a:rPr lang="en-US" altLang="zh-CN" sz="2400" b="1" dirty="0" smtClean="0">
                <a:solidFill>
                  <a:srgbClr val="FF0000"/>
                </a:solidFill>
              </a:rPr>
              <a:t>P1.0</a:t>
            </a:r>
            <a:r>
              <a:rPr lang="zh-CN" altLang="en-US" sz="2400" b="1" dirty="0" smtClean="0">
                <a:solidFill>
                  <a:srgbClr val="FF0000"/>
                </a:solidFill>
              </a:rPr>
              <a:t>～</a:t>
            </a:r>
            <a:r>
              <a:rPr lang="en-US" altLang="zh-CN" sz="2400" b="1" dirty="0" smtClean="0">
                <a:solidFill>
                  <a:srgbClr val="FF0000"/>
                </a:solidFill>
              </a:rPr>
              <a:t>P1.3</a:t>
            </a:r>
            <a:r>
              <a:rPr lang="zh-CN" altLang="zh-CN" sz="2400" b="1" dirty="0" smtClean="0"/>
              <a:t>作为</a:t>
            </a:r>
            <a:r>
              <a:rPr lang="zh-CN" altLang="zh-CN" sz="2400" b="1" dirty="0" smtClean="0">
                <a:solidFill>
                  <a:srgbClr val="FF0000"/>
                </a:solidFill>
              </a:rPr>
              <a:t>输出</a:t>
            </a:r>
            <a:r>
              <a:rPr lang="zh-CN" altLang="zh-CN" sz="2400" b="1" dirty="0" smtClean="0"/>
              <a:t>位。要求利用</a:t>
            </a:r>
            <a:r>
              <a:rPr lang="en-US" altLang="zh-CN" sz="2400" b="1" dirty="0" smtClean="0"/>
              <a:t>89C51/S51</a:t>
            </a:r>
            <a:r>
              <a:rPr lang="zh-CN" altLang="zh-CN" sz="2400" b="1" dirty="0" smtClean="0"/>
              <a:t>将开关所设的数据读入单片机内，并依次通过</a:t>
            </a:r>
            <a:r>
              <a:rPr lang="en-US" altLang="zh-CN" sz="2400" b="1" dirty="0" smtClean="0"/>
              <a:t>P1.0</a:t>
            </a:r>
            <a:r>
              <a:rPr lang="zh-CN" altLang="en-US" sz="2400" b="1" dirty="0" smtClean="0"/>
              <a:t>～</a:t>
            </a:r>
            <a:r>
              <a:rPr lang="en-US" altLang="zh-CN" sz="2400" b="1" dirty="0" smtClean="0"/>
              <a:t>P1.3</a:t>
            </a:r>
            <a:r>
              <a:rPr lang="zh-CN" altLang="zh-CN" sz="2400" b="1" dirty="0" smtClean="0"/>
              <a:t>输出，驱动发光二极管，以检查</a:t>
            </a:r>
            <a:r>
              <a:rPr lang="en-US" altLang="zh-CN" sz="2400" b="1" dirty="0" smtClean="0"/>
              <a:t>P1.4</a:t>
            </a:r>
            <a:r>
              <a:rPr lang="zh-CN" altLang="en-US" sz="2400" b="1" dirty="0" smtClean="0"/>
              <a:t>～</a:t>
            </a:r>
            <a:r>
              <a:rPr lang="en-US" altLang="zh-CN" sz="2400" b="1" dirty="0" smtClean="0"/>
              <a:t>P1.7</a:t>
            </a:r>
            <a:r>
              <a:rPr lang="zh-CN" altLang="zh-CN" sz="2400" b="1" dirty="0" smtClean="0"/>
              <a:t>输入的电平情况（若输入为高电平则相应的</a:t>
            </a:r>
            <a:r>
              <a:rPr lang="en-US" altLang="zh-CN" sz="2400" b="1" dirty="0" smtClean="0"/>
              <a:t>LED</a:t>
            </a:r>
            <a:r>
              <a:rPr lang="zh-CN" altLang="zh-CN" sz="2400" b="1" dirty="0" smtClean="0"/>
              <a:t>亮）。</a:t>
            </a:r>
          </a:p>
          <a:p>
            <a:pPr marL="566738" indent="-566738" eaLnBrk="1" hangingPunct="1">
              <a:lnSpc>
                <a:spcPct val="120000"/>
              </a:lnSpc>
              <a:buFontTx/>
              <a:buNone/>
            </a:pPr>
            <a:r>
              <a:rPr lang="zh-CN" altLang="zh-CN" sz="2400" b="1" dirty="0" smtClean="0"/>
              <a:t>             </a:t>
            </a:r>
            <a:r>
              <a:rPr lang="zh-CN" altLang="zh-CN" sz="2400" b="1" dirty="0" smtClean="0">
                <a:solidFill>
                  <a:srgbClr val="FF0000"/>
                </a:solidFill>
              </a:rPr>
              <a:t>现要求采用中断边沿触发方式，每中断一次，完成一次读/写操作。</a:t>
            </a:r>
          </a:p>
          <a:p>
            <a:pPr marL="566738" indent="-566738" eaLnBrk="1" hangingPunct="1">
              <a:lnSpc>
                <a:spcPct val="120000"/>
              </a:lnSpc>
              <a:buFontTx/>
              <a:buNone/>
            </a:pPr>
            <a:r>
              <a:rPr lang="zh-CN" altLang="en-US" sz="2400" b="1" dirty="0" smtClean="0">
                <a:solidFill>
                  <a:srgbClr val="FF0000"/>
                </a:solidFill>
              </a:rPr>
              <a:t>解：</a:t>
            </a:r>
            <a:endParaRPr lang="zh-CN" altLang="en-US" sz="2400" b="1" dirty="0" smtClean="0"/>
          </a:p>
          <a:p>
            <a:pPr marL="566738" indent="-566738" eaLnBrk="1" hangingPunct="1">
              <a:lnSpc>
                <a:spcPct val="120000"/>
              </a:lnSpc>
              <a:buFontTx/>
              <a:buNone/>
            </a:pPr>
            <a:endParaRPr lang="en-US" altLang="zh-CN" sz="2400" b="1" dirty="0" smtClean="0"/>
          </a:p>
        </p:txBody>
      </p:sp>
      <p:sp>
        <p:nvSpPr>
          <p:cNvPr id="76802"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76903E17-533F-429E-B78C-9AEE9F00CFF2}" type="datetime10">
              <a:rPr lang="zh-CN" altLang="en-US" sz="2000" smtClean="0">
                <a:solidFill>
                  <a:schemeClr val="bg1"/>
                </a:solidFill>
              </a:rPr>
              <a:pPr>
                <a:spcBef>
                  <a:spcPct val="50000"/>
                </a:spcBef>
                <a:buFontTx/>
                <a:buNone/>
              </a:pPr>
              <a:t>16:57</a:t>
            </a:fld>
            <a:endParaRPr lang="en-US" altLang="zh-CN" sz="2000" smtClean="0"/>
          </a:p>
        </p:txBody>
      </p:sp>
      <p:pic>
        <p:nvPicPr>
          <p:cNvPr id="76805" name="Picture 2" descr="c:\documents and settings\ibm\application data\360se6\User Data\temp\01300000323145123029807175635_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bwMode="auto">
          <a:xfrm>
            <a:off x="471488" y="678656"/>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b="1" kern="0" dirty="0" smtClean="0">
                <a:latin typeface="楷体" panose="02010609060101010101" pitchFamily="49" charset="-122"/>
                <a:ea typeface="楷体" panose="02010609060101010101" pitchFamily="49" charset="-122"/>
              </a:rPr>
              <a:t>5.5  </a:t>
            </a:r>
            <a:r>
              <a:rPr lang="zh-CN" altLang="en-US" sz="3600" dirty="0" smtClean="0">
                <a:latin typeface="楷体" panose="02010609060101010101" pitchFamily="49" charset="-122"/>
                <a:ea typeface="楷体" panose="02010609060101010101" pitchFamily="49" charset="-122"/>
              </a:rPr>
              <a:t>中断</a:t>
            </a:r>
            <a:r>
              <a:rPr lang="zh-CN" altLang="en-US" sz="3600" dirty="0">
                <a:latin typeface="楷体" panose="02010609060101010101" pitchFamily="49" charset="-122"/>
                <a:ea typeface="楷体" panose="02010609060101010101" pitchFamily="49" charset="-122"/>
              </a:rPr>
              <a:t>程序</a:t>
            </a:r>
            <a:r>
              <a:rPr lang="zh-CN" altLang="en-US" sz="3600" dirty="0" smtClean="0">
                <a:latin typeface="楷体" panose="02010609060101010101" pitchFamily="49" charset="-122"/>
                <a:ea typeface="楷体" panose="02010609060101010101" pitchFamily="49" charset="-122"/>
              </a:rPr>
              <a:t>举例</a:t>
            </a:r>
            <a:endParaRPr lang="en-US" altLang="zh-CN" sz="3600" dirty="0" smtClean="0">
              <a:latin typeface="楷体" panose="02010609060101010101" pitchFamily="49" charset="-122"/>
              <a:ea typeface="楷体" panose="02010609060101010101" pitchFamily="49" charset="-122"/>
            </a:endParaRPr>
          </a:p>
          <a:p>
            <a:pPr eaLnBrk="1" hangingPunct="1"/>
            <a:r>
              <a:rPr kumimoji="0" lang="en-US" altLang="zh-CN" sz="2800" kern="0" dirty="0" smtClean="0">
                <a:latin typeface="楷体" panose="02010609060101010101" pitchFamily="49" charset="-122"/>
                <a:ea typeface="楷体" panose="02010609060101010101" pitchFamily="49" charset="-122"/>
              </a:rPr>
              <a:t>5.5.2  </a:t>
            </a:r>
            <a:r>
              <a:rPr kumimoji="0" lang="zh-CN" altLang="en-US" sz="2800" kern="0" dirty="0" smtClean="0">
                <a:latin typeface="楷体" panose="02010609060101010101" pitchFamily="49" charset="-122"/>
                <a:ea typeface="楷体" panose="02010609060101010101" pitchFamily="49" charset="-122"/>
              </a:rPr>
              <a:t>中断服务程序</a:t>
            </a:r>
            <a:endParaRPr kumimoji="0" lang="zh-CN" altLang="en-US" sz="2800" b="1" kern="0" dirty="0" smtClean="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日期占位符 1"/>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0437C828-2D13-4391-A028-92F6B31722E4}" type="datetime10">
              <a:rPr lang="zh-CN" altLang="en-US" sz="2000" smtClean="0">
                <a:solidFill>
                  <a:schemeClr val="bg1"/>
                </a:solidFill>
              </a:rPr>
              <a:pPr>
                <a:spcBef>
                  <a:spcPct val="50000"/>
                </a:spcBef>
                <a:buFontTx/>
                <a:buNone/>
              </a:pPr>
              <a:t>16:57</a:t>
            </a:fld>
            <a:endParaRPr lang="en-US" altLang="zh-CN" sz="2000" smtClean="0"/>
          </a:p>
        </p:txBody>
      </p:sp>
      <p:sp>
        <p:nvSpPr>
          <p:cNvPr id="77827" name="Rectangle 1138"/>
          <p:cNvSpPr>
            <a:spLocks noChangeArrowheads="1"/>
          </p:cNvSpPr>
          <p:nvPr/>
        </p:nvSpPr>
        <p:spPr bwMode="auto">
          <a:xfrm>
            <a:off x="3059113" y="5805488"/>
            <a:ext cx="3468687"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200" b="0" dirty="0"/>
              <a:t>图</a:t>
            </a:r>
            <a:r>
              <a:rPr lang="en-US" altLang="zh-CN" sz="2200" b="0" dirty="0"/>
              <a:t>5-14   </a:t>
            </a:r>
            <a:r>
              <a:rPr lang="zh-CN" altLang="en-US" sz="2200" b="0" dirty="0"/>
              <a:t>外部中断</a:t>
            </a:r>
            <a:r>
              <a:rPr lang="en-US" altLang="zh-CN" sz="2200" b="0" dirty="0"/>
              <a:t>INT0</a:t>
            </a:r>
            <a:r>
              <a:rPr lang="zh-CN" altLang="en-US" sz="2200" b="0" dirty="0"/>
              <a:t>电路</a:t>
            </a:r>
          </a:p>
        </p:txBody>
      </p:sp>
      <p:pic>
        <p:nvPicPr>
          <p:cNvPr id="77828" name="Picture 11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694802"/>
            <a:ext cx="5631737" cy="4941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9" name="Picture 2" descr="c:\documents and settings\ibm\application data\360se6\User Data\temp\01300000323145123029807175635_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55834</TotalTime>
  <Words>996</Words>
  <Application>Microsoft Office PowerPoint</Application>
  <PresentationFormat>全屏显示(4:3)</PresentationFormat>
  <Paragraphs>143</Paragraphs>
  <Slides>16</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 Unicode MS</vt:lpstr>
      <vt:lpstr>黑体</vt:lpstr>
      <vt:lpstr>楷体</vt:lpstr>
      <vt:lpstr>宋体</vt:lpstr>
      <vt:lpstr>Calibri</vt:lpstr>
      <vt:lpstr>Times New Roman</vt:lpstr>
      <vt:lpstr>Verdana</vt:lpstr>
      <vt:lpstr>Wingdings</vt:lpstr>
      <vt:lpstr>Profile</vt:lpstr>
      <vt:lpstr>5.5  中断程序举例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例5-4     利用中断显示系统故障</vt:lpstr>
      <vt:lpstr>PowerPoint 演示文稿</vt:lpstr>
      <vt:lpstr>PowerPoint 演示文稿</vt:lpstr>
      <vt:lpstr>PowerPoint 演示文稿</vt:lpstr>
      <vt:lpstr> </vt:lpstr>
    </vt:vector>
  </TitlesOfParts>
  <Manager/>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aaa</dc:creator>
  <cp:lastModifiedBy>ding</cp:lastModifiedBy>
  <cp:revision>519</cp:revision>
  <dcterms:created xsi:type="dcterms:W3CDTF">1999-12-01T01:28:23Z</dcterms:created>
  <dcterms:modified xsi:type="dcterms:W3CDTF">2020-03-01T08:57:48Z</dcterms:modified>
</cp:coreProperties>
</file>