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59" r:id="rId2"/>
    <p:sldMasterId id="2147483940" r:id="rId3"/>
  </p:sldMasterIdLst>
  <p:notesMasterIdLst>
    <p:notesMasterId r:id="rId60"/>
  </p:notesMasterIdLst>
  <p:sldIdLst>
    <p:sldId id="316" r:id="rId4"/>
    <p:sldId id="314" r:id="rId5"/>
    <p:sldId id="315" r:id="rId6"/>
    <p:sldId id="323" r:id="rId7"/>
    <p:sldId id="257" r:id="rId8"/>
    <p:sldId id="284" r:id="rId9"/>
    <p:sldId id="258" r:id="rId10"/>
    <p:sldId id="286" r:id="rId11"/>
    <p:sldId id="317" r:id="rId12"/>
    <p:sldId id="301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55FB80-FAC1-4F14-A590-C08EDFC03F4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2D5641-A909-406D-B9F7-959D528CC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DEFD08-11EF-46C4-A0D4-19DA9DCD47DC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7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2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1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5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9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D295-B5E5-4C20-AEA7-F1BE79600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2B85-6AEF-43C5-8323-E13D3F825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7648-EB7C-414D-B2BA-9486D5E77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B79D-E4FB-412B-A5C5-518836D1B9D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B87E-F441-4C01-8E71-3DD10B5E4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0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2E43-A0D4-4A80-944D-6E6FA6A489B2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3CBDE-29F2-4048-952E-5EFF29F6B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4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F94CE-79A9-4F2B-ACFF-AAD12F04FB6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501A-0E32-4212-B3F7-C68CD4E90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9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048B-2B64-433B-A1C2-3871E529AC7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CABCA-3735-4C56-837B-65AB41354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3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1C99-C416-4B43-8538-2C96B2D01B7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FF660-ADFA-400D-817E-7E5B1488F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6F93-ED3F-4492-B791-3682239E55A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597CC-2A92-4049-BB15-1C4EC754D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BEFE-68AA-4A77-811B-1C87DCC70AC2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6B03-9D5F-4FA4-8686-4CBF764DF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5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881F2-782C-4EFC-92D9-D4B2C1FE0D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3C641-73D3-48DE-AC6A-861D865EF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E7606-A63B-4802-848C-75653809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34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798E0-EA99-4325-8819-AD11D9C98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7B1FC-5441-4CBB-ABCF-E32794179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4CBD-F1CD-4E19-80B5-6067B0EAC1E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88AD-CA45-4C5F-9FEE-8DCE43F50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157A-9FD3-4F4F-96F2-041840BEEE0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C430-4F51-4D99-8BE8-2776E12992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45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4812-34E2-49D4-ACBA-04B65C5FE4E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A114-38A8-44D6-9211-2FAE1366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6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50-AD64-41F4-8A10-96B59F42D30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88E4-378B-4B1D-911B-85EDC3A0C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4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AEA3-CEC1-4B71-B0BE-9290AEC2750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C852-1672-4A5E-B412-8222BED32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8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8C96-DE6C-4DEE-8023-004A3BA752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6AC9-4EF8-4A81-B01B-7D2DD5CB2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4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4B66-39EC-4CB2-AE05-F7A0E85D31E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F3B1-5AD8-42DA-845F-03FFB803C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9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A271-61BC-4332-9D26-C30D8142693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E6362-3D79-420F-B7CC-E5D41750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72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7413-4B03-4A9D-80BD-AC0A94AA1EA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ED45-54C3-4CB9-AE15-5975A1E77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94F5-B74E-41AB-818C-649B5B57E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27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51D8-D531-4C33-8DE5-732DF57CC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50F-563A-4F34-8ACA-46801044E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2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D101-E7FC-4877-89D8-EBE7A87A1FA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4F67-A8D7-469F-899D-0590E47E2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85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BCF4-80D6-4812-B1C5-F3DFEDEC729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A814-1528-4D44-BE21-392D7E0D4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5B52-5DAE-4842-80A0-5EAFE327E93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7C58-EFBD-43F3-B2FF-3CC76401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C1F1-D04E-4D7B-A872-2B0551747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4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E6C8-11FA-4538-8972-BD37AD75C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9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135C6-13EE-4EE7-B6CD-26ACCBED3A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E955-9459-42F6-858A-96A18EBE4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9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5923-0EEC-477D-924C-CE3650E73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63766-3D13-49B0-B4E7-441C2CBB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BBF871-88D1-4C97-A8A2-D8406B8D6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06303D-5F44-463C-BD8D-D4ECEDF5C64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85B9A4-D411-45A4-8333-16C1FA5B9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F738C-9EC0-49BF-A197-71E54258231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7D9234-AD68-4A2F-B130-23D9DF30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fypofcas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41488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3" y="3714750"/>
            <a:ext cx="7704137" cy="23780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教师团队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秦晓飞、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杨海马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、肖儿良、夏  鲲、丁学明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范彦平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、施伟斌、袁英豪、左小五、孙国强</a:t>
            </a:r>
            <a:b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上海理工大学光电学院 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3"/>
          <p:cNvSpPr>
            <a:spLocks noGrp="1"/>
          </p:cNvSpPr>
          <p:nvPr>
            <p:ph type="ctrTitle"/>
          </p:nvPr>
        </p:nvSpPr>
        <p:spPr>
          <a:xfrm>
            <a:off x="649288" y="1762125"/>
            <a:ext cx="7772400" cy="14700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单片机原理及应用</a:t>
            </a:r>
            <a: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i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Single-chip Microcomputer Principle </a:t>
            </a:r>
            <a:r>
              <a:rPr lang="en-US" altLang="zh-CN" sz="2400" b="1" i="1" smtClean="0">
                <a:solidFill>
                  <a:schemeClr val="bg1"/>
                </a:solidFill>
              </a:rPr>
              <a:t>&amp; Application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889502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在定时或计数时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，不占用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时间，除非定时器／计数器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才可能中断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定时器／计数器还有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种工作模式，也就是每个定时器可构成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种电路结构模式。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工作过程相同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模式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       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工作过程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1547664" y="2060848"/>
            <a:ext cx="5760887" cy="14700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  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定时器的控制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78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定时器的控制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7584" y="2204864"/>
            <a:ext cx="7415881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§6.2.1  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工作模式寄存器 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TMOD</a:t>
            </a:r>
            <a:endParaRPr lang="en-US" altLang="zh-CN" b="1" dirty="0" smtClean="0">
              <a:solidFill>
                <a:srgbClr val="000000"/>
              </a:solidFill>
              <a:latin typeface="宋体" panose="02010600030101010101" pitchFamily="2" charset="-122"/>
              <a:hlinkClick r:id="" action="ppaction://noaction"/>
            </a:endParaRPr>
          </a:p>
          <a:p>
            <a:pPr>
              <a:lnSpc>
                <a:spcPct val="22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§6.2.2  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控制寄存器 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TCON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307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7" grpId="0" build="p" autoUpdateAnimBg="0" advAuto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6.2.1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工作模式寄存器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TMOD</a:t>
            </a:r>
            <a:endParaRPr lang="en-US" altLang="zh-CN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3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539552" y="1612886"/>
            <a:ext cx="8136706" cy="22481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用于控制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的工作模式。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字节控制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，高半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字节控制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T1,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TMOD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不能位寻址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，只能用字节设置定时器的工作模式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89C51/S51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系统复位时，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的所有位被清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19082" cy="22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20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3" grpId="0" build="p" autoUpdateAnimBg="0" advAuto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工作模式寄存器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TMOD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98594" y="1880829"/>
            <a:ext cx="4896544" cy="10081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M0—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操作模式控制位。</a:t>
            </a:r>
          </a:p>
          <a:p>
            <a:pPr marL="762000" indent="-762000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两位可形成四种编码，对应于四种模式。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3068960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2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6-1   M1</a:t>
            </a:r>
            <a:r>
              <a:rPr lang="zh-CN" altLang="en-US" sz="2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M0</a:t>
            </a:r>
            <a:r>
              <a:rPr lang="zh-CN" altLang="en-US" sz="2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控制的四种工作模式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0" y="3573016"/>
            <a:ext cx="6668078" cy="2598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700809"/>
            <a:ext cx="3997648" cy="1455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32690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build="p" autoUpdateAnimBg="0" advAuto="0"/>
      <p:bldP spid="8" grpId="0" autoUpdateAnimBg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工作模式寄存器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TMOD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6497" y="3924390"/>
            <a:ext cx="8208911" cy="24258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0" indent="-1809750">
              <a:buFontTx/>
              <a:buNone/>
            </a:pPr>
            <a:r>
              <a:rPr lang="en-US" altLang="zh-CN" sz="20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 C/T—</a:t>
            </a:r>
            <a:r>
              <a:rPr lang="zh-CN" altLang="en-US" sz="20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en-US" altLang="zh-CN" sz="20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定时器方式选择位。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9750" indent="-1809750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，设置为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定时方式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。定时器计数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89C51/S51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片内脉冲，即对机器周期计数。    </a:t>
            </a:r>
          </a:p>
          <a:p>
            <a:pPr marL="1809750" indent="-1809750"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，设置为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计数方式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。计数器的输入来自引脚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P3.5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端的外部脉冲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。   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1547664" y="4005063"/>
            <a:ext cx="144016" cy="1"/>
          </a:xfrm>
          <a:prstGeom prst="line">
            <a:avLst/>
          </a:prstGeom>
          <a:noFill/>
          <a:ln w="38100" cap="sq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335755" y="4365104"/>
            <a:ext cx="94639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86965" y="5013176"/>
            <a:ext cx="143429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772816"/>
            <a:ext cx="5694946" cy="18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工作模式寄存器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TMOD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3645024"/>
            <a:ext cx="7581578" cy="26642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0" indent="-2095500">
              <a:buFontTx/>
              <a:buNone/>
            </a:pPr>
            <a:r>
              <a:rPr lang="en-US" altLang="zh-CN" sz="24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GATE—</a:t>
            </a:r>
            <a:r>
              <a:rPr lang="zh-CN" altLang="en-US" sz="2400" b="1" dirty="0" smtClean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门控位。</a:t>
            </a:r>
          </a:p>
          <a:p>
            <a:pPr marL="2095500" indent="-2095500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只要用软件使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）置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就可以启动定时器，而不管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）的电平是高还是低。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095500" indent="-2095500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引脚为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高电平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且由软件使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）置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时，才能启动定时器工作。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84698"/>
            <a:ext cx="5622938" cy="1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536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工作模式寄存器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TMOD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451385" cy="41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83768" y="6165304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各位定义及具体的意义</a:t>
            </a:r>
          </a:p>
        </p:txBody>
      </p:sp>
    </p:spTree>
    <p:extLst>
      <p:ext uri="{BB962C8B-B14F-4D97-AF65-F5344CB8AC3E}">
        <p14:creationId xmlns:p14="http://schemas.microsoft.com/office/powerpoint/2010/main" val="3614474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501008"/>
            <a:ext cx="8001000" cy="153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TCON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除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可字节寻址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外，各位还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可位寻址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89C51/S51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系统复位时，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TCON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的所有位被清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7524307" cy="12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8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544" y="3140968"/>
            <a:ext cx="8153400" cy="2895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TF1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TCON.7) —T1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溢出标志位。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1000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当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时，由硬件自动使中断触发器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，并向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申请中断。</a:t>
            </a:r>
          </a:p>
          <a:p>
            <a:pPr marL="381000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当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响应中断进入中断服务程序后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被硬件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自动清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也可以用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软件清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524307" cy="12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build="p" autoUpdateAnimBg="0" advAuto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8001000" cy="10302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第六章 定时器及应用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238" y="2852936"/>
            <a:ext cx="7156450" cy="1719263"/>
          </a:xfrm>
        </p:spPr>
        <p:txBody>
          <a:bodyPr/>
          <a:lstStyle/>
          <a:p>
            <a:pPr algn="r" eaLnBrk="1" hangingPunct="1"/>
            <a:r>
              <a:rPr lang="zh-CN" altLang="en-US" b="1" dirty="0" smtClean="0"/>
              <a:t>          任课教师：范彦平</a:t>
            </a:r>
            <a:endParaRPr lang="en-US" altLang="zh-CN" b="1" dirty="0" smtClean="0"/>
          </a:p>
          <a:p>
            <a:pPr algn="r" eaLnBrk="1" hangingPunct="1"/>
            <a:r>
              <a:rPr lang="en-US" altLang="zh-CN" b="1" dirty="0" smtClean="0"/>
              <a:t>E-mail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2"/>
              </a:rPr>
              <a:t>fypofcas@163.com</a:t>
            </a:r>
            <a:endParaRPr lang="en-US" altLang="zh-CN" b="1" dirty="0" smtClean="0"/>
          </a:p>
          <a:p>
            <a:pPr algn="r" eaLnBrk="1" hangingPunct="1"/>
            <a:r>
              <a:rPr lang="en-US" altLang="zh-CN" b="1" dirty="0" smtClean="0"/>
              <a:t>Tel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13916863454</a:t>
            </a:r>
          </a:p>
          <a:p>
            <a:pPr algn="r" eaLnBrk="1" hangingPunct="1"/>
            <a:r>
              <a:rPr lang="zh-CN" altLang="en-US" b="1" dirty="0"/>
              <a:t>微</a:t>
            </a:r>
            <a:r>
              <a:rPr lang="zh-CN" altLang="en-US" b="1" dirty="0" smtClean="0"/>
              <a:t>信号：</a:t>
            </a:r>
            <a:r>
              <a:rPr lang="en-US" altLang="zh-CN" b="1" dirty="0" err="1" smtClean="0"/>
              <a:t>Fan_Y_P</a:t>
            </a:r>
            <a:endParaRPr lang="zh-CN" altLang="en-US" b="1" dirty="0" smtClean="0"/>
          </a:p>
          <a:p>
            <a:pPr algn="r" eaLnBrk="1" hangingPunct="1"/>
            <a:r>
              <a:rPr lang="zh-CN" altLang="en-US" sz="2400" b="1" dirty="0">
                <a:solidFill>
                  <a:srgbClr val="C00000"/>
                </a:solidFill>
              </a:rPr>
              <a:t>加微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信请备注：班级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姓名 </a:t>
            </a: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2500313" y="5786438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</a:rPr>
              <a:t>上海理工大学光电学院</a:t>
            </a:r>
            <a:endParaRPr lang="zh-CN" altLang="en-US" sz="3200"/>
          </a:p>
        </p:txBody>
      </p:sp>
      <p:pic>
        <p:nvPicPr>
          <p:cNvPr id="819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2788434"/>
            <a:ext cx="27146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12976"/>
            <a:ext cx="8280920" cy="2520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TF0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TCON.5) —T0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溢出标志位。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其功能和操作情况同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当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时，由硬件自动使中断触发器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，并向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申请中断。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当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响应中断进入中断服务程序后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被硬件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自动清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也可以用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软件清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524307" cy="12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10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build="p" autoUpdateAnimBg="0" advAuto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4" y="3212976"/>
            <a:ext cx="8517716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0" indent="-666750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TR1(TCON.6)—T1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运行控制位。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66750" indent="-666750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可通过软件置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TR1=1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）或清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1" u="sng" dirty="0" smtClean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TR1=0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）来</a:t>
            </a:r>
            <a:r>
              <a:rPr lang="zh-CN" altLang="en-US" sz="2400" b="1" i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zh-CN" altLang="en-US" sz="2400" b="1" i="1" u="sng" dirty="0" smtClean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工作。</a:t>
            </a:r>
          </a:p>
          <a:p>
            <a:pPr marL="666750" indent="-666750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在程序中用指令“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SETB   TR1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，定时器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便开始计数。用“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CLR TR1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，定时器停止工作。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524307" cy="12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0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build="p" autoUpdateAnimBg="0" advAuto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9271" y="2924944"/>
            <a:ext cx="866751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0" indent="-666750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 TR0(TCON.4)—T0</a:t>
            </a:r>
            <a:r>
              <a:rPr lang="zh-CN" altLang="en-US" sz="2400" b="1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运行控制位。</a:t>
            </a:r>
          </a:p>
          <a:p>
            <a:pPr marL="666750" indent="-666750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其功能和操作情况同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。可通过软件置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TR0=1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）或清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i="1" u="sng" dirty="0" smtClean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TR0=0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）来</a:t>
            </a:r>
            <a:r>
              <a:rPr lang="zh-CN" altLang="en-US" sz="2400" b="1" i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zh-CN" altLang="en-US" sz="2400" b="1" i="1" u="sng" dirty="0" smtClean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666750" indent="-666750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在程序中用指令“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SETB   TR0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，定时器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便开始计数。用“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CLR TR0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定时器停止工作。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524307" cy="12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15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build="p" autoUpdateAnimBg="0" advAuto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§6.2.2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控制寄存器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TCON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5" y="1772816"/>
            <a:ext cx="7272808" cy="38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84241" y="5805264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TCON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各位定义及具体的意义</a:t>
            </a:r>
          </a:p>
        </p:txBody>
      </p:sp>
    </p:spTree>
    <p:extLst>
      <p:ext uri="{BB962C8B-B14F-4D97-AF65-F5344CB8AC3E}">
        <p14:creationId xmlns:p14="http://schemas.microsoft.com/office/powerpoint/2010/main" val="2353582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415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定时器的四种模式及应用 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844824"/>
            <a:ext cx="7634808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89C51/S51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单片机的定时器／计数器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可由软件对特殊功能寄存器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中控制位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／Ｔ进行设置，以选择定时功能或计数功能。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位的设置对应于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种工作模式，即模式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的工作模式相同；在模式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时，两个定时器的工作模式不同。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方式，模式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位）、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位）方式，其余完全相同。通常模式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很少用，常以模式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替代，本章不再介绍模式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4819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5" grpId="0" build="p" autoUpdateAnimBg="0" advAuto="0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2" y="1830874"/>
            <a:ext cx="8735023" cy="32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81236" y="5552682"/>
            <a:ext cx="602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——16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位计数器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2593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3568" y="1841832"/>
            <a:ext cx="807720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该模式对应的是一个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2432" y="4063219"/>
            <a:ext cx="758599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用于定时工作方式时，定时时间为：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t=(2</a:t>
            </a:r>
            <a:r>
              <a:rPr lang="en-US" altLang="zh-CN" sz="2400" b="1" i="1" u="sng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)×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振荡周期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×12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用于计数工作方式时，计数长度为：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zh-CN" sz="2400" b="1" i="1" u="sng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i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（个外部脉冲）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356928" y="2457306"/>
            <a:ext cx="6477000" cy="1589088"/>
            <a:chOff x="864" y="1344"/>
            <a:chExt cx="4080" cy="1001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8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1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3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58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8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0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3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0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2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5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74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398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422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446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4704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1632" y="134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TH0</a:t>
              </a: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3792" y="1353"/>
              <a:ext cx="3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TL0</a:t>
              </a:r>
            </a:p>
          </p:txBody>
        </p:sp>
        <p:sp>
          <p:nvSpPr>
            <p:cNvPr id="34" name="AutoShape 25"/>
            <p:cNvSpPr>
              <a:spLocks/>
            </p:cNvSpPr>
            <p:nvPr/>
          </p:nvSpPr>
          <p:spPr bwMode="auto">
            <a:xfrm rot="-5400000">
              <a:off x="1776" y="110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680" y="2064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8</a:t>
              </a:r>
              <a:r>
                <a:rPr lang="zh-CN" altLang="en-US" sz="1800" b="1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36" name="AutoShape 27"/>
            <p:cNvSpPr>
              <a:spLocks/>
            </p:cNvSpPr>
            <p:nvPr/>
          </p:nvSpPr>
          <p:spPr bwMode="auto">
            <a:xfrm rot="-5400000">
              <a:off x="3912" y="1128"/>
              <a:ext cx="192" cy="1776"/>
            </a:xfrm>
            <a:prstGeom prst="leftBrace">
              <a:avLst>
                <a:gd name="adj1" fmla="val 7708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840" y="211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chemeClr val="tx1"/>
                  </a:solidFill>
                </a:rPr>
                <a:t>8</a:t>
              </a:r>
              <a:r>
                <a:rPr lang="zh-CN" altLang="en-US" sz="1800" b="1">
                  <a:solidFill>
                    <a:schemeClr val="tx1"/>
                  </a:solidFill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335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3" grpId="0" build="p" autoUpdateAnimBg="0"/>
      <p:bldP spid="14" grpId="0" build="p" autoUpdateAnimBg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07853" y="1700808"/>
            <a:ext cx="8077200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1988" indent="-661988"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6-1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：用定时器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产生一个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的方波，由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输出。使用程序查询方式，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=12MHz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461" y="2388064"/>
            <a:ext cx="66594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）确定定时器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∵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方波周期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 = 1/50 = 0.02s = 20ms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10ms,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引脚电平取反。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/>
          </p:nvPr>
        </p:nvGraphicFramePr>
        <p:xfrm>
          <a:off x="323528" y="3645024"/>
          <a:ext cx="5049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4" imgW="2425680" imgH="203040" progId="Equation.3">
                  <p:embed/>
                </p:oleObj>
              </mc:Choice>
              <mc:Fallback>
                <p:oleObj name="公式" r:id="rId4" imgW="2425680" imgH="20304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5049838" cy="4365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/>
          </p:nvPr>
        </p:nvGraphicFramePr>
        <p:xfrm>
          <a:off x="323528" y="4081205"/>
          <a:ext cx="5049838" cy="68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6" imgW="1574640" imgH="355320" progId="Equation.3">
                  <p:embed/>
                </p:oleObj>
              </mc:Choice>
              <mc:Fallback>
                <p:oleObj name="公式" r:id="rId6" imgW="1574640" imgH="355320" progId="Equation.3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81205"/>
                        <a:ext cx="5049838" cy="68653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323528" y="4767736"/>
          <a:ext cx="50498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8" imgW="1587240" imgH="520560" progId="Equation.3">
                  <p:embed/>
                </p:oleObj>
              </mc:Choice>
              <mc:Fallback>
                <p:oleObj name="公式" r:id="rId8" imgW="1587240" imgH="52056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7736"/>
                        <a:ext cx="5049838" cy="9112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323528" y="5678961"/>
          <a:ext cx="50498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10" imgW="1536480" imgH="190440" progId="Equation.3">
                  <p:embed/>
                </p:oleObj>
              </mc:Choice>
              <mc:Fallback>
                <p:oleObj name="公式" r:id="rId10" imgW="1536480" imgH="19044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78961"/>
                        <a:ext cx="5049838" cy="4270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604092" y="4510189"/>
            <a:ext cx="292634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TH1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=D8H,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TL1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=F0H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5712345" y="2185064"/>
            <a:ext cx="2709841" cy="1732420"/>
            <a:chOff x="4032" y="816"/>
            <a:chExt cx="1680" cy="986"/>
          </a:xfrm>
        </p:grpSpPr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4368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4368" y="1200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704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704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040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040" y="1200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376" y="1200"/>
              <a:ext cx="0" cy="28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376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032" y="1488"/>
              <a:ext cx="336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4368" y="86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5040" y="86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368" y="1056"/>
              <a:ext cx="672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4464" y="81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6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20ms</a:t>
              </a: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4368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4704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040" y="153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4704" y="1632"/>
              <a:ext cx="336" cy="0"/>
            </a:xfrm>
            <a:prstGeom prst="line">
              <a:avLst/>
            </a:prstGeom>
            <a:noFill/>
            <a:ln w="12700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320" y="1608"/>
              <a:ext cx="3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10ms</a:t>
              </a:r>
              <a:endParaRPr lang="en-US" altLang="zh-CN" sz="16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4656" y="1608"/>
              <a:ext cx="3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636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14" grpId="0" build="p" autoUpdateAnimBg="0"/>
      <p:bldP spid="15" grpId="0" build="p" autoUpdateAnimBg="0"/>
      <p:bldP spid="20" grpId="0" animBg="1" autoUpdateAnimBg="0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§6.3.1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5220" y="1700808"/>
            <a:ext cx="84582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）确定工作模式寄存器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∵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工作于模式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的定时器工作方式，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高四位： 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M1M0=01 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，低四位：取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 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=0001 0000 B = 10H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9592" y="3212976"/>
            <a:ext cx="7344815" cy="309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）编程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TMOD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#10H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，定时</a:t>
            </a:r>
          </a:p>
          <a:p>
            <a:pPr algn="l"/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SETB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TR1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；启动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</a:p>
          <a:p>
            <a:pPr algn="l"/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LOOP: MOV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0D8H    </a:t>
            </a:r>
            <a:r>
              <a:rPr lang="zh-CN" altLang="en-US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装入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计数初值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TL1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#0F0H</a:t>
            </a:r>
          </a:p>
          <a:p>
            <a:pPr algn="l"/>
            <a:r>
              <a:rPr lang="en-US" altLang="zh-CN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JNB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TF1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，＄	</a:t>
            </a:r>
            <a:r>
              <a:rPr lang="zh-CN" altLang="en-US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；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没有溢出等待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CLR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TF1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；产生溢出，清标志位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CPL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P1.1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P1.1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取反输出</a:t>
            </a:r>
          </a:p>
          <a:p>
            <a:pPr algn="l"/>
            <a:r>
              <a:rPr lang="zh-CN" altLang="en-US" sz="20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SJMP </a:t>
            </a:r>
            <a:r>
              <a:rPr lang="en-US" altLang="zh-CN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LOOP		</a:t>
            </a:r>
            <a:r>
              <a:rPr lang="zh-CN" altLang="en-US" sz="2000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；循环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93827" y="2794707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846" y="1200581"/>
            <a:ext cx="3476154" cy="13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0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10" grpId="0" build="p" autoUpdateAnimBg="0"/>
      <p:bldP spid="11" grpId="0" build="p" autoUpdateAnimBg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H_Others_5"/>
          <p:cNvSpPr/>
          <p:nvPr>
            <p:custDataLst>
              <p:tags r:id="rId2"/>
            </p:custDataLst>
          </p:nvPr>
        </p:nvSpPr>
        <p:spPr>
          <a:xfrm>
            <a:off x="85725" y="679450"/>
            <a:ext cx="430213" cy="815975"/>
          </a:xfrm>
          <a:custGeom>
            <a:avLst/>
            <a:gdLst>
              <a:gd name="connsiteX0" fmla="*/ 1 w 776515"/>
              <a:gd name="connsiteY0" fmla="*/ 0 h 1553028"/>
              <a:gd name="connsiteX1" fmla="*/ 776515 w 776515"/>
              <a:gd name="connsiteY1" fmla="*/ 776514 h 1553028"/>
              <a:gd name="connsiteX2" fmla="*/ 1 w 776515"/>
              <a:gd name="connsiteY2" fmla="*/ 1553028 h 1553028"/>
              <a:gd name="connsiteX3" fmla="*/ 0 w 776515"/>
              <a:gd name="connsiteY3" fmla="*/ 1553028 h 1553028"/>
              <a:gd name="connsiteX4" fmla="*/ 0 w 776515"/>
              <a:gd name="connsiteY4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15" h="1553028">
                <a:moveTo>
                  <a:pt x="1" y="0"/>
                </a:moveTo>
                <a:cubicBezTo>
                  <a:pt x="428858" y="0"/>
                  <a:pt x="776515" y="347657"/>
                  <a:pt x="776515" y="776514"/>
                </a:cubicBezTo>
                <a:cubicBezTo>
                  <a:pt x="776515" y="1205371"/>
                  <a:pt x="428858" y="1553028"/>
                  <a:pt x="1" y="1553028"/>
                </a:cubicBezTo>
                <a:lnTo>
                  <a:pt x="0" y="15530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MH_Others_6"/>
          <p:cNvSpPr txBox="1"/>
          <p:nvPr>
            <p:custDataLst>
              <p:tags r:id="rId3"/>
            </p:custDataLst>
          </p:nvPr>
        </p:nvSpPr>
        <p:spPr>
          <a:xfrm>
            <a:off x="468313" y="809625"/>
            <a:ext cx="1817687" cy="815975"/>
          </a:xfrm>
          <a:prstGeom prst="rect">
            <a:avLst/>
          </a:prstGeom>
          <a:noFill/>
        </p:spPr>
        <p:txBody>
          <a:bodyPr lIns="0" tIns="0" rIns="0" bIns="0" anchor="ctr">
            <a:normAutofit fontScale="85000" lnSpcReduction="10000"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MH_Others_7"/>
          <p:cNvSpPr/>
          <p:nvPr>
            <p:custDataLst>
              <p:tags r:id="rId4"/>
            </p:custDataLst>
          </p:nvPr>
        </p:nvSpPr>
        <p:spPr>
          <a:xfrm>
            <a:off x="-6350" y="679450"/>
            <a:ext cx="63500" cy="815975"/>
          </a:xfrm>
          <a:custGeom>
            <a:avLst/>
            <a:gdLst>
              <a:gd name="connsiteX0" fmla="*/ 0 w 63524"/>
              <a:gd name="connsiteY0" fmla="*/ 0 h 816033"/>
              <a:gd name="connsiteX1" fmla="*/ 1 w 63524"/>
              <a:gd name="connsiteY1" fmla="*/ 0 h 816033"/>
              <a:gd name="connsiteX2" fmla="*/ 63524 w 63524"/>
              <a:gd name="connsiteY2" fmla="*/ 6061 h 816033"/>
              <a:gd name="connsiteX3" fmla="*/ 63524 w 63524"/>
              <a:gd name="connsiteY3" fmla="*/ 809972 h 816033"/>
              <a:gd name="connsiteX4" fmla="*/ 1 w 63524"/>
              <a:gd name="connsiteY4" fmla="*/ 816033 h 816033"/>
              <a:gd name="connsiteX5" fmla="*/ 0 w 63524"/>
              <a:gd name="connsiteY5" fmla="*/ 816033 h 8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24" h="816033">
                <a:moveTo>
                  <a:pt x="0" y="0"/>
                </a:moveTo>
                <a:lnTo>
                  <a:pt x="1" y="0"/>
                </a:lnTo>
                <a:lnTo>
                  <a:pt x="63524" y="6061"/>
                </a:lnTo>
                <a:lnTo>
                  <a:pt x="63524" y="809972"/>
                </a:lnTo>
                <a:lnTo>
                  <a:pt x="1" y="816033"/>
                </a:lnTo>
                <a:lnTo>
                  <a:pt x="0" y="816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32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348329" y="1916832"/>
            <a:ext cx="6172200" cy="30887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§6.1 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定时器概述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§6.2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定时器的控制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§6.3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定时器的四种模式及应用  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" action="ppaction://noaction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 advAuto="0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91680" y="4221088"/>
            <a:ext cx="54191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§6.3.2  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及其应用</a:t>
            </a:r>
            <a:endParaRPr lang="zh-CN" altLang="en-US" sz="32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912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81236" y="5631631"/>
            <a:ext cx="602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——16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位计数器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的逻辑电路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4449"/>
            <a:ext cx="8388150" cy="38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4967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325322" y="1742728"/>
            <a:ext cx="8415338" cy="5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该模式把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TL0(TL1)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配置成一个可以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自动重装载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计数器。</a:t>
            </a:r>
            <a:endParaRPr lang="zh-CN" altLang="en-US" sz="2000" b="1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5322" y="3361408"/>
            <a:ext cx="8001000" cy="42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在程序初始化时，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由软件赋予</a:t>
            </a:r>
            <a:r>
              <a:rPr lang="zh-CN" altLang="en-US" sz="2800" b="1" u="heavy" dirty="0">
                <a:latin typeface="楷体" panose="02010609060101010101" pitchFamily="49" charset="-122"/>
                <a:ea typeface="楷体" panose="02010609060101010101" pitchFamily="49" charset="-122"/>
              </a:rPr>
              <a:t>相同的初值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25322" y="3897932"/>
            <a:ext cx="8458200" cy="7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用于定时工作方式时，定时时间为：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t=(2</a:t>
            </a:r>
            <a:r>
              <a:rPr lang="en-US" altLang="zh-CN" sz="2000" b="1" baseline="30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)×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振荡周期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×12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28770" y="4646287"/>
            <a:ext cx="8458200" cy="58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用于计数工作方式时，计数长度为：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zh-CN" sz="2000" b="1" baseline="30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（个外部脉冲）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325322" y="5415120"/>
            <a:ext cx="8458200" cy="69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该模式可省去软件中重装常数的语句，并可产生相当精确的定时时间，适合于作串行口波特率发生器。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5322" y="2102451"/>
            <a:ext cx="8132712" cy="947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计数溢出时，不仅使溢出中断标志位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，而且还自动把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中的内容重新装载到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:TH0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不清零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位计数器，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用以保存初值。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03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38" grpId="0" build="p" autoUpdateAnimBg="0"/>
      <p:bldP spid="39" grpId="0" build="p" autoUpdateAnimBg="0"/>
      <p:bldP spid="40" grpId="0" build="p" autoUpdateAnimBg="0"/>
      <p:bldP spid="41" grpId="0" build="p" autoUpdateAnimBg="0"/>
      <p:bldP spid="42" grpId="0" build="p" autoUpdateAnimBg="0"/>
      <p:bldP spid="43" grpId="0" build="p" autoUpdateAnimBg="0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08781" y="1708150"/>
            <a:ext cx="8095667" cy="1066800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FontTx/>
              <a:buNone/>
            </a:pP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6-2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：当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引脚（定时器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的外部计数输入端）上的电平发生负跳变时， 从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的同步脉冲。用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查询方式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程实现该功能，</a:t>
            </a:r>
            <a:r>
              <a:rPr lang="en-US" altLang="zh-CN" sz="2000" dirty="0" err="1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=6MHz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7853" y="3861048"/>
            <a:ext cx="8266825" cy="22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800" b="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</a:t>
            </a:r>
            <a:r>
              <a:rPr lang="en-US" altLang="zh-CN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  </a:t>
            </a:r>
            <a:r>
              <a:rPr lang="zh-CN" altLang="zh-CN" b="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</a:t>
            </a:r>
            <a:r>
              <a:rPr lang="zh-CN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控位</a:t>
            </a:r>
            <a:r>
              <a:rPr lang="en-US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GATE=0</a:t>
            </a:r>
            <a:r>
              <a:rPr lang="zh-CN" altLang="en-US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高四位取0，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为模式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M1M0=10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首先为计数器工作方式（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C/T=1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=0000 0110B=06H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引脚上的电平发生负跳变时，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计数器加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，溢出</a:t>
            </a:r>
            <a:r>
              <a:rPr lang="zh-CN" altLang="en-US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    </a:t>
            </a:r>
            <a:r>
              <a:rPr lang="en-US" altLang="zh-CN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然后改变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定时工作方式（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C/T=0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）：（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=02H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当上面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TF0=1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时使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输出由1变为0。开始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定时，到500</a:t>
            </a:r>
            <a:r>
              <a:rPr lang="en-US" altLang="zh-CN" b="0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μs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产生溢出，使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输出恢复高电平，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又恢复外部事件计数方式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52" y="2701219"/>
            <a:ext cx="3652038" cy="10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27" y="2496725"/>
            <a:ext cx="4113799" cy="13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9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43" grpId="0" build="p" autoUpdateAnimBg="0"/>
      <p:bldP spid="44" grpId="0" autoUpdateAnimBg="0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71600" y="1628586"/>
            <a:ext cx="7126601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5738"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（2）计算</a:t>
            </a:r>
            <a:r>
              <a:rPr lang="en-US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zh-CN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工作在外部事件计数方式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题目要求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引脚出现一次外部事件时，引起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所以：设计计数器初值为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，当计数器再加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就溢出了。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即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+1=2</a:t>
            </a:r>
            <a:r>
              <a:rPr lang="en-US" altLang="zh-CN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1=11111111B=0FFH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即：（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en-US" altLang="zh-CN" sz="2000" b="1" dirty="0" smtClean="0">
              <a:solidFill>
                <a:srgbClr val="66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/>
            <a:r>
              <a:rPr lang="en-US" altLang="zh-CN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T0</a:t>
            </a:r>
            <a:r>
              <a:rPr lang="zh-CN" altLang="en-US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工作在定时工作方式：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因为晶振频率为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，定时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所以：</a:t>
            </a:r>
            <a:r>
              <a:rPr lang="en-US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en-US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)×2μs=500μs</a:t>
            </a:r>
          </a:p>
          <a:p>
            <a:pPr marL="185738" indent="-185738"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得出：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=6=06H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185738" indent="-185738"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即：（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=06H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4058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8" grpId="0" build="p" autoUpdateAnimBg="0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700808"/>
            <a:ext cx="7124328" cy="4709568"/>
          </a:xfrm>
          <a:prstGeom prst="rect">
            <a:avLst/>
          </a:prstGeom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9646"/>
            <a:ext cx="3652038" cy="10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7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7937" y="1700808"/>
            <a:ext cx="7781056" cy="778768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6-3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：利用定时器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的模式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对外部信号计数。要求每计满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次，将 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端取反。</a:t>
            </a:r>
            <a:endParaRPr lang="zh-CN" altLang="en-US" sz="2000" b="1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7937" y="2479576"/>
            <a:ext cx="774162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）选择模式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 外部信号由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P3.5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）引脚输入，每发生一次</a:t>
            </a:r>
            <a:r>
              <a:rPr lang="zh-CN" altLang="en-US" sz="20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负跳变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计数器加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，每输入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个脉冲，计数器发生溢出中断，中断服务程序将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取反一次。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计数工作方式模式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的模式字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=60H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不用时，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的低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位可任取，但不能进入模式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，一般取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67937" y="4961012"/>
            <a:ext cx="8229600" cy="1165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</a:t>
            </a:r>
            <a:r>
              <a:rPr lang="en-US" altLang="zh-CN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 2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100=156=9CH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:TL1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的初值为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9CH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，重装初值寄存器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TH1=9CH</a:t>
            </a:r>
            <a:r>
              <a:rPr lang="zh-CN" altLang="en-US" sz="18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 smtClean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7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7" grpId="0" build="p" autoUpdateAnimBg="0" advAuto="0"/>
      <p:bldP spid="10" grpId="0" build="p" autoUpdateAnimBg="0"/>
      <p:bldP spid="11" grpId="0" build="p" autoUpdateAnimBg="0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2" y="1772816"/>
            <a:ext cx="67918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5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91680" y="4221088"/>
            <a:ext cx="54191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§6.3.3  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及其应用</a:t>
            </a:r>
            <a:endParaRPr lang="zh-CN" altLang="en-US" sz="32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227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1720" y="5556943"/>
            <a:ext cx="4530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6084"/>
            <a:ext cx="793273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24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§6.1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定时器概述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544016" y="1772816"/>
            <a:ext cx="7701264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被分成两个相互独立的</a:t>
            </a: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位计数器。</a:t>
            </a:r>
            <a:endParaRPr lang="zh-CN" altLang="en-US" sz="2400" b="1" dirty="0" smtClean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49313" lvl="1" indent="-315913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 </a:t>
            </a:r>
            <a:endParaRPr lang="en-US" altLang="zh-CN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用原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的各控制位、引脚和中断源，即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）引脚，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P3.2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）引脚。</a:t>
            </a:r>
          </a:p>
          <a:p>
            <a:pPr marL="849313" lvl="1" indent="-315913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可工作在定时器方式和计数器方式。其功能和操作与模式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相同（只是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位）。</a:t>
            </a:r>
          </a:p>
          <a:p>
            <a:pPr marL="849313" lvl="1" indent="-315913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  </a:t>
            </a:r>
            <a:endParaRPr lang="en-US" altLang="zh-CN" sz="2000" b="1" dirty="0" smtClean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只可用作简单的内部定时功能。 </a:t>
            </a:r>
          </a:p>
          <a:p>
            <a:pPr marL="849313" lvl="1" indent="-315913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占用了定时器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的控制位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的中断标志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，其启动和关闭仅受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的控制。</a:t>
            </a:r>
            <a:endParaRPr lang="zh-CN" altLang="en-US" sz="2400" b="1" dirty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2688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38" grpId="0" build="p" bldLvl="2" autoUpdateAnimBg="0"/>
    </p:bld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的逻辑电路结构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83568" y="4069176"/>
            <a:ext cx="7992888" cy="2096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无工作模式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状态。在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仍可设置为模式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被定时器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占用，计数器开关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已被接通，此时，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控制位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C/T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切换其定时或计数器工作方式就可使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。当计数器溢出时，只能将输出送入串行口或用于不需要中断的场合。一般作波特率发生器</a:t>
            </a:r>
            <a:endParaRPr lang="zh-CN" altLang="en-US" sz="2000" dirty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0" y="1700808"/>
            <a:ext cx="6955954" cy="21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51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43" grpId="0" build="p" bldLvl="2" autoUpdateAnimBg="0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9685" y="1709936"/>
            <a:ext cx="7984763" cy="998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6-4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：设某用户系统已使用了两个外部中断源，并置定时器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工作在模式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，作串行口波特率发生器用。现要求再增加一个外部中断源，并由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引脚输出一个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5kHz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的方波。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=12MHz.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7853" y="2708920"/>
            <a:ext cx="811053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）工作模式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TL0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作计数用，而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，定时控制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引脚输出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5kHz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的方波信号。把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的引脚作附加的外部中断输入端，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的计数初值为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，当检测到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引脚电平出现由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的负跳变时，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产生溢出，申请中断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8391" y="4470503"/>
            <a:ext cx="7620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）计算初值</a:t>
            </a:r>
            <a:endParaRPr lang="zh-CN" altLang="en-US" sz="2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的计数初值为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为：  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方波周期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T=1/(5kHz)=0.2ms=200μs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作定时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100μs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  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X=256-100 ×12/12=156</a:t>
            </a:r>
          </a:p>
        </p:txBody>
      </p:sp>
    </p:spTree>
    <p:extLst>
      <p:ext uri="{BB962C8B-B14F-4D97-AF65-F5344CB8AC3E}">
        <p14:creationId xmlns:p14="http://schemas.microsoft.com/office/powerpoint/2010/main" val="352348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8" grpId="0" build="p" autoUpdateAnimBg="0"/>
      <p:bldP spid="13" grpId="0" autoUpdateAnimBg="0"/>
      <p:bldP spid="14" grpId="0" build="p" autoUpdateAnimBg="0"/>
    </p:bld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8" y="1700808"/>
            <a:ext cx="68890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06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91680" y="4221088"/>
            <a:ext cx="54191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§6.3.4  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综合应用举例</a:t>
            </a:r>
            <a:endParaRPr lang="zh-CN" altLang="en-US" sz="32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2327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1886301"/>
            <a:ext cx="8415338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6-5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：设时钟频率为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6MHz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。编写利用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定时的程序。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7618" y="2420888"/>
            <a:ext cx="7962739" cy="363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73063" indent="-373063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9313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8413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7513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6613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3813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1013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8213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5413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）定时器</a:t>
            </a:r>
            <a:r>
              <a:rPr lang="en-US" altLang="zh-CN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工作模式的确定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∵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最长可定时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16.384ms;  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最长可定时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131.072ms;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最长可定时</a:t>
            </a:r>
            <a:r>
              <a:rPr lang="en-US" altLang="zh-CN" sz="1800" b="1" dirty="0">
                <a:solidFill>
                  <a:srgbClr val="340EB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512μs;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，可选用模式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，每隔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100ms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中断一 次，中断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次从而达到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的定时。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）求计数器初值</a:t>
            </a:r>
            <a:r>
              <a:rPr lang="en-US" altLang="zh-CN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∵ (2</a:t>
            </a:r>
            <a:r>
              <a:rPr lang="en-US" altLang="zh-CN" sz="1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X)×12/(6 × 10</a:t>
            </a:r>
            <a:r>
              <a:rPr lang="en-US" altLang="zh-CN" sz="1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6)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=100×10</a:t>
            </a:r>
            <a:r>
              <a:rPr lang="en-US" altLang="zh-CN" sz="1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s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∴ X=15536=3CB0H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因此：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(TL0)=0B0H               (TH0)=3CH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1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实现方法：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对于中断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次计数，可使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工作在计数方式，也可用循环程序的方法实现。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本例采用循环程序法。</a:t>
            </a:r>
          </a:p>
          <a:p>
            <a:pPr eaLnBrk="1" hangingPunct="1">
              <a:buFontTx/>
              <a:buNone/>
            </a:pP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081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7" grpId="0" build="p" bldLvl="5" autoUpdateAnimBg="0"/>
      <p:bldP spid="10" grpId="0" build="p" autoUpdateAnimBg="0"/>
    </p:bld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18" y="1214438"/>
            <a:ext cx="7409035" cy="49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4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6252" y="1644164"/>
            <a:ext cx="8318196" cy="25769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6-6】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应用门控位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GATE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测照相机快门打开时间。</a:t>
            </a: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解： 此题实际上就是要求测出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引脚上出现的正脉冲宽度。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应工作在定时方式。</a:t>
            </a:r>
            <a:r>
              <a:rPr lang="en-US" altLang="zh-CN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的门控位</a:t>
            </a:r>
            <a:r>
              <a:rPr lang="en-US" altLang="zh-CN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且运行控制位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时，定时器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计数器的启动和关闭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受外部中断引脚信号</a:t>
            </a:r>
            <a:r>
              <a:rPr lang="en-US" altLang="zh-CN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INT1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）控制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为此在初始化程序中使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工作于模式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，置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GATE=1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TR0=1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；一旦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P3.2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）引脚出现高电平，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开始对机器周期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计数，直到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出现低电平，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停止计数；然后读出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的计数值乘以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7776864" cy="16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8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00808"/>
            <a:ext cx="5814564" cy="443522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8271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71685" y="1735088"/>
            <a:ext cx="7886148" cy="685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1988" indent="-661988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6-7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：设计实时时钟程序。时钟  就是以秒、分、时为单位进行计时。用定时器与中断的联合应用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81055" y="2420888"/>
            <a:ext cx="826740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5688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74788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93888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2988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0188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7388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84588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1788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20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）实现时钟计时的基本方法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计算计数初值。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时钟计时的最小单位是秒，可把定时器的定时时间定为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100ms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，计数溢出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次即得到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秒；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次计数可用软件方法实现。</a:t>
            </a:r>
            <a:endParaRPr lang="zh-CN" altLang="en-US" sz="24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假定使用定时器</a:t>
            </a:r>
            <a:r>
              <a:rPr lang="en-US" altLang="zh-CN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，以工作模式</a:t>
            </a:r>
            <a:r>
              <a:rPr lang="en-US" altLang="zh-CN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100ms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的定时。如</a:t>
            </a:r>
            <a:r>
              <a:rPr lang="en-US" altLang="zh-CN" sz="2000" b="1" dirty="0" err="1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=6MHz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，则计数初值</a:t>
            </a:r>
            <a:r>
              <a:rPr lang="en-US" altLang="zh-CN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  <a:endParaRPr lang="zh-CN" altLang="en-US" sz="2800" b="1" dirty="0">
              <a:solidFill>
                <a:srgbClr val="66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X=15536=3CB0H     </a:t>
            </a:r>
            <a:r>
              <a:rPr lang="zh-CN" altLang="en-US" sz="20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 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0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TL0)=0B0H </a:t>
            </a:r>
            <a:r>
              <a:rPr lang="en-US" altLang="zh-CN" sz="20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TH0)=3CH</a:t>
            </a:r>
          </a:p>
          <a:p>
            <a:pPr marL="0" indent="0"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② </a:t>
            </a:r>
            <a:r>
              <a: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采用定时方式进行溢出次数的累计，计满</a:t>
            </a:r>
            <a:r>
              <a:rPr lang="en-US" altLang="zh-CN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次即得到秒计时。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设置软件计数器初值为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，每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100ms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定时时间到溢出中断，使软件计数器减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，直到减到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到。</a:t>
            </a:r>
          </a:p>
        </p:txBody>
      </p:sp>
    </p:spTree>
    <p:extLst>
      <p:ext uri="{BB962C8B-B14F-4D97-AF65-F5344CB8AC3E}">
        <p14:creationId xmlns:p14="http://schemas.microsoft.com/office/powerpoint/2010/main" val="3025319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build="p" bldLvl="5" autoUpdateAnimBg="0"/>
      <p:bldP spid="12" grpId="0" build="p" autoUpdateAnimBg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§6.1.1 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什么是计数和定时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1520" y="1700808"/>
            <a:ext cx="5976664" cy="40822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、计数工作方式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所谓计数是指对外部事件进行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本质是对外部引脚上脉冲计数。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单片机有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T0(P3.4)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T1(P3.5)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两个信号引脚，分别是这两个计数器的计数输入端。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外部输入的脉冲在负跳变时有效，进行计数器加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加法计数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65104"/>
            <a:ext cx="1773957" cy="17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55" y="1674876"/>
            <a:ext cx="2911633" cy="235852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build="p" autoUpdateAnimBg="0" advAuto="0"/>
    </p:bldLst>
  </p:timing>
  <p:extLst mod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0487" y="1830536"/>
            <a:ext cx="58229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907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0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0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从秒到分和从分到时的计时是通过累计和数值比较实现的。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设置几个累加单元分别进行对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1min,1h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进行计数。满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，秒位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60s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，分位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60min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，时位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24h</a:t>
            </a:r>
            <a:r>
              <a:rPr lang="zh-CN" altLang="en-US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全部累加单元清</a:t>
            </a:r>
            <a:r>
              <a:rPr lang="en-US" altLang="zh-CN" sz="2000" b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266805" y="1096541"/>
            <a:ext cx="1668462" cy="434975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zh-CN" sz="2000">
                <a:solidFill>
                  <a:schemeClr val="tx1"/>
                </a:solidFill>
              </a:rPr>
              <a:t>设</a:t>
            </a:r>
            <a:r>
              <a:rPr lang="en-US" altLang="zh-CN" sz="2000">
                <a:solidFill>
                  <a:schemeClr val="tx1"/>
                </a:solidFill>
              </a:rPr>
              <a:t>T1</a:t>
            </a:r>
            <a:r>
              <a:rPr lang="zh-CN" altLang="zh-CN" sz="2000">
                <a:solidFill>
                  <a:schemeClr val="tx1"/>
                </a:solidFill>
              </a:rPr>
              <a:t>为模式1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7197080" y="590128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430317" y="1961728"/>
            <a:ext cx="1500188" cy="434975"/>
          </a:xfrm>
          <a:prstGeom prst="rect">
            <a:avLst/>
          </a:prstGeom>
          <a:solidFill>
            <a:srgbClr val="FFFF99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设中断次数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430317" y="2799928"/>
            <a:ext cx="1500188" cy="434975"/>
          </a:xfrm>
          <a:prstGeom prst="rect">
            <a:avLst/>
          </a:prstGeom>
          <a:solidFill>
            <a:srgbClr val="75EEFB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清计时单元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703367" y="3638128"/>
            <a:ext cx="989013" cy="434975"/>
          </a:xfrm>
          <a:prstGeom prst="rect">
            <a:avLst/>
          </a:prstGeom>
          <a:solidFill>
            <a:srgbClr val="D2FB75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开中断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662092" y="4476328"/>
            <a:ext cx="1030288" cy="434975"/>
          </a:xfrm>
          <a:prstGeom prst="rect">
            <a:avLst/>
          </a:prstGeom>
          <a:solidFill>
            <a:srgbClr val="FEDEF9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启动</a:t>
            </a:r>
            <a:r>
              <a:rPr lang="en-US" altLang="zh-CN" sz="20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009630" y="5443116"/>
            <a:ext cx="1980029" cy="400110"/>
          </a:xfrm>
          <a:prstGeom prst="rect">
            <a:avLst/>
          </a:prstGeom>
          <a:solidFill>
            <a:srgbClr val="F4E8EC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000" dirty="0" smtClean="0">
                <a:solidFill>
                  <a:schemeClr val="tx1"/>
                </a:solidFill>
              </a:rPr>
              <a:t>调用</a:t>
            </a:r>
            <a:r>
              <a:rPr lang="zh-CN" altLang="en-US" sz="2000" dirty="0" smtClean="0"/>
              <a:t>显时</a:t>
            </a:r>
            <a:r>
              <a:rPr lang="zh-CN" altLang="en-US" sz="2000" dirty="0" smtClean="0">
                <a:solidFill>
                  <a:schemeClr val="tx1"/>
                </a:solidFill>
              </a:rPr>
              <a:t>子程序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7197080" y="15426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197080" y="24189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197080" y="32571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7197080" y="40953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197080" y="592412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5292080" y="6381328"/>
            <a:ext cx="1905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5292080" y="5238328"/>
            <a:ext cx="1905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7158980" y="4933528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292080" y="5229200"/>
            <a:ext cx="0" cy="1143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663673" y="5644389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i="1" dirty="0" smtClean="0">
                <a:solidFill>
                  <a:srgbClr val="CC00CC"/>
                </a:solidFill>
              </a:rPr>
              <a:t>时钟</a:t>
            </a:r>
            <a:r>
              <a:rPr lang="zh-CN" altLang="en-US" sz="2400" i="1" dirty="0">
                <a:solidFill>
                  <a:srgbClr val="CC00CC"/>
                </a:solidFill>
              </a:rPr>
              <a:t>主程序流程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34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6" grpId="0" build="p" autoUpdateAnimBg="0"/>
      <p:bldP spid="8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27" grpId="0" autoUpdateAnimBg="0"/>
    </p:bld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72816"/>
            <a:ext cx="5669771" cy="4374259"/>
          </a:xfrm>
          <a:prstGeom prst="rect">
            <a:avLst/>
          </a:prstGeom>
        </p:spPr>
      </p:pic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30268" y="4509120"/>
            <a:ext cx="309634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</a:t>
            </a:r>
            <a:r>
              <a:rPr lang="zh-CN" altLang="en-US" sz="24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流程图</a:t>
            </a:r>
            <a:endParaRPr lang="zh-CN" altLang="en-US" sz="18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837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14055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1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0808"/>
            <a:ext cx="7033870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6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§6.3.4  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综合应用举例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6127011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5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0268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6.4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思考题与</a:t>
            </a:r>
            <a:r>
              <a:rPr lang="zh-CN" altLang="en-US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习题</a:t>
            </a:r>
            <a:endParaRPr lang="zh-CN" altLang="en-US" sz="36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916832"/>
            <a:ext cx="6237510" cy="362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理解计数和定时模式的差异；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掌握定时器控制寄存器</a:t>
            </a:r>
            <a:r>
              <a:rPr lang="en-US" altLang="zh-CN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TCON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功能；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熟练应用定时器三种工作模式；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课后作业发布在超星平台；</a:t>
            </a:r>
            <a:endParaRPr lang="en-US" altLang="zh-CN" sz="2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627784" y="4869160"/>
            <a:ext cx="60934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答疑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：邮件、电话、微信，</a:t>
            </a:r>
            <a:r>
              <a:rPr lang="en-US" altLang="zh-CN" sz="2000" b="1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Welink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，随时交流讨论。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办公室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：光电大楼</a:t>
            </a:r>
            <a:r>
              <a:rPr lang="en-US" altLang="zh-CN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1106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室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541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24350"/>
            <a:ext cx="9144000" cy="5734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820" name="组合 3"/>
          <p:cNvGrpSpPr>
            <a:grpSpLocks/>
          </p:cNvGrpSpPr>
          <p:nvPr/>
        </p:nvGrpSpPr>
        <p:grpSpPr bwMode="auto">
          <a:xfrm>
            <a:off x="0" y="0"/>
            <a:ext cx="9144000" cy="2737486"/>
            <a:chOff x="0" y="0"/>
            <a:chExt cx="9144000" cy="2281238"/>
          </a:xfrm>
        </p:grpSpPr>
        <p:pic>
          <p:nvPicPr>
            <p:cNvPr id="34822" name="图片 7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2281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3" name="图片 2"/>
            <p:cNvPicPr>
              <a:picLocks noChangeAspect="1"/>
            </p:cNvPicPr>
            <p:nvPr/>
          </p:nvPicPr>
          <p:blipFill>
            <a:blip r:embed="rId3" cstate="print"/>
            <a:srcRect l="13800" t="33321" r="10944" b="39386"/>
            <a:stretch>
              <a:fillRect/>
            </a:stretch>
          </p:blipFill>
          <p:spPr bwMode="auto">
            <a:xfrm>
              <a:off x="1" y="72991"/>
              <a:ext cx="2987824" cy="574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A9ED7A9-CAAE-4C6B-8CD1-2B42EE1C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928934"/>
            <a:ext cx="8229600" cy="113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第六</a:t>
            </a:r>
            <a:r>
              <a:rPr lang="zh-CN" altLang="en-US" b="1" kern="0" dirty="0" smtClean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章  定时器及应用</a:t>
            </a:r>
            <a:endParaRPr lang="en-US" altLang="zh-CN" b="1" kern="0" dirty="0" smtClean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en-US" altLang="zh-CN" b="1" kern="0" dirty="0" smtClean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End</a:t>
            </a:r>
            <a:endParaRPr lang="zh-CN" altLang="en-US" b="1" kern="0" dirty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16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§6.1.1 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什么是计数和定时 </a:t>
            </a:r>
          </a:p>
        </p:txBody>
      </p:sp>
      <p:sp>
        <p:nvSpPr>
          <p:cNvPr id="53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539552" y="1612886"/>
            <a:ext cx="8136706" cy="4552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定时是通过计数器的计数来实现的，不过此时的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计数脉冲来自单片机的内部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，即每个机器周期产生一个计数脉冲，也就是每个机器周期计数器加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由于一个机器周期等于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个振荡脉冲周期，因此计数频率为振荡频率的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1/12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如果单片机采用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 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晶体，则计数频率为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，即每微秒计数器加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。这样不但可以根据计数值计算出定时时间，也可以反过来按定时时间的要求计算出计数器的预置值。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3" grpId="0" build="p" autoUpdateAnimBg="0" advAuto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530" y="1605763"/>
            <a:ext cx="8487934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:T0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每个定时器各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有两个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位特殊功能寄存器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TL0, TH1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TL1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4342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88" y="2492896"/>
            <a:ext cx="6587217" cy="42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设置为定时工作方式时，定时器计数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89C51/S51/S51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片内振荡器输出的经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分频后的脉冲，即每个机器周期使定时器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(T0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的数值加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直至计满溢出。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如果采用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 MHz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晶振时，一个机器周期为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 μ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ｓ，计数频率为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 MHz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037710" cy="446449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设置为计数工作方式时，通过引脚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T0(P3.4)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T1(P3.5)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对外部脉冲信号计数。当输入脉冲信号产生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的下降沿时，定时器的值加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每个机器周期的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S5P2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期间采样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引脚的输入电平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，若前一个机器周期采样值为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，下一个机器周期采样值为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，则计数器加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。此后的机器周期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S3P1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期间，新的数值装入计数器。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所以，检测一个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的跳变需要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两个机器周期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，故最高计数频率为振荡频率的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虽然对输入信号的占空比无特殊要求，但为了确保某个电平在变化之前至少被采样一次，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要求电平保持时间至少是一个完整的机器周期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pic>
        <p:nvPicPr>
          <p:cNvPr id="16390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AUTOCOLOR" val="TRUE"/>
  <p:tag name="MH_TYPE" val="CONTENTS"/>
  <p:tag name="ID" val="6267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3670</TotalTime>
  <Words>3448</Words>
  <Application>Microsoft Office PowerPoint</Application>
  <PresentationFormat>全屏显示(4:3)</PresentationFormat>
  <Paragraphs>273</Paragraphs>
  <Slides>56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Arial Unicode MS</vt:lpstr>
      <vt:lpstr>黑体</vt:lpstr>
      <vt:lpstr>楷体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Wingdings</vt:lpstr>
      <vt:lpstr>Profile</vt:lpstr>
      <vt:lpstr>Office 主题</vt:lpstr>
      <vt:lpstr>1_Office 主题</vt:lpstr>
      <vt:lpstr>公式</vt:lpstr>
      <vt:lpstr>单片机原理及应用 Single-chip Microcomputer Principle &amp; Application</vt:lpstr>
      <vt:lpstr>第六章 定时器及应用</vt:lpstr>
      <vt:lpstr>PowerPoint 演示文稿</vt:lpstr>
      <vt:lpstr>§6.1  定时器概述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§6.2  定时器的控制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fan yp</cp:lastModifiedBy>
  <cp:revision>426</cp:revision>
  <dcterms:created xsi:type="dcterms:W3CDTF">1601-01-01T00:00:00Z</dcterms:created>
  <dcterms:modified xsi:type="dcterms:W3CDTF">2020-02-24T06:09:20Z</dcterms:modified>
</cp:coreProperties>
</file>