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  <p:sldMasterId id="2147483859" r:id="rId2"/>
    <p:sldMasterId id="2147483940" r:id="rId3"/>
  </p:sldMasterIdLst>
  <p:notesMasterIdLst>
    <p:notesMasterId r:id="rId14"/>
  </p:notesMasterIdLst>
  <p:sldIdLst>
    <p:sldId id="316" r:id="rId4"/>
    <p:sldId id="314" r:id="rId5"/>
    <p:sldId id="315" r:id="rId6"/>
    <p:sldId id="323" r:id="rId7"/>
    <p:sldId id="257" r:id="rId8"/>
    <p:sldId id="284" r:id="rId9"/>
    <p:sldId id="258" r:id="rId10"/>
    <p:sldId id="286" r:id="rId11"/>
    <p:sldId id="317" r:id="rId12"/>
    <p:sldId id="301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34" autoAdjust="0"/>
  </p:normalViewPr>
  <p:slideViewPr>
    <p:cSldViewPr>
      <p:cViewPr varScale="1">
        <p:scale>
          <a:sx n="87" d="100"/>
          <a:sy n="87" d="100"/>
        </p:scale>
        <p:origin x="1358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D55FB80-FAC1-4F14-A590-C08EDFC03F46}" type="datetimeFigureOut">
              <a:rPr lang="zh-CN" altLang="en-US"/>
              <a:pPr>
                <a:defRPr/>
              </a:pPr>
              <a:t>2020/2/24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62D5641-A909-406D-B9F7-959D528CC3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7243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9DEFD08-11EF-46C4-A0D4-19DA9DCD47DC}" type="slidenum">
              <a:rPr lang="zh-CN" altLang="en-US" smtClean="0">
                <a:solidFill>
                  <a:srgbClr val="000000"/>
                </a:solidFill>
                <a:latin typeface="Calibri" panose="020F0502020204030204" pitchFamily="34" charset="0"/>
              </a:rPr>
              <a:pPr/>
              <a:t>1</a:t>
            </a:fld>
            <a:endParaRPr lang="zh-CN" altLang="en-US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035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EDF910-2B7F-45F7-AD8A-1F490171CEA4}" type="slidenum">
              <a:rPr lang="zh-CN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4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777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ED295-B5E5-4C20-AEA7-F1BE79600BB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1569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D2B85-6AEF-43C5-8323-E13D3F825CA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12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307648-EB7C-414D-B2BA-9486D5E77CA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8000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F2B79D-E4FB-412B-A5C5-518836D1B9D5}" type="datetimeFigureOut">
              <a:rPr lang="zh-CN" altLang="en-US"/>
              <a:pPr>
                <a:defRPr/>
              </a:pPr>
              <a:t>2020/2/24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D7B87E-F441-4C01-8E71-3DD10B5E41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3026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82E43-A0D4-4A80-944D-6E6FA6A489B2}" type="datetimeFigureOut">
              <a:rPr lang="zh-CN" altLang="en-US"/>
              <a:pPr>
                <a:defRPr/>
              </a:pPr>
              <a:t>2020/2/24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E3CBDE-29F2-4048-952E-5EFF29F6B8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446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F94CE-79A9-4F2B-ACFF-AAD12F04FB6C}" type="datetimeFigureOut">
              <a:rPr lang="zh-CN" altLang="en-US"/>
              <a:pPr>
                <a:defRPr/>
              </a:pPr>
              <a:t>2020/2/24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83501A-0E32-4212-B3F7-C68CD4E901F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098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F3048B-2B64-433B-A1C2-3871E529AC7A}" type="datetimeFigureOut">
              <a:rPr lang="zh-CN" altLang="en-US"/>
              <a:pPr>
                <a:defRPr/>
              </a:pPr>
              <a:t>2020/2/24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9CABCA-3735-4C56-837B-65AB41354AF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737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E21C99-C416-4B43-8538-2C96B2D01B71}" type="datetimeFigureOut">
              <a:rPr lang="zh-CN" altLang="en-US"/>
              <a:pPr>
                <a:defRPr/>
              </a:pPr>
              <a:t>2020/2/24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FF660-ADFA-400D-817E-7E5B1488F5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40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76F93-ED3F-4492-B791-3682239E55A1}" type="datetimeFigureOut">
              <a:rPr lang="zh-CN" altLang="en-US"/>
              <a:pPr>
                <a:defRPr/>
              </a:pPr>
              <a:t>2020/2/24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9597CC-2A92-4049-BB15-1C4EC754DE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4523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BBEFE-68AA-4A77-811B-1C87DCC70AC2}" type="datetimeFigureOut">
              <a:rPr lang="zh-CN" altLang="en-US"/>
              <a:pPr>
                <a:defRPr/>
              </a:pPr>
              <a:t>2020/2/24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6C6B03-9D5F-4FA4-8686-4CBF764DF9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7450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7881F2-782C-4EFC-92D9-D4B2C1FE0DBF}" type="datetimeFigureOut">
              <a:rPr lang="zh-CN" altLang="en-US"/>
              <a:pPr>
                <a:defRPr/>
              </a:pPr>
              <a:t>2020/2/24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F3C641-73D3-48DE-AC6A-861D865EF9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542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8E7606-A63B-4802-848C-7565380957C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34349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3798E0-EA99-4325-8819-AD11D9C983F0}" type="datetimeFigureOut">
              <a:rPr lang="zh-CN" altLang="en-US"/>
              <a:pPr>
                <a:defRPr/>
              </a:pPr>
              <a:t>2020/2/24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97B1FC-5441-4CBB-ABCF-E32794179A9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3622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14CBD-F1CD-4E19-80B5-6067B0EAC1EB}" type="datetimeFigureOut">
              <a:rPr lang="zh-CN" altLang="en-US"/>
              <a:pPr>
                <a:defRPr/>
              </a:pPr>
              <a:t>2020/2/24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F488AD-CA45-4C5F-9FEE-8DCE43F502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5867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3D157A-9FD3-4F4F-96F2-041840BEEE01}" type="datetimeFigureOut">
              <a:rPr lang="zh-CN" altLang="en-US"/>
              <a:pPr>
                <a:defRPr/>
              </a:pPr>
              <a:t>2020/2/24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A7C430-4F51-4D99-8BE8-2776E12992C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2459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0A4812-34E2-49D4-ACBA-04B65C5FE4E9}" type="datetimeFigureOut">
              <a:rPr lang="zh-CN" altLang="en-US"/>
              <a:pPr>
                <a:defRPr/>
              </a:pPr>
              <a:t>2020/2/24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77A114-38A8-44D6-9211-2FAE13666F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7865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BFB50-AD64-41F4-8A10-96B59F42D309}" type="datetimeFigureOut">
              <a:rPr lang="zh-CN" altLang="en-US"/>
              <a:pPr>
                <a:defRPr/>
              </a:pPr>
              <a:t>2020/2/24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4088E4-378B-4B1D-911B-85EDC3A0CB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3441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E0AEA3-CEC1-4B71-B0BE-9290AEC27503}" type="datetimeFigureOut">
              <a:rPr lang="zh-CN" altLang="en-US"/>
              <a:pPr>
                <a:defRPr/>
              </a:pPr>
              <a:t>2020/2/24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BC852-1672-4A5E-B412-8222BED32E7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2789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DA8C96-DE6C-4DEE-8023-004A3BA752BF}" type="datetimeFigureOut">
              <a:rPr lang="zh-CN" altLang="en-US"/>
              <a:pPr>
                <a:defRPr/>
              </a:pPr>
              <a:t>2020/2/24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96AC9-4EF8-4A81-B01B-7D2DD5CB27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6348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94B66-39EC-4CB2-AE05-F7A0E85D31E5}" type="datetimeFigureOut">
              <a:rPr lang="zh-CN" altLang="en-US"/>
              <a:pPr>
                <a:defRPr/>
              </a:pPr>
              <a:t>2020/2/24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AEF3B1-5AD8-42DA-845F-03FFB803CB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3295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E8A271-61BC-4332-9D26-C30D81426936}" type="datetimeFigureOut">
              <a:rPr lang="zh-CN" altLang="en-US"/>
              <a:pPr>
                <a:defRPr/>
              </a:pPr>
              <a:t>2020/2/24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3E6362-3D79-420F-B7CC-E5D41750D69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1726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3E7413-4B03-4A9D-80BD-AC0A94AA1EAA}" type="datetimeFigureOut">
              <a:rPr lang="zh-CN" altLang="en-US"/>
              <a:pPr>
                <a:defRPr/>
              </a:pPr>
              <a:t>2020/2/24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F5ED45-54C3-4CB9-AE15-5975A1E77E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971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0094F5-B74E-41AB-818C-649B5B57ED0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352796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351D8-D531-4C33-8DE5-732DF57CC3F0}" type="datetimeFigureOut">
              <a:rPr lang="zh-CN" altLang="en-US"/>
              <a:pPr>
                <a:defRPr/>
              </a:pPr>
              <a:t>2020/2/24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C3950F-563A-4F34-8ACA-46801044E1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1928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09D101-E7FC-4877-89D8-EBE7A87A1FAF}" type="datetimeFigureOut">
              <a:rPr lang="zh-CN" altLang="en-US"/>
              <a:pPr>
                <a:defRPr/>
              </a:pPr>
              <a:t>2020/2/24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C14F67-A8D7-469F-899D-0590E47E262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1854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C0BCF4-80D6-4812-B1C5-F3DFEDEC7293}" type="datetimeFigureOut">
              <a:rPr lang="zh-CN" altLang="en-US"/>
              <a:pPr>
                <a:defRPr/>
              </a:pPr>
              <a:t>2020/2/24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C4A814-1528-4D44-BE21-392D7E0D48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5118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7E5B52-5DAE-4842-80A0-5EAFE327E93B}" type="datetimeFigureOut">
              <a:rPr lang="zh-CN" altLang="en-US"/>
              <a:pPr>
                <a:defRPr/>
              </a:pPr>
              <a:t>2020/2/24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87C58-EFBD-43F3-B2FF-3CC7640108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646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B7C1F1-D04E-4D7B-A872-2B05517476F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6345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08E6C8-11FA-4538-8972-BD37AD75C39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4945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135C6-13EE-4EE7-B6CD-26ACCBED3A6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3263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DFE955-9459-42F6-858A-96A18EBE46B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9920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795923-0EEC-477D-924C-CE3650E73DC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6278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463766-3D13-49B0-B4E7-441C2CBB346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5393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27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27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ABBF871-88D1-4C97-A8A2-D8406B8D6DF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1" r:id="rId1"/>
    <p:sldLayoutId id="2147484089" r:id="rId2"/>
    <p:sldLayoutId id="2147484090" r:id="rId3"/>
    <p:sldLayoutId id="2147484091" r:id="rId4"/>
    <p:sldLayoutId id="2147484092" r:id="rId5"/>
    <p:sldLayoutId id="2147484093" r:id="rId6"/>
    <p:sldLayoutId id="2147484094" r:id="rId7"/>
    <p:sldLayoutId id="2147484095" r:id="rId8"/>
    <p:sldLayoutId id="2147484096" r:id="rId9"/>
    <p:sldLayoutId id="2147484097" r:id="rId10"/>
    <p:sldLayoutId id="2147484098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906303D-5F44-463C-BD8D-D4ECEDF5C64B}" type="datetimeFigureOut">
              <a:rPr lang="zh-CN" altLang="en-US"/>
              <a:pPr>
                <a:defRPr/>
              </a:pPr>
              <a:t>2020/2/24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B85B9A4-D411-45A4-8333-16C1FA5B9F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9" r:id="rId1"/>
    <p:sldLayoutId id="2147484100" r:id="rId2"/>
    <p:sldLayoutId id="2147484101" r:id="rId3"/>
    <p:sldLayoutId id="2147484102" r:id="rId4"/>
    <p:sldLayoutId id="2147484103" r:id="rId5"/>
    <p:sldLayoutId id="2147484104" r:id="rId6"/>
    <p:sldLayoutId id="2147484105" r:id="rId7"/>
    <p:sldLayoutId id="2147484106" r:id="rId8"/>
    <p:sldLayoutId id="2147484107" r:id="rId9"/>
    <p:sldLayoutId id="2147484108" r:id="rId10"/>
    <p:sldLayoutId id="214748410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12F738C-9EC0-49BF-A197-71E54258231C}" type="datetimeFigureOut">
              <a:rPr lang="zh-CN" altLang="en-US"/>
              <a:pPr>
                <a:defRPr/>
              </a:pPr>
              <a:t>2020/2/24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57D9234-AD68-4A2F-B130-23D9DF30E7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0" r:id="rId1"/>
    <p:sldLayoutId id="2147484111" r:id="rId2"/>
    <p:sldLayoutId id="2147484112" r:id="rId3"/>
    <p:sldLayoutId id="2147484113" r:id="rId4"/>
    <p:sldLayoutId id="2147484114" r:id="rId5"/>
    <p:sldLayoutId id="2147484115" r:id="rId6"/>
    <p:sldLayoutId id="2147484116" r:id="rId7"/>
    <p:sldLayoutId id="2147484117" r:id="rId8"/>
    <p:sldLayoutId id="2147484118" r:id="rId9"/>
    <p:sldLayoutId id="2147484119" r:id="rId10"/>
    <p:sldLayoutId id="214748412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fypofcas@163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1741488"/>
            <a:ext cx="9144000" cy="1543050"/>
          </a:xfrm>
          <a:prstGeom prst="rect">
            <a:avLst/>
          </a:prstGeom>
          <a:gradFill rotWithShape="0">
            <a:gsLst>
              <a:gs pos="0">
                <a:srgbClr val="003399"/>
              </a:gs>
              <a:gs pos="100000">
                <a:srgbClr val="0099CC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4213" y="3714750"/>
            <a:ext cx="7704137" cy="2378075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教师团队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幼圆" pitchFamily="49" charset="-122"/>
                <a:ea typeface="幼圆" pitchFamily="49" charset="-122"/>
              </a:rPr>
              <a:t>秦晓飞、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itchFamily="49" charset="-122"/>
                <a:ea typeface="幼圆" pitchFamily="49" charset="-122"/>
              </a:rPr>
              <a:t>杨海马</a:t>
            </a:r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幼圆" pitchFamily="49" charset="-122"/>
                <a:ea typeface="幼圆" pitchFamily="49" charset="-122"/>
              </a:rPr>
              <a:t>、肖儿良、夏  鲲、丁学明</a:t>
            </a:r>
            <a:endParaRPr lang="en-US" altLang="zh-CN" b="1" dirty="0" smtClean="0">
              <a:solidFill>
                <a:schemeClr val="tx1">
                  <a:lumMod val="95000"/>
                  <a:lumOff val="5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范彦平</a:t>
            </a:r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、施伟斌、袁英豪、左小五、孙国强</a:t>
            </a:r>
            <a:b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</a:br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/>
            </a:r>
            <a:b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</a:br>
            <a:r>
              <a:rPr lang="zh-CN" altLang="en-US" sz="2800" b="1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上海理工大学光电学院 </a:t>
            </a:r>
            <a:r>
              <a:rPr lang="en-US" altLang="zh-CN" sz="2800" b="1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2020</a:t>
            </a:r>
            <a:r>
              <a:rPr lang="zh-CN" altLang="en-US" sz="2800" b="1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endParaRPr lang="en-US" altLang="zh-CN" b="1" dirty="0" smtClean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 eaLnBrk="1" fontAlgn="auto" hangingPunct="1">
              <a:spcAft>
                <a:spcPts val="0"/>
              </a:spcAft>
              <a:defRPr/>
            </a:pPr>
            <a:endParaRPr lang="zh-CN" alt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幼圆" pitchFamily="49" charset="-122"/>
              <a:ea typeface="幼圆" pitchFamily="49" charset="-122"/>
            </a:endParaRPr>
          </a:p>
        </p:txBody>
      </p:sp>
      <p:pic>
        <p:nvPicPr>
          <p:cNvPr id="6148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标题 3"/>
          <p:cNvSpPr>
            <a:spLocks noGrp="1"/>
          </p:cNvSpPr>
          <p:nvPr>
            <p:ph type="ctrTitle"/>
          </p:nvPr>
        </p:nvSpPr>
        <p:spPr>
          <a:xfrm>
            <a:off x="649288" y="1762125"/>
            <a:ext cx="7772400" cy="1470025"/>
          </a:xfrm>
        </p:spPr>
        <p:txBody>
          <a:bodyPr/>
          <a:lstStyle/>
          <a:p>
            <a:r>
              <a:rPr lang="zh-CN" altLang="en-US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单片机原理及应用</a:t>
            </a:r>
            <a:r>
              <a:rPr lang="en-US" altLang="zh-CN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b="1" i="1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Single-chip Microcomputer Principle </a:t>
            </a:r>
            <a:r>
              <a:rPr lang="en-US" altLang="zh-CN" sz="2400" b="1" i="1" smtClean="0">
                <a:solidFill>
                  <a:schemeClr val="bg1"/>
                </a:solidFill>
              </a:rPr>
              <a:t>&amp; Application</a:t>
            </a:r>
            <a:endParaRPr lang="zh-CN" altLang="en-US" sz="240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916832"/>
            <a:ext cx="7889502" cy="3816424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定时器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T0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T1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在定时或计数时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，不占用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时间，除非定时器／计数器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溢出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才可能中断</a:t>
            </a: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的当前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操作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每个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定时器／计数器还有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种工作模式，也就是每个定时器可构成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种电路结构模式。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其中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     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模式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～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T0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T1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工作过程相同</a:t>
            </a:r>
            <a:endParaRPr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      模式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        T0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T1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工作过程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不同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8437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51520" y="528638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9pPr>
          </a:lstStyle>
          <a:p>
            <a:r>
              <a:rPr lang="en-US" altLang="zh-CN" sz="3600" dirty="0" smtClean="0">
                <a:solidFill>
                  <a:schemeClr val="tx2"/>
                </a:solidFill>
                <a:ea typeface="楷体" panose="02010609060101010101" pitchFamily="49" charset="-122"/>
              </a:rPr>
              <a:t>§6.1.2  </a:t>
            </a:r>
            <a:r>
              <a:rPr lang="zh-CN" altLang="en-US" sz="3600" dirty="0">
                <a:solidFill>
                  <a:schemeClr val="tx2"/>
                </a:solidFill>
                <a:ea typeface="楷体" panose="02010609060101010101" pitchFamily="49" charset="-122"/>
              </a:rPr>
              <a:t>定时器</a:t>
            </a:r>
            <a:r>
              <a:rPr lang="en-US" altLang="zh-CN" sz="3600" dirty="0">
                <a:solidFill>
                  <a:schemeClr val="tx2"/>
                </a:solidFill>
                <a:ea typeface="楷体" panose="02010609060101010101" pitchFamily="49" charset="-122"/>
              </a:rPr>
              <a:t>/</a:t>
            </a:r>
            <a:r>
              <a:rPr lang="zh-CN" altLang="en-US" sz="3600" dirty="0">
                <a:solidFill>
                  <a:schemeClr val="tx2"/>
                </a:solidFill>
                <a:ea typeface="楷体" panose="02010609060101010101" pitchFamily="49" charset="-122"/>
              </a:rPr>
              <a:t>计数器的组成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838200"/>
            <a:ext cx="8001000" cy="1030288"/>
          </a:xfrm>
        </p:spPr>
        <p:txBody>
          <a:bodyPr/>
          <a:lstStyle/>
          <a:p>
            <a:pPr eaLnBrk="1" hangingPunct="1"/>
            <a:r>
              <a:rPr lang="zh-CN" altLang="en-US" b="1" dirty="0" smtClean="0"/>
              <a:t>第六章 定时器及应用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3238" y="2852936"/>
            <a:ext cx="7156450" cy="1719263"/>
          </a:xfrm>
        </p:spPr>
        <p:txBody>
          <a:bodyPr/>
          <a:lstStyle/>
          <a:p>
            <a:pPr algn="r" eaLnBrk="1" hangingPunct="1"/>
            <a:r>
              <a:rPr lang="zh-CN" altLang="en-US" b="1" dirty="0" smtClean="0"/>
              <a:t>          任课教师：范彦平</a:t>
            </a:r>
            <a:endParaRPr lang="en-US" altLang="zh-CN" b="1" dirty="0" smtClean="0"/>
          </a:p>
          <a:p>
            <a:pPr algn="r" eaLnBrk="1" hangingPunct="1"/>
            <a:r>
              <a:rPr lang="en-US" altLang="zh-CN" b="1" dirty="0" smtClean="0"/>
              <a:t>E-mail</a:t>
            </a:r>
            <a:r>
              <a:rPr lang="zh-CN" altLang="en-US" b="1" dirty="0" smtClean="0"/>
              <a:t>：</a:t>
            </a:r>
            <a:r>
              <a:rPr lang="en-US" altLang="zh-CN" b="1" dirty="0" smtClean="0">
                <a:hlinkClick r:id="rId2"/>
              </a:rPr>
              <a:t>fypofcas@163.com</a:t>
            </a:r>
            <a:endParaRPr lang="en-US" altLang="zh-CN" b="1" dirty="0" smtClean="0"/>
          </a:p>
          <a:p>
            <a:pPr algn="r" eaLnBrk="1" hangingPunct="1"/>
            <a:r>
              <a:rPr lang="en-US" altLang="zh-CN" b="1" dirty="0" smtClean="0"/>
              <a:t>Tel</a:t>
            </a:r>
            <a:r>
              <a:rPr lang="zh-CN" altLang="en-US" b="1" dirty="0" smtClean="0"/>
              <a:t>：</a:t>
            </a:r>
            <a:r>
              <a:rPr lang="en-US" altLang="zh-CN" b="1" dirty="0" smtClean="0"/>
              <a:t>13916863454</a:t>
            </a:r>
          </a:p>
          <a:p>
            <a:pPr algn="r" eaLnBrk="1" hangingPunct="1"/>
            <a:r>
              <a:rPr lang="zh-CN" altLang="en-US" b="1" dirty="0"/>
              <a:t>微</a:t>
            </a:r>
            <a:r>
              <a:rPr lang="zh-CN" altLang="en-US" b="1" dirty="0" smtClean="0"/>
              <a:t>信号：</a:t>
            </a:r>
            <a:r>
              <a:rPr lang="en-US" altLang="zh-CN" b="1" dirty="0" err="1" smtClean="0"/>
              <a:t>Fan_Y_P</a:t>
            </a:r>
            <a:endParaRPr lang="zh-CN" altLang="en-US" b="1" dirty="0" smtClean="0"/>
          </a:p>
          <a:p>
            <a:pPr algn="r" eaLnBrk="1" hangingPunct="1"/>
            <a:r>
              <a:rPr lang="zh-CN" altLang="en-US" sz="2400" b="1" dirty="0">
                <a:solidFill>
                  <a:srgbClr val="C00000"/>
                </a:solidFill>
              </a:rPr>
              <a:t>加微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信请备注：班级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+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姓名 </a:t>
            </a:r>
          </a:p>
        </p:txBody>
      </p:sp>
      <p:sp>
        <p:nvSpPr>
          <p:cNvPr id="8196" name="矩形 3"/>
          <p:cNvSpPr>
            <a:spLocks noChangeArrowheads="1"/>
          </p:cNvSpPr>
          <p:nvPr/>
        </p:nvSpPr>
        <p:spPr bwMode="auto">
          <a:xfrm>
            <a:off x="2500313" y="5786438"/>
            <a:ext cx="43037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C00000"/>
                </a:solidFill>
              </a:rPr>
              <a:t>上海理工大学光电学院</a:t>
            </a:r>
            <a:endParaRPr lang="zh-CN" altLang="en-US" sz="3200"/>
          </a:p>
        </p:txBody>
      </p:sp>
      <p:pic>
        <p:nvPicPr>
          <p:cNvPr id="8197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9512" y="2788434"/>
            <a:ext cx="2714644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MH_Others_5"/>
          <p:cNvSpPr/>
          <p:nvPr>
            <p:custDataLst>
              <p:tags r:id="rId2"/>
            </p:custDataLst>
          </p:nvPr>
        </p:nvSpPr>
        <p:spPr>
          <a:xfrm>
            <a:off x="85725" y="679450"/>
            <a:ext cx="430213" cy="815975"/>
          </a:xfrm>
          <a:custGeom>
            <a:avLst/>
            <a:gdLst>
              <a:gd name="connsiteX0" fmla="*/ 1 w 776515"/>
              <a:gd name="connsiteY0" fmla="*/ 0 h 1553028"/>
              <a:gd name="connsiteX1" fmla="*/ 776515 w 776515"/>
              <a:gd name="connsiteY1" fmla="*/ 776514 h 1553028"/>
              <a:gd name="connsiteX2" fmla="*/ 1 w 776515"/>
              <a:gd name="connsiteY2" fmla="*/ 1553028 h 1553028"/>
              <a:gd name="connsiteX3" fmla="*/ 0 w 776515"/>
              <a:gd name="connsiteY3" fmla="*/ 1553028 h 1553028"/>
              <a:gd name="connsiteX4" fmla="*/ 0 w 776515"/>
              <a:gd name="connsiteY4" fmla="*/ 0 h 1553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6515" h="1553028">
                <a:moveTo>
                  <a:pt x="1" y="0"/>
                </a:moveTo>
                <a:cubicBezTo>
                  <a:pt x="428858" y="0"/>
                  <a:pt x="776515" y="347657"/>
                  <a:pt x="776515" y="776514"/>
                </a:cubicBezTo>
                <a:cubicBezTo>
                  <a:pt x="776515" y="1205371"/>
                  <a:pt x="428858" y="1553028"/>
                  <a:pt x="1" y="1553028"/>
                </a:cubicBezTo>
                <a:lnTo>
                  <a:pt x="0" y="15530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45" name="MH_Others_6"/>
          <p:cNvSpPr txBox="1"/>
          <p:nvPr>
            <p:custDataLst>
              <p:tags r:id="rId3"/>
            </p:custDataLst>
          </p:nvPr>
        </p:nvSpPr>
        <p:spPr>
          <a:xfrm>
            <a:off x="468313" y="809625"/>
            <a:ext cx="1817687" cy="815975"/>
          </a:xfrm>
          <a:prstGeom prst="rect">
            <a:avLst/>
          </a:prstGeom>
          <a:noFill/>
        </p:spPr>
        <p:txBody>
          <a:bodyPr lIns="0" tIns="0" rIns="0" bIns="0" anchor="ctr">
            <a:normAutofit fontScale="85000" lnSpcReduction="10000"/>
          </a:bodyPr>
          <a:lstStyle/>
          <a:p>
            <a:pPr algn="ctr" eaLnBrk="1" hangingPunct="1">
              <a:defRPr/>
            </a:pPr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  <a:endParaRPr lang="zh-CN" altLang="en-US" sz="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MH_Others_7"/>
          <p:cNvSpPr/>
          <p:nvPr>
            <p:custDataLst>
              <p:tags r:id="rId4"/>
            </p:custDataLst>
          </p:nvPr>
        </p:nvSpPr>
        <p:spPr>
          <a:xfrm>
            <a:off x="-6350" y="679450"/>
            <a:ext cx="63500" cy="815975"/>
          </a:xfrm>
          <a:custGeom>
            <a:avLst/>
            <a:gdLst>
              <a:gd name="connsiteX0" fmla="*/ 0 w 63524"/>
              <a:gd name="connsiteY0" fmla="*/ 0 h 816033"/>
              <a:gd name="connsiteX1" fmla="*/ 1 w 63524"/>
              <a:gd name="connsiteY1" fmla="*/ 0 h 816033"/>
              <a:gd name="connsiteX2" fmla="*/ 63524 w 63524"/>
              <a:gd name="connsiteY2" fmla="*/ 6061 h 816033"/>
              <a:gd name="connsiteX3" fmla="*/ 63524 w 63524"/>
              <a:gd name="connsiteY3" fmla="*/ 809972 h 816033"/>
              <a:gd name="connsiteX4" fmla="*/ 1 w 63524"/>
              <a:gd name="connsiteY4" fmla="*/ 816033 h 816033"/>
              <a:gd name="connsiteX5" fmla="*/ 0 w 63524"/>
              <a:gd name="connsiteY5" fmla="*/ 816033 h 81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524" h="816033">
                <a:moveTo>
                  <a:pt x="0" y="0"/>
                </a:moveTo>
                <a:lnTo>
                  <a:pt x="1" y="0"/>
                </a:lnTo>
                <a:lnTo>
                  <a:pt x="63524" y="6061"/>
                </a:lnTo>
                <a:lnTo>
                  <a:pt x="63524" y="809972"/>
                </a:lnTo>
                <a:lnTo>
                  <a:pt x="1" y="816033"/>
                </a:lnTo>
                <a:lnTo>
                  <a:pt x="0" y="81603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9232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1348329" y="1916832"/>
            <a:ext cx="6172200" cy="308870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§6.1  </a:t>
            </a:r>
            <a:r>
              <a:rPr lang="zh-CN" altLang="en-US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定时器概述</a:t>
            </a:r>
            <a:endParaRPr lang="zh-CN" altLang="en-US" sz="28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hlinkClick r:id="" action="ppaction://noaction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§6.2 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定时器的控制  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§6.3 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定时器的四种模式及应用  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hlinkClick r:id="" action="ppaction://noaction"/>
            </a:endParaRP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 advAuto="0"/>
    </p:bldLst>
  </p:timing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2386013"/>
            <a:ext cx="9144000" cy="1543050"/>
          </a:xfrm>
          <a:prstGeom prst="rect">
            <a:avLst/>
          </a:prstGeom>
          <a:gradFill rotWithShape="0">
            <a:gsLst>
              <a:gs pos="0">
                <a:srgbClr val="003399"/>
              </a:gs>
              <a:gs pos="100000">
                <a:srgbClr val="0099CC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10243" name="标题 1"/>
          <p:cNvSpPr>
            <a:spLocks noGrp="1"/>
          </p:cNvSpPr>
          <p:nvPr>
            <p:ph type="ctrTitle"/>
          </p:nvPr>
        </p:nvSpPr>
        <p:spPr>
          <a:xfrm>
            <a:off x="395288" y="2444750"/>
            <a:ext cx="8385175" cy="1470025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§6.1  </a:t>
            </a:r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定时器概述</a:t>
            </a:r>
          </a:p>
        </p:txBody>
      </p:sp>
      <p:pic>
        <p:nvPicPr>
          <p:cNvPr id="10244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3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23528" y="519619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9pPr>
          </a:lstStyle>
          <a:p>
            <a:r>
              <a:rPr lang="en-US" altLang="zh-CN" sz="3600" dirty="0">
                <a:solidFill>
                  <a:schemeClr val="tx2"/>
                </a:solidFill>
                <a:ea typeface="楷体" panose="02010609060101010101" pitchFamily="49" charset="-122"/>
              </a:rPr>
              <a:t>§6.1.1   </a:t>
            </a:r>
            <a:r>
              <a:rPr lang="zh-CN" altLang="en-US" sz="3600" dirty="0">
                <a:solidFill>
                  <a:schemeClr val="tx2"/>
                </a:solidFill>
                <a:ea typeface="楷体" panose="02010609060101010101" pitchFamily="49" charset="-122"/>
              </a:rPr>
              <a:t>什么是计数和定时 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251520" y="1700808"/>
            <a:ext cx="5976664" cy="408228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、计数工作方式</a:t>
            </a:r>
          </a:p>
          <a:p>
            <a:pPr>
              <a:lnSpc>
                <a:spcPct val="15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所谓计数是指对外部事件进行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计数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本质是对外部引脚上脉冲计数。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51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单片机有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T0(P3.4)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T1(P3.5)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两个信号引脚，分别是这两个计数器的计数输入端。</a:t>
            </a:r>
          </a:p>
          <a:p>
            <a:pPr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外部输入的脉冲在负跳变时有效，进行计数器加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1(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加法计数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365104"/>
            <a:ext cx="1773957" cy="1752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8055" y="1674876"/>
            <a:ext cx="2911633" cy="2358527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2" grpId="0" build="p" autoUpdateAnimBg="0" advAuto="0"/>
    </p:bld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8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Rectangle 2"/>
          <p:cNvSpPr txBox="1">
            <a:spLocks noChangeArrowheads="1"/>
          </p:cNvSpPr>
          <p:nvPr/>
        </p:nvSpPr>
        <p:spPr bwMode="auto">
          <a:xfrm>
            <a:off x="251520" y="528638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9pPr>
          </a:lstStyle>
          <a:p>
            <a:r>
              <a:rPr lang="en-US" altLang="zh-CN" sz="3600" dirty="0">
                <a:solidFill>
                  <a:schemeClr val="tx2"/>
                </a:solidFill>
                <a:ea typeface="楷体" panose="02010609060101010101" pitchFamily="49" charset="-122"/>
              </a:rPr>
              <a:t>§6.1.1   </a:t>
            </a:r>
            <a:r>
              <a:rPr lang="zh-CN" altLang="en-US" sz="3600" dirty="0">
                <a:solidFill>
                  <a:schemeClr val="tx2"/>
                </a:solidFill>
                <a:ea typeface="楷体" panose="02010609060101010101" pitchFamily="49" charset="-122"/>
              </a:rPr>
              <a:t>什么是计数和定时 </a:t>
            </a:r>
          </a:p>
        </p:txBody>
      </p:sp>
      <p:sp>
        <p:nvSpPr>
          <p:cNvPr id="53" name="Rectangle 3"/>
          <p:cNvSpPr txBox="1">
            <a:spLocks noGrp="1" noChangeArrowheads="1"/>
          </p:cNvSpPr>
          <p:nvPr>
            <p:ph idx="1"/>
          </p:nvPr>
        </p:nvSpPr>
        <p:spPr>
          <a:xfrm>
            <a:off x="539552" y="1612886"/>
            <a:ext cx="8136706" cy="455241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2. 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定时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定时是通过计数器的计数来实现的，不过此时的</a:t>
            </a:r>
            <a:r>
              <a:rPr lang="zh-CN" altLang="en-US" sz="20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计数脉冲来自单片机的内部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，即每个机器周期产生一个计数脉冲，也就是每个机器周期计数器加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由于一个机器周期等于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12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个振荡脉冲周期，因此计数频率为振荡频率的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1/12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如果单片机采用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12 MHz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晶体，则计数频率为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 MHz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，即每微秒计数器加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。这样不但可以根据计数值计算出定时时间，也可以反过来按定时时间的要求计算出计数器的预置值。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500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utoUpdateAnimBg="0"/>
      <p:bldP spid="53" grpId="0" build="p" autoUpdateAnimBg="0" advAuto="0"/>
    </p:bld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0530" y="1605763"/>
            <a:ext cx="8487934" cy="4267200"/>
          </a:xfrm>
        </p:spPr>
        <p:txBody>
          <a:bodyPr/>
          <a:lstStyle/>
          <a:p>
            <a:pPr eaLnBrk="1" hangingPunct="1"/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两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个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16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位的定时器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计数器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:T0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T1,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每个定时器各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有两个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位特殊功能寄存器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TH0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TL0, TH1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TL1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pic>
        <p:nvPicPr>
          <p:cNvPr id="14342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251520" y="528638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9pPr>
          </a:lstStyle>
          <a:p>
            <a:r>
              <a:rPr lang="en-US" altLang="zh-CN" sz="3600" dirty="0" smtClean="0">
                <a:solidFill>
                  <a:schemeClr val="tx2"/>
                </a:solidFill>
                <a:ea typeface="楷体" panose="02010609060101010101" pitchFamily="49" charset="-122"/>
              </a:rPr>
              <a:t>§6.1.2  </a:t>
            </a:r>
            <a:r>
              <a:rPr lang="zh-CN" altLang="en-US" sz="3600" dirty="0">
                <a:solidFill>
                  <a:schemeClr val="tx2"/>
                </a:solidFill>
                <a:ea typeface="楷体" panose="02010609060101010101" pitchFamily="49" charset="-122"/>
              </a:rPr>
              <a:t>定时器</a:t>
            </a:r>
            <a:r>
              <a:rPr lang="en-US" altLang="zh-CN" sz="3600" dirty="0">
                <a:solidFill>
                  <a:schemeClr val="tx2"/>
                </a:solidFill>
                <a:ea typeface="楷体" panose="02010609060101010101" pitchFamily="49" charset="-122"/>
              </a:rPr>
              <a:t>/</a:t>
            </a:r>
            <a:r>
              <a:rPr lang="zh-CN" altLang="en-US" sz="3600" dirty="0">
                <a:solidFill>
                  <a:schemeClr val="tx2"/>
                </a:solidFill>
                <a:ea typeface="楷体" panose="02010609060101010101" pitchFamily="49" charset="-122"/>
              </a:rPr>
              <a:t>计数器的组成</a:t>
            </a:r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288" y="2492896"/>
            <a:ext cx="6587217" cy="4280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设置为定时工作方式时，定时器计数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89C51/S51/S51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片内振荡器输出的经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12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分频后的脉冲，即每个机器周期使定时器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(T0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T1)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的数值加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直至计满溢出。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如果采用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12 MHz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晶振时，一个机器周期为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 μ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ｓ，计数频率为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 MHz 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5365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251520" y="528638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9pPr>
          </a:lstStyle>
          <a:p>
            <a:r>
              <a:rPr lang="en-US" altLang="zh-CN" sz="3600" dirty="0" smtClean="0">
                <a:solidFill>
                  <a:schemeClr val="tx2"/>
                </a:solidFill>
                <a:ea typeface="楷体" panose="02010609060101010101" pitchFamily="49" charset="-122"/>
              </a:rPr>
              <a:t>§6.1.2  </a:t>
            </a:r>
            <a:r>
              <a:rPr lang="zh-CN" altLang="en-US" sz="3600" dirty="0">
                <a:solidFill>
                  <a:schemeClr val="tx2"/>
                </a:solidFill>
                <a:ea typeface="楷体" panose="02010609060101010101" pitchFamily="49" charset="-122"/>
              </a:rPr>
              <a:t>定时器</a:t>
            </a:r>
            <a:r>
              <a:rPr lang="en-US" altLang="zh-CN" sz="3600" dirty="0">
                <a:solidFill>
                  <a:schemeClr val="tx2"/>
                </a:solidFill>
                <a:ea typeface="楷体" panose="02010609060101010101" pitchFamily="49" charset="-122"/>
              </a:rPr>
              <a:t>/</a:t>
            </a:r>
            <a:r>
              <a:rPr lang="zh-CN" altLang="en-US" sz="3600" dirty="0">
                <a:solidFill>
                  <a:schemeClr val="tx2"/>
                </a:solidFill>
                <a:ea typeface="楷体" panose="02010609060101010101" pitchFamily="49" charset="-122"/>
              </a:rPr>
              <a:t>计数器的组成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700808"/>
            <a:ext cx="8037710" cy="4464496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设置为计数工作方式时，通过引脚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T0(P3.4)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T1(P3.5)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对外部脉冲信号计数。当输入脉冲信号产生</a:t>
            </a: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由</a:t>
            </a:r>
            <a:r>
              <a:rPr lang="en-US" altLang="zh-CN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至</a:t>
            </a:r>
            <a:r>
              <a:rPr lang="en-US" altLang="zh-CN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的下降沿时，定时器的值加</a:t>
            </a:r>
            <a:r>
              <a:rPr lang="en-US" altLang="zh-CN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每个机器周期的</a:t>
            </a:r>
            <a:r>
              <a:rPr lang="en-US" altLang="zh-CN" sz="20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S5P2</a:t>
            </a:r>
            <a:r>
              <a:rPr lang="zh-CN" altLang="en-US" sz="20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期间采样</a:t>
            </a:r>
            <a:r>
              <a:rPr lang="en-US" altLang="zh-CN" sz="20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T0</a:t>
            </a:r>
            <a:r>
              <a:rPr lang="zh-CN" altLang="en-US" sz="20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0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T1</a:t>
            </a:r>
            <a:r>
              <a:rPr lang="zh-CN" altLang="en-US" sz="20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引脚的输入电平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，若前一个机器周期采样值为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，下一个机器周期采样值为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，则计数器加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。此后的机器周期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S3P1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期间，新的数值装入计数器。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所以，检测一个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至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的跳变需要</a:t>
            </a: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两个机器周期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，故最高计数频率为振荡频率的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／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24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虽然对输入信号的占空比无特殊要求，但为了确保某个电平在变化之前至少被采样一次，</a:t>
            </a: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要求电平保持时间至少是一个完整的机器周期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dirty="0" smtClean="0"/>
              <a:t> </a:t>
            </a:r>
            <a:endParaRPr lang="zh-CN" altLang="en-US" sz="2000" dirty="0" smtClean="0"/>
          </a:p>
        </p:txBody>
      </p:sp>
      <p:pic>
        <p:nvPicPr>
          <p:cNvPr id="16390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251520" y="528638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9pPr>
          </a:lstStyle>
          <a:p>
            <a:r>
              <a:rPr lang="en-US" altLang="zh-CN" sz="3600" dirty="0" smtClean="0">
                <a:solidFill>
                  <a:schemeClr val="tx2"/>
                </a:solidFill>
                <a:ea typeface="楷体" panose="02010609060101010101" pitchFamily="49" charset="-122"/>
              </a:rPr>
              <a:t>§6.1.2  </a:t>
            </a:r>
            <a:r>
              <a:rPr lang="zh-CN" altLang="en-US" sz="3600" dirty="0">
                <a:solidFill>
                  <a:schemeClr val="tx2"/>
                </a:solidFill>
                <a:ea typeface="楷体" panose="02010609060101010101" pitchFamily="49" charset="-122"/>
              </a:rPr>
              <a:t>定时器</a:t>
            </a:r>
            <a:r>
              <a:rPr lang="en-US" altLang="zh-CN" sz="3600" dirty="0">
                <a:solidFill>
                  <a:schemeClr val="tx2"/>
                </a:solidFill>
                <a:ea typeface="楷体" panose="02010609060101010101" pitchFamily="49" charset="-122"/>
              </a:rPr>
              <a:t>/</a:t>
            </a:r>
            <a:r>
              <a:rPr lang="zh-CN" altLang="en-US" sz="3600" dirty="0">
                <a:solidFill>
                  <a:schemeClr val="tx2"/>
                </a:solidFill>
                <a:ea typeface="楷体" panose="02010609060101010101" pitchFamily="49" charset="-122"/>
              </a:rPr>
              <a:t>计数器的组成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205944"/>
  <p:tag name="MH_LIBRARY" val="CONTENTS"/>
  <p:tag name="MH_AUTOCOLOR" val="TRUE"/>
  <p:tag name="MH_TYPE" val="CONTENTS"/>
  <p:tag name="ID" val="62677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205944"/>
  <p:tag name="MH_LIBRARY" val="CONTENTS"/>
  <p:tag name="MH_TYPE" val="OTHERS"/>
  <p:tag name="ID" val="62677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205944"/>
  <p:tag name="MH_LIBRARY" val="CONTENTS"/>
  <p:tag name="MH_TYPE" val="OTHERS"/>
  <p:tag name="ID" val="62677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29205944"/>
  <p:tag name="MH_LIBRARY" val="CONTENTS"/>
  <p:tag name="MH_TYPE" val="OTHERS"/>
  <p:tag name="ID" val="626772"/>
</p:tagLst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3649</TotalTime>
  <Words>625</Words>
  <Application>Microsoft Office PowerPoint</Application>
  <PresentationFormat>全屏显示(4:3)</PresentationFormat>
  <Paragraphs>45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黑体</vt:lpstr>
      <vt:lpstr>楷体</vt:lpstr>
      <vt:lpstr>宋体</vt:lpstr>
      <vt:lpstr>微软雅黑</vt:lpstr>
      <vt:lpstr>幼圆</vt:lpstr>
      <vt:lpstr>Arial</vt:lpstr>
      <vt:lpstr>Calibri</vt:lpstr>
      <vt:lpstr>Times New Roman</vt:lpstr>
      <vt:lpstr>Verdana</vt:lpstr>
      <vt:lpstr>Wingdings</vt:lpstr>
      <vt:lpstr>Profile</vt:lpstr>
      <vt:lpstr>Office 主题</vt:lpstr>
      <vt:lpstr>1_Office 主题</vt:lpstr>
      <vt:lpstr>单片机原理及应用 Single-chip Microcomputer Principle &amp; Application</vt:lpstr>
      <vt:lpstr>第六章 定时器及应用</vt:lpstr>
      <vt:lpstr>PowerPoint 演示文稿</vt:lpstr>
      <vt:lpstr>§6.1  定时器概述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snowyhm</dc:creator>
  <cp:lastModifiedBy>fan yp</cp:lastModifiedBy>
  <cp:revision>423</cp:revision>
  <dcterms:created xsi:type="dcterms:W3CDTF">1601-01-01T00:00:00Z</dcterms:created>
  <dcterms:modified xsi:type="dcterms:W3CDTF">2020-02-24T12:16:14Z</dcterms:modified>
</cp:coreProperties>
</file>