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940" r:id="rId2"/>
  </p:sldMasterIdLst>
  <p:notesMasterIdLst>
    <p:notesMasterId r:id="rId9"/>
  </p:notesMasterIdLst>
  <p:sldIdLst>
    <p:sldId id="323" r:id="rId3"/>
    <p:sldId id="257" r:id="rId4"/>
    <p:sldId id="284" r:id="rId5"/>
    <p:sldId id="325" r:id="rId6"/>
    <p:sldId id="326" r:id="rId7"/>
    <p:sldId id="327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34" autoAdjust="0"/>
  </p:normalViewPr>
  <p:slideViewPr>
    <p:cSldViewPr>
      <p:cViewPr varScale="1">
        <p:scale>
          <a:sx n="87" d="100"/>
          <a:sy n="87" d="100"/>
        </p:scale>
        <p:origin x="135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D55FB80-FAC1-4F14-A590-C08EDFC03F46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2D5641-A909-406D-B9F7-959D528CC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7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EDF910-2B7F-45F7-AD8A-1F490171CEA4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7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ED295-B5E5-4C20-AEA7-F1BE79600B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56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D2B85-6AEF-43C5-8323-E13D3F825C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07648-EB7C-414D-B2BA-9486D5E77C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00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A4812-34E2-49D4-ACBA-04B65C5FE4E9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7A114-38A8-44D6-9211-2FAE13666F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86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BFB50-AD64-41F4-8A10-96B59F42D309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088E4-378B-4B1D-911B-85EDC3A0CB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4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0AEA3-CEC1-4B71-B0BE-9290AEC27503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BC852-1672-4A5E-B412-8222BED32E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7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A8C96-DE6C-4DEE-8023-004A3BA752BF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96AC9-4EF8-4A81-B01B-7D2DD5CB27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34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4B66-39EC-4CB2-AE05-F7A0E85D31E5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EF3B1-5AD8-42DA-845F-03FFB803CB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29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8A271-61BC-4332-9D26-C30D81426936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E6362-3D79-420F-B7CC-E5D41750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72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E7413-4B03-4A9D-80BD-AC0A94AA1EAA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5ED45-54C3-4CB9-AE15-5975A1E77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71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51D8-D531-4C33-8DE5-732DF57CC3F0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950F-563A-4F34-8ACA-46801044E1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9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E7606-A63B-4802-848C-7565380957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434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9D101-E7FC-4877-89D8-EBE7A87A1FAF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14F67-A8D7-469F-899D-0590E47E2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85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BCF4-80D6-4812-B1C5-F3DFEDEC7293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4A814-1528-4D44-BE21-392D7E0D48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11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E5B52-5DAE-4842-80A0-5EAFE327E93B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87C58-EFBD-43F3-B2FF-3CC764010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4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094F5-B74E-41AB-818C-649B5B57ED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52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7C1F1-D04E-4D7B-A872-2B05517476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34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8E6C8-11FA-4538-8972-BD37AD75C3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94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135C6-13EE-4EE7-B6CD-26ACCBED3A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26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FE955-9459-42F6-858A-96A18EBE46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9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95923-0EEC-477D-924C-CE3650E73D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27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63766-3D13-49B0-B4E7-441C2CBB34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39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BBF871-88D1-4C97-A8A2-D8406B8D6D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2F738C-9EC0-49BF-A197-71E54258231C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7D9234-AD68-4A2F-B130-23D9DF30E7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ctrTitle"/>
          </p:nvPr>
        </p:nvSpPr>
        <p:spPr>
          <a:xfrm>
            <a:off x="395288" y="2444750"/>
            <a:ext cx="8385175" cy="1470025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 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定时器的四种模式及应用 </a:t>
            </a:r>
          </a:p>
        </p:txBody>
      </p:sp>
      <p:pic>
        <p:nvPicPr>
          <p:cNvPr id="10244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3528" y="519619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  </a:t>
            </a:r>
            <a:r>
              <a:rPr lang="zh-CN" altLang="en-US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定时器的四种模式及应用 </a:t>
            </a:r>
            <a:endParaRPr lang="zh-CN" altLang="en-US" sz="36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1844824"/>
            <a:ext cx="7634808" cy="44644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89C51/S51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单片机的定时器／计数器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可由软件对特殊功能寄存器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中控制位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／Ｔ进行设置，以选择定时功能或计数功能。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M1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位的设置对应于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种工作模式，即模式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的工作模式相同；在模式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时，两个定时器的工作模式不同。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位）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4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位）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方式，模式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位）、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位）方式，其余完全相同。通常模式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很少用，常以模式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替代，本章不再介绍模式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5" grpId="0" build="p" autoUpdateAnimBg="0" advAuto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6.3.1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1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2" y="1830874"/>
            <a:ext cx="8735023" cy="329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81236" y="5552682"/>
            <a:ext cx="60275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（或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T1)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——16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位计数器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72880" y="932511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2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6" grpId="0" autoUpdateAnimBg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5322" y="187541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6.3.1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1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72880" y="932511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工作特点</a:t>
            </a:r>
            <a:endParaRPr lang="zh-CN" altLang="en-US" sz="2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83568" y="1841832"/>
            <a:ext cx="8077200" cy="68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该模式对应的是一个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位的定时器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计数器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02432" y="4063219"/>
            <a:ext cx="758599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用于定时工作方式时，定时时间为：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t=(2</a:t>
            </a:r>
            <a:r>
              <a:rPr lang="en-US" altLang="zh-CN" sz="2400" b="1" i="1" u="sng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en-US" altLang="zh-CN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)×</a:t>
            </a:r>
            <a:r>
              <a:rPr lang="zh-CN" altLang="en-US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振荡周期</a:t>
            </a:r>
            <a:r>
              <a:rPr lang="en-US" altLang="zh-CN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×12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用于计数工作方式时，计数长度为：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</a:t>
            </a:r>
            <a:r>
              <a:rPr lang="en-US" altLang="zh-CN" sz="2400" b="1" i="1" u="sng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en-US" altLang="zh-CN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（个外部脉冲）</a:t>
            </a:r>
          </a:p>
        </p:txBody>
      </p:sp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1356928" y="2457306"/>
            <a:ext cx="6477000" cy="1589088"/>
            <a:chOff x="864" y="1344"/>
            <a:chExt cx="4080" cy="1001"/>
          </a:xfrm>
        </p:grpSpPr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86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10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134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158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182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206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30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4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302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326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50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374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398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422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446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470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1632" y="1344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 b="1">
                  <a:solidFill>
                    <a:schemeClr val="tx1"/>
                  </a:solidFill>
                </a:rPr>
                <a:t>TH0</a:t>
              </a:r>
            </a:p>
          </p:txBody>
        </p:sp>
        <p:sp>
          <p:nvSpPr>
            <p:cNvPr id="33" name="Text Box 24"/>
            <p:cNvSpPr txBox="1">
              <a:spLocks noChangeArrowheads="1"/>
            </p:cNvSpPr>
            <p:nvPr/>
          </p:nvSpPr>
          <p:spPr bwMode="auto">
            <a:xfrm>
              <a:off x="3792" y="1353"/>
              <a:ext cx="3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 b="1">
                  <a:solidFill>
                    <a:schemeClr val="tx1"/>
                  </a:solidFill>
                </a:rPr>
                <a:t>TL0</a:t>
              </a:r>
            </a:p>
          </p:txBody>
        </p:sp>
        <p:sp>
          <p:nvSpPr>
            <p:cNvPr id="34" name="AutoShape 25"/>
            <p:cNvSpPr>
              <a:spLocks/>
            </p:cNvSpPr>
            <p:nvPr/>
          </p:nvSpPr>
          <p:spPr bwMode="auto">
            <a:xfrm rot="-5400000">
              <a:off x="1776" y="1104"/>
              <a:ext cx="144" cy="1776"/>
            </a:xfrm>
            <a:prstGeom prst="leftBrace">
              <a:avLst>
                <a:gd name="adj1" fmla="val 102778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1680" y="2064"/>
              <a:ext cx="3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 b="1">
                  <a:solidFill>
                    <a:schemeClr val="tx1"/>
                  </a:solidFill>
                </a:rPr>
                <a:t>8</a:t>
              </a:r>
              <a:r>
                <a:rPr lang="zh-CN" altLang="en-US" sz="1800" b="1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36" name="AutoShape 27"/>
            <p:cNvSpPr>
              <a:spLocks/>
            </p:cNvSpPr>
            <p:nvPr/>
          </p:nvSpPr>
          <p:spPr bwMode="auto">
            <a:xfrm rot="-5400000">
              <a:off x="3912" y="1128"/>
              <a:ext cx="192" cy="1776"/>
            </a:xfrm>
            <a:prstGeom prst="leftBrace">
              <a:avLst>
                <a:gd name="adj1" fmla="val 77083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3840" y="2112"/>
              <a:ext cx="3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 b="1">
                  <a:solidFill>
                    <a:schemeClr val="tx1"/>
                  </a:solidFill>
                </a:rPr>
                <a:t>8</a:t>
              </a:r>
              <a:r>
                <a:rPr lang="zh-CN" altLang="en-US" sz="1800" b="1">
                  <a:solidFill>
                    <a:schemeClr val="tx1"/>
                  </a:solidFill>
                </a:rPr>
                <a:t>位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495092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3" grpId="0" build="p" autoUpdateAnimBg="0"/>
      <p:bldP spid="14" grpId="0" build="p" autoUpdateAnimBg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34728" y="185739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§6.3.1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1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07853" y="1700808"/>
            <a:ext cx="8077200" cy="86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1988" indent="-661988">
              <a:spcBef>
                <a:spcPts val="0"/>
              </a:spcBef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6-1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：用定时器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产生一个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50Hz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的方波，由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P1.1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输出。使用程序查询方式，</a:t>
            </a:r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fosc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=12MHz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9461" y="2388064"/>
            <a:ext cx="665941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）确定定时器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∵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方波周期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 = 1/50 = 0.02s = 20ms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定时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10ms,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P1.1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引脚电平取反。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305707"/>
              </p:ext>
            </p:extLst>
          </p:nvPr>
        </p:nvGraphicFramePr>
        <p:xfrm>
          <a:off x="323528" y="3645024"/>
          <a:ext cx="50498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公式" r:id="rId5" imgW="2425680" imgH="203040" progId="Equation.3">
                  <p:embed/>
                </p:oleObj>
              </mc:Choice>
              <mc:Fallback>
                <p:oleObj name="公式" r:id="rId5" imgW="2425680" imgH="20304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645024"/>
                        <a:ext cx="5049838" cy="436562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331289"/>
              </p:ext>
            </p:extLst>
          </p:nvPr>
        </p:nvGraphicFramePr>
        <p:xfrm>
          <a:off x="323528" y="4081205"/>
          <a:ext cx="5049838" cy="686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公式" r:id="rId7" imgW="1574640" imgH="355320" progId="Equation.3">
                  <p:embed/>
                </p:oleObj>
              </mc:Choice>
              <mc:Fallback>
                <p:oleObj name="公式" r:id="rId7" imgW="1574640" imgH="35532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81205"/>
                        <a:ext cx="5049838" cy="686531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815229"/>
              </p:ext>
            </p:extLst>
          </p:nvPr>
        </p:nvGraphicFramePr>
        <p:xfrm>
          <a:off x="323528" y="4767736"/>
          <a:ext cx="50498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公式" r:id="rId9" imgW="1587240" imgH="520560" progId="Equation.3">
                  <p:embed/>
                </p:oleObj>
              </mc:Choice>
              <mc:Fallback>
                <p:oleObj name="公式" r:id="rId9" imgW="1587240" imgH="52056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67736"/>
                        <a:ext cx="5049838" cy="9112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502835"/>
              </p:ext>
            </p:extLst>
          </p:nvPr>
        </p:nvGraphicFramePr>
        <p:xfrm>
          <a:off x="323528" y="5678961"/>
          <a:ext cx="50498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公式" r:id="rId11" imgW="1536480" imgH="190440" progId="Equation.3">
                  <p:embed/>
                </p:oleObj>
              </mc:Choice>
              <mc:Fallback>
                <p:oleObj name="公式" r:id="rId11" imgW="1536480" imgH="190440" progId="Equation.3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678961"/>
                        <a:ext cx="5049838" cy="4270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604092" y="4510189"/>
            <a:ext cx="292634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∴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TH1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=D8H,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TL1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=F0H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5712345" y="2185064"/>
            <a:ext cx="2709841" cy="1732420"/>
            <a:chOff x="4032" y="816"/>
            <a:chExt cx="1680" cy="986"/>
          </a:xfrm>
        </p:grpSpPr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V="1">
              <a:off x="4368" y="1200"/>
              <a:ext cx="0" cy="288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4368" y="1200"/>
              <a:ext cx="336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4704" y="1200"/>
              <a:ext cx="0" cy="288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4704" y="1488"/>
              <a:ext cx="336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5040" y="1200"/>
              <a:ext cx="0" cy="288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5040" y="1200"/>
              <a:ext cx="336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5376" y="1200"/>
              <a:ext cx="0" cy="288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5376" y="1488"/>
              <a:ext cx="336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4032" y="1488"/>
              <a:ext cx="336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 flipV="1">
              <a:off x="4368" y="86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 flipV="1">
              <a:off x="5040" y="86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4368" y="1056"/>
              <a:ext cx="672" cy="0"/>
            </a:xfrm>
            <a:prstGeom prst="line">
              <a:avLst/>
            </a:prstGeom>
            <a:noFill/>
            <a:ln w="12700" cap="sq">
              <a:solidFill>
                <a:srgbClr val="FF66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4464" y="816"/>
              <a:ext cx="4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600" b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20ms</a:t>
              </a:r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4368" y="153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4704" y="153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>
              <a:off x="5040" y="153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27"/>
            <p:cNvSpPr>
              <a:spLocks noChangeShapeType="1"/>
            </p:cNvSpPr>
            <p:nvPr/>
          </p:nvSpPr>
          <p:spPr bwMode="auto">
            <a:xfrm>
              <a:off x="4368" y="1632"/>
              <a:ext cx="336" cy="0"/>
            </a:xfrm>
            <a:prstGeom prst="line">
              <a:avLst/>
            </a:prstGeom>
            <a:noFill/>
            <a:ln w="12700" cap="sq">
              <a:solidFill>
                <a:srgbClr val="FF66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4704" y="1632"/>
              <a:ext cx="336" cy="0"/>
            </a:xfrm>
            <a:prstGeom prst="line">
              <a:avLst/>
            </a:prstGeom>
            <a:noFill/>
            <a:ln w="12700" cap="sq">
              <a:solidFill>
                <a:srgbClr val="FF66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4320" y="1608"/>
              <a:ext cx="3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 b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10ms</a:t>
              </a:r>
              <a:endParaRPr lang="en-US" altLang="zh-CN" sz="1600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4656" y="1608"/>
              <a:ext cx="3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 b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10ms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0498305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 autoUpdateAnimBg="0"/>
      <p:bldP spid="14" grpId="0" build="p" autoUpdateAnimBg="0"/>
      <p:bldP spid="15" grpId="0" build="p" autoUpdateAnimBg="0"/>
      <p:bldP spid="20" grpId="0" animBg="1" autoUpdateAnimBg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6873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§6.3.1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1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45220" y="1700808"/>
            <a:ext cx="845820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）确定工作模式寄存器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∵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定时器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工作于模式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的定时器工作方式，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 </a:t>
            </a: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高四位： </a:t>
            </a:r>
            <a:r>
              <a:rPr lang="en-US" altLang="zh-CN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GATE=0</a:t>
            </a: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C/T=0</a:t>
            </a: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M1M0=01 </a:t>
            </a: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，低四位：取</a:t>
            </a:r>
            <a:r>
              <a:rPr lang="en-US" altLang="zh-CN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  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=0001 0000 B = 10H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99592" y="3212976"/>
            <a:ext cx="7344815" cy="309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）编程</a:t>
            </a:r>
          </a:p>
          <a:p>
            <a:pPr algn="l"/>
            <a:r>
              <a:rPr lang="en-US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 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TMOD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#10H	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，定时</a:t>
            </a:r>
          </a:p>
          <a:p>
            <a:pPr algn="l"/>
            <a:r>
              <a:rPr lang="zh-CN" altLang="en-US" sz="200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SETB 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TR1		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；启动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</a:p>
          <a:p>
            <a:pPr algn="l"/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LOOP: MOV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TH1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0D8H    </a:t>
            </a:r>
            <a:r>
              <a:rPr lang="zh-CN" altLang="en-US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装入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计数初值</a:t>
            </a:r>
          </a:p>
          <a:p>
            <a:pPr algn="l"/>
            <a:r>
              <a:rPr lang="zh-CN" altLang="en-US" sz="20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 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TL1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#0F0H</a:t>
            </a:r>
          </a:p>
          <a:p>
            <a:pPr algn="l"/>
            <a:r>
              <a:rPr lang="en-US" altLang="zh-CN" sz="20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JNB 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TF1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，＄	</a:t>
            </a:r>
            <a:r>
              <a:rPr lang="zh-CN" altLang="en-US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；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没有溢出等待</a:t>
            </a:r>
          </a:p>
          <a:p>
            <a:pPr algn="l"/>
            <a:r>
              <a:rPr lang="zh-CN" altLang="en-US" sz="20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CLR 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TF1		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；产生溢出，清标志位</a:t>
            </a:r>
          </a:p>
          <a:p>
            <a:pPr algn="l"/>
            <a:r>
              <a:rPr lang="zh-CN" altLang="en-US" sz="20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CPL 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P1.1		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P1.1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取反输出</a:t>
            </a:r>
          </a:p>
          <a:p>
            <a:pPr algn="l"/>
            <a:r>
              <a:rPr lang="zh-CN" altLang="en-US" sz="20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SJMP 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LOOP		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；循环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193827" y="2794707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846" y="1200581"/>
            <a:ext cx="3476154" cy="13643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35160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autoUpdateAnimBg="0"/>
      <p:bldP spid="10" grpId="0" build="p" autoUpdateAnimBg="0"/>
      <p:bldP spid="11" grpId="0" build="p" autoUpdateAnimBg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6.2|4.4|4.5|10.8|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5.9|9.7|10.7|4|23.2|10.6|10.8|1.4|1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.9|9.8|22.1|11.2|1.9|16.8|7.5|11.2|4.2|21.8|9|18.4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3782</TotalTime>
  <Words>417</Words>
  <Application>Microsoft Office PowerPoint</Application>
  <PresentationFormat>全屏显示(4:3)</PresentationFormat>
  <Paragraphs>47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黑体</vt:lpstr>
      <vt:lpstr>楷体</vt:lpstr>
      <vt:lpstr>宋体</vt:lpstr>
      <vt:lpstr>Arial</vt:lpstr>
      <vt:lpstr>Calibri</vt:lpstr>
      <vt:lpstr>Times New Roman</vt:lpstr>
      <vt:lpstr>Verdana</vt:lpstr>
      <vt:lpstr>Wingdings</vt:lpstr>
      <vt:lpstr>Profile</vt:lpstr>
      <vt:lpstr>1_Office 主题</vt:lpstr>
      <vt:lpstr>公式</vt:lpstr>
      <vt:lpstr>§6.3  定时器的四种模式及应用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snowyhm</dc:creator>
  <cp:lastModifiedBy>fan yp</cp:lastModifiedBy>
  <cp:revision>441</cp:revision>
  <dcterms:created xsi:type="dcterms:W3CDTF">1601-01-01T00:00:00Z</dcterms:created>
  <dcterms:modified xsi:type="dcterms:W3CDTF">2020-02-24T12:16:48Z</dcterms:modified>
</cp:coreProperties>
</file>