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859" r:id="rId2"/>
    <p:sldMasterId id="2147483940" r:id="rId3"/>
  </p:sldMasterIdLst>
  <p:notesMasterIdLst>
    <p:notesMasterId r:id="rId51"/>
  </p:notesMasterIdLst>
  <p:sldIdLst>
    <p:sldId id="316" r:id="rId4"/>
    <p:sldId id="314" r:id="rId5"/>
    <p:sldId id="315" r:id="rId6"/>
    <p:sldId id="323" r:id="rId7"/>
    <p:sldId id="257" r:id="rId8"/>
    <p:sldId id="377" r:id="rId9"/>
    <p:sldId id="378" r:id="rId10"/>
    <p:sldId id="376" r:id="rId11"/>
    <p:sldId id="375" r:id="rId12"/>
    <p:sldId id="374" r:id="rId13"/>
    <p:sldId id="379" r:id="rId14"/>
    <p:sldId id="373" r:id="rId15"/>
    <p:sldId id="372" r:id="rId16"/>
    <p:sldId id="371" r:id="rId17"/>
    <p:sldId id="370" r:id="rId18"/>
    <p:sldId id="369" r:id="rId19"/>
    <p:sldId id="368" r:id="rId20"/>
    <p:sldId id="367" r:id="rId21"/>
    <p:sldId id="366" r:id="rId22"/>
    <p:sldId id="365" r:id="rId23"/>
    <p:sldId id="364" r:id="rId24"/>
    <p:sldId id="363" r:id="rId25"/>
    <p:sldId id="362" r:id="rId26"/>
    <p:sldId id="361" r:id="rId27"/>
    <p:sldId id="360" r:id="rId28"/>
    <p:sldId id="380" r:id="rId29"/>
    <p:sldId id="381" r:id="rId30"/>
    <p:sldId id="382" r:id="rId31"/>
    <p:sldId id="383" r:id="rId32"/>
    <p:sldId id="384" r:id="rId33"/>
    <p:sldId id="324" r:id="rId34"/>
    <p:sldId id="385" r:id="rId35"/>
    <p:sldId id="412" r:id="rId36"/>
    <p:sldId id="441" r:id="rId37"/>
    <p:sldId id="440" r:id="rId38"/>
    <p:sldId id="443" r:id="rId39"/>
    <p:sldId id="444" r:id="rId40"/>
    <p:sldId id="445" r:id="rId41"/>
    <p:sldId id="446" r:id="rId42"/>
    <p:sldId id="448" r:id="rId43"/>
    <p:sldId id="447" r:id="rId44"/>
    <p:sldId id="453" r:id="rId45"/>
    <p:sldId id="449" r:id="rId46"/>
    <p:sldId id="450" r:id="rId47"/>
    <p:sldId id="451" r:id="rId48"/>
    <p:sldId id="452" r:id="rId49"/>
    <p:sldId id="322" r:id="rId5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34" autoAdjust="0"/>
  </p:normalViewPr>
  <p:slideViewPr>
    <p:cSldViewPr>
      <p:cViewPr varScale="1">
        <p:scale>
          <a:sx n="78" d="100"/>
          <a:sy n="78" d="100"/>
        </p:scale>
        <p:origin x="969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1272609-062E-4199-B674-9B4000C96AA8}" type="datetimeFigureOut">
              <a:rPr lang="zh-CN" altLang="en-US"/>
              <a:pPr>
                <a:defRPr/>
              </a:pPr>
              <a:t>2020/2/23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0A0F0DB-3467-4593-A66C-DD11280804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158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4405711-704B-4219-995A-D7D76F49EF94}" type="slidenum">
              <a:rPr lang="zh-CN" altLang="en-US" smtClean="0">
                <a:solidFill>
                  <a:srgbClr val="000000"/>
                </a:solidFill>
                <a:latin typeface="Calibri" panose="020F0502020204030204" pitchFamily="34" charset="0"/>
              </a:rPr>
              <a:pPr/>
              <a:t>1</a:t>
            </a:fld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585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D2AE62A-1888-46B7-A9D5-7D3E8D3BCF94}" type="slidenum">
              <a:rPr lang="zh-CN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720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3CB9A3-AC81-4096-ADF6-87E0C315D8ED}" type="slidenum">
              <a:rPr lang="zh-CN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51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3CB9A3-AC81-4096-ADF6-87E0C315D8ED}" type="slidenum">
              <a:rPr lang="zh-CN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42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169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25CB0-7DAB-4882-8268-5FBE225552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626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240AA-03CC-4EB2-A518-D89917E3AD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074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B3674-39F0-439D-8338-BA029B24CD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7780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93866-122F-4243-A407-92FF6977E346}" type="datetimeFigureOut">
              <a:rPr lang="zh-CN" altLang="en-US"/>
              <a:pPr>
                <a:defRPr/>
              </a:pPr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16D87-82B4-45C3-8413-AFB7ADCDAF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718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0334E-BF45-47C4-82D8-5B594CFA0BA1}" type="datetimeFigureOut">
              <a:rPr lang="zh-CN" altLang="en-US"/>
              <a:pPr>
                <a:defRPr/>
              </a:pPr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DF448-16F8-45BA-B6DC-C7E191BFCB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959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008BD-E884-42D9-9289-97C7730AFA41}" type="datetimeFigureOut">
              <a:rPr lang="zh-CN" altLang="en-US"/>
              <a:pPr>
                <a:defRPr/>
              </a:pPr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253CA-4845-4F81-99E3-5ED8DA9805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781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76522-18D4-450D-981C-159051117947}" type="datetimeFigureOut">
              <a:rPr lang="zh-CN" altLang="en-US"/>
              <a:pPr>
                <a:defRPr/>
              </a:pPr>
              <a:t>2020/2/23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09B48-C17D-4ECE-8B2D-9B16F799FC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121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DAE82-FD86-4888-8F66-48430B23A244}" type="datetimeFigureOut">
              <a:rPr lang="zh-CN" altLang="en-US"/>
              <a:pPr>
                <a:defRPr/>
              </a:pPr>
              <a:t>2020/2/23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22118-8875-444D-9E09-075BADA24D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59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06C47-1591-49DE-9CD6-23CC47CB2158}" type="datetimeFigureOut">
              <a:rPr lang="zh-CN" altLang="en-US"/>
              <a:pPr>
                <a:defRPr/>
              </a:pPr>
              <a:t>2020/2/23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B2D53-C786-45E2-82D0-D46F9D7DBA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4045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454AE-EB10-4D3E-8071-08D8A7AEEFBF}" type="datetimeFigureOut">
              <a:rPr lang="zh-CN" altLang="en-US"/>
              <a:pPr>
                <a:defRPr/>
              </a:pPr>
              <a:t>2020/2/23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2BB33-BC55-4CAF-85BA-268F6ADC91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882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CBC3A-1995-4611-80A9-0422BCBD48B8}" type="datetimeFigureOut">
              <a:rPr lang="zh-CN" altLang="en-US"/>
              <a:pPr>
                <a:defRPr/>
              </a:pPr>
              <a:t>2020/2/23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939CF5-2228-4F6E-B447-994726A813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91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94F41-F208-4513-A38F-5E1E76B5B3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5792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7A086-40A3-4C0D-B022-769DAFBF3D30}" type="datetimeFigureOut">
              <a:rPr lang="zh-CN" altLang="en-US"/>
              <a:pPr>
                <a:defRPr/>
              </a:pPr>
              <a:t>2020/2/23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E752D-FB7A-4882-A058-4AD0C20563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8208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06058-5065-4D59-AE51-75B43EB716B2}" type="datetimeFigureOut">
              <a:rPr lang="zh-CN" altLang="en-US"/>
              <a:pPr>
                <a:defRPr/>
              </a:pPr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90766-579E-458D-93B0-00FA2A1F7F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5751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8DCAD-DCB1-4CB6-B7C4-FA32CC5A4EDB}" type="datetimeFigureOut">
              <a:rPr lang="zh-CN" altLang="en-US"/>
              <a:pPr>
                <a:defRPr/>
              </a:pPr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3D21C-7A93-4C18-A249-1E95AF3A43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1435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55C80-0B14-41A3-A955-2B383AF6677F}" type="datetimeFigureOut">
              <a:rPr lang="zh-CN" altLang="en-US"/>
              <a:pPr>
                <a:defRPr/>
              </a:pPr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B3D28-29AF-483B-A8E5-115D423DFB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9512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AB17A-286E-499D-BD5B-60E20F3EAE5F}" type="datetimeFigureOut">
              <a:rPr lang="zh-CN" altLang="en-US"/>
              <a:pPr>
                <a:defRPr/>
              </a:pPr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6A056-EFC9-433F-BC62-AB19FE9250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0975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78060-60D5-4263-9605-A41F4C53AC26}" type="datetimeFigureOut">
              <a:rPr lang="zh-CN" altLang="en-US"/>
              <a:pPr>
                <a:defRPr/>
              </a:pPr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4853F-43B1-4E62-B872-329E262A40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9653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43AB3-D1C0-42EF-A6B4-9DDF6F07CF80}" type="datetimeFigureOut">
              <a:rPr lang="zh-CN" altLang="en-US"/>
              <a:pPr>
                <a:defRPr/>
              </a:pPr>
              <a:t>2020/2/23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4CDB7-3A15-4E76-ADE1-BD3D3D5B42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2875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BBE6A-0381-4BF3-8DB9-2FC46345EA1A}" type="datetimeFigureOut">
              <a:rPr lang="zh-CN" altLang="en-US"/>
              <a:pPr>
                <a:defRPr/>
              </a:pPr>
              <a:t>2020/2/23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83C36-C800-41E8-8EEA-AA287CFCA9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4197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17745-B163-4DF1-A5CA-CEB8E4B74995}" type="datetimeFigureOut">
              <a:rPr lang="zh-CN" altLang="en-US"/>
              <a:pPr>
                <a:defRPr/>
              </a:pPr>
              <a:t>2020/2/23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D947D-C152-46FE-8E43-6AC53EDCAE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1398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3726D-83F9-4235-8A69-9D4DA91120AA}" type="datetimeFigureOut">
              <a:rPr lang="zh-CN" altLang="en-US"/>
              <a:pPr>
                <a:defRPr/>
              </a:pPr>
              <a:t>2020/2/23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3C7F3-BB10-4F85-A8F1-D3B59E8983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1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79A6D-F6A4-49BF-A7C9-DD3EFADEFBE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88676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AFE16-09C6-4CDF-8526-01D13699BD7D}" type="datetimeFigureOut">
              <a:rPr lang="zh-CN" altLang="en-US"/>
              <a:pPr>
                <a:defRPr/>
              </a:pPr>
              <a:t>2020/2/23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5CE95-0D40-4D05-9181-C6AA25E2E7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2225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488E5-7F24-4473-B476-081B4297CE94}" type="datetimeFigureOut">
              <a:rPr lang="zh-CN" altLang="en-US"/>
              <a:pPr>
                <a:defRPr/>
              </a:pPr>
              <a:t>2020/2/23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BAB1E9-C9B7-46D3-B5AD-76F1B0CDFE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934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F21F6-B418-4443-BC75-E3190D092ED1}" type="datetimeFigureOut">
              <a:rPr lang="zh-CN" altLang="en-US"/>
              <a:pPr>
                <a:defRPr/>
              </a:pPr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04FEE-F585-40FC-8BED-0FC892A710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7790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636EB-F22C-4FE8-83D5-DB7A5F799047}" type="datetimeFigureOut">
              <a:rPr lang="zh-CN" altLang="en-US"/>
              <a:pPr>
                <a:defRPr/>
              </a:pPr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5BEF5-8994-4A6E-9517-6F4C9CCDA8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96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B7B09B-F8D6-4D77-AA5D-D737F7BA82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8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77BD9-498B-4EF2-8CEA-72816D57E5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313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2B1B5-7EBA-47FE-8AAC-4583E2C37F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4297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1FA32-BEA0-4A03-A224-E1EF9D3C56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461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FB584-E645-4417-A9E6-6FC58E6280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7707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4FF7A-6DB0-40DA-AAE9-DE0CBA13A6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286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7B67577-D254-433D-ADB0-B52208508A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D4FF499-5A7E-4C9D-922A-5E7B4D91340C}" type="datetimeFigureOut">
              <a:rPr lang="zh-CN" altLang="en-US"/>
              <a:pPr>
                <a:defRPr/>
              </a:pPr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9156557-2445-48D6-8A76-E9A4BEF42E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7E3B40B-F390-497A-ADB7-0F099F55E005}" type="datetimeFigureOut">
              <a:rPr lang="zh-CN" altLang="en-US"/>
              <a:pPr>
                <a:defRPr/>
              </a:pPr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DD55227-679F-4D01-B37B-EFB081957C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zxw@usst.edu.cn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.jpe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741488"/>
            <a:ext cx="9144000" cy="1543050"/>
          </a:xfrm>
          <a:prstGeom prst="rect">
            <a:avLst/>
          </a:prstGeom>
          <a:gradFill rotWithShape="0">
            <a:gsLst>
              <a:gs pos="0">
                <a:srgbClr val="003399"/>
              </a:gs>
              <a:gs pos="100000">
                <a:srgbClr val="0099CC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4213" y="3714750"/>
            <a:ext cx="7704137" cy="2378075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教师团队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itchFamily="49" charset="-122"/>
                <a:ea typeface="幼圆" pitchFamily="49" charset="-122"/>
              </a:rPr>
              <a:t>秦晓飞、</a:t>
            </a:r>
            <a:r>
              <a:rPr lang="zh-CN" altLang="en-US" b="1" dirty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杨海马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itchFamily="49" charset="-122"/>
                <a:ea typeface="幼圆" pitchFamily="49" charset="-122"/>
              </a:rPr>
              <a:t>、肖儿良、夏  鲲、丁学明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范彦平、施伟斌、袁英豪、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左小五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、孙国强</a:t>
            </a:r>
            <a:b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</a:br>
            <a:b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</a:b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上海理工大学光电学院 </a:t>
            </a: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2020</a:t>
            </a: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endParaRPr lang="en-US" altLang="zh-CN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 eaLnBrk="1" fontAlgn="auto" hangingPunct="1">
              <a:spcAft>
                <a:spcPts val="0"/>
              </a:spcAft>
              <a:defRPr/>
            </a:pP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pic>
        <p:nvPicPr>
          <p:cNvPr id="6148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标题 3"/>
          <p:cNvSpPr>
            <a:spLocks noGrp="1"/>
          </p:cNvSpPr>
          <p:nvPr>
            <p:ph type="ctrTitle"/>
          </p:nvPr>
        </p:nvSpPr>
        <p:spPr>
          <a:xfrm>
            <a:off x="649288" y="1762125"/>
            <a:ext cx="7772400" cy="1470025"/>
          </a:xfrm>
        </p:spPr>
        <p:txBody>
          <a:bodyPr/>
          <a:lstStyle/>
          <a:p>
            <a:r>
              <a:rPr lang="zh-CN" altLang="en-US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单片机原理及应用</a:t>
            </a:r>
            <a:br>
              <a:rPr lang="en-US" altLang="zh-CN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b="1" i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Single-chip Microcomputer Principle </a:t>
            </a:r>
            <a:r>
              <a:rPr lang="en-US" altLang="zh-CN" sz="2400" b="1" i="1">
                <a:solidFill>
                  <a:schemeClr val="bg1"/>
                </a:solidFill>
              </a:rPr>
              <a:t>&amp; Application</a:t>
            </a:r>
            <a:endParaRPr lang="zh-CN" altLang="en-US" sz="2400"/>
          </a:p>
        </p:txBody>
      </p:sp>
    </p:spTree>
  </p:cSld>
  <p:clrMapOvr>
    <a:masterClrMapping/>
  </p:clrMapOvr>
  <p:transition spd="slow" advTm="19384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714500"/>
            <a:ext cx="8001000" cy="4378796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宋体" panose="02010600030101010101" pitchFamily="2" charset="-122"/>
              </a:rPr>
              <a:t>程序清单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设Ｉ／Ｏ为</a:t>
            </a:r>
            <a:r>
              <a:rPr lang="en-US" altLang="zh-CN" sz="2000" b="1" dirty="0">
                <a:latin typeface="宋体" panose="02010600030101010101" pitchFamily="2" charset="-122"/>
              </a:rPr>
              <a:t>P1</a:t>
            </a:r>
            <a:r>
              <a:rPr lang="zh-CN" altLang="en-US" sz="2000" b="1" dirty="0">
                <a:latin typeface="宋体" panose="02010600030101010101" pitchFamily="2" charset="-122"/>
              </a:rPr>
              <a:t>口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sz="2000" b="1" dirty="0">
                <a:latin typeface="宋体" panose="02010600030101010101" pitchFamily="2" charset="-122"/>
              </a:rPr>
              <a:t>：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A50021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000" b="1" dirty="0">
                <a:solidFill>
                  <a:srgbClr val="A50021"/>
                </a:solidFill>
                <a:latin typeface="宋体" panose="02010600030101010101" pitchFamily="2" charset="-122"/>
              </a:rPr>
              <a:t>START</a:t>
            </a:r>
            <a:r>
              <a:rPr lang="zh-CN" altLang="en-US" sz="2000" b="1" dirty="0">
                <a:solidFill>
                  <a:srgbClr val="A50021"/>
                </a:solidFill>
                <a:latin typeface="宋体" panose="02010600030101010101" pitchFamily="2" charset="-122"/>
              </a:rPr>
              <a:t>：    </a:t>
            </a:r>
            <a:r>
              <a:rPr lang="en-US" altLang="zh-CN" sz="2000" b="1" dirty="0">
                <a:solidFill>
                  <a:srgbClr val="A50021"/>
                </a:solidFill>
                <a:latin typeface="宋体" panose="02010600030101010101" pitchFamily="2" charset="-122"/>
              </a:rPr>
              <a:t>MOV	A</a:t>
            </a:r>
            <a:r>
              <a:rPr lang="zh-CN" altLang="en-US" sz="2000" b="1" dirty="0">
                <a:solidFill>
                  <a:srgbClr val="A50021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A50021"/>
                </a:solidFill>
                <a:latin typeface="宋体" panose="02010600030101010101" pitchFamily="2" charset="-122"/>
              </a:rPr>
              <a:t>#0FFH   </a:t>
            </a:r>
            <a:r>
              <a:rPr lang="zh-CN" altLang="en-US" sz="2000" b="1" dirty="0">
                <a:latin typeface="宋体" panose="02010600030101010101" pitchFamily="2" charset="-122"/>
              </a:rPr>
              <a:t>；输入时先置</a:t>
            </a:r>
            <a:r>
              <a:rPr lang="en-US" altLang="zh-CN" sz="2000" b="1" dirty="0">
                <a:latin typeface="宋体" panose="02010600030101010101" pitchFamily="2" charset="-122"/>
              </a:rPr>
              <a:t>P1</a:t>
            </a:r>
            <a:r>
              <a:rPr lang="zh-CN" altLang="en-US" sz="2000" b="1" dirty="0">
                <a:latin typeface="宋体" panose="02010600030101010101" pitchFamily="2" charset="-122"/>
              </a:rPr>
              <a:t>口为全</a:t>
            </a:r>
            <a:r>
              <a:rPr lang="en-US" altLang="zh-CN" sz="2000" b="1" dirty="0">
                <a:latin typeface="宋体" panose="02010600030101010101" pitchFamily="2" charset="-122"/>
              </a:rPr>
              <a:t>1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			</a:t>
            </a:r>
            <a:r>
              <a:rPr lang="en-US" altLang="zh-CN" sz="2000" b="1" dirty="0">
                <a:solidFill>
                  <a:srgbClr val="A50021"/>
                </a:solidFill>
                <a:latin typeface="宋体" panose="02010600030101010101" pitchFamily="2" charset="-122"/>
              </a:rPr>
              <a:t>MOV	P1,A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A50021"/>
                </a:solidFill>
                <a:latin typeface="宋体" panose="02010600030101010101" pitchFamily="2" charset="-122"/>
              </a:rPr>
              <a:t>			MOV	A</a:t>
            </a:r>
            <a:r>
              <a:rPr lang="zh-CN" altLang="en-US" sz="2000" b="1" dirty="0">
                <a:solidFill>
                  <a:srgbClr val="A50021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A50021"/>
                </a:solidFill>
                <a:latin typeface="宋体" panose="02010600030101010101" pitchFamily="2" charset="-122"/>
              </a:rPr>
              <a:t>P1      </a:t>
            </a:r>
            <a:r>
              <a:rPr lang="zh-CN" altLang="en-US" sz="2000" b="1" dirty="0">
                <a:latin typeface="宋体" panose="02010600030101010101" pitchFamily="2" charset="-122"/>
              </a:rPr>
              <a:t>；键状态输入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A50021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000" b="1" dirty="0">
                <a:solidFill>
                  <a:srgbClr val="A50021"/>
                </a:solidFill>
                <a:latin typeface="宋体" panose="02010600030101010101" pitchFamily="2" charset="-122"/>
              </a:rPr>
              <a:t>PL1</a:t>
            </a:r>
            <a:r>
              <a:rPr lang="zh-CN" altLang="en-US" sz="2000" b="1" dirty="0">
                <a:solidFill>
                  <a:srgbClr val="A50021"/>
                </a:solidFill>
                <a:latin typeface="宋体" panose="02010600030101010101" pitchFamily="2" charset="-122"/>
              </a:rPr>
              <a:t>：	</a:t>
            </a:r>
            <a:r>
              <a:rPr lang="en-US" altLang="zh-CN" sz="2000" b="1" dirty="0">
                <a:solidFill>
                  <a:srgbClr val="A50021"/>
                </a:solidFill>
                <a:latin typeface="宋体" panose="02010600030101010101" pitchFamily="2" charset="-122"/>
              </a:rPr>
              <a:t>JNB	ACC.0,P0F  </a:t>
            </a:r>
            <a:r>
              <a:rPr lang="zh-CN" altLang="en-US" sz="2000" b="1" dirty="0">
                <a:latin typeface="宋体" panose="02010600030101010101" pitchFamily="2" charset="-122"/>
              </a:rPr>
              <a:t>；</a:t>
            </a:r>
            <a:r>
              <a:rPr lang="en-US" altLang="zh-CN" sz="2000" b="1" dirty="0">
                <a:latin typeface="宋体" panose="02010600030101010101" pitchFamily="2" charset="-122"/>
              </a:rPr>
              <a:t>0</a:t>
            </a:r>
            <a:r>
              <a:rPr lang="zh-CN" altLang="en-US" sz="2000" b="1" dirty="0">
                <a:latin typeface="宋体" panose="02010600030101010101" pitchFamily="2" charset="-122"/>
              </a:rPr>
              <a:t>号键按下转</a:t>
            </a:r>
            <a:r>
              <a:rPr lang="en-US" altLang="zh-CN" sz="2000" b="1" dirty="0">
                <a:latin typeface="宋体" panose="02010600030101010101" pitchFamily="2" charset="-122"/>
              </a:rPr>
              <a:t>P0F</a:t>
            </a:r>
            <a:r>
              <a:rPr lang="zh-CN" altLang="en-US" sz="2000" b="1" dirty="0">
                <a:latin typeface="宋体" panose="02010600030101010101" pitchFamily="2" charset="-122"/>
              </a:rPr>
              <a:t>标号地址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宋体" panose="02010600030101010101" pitchFamily="2" charset="-122"/>
              </a:rPr>
              <a:t>			</a:t>
            </a:r>
            <a:r>
              <a:rPr lang="en-US" altLang="zh-CN" sz="2000" b="1" dirty="0">
                <a:solidFill>
                  <a:srgbClr val="A50021"/>
                </a:solidFill>
                <a:latin typeface="宋体" panose="02010600030101010101" pitchFamily="2" charset="-122"/>
              </a:rPr>
              <a:t>JNB	ACC.1</a:t>
            </a:r>
            <a:r>
              <a:rPr lang="zh-CN" altLang="en-US" sz="2000" b="1" dirty="0">
                <a:solidFill>
                  <a:srgbClr val="A50021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A50021"/>
                </a:solidFill>
                <a:latin typeface="宋体" panose="02010600030101010101" pitchFamily="2" charset="-122"/>
              </a:rPr>
              <a:t>P1F </a:t>
            </a:r>
            <a:r>
              <a:rPr lang="zh-CN" altLang="en-US" sz="2000" b="1" dirty="0">
                <a:latin typeface="宋体" panose="02010600030101010101" pitchFamily="2" charset="-122"/>
              </a:rPr>
              <a:t>；</a:t>
            </a:r>
            <a:r>
              <a:rPr lang="en-US" altLang="zh-CN" sz="2000" b="1" dirty="0">
                <a:latin typeface="宋体" panose="02010600030101010101" pitchFamily="2" charset="-122"/>
              </a:rPr>
              <a:t>1</a:t>
            </a:r>
            <a:r>
              <a:rPr lang="zh-CN" altLang="en-US" sz="2000" b="1" dirty="0">
                <a:latin typeface="宋体" panose="02010600030101010101" pitchFamily="2" charset="-122"/>
              </a:rPr>
              <a:t>号键按下转</a:t>
            </a:r>
            <a:r>
              <a:rPr lang="en-US" altLang="zh-CN" sz="2000" b="1" dirty="0">
                <a:latin typeface="宋体" panose="02010600030101010101" pitchFamily="2" charset="-122"/>
              </a:rPr>
              <a:t>P1F</a:t>
            </a:r>
            <a:r>
              <a:rPr lang="zh-CN" altLang="en-US" sz="2000" b="1" dirty="0">
                <a:latin typeface="宋体" panose="02010600030101010101" pitchFamily="2" charset="-122"/>
              </a:rPr>
              <a:t>标号地址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宋体" panose="02010600030101010101" pitchFamily="2" charset="-122"/>
              </a:rPr>
              <a:t>			</a:t>
            </a:r>
            <a:r>
              <a:rPr lang="en-US" altLang="zh-CN" sz="2000" b="1" dirty="0">
                <a:solidFill>
                  <a:srgbClr val="A50021"/>
                </a:solidFill>
                <a:latin typeface="宋体" panose="02010600030101010101" pitchFamily="2" charset="-122"/>
              </a:rPr>
              <a:t>JNB	ACC.2</a:t>
            </a:r>
            <a:r>
              <a:rPr lang="zh-CN" altLang="en-US" sz="2000" b="1" dirty="0">
                <a:solidFill>
                  <a:srgbClr val="A50021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A50021"/>
                </a:solidFill>
                <a:latin typeface="宋体" panose="02010600030101010101" pitchFamily="2" charset="-122"/>
              </a:rPr>
              <a:t>P2F </a:t>
            </a:r>
            <a:r>
              <a:rPr lang="zh-CN" altLang="en-US" sz="2000" b="1" dirty="0">
                <a:latin typeface="宋体" panose="02010600030101010101" pitchFamily="2" charset="-122"/>
              </a:rPr>
              <a:t>；</a:t>
            </a:r>
            <a:r>
              <a:rPr lang="en-US" altLang="zh-CN" sz="2000" b="1" dirty="0">
                <a:latin typeface="宋体" panose="02010600030101010101" pitchFamily="2" charset="-122"/>
              </a:rPr>
              <a:t>2</a:t>
            </a:r>
            <a:r>
              <a:rPr lang="zh-CN" altLang="en-US" sz="2000" b="1" dirty="0">
                <a:latin typeface="宋体" panose="02010600030101010101" pitchFamily="2" charset="-122"/>
              </a:rPr>
              <a:t>号键按下转</a:t>
            </a:r>
            <a:r>
              <a:rPr lang="en-US" altLang="zh-CN" sz="2000" b="1" dirty="0">
                <a:latin typeface="宋体" panose="02010600030101010101" pitchFamily="2" charset="-122"/>
              </a:rPr>
              <a:t>P2F</a:t>
            </a:r>
            <a:r>
              <a:rPr lang="zh-CN" altLang="en-US" sz="2000" b="1" dirty="0">
                <a:latin typeface="宋体" panose="02010600030101010101" pitchFamily="2" charset="-122"/>
              </a:rPr>
              <a:t>标号地址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宋体" panose="02010600030101010101" pitchFamily="2" charset="-122"/>
              </a:rPr>
              <a:t>			</a:t>
            </a:r>
            <a:r>
              <a:rPr lang="en-US" altLang="zh-CN" sz="2000" b="1" dirty="0">
                <a:solidFill>
                  <a:srgbClr val="A50021"/>
                </a:solidFill>
                <a:latin typeface="宋体" panose="02010600030101010101" pitchFamily="2" charset="-122"/>
              </a:rPr>
              <a:t>JNB	ACC.3</a:t>
            </a:r>
            <a:r>
              <a:rPr lang="zh-CN" altLang="en-US" sz="2000" b="1" dirty="0">
                <a:solidFill>
                  <a:srgbClr val="A50021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A50021"/>
                </a:solidFill>
                <a:latin typeface="宋体" panose="02010600030101010101" pitchFamily="2" charset="-122"/>
              </a:rPr>
              <a:t>P3F </a:t>
            </a:r>
            <a:r>
              <a:rPr lang="zh-CN" altLang="en-US" sz="2000" b="1" dirty="0">
                <a:latin typeface="宋体" panose="02010600030101010101" pitchFamily="2" charset="-122"/>
              </a:rPr>
              <a:t>；</a:t>
            </a:r>
            <a:r>
              <a:rPr lang="en-US" altLang="zh-CN" sz="2000" b="1" dirty="0">
                <a:latin typeface="宋体" panose="02010600030101010101" pitchFamily="2" charset="-122"/>
              </a:rPr>
              <a:t>3</a:t>
            </a:r>
            <a:r>
              <a:rPr lang="zh-CN" altLang="en-US" sz="2000" b="1" dirty="0">
                <a:latin typeface="宋体" panose="02010600030101010101" pitchFamily="2" charset="-122"/>
              </a:rPr>
              <a:t>号键按下转</a:t>
            </a:r>
            <a:r>
              <a:rPr lang="en-US" altLang="zh-CN" sz="2000" b="1" dirty="0">
                <a:latin typeface="宋体" panose="02010600030101010101" pitchFamily="2" charset="-122"/>
              </a:rPr>
              <a:t>P3F</a:t>
            </a:r>
            <a:r>
              <a:rPr lang="zh-CN" altLang="en-US" sz="2000" b="1" dirty="0">
                <a:latin typeface="宋体" panose="02010600030101010101" pitchFamily="2" charset="-122"/>
              </a:rPr>
              <a:t>标号地址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宋体" panose="02010600030101010101" pitchFamily="2" charset="-122"/>
              </a:rPr>
              <a:t>			</a:t>
            </a:r>
            <a:r>
              <a:rPr lang="en-US" altLang="zh-CN" sz="2000" b="1" dirty="0">
                <a:solidFill>
                  <a:srgbClr val="A50021"/>
                </a:solidFill>
                <a:latin typeface="宋体" panose="02010600030101010101" pitchFamily="2" charset="-122"/>
              </a:rPr>
              <a:t>JNB	ACC.4</a:t>
            </a:r>
            <a:r>
              <a:rPr lang="zh-CN" altLang="en-US" sz="2000" b="1" dirty="0">
                <a:solidFill>
                  <a:srgbClr val="A50021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A50021"/>
                </a:solidFill>
                <a:latin typeface="宋体" panose="02010600030101010101" pitchFamily="2" charset="-122"/>
              </a:rPr>
              <a:t>P4F </a:t>
            </a:r>
            <a:r>
              <a:rPr lang="zh-CN" altLang="en-US" sz="2000" b="1" dirty="0">
                <a:latin typeface="宋体" panose="02010600030101010101" pitchFamily="2" charset="-122"/>
              </a:rPr>
              <a:t>；</a:t>
            </a:r>
            <a:r>
              <a:rPr lang="en-US" altLang="zh-CN" sz="2000" b="1" dirty="0">
                <a:latin typeface="宋体" panose="02010600030101010101" pitchFamily="2" charset="-122"/>
              </a:rPr>
              <a:t>4</a:t>
            </a:r>
            <a:r>
              <a:rPr lang="zh-CN" altLang="en-US" sz="2000" b="1" dirty="0">
                <a:latin typeface="宋体" panose="02010600030101010101" pitchFamily="2" charset="-122"/>
              </a:rPr>
              <a:t>号键按下转</a:t>
            </a:r>
            <a:r>
              <a:rPr lang="en-US" altLang="zh-CN" sz="2000" b="1" dirty="0">
                <a:latin typeface="宋体" panose="02010600030101010101" pitchFamily="2" charset="-122"/>
              </a:rPr>
              <a:t>P4F</a:t>
            </a:r>
            <a:r>
              <a:rPr lang="zh-CN" altLang="en-US" sz="2000" b="1" dirty="0">
                <a:latin typeface="宋体" panose="02010600030101010101" pitchFamily="2" charset="-122"/>
              </a:rPr>
              <a:t>标号地址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宋体" panose="02010600030101010101" pitchFamily="2" charset="-122"/>
              </a:rPr>
              <a:t>			</a:t>
            </a:r>
            <a:r>
              <a:rPr lang="en-US" altLang="zh-CN" sz="2000" b="1" dirty="0">
                <a:solidFill>
                  <a:srgbClr val="A50021"/>
                </a:solidFill>
                <a:latin typeface="宋体" panose="02010600030101010101" pitchFamily="2" charset="-122"/>
              </a:rPr>
              <a:t>JNB	ACC.5</a:t>
            </a:r>
            <a:r>
              <a:rPr lang="zh-CN" altLang="en-US" sz="2000" b="1" dirty="0">
                <a:solidFill>
                  <a:srgbClr val="A50021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A50021"/>
                </a:solidFill>
                <a:latin typeface="宋体" panose="02010600030101010101" pitchFamily="2" charset="-122"/>
              </a:rPr>
              <a:t>P5F </a:t>
            </a:r>
            <a:r>
              <a:rPr lang="zh-CN" altLang="en-US" sz="2000" b="1" dirty="0">
                <a:latin typeface="宋体" panose="02010600030101010101" pitchFamily="2" charset="-122"/>
              </a:rPr>
              <a:t>；</a:t>
            </a:r>
            <a:r>
              <a:rPr lang="en-US" altLang="zh-CN" sz="2000" b="1" dirty="0">
                <a:latin typeface="宋体" panose="02010600030101010101" pitchFamily="2" charset="-122"/>
              </a:rPr>
              <a:t>5</a:t>
            </a:r>
            <a:r>
              <a:rPr lang="zh-CN" altLang="en-US" sz="2000" b="1" dirty="0">
                <a:latin typeface="宋体" panose="02010600030101010101" pitchFamily="2" charset="-122"/>
              </a:rPr>
              <a:t>号键按下转</a:t>
            </a:r>
            <a:r>
              <a:rPr lang="en-US" altLang="zh-CN" sz="2000" b="1" dirty="0">
                <a:latin typeface="宋体" panose="02010600030101010101" pitchFamily="2" charset="-122"/>
              </a:rPr>
              <a:t>P5F</a:t>
            </a:r>
            <a:r>
              <a:rPr lang="zh-CN" altLang="en-US" sz="2000" b="1" dirty="0">
                <a:latin typeface="宋体" panose="02010600030101010101" pitchFamily="2" charset="-122"/>
              </a:rPr>
              <a:t>标号地址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宋体" panose="02010600030101010101" pitchFamily="2" charset="-122"/>
              </a:rPr>
              <a:t>			</a:t>
            </a:r>
            <a:r>
              <a:rPr lang="en-US" altLang="zh-CN" sz="2000" b="1" dirty="0">
                <a:solidFill>
                  <a:srgbClr val="A50021"/>
                </a:solidFill>
                <a:latin typeface="宋体" panose="02010600030101010101" pitchFamily="2" charset="-122"/>
              </a:rPr>
              <a:t>JNB	ACC.6</a:t>
            </a:r>
            <a:r>
              <a:rPr lang="zh-CN" altLang="en-US" sz="2000" b="1" dirty="0">
                <a:solidFill>
                  <a:srgbClr val="A50021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A50021"/>
                </a:solidFill>
                <a:latin typeface="宋体" panose="02010600030101010101" pitchFamily="2" charset="-122"/>
              </a:rPr>
              <a:t>P6F </a:t>
            </a:r>
            <a:r>
              <a:rPr lang="zh-CN" altLang="en-US" sz="2000" b="1" dirty="0">
                <a:latin typeface="宋体" panose="02010600030101010101" pitchFamily="2" charset="-122"/>
              </a:rPr>
              <a:t>；</a:t>
            </a:r>
            <a:r>
              <a:rPr lang="en-US" altLang="zh-CN" sz="2000" b="1" dirty="0">
                <a:latin typeface="宋体" panose="02010600030101010101" pitchFamily="2" charset="-122"/>
              </a:rPr>
              <a:t>6</a:t>
            </a:r>
            <a:r>
              <a:rPr lang="zh-CN" altLang="en-US" sz="2000" b="1" dirty="0">
                <a:latin typeface="宋体" panose="02010600030101010101" pitchFamily="2" charset="-122"/>
              </a:rPr>
              <a:t>号键按下转</a:t>
            </a:r>
            <a:r>
              <a:rPr lang="en-US" altLang="zh-CN" sz="2000" b="1" dirty="0">
                <a:latin typeface="宋体" panose="02010600030101010101" pitchFamily="2" charset="-122"/>
              </a:rPr>
              <a:t>P6F</a:t>
            </a:r>
            <a:r>
              <a:rPr lang="zh-CN" altLang="en-US" sz="2000" b="1" dirty="0">
                <a:latin typeface="宋体" panose="02010600030101010101" pitchFamily="2" charset="-122"/>
              </a:rPr>
              <a:t>标号地址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宋体" panose="02010600030101010101" pitchFamily="2" charset="-122"/>
              </a:rPr>
              <a:t>			</a:t>
            </a:r>
            <a:r>
              <a:rPr lang="en-US" altLang="zh-CN" sz="2000" b="1" dirty="0">
                <a:solidFill>
                  <a:srgbClr val="A50021"/>
                </a:solidFill>
                <a:latin typeface="宋体" panose="02010600030101010101" pitchFamily="2" charset="-122"/>
              </a:rPr>
              <a:t>JNB    ACC.7</a:t>
            </a:r>
            <a:r>
              <a:rPr lang="zh-CN" altLang="en-US" sz="2000" b="1" dirty="0">
                <a:solidFill>
                  <a:srgbClr val="A50021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A50021"/>
                </a:solidFill>
                <a:latin typeface="宋体" panose="02010600030101010101" pitchFamily="2" charset="-122"/>
              </a:rPr>
              <a:t>P7F </a:t>
            </a:r>
            <a:r>
              <a:rPr lang="zh-CN" altLang="en-US" sz="2000" b="1" dirty="0">
                <a:latin typeface="宋体" panose="02010600030101010101" pitchFamily="2" charset="-122"/>
              </a:rPr>
              <a:t>；</a:t>
            </a:r>
            <a:r>
              <a:rPr lang="en-US" altLang="zh-CN" sz="2000" b="1" dirty="0">
                <a:latin typeface="宋体" panose="02010600030101010101" pitchFamily="2" charset="-122"/>
              </a:rPr>
              <a:t>7</a:t>
            </a:r>
            <a:r>
              <a:rPr lang="zh-CN" altLang="en-US" sz="2000" b="1" dirty="0">
                <a:latin typeface="宋体" panose="02010600030101010101" pitchFamily="2" charset="-122"/>
              </a:rPr>
              <a:t>号键按下转</a:t>
            </a:r>
            <a:r>
              <a:rPr lang="en-US" altLang="zh-CN" sz="2000" b="1" dirty="0">
                <a:latin typeface="宋体" panose="02010600030101010101" pitchFamily="2" charset="-122"/>
              </a:rPr>
              <a:t>P7F</a:t>
            </a:r>
            <a:r>
              <a:rPr lang="zh-CN" altLang="en-US" sz="2000" b="1" dirty="0">
                <a:latin typeface="宋体" panose="02010600030101010101" pitchFamily="2" charset="-122"/>
              </a:rPr>
              <a:t>标号地址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宋体" panose="02010600030101010101" pitchFamily="2" charset="-122"/>
              </a:rPr>
              <a:t>			</a:t>
            </a:r>
            <a:r>
              <a:rPr lang="en-US" altLang="zh-CN" sz="2000" b="1" dirty="0">
                <a:solidFill>
                  <a:srgbClr val="A50021"/>
                </a:solidFill>
                <a:latin typeface="宋体" panose="02010600030101010101" pitchFamily="2" charset="-122"/>
              </a:rPr>
              <a:t>LJMP	START      </a:t>
            </a:r>
            <a:r>
              <a:rPr lang="zh-CN" altLang="en-US" sz="2000" b="1" dirty="0">
                <a:latin typeface="宋体" panose="02010600030101010101" pitchFamily="2" charset="-122"/>
              </a:rPr>
              <a:t>；无键按下返回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3318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2">
            <a:extLst>
              <a:ext uri="{FF2B5EF4-FFF2-40B4-BE49-F238E27FC236}">
                <a16:creationId xmlns:a16="http://schemas.microsoft.com/office/drawing/2014/main" id="{46B34C6E-C631-41ED-99FB-3CDCFD522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762" y="1016907"/>
            <a:ext cx="8001000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zh-CN" altLang="en-US" sz="2800" dirty="0">
                <a:solidFill>
                  <a:schemeClr val="tx2"/>
                </a:solidFill>
              </a:rPr>
              <a:t>查询方式键盘的处理程序</a:t>
            </a:r>
          </a:p>
        </p:txBody>
      </p:sp>
    </p:spTree>
    <p:extLst>
      <p:ext uri="{BB962C8B-B14F-4D97-AF65-F5344CB8AC3E}">
        <p14:creationId xmlns:p14="http://schemas.microsoft.com/office/powerpoint/2010/main" val="1336329106"/>
      </p:ext>
    </p:extLst>
  </p:cSld>
  <p:clrMapOvr>
    <a:masterClrMapping/>
  </p:clrMapOvr>
  <p:transition spd="slow" advTm="4018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714500"/>
            <a:ext cx="8001000" cy="4378796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None/>
            </a:pPr>
            <a:r>
              <a:rPr lang="en-US" altLang="zh-CN" sz="2000" b="1" dirty="0">
                <a:solidFill>
                  <a:srgbClr val="A50021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rgbClr val="A50021"/>
                </a:solidFill>
                <a:latin typeface="宋体" panose="02010600030101010101" pitchFamily="2" charset="-122"/>
              </a:rPr>
              <a:t>P0F</a:t>
            </a:r>
            <a:r>
              <a:rPr lang="zh-CN" altLang="en-US" sz="2400" b="1" dirty="0">
                <a:solidFill>
                  <a:srgbClr val="A50021"/>
                </a:solidFill>
                <a:latin typeface="宋体" panose="02010600030101010101" pitchFamily="2" charset="-122"/>
              </a:rPr>
              <a:t>： 	</a:t>
            </a:r>
            <a:r>
              <a:rPr lang="en-US" altLang="zh-CN" sz="2400" b="1" dirty="0">
                <a:solidFill>
                  <a:srgbClr val="A50021"/>
                </a:solidFill>
                <a:latin typeface="宋体" panose="02010600030101010101" pitchFamily="2" charset="-122"/>
              </a:rPr>
              <a:t>LJMP  PROM0</a:t>
            </a:r>
          </a:p>
          <a:p>
            <a:pPr eaLnBrk="1" hangingPunct="1">
              <a:spcBef>
                <a:spcPct val="10000"/>
              </a:spcBef>
              <a:buNone/>
            </a:pPr>
            <a:r>
              <a:rPr lang="en-US" altLang="zh-CN" sz="2000" b="1" dirty="0">
                <a:solidFill>
                  <a:srgbClr val="A50021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rgbClr val="A50021"/>
                </a:solidFill>
                <a:latin typeface="宋体" panose="02010600030101010101" pitchFamily="2" charset="-122"/>
                <a:cs typeface="+mn-cs"/>
              </a:rPr>
              <a:t>P1F</a:t>
            </a:r>
            <a:r>
              <a:rPr lang="zh-CN" altLang="en-US" sz="2400" b="1" dirty="0">
                <a:solidFill>
                  <a:srgbClr val="A50021"/>
                </a:solidFill>
                <a:latin typeface="宋体" panose="02010600030101010101" pitchFamily="2" charset="-122"/>
                <a:cs typeface="+mn-cs"/>
              </a:rPr>
              <a:t>：	</a:t>
            </a:r>
            <a:r>
              <a:rPr lang="en-US" altLang="zh-CN" sz="2400" b="1" dirty="0">
                <a:solidFill>
                  <a:srgbClr val="A50021"/>
                </a:solidFill>
                <a:latin typeface="宋体" panose="02010600030101010101" pitchFamily="2" charset="-122"/>
                <a:cs typeface="+mn-cs"/>
              </a:rPr>
              <a:t>LJMP  PROM1	     </a:t>
            </a:r>
            <a:r>
              <a:rPr lang="zh-CN" altLang="en-US" sz="2400" b="1" dirty="0">
                <a:solidFill>
                  <a:srgbClr val="A50021"/>
                </a:solidFill>
                <a:latin typeface="宋体" panose="02010600030101010101" pitchFamily="2" charset="-122"/>
                <a:cs typeface="+mn-cs"/>
              </a:rPr>
              <a:t>；入口地址表</a:t>
            </a:r>
          </a:p>
          <a:p>
            <a:pPr eaLnBrk="1" hangingPunct="1">
              <a:spcBef>
                <a:spcPct val="10000"/>
              </a:spcBef>
              <a:buNone/>
            </a:pPr>
            <a:r>
              <a:rPr lang="zh-CN" altLang="en-US" sz="2400" b="1" dirty="0">
                <a:solidFill>
                  <a:srgbClr val="A50021"/>
                </a:solidFill>
                <a:latin typeface="宋体" panose="02010600030101010101" pitchFamily="2" charset="-122"/>
                <a:cs typeface="+mn-cs"/>
              </a:rPr>
              <a:t>	┊ 		    ┊</a:t>
            </a:r>
          </a:p>
          <a:p>
            <a:pPr eaLnBrk="1" hangingPunct="1">
              <a:spcBef>
                <a:spcPct val="10000"/>
              </a:spcBef>
              <a:buNone/>
            </a:pPr>
            <a:r>
              <a:rPr lang="zh-CN" altLang="en-US" sz="2400" b="1" dirty="0">
                <a:solidFill>
                  <a:srgbClr val="A50021"/>
                </a:solidFill>
                <a:latin typeface="宋体" panose="02010600030101010101" pitchFamily="2" charset="-122"/>
                <a:cs typeface="+mn-cs"/>
              </a:rPr>
              <a:t>	</a:t>
            </a:r>
            <a:r>
              <a:rPr lang="en-US" altLang="zh-CN" sz="2400" b="1" dirty="0">
                <a:solidFill>
                  <a:srgbClr val="A50021"/>
                </a:solidFill>
                <a:latin typeface="宋体" panose="02010600030101010101" pitchFamily="2" charset="-122"/>
                <a:cs typeface="+mn-cs"/>
              </a:rPr>
              <a:t>P7F </a:t>
            </a:r>
            <a:r>
              <a:rPr lang="zh-CN" altLang="en-US" sz="2400" b="1" dirty="0">
                <a:solidFill>
                  <a:srgbClr val="A50021"/>
                </a:solidFill>
                <a:latin typeface="宋体" panose="02010600030101010101" pitchFamily="2" charset="-122"/>
                <a:cs typeface="+mn-cs"/>
              </a:rPr>
              <a:t>：	</a:t>
            </a:r>
            <a:r>
              <a:rPr lang="en-US" altLang="zh-CN" sz="2400" b="1" dirty="0">
                <a:solidFill>
                  <a:srgbClr val="A50021"/>
                </a:solidFill>
                <a:latin typeface="宋体" panose="02010600030101010101" pitchFamily="2" charset="-122"/>
                <a:cs typeface="+mn-cs"/>
              </a:rPr>
              <a:t>LJMP PROM7</a:t>
            </a:r>
          </a:p>
          <a:p>
            <a:pPr eaLnBrk="1" hangingPunct="1">
              <a:spcBef>
                <a:spcPct val="10000"/>
              </a:spcBef>
              <a:buNone/>
            </a:pPr>
            <a:r>
              <a:rPr lang="en-US" altLang="zh-CN" sz="2400" b="1" dirty="0">
                <a:solidFill>
                  <a:srgbClr val="A50021"/>
                </a:solidFill>
                <a:latin typeface="宋体" panose="02010600030101010101" pitchFamily="2" charset="-122"/>
                <a:cs typeface="+mn-cs"/>
              </a:rPr>
              <a:t>	PROM0</a:t>
            </a:r>
            <a:r>
              <a:rPr lang="zh-CN" altLang="en-US" sz="2400" b="1" dirty="0">
                <a:solidFill>
                  <a:srgbClr val="A50021"/>
                </a:solidFill>
                <a:latin typeface="宋体" panose="02010600030101010101" pitchFamily="2" charset="-122"/>
                <a:cs typeface="+mn-cs"/>
              </a:rPr>
              <a:t>：	</a:t>
            </a:r>
            <a:r>
              <a:rPr lang="en-US" altLang="zh-CN" sz="2400" b="1" dirty="0">
                <a:solidFill>
                  <a:srgbClr val="A50021"/>
                </a:solidFill>
                <a:latin typeface="宋体" panose="02010600030101010101" pitchFamily="2" charset="-122"/>
                <a:cs typeface="+mn-cs"/>
              </a:rPr>
              <a:t>…		     </a:t>
            </a:r>
            <a:r>
              <a:rPr lang="zh-CN" altLang="en-US" sz="2400" b="1" dirty="0">
                <a:solidFill>
                  <a:srgbClr val="A50021"/>
                </a:solidFill>
                <a:latin typeface="宋体" panose="02010600030101010101" pitchFamily="2" charset="-122"/>
                <a:cs typeface="+mn-cs"/>
              </a:rPr>
              <a:t>；</a:t>
            </a:r>
            <a:r>
              <a:rPr lang="en-US" altLang="zh-CN" sz="2400" b="1" dirty="0">
                <a:solidFill>
                  <a:srgbClr val="A50021"/>
                </a:solidFill>
                <a:latin typeface="宋体" panose="02010600030101010101" pitchFamily="2" charset="-122"/>
                <a:cs typeface="+mn-cs"/>
              </a:rPr>
              <a:t>0</a:t>
            </a:r>
            <a:r>
              <a:rPr lang="zh-CN" altLang="en-US" sz="2400" b="1" dirty="0">
                <a:solidFill>
                  <a:srgbClr val="A50021"/>
                </a:solidFill>
                <a:latin typeface="宋体" panose="02010600030101010101" pitchFamily="2" charset="-122"/>
                <a:cs typeface="+mn-cs"/>
              </a:rPr>
              <a:t>号键功能程序</a:t>
            </a:r>
          </a:p>
          <a:p>
            <a:pPr eaLnBrk="1" hangingPunct="1">
              <a:spcBef>
                <a:spcPct val="10000"/>
              </a:spcBef>
              <a:buNone/>
            </a:pPr>
            <a:r>
              <a:rPr lang="zh-CN" altLang="en-US" sz="2400" b="1" dirty="0">
                <a:solidFill>
                  <a:srgbClr val="A50021"/>
                </a:solidFill>
                <a:latin typeface="宋体" panose="02010600030101010101" pitchFamily="2" charset="-122"/>
                <a:cs typeface="+mn-cs"/>
              </a:rPr>
              <a:t>			</a:t>
            </a:r>
            <a:r>
              <a:rPr lang="en-US" altLang="zh-CN" sz="2400" b="1" dirty="0">
                <a:solidFill>
                  <a:srgbClr val="A50021"/>
                </a:solidFill>
                <a:latin typeface="宋体" panose="02010600030101010101" pitchFamily="2" charset="-122"/>
                <a:cs typeface="+mn-cs"/>
              </a:rPr>
              <a:t>LJMP START         </a:t>
            </a:r>
            <a:r>
              <a:rPr lang="zh-CN" altLang="en-US" sz="2400" b="1" dirty="0">
                <a:solidFill>
                  <a:srgbClr val="A50021"/>
                </a:solidFill>
                <a:latin typeface="宋体" panose="02010600030101010101" pitchFamily="2" charset="-122"/>
                <a:cs typeface="+mn-cs"/>
              </a:rPr>
              <a:t>；</a:t>
            </a:r>
            <a:r>
              <a:rPr lang="en-US" altLang="zh-CN" sz="2400" b="1" dirty="0">
                <a:solidFill>
                  <a:srgbClr val="A50021"/>
                </a:solidFill>
                <a:latin typeface="宋体" panose="02010600030101010101" pitchFamily="2" charset="-122"/>
                <a:cs typeface="+mn-cs"/>
              </a:rPr>
              <a:t>0</a:t>
            </a:r>
            <a:r>
              <a:rPr lang="zh-CN" altLang="en-US" sz="2400" b="1" dirty="0">
                <a:solidFill>
                  <a:srgbClr val="A50021"/>
                </a:solidFill>
                <a:latin typeface="宋体" panose="02010600030101010101" pitchFamily="2" charset="-122"/>
                <a:cs typeface="+mn-cs"/>
              </a:rPr>
              <a:t>号键执行完返回</a:t>
            </a:r>
          </a:p>
          <a:p>
            <a:pPr eaLnBrk="1" hangingPunct="1">
              <a:spcBef>
                <a:spcPct val="10000"/>
              </a:spcBef>
              <a:buNone/>
            </a:pPr>
            <a:r>
              <a:rPr lang="zh-CN" altLang="en-US" sz="2400" b="1" dirty="0">
                <a:solidFill>
                  <a:srgbClr val="A50021"/>
                </a:solidFill>
                <a:latin typeface="宋体" panose="02010600030101010101" pitchFamily="2" charset="-122"/>
                <a:cs typeface="+mn-cs"/>
              </a:rPr>
              <a:t>	</a:t>
            </a:r>
            <a:r>
              <a:rPr lang="en-US" altLang="zh-CN" sz="2400" b="1" dirty="0">
                <a:solidFill>
                  <a:srgbClr val="A50021"/>
                </a:solidFill>
                <a:latin typeface="宋体" panose="02010600030101010101" pitchFamily="2" charset="-122"/>
                <a:cs typeface="+mn-cs"/>
              </a:rPr>
              <a:t>PROM1</a:t>
            </a:r>
            <a:r>
              <a:rPr lang="zh-CN" altLang="en-US" sz="2400" b="1" dirty="0">
                <a:solidFill>
                  <a:srgbClr val="A50021"/>
                </a:solidFill>
                <a:latin typeface="宋体" panose="02010600030101010101" pitchFamily="2" charset="-122"/>
                <a:cs typeface="+mn-cs"/>
              </a:rPr>
              <a:t>：	</a:t>
            </a:r>
            <a:r>
              <a:rPr lang="en-US" altLang="zh-CN" sz="2400" b="1" dirty="0">
                <a:solidFill>
                  <a:srgbClr val="A50021"/>
                </a:solidFill>
                <a:latin typeface="宋体" panose="02010600030101010101" pitchFamily="2" charset="-122"/>
                <a:cs typeface="+mn-cs"/>
              </a:rPr>
              <a:t>…</a:t>
            </a:r>
          </a:p>
          <a:p>
            <a:pPr eaLnBrk="1" hangingPunct="1">
              <a:spcBef>
                <a:spcPct val="10000"/>
              </a:spcBef>
              <a:buNone/>
            </a:pPr>
            <a:r>
              <a:rPr lang="en-US" altLang="zh-CN" sz="2400" b="1" dirty="0">
                <a:solidFill>
                  <a:srgbClr val="A50021"/>
                </a:solidFill>
                <a:latin typeface="宋体" panose="02010600030101010101" pitchFamily="2" charset="-122"/>
                <a:cs typeface="+mn-cs"/>
              </a:rPr>
              <a:t>			LJMP START</a:t>
            </a:r>
          </a:p>
          <a:p>
            <a:pPr lvl="1" eaLnBrk="1" hangingPunct="1">
              <a:spcBef>
                <a:spcPct val="10000"/>
              </a:spcBef>
              <a:buNone/>
            </a:pPr>
            <a:r>
              <a:rPr lang="en-US" altLang="zh-CN" sz="2300" b="1" dirty="0">
                <a:solidFill>
                  <a:srgbClr val="A50021"/>
                </a:solidFill>
                <a:latin typeface="宋体" panose="02010600030101010101" pitchFamily="2" charset="-122"/>
                <a:cs typeface="+mn-cs"/>
              </a:rPr>
              <a:t>   ┊</a:t>
            </a:r>
          </a:p>
          <a:p>
            <a:pPr eaLnBrk="1" hangingPunct="1">
              <a:spcBef>
                <a:spcPct val="10000"/>
              </a:spcBef>
              <a:buNone/>
            </a:pPr>
            <a:r>
              <a:rPr lang="en-US" altLang="zh-CN" sz="2400" b="1" dirty="0">
                <a:solidFill>
                  <a:srgbClr val="A50021"/>
                </a:solidFill>
                <a:latin typeface="宋体" panose="02010600030101010101" pitchFamily="2" charset="-122"/>
                <a:cs typeface="+mn-cs"/>
              </a:rPr>
              <a:t>	PROM7</a:t>
            </a:r>
            <a:r>
              <a:rPr lang="zh-CN" altLang="en-US" sz="2400" b="1" dirty="0">
                <a:solidFill>
                  <a:srgbClr val="A50021"/>
                </a:solidFill>
                <a:latin typeface="宋体" panose="02010600030101010101" pitchFamily="2" charset="-122"/>
                <a:cs typeface="+mn-cs"/>
              </a:rPr>
              <a:t>：	</a:t>
            </a:r>
            <a:r>
              <a:rPr lang="en-US" altLang="zh-CN" sz="2400" b="1" dirty="0">
                <a:solidFill>
                  <a:srgbClr val="A50021"/>
                </a:solidFill>
                <a:latin typeface="宋体" panose="02010600030101010101" pitchFamily="2" charset="-122"/>
                <a:cs typeface="+mn-cs"/>
              </a:rPr>
              <a:t>…</a:t>
            </a:r>
          </a:p>
          <a:p>
            <a:pPr eaLnBrk="1" hangingPunct="1">
              <a:spcBef>
                <a:spcPct val="10000"/>
              </a:spcBef>
              <a:buNone/>
            </a:pPr>
            <a:r>
              <a:rPr lang="en-US" altLang="zh-CN" sz="2000" b="1" dirty="0">
                <a:solidFill>
                  <a:srgbClr val="A50021"/>
                </a:solidFill>
                <a:latin typeface="宋体" panose="02010600030101010101" pitchFamily="2" charset="-122"/>
              </a:rPr>
              <a:t>	LJMP START</a:t>
            </a:r>
            <a:endParaRPr lang="zh-CN" altLang="en-US" sz="2000" b="1" dirty="0">
              <a:solidFill>
                <a:srgbClr val="CC00CC"/>
              </a:solidFill>
              <a:latin typeface="宋体" panose="02010600030101010101" pitchFamily="2" charset="-122"/>
            </a:endParaRPr>
          </a:p>
        </p:txBody>
      </p:sp>
      <p:pic>
        <p:nvPicPr>
          <p:cNvPr id="13318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2">
            <a:extLst>
              <a:ext uri="{FF2B5EF4-FFF2-40B4-BE49-F238E27FC236}">
                <a16:creationId xmlns:a16="http://schemas.microsoft.com/office/drawing/2014/main" id="{46B34C6E-C631-41ED-99FB-3CDCFD522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762" y="1016907"/>
            <a:ext cx="8001000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zh-CN" altLang="en-US" sz="2800" dirty="0">
                <a:solidFill>
                  <a:schemeClr val="tx2"/>
                </a:solidFill>
              </a:rPr>
              <a:t>查询方式键盘的处理程序</a:t>
            </a:r>
          </a:p>
        </p:txBody>
      </p:sp>
    </p:spTree>
    <p:extLst>
      <p:ext uri="{BB962C8B-B14F-4D97-AF65-F5344CB8AC3E}">
        <p14:creationId xmlns:p14="http://schemas.microsoft.com/office/powerpoint/2010/main" val="2367611174"/>
      </p:ext>
    </p:extLst>
  </p:cSld>
  <p:clrMapOvr>
    <a:masterClrMapping/>
  </p:clrMapOvr>
  <p:transition spd="slow" advTm="4018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57B7902A-6314-4E77-8FD3-5A9A48076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130057"/>
            <a:ext cx="80010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 kern="0" dirty="0">
                <a:solidFill>
                  <a:schemeClr val="hlink"/>
                </a:solidFill>
              </a:rPr>
              <a:t>2)   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行列式键盘接口及工作原理</a:t>
            </a:r>
            <a:endParaRPr lang="zh-CN" altLang="en-US" sz="2400" b="1" kern="0" dirty="0">
              <a:solidFill>
                <a:schemeClr val="hlink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en-US" kern="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70C8356E-47D6-4C0A-BE4B-895EAEB22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357" y="1895407"/>
            <a:ext cx="2463155" cy="3067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663300"/>
                </a:solidFill>
              </a:rPr>
              <a:t>   </a:t>
            </a:r>
            <a:r>
              <a:rPr lang="zh-CN" altLang="en-US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为了减少键盘与单片机接口时所占用</a:t>
            </a:r>
            <a:r>
              <a:rPr lang="en-US" altLang="zh-CN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线的数目，在键数较多时，通常都将键盘排列成行列矩阵形式</a:t>
            </a:r>
            <a:r>
              <a:rPr lang="en-US" altLang="zh-CN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.</a:t>
            </a:r>
          </a:p>
        </p:txBody>
      </p:sp>
      <p:pic>
        <p:nvPicPr>
          <p:cNvPr id="10" name="Picture 9" descr="0906">
            <a:extLst>
              <a:ext uri="{FF2B5EF4-FFF2-40B4-BE49-F238E27FC236}">
                <a16:creationId xmlns:a16="http://schemas.microsoft.com/office/drawing/2014/main" id="{C05B145B-DA74-4916-B120-99EF2CAF9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555" y="1764283"/>
            <a:ext cx="5399088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7218779"/>
      </p:ext>
    </p:extLst>
  </p:cSld>
  <p:clrMapOvr>
    <a:masterClrMapping/>
  </p:clrMapOvr>
  <p:transition spd="slow" advTm="4018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2">
            <a:extLst>
              <a:ext uri="{FF2B5EF4-FFF2-40B4-BE49-F238E27FC236}">
                <a16:creationId xmlns:a16="http://schemas.microsoft.com/office/drawing/2014/main" id="{46B34C6E-C631-41ED-99FB-3CDCFD522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762" y="1016907"/>
            <a:ext cx="8001000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9</a:t>
            </a:r>
            <a:r>
              <a:rPr lang="zh-CN" altLang="en-US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.1</a:t>
            </a:r>
            <a:r>
              <a:rPr lang="en-US" altLang="zh-CN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.1</a:t>
            </a:r>
            <a:r>
              <a:rPr lang="zh-CN" altLang="en-US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键盘接口及处理程序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BC1E77CA-5288-4192-B710-D4A6BAFE1F4D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683568" y="1628800"/>
            <a:ext cx="8180015" cy="453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A50021"/>
                </a:solidFill>
                <a:latin typeface="宋体" panose="02010600030101010101" pitchFamily="2" charset="-122"/>
              </a:rPr>
              <a:t>按键扫描的工作过程如下：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① 判断键盘中是否有键按下；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② 进行行扫描，判断是哪一个键按下，若有键按下，则调用延时子程序去抖动；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③ 读取按键的位置码；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④ 将按键的位置码转换为键值（键的顺序号）</a:t>
            </a: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2…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F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A50021"/>
                </a:solidFill>
                <a:latin typeface="宋体" panose="02010600030101010101" pitchFamily="2" charset="-122"/>
              </a:rPr>
              <a:t>在扫描过程中，当发现某行有键按下，也就是输入的列线中有一位为</a:t>
            </a:r>
            <a:r>
              <a:rPr lang="en-US" altLang="zh-CN" sz="2000" b="1" dirty="0">
                <a:solidFill>
                  <a:srgbClr val="A50021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000" b="1" dirty="0">
                <a:solidFill>
                  <a:srgbClr val="A50021"/>
                </a:solidFill>
                <a:latin typeface="宋体" panose="02010600030101010101" pitchFamily="2" charset="-122"/>
              </a:rPr>
              <a:t>时，便可判别闭合按键所在列的位置，根据行线位置和列线位置就能判断按键在矩阵中的位置，知道是哪一个键按下。</a:t>
            </a:r>
          </a:p>
        </p:txBody>
      </p:sp>
    </p:spTree>
    <p:extLst>
      <p:ext uri="{BB962C8B-B14F-4D97-AF65-F5344CB8AC3E}">
        <p14:creationId xmlns:p14="http://schemas.microsoft.com/office/powerpoint/2010/main" val="3984962396"/>
      </p:ext>
    </p:extLst>
  </p:cSld>
  <p:clrMapOvr>
    <a:masterClrMapping/>
  </p:clrMapOvr>
  <p:transition spd="slow" advTm="4018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2">
            <a:extLst>
              <a:ext uri="{FF2B5EF4-FFF2-40B4-BE49-F238E27FC236}">
                <a16:creationId xmlns:a16="http://schemas.microsoft.com/office/drawing/2014/main" id="{46B34C6E-C631-41ED-99FB-3CDCFD522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762" y="1016907"/>
            <a:ext cx="8001000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9</a:t>
            </a:r>
            <a:r>
              <a:rPr lang="zh-CN" altLang="en-US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.1</a:t>
            </a:r>
            <a:r>
              <a:rPr lang="en-US" altLang="zh-CN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.1</a:t>
            </a:r>
            <a:r>
              <a:rPr lang="zh-CN" altLang="en-US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键盘接口及处理程序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587D3A-7FF8-490E-9DDF-0CDB3D2E3D80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20762" y="2088470"/>
            <a:ext cx="8472413" cy="3752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 u="sng" dirty="0">
                <a:solidFill>
                  <a:srgbClr val="A50021"/>
                </a:solidFill>
                <a:latin typeface="宋体" panose="02010600030101010101" pitchFamily="2" charset="-122"/>
              </a:rPr>
              <a:t>首先判别键盘中有无键按下</a:t>
            </a:r>
            <a:r>
              <a:rPr lang="zh-CN" altLang="en-US" sz="2000" b="1" dirty="0">
                <a:latin typeface="宋体" panose="02010600030101010101" pitchFamily="2" charset="-122"/>
              </a:rPr>
              <a:t>：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由Ｉ／Ｏ口向键盘送</a:t>
            </a: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输出</a:t>
            </a: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全扫描字，然后读入</a:t>
            </a: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输入</a:t>
            </a: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列线状态来判断。</a:t>
            </a:r>
            <a:r>
              <a:rPr lang="zh-CN" altLang="en-US" sz="2000" b="1" dirty="0">
                <a:solidFill>
                  <a:srgbClr val="FF3399"/>
                </a:solidFill>
                <a:latin typeface="宋体" panose="02010600030101010101" pitchFamily="2" charset="-122"/>
              </a:rPr>
              <a:t>方法</a:t>
            </a:r>
            <a:r>
              <a:rPr lang="zh-CN" altLang="en-US" sz="2000" b="1" dirty="0">
                <a:solidFill>
                  <a:srgbClr val="CC00CC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 向行线</a:t>
            </a: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水平线</a:t>
            </a: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输出全扫描字</a:t>
            </a: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00H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，把全部行线置为“</a:t>
            </a: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0”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，然后将列线的状态读入累加器</a:t>
            </a: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中。如果有按键按下，总有一根列线电平被拉至低电平，使列输入不全为</a:t>
            </a: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 u="sng" dirty="0">
                <a:solidFill>
                  <a:srgbClr val="A50021"/>
                </a:solidFill>
                <a:latin typeface="宋体" panose="02010600030101010101" pitchFamily="2" charset="-122"/>
              </a:rPr>
              <a:t>判断键盘中哪一个键被按下：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通过将行线逐行置低电平后，检查列输入状态实现的。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000" b="1" dirty="0">
                <a:solidFill>
                  <a:srgbClr val="FF3399"/>
                </a:solidFill>
                <a:latin typeface="宋体" panose="02010600030101010101" pitchFamily="2" charset="-122"/>
              </a:rPr>
              <a:t>方法：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 依次给行线送“</a:t>
            </a: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0”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，然后查所有列线状态，称行扫描。如果全为</a:t>
            </a: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，则所按下的键不在此行；如果不全为</a:t>
            </a: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，则所按下的键必在此行，而且是在与“</a:t>
            </a: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0”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列线相交交点上的那键。</a:t>
            </a:r>
          </a:p>
        </p:txBody>
      </p:sp>
    </p:spTree>
    <p:extLst>
      <p:ext uri="{BB962C8B-B14F-4D97-AF65-F5344CB8AC3E}">
        <p14:creationId xmlns:p14="http://schemas.microsoft.com/office/powerpoint/2010/main" val="2302169659"/>
      </p:ext>
    </p:extLst>
  </p:cSld>
  <p:clrMapOvr>
    <a:masterClrMapping/>
  </p:clrMapOvr>
  <p:transition spd="slow" advTm="4018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2">
            <a:extLst>
              <a:ext uri="{FF2B5EF4-FFF2-40B4-BE49-F238E27FC236}">
                <a16:creationId xmlns:a16="http://schemas.microsoft.com/office/drawing/2014/main" id="{46B34C6E-C631-41ED-99FB-3CDCFD522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7" y="1016907"/>
            <a:ext cx="8001000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行扫描法识别键号的工作原理：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0B16C5E8-8BEA-4D2C-BD64-51E8A75EC220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25412" y="1700808"/>
            <a:ext cx="8893175" cy="5364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60000"/>
              </a:spcBef>
            </a:pPr>
            <a:r>
              <a:rPr lang="zh-CN" altLang="en-US" sz="2000" b="1" dirty="0">
                <a:latin typeface="宋体" panose="02010600030101010101" pitchFamily="2" charset="-122"/>
              </a:rPr>
              <a:t>将第</a:t>
            </a: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000" b="1" dirty="0">
                <a:latin typeface="宋体" panose="02010600030101010101" pitchFamily="2" charset="-122"/>
              </a:rPr>
              <a:t>行输出低电平，其余行高电平时，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输出</a:t>
            </a:r>
            <a:r>
              <a:rPr lang="zh-CN" altLang="en-US" sz="2000" b="1" dirty="0">
                <a:latin typeface="宋体" panose="02010600030101010101" pitchFamily="2" charset="-122"/>
              </a:rPr>
              <a:t>编码为</a:t>
            </a: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1110</a:t>
            </a:r>
            <a:r>
              <a:rPr lang="zh-CN" altLang="en-US" sz="2000" b="1" dirty="0">
                <a:latin typeface="宋体" panose="02010600030101010101" pitchFamily="2" charset="-122"/>
              </a:rPr>
              <a:t>。然后读取列，判别第</a:t>
            </a:r>
            <a:r>
              <a:rPr lang="en-US" altLang="zh-CN" sz="2000" b="1" dirty="0">
                <a:latin typeface="宋体" panose="02010600030101010101" pitchFamily="2" charset="-122"/>
              </a:rPr>
              <a:t>0</a:t>
            </a:r>
            <a:r>
              <a:rPr lang="zh-CN" altLang="en-US" sz="2000" b="1" dirty="0">
                <a:latin typeface="宋体" panose="02010600030101010101" pitchFamily="2" charset="-122"/>
              </a:rPr>
              <a:t>行是否有键按下。若有一键按下，则相应列被拉到低电平，则表示第</a:t>
            </a:r>
            <a:r>
              <a:rPr lang="en-US" altLang="zh-CN" sz="2000" b="1" dirty="0">
                <a:latin typeface="宋体" panose="02010600030101010101" pitchFamily="2" charset="-122"/>
              </a:rPr>
              <a:t>0</a:t>
            </a:r>
            <a:r>
              <a:rPr lang="zh-CN" altLang="en-US" sz="2000" b="1" dirty="0">
                <a:latin typeface="宋体" panose="02010600030101010101" pitchFamily="2" charset="-122"/>
              </a:rPr>
              <a:t>行和此列相交位置上有按键按下。若没有任一条列线为低电平，则说明</a:t>
            </a:r>
            <a:r>
              <a:rPr lang="en-US" altLang="zh-CN" sz="2000" b="1" dirty="0">
                <a:latin typeface="宋体" panose="02010600030101010101" pitchFamily="2" charset="-122"/>
              </a:rPr>
              <a:t>0</a:t>
            </a:r>
            <a:r>
              <a:rPr lang="zh-CN" altLang="en-US" sz="2000" b="1" dirty="0">
                <a:latin typeface="宋体" panose="02010600030101010101" pitchFamily="2" charset="-122"/>
              </a:rPr>
              <a:t>行上无键按下。</a:t>
            </a:r>
          </a:p>
          <a:p>
            <a:pPr eaLnBrk="1" hangingPunct="1">
              <a:lnSpc>
                <a:spcPct val="120000"/>
              </a:lnSpc>
              <a:spcBef>
                <a:spcPct val="60000"/>
              </a:spcBef>
            </a:pPr>
            <a:r>
              <a:rPr lang="zh-CN" altLang="en-US" sz="2000" b="1" dirty="0">
                <a:latin typeface="宋体" panose="02010600030101010101" pitchFamily="2" charset="-122"/>
              </a:rPr>
              <a:t>将第</a:t>
            </a: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 b="1" dirty="0">
                <a:latin typeface="宋体" panose="02010600030101010101" pitchFamily="2" charset="-122"/>
              </a:rPr>
              <a:t>行变为低电平，其余行高电平时，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输出</a:t>
            </a:r>
            <a:r>
              <a:rPr lang="zh-CN" altLang="en-US" sz="2000" b="1" dirty="0">
                <a:latin typeface="宋体" panose="02010600030101010101" pitchFamily="2" charset="-122"/>
              </a:rPr>
              <a:t>编码为</a:t>
            </a: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1101</a:t>
            </a:r>
            <a:r>
              <a:rPr lang="zh-CN" altLang="en-US" sz="2000" b="1" dirty="0">
                <a:latin typeface="宋体" panose="02010600030101010101" pitchFamily="2" charset="-122"/>
              </a:rPr>
              <a:t>。读取各列</a:t>
            </a:r>
            <a:r>
              <a:rPr lang="en-US" altLang="zh-CN" sz="2000" b="1" dirty="0">
                <a:latin typeface="宋体" panose="02010600030101010101" pitchFamily="2" charset="-122"/>
              </a:rPr>
              <a:t>,</a:t>
            </a:r>
            <a:r>
              <a:rPr lang="zh-CN" altLang="en-US" sz="2000" b="1" dirty="0">
                <a:latin typeface="宋体" panose="02010600030101010101" pitchFamily="2" charset="-122"/>
              </a:rPr>
              <a:t>判别是有哪一列键按下方法同上。</a:t>
            </a:r>
          </a:p>
          <a:p>
            <a:pPr eaLnBrk="1" hangingPunct="1">
              <a:lnSpc>
                <a:spcPct val="120000"/>
              </a:lnSpc>
              <a:spcBef>
                <a:spcPct val="60000"/>
              </a:spcBef>
            </a:pPr>
            <a:r>
              <a:rPr lang="zh-CN" altLang="en-US" sz="2000" b="1" dirty="0">
                <a:latin typeface="宋体" panose="02010600030101010101" pitchFamily="2" charset="-122"/>
              </a:rPr>
              <a:t>将第</a:t>
            </a: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 b="1" dirty="0">
                <a:latin typeface="宋体" panose="02010600030101010101" pitchFamily="2" charset="-122"/>
              </a:rPr>
              <a:t>行变为低电平，其余行为高电平时，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输出</a:t>
            </a:r>
            <a:r>
              <a:rPr lang="zh-CN" altLang="en-US" sz="2000" b="1" dirty="0">
                <a:latin typeface="宋体" panose="02010600030101010101" pitchFamily="2" charset="-122"/>
              </a:rPr>
              <a:t>编码为</a:t>
            </a: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1011</a:t>
            </a:r>
            <a:r>
              <a:rPr lang="zh-CN" altLang="en-US" sz="2000" b="1" dirty="0">
                <a:latin typeface="宋体" panose="02010600030101010101" pitchFamily="2" charset="-122"/>
              </a:rPr>
              <a:t>。判别是否有哪一列键按下的方法同上。</a:t>
            </a:r>
          </a:p>
          <a:p>
            <a:pPr eaLnBrk="1" hangingPunct="1">
              <a:lnSpc>
                <a:spcPct val="120000"/>
              </a:lnSpc>
              <a:spcBef>
                <a:spcPct val="60000"/>
              </a:spcBef>
            </a:pPr>
            <a:r>
              <a:rPr lang="zh-CN" altLang="en-US" sz="2000" b="1" dirty="0">
                <a:latin typeface="宋体" panose="02010600030101010101" pitchFamily="2" charset="-122"/>
              </a:rPr>
              <a:t>将第</a:t>
            </a: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000" b="1" dirty="0">
                <a:latin typeface="宋体" panose="02010600030101010101" pitchFamily="2" charset="-122"/>
              </a:rPr>
              <a:t>行变为低电平，其余行为高电平时，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输出</a:t>
            </a:r>
            <a:r>
              <a:rPr lang="zh-CN" altLang="en-US" sz="2000" b="1" dirty="0">
                <a:latin typeface="宋体" panose="02010600030101010101" pitchFamily="2" charset="-122"/>
              </a:rPr>
              <a:t>编码为</a:t>
            </a: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0111</a:t>
            </a:r>
            <a:r>
              <a:rPr lang="zh-CN" altLang="en-US" sz="2000" b="1" dirty="0">
                <a:latin typeface="宋体" panose="02010600030101010101" pitchFamily="2" charset="-122"/>
              </a:rPr>
              <a:t>。判别是否有哪一列键按下的方法同上。</a:t>
            </a:r>
          </a:p>
          <a:p>
            <a:pPr eaLnBrk="1" hangingPunct="1">
              <a:lnSpc>
                <a:spcPct val="120000"/>
              </a:lnSpc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根据行线扫描值（行码）与列线输入值（列码）可唯一确定按下的键并获得该键的位置码（键码）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例如</a:t>
            </a: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行码＝</a:t>
            </a: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1011B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；列码＝</a:t>
            </a: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1101B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则：键码</a:t>
            </a: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=10111101B</a:t>
            </a:r>
          </a:p>
        </p:txBody>
      </p:sp>
    </p:spTree>
    <p:extLst>
      <p:ext uri="{BB962C8B-B14F-4D97-AF65-F5344CB8AC3E}">
        <p14:creationId xmlns:p14="http://schemas.microsoft.com/office/powerpoint/2010/main" val="3769582007"/>
      </p:ext>
    </p:extLst>
  </p:cSld>
  <p:clrMapOvr>
    <a:masterClrMapping/>
  </p:clrMapOvr>
  <p:transition spd="slow" advTm="4018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2">
            <a:extLst>
              <a:ext uri="{FF2B5EF4-FFF2-40B4-BE49-F238E27FC236}">
                <a16:creationId xmlns:a16="http://schemas.microsoft.com/office/drawing/2014/main" id="{46B34C6E-C631-41ED-99FB-3CDCFD522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906" y="291047"/>
            <a:ext cx="8001000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键盘扫描子程序（</a:t>
            </a:r>
            <a:r>
              <a:rPr lang="zh-CN" altLang="en-US" sz="2800" b="1" dirty="0">
                <a:latin typeface="宋体" panose="02010600030101010101" pitchFamily="2" charset="-122"/>
              </a:rPr>
              <a:t>出口参数： 键码在</a:t>
            </a:r>
            <a:r>
              <a:rPr lang="en-US" altLang="zh-CN" sz="2800" b="1" dirty="0">
                <a:latin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</a:rPr>
              <a:t>中</a:t>
            </a:r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）</a:t>
            </a:r>
            <a:endParaRPr lang="zh-CN" altLang="en-US" sz="2800" kern="0" dirty="0">
              <a:solidFill>
                <a:schemeClr val="tx2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68D75F3D-E850-4FF3-BFD8-762B774FF4ED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545306" y="1052736"/>
            <a:ext cx="7848600" cy="619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FF3300"/>
                </a:solidFill>
                <a:latin typeface="宋体" panose="02010600030101010101" pitchFamily="2" charset="-122"/>
              </a:rPr>
              <a:t>KEY</a:t>
            </a:r>
            <a:r>
              <a:rPr lang="zh-CN" altLang="en-US" sz="1800" b="1" dirty="0">
                <a:solidFill>
                  <a:srgbClr val="FF3300"/>
                </a:solidFill>
                <a:latin typeface="宋体" panose="02010600030101010101" pitchFamily="2" charset="-122"/>
              </a:rPr>
              <a:t>： </a:t>
            </a:r>
            <a:r>
              <a:rPr lang="en-US" altLang="zh-CN" sz="1800" b="1" dirty="0">
                <a:solidFill>
                  <a:srgbClr val="FF3300"/>
                </a:solidFill>
                <a:latin typeface="宋体" panose="02010600030101010101" pitchFamily="2" charset="-122"/>
              </a:rPr>
              <a:t>MOV   P1,#0F0H      </a:t>
            </a:r>
            <a:r>
              <a:rPr lang="zh-CN" altLang="en-US" sz="1800" b="1" dirty="0">
                <a:latin typeface="宋体" panose="02010600030101010101" pitchFamily="2" charset="-122"/>
              </a:rPr>
              <a:t>；令所有行为低电平</a:t>
            </a:r>
            <a:r>
              <a:rPr lang="en-US" altLang="zh-CN" sz="1800" b="1" dirty="0">
                <a:latin typeface="宋体" panose="02010600030101010101" pitchFamily="2" charset="-122"/>
              </a:rPr>
              <a:t>,P14-P17</a:t>
            </a:r>
            <a:r>
              <a:rPr lang="zh-CN" altLang="en-US" sz="1800" b="1" dirty="0">
                <a:latin typeface="宋体" panose="02010600030101010101" pitchFamily="2" charset="-122"/>
              </a:rPr>
              <a:t>为列输入先写</a:t>
            </a:r>
            <a:r>
              <a:rPr lang="en-US" altLang="zh-CN" sz="1800" b="1" dirty="0">
                <a:latin typeface="宋体" panose="02010600030101010101" pitchFamily="2" charset="-122"/>
              </a:rPr>
              <a:t>1</a:t>
            </a:r>
            <a:endParaRPr lang="zh-CN" altLang="en-US" sz="1800" b="1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FF3300"/>
                </a:solidFill>
                <a:latin typeface="宋体" panose="02010600030101010101" pitchFamily="2" charset="-122"/>
              </a:rPr>
              <a:t>      MOV   A,   P1       </a:t>
            </a:r>
            <a:r>
              <a:rPr lang="zh-CN" altLang="en-US" sz="1800" b="1" dirty="0">
                <a:latin typeface="宋体" panose="02010600030101010101" pitchFamily="2" charset="-122"/>
              </a:rPr>
              <a:t>；读</a:t>
            </a:r>
            <a:r>
              <a:rPr lang="en-US" altLang="zh-CN" sz="1800" b="1" dirty="0">
                <a:latin typeface="宋体" panose="02010600030101010101" pitchFamily="2" charset="-122"/>
              </a:rPr>
              <a:t>P1</a:t>
            </a:r>
            <a:r>
              <a:rPr lang="zh-CN" altLang="en-US" sz="1800" b="1" dirty="0">
                <a:latin typeface="宋体" panose="02010600030101010101" pitchFamily="2" charset="-122"/>
              </a:rPr>
              <a:t>列值</a:t>
            </a:r>
            <a:r>
              <a:rPr lang="en-US" altLang="zh-CN" sz="1800" b="1" dirty="0">
                <a:latin typeface="宋体" panose="02010600030101010101" pitchFamily="2" charset="-122"/>
              </a:rPr>
              <a:t>P14-P17</a:t>
            </a:r>
            <a:r>
              <a:rPr lang="zh-CN" altLang="en-US" sz="1800" b="1" dirty="0">
                <a:latin typeface="宋体" panose="02010600030101010101" pitchFamily="2" charset="-122"/>
              </a:rPr>
              <a:t>，无键按下</a:t>
            </a:r>
            <a:r>
              <a:rPr lang="en-US" altLang="zh-CN" sz="1800" b="1" dirty="0">
                <a:latin typeface="宋体" panose="02010600030101010101" pitchFamily="2" charset="-122"/>
              </a:rPr>
              <a:t>P14-P17</a:t>
            </a:r>
            <a:r>
              <a:rPr lang="zh-CN" altLang="en-US" sz="1800" b="1" dirty="0">
                <a:latin typeface="宋体" panose="02010600030101010101" pitchFamily="2" charset="-122"/>
              </a:rPr>
              <a:t>均为</a:t>
            </a:r>
            <a:r>
              <a:rPr lang="en-US" altLang="zh-CN" sz="1800" b="1" dirty="0">
                <a:latin typeface="宋体" panose="02010600030101010101" pitchFamily="2" charset="-122"/>
              </a:rPr>
              <a:t>1</a:t>
            </a:r>
            <a:endParaRPr lang="zh-CN" altLang="en-US" sz="1800" b="1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 b="1" dirty="0">
                <a:solidFill>
                  <a:srgbClr val="FF3300"/>
                </a:solidFill>
                <a:latin typeface="宋体" panose="02010600030101010101" pitchFamily="2" charset="-122"/>
              </a:rPr>
              <a:t>      </a:t>
            </a:r>
            <a:r>
              <a:rPr lang="en-US" altLang="zh-CN" sz="1800" b="1" dirty="0">
                <a:solidFill>
                  <a:srgbClr val="FF3300"/>
                </a:solidFill>
                <a:latin typeface="宋体" panose="02010600030101010101" pitchFamily="2" charset="-122"/>
              </a:rPr>
              <a:t>CJNE  A,#0F0H,SCANL0</a:t>
            </a:r>
            <a:r>
              <a:rPr lang="zh-CN" altLang="en-US" sz="1800" b="1" dirty="0">
                <a:latin typeface="宋体" panose="02010600030101010101" pitchFamily="2" charset="-122"/>
              </a:rPr>
              <a:t> ；不等于</a:t>
            </a:r>
            <a:r>
              <a:rPr lang="en-US" altLang="zh-CN" sz="1800" b="1" dirty="0">
                <a:latin typeface="宋体" panose="02010600030101010101" pitchFamily="2" charset="-122"/>
              </a:rPr>
              <a:t>F0</a:t>
            </a:r>
            <a:r>
              <a:rPr lang="zh-CN" altLang="en-US" sz="1800" b="1" dirty="0">
                <a:latin typeface="宋体" panose="02010600030101010101" pitchFamily="2" charset="-122"/>
              </a:rPr>
              <a:t>则表示有键按下，先扫描第</a:t>
            </a:r>
            <a:r>
              <a:rPr lang="en-US" altLang="zh-CN" sz="1800" b="1" dirty="0">
                <a:latin typeface="宋体" panose="02010600030101010101" pitchFamily="2" charset="-122"/>
              </a:rPr>
              <a:t>0</a:t>
            </a:r>
            <a:r>
              <a:rPr lang="zh-CN" altLang="en-US" sz="1800" b="1" dirty="0">
                <a:latin typeface="宋体" panose="02010600030101010101" pitchFamily="2" charset="-122"/>
              </a:rPr>
              <a:t>行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3300"/>
                </a:solidFill>
                <a:latin typeface="宋体" panose="02010600030101010101" pitchFamily="2" charset="-122"/>
              </a:rPr>
              <a:t>      SJMP  EKEY          </a:t>
            </a:r>
            <a:r>
              <a:rPr lang="zh-CN" altLang="en-US" sz="1800" b="1" dirty="0">
                <a:latin typeface="宋体" panose="02010600030101010101" pitchFamily="2" charset="-122"/>
              </a:rPr>
              <a:t>；无键按下时退出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FF3300"/>
                </a:solidFill>
                <a:latin typeface="宋体" panose="02010600030101010101" pitchFamily="2" charset="-122"/>
              </a:rPr>
              <a:t>SCANL0:MOV   P1,#0FEH      </a:t>
            </a:r>
            <a:r>
              <a:rPr lang="zh-CN" altLang="en-US" sz="1800" b="1" dirty="0">
                <a:latin typeface="宋体" panose="02010600030101010101" pitchFamily="2" charset="-122"/>
              </a:rPr>
              <a:t>；将第</a:t>
            </a:r>
            <a:r>
              <a:rPr lang="en-US" altLang="zh-CN" sz="1800" b="1" dirty="0">
                <a:solidFill>
                  <a:srgbClr val="FF3300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1800" b="1" dirty="0">
                <a:latin typeface="宋体" panose="02010600030101010101" pitchFamily="2" charset="-122"/>
              </a:rPr>
              <a:t>行输出低电平，其余行高电平时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宋体" panose="02010600030101010101" pitchFamily="2" charset="-122"/>
              </a:rPr>
              <a:t>       MOV   A,P1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宋体" panose="02010600030101010101" pitchFamily="2" charset="-122"/>
              </a:rPr>
              <a:t> 	    CJNE  A,#0FEH,</a:t>
            </a:r>
            <a:r>
              <a:rPr lang="en-US" altLang="zh-CN" sz="1800" b="1" dirty="0">
                <a:solidFill>
                  <a:srgbClr val="FF3300"/>
                </a:solidFill>
                <a:latin typeface="宋体" panose="02010600030101010101" pitchFamily="2" charset="-122"/>
              </a:rPr>
              <a:t> EKEY </a:t>
            </a:r>
            <a:r>
              <a:rPr lang="zh-CN" altLang="en-US" sz="1800" b="1" dirty="0">
                <a:latin typeface="宋体" panose="02010600030101010101" pitchFamily="2" charset="-122"/>
              </a:rPr>
              <a:t>； </a:t>
            </a:r>
            <a:r>
              <a:rPr lang="en-US" altLang="zh-CN" sz="1800" b="1" dirty="0">
                <a:latin typeface="宋体" panose="02010600030101010101" pitchFamily="2" charset="-122"/>
              </a:rPr>
              <a:t>A</a:t>
            </a:r>
            <a:r>
              <a:rPr lang="zh-CN" altLang="zh-CN" sz="1800" b="1" dirty="0">
                <a:latin typeface="宋体" panose="02010600030101010101" pitchFamily="2" charset="-122"/>
              </a:rPr>
              <a:t>不等于</a:t>
            </a:r>
            <a:r>
              <a:rPr lang="en-US" altLang="zh-CN" sz="1800" b="1" dirty="0">
                <a:latin typeface="宋体" panose="02010600030101010101" pitchFamily="2" charset="-122"/>
              </a:rPr>
              <a:t>FEH</a:t>
            </a:r>
            <a:r>
              <a:rPr lang="zh-CN" altLang="zh-CN" sz="1800" b="1" dirty="0">
                <a:latin typeface="宋体" panose="02010600030101010101" pitchFamily="2" charset="-122"/>
              </a:rPr>
              <a:t>就表明</a:t>
            </a:r>
            <a:r>
              <a:rPr lang="zh-CN" altLang="en-US" sz="1800" b="1" dirty="0">
                <a:latin typeface="宋体" panose="02010600030101010101" pitchFamily="2" charset="-122"/>
              </a:rPr>
              <a:t>该行有</a:t>
            </a:r>
            <a:r>
              <a:rPr lang="zh-CN" altLang="zh-CN" sz="1800" b="1" dirty="0">
                <a:latin typeface="宋体" panose="02010600030101010101" pitchFamily="2" charset="-122"/>
              </a:rPr>
              <a:t>键按下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宋体" panose="02010600030101010101" pitchFamily="2" charset="-122"/>
              </a:rPr>
              <a:t> 		</a:t>
            </a:r>
            <a:r>
              <a:rPr lang="zh-CN" altLang="en-US" sz="1800" b="1" dirty="0">
                <a:latin typeface="宋体" panose="02010600030101010101" pitchFamily="2" charset="-122"/>
              </a:rPr>
              <a:t>；其中</a:t>
            </a:r>
            <a:r>
              <a:rPr lang="en-US" altLang="zh-CN" sz="1800" b="1" dirty="0">
                <a:latin typeface="宋体" panose="02010600030101010101" pitchFamily="2" charset="-122"/>
              </a:rPr>
              <a:t> A=EE 0</a:t>
            </a:r>
            <a:r>
              <a:rPr lang="zh-CN" altLang="zh-CN" sz="1800" b="1" dirty="0">
                <a:latin typeface="宋体" panose="02010600030101010101" pitchFamily="2" charset="-122"/>
              </a:rPr>
              <a:t>号键</a:t>
            </a:r>
            <a:r>
              <a:rPr lang="zh-CN" altLang="en-US" sz="1800" b="1" dirty="0">
                <a:latin typeface="宋体" panose="02010600030101010101" pitchFamily="2" charset="-122"/>
              </a:rPr>
              <a:t>，</a:t>
            </a:r>
            <a:r>
              <a:rPr lang="en-US" altLang="zh-CN" sz="1800" b="1" dirty="0">
                <a:latin typeface="宋体" panose="02010600030101010101" pitchFamily="2" charset="-122"/>
              </a:rPr>
              <a:t>A=DE 1</a:t>
            </a:r>
            <a:r>
              <a:rPr lang="zh-CN" altLang="zh-CN" sz="1800" b="1" dirty="0">
                <a:latin typeface="宋体" panose="02010600030101010101" pitchFamily="2" charset="-122"/>
              </a:rPr>
              <a:t>号键</a:t>
            </a:r>
            <a:r>
              <a:rPr lang="zh-CN" altLang="en-US" sz="1800" b="1" dirty="0">
                <a:latin typeface="宋体" panose="02010600030101010101" pitchFamily="2" charset="-122"/>
              </a:rPr>
              <a:t>，</a:t>
            </a:r>
            <a:r>
              <a:rPr lang="en-US" altLang="zh-CN" sz="1800" b="1" dirty="0">
                <a:latin typeface="宋体" panose="02010600030101010101" pitchFamily="2" charset="-122"/>
              </a:rPr>
              <a:t>A=BE 2</a:t>
            </a:r>
            <a:r>
              <a:rPr lang="zh-CN" altLang="zh-CN" sz="1800" b="1" dirty="0">
                <a:latin typeface="宋体" panose="02010600030101010101" pitchFamily="2" charset="-122"/>
              </a:rPr>
              <a:t>号键</a:t>
            </a:r>
            <a:r>
              <a:rPr lang="zh-CN" altLang="en-US" sz="1800" b="1" dirty="0">
                <a:latin typeface="宋体" panose="02010600030101010101" pitchFamily="2" charset="-122"/>
              </a:rPr>
              <a:t>，</a:t>
            </a:r>
            <a:r>
              <a:rPr lang="en-US" altLang="zh-CN" sz="1800" b="1" dirty="0">
                <a:latin typeface="宋体" panose="02010600030101010101" pitchFamily="2" charset="-122"/>
              </a:rPr>
              <a:t>A=7E 3</a:t>
            </a:r>
            <a:r>
              <a:rPr lang="zh-CN" altLang="zh-CN" sz="1800" b="1" dirty="0">
                <a:latin typeface="宋体" panose="02010600030101010101" pitchFamily="2" charset="-122"/>
              </a:rPr>
              <a:t>号键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FF3300"/>
                </a:solidFill>
                <a:latin typeface="宋体" panose="02010600030101010101" pitchFamily="2" charset="-122"/>
              </a:rPr>
              <a:t>SCANL1:MOV   P1,#0FDH      </a:t>
            </a:r>
            <a:r>
              <a:rPr lang="zh-CN" altLang="en-US" sz="1800" b="1" dirty="0">
                <a:latin typeface="宋体" panose="02010600030101010101" pitchFamily="2" charset="-122"/>
              </a:rPr>
              <a:t>；将第</a:t>
            </a:r>
            <a:r>
              <a:rPr lang="en-US" altLang="zh-CN" sz="1800" b="1" dirty="0">
                <a:solidFill>
                  <a:srgbClr val="FF33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1800" b="1" dirty="0">
                <a:latin typeface="宋体" panose="02010600030101010101" pitchFamily="2" charset="-122"/>
              </a:rPr>
              <a:t>行输出低电平，其余行高电平时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宋体" panose="02010600030101010101" pitchFamily="2" charset="-122"/>
              </a:rPr>
              <a:t>       MOV   A,P1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宋体" panose="02010600030101010101" pitchFamily="2" charset="-122"/>
              </a:rPr>
              <a:t> 	    CJNE  A,#0FDH,</a:t>
            </a:r>
            <a:r>
              <a:rPr lang="en-US" altLang="zh-CN" sz="1800" b="1" dirty="0">
                <a:solidFill>
                  <a:srgbClr val="FF3300"/>
                </a:solidFill>
                <a:latin typeface="宋体" panose="02010600030101010101" pitchFamily="2" charset="-122"/>
              </a:rPr>
              <a:t> EKEY </a:t>
            </a:r>
            <a:r>
              <a:rPr lang="zh-CN" altLang="en-US" sz="1800" b="1" dirty="0">
                <a:latin typeface="宋体" panose="02010600030101010101" pitchFamily="2" charset="-122"/>
              </a:rPr>
              <a:t>； </a:t>
            </a:r>
            <a:r>
              <a:rPr lang="en-US" altLang="zh-CN" sz="1800" b="1" dirty="0">
                <a:latin typeface="宋体" panose="02010600030101010101" pitchFamily="2" charset="-122"/>
              </a:rPr>
              <a:t>A</a:t>
            </a:r>
            <a:r>
              <a:rPr lang="zh-CN" altLang="zh-CN" sz="1800" b="1" dirty="0">
                <a:latin typeface="宋体" panose="02010600030101010101" pitchFamily="2" charset="-122"/>
              </a:rPr>
              <a:t>不等于</a:t>
            </a:r>
            <a:r>
              <a:rPr lang="en-US" altLang="zh-CN" sz="1800" b="1" dirty="0">
                <a:latin typeface="宋体" panose="02010600030101010101" pitchFamily="2" charset="-122"/>
              </a:rPr>
              <a:t>FDH</a:t>
            </a:r>
            <a:r>
              <a:rPr lang="zh-CN" altLang="zh-CN" sz="1800" b="1" dirty="0">
                <a:latin typeface="宋体" panose="02010600030101010101" pitchFamily="2" charset="-122"/>
              </a:rPr>
              <a:t>就表明</a:t>
            </a:r>
            <a:r>
              <a:rPr lang="zh-CN" altLang="en-US" sz="1800" b="1" dirty="0">
                <a:latin typeface="宋体" panose="02010600030101010101" pitchFamily="2" charset="-122"/>
              </a:rPr>
              <a:t>该行有</a:t>
            </a:r>
            <a:r>
              <a:rPr lang="zh-CN" altLang="zh-CN" sz="1800" b="1" dirty="0">
                <a:latin typeface="宋体" panose="02010600030101010101" pitchFamily="2" charset="-122"/>
              </a:rPr>
              <a:t>键按下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宋体" panose="02010600030101010101" pitchFamily="2" charset="-122"/>
              </a:rPr>
              <a:t> 		</a:t>
            </a:r>
            <a:r>
              <a:rPr lang="zh-CN" altLang="en-US" sz="1800" b="1" dirty="0">
                <a:latin typeface="宋体" panose="02010600030101010101" pitchFamily="2" charset="-122"/>
              </a:rPr>
              <a:t>；其中</a:t>
            </a:r>
            <a:r>
              <a:rPr lang="en-US" altLang="zh-CN" sz="1800" b="1" dirty="0">
                <a:latin typeface="宋体" panose="02010600030101010101" pitchFamily="2" charset="-122"/>
              </a:rPr>
              <a:t> A=ED 4</a:t>
            </a:r>
            <a:r>
              <a:rPr lang="zh-CN" altLang="zh-CN" sz="1800" b="1" dirty="0">
                <a:latin typeface="宋体" panose="02010600030101010101" pitchFamily="2" charset="-122"/>
              </a:rPr>
              <a:t>号键</a:t>
            </a:r>
            <a:r>
              <a:rPr lang="zh-CN" altLang="en-US" sz="1800" b="1" dirty="0">
                <a:latin typeface="宋体" panose="02010600030101010101" pitchFamily="2" charset="-122"/>
              </a:rPr>
              <a:t>，</a:t>
            </a:r>
            <a:r>
              <a:rPr lang="en-US" altLang="zh-CN" sz="1800" b="1" dirty="0">
                <a:latin typeface="宋体" panose="02010600030101010101" pitchFamily="2" charset="-122"/>
              </a:rPr>
              <a:t>A=DD 5</a:t>
            </a:r>
            <a:r>
              <a:rPr lang="zh-CN" altLang="zh-CN" sz="1800" b="1" dirty="0">
                <a:latin typeface="宋体" panose="02010600030101010101" pitchFamily="2" charset="-122"/>
              </a:rPr>
              <a:t>号键</a:t>
            </a:r>
            <a:r>
              <a:rPr lang="zh-CN" altLang="en-US" sz="1800" b="1" dirty="0">
                <a:latin typeface="宋体" panose="02010600030101010101" pitchFamily="2" charset="-122"/>
              </a:rPr>
              <a:t>，</a:t>
            </a:r>
            <a:r>
              <a:rPr lang="en-US" altLang="zh-CN" sz="1800" b="1" dirty="0">
                <a:latin typeface="宋体" panose="02010600030101010101" pitchFamily="2" charset="-122"/>
              </a:rPr>
              <a:t>A=BD 6</a:t>
            </a:r>
            <a:r>
              <a:rPr lang="zh-CN" altLang="zh-CN" sz="1800" b="1" dirty="0">
                <a:latin typeface="宋体" panose="02010600030101010101" pitchFamily="2" charset="-122"/>
              </a:rPr>
              <a:t>号键</a:t>
            </a:r>
            <a:r>
              <a:rPr lang="zh-CN" altLang="en-US" sz="1800" b="1" dirty="0">
                <a:latin typeface="宋体" panose="02010600030101010101" pitchFamily="2" charset="-122"/>
              </a:rPr>
              <a:t>，</a:t>
            </a:r>
            <a:r>
              <a:rPr lang="en-US" altLang="zh-CN" sz="1800" b="1" dirty="0">
                <a:latin typeface="宋体" panose="02010600030101010101" pitchFamily="2" charset="-122"/>
              </a:rPr>
              <a:t>A=7D 7</a:t>
            </a:r>
            <a:r>
              <a:rPr lang="zh-CN" altLang="zh-CN" sz="1800" b="1" dirty="0">
                <a:latin typeface="宋体" panose="02010600030101010101" pitchFamily="2" charset="-122"/>
              </a:rPr>
              <a:t>号键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FF3300"/>
                </a:solidFill>
                <a:latin typeface="宋体" panose="02010600030101010101" pitchFamily="2" charset="-122"/>
              </a:rPr>
              <a:t>SCANL2:MOV   P1,#0FBH      </a:t>
            </a:r>
            <a:r>
              <a:rPr lang="zh-CN" altLang="en-US" sz="1800" b="1" dirty="0">
                <a:latin typeface="宋体" panose="02010600030101010101" pitchFamily="2" charset="-122"/>
              </a:rPr>
              <a:t>；将第</a:t>
            </a:r>
            <a:r>
              <a:rPr lang="en-US" altLang="zh-CN" sz="1800" b="1" dirty="0">
                <a:solidFill>
                  <a:srgbClr val="FF33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1800" b="1" dirty="0">
                <a:latin typeface="宋体" panose="02010600030101010101" pitchFamily="2" charset="-122"/>
              </a:rPr>
              <a:t>行输出低电平，其余行高电平时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宋体" panose="02010600030101010101" pitchFamily="2" charset="-122"/>
              </a:rPr>
              <a:t>       MOV   A,P1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宋体" panose="02010600030101010101" pitchFamily="2" charset="-122"/>
              </a:rPr>
              <a:t> 	    CJNE  A,#0FBH,</a:t>
            </a:r>
            <a:r>
              <a:rPr lang="en-US" altLang="zh-CN" sz="1800" b="1" dirty="0">
                <a:solidFill>
                  <a:srgbClr val="FF3300"/>
                </a:solidFill>
                <a:latin typeface="宋体" panose="02010600030101010101" pitchFamily="2" charset="-122"/>
              </a:rPr>
              <a:t> EKEY </a:t>
            </a:r>
            <a:r>
              <a:rPr lang="zh-CN" altLang="en-US" sz="1800" b="1" dirty="0">
                <a:latin typeface="宋体" panose="02010600030101010101" pitchFamily="2" charset="-122"/>
              </a:rPr>
              <a:t>； </a:t>
            </a:r>
            <a:r>
              <a:rPr lang="en-US" altLang="zh-CN" sz="1800" b="1" dirty="0">
                <a:latin typeface="宋体" panose="02010600030101010101" pitchFamily="2" charset="-122"/>
              </a:rPr>
              <a:t>A</a:t>
            </a:r>
            <a:r>
              <a:rPr lang="zh-CN" altLang="zh-CN" sz="1800" b="1" dirty="0">
                <a:latin typeface="宋体" panose="02010600030101010101" pitchFamily="2" charset="-122"/>
              </a:rPr>
              <a:t>不等于</a:t>
            </a:r>
            <a:r>
              <a:rPr lang="en-US" altLang="zh-CN" sz="1800" b="1" dirty="0">
                <a:latin typeface="宋体" panose="02010600030101010101" pitchFamily="2" charset="-122"/>
              </a:rPr>
              <a:t>FBH</a:t>
            </a:r>
            <a:r>
              <a:rPr lang="zh-CN" altLang="zh-CN" sz="1800" b="1" dirty="0">
                <a:latin typeface="宋体" panose="02010600030101010101" pitchFamily="2" charset="-122"/>
              </a:rPr>
              <a:t>就表明</a:t>
            </a:r>
            <a:r>
              <a:rPr lang="zh-CN" altLang="en-US" sz="1800" b="1" dirty="0">
                <a:latin typeface="宋体" panose="02010600030101010101" pitchFamily="2" charset="-122"/>
              </a:rPr>
              <a:t>该行有</a:t>
            </a:r>
            <a:r>
              <a:rPr lang="zh-CN" altLang="zh-CN" sz="1800" b="1" dirty="0">
                <a:latin typeface="宋体" panose="02010600030101010101" pitchFamily="2" charset="-122"/>
              </a:rPr>
              <a:t>键按下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宋体" panose="02010600030101010101" pitchFamily="2" charset="-122"/>
              </a:rPr>
              <a:t> 		</a:t>
            </a:r>
            <a:r>
              <a:rPr lang="zh-CN" altLang="en-US" sz="1800" b="1" dirty="0">
                <a:latin typeface="宋体" panose="02010600030101010101" pitchFamily="2" charset="-122"/>
              </a:rPr>
              <a:t>；其中</a:t>
            </a:r>
            <a:r>
              <a:rPr lang="en-US" altLang="zh-CN" sz="1800" b="1" dirty="0">
                <a:latin typeface="宋体" panose="02010600030101010101" pitchFamily="2" charset="-122"/>
              </a:rPr>
              <a:t> A=EB 8</a:t>
            </a:r>
            <a:r>
              <a:rPr lang="zh-CN" altLang="zh-CN" sz="1800" b="1" dirty="0">
                <a:latin typeface="宋体" panose="02010600030101010101" pitchFamily="2" charset="-122"/>
              </a:rPr>
              <a:t>号键</a:t>
            </a:r>
            <a:r>
              <a:rPr lang="zh-CN" altLang="en-US" sz="1800" b="1" dirty="0">
                <a:latin typeface="宋体" panose="02010600030101010101" pitchFamily="2" charset="-122"/>
              </a:rPr>
              <a:t>，</a:t>
            </a:r>
            <a:r>
              <a:rPr lang="en-US" altLang="zh-CN" sz="1800" b="1" dirty="0">
                <a:latin typeface="宋体" panose="02010600030101010101" pitchFamily="2" charset="-122"/>
              </a:rPr>
              <a:t>A=DB 9</a:t>
            </a:r>
            <a:r>
              <a:rPr lang="zh-CN" altLang="zh-CN" sz="1800" b="1" dirty="0">
                <a:latin typeface="宋体" panose="02010600030101010101" pitchFamily="2" charset="-122"/>
              </a:rPr>
              <a:t>号键</a:t>
            </a:r>
            <a:r>
              <a:rPr lang="zh-CN" altLang="en-US" sz="1800" b="1" dirty="0">
                <a:latin typeface="宋体" panose="02010600030101010101" pitchFamily="2" charset="-122"/>
              </a:rPr>
              <a:t>，</a:t>
            </a:r>
            <a:r>
              <a:rPr lang="en-US" altLang="zh-CN" sz="1800" b="1" dirty="0">
                <a:latin typeface="宋体" panose="02010600030101010101" pitchFamily="2" charset="-122"/>
              </a:rPr>
              <a:t>A=BB A</a:t>
            </a:r>
            <a:r>
              <a:rPr lang="zh-CN" altLang="zh-CN" sz="1800" b="1" dirty="0">
                <a:latin typeface="宋体" panose="02010600030101010101" pitchFamily="2" charset="-122"/>
              </a:rPr>
              <a:t>号键</a:t>
            </a:r>
            <a:r>
              <a:rPr lang="zh-CN" altLang="en-US" sz="1800" b="1" dirty="0">
                <a:latin typeface="宋体" panose="02010600030101010101" pitchFamily="2" charset="-122"/>
              </a:rPr>
              <a:t>，</a:t>
            </a:r>
            <a:r>
              <a:rPr lang="en-US" altLang="zh-CN" sz="1800" b="1" dirty="0">
                <a:latin typeface="宋体" panose="02010600030101010101" pitchFamily="2" charset="-122"/>
              </a:rPr>
              <a:t>A=7B B</a:t>
            </a:r>
            <a:r>
              <a:rPr lang="zh-CN" altLang="zh-CN" sz="1800" b="1" dirty="0">
                <a:latin typeface="宋体" panose="02010600030101010101" pitchFamily="2" charset="-122"/>
              </a:rPr>
              <a:t>号键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FF3300"/>
                </a:solidFill>
                <a:latin typeface="宋体" panose="02010600030101010101" pitchFamily="2" charset="-122"/>
              </a:rPr>
              <a:t>SCANL3:MOV   P1,#0F7H      </a:t>
            </a:r>
            <a:r>
              <a:rPr lang="zh-CN" altLang="en-US" sz="1800" b="1" dirty="0">
                <a:latin typeface="宋体" panose="02010600030101010101" pitchFamily="2" charset="-122"/>
              </a:rPr>
              <a:t>；将第</a:t>
            </a:r>
            <a:r>
              <a:rPr lang="en-US" altLang="zh-CN" sz="1800" b="1" dirty="0">
                <a:solidFill>
                  <a:srgbClr val="FF33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1800" b="1" dirty="0">
                <a:latin typeface="宋体" panose="02010600030101010101" pitchFamily="2" charset="-122"/>
              </a:rPr>
              <a:t>行输出低电平，其余行高电平时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宋体" panose="02010600030101010101" pitchFamily="2" charset="-122"/>
              </a:rPr>
              <a:t>       MOV   A,P1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宋体" panose="02010600030101010101" pitchFamily="2" charset="-122"/>
              </a:rPr>
              <a:t> 	    CJNE  A,#0F7H,</a:t>
            </a:r>
            <a:r>
              <a:rPr lang="en-US" altLang="zh-CN" sz="1800" b="1" dirty="0">
                <a:solidFill>
                  <a:srgbClr val="FF3300"/>
                </a:solidFill>
                <a:latin typeface="宋体" panose="02010600030101010101" pitchFamily="2" charset="-122"/>
              </a:rPr>
              <a:t> EKEY </a:t>
            </a:r>
            <a:r>
              <a:rPr lang="zh-CN" altLang="en-US" sz="1800" b="1" dirty="0">
                <a:latin typeface="宋体" panose="02010600030101010101" pitchFamily="2" charset="-122"/>
              </a:rPr>
              <a:t>； </a:t>
            </a:r>
            <a:r>
              <a:rPr lang="en-US" altLang="zh-CN" sz="1800" b="1" dirty="0">
                <a:latin typeface="宋体" panose="02010600030101010101" pitchFamily="2" charset="-122"/>
              </a:rPr>
              <a:t>A</a:t>
            </a:r>
            <a:r>
              <a:rPr lang="zh-CN" altLang="zh-CN" sz="1800" b="1" dirty="0">
                <a:latin typeface="宋体" panose="02010600030101010101" pitchFamily="2" charset="-122"/>
              </a:rPr>
              <a:t>不等于</a:t>
            </a:r>
            <a:r>
              <a:rPr lang="en-US" altLang="zh-CN" sz="1800" b="1" dirty="0">
                <a:latin typeface="宋体" panose="02010600030101010101" pitchFamily="2" charset="-122"/>
              </a:rPr>
              <a:t>F7H</a:t>
            </a:r>
            <a:r>
              <a:rPr lang="zh-CN" altLang="zh-CN" sz="1800" b="1" dirty="0">
                <a:latin typeface="宋体" panose="02010600030101010101" pitchFamily="2" charset="-122"/>
              </a:rPr>
              <a:t>就表明</a:t>
            </a:r>
            <a:r>
              <a:rPr lang="zh-CN" altLang="en-US" sz="1800" b="1" dirty="0">
                <a:latin typeface="宋体" panose="02010600030101010101" pitchFamily="2" charset="-122"/>
              </a:rPr>
              <a:t>该行有</a:t>
            </a:r>
            <a:r>
              <a:rPr lang="zh-CN" altLang="zh-CN" sz="1800" b="1" dirty="0">
                <a:latin typeface="宋体" panose="02010600030101010101" pitchFamily="2" charset="-122"/>
              </a:rPr>
              <a:t>键按下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宋体" panose="02010600030101010101" pitchFamily="2" charset="-122"/>
              </a:rPr>
              <a:t> 		</a:t>
            </a:r>
            <a:r>
              <a:rPr lang="zh-CN" altLang="en-US" sz="1800" b="1" dirty="0">
                <a:latin typeface="宋体" panose="02010600030101010101" pitchFamily="2" charset="-122"/>
              </a:rPr>
              <a:t>；其中</a:t>
            </a:r>
            <a:r>
              <a:rPr lang="en-US" altLang="zh-CN" sz="1800" b="1" dirty="0">
                <a:latin typeface="宋体" panose="02010600030101010101" pitchFamily="2" charset="-122"/>
              </a:rPr>
              <a:t> A=E7 C</a:t>
            </a:r>
            <a:r>
              <a:rPr lang="zh-CN" altLang="zh-CN" sz="1800" b="1" dirty="0">
                <a:latin typeface="宋体" panose="02010600030101010101" pitchFamily="2" charset="-122"/>
              </a:rPr>
              <a:t>号键</a:t>
            </a:r>
            <a:r>
              <a:rPr lang="zh-CN" altLang="en-US" sz="1800" b="1" dirty="0">
                <a:latin typeface="宋体" panose="02010600030101010101" pitchFamily="2" charset="-122"/>
              </a:rPr>
              <a:t>，</a:t>
            </a:r>
            <a:r>
              <a:rPr lang="en-US" altLang="zh-CN" sz="1800" b="1" dirty="0">
                <a:latin typeface="宋体" panose="02010600030101010101" pitchFamily="2" charset="-122"/>
              </a:rPr>
              <a:t>A=D7 D</a:t>
            </a:r>
            <a:r>
              <a:rPr lang="zh-CN" altLang="zh-CN" sz="1800" b="1" dirty="0">
                <a:latin typeface="宋体" panose="02010600030101010101" pitchFamily="2" charset="-122"/>
              </a:rPr>
              <a:t>号键</a:t>
            </a:r>
            <a:r>
              <a:rPr lang="zh-CN" altLang="en-US" sz="1800" b="1" dirty="0">
                <a:latin typeface="宋体" panose="02010600030101010101" pitchFamily="2" charset="-122"/>
              </a:rPr>
              <a:t>，</a:t>
            </a:r>
            <a:r>
              <a:rPr lang="en-US" altLang="zh-CN" sz="1800" b="1" dirty="0">
                <a:latin typeface="宋体" panose="02010600030101010101" pitchFamily="2" charset="-122"/>
              </a:rPr>
              <a:t>A=B7 E</a:t>
            </a:r>
            <a:r>
              <a:rPr lang="zh-CN" altLang="zh-CN" sz="1800" b="1" dirty="0">
                <a:latin typeface="宋体" panose="02010600030101010101" pitchFamily="2" charset="-122"/>
              </a:rPr>
              <a:t>号键</a:t>
            </a:r>
            <a:r>
              <a:rPr lang="zh-CN" altLang="en-US" sz="1800" b="1" dirty="0">
                <a:latin typeface="宋体" panose="02010600030101010101" pitchFamily="2" charset="-122"/>
              </a:rPr>
              <a:t>，</a:t>
            </a:r>
            <a:r>
              <a:rPr lang="en-US" altLang="zh-CN" sz="1800" b="1" dirty="0">
                <a:latin typeface="宋体" panose="02010600030101010101" pitchFamily="2" charset="-122"/>
              </a:rPr>
              <a:t>A=77 F</a:t>
            </a:r>
            <a:r>
              <a:rPr lang="zh-CN" altLang="zh-CN" sz="1800" b="1" dirty="0">
                <a:latin typeface="宋体" panose="02010600030101010101" pitchFamily="2" charset="-122"/>
              </a:rPr>
              <a:t>号键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FF3300"/>
                </a:solidFill>
                <a:latin typeface="宋体" panose="02010600030101010101" pitchFamily="2" charset="-122"/>
              </a:rPr>
              <a:t>EKEY</a:t>
            </a:r>
            <a:r>
              <a:rPr lang="zh-CN" altLang="en-US" sz="1800" b="1" dirty="0">
                <a:solidFill>
                  <a:srgbClr val="FF3300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sz="1800" b="1" dirty="0">
                <a:solidFill>
                  <a:srgbClr val="FF3300"/>
                </a:solidFill>
                <a:latin typeface="宋体" panose="02010600030101010101" pitchFamily="2" charset="-122"/>
              </a:rPr>
              <a:t>RET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800" b="1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776530"/>
      </p:ext>
    </p:extLst>
  </p:cSld>
  <p:clrMapOvr>
    <a:masterClrMapping/>
  </p:clrMapOvr>
  <p:transition spd="slow" advTm="4018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2">
            <a:extLst>
              <a:ext uri="{FF2B5EF4-FFF2-40B4-BE49-F238E27FC236}">
                <a16:creationId xmlns:a16="http://schemas.microsoft.com/office/drawing/2014/main" id="{46B34C6E-C631-41ED-99FB-3CDCFD522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762" y="1016907"/>
            <a:ext cx="8001000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中断扫描方式</a:t>
            </a:r>
            <a:endParaRPr lang="zh-CN" altLang="en-US" sz="2800" kern="0" dirty="0">
              <a:solidFill>
                <a:schemeClr val="tx2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160FDE50-32B6-41F1-931F-149076888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2492896"/>
            <a:ext cx="2736304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中断扫描工作方式，即只有在键盘有键按下时才产生中断申请；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CPU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响应中断，进入中断服务程序进行键盘扫描，并做相应处理。</a:t>
            </a:r>
          </a:p>
        </p:txBody>
      </p:sp>
      <p:pic>
        <p:nvPicPr>
          <p:cNvPr id="11" name="Picture 9" descr="0909">
            <a:extLst>
              <a:ext uri="{FF2B5EF4-FFF2-40B4-BE49-F238E27FC236}">
                <a16:creationId xmlns:a16="http://schemas.microsoft.com/office/drawing/2014/main" id="{6C4E64CB-17FC-4329-9AED-8B90E154B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863" y="1387475"/>
            <a:ext cx="4314825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3">
            <a:extLst>
              <a:ext uri="{FF2B5EF4-FFF2-40B4-BE49-F238E27FC236}">
                <a16:creationId xmlns:a16="http://schemas.microsoft.com/office/drawing/2014/main" id="{E25AC8F7-3F07-493F-81B3-AF375E516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2337" y="6399237"/>
            <a:ext cx="2659702" cy="4616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中断方式键盘接口</a:t>
            </a:r>
          </a:p>
        </p:txBody>
      </p:sp>
    </p:spTree>
    <p:extLst>
      <p:ext uri="{BB962C8B-B14F-4D97-AF65-F5344CB8AC3E}">
        <p14:creationId xmlns:p14="http://schemas.microsoft.com/office/powerpoint/2010/main" val="2791682214"/>
      </p:ext>
    </p:extLst>
  </p:cSld>
  <p:clrMapOvr>
    <a:masterClrMapping/>
  </p:clrMapOvr>
  <p:transition spd="slow" advTm="4018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2">
            <a:extLst>
              <a:ext uri="{FF2B5EF4-FFF2-40B4-BE49-F238E27FC236}">
                <a16:creationId xmlns:a16="http://schemas.microsoft.com/office/drawing/2014/main" id="{46B34C6E-C631-41ED-99FB-3CDCFD522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762" y="1016907"/>
            <a:ext cx="8001000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9.1.2   LED</a:t>
            </a:r>
            <a:r>
              <a:rPr lang="zh-CN" altLang="en-US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显示器接口及显示程序</a:t>
            </a: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8FAF13C3-17BC-4BE5-A690-3FC4D043D01A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899592" y="2060575"/>
            <a:ext cx="6444208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/>
              <a:t>    </a:t>
            </a:r>
            <a:r>
              <a:rPr lang="zh-CN" altLang="en-US" sz="2000" b="1" dirty="0">
                <a:latin typeface="宋体" panose="02010600030101010101" pitchFamily="2" charset="-122"/>
              </a:rPr>
              <a:t>单片机应用系统中使用的显示器主要有</a:t>
            </a:r>
            <a:r>
              <a:rPr lang="en-US" altLang="zh-CN" sz="2000" b="1" dirty="0">
                <a:latin typeface="宋体" panose="02010600030101010101" pitchFamily="2" charset="-122"/>
              </a:rPr>
              <a:t>:</a:t>
            </a:r>
          </a:p>
          <a:p>
            <a:pPr eaLnBrk="1" hangingPunct="1"/>
            <a:r>
              <a:rPr lang="zh-CN" altLang="en-US" sz="2000" b="1" dirty="0">
                <a:latin typeface="宋体" panose="02010600030101010101" pitchFamily="2" charset="-122"/>
              </a:rPr>
              <a:t>发光二极管，简称 </a:t>
            </a: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LED</a:t>
            </a:r>
            <a:r>
              <a:rPr lang="en-US" altLang="zh-CN" sz="2000" b="1" dirty="0">
                <a:latin typeface="宋体" panose="02010600030101010101" pitchFamily="2" charset="-122"/>
              </a:rPr>
              <a:t> (Light Emitting Diode)</a:t>
            </a:r>
            <a:r>
              <a:rPr lang="zh-CN" altLang="en-US" sz="2000" b="1" dirty="0">
                <a:latin typeface="宋体" panose="02010600030101010101" pitchFamily="2" charset="-122"/>
              </a:rPr>
              <a:t>；</a:t>
            </a:r>
          </a:p>
          <a:p>
            <a:pPr eaLnBrk="1" hangingPunct="1"/>
            <a:endParaRPr lang="zh-CN" altLang="en-US" sz="2000" b="1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000" b="1" dirty="0">
                <a:latin typeface="宋体" panose="02010600030101010101" pitchFamily="2" charset="-122"/>
              </a:rPr>
              <a:t>液晶显示器，简称</a:t>
            </a:r>
            <a:r>
              <a:rPr lang="zh-CN" altLang="en-US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LCD</a:t>
            </a:r>
            <a:r>
              <a:rPr lang="en-US" altLang="zh-CN" sz="2000" b="1" dirty="0">
                <a:latin typeface="宋体" panose="02010600030101010101" pitchFamily="2" charset="-122"/>
              </a:rPr>
              <a:t> (Liquid Crystal Display)</a:t>
            </a:r>
            <a:r>
              <a:rPr lang="zh-CN" altLang="en-US" sz="2000" b="1" dirty="0">
                <a:latin typeface="宋体" panose="02010600030101010101" pitchFamily="2" charset="-122"/>
              </a:rPr>
              <a:t>；</a:t>
            </a:r>
          </a:p>
          <a:p>
            <a:pPr eaLnBrk="1" hangingPunct="1"/>
            <a:endParaRPr lang="zh-CN" altLang="en-US" sz="2000" b="1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CRT</a:t>
            </a:r>
            <a:r>
              <a:rPr lang="zh-CN" altLang="en-US" sz="2000" b="1" dirty="0">
                <a:latin typeface="宋体" panose="02010600030101010101" pitchFamily="2" charset="-122"/>
              </a:rPr>
              <a:t>显示器</a:t>
            </a:r>
            <a:r>
              <a:rPr lang="en-US" altLang="zh-CN" sz="2000" b="1" dirty="0">
                <a:latin typeface="宋体" panose="02010600030101010101" pitchFamily="2" charset="-122"/>
              </a:rPr>
              <a:t>,</a:t>
            </a:r>
            <a:r>
              <a:rPr lang="zh-CN" altLang="en-US" sz="2000" b="1" dirty="0">
                <a:latin typeface="宋体" panose="02010600030101010101" pitchFamily="2" charset="-122"/>
              </a:rPr>
              <a:t>现在已经很少使用</a:t>
            </a:r>
          </a:p>
        </p:txBody>
      </p:sp>
    </p:spTree>
    <p:extLst>
      <p:ext uri="{BB962C8B-B14F-4D97-AF65-F5344CB8AC3E}">
        <p14:creationId xmlns:p14="http://schemas.microsoft.com/office/powerpoint/2010/main" val="4219812774"/>
      </p:ext>
    </p:extLst>
  </p:cSld>
  <p:clrMapOvr>
    <a:masterClrMapping/>
  </p:clrMapOvr>
  <p:transition spd="slow" advTm="4018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2">
            <a:extLst>
              <a:ext uri="{FF2B5EF4-FFF2-40B4-BE49-F238E27FC236}">
                <a16:creationId xmlns:a16="http://schemas.microsoft.com/office/drawing/2014/main" id="{46B34C6E-C631-41ED-99FB-3CDCFD522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762" y="1016907"/>
            <a:ext cx="8001000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9.1.2   LED</a:t>
            </a:r>
            <a:r>
              <a:rPr lang="zh-CN" altLang="en-US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显示器接口及显示程序</a:t>
            </a:r>
          </a:p>
        </p:txBody>
      </p:sp>
      <p:grpSp>
        <p:nvGrpSpPr>
          <p:cNvPr id="9" name="Group 3">
            <a:extLst>
              <a:ext uri="{FF2B5EF4-FFF2-40B4-BE49-F238E27FC236}">
                <a16:creationId xmlns:a16="http://schemas.microsoft.com/office/drawing/2014/main" id="{68435F81-49D0-41A5-8F37-198CC77F4DBB}"/>
              </a:ext>
            </a:extLst>
          </p:cNvPr>
          <p:cNvGrpSpPr>
            <a:grpSpLocks/>
          </p:cNvGrpSpPr>
          <p:nvPr/>
        </p:nvGrpSpPr>
        <p:grpSpPr bwMode="auto">
          <a:xfrm>
            <a:off x="403225" y="2376488"/>
            <a:ext cx="2209800" cy="2930525"/>
            <a:chOff x="204" y="1116"/>
            <a:chExt cx="1392" cy="1846"/>
          </a:xfrm>
        </p:grpSpPr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0E02D9BD-C3D7-453C-BFFC-3116ACC6A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" y="1116"/>
              <a:ext cx="1116" cy="1440"/>
              <a:chOff x="792" y="720"/>
              <a:chExt cx="1116" cy="1440"/>
            </a:xfrm>
          </p:grpSpPr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F5FBA9E8-83B4-4973-8469-A9C1561C02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2" y="720"/>
                <a:ext cx="1008" cy="141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3" name="Line 6">
                <a:extLst>
                  <a:ext uri="{FF2B5EF4-FFF2-40B4-BE49-F238E27FC236}">
                    <a16:creationId xmlns:a16="http://schemas.microsoft.com/office/drawing/2014/main" id="{CB634A1D-846C-4F1C-8BD3-839B9B459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8" y="1056"/>
                <a:ext cx="0" cy="36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7">
                <a:extLst>
                  <a:ext uri="{FF2B5EF4-FFF2-40B4-BE49-F238E27FC236}">
                    <a16:creationId xmlns:a16="http://schemas.microsoft.com/office/drawing/2014/main" id="{3C9680D8-9A07-4C27-8D5A-A1164767DD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1500"/>
                <a:ext cx="0" cy="36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8">
                <a:extLst>
                  <a:ext uri="{FF2B5EF4-FFF2-40B4-BE49-F238E27FC236}">
                    <a16:creationId xmlns:a16="http://schemas.microsoft.com/office/drawing/2014/main" id="{8ACF7AD8-A7ED-4F77-8EC5-470B8598F3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6" y="1500"/>
                <a:ext cx="0" cy="36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9">
                <a:extLst>
                  <a:ext uri="{FF2B5EF4-FFF2-40B4-BE49-F238E27FC236}">
                    <a16:creationId xmlns:a16="http://schemas.microsoft.com/office/drawing/2014/main" id="{79964ADF-67EA-4950-B6C2-18D937C1E2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1056"/>
                <a:ext cx="0" cy="36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10">
                <a:extLst>
                  <a:ext uri="{FF2B5EF4-FFF2-40B4-BE49-F238E27FC236}">
                    <a16:creationId xmlns:a16="http://schemas.microsoft.com/office/drawing/2014/main" id="{5B1BA9A2-3B3B-4AAF-B7C2-6577CCFB0A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4" y="1008"/>
                <a:ext cx="300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11">
                <a:extLst>
                  <a:ext uri="{FF2B5EF4-FFF2-40B4-BE49-F238E27FC236}">
                    <a16:creationId xmlns:a16="http://schemas.microsoft.com/office/drawing/2014/main" id="{2DFC73DD-DC92-4B2D-A7CB-64AFACA20F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4" y="1464"/>
                <a:ext cx="300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12">
                <a:extLst>
                  <a:ext uri="{FF2B5EF4-FFF2-40B4-BE49-F238E27FC236}">
                    <a16:creationId xmlns:a16="http://schemas.microsoft.com/office/drawing/2014/main" id="{7CD7379A-3B4A-4CA2-B43E-84A9732EC7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4" y="1896"/>
                <a:ext cx="300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Oval 13">
                <a:extLst>
                  <a:ext uri="{FF2B5EF4-FFF2-40B4-BE49-F238E27FC236}">
                    <a16:creationId xmlns:a16="http://schemas.microsoft.com/office/drawing/2014/main" id="{59453060-57EA-4CE3-B683-CBE69BA4C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" y="1860"/>
                <a:ext cx="72" cy="8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1" name="Text Box 14">
                <a:extLst>
                  <a:ext uri="{FF2B5EF4-FFF2-40B4-BE49-F238E27FC236}">
                    <a16:creationId xmlns:a16="http://schemas.microsoft.com/office/drawing/2014/main" id="{F324AD42-CB6C-4360-94F7-60F6AE8A9C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2" y="732"/>
                <a:ext cx="26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a</a:t>
                </a:r>
                <a:endParaRPr lang="en-US" altLang="zh-CN" sz="2000"/>
              </a:p>
            </p:txBody>
          </p:sp>
          <p:sp>
            <p:nvSpPr>
              <p:cNvPr id="22" name="Text Box 15">
                <a:extLst>
                  <a:ext uri="{FF2B5EF4-FFF2-40B4-BE49-F238E27FC236}">
                    <a16:creationId xmlns:a16="http://schemas.microsoft.com/office/drawing/2014/main" id="{C52373D0-753A-49E1-ACF8-A4EA63E7D0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1080"/>
                <a:ext cx="26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b</a:t>
                </a:r>
                <a:endParaRPr lang="en-US" altLang="zh-CN" sz="2000"/>
              </a:p>
            </p:txBody>
          </p:sp>
          <p:sp>
            <p:nvSpPr>
              <p:cNvPr id="23" name="Text Box 16">
                <a:extLst>
                  <a:ext uri="{FF2B5EF4-FFF2-40B4-BE49-F238E27FC236}">
                    <a16:creationId xmlns:a16="http://schemas.microsoft.com/office/drawing/2014/main" id="{336774CF-A37A-4AFA-9562-F8DF21BD72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1860"/>
                <a:ext cx="26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d</a:t>
                </a:r>
                <a:endParaRPr lang="en-US" altLang="zh-CN" sz="2000"/>
              </a:p>
            </p:txBody>
          </p:sp>
          <p:sp>
            <p:nvSpPr>
              <p:cNvPr id="24" name="Text Box 17">
                <a:extLst>
                  <a:ext uri="{FF2B5EF4-FFF2-40B4-BE49-F238E27FC236}">
                    <a16:creationId xmlns:a16="http://schemas.microsoft.com/office/drawing/2014/main" id="{452DCFF2-5451-4FD7-867F-9EC9DF11F1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0" y="1500"/>
                <a:ext cx="26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c</a:t>
                </a:r>
                <a:endParaRPr lang="en-US" altLang="zh-CN" sz="2000"/>
              </a:p>
            </p:txBody>
          </p:sp>
          <p:sp>
            <p:nvSpPr>
              <p:cNvPr id="25" name="Text Box 18">
                <a:extLst>
                  <a:ext uri="{FF2B5EF4-FFF2-40B4-BE49-F238E27FC236}">
                    <a16:creationId xmlns:a16="http://schemas.microsoft.com/office/drawing/2014/main" id="{FC9E1B71-E174-4C13-9BCC-A30C496900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0" y="1524"/>
                <a:ext cx="26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e</a:t>
                </a:r>
                <a:endParaRPr lang="en-US" altLang="zh-CN" sz="2000"/>
              </a:p>
            </p:txBody>
          </p:sp>
          <p:sp>
            <p:nvSpPr>
              <p:cNvPr id="26" name="Text Box 19">
                <a:extLst>
                  <a:ext uri="{FF2B5EF4-FFF2-40B4-BE49-F238E27FC236}">
                    <a16:creationId xmlns:a16="http://schemas.microsoft.com/office/drawing/2014/main" id="{BF7D3A1D-4051-4AB8-8D68-A36B015881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0" y="1080"/>
                <a:ext cx="26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f</a:t>
                </a:r>
                <a:endParaRPr lang="en-US" altLang="zh-CN" sz="2000"/>
              </a:p>
            </p:txBody>
          </p:sp>
          <p:sp>
            <p:nvSpPr>
              <p:cNvPr id="27" name="Text Box 20">
                <a:extLst>
                  <a:ext uri="{FF2B5EF4-FFF2-40B4-BE49-F238E27FC236}">
                    <a16:creationId xmlns:a16="http://schemas.microsoft.com/office/drawing/2014/main" id="{8C11FFC3-A6BD-4D6F-A637-3DCF618D97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1164"/>
                <a:ext cx="26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g</a:t>
                </a:r>
                <a:endParaRPr lang="en-US" altLang="zh-CN" sz="2000"/>
              </a:p>
            </p:txBody>
          </p:sp>
          <p:sp>
            <p:nvSpPr>
              <p:cNvPr id="28" name="Text Box 21">
                <a:extLst>
                  <a:ext uri="{FF2B5EF4-FFF2-40B4-BE49-F238E27FC236}">
                    <a16:creationId xmlns:a16="http://schemas.microsoft.com/office/drawing/2014/main" id="{0441E1D0-1315-40B5-AE0D-C53F7DDDCF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1872"/>
                <a:ext cx="42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dp</a:t>
                </a:r>
                <a:endParaRPr lang="en-US" altLang="zh-CN" sz="2000"/>
              </a:p>
            </p:txBody>
          </p:sp>
        </p:grpSp>
        <p:sp>
          <p:nvSpPr>
            <p:cNvPr id="11" name="Text Box 22">
              <a:extLst>
                <a:ext uri="{FF2B5EF4-FFF2-40B4-BE49-F238E27FC236}">
                  <a16:creationId xmlns:a16="http://schemas.microsoft.com/office/drawing/2014/main" id="{980ED174-97AC-4089-B906-0A7D1D64DF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2712"/>
              <a:ext cx="1392" cy="250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/>
                <a:t>LED</a:t>
              </a:r>
              <a:r>
                <a:rPr lang="zh-CN" altLang="en-US" sz="2000"/>
                <a:t>显示器的外形</a:t>
              </a:r>
              <a:endParaRPr lang="zh-CN" altLang="en-US" sz="1800"/>
            </a:p>
          </p:txBody>
        </p:sp>
      </p:grpSp>
      <p:grpSp>
        <p:nvGrpSpPr>
          <p:cNvPr id="29" name="Group 23">
            <a:extLst>
              <a:ext uri="{FF2B5EF4-FFF2-40B4-BE49-F238E27FC236}">
                <a16:creationId xmlns:a16="http://schemas.microsoft.com/office/drawing/2014/main" id="{ABB496D4-35AB-497C-AB52-80D82031649F}"/>
              </a:ext>
            </a:extLst>
          </p:cNvPr>
          <p:cNvGrpSpPr>
            <a:grpSpLocks/>
          </p:cNvGrpSpPr>
          <p:nvPr/>
        </p:nvGrpSpPr>
        <p:grpSpPr bwMode="auto">
          <a:xfrm>
            <a:off x="2289175" y="1785938"/>
            <a:ext cx="3371850" cy="5006975"/>
            <a:chOff x="1392" y="744"/>
            <a:chExt cx="2124" cy="3154"/>
          </a:xfrm>
        </p:grpSpPr>
        <p:grpSp>
          <p:nvGrpSpPr>
            <p:cNvPr id="30" name="Group 24">
              <a:extLst>
                <a:ext uri="{FF2B5EF4-FFF2-40B4-BE49-F238E27FC236}">
                  <a16:creationId xmlns:a16="http://schemas.microsoft.com/office/drawing/2014/main" id="{15A6119B-E02E-47DA-962D-63E696F7D7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8" y="744"/>
              <a:ext cx="1848" cy="2806"/>
              <a:chOff x="1800" y="468"/>
              <a:chExt cx="1848" cy="2806"/>
            </a:xfrm>
          </p:grpSpPr>
          <p:grpSp>
            <p:nvGrpSpPr>
              <p:cNvPr id="32" name="Group 25">
                <a:extLst>
                  <a:ext uri="{FF2B5EF4-FFF2-40B4-BE49-F238E27FC236}">
                    <a16:creationId xmlns:a16="http://schemas.microsoft.com/office/drawing/2014/main" id="{541CC590-382D-41A4-B8D3-1255814CEF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0" y="468"/>
                <a:ext cx="1548" cy="2784"/>
                <a:chOff x="2052" y="1056"/>
                <a:chExt cx="1548" cy="2784"/>
              </a:xfrm>
            </p:grpSpPr>
            <p:sp>
              <p:nvSpPr>
                <p:cNvPr id="34" name="Rectangle 26">
                  <a:extLst>
                    <a:ext uri="{FF2B5EF4-FFF2-40B4-BE49-F238E27FC236}">
                      <a16:creationId xmlns:a16="http://schemas.microsoft.com/office/drawing/2014/main" id="{1B4B91DC-F1E7-487F-89DA-0A3A4A0813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44" y="1056"/>
                  <a:ext cx="1152" cy="2784"/>
                </a:xfrm>
                <a:prstGeom prst="rect">
                  <a:avLst/>
                </a:prstGeom>
                <a:solidFill>
                  <a:srgbClr val="FF7C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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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grpSp>
              <p:nvGrpSpPr>
                <p:cNvPr id="35" name="Group 27">
                  <a:extLst>
                    <a:ext uri="{FF2B5EF4-FFF2-40B4-BE49-F238E27FC236}">
                      <a16:creationId xmlns:a16="http://schemas.microsoft.com/office/drawing/2014/main" id="{CB3ACCC7-7007-4359-944D-1A8F30CA019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08" y="1260"/>
                  <a:ext cx="1080" cy="252"/>
                  <a:chOff x="2532" y="1260"/>
                  <a:chExt cx="1080" cy="252"/>
                </a:xfrm>
              </p:grpSpPr>
              <p:sp>
                <p:nvSpPr>
                  <p:cNvPr id="69" name="AutoShape 28">
                    <a:extLst>
                      <a:ext uri="{FF2B5EF4-FFF2-40B4-BE49-F238E27FC236}">
                        <a16:creationId xmlns:a16="http://schemas.microsoft.com/office/drawing/2014/main" id="{C18956F6-DB28-4061-82A7-DB4E8C9410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261738">
                    <a:off x="2754" y="1277"/>
                    <a:ext cx="226" cy="240"/>
                  </a:xfrm>
                  <a:prstGeom prst="flowChartExtra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anose="05000000000000000000" pitchFamily="2" charset="2"/>
                      <a:buChar char="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anose="05000000000000000000" pitchFamily="2" charset="2"/>
                      <a:buChar char="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70" name="Line 29">
                    <a:extLst>
                      <a:ext uri="{FF2B5EF4-FFF2-40B4-BE49-F238E27FC236}">
                        <a16:creationId xmlns:a16="http://schemas.microsoft.com/office/drawing/2014/main" id="{4F11BE95-EF9A-48D3-BBB5-C1218163230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00" y="1260"/>
                    <a:ext cx="0" cy="252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Line 30">
                    <a:extLst>
                      <a:ext uri="{FF2B5EF4-FFF2-40B4-BE49-F238E27FC236}">
                        <a16:creationId xmlns:a16="http://schemas.microsoft.com/office/drawing/2014/main" id="{C3953B7A-E7FB-4F0D-9BDE-28000D429A6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32" y="1392"/>
                    <a:ext cx="10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6" name="Group 31">
                  <a:extLst>
                    <a:ext uri="{FF2B5EF4-FFF2-40B4-BE49-F238E27FC236}">
                      <a16:creationId xmlns:a16="http://schemas.microsoft.com/office/drawing/2014/main" id="{86A7870D-704B-4019-AB6E-6E3DF1F1B8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08" y="1872"/>
                  <a:ext cx="1080" cy="252"/>
                  <a:chOff x="2532" y="1260"/>
                  <a:chExt cx="1080" cy="252"/>
                </a:xfrm>
              </p:grpSpPr>
              <p:sp>
                <p:nvSpPr>
                  <p:cNvPr id="66" name="AutoShape 32">
                    <a:extLst>
                      <a:ext uri="{FF2B5EF4-FFF2-40B4-BE49-F238E27FC236}">
                        <a16:creationId xmlns:a16="http://schemas.microsoft.com/office/drawing/2014/main" id="{B9CBDDDC-7567-47F7-8E1F-D66C495C42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261738">
                    <a:off x="2754" y="1277"/>
                    <a:ext cx="226" cy="240"/>
                  </a:xfrm>
                  <a:prstGeom prst="flowChartExtra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anose="05000000000000000000" pitchFamily="2" charset="2"/>
                      <a:buChar char="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anose="05000000000000000000" pitchFamily="2" charset="2"/>
                      <a:buChar char="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67" name="Line 33">
                    <a:extLst>
                      <a:ext uri="{FF2B5EF4-FFF2-40B4-BE49-F238E27FC236}">
                        <a16:creationId xmlns:a16="http://schemas.microsoft.com/office/drawing/2014/main" id="{D26B8B3F-4086-4709-8AE4-B5C7D4FC36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00" y="1260"/>
                    <a:ext cx="0" cy="252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Line 34">
                    <a:extLst>
                      <a:ext uri="{FF2B5EF4-FFF2-40B4-BE49-F238E27FC236}">
                        <a16:creationId xmlns:a16="http://schemas.microsoft.com/office/drawing/2014/main" id="{E24F8CED-D018-4325-98C8-E0ADA18477C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32" y="1392"/>
                    <a:ext cx="10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7" name="Group 35">
                  <a:extLst>
                    <a:ext uri="{FF2B5EF4-FFF2-40B4-BE49-F238E27FC236}">
                      <a16:creationId xmlns:a16="http://schemas.microsoft.com/office/drawing/2014/main" id="{2873CFB4-0CF3-466C-B2CB-4FD20C517C8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20" y="1560"/>
                  <a:ext cx="1080" cy="252"/>
                  <a:chOff x="2532" y="1260"/>
                  <a:chExt cx="1080" cy="252"/>
                </a:xfrm>
              </p:grpSpPr>
              <p:sp>
                <p:nvSpPr>
                  <p:cNvPr id="63" name="AutoShape 36">
                    <a:extLst>
                      <a:ext uri="{FF2B5EF4-FFF2-40B4-BE49-F238E27FC236}">
                        <a16:creationId xmlns:a16="http://schemas.microsoft.com/office/drawing/2014/main" id="{C89DABCE-C366-481D-AF4B-030810759B0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261738">
                    <a:off x="2754" y="1277"/>
                    <a:ext cx="226" cy="240"/>
                  </a:xfrm>
                  <a:prstGeom prst="flowChartExtra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anose="05000000000000000000" pitchFamily="2" charset="2"/>
                      <a:buChar char="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anose="05000000000000000000" pitchFamily="2" charset="2"/>
                      <a:buChar char="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64" name="Line 37">
                    <a:extLst>
                      <a:ext uri="{FF2B5EF4-FFF2-40B4-BE49-F238E27FC236}">
                        <a16:creationId xmlns:a16="http://schemas.microsoft.com/office/drawing/2014/main" id="{FE32E2E2-97EB-4C78-B20B-607FB320493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00" y="1260"/>
                    <a:ext cx="0" cy="252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Line 38">
                    <a:extLst>
                      <a:ext uri="{FF2B5EF4-FFF2-40B4-BE49-F238E27FC236}">
                        <a16:creationId xmlns:a16="http://schemas.microsoft.com/office/drawing/2014/main" id="{BE66D04F-156A-468B-AAEC-262BF59C20F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32" y="1392"/>
                    <a:ext cx="10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8" name="Group 39">
                  <a:extLst>
                    <a:ext uri="{FF2B5EF4-FFF2-40B4-BE49-F238E27FC236}">
                      <a16:creationId xmlns:a16="http://schemas.microsoft.com/office/drawing/2014/main" id="{AE475272-1192-4339-AF65-0927E4E372F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20" y="3408"/>
                  <a:ext cx="1080" cy="252"/>
                  <a:chOff x="2532" y="1260"/>
                  <a:chExt cx="1080" cy="252"/>
                </a:xfrm>
              </p:grpSpPr>
              <p:sp>
                <p:nvSpPr>
                  <p:cNvPr id="60" name="AutoShape 40">
                    <a:extLst>
                      <a:ext uri="{FF2B5EF4-FFF2-40B4-BE49-F238E27FC236}">
                        <a16:creationId xmlns:a16="http://schemas.microsoft.com/office/drawing/2014/main" id="{C4A16AAB-8345-41E0-A099-FAF81E48EF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261738">
                    <a:off x="2754" y="1277"/>
                    <a:ext cx="226" cy="240"/>
                  </a:xfrm>
                  <a:prstGeom prst="flowChartExtra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anose="05000000000000000000" pitchFamily="2" charset="2"/>
                      <a:buChar char="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anose="05000000000000000000" pitchFamily="2" charset="2"/>
                      <a:buChar char="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61" name="Line 41">
                    <a:extLst>
                      <a:ext uri="{FF2B5EF4-FFF2-40B4-BE49-F238E27FC236}">
                        <a16:creationId xmlns:a16="http://schemas.microsoft.com/office/drawing/2014/main" id="{00877C52-463E-4A46-BD13-277BE2566CE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00" y="1260"/>
                    <a:ext cx="0" cy="252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Line 42">
                    <a:extLst>
                      <a:ext uri="{FF2B5EF4-FFF2-40B4-BE49-F238E27FC236}">
                        <a16:creationId xmlns:a16="http://schemas.microsoft.com/office/drawing/2014/main" id="{B927D3F9-C850-435A-893B-411870A0E64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32" y="1392"/>
                    <a:ext cx="10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" name="Group 43">
                  <a:extLst>
                    <a:ext uri="{FF2B5EF4-FFF2-40B4-BE49-F238E27FC236}">
                      <a16:creationId xmlns:a16="http://schemas.microsoft.com/office/drawing/2014/main" id="{E8B5F360-8424-4540-AF69-3771FE0DE57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20" y="3096"/>
                  <a:ext cx="1080" cy="252"/>
                  <a:chOff x="2532" y="1260"/>
                  <a:chExt cx="1080" cy="252"/>
                </a:xfrm>
              </p:grpSpPr>
              <p:sp>
                <p:nvSpPr>
                  <p:cNvPr id="57" name="AutoShape 44">
                    <a:extLst>
                      <a:ext uri="{FF2B5EF4-FFF2-40B4-BE49-F238E27FC236}">
                        <a16:creationId xmlns:a16="http://schemas.microsoft.com/office/drawing/2014/main" id="{D651ADB8-B184-434C-997D-1B24028E04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261738">
                    <a:off x="2754" y="1277"/>
                    <a:ext cx="226" cy="240"/>
                  </a:xfrm>
                  <a:prstGeom prst="flowChartExtra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anose="05000000000000000000" pitchFamily="2" charset="2"/>
                      <a:buChar char="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anose="05000000000000000000" pitchFamily="2" charset="2"/>
                      <a:buChar char="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58" name="Line 45">
                    <a:extLst>
                      <a:ext uri="{FF2B5EF4-FFF2-40B4-BE49-F238E27FC236}">
                        <a16:creationId xmlns:a16="http://schemas.microsoft.com/office/drawing/2014/main" id="{07AA1423-BCB0-4092-A43D-E9875459ABA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00" y="1260"/>
                    <a:ext cx="0" cy="252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Line 46">
                    <a:extLst>
                      <a:ext uri="{FF2B5EF4-FFF2-40B4-BE49-F238E27FC236}">
                        <a16:creationId xmlns:a16="http://schemas.microsoft.com/office/drawing/2014/main" id="{E045308D-713D-4225-9415-A8A87928E02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32" y="1392"/>
                    <a:ext cx="10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0" name="Group 47">
                  <a:extLst>
                    <a:ext uri="{FF2B5EF4-FFF2-40B4-BE49-F238E27FC236}">
                      <a16:creationId xmlns:a16="http://schemas.microsoft.com/office/drawing/2014/main" id="{7DB4D1AA-B653-434B-B212-736427467E2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20" y="2796"/>
                  <a:ext cx="1080" cy="252"/>
                  <a:chOff x="2532" y="1260"/>
                  <a:chExt cx="1080" cy="252"/>
                </a:xfrm>
              </p:grpSpPr>
              <p:sp>
                <p:nvSpPr>
                  <p:cNvPr id="54" name="AutoShape 48">
                    <a:extLst>
                      <a:ext uri="{FF2B5EF4-FFF2-40B4-BE49-F238E27FC236}">
                        <a16:creationId xmlns:a16="http://schemas.microsoft.com/office/drawing/2014/main" id="{AEE010E0-E398-47E8-89A1-5F3F90CFF2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261738">
                    <a:off x="2754" y="1277"/>
                    <a:ext cx="226" cy="240"/>
                  </a:xfrm>
                  <a:prstGeom prst="flowChartExtra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anose="05000000000000000000" pitchFamily="2" charset="2"/>
                      <a:buChar char="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anose="05000000000000000000" pitchFamily="2" charset="2"/>
                      <a:buChar char="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55" name="Line 49">
                    <a:extLst>
                      <a:ext uri="{FF2B5EF4-FFF2-40B4-BE49-F238E27FC236}">
                        <a16:creationId xmlns:a16="http://schemas.microsoft.com/office/drawing/2014/main" id="{84446EA6-DBD2-4F1B-883B-1664447480B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00" y="1260"/>
                    <a:ext cx="0" cy="252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Line 50">
                    <a:extLst>
                      <a:ext uri="{FF2B5EF4-FFF2-40B4-BE49-F238E27FC236}">
                        <a16:creationId xmlns:a16="http://schemas.microsoft.com/office/drawing/2014/main" id="{8DC9EF4F-5C0E-4AB8-BA95-490F4EC156E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32" y="1392"/>
                    <a:ext cx="10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1" name="Group 51">
                  <a:extLst>
                    <a:ext uri="{FF2B5EF4-FFF2-40B4-BE49-F238E27FC236}">
                      <a16:creationId xmlns:a16="http://schemas.microsoft.com/office/drawing/2014/main" id="{A0E4BEC4-C214-4137-9B65-FD19903195D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20" y="2484"/>
                  <a:ext cx="1080" cy="252"/>
                  <a:chOff x="2532" y="1260"/>
                  <a:chExt cx="1080" cy="252"/>
                </a:xfrm>
              </p:grpSpPr>
              <p:sp>
                <p:nvSpPr>
                  <p:cNvPr id="51" name="AutoShape 52">
                    <a:extLst>
                      <a:ext uri="{FF2B5EF4-FFF2-40B4-BE49-F238E27FC236}">
                        <a16:creationId xmlns:a16="http://schemas.microsoft.com/office/drawing/2014/main" id="{7CCC7895-6DA2-499E-935B-705E9E28E51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261738">
                    <a:off x="2754" y="1277"/>
                    <a:ext cx="226" cy="240"/>
                  </a:xfrm>
                  <a:prstGeom prst="flowChartExtra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anose="05000000000000000000" pitchFamily="2" charset="2"/>
                      <a:buChar char="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anose="05000000000000000000" pitchFamily="2" charset="2"/>
                      <a:buChar char="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52" name="Line 53">
                    <a:extLst>
                      <a:ext uri="{FF2B5EF4-FFF2-40B4-BE49-F238E27FC236}">
                        <a16:creationId xmlns:a16="http://schemas.microsoft.com/office/drawing/2014/main" id="{37325259-DFA3-4AF2-9A7F-452C30A07CD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00" y="1260"/>
                    <a:ext cx="0" cy="252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Line 54">
                    <a:extLst>
                      <a:ext uri="{FF2B5EF4-FFF2-40B4-BE49-F238E27FC236}">
                        <a16:creationId xmlns:a16="http://schemas.microsoft.com/office/drawing/2014/main" id="{2DBD61F5-5A25-4DC4-9690-3234F9B42F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32" y="1392"/>
                    <a:ext cx="10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2" name="Group 55">
                  <a:extLst>
                    <a:ext uri="{FF2B5EF4-FFF2-40B4-BE49-F238E27FC236}">
                      <a16:creationId xmlns:a16="http://schemas.microsoft.com/office/drawing/2014/main" id="{7FB0CCE7-7997-4F2F-A629-D1092A2CBB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20" y="2172"/>
                  <a:ext cx="1080" cy="252"/>
                  <a:chOff x="2532" y="1260"/>
                  <a:chExt cx="1080" cy="252"/>
                </a:xfrm>
              </p:grpSpPr>
              <p:sp>
                <p:nvSpPr>
                  <p:cNvPr id="45" name="AutoShape 56">
                    <a:extLst>
                      <a:ext uri="{FF2B5EF4-FFF2-40B4-BE49-F238E27FC236}">
                        <a16:creationId xmlns:a16="http://schemas.microsoft.com/office/drawing/2014/main" id="{857E12B4-8A7D-49D4-ADDC-E588EB871F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261738">
                    <a:off x="2754" y="1277"/>
                    <a:ext cx="226" cy="240"/>
                  </a:xfrm>
                  <a:prstGeom prst="flowChartExtra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anose="05000000000000000000" pitchFamily="2" charset="2"/>
                      <a:buChar char="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anose="05000000000000000000" pitchFamily="2" charset="2"/>
                      <a:buChar char="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46" name="Line 57">
                    <a:extLst>
                      <a:ext uri="{FF2B5EF4-FFF2-40B4-BE49-F238E27FC236}">
                        <a16:creationId xmlns:a16="http://schemas.microsoft.com/office/drawing/2014/main" id="{CC25AC63-5A1F-4B3D-B2B0-F5B5540D4CA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00" y="1260"/>
                    <a:ext cx="0" cy="252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Line 58">
                    <a:extLst>
                      <a:ext uri="{FF2B5EF4-FFF2-40B4-BE49-F238E27FC236}">
                        <a16:creationId xmlns:a16="http://schemas.microsoft.com/office/drawing/2014/main" id="{F97547C7-7F3D-43F0-BB6C-56CE9180E43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32" y="1392"/>
                    <a:ext cx="10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3" name="Line 59">
                  <a:extLst>
                    <a:ext uri="{FF2B5EF4-FFF2-40B4-BE49-F238E27FC236}">
                      <a16:creationId xmlns:a16="http://schemas.microsoft.com/office/drawing/2014/main" id="{509D67AE-E329-4D56-8796-987863BC17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08" y="1404"/>
                  <a:ext cx="0" cy="21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Line 60">
                  <a:extLst>
                    <a:ext uri="{FF2B5EF4-FFF2-40B4-BE49-F238E27FC236}">
                      <a16:creationId xmlns:a16="http://schemas.microsoft.com/office/drawing/2014/main" id="{55070174-C335-426D-AC67-4024831D26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52" y="2484"/>
                  <a:ext cx="4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3" name="Text Box 61">
                <a:extLst>
                  <a:ext uri="{FF2B5EF4-FFF2-40B4-BE49-F238E27FC236}">
                    <a16:creationId xmlns:a16="http://schemas.microsoft.com/office/drawing/2014/main" id="{470DE766-862A-4BDE-95D4-50517D99BA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720"/>
                <a:ext cx="288" cy="2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/>
                  <a:t>a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/>
                  <a:t>b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/>
                  <a:t>c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/>
                  <a:t>d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/>
                  <a:t>e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/>
                  <a:t>f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/>
                  <a:t>g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/>
                  <a:t>ep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zh-CN" sz="2000"/>
              </a:p>
            </p:txBody>
          </p:sp>
        </p:grpSp>
        <p:sp>
          <p:nvSpPr>
            <p:cNvPr id="31" name="Text Box 62">
              <a:extLst>
                <a:ext uri="{FF2B5EF4-FFF2-40B4-BE49-F238E27FC236}">
                  <a16:creationId xmlns:a16="http://schemas.microsoft.com/office/drawing/2014/main" id="{E3DCE50C-8F7F-4B62-B352-D5D36E7510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648"/>
              <a:ext cx="2076" cy="250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/>
                <a:t>共阳极</a:t>
              </a:r>
              <a:r>
                <a:rPr lang="en-US" altLang="zh-CN" sz="2000"/>
                <a:t>LED</a:t>
              </a:r>
              <a:r>
                <a:rPr lang="zh-CN" altLang="en-US" sz="2000"/>
                <a:t>显示器的结构</a:t>
              </a:r>
              <a:endParaRPr lang="zh-CN" altLang="en-US" sz="1800"/>
            </a:p>
          </p:txBody>
        </p:sp>
      </p:grpSp>
      <p:grpSp>
        <p:nvGrpSpPr>
          <p:cNvPr id="72" name="Group 63">
            <a:extLst>
              <a:ext uri="{FF2B5EF4-FFF2-40B4-BE49-F238E27FC236}">
                <a16:creationId xmlns:a16="http://schemas.microsoft.com/office/drawing/2014/main" id="{4CD0DFB5-B31A-4AE6-9730-547DC733871B}"/>
              </a:ext>
            </a:extLst>
          </p:cNvPr>
          <p:cNvGrpSpPr>
            <a:grpSpLocks/>
          </p:cNvGrpSpPr>
          <p:nvPr/>
        </p:nvGrpSpPr>
        <p:grpSpPr bwMode="auto">
          <a:xfrm>
            <a:off x="5927725" y="1500188"/>
            <a:ext cx="3295650" cy="5311775"/>
            <a:chOff x="3684" y="564"/>
            <a:chExt cx="2076" cy="3346"/>
          </a:xfrm>
        </p:grpSpPr>
        <p:grpSp>
          <p:nvGrpSpPr>
            <p:cNvPr id="73" name="Group 64">
              <a:extLst>
                <a:ext uri="{FF2B5EF4-FFF2-40B4-BE49-F238E27FC236}">
                  <a16:creationId xmlns:a16="http://schemas.microsoft.com/office/drawing/2014/main" id="{045513AA-D313-4A1E-B1DD-27FE97F23A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8" y="564"/>
              <a:ext cx="1896" cy="2986"/>
              <a:chOff x="3624" y="780"/>
              <a:chExt cx="1896" cy="2986"/>
            </a:xfrm>
          </p:grpSpPr>
          <p:grpSp>
            <p:nvGrpSpPr>
              <p:cNvPr id="75" name="Group 65">
                <a:extLst>
                  <a:ext uri="{FF2B5EF4-FFF2-40B4-BE49-F238E27FC236}">
                    <a16:creationId xmlns:a16="http://schemas.microsoft.com/office/drawing/2014/main" id="{FCED9780-A43C-443F-81F4-35B8E35D66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16" y="780"/>
                <a:ext cx="1704" cy="2964"/>
                <a:chOff x="3816" y="780"/>
                <a:chExt cx="1704" cy="2964"/>
              </a:xfrm>
            </p:grpSpPr>
            <p:sp>
              <p:nvSpPr>
                <p:cNvPr id="77" name="Rectangle 66">
                  <a:extLst>
                    <a:ext uri="{FF2B5EF4-FFF2-40B4-BE49-F238E27FC236}">
                      <a16:creationId xmlns:a16="http://schemas.microsoft.com/office/drawing/2014/main" id="{CD477FAD-F3FA-41D3-9524-82E4B9D310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4" y="780"/>
                  <a:ext cx="1116" cy="296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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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grpSp>
              <p:nvGrpSpPr>
                <p:cNvPr id="78" name="Group 67">
                  <a:extLst>
                    <a:ext uri="{FF2B5EF4-FFF2-40B4-BE49-F238E27FC236}">
                      <a16:creationId xmlns:a16="http://schemas.microsoft.com/office/drawing/2014/main" id="{6CC92EC7-965D-4322-AE7A-D31C8486CDD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28" y="1128"/>
                  <a:ext cx="1080" cy="252"/>
                  <a:chOff x="3828" y="1128"/>
                  <a:chExt cx="1080" cy="252"/>
                </a:xfrm>
              </p:grpSpPr>
              <p:sp>
                <p:nvSpPr>
                  <p:cNvPr id="111" name="AutoShape 68">
                    <a:extLst>
                      <a:ext uri="{FF2B5EF4-FFF2-40B4-BE49-F238E27FC236}">
                        <a16:creationId xmlns:a16="http://schemas.microsoft.com/office/drawing/2014/main" id="{A8F41327-C9CE-49B2-A29E-CA780E1E6C8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261738">
                    <a:off x="4350" y="1145"/>
                    <a:ext cx="226" cy="240"/>
                  </a:xfrm>
                  <a:prstGeom prst="flowChartExtract">
                    <a:avLst/>
                  </a:prstGeom>
                  <a:solidFill>
                    <a:srgbClr val="FF7C8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anose="05000000000000000000" pitchFamily="2" charset="2"/>
                      <a:buChar char="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anose="05000000000000000000" pitchFamily="2" charset="2"/>
                      <a:buChar char="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112" name="Line 69">
                    <a:extLst>
                      <a:ext uri="{FF2B5EF4-FFF2-40B4-BE49-F238E27FC236}">
                        <a16:creationId xmlns:a16="http://schemas.microsoft.com/office/drawing/2014/main" id="{729FCD38-7686-4396-A229-82605D02E00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96" y="1128"/>
                    <a:ext cx="0" cy="252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Line 70">
                    <a:extLst>
                      <a:ext uri="{FF2B5EF4-FFF2-40B4-BE49-F238E27FC236}">
                        <a16:creationId xmlns:a16="http://schemas.microsoft.com/office/drawing/2014/main" id="{C637DC69-D2BC-4865-934C-8685FDAA674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28" y="1272"/>
                    <a:ext cx="10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9" name="Line 71">
                  <a:extLst>
                    <a:ext uri="{FF2B5EF4-FFF2-40B4-BE49-F238E27FC236}">
                      <a16:creationId xmlns:a16="http://schemas.microsoft.com/office/drawing/2014/main" id="{92750F31-EA99-4D0C-AC87-87022438CD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08" y="1272"/>
                  <a:ext cx="0" cy="21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80" name="Group 72">
                  <a:extLst>
                    <a:ext uri="{FF2B5EF4-FFF2-40B4-BE49-F238E27FC236}">
                      <a16:creationId xmlns:a16="http://schemas.microsoft.com/office/drawing/2014/main" id="{3E650EF0-51E0-4628-8992-8AFDFD6340E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28" y="1416"/>
                  <a:ext cx="1080" cy="252"/>
                  <a:chOff x="3828" y="1128"/>
                  <a:chExt cx="1080" cy="252"/>
                </a:xfrm>
              </p:grpSpPr>
              <p:sp>
                <p:nvSpPr>
                  <p:cNvPr id="108" name="AutoShape 73">
                    <a:extLst>
                      <a:ext uri="{FF2B5EF4-FFF2-40B4-BE49-F238E27FC236}">
                        <a16:creationId xmlns:a16="http://schemas.microsoft.com/office/drawing/2014/main" id="{4D188331-B9B7-4319-A286-B7820FF504B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261738">
                    <a:off x="4350" y="1145"/>
                    <a:ext cx="226" cy="240"/>
                  </a:xfrm>
                  <a:prstGeom prst="flowChartExtract">
                    <a:avLst/>
                  </a:prstGeom>
                  <a:solidFill>
                    <a:srgbClr val="FF7C8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anose="05000000000000000000" pitchFamily="2" charset="2"/>
                      <a:buChar char="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anose="05000000000000000000" pitchFamily="2" charset="2"/>
                      <a:buChar char="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109" name="Line 74">
                    <a:extLst>
                      <a:ext uri="{FF2B5EF4-FFF2-40B4-BE49-F238E27FC236}">
                        <a16:creationId xmlns:a16="http://schemas.microsoft.com/office/drawing/2014/main" id="{88997D82-D4E9-43AC-83E3-B580D5BC7A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96" y="1128"/>
                    <a:ext cx="0" cy="252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Line 75">
                    <a:extLst>
                      <a:ext uri="{FF2B5EF4-FFF2-40B4-BE49-F238E27FC236}">
                        <a16:creationId xmlns:a16="http://schemas.microsoft.com/office/drawing/2014/main" id="{6B711FBC-22E1-4CD5-8A73-90B967B9163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28" y="1272"/>
                    <a:ext cx="10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1" name="Group 76">
                  <a:extLst>
                    <a:ext uri="{FF2B5EF4-FFF2-40B4-BE49-F238E27FC236}">
                      <a16:creationId xmlns:a16="http://schemas.microsoft.com/office/drawing/2014/main" id="{3626710A-91D0-49C9-B731-F27E2FD7D10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52" y="3276"/>
                  <a:ext cx="1080" cy="252"/>
                  <a:chOff x="3828" y="1128"/>
                  <a:chExt cx="1080" cy="252"/>
                </a:xfrm>
              </p:grpSpPr>
              <p:sp>
                <p:nvSpPr>
                  <p:cNvPr id="105" name="AutoShape 77">
                    <a:extLst>
                      <a:ext uri="{FF2B5EF4-FFF2-40B4-BE49-F238E27FC236}">
                        <a16:creationId xmlns:a16="http://schemas.microsoft.com/office/drawing/2014/main" id="{13215A44-4936-4BC6-ABE3-D077E508218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261738">
                    <a:off x="4350" y="1145"/>
                    <a:ext cx="226" cy="240"/>
                  </a:xfrm>
                  <a:prstGeom prst="flowChartExtract">
                    <a:avLst/>
                  </a:prstGeom>
                  <a:solidFill>
                    <a:srgbClr val="FF7C8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anose="05000000000000000000" pitchFamily="2" charset="2"/>
                      <a:buChar char="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anose="05000000000000000000" pitchFamily="2" charset="2"/>
                      <a:buChar char="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106" name="Line 78">
                    <a:extLst>
                      <a:ext uri="{FF2B5EF4-FFF2-40B4-BE49-F238E27FC236}">
                        <a16:creationId xmlns:a16="http://schemas.microsoft.com/office/drawing/2014/main" id="{88E643D8-884E-4D29-AC8D-473915D52B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96" y="1128"/>
                    <a:ext cx="0" cy="252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Line 79">
                    <a:extLst>
                      <a:ext uri="{FF2B5EF4-FFF2-40B4-BE49-F238E27FC236}">
                        <a16:creationId xmlns:a16="http://schemas.microsoft.com/office/drawing/2014/main" id="{08374CED-743C-4532-980B-7AC1E9F00C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28" y="1272"/>
                    <a:ext cx="10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2" name="Group 80">
                  <a:extLst>
                    <a:ext uri="{FF2B5EF4-FFF2-40B4-BE49-F238E27FC236}">
                      <a16:creationId xmlns:a16="http://schemas.microsoft.com/office/drawing/2014/main" id="{1F884EAC-A90B-4FAC-9537-83CC64FA37C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40" y="2976"/>
                  <a:ext cx="1080" cy="252"/>
                  <a:chOff x="3828" y="1128"/>
                  <a:chExt cx="1080" cy="252"/>
                </a:xfrm>
              </p:grpSpPr>
              <p:sp>
                <p:nvSpPr>
                  <p:cNvPr id="102" name="AutoShape 81">
                    <a:extLst>
                      <a:ext uri="{FF2B5EF4-FFF2-40B4-BE49-F238E27FC236}">
                        <a16:creationId xmlns:a16="http://schemas.microsoft.com/office/drawing/2014/main" id="{23958B4D-D0AA-4906-B4B7-B1F080924CB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261738">
                    <a:off x="4350" y="1145"/>
                    <a:ext cx="226" cy="240"/>
                  </a:xfrm>
                  <a:prstGeom prst="flowChartExtract">
                    <a:avLst/>
                  </a:prstGeom>
                  <a:solidFill>
                    <a:srgbClr val="FF7C8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anose="05000000000000000000" pitchFamily="2" charset="2"/>
                      <a:buChar char="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anose="05000000000000000000" pitchFamily="2" charset="2"/>
                      <a:buChar char="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103" name="Line 82">
                    <a:extLst>
                      <a:ext uri="{FF2B5EF4-FFF2-40B4-BE49-F238E27FC236}">
                        <a16:creationId xmlns:a16="http://schemas.microsoft.com/office/drawing/2014/main" id="{50A87E7E-3CCD-421F-94E3-91A7AD0332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96" y="1128"/>
                    <a:ext cx="0" cy="252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Line 83">
                    <a:extLst>
                      <a:ext uri="{FF2B5EF4-FFF2-40B4-BE49-F238E27FC236}">
                        <a16:creationId xmlns:a16="http://schemas.microsoft.com/office/drawing/2014/main" id="{F55CD7CB-FC63-46F1-A105-04940BD503B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28" y="1272"/>
                    <a:ext cx="10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3" name="Group 84">
                  <a:extLst>
                    <a:ext uri="{FF2B5EF4-FFF2-40B4-BE49-F238E27FC236}">
                      <a16:creationId xmlns:a16="http://schemas.microsoft.com/office/drawing/2014/main" id="{C5907119-C539-4792-B144-32962BB471C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28" y="2664"/>
                  <a:ext cx="1080" cy="252"/>
                  <a:chOff x="3828" y="1128"/>
                  <a:chExt cx="1080" cy="252"/>
                </a:xfrm>
              </p:grpSpPr>
              <p:sp>
                <p:nvSpPr>
                  <p:cNvPr id="99" name="AutoShape 85">
                    <a:extLst>
                      <a:ext uri="{FF2B5EF4-FFF2-40B4-BE49-F238E27FC236}">
                        <a16:creationId xmlns:a16="http://schemas.microsoft.com/office/drawing/2014/main" id="{0747BD15-E62B-4403-B197-474F04B4C0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261738">
                    <a:off x="4350" y="1145"/>
                    <a:ext cx="226" cy="240"/>
                  </a:xfrm>
                  <a:prstGeom prst="flowChartExtract">
                    <a:avLst/>
                  </a:prstGeom>
                  <a:solidFill>
                    <a:srgbClr val="FF7C8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anose="05000000000000000000" pitchFamily="2" charset="2"/>
                      <a:buChar char="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anose="05000000000000000000" pitchFamily="2" charset="2"/>
                      <a:buChar char="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100" name="Line 86">
                    <a:extLst>
                      <a:ext uri="{FF2B5EF4-FFF2-40B4-BE49-F238E27FC236}">
                        <a16:creationId xmlns:a16="http://schemas.microsoft.com/office/drawing/2014/main" id="{E30FF4DC-2523-46EC-AB87-5AB6051FEF0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96" y="1128"/>
                    <a:ext cx="0" cy="252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Line 87">
                    <a:extLst>
                      <a:ext uri="{FF2B5EF4-FFF2-40B4-BE49-F238E27FC236}">
                        <a16:creationId xmlns:a16="http://schemas.microsoft.com/office/drawing/2014/main" id="{EF6E410D-CE6E-4A38-BDEC-ED5213251E5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28" y="1272"/>
                    <a:ext cx="10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4" name="Group 88">
                  <a:extLst>
                    <a:ext uri="{FF2B5EF4-FFF2-40B4-BE49-F238E27FC236}">
                      <a16:creationId xmlns:a16="http://schemas.microsoft.com/office/drawing/2014/main" id="{98647888-A55A-4B04-B0B7-7475EA22710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16" y="1728"/>
                  <a:ext cx="1080" cy="252"/>
                  <a:chOff x="3828" y="1128"/>
                  <a:chExt cx="1080" cy="252"/>
                </a:xfrm>
              </p:grpSpPr>
              <p:sp>
                <p:nvSpPr>
                  <p:cNvPr id="96" name="AutoShape 89">
                    <a:extLst>
                      <a:ext uri="{FF2B5EF4-FFF2-40B4-BE49-F238E27FC236}">
                        <a16:creationId xmlns:a16="http://schemas.microsoft.com/office/drawing/2014/main" id="{EDDE896D-2AC9-44FA-8E4A-CDF0A0C9006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261738">
                    <a:off x="4350" y="1145"/>
                    <a:ext cx="226" cy="240"/>
                  </a:xfrm>
                  <a:prstGeom prst="flowChartExtract">
                    <a:avLst/>
                  </a:prstGeom>
                  <a:solidFill>
                    <a:srgbClr val="FF7C8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anose="05000000000000000000" pitchFamily="2" charset="2"/>
                      <a:buChar char="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anose="05000000000000000000" pitchFamily="2" charset="2"/>
                      <a:buChar char="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97" name="Line 90">
                    <a:extLst>
                      <a:ext uri="{FF2B5EF4-FFF2-40B4-BE49-F238E27FC236}">
                        <a16:creationId xmlns:a16="http://schemas.microsoft.com/office/drawing/2014/main" id="{EE239C74-7801-4B7E-A582-AD3F39223DE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96" y="1128"/>
                    <a:ext cx="0" cy="252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Line 91">
                    <a:extLst>
                      <a:ext uri="{FF2B5EF4-FFF2-40B4-BE49-F238E27FC236}">
                        <a16:creationId xmlns:a16="http://schemas.microsoft.com/office/drawing/2014/main" id="{AA64795B-5CCC-42F6-ACAE-96C2D465067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28" y="1272"/>
                    <a:ext cx="10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5" name="Group 92">
                  <a:extLst>
                    <a:ext uri="{FF2B5EF4-FFF2-40B4-BE49-F238E27FC236}">
                      <a16:creationId xmlns:a16="http://schemas.microsoft.com/office/drawing/2014/main" id="{90CD7B59-8728-493A-B46D-AADE6B2F4FD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40" y="2352"/>
                  <a:ext cx="1080" cy="252"/>
                  <a:chOff x="3828" y="1128"/>
                  <a:chExt cx="1080" cy="252"/>
                </a:xfrm>
              </p:grpSpPr>
              <p:sp>
                <p:nvSpPr>
                  <p:cNvPr id="93" name="AutoShape 93">
                    <a:extLst>
                      <a:ext uri="{FF2B5EF4-FFF2-40B4-BE49-F238E27FC236}">
                        <a16:creationId xmlns:a16="http://schemas.microsoft.com/office/drawing/2014/main" id="{AEA4223A-23EA-463A-89CB-C2BE0D2C83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261738">
                    <a:off x="4350" y="1145"/>
                    <a:ext cx="226" cy="240"/>
                  </a:xfrm>
                  <a:prstGeom prst="flowChartExtract">
                    <a:avLst/>
                  </a:prstGeom>
                  <a:solidFill>
                    <a:srgbClr val="FF7C8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anose="05000000000000000000" pitchFamily="2" charset="2"/>
                      <a:buChar char="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anose="05000000000000000000" pitchFamily="2" charset="2"/>
                      <a:buChar char="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94" name="Line 94">
                    <a:extLst>
                      <a:ext uri="{FF2B5EF4-FFF2-40B4-BE49-F238E27FC236}">
                        <a16:creationId xmlns:a16="http://schemas.microsoft.com/office/drawing/2014/main" id="{EAFF18C7-B410-41CF-BA28-36DA50D4E46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96" y="1128"/>
                    <a:ext cx="0" cy="252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Line 95">
                    <a:extLst>
                      <a:ext uri="{FF2B5EF4-FFF2-40B4-BE49-F238E27FC236}">
                        <a16:creationId xmlns:a16="http://schemas.microsoft.com/office/drawing/2014/main" id="{F3D20145-3569-4B98-BD6B-30187F38A8A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28" y="1272"/>
                    <a:ext cx="10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6" name="Group 96">
                  <a:extLst>
                    <a:ext uri="{FF2B5EF4-FFF2-40B4-BE49-F238E27FC236}">
                      <a16:creationId xmlns:a16="http://schemas.microsoft.com/office/drawing/2014/main" id="{4CC4C654-7D45-48C2-8BE7-250D1CF6C84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28" y="2040"/>
                  <a:ext cx="1080" cy="252"/>
                  <a:chOff x="3828" y="1128"/>
                  <a:chExt cx="1080" cy="252"/>
                </a:xfrm>
              </p:grpSpPr>
              <p:sp>
                <p:nvSpPr>
                  <p:cNvPr id="90" name="AutoShape 97">
                    <a:extLst>
                      <a:ext uri="{FF2B5EF4-FFF2-40B4-BE49-F238E27FC236}">
                        <a16:creationId xmlns:a16="http://schemas.microsoft.com/office/drawing/2014/main" id="{E4FB78AB-57EE-4A20-A1CD-2033241540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261738">
                    <a:off x="4350" y="1145"/>
                    <a:ext cx="226" cy="240"/>
                  </a:xfrm>
                  <a:prstGeom prst="flowChartExtract">
                    <a:avLst/>
                  </a:prstGeom>
                  <a:solidFill>
                    <a:srgbClr val="FF7C8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anose="05000000000000000000" pitchFamily="2" charset="2"/>
                      <a:buChar char="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anose="05000000000000000000" pitchFamily="2" charset="2"/>
                      <a:buChar char="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91" name="Line 98">
                    <a:extLst>
                      <a:ext uri="{FF2B5EF4-FFF2-40B4-BE49-F238E27FC236}">
                        <a16:creationId xmlns:a16="http://schemas.microsoft.com/office/drawing/2014/main" id="{8A97D254-9A7B-4F46-9AEC-2E0D9133226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96" y="1128"/>
                    <a:ext cx="0" cy="252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Line 99">
                    <a:extLst>
                      <a:ext uri="{FF2B5EF4-FFF2-40B4-BE49-F238E27FC236}">
                        <a16:creationId xmlns:a16="http://schemas.microsoft.com/office/drawing/2014/main" id="{175AA270-E64F-4F9A-A59E-78F6653EE69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28" y="1272"/>
                    <a:ext cx="10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7" name="Line 100">
                  <a:extLst>
                    <a:ext uri="{FF2B5EF4-FFF2-40B4-BE49-F238E27FC236}">
                      <a16:creationId xmlns:a16="http://schemas.microsoft.com/office/drawing/2014/main" id="{90692471-1892-4E40-952F-EA9AE64427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08" y="2340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8" name="Line 101">
                  <a:extLst>
                    <a:ext uri="{FF2B5EF4-FFF2-40B4-BE49-F238E27FC236}">
                      <a16:creationId xmlns:a16="http://schemas.microsoft.com/office/drawing/2014/main" id="{6765CDFD-75BB-480C-A965-4CD00DCA71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48" y="234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" name="Line 102">
                  <a:extLst>
                    <a:ext uri="{FF2B5EF4-FFF2-40B4-BE49-F238E27FC236}">
                      <a16:creationId xmlns:a16="http://schemas.microsoft.com/office/drawing/2014/main" id="{74D5C80B-1034-4380-BBC0-5034704C82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64" y="2592"/>
                  <a:ext cx="156" cy="0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6" name="Text Box 103">
                <a:extLst>
                  <a:ext uri="{FF2B5EF4-FFF2-40B4-BE49-F238E27FC236}">
                    <a16:creationId xmlns:a16="http://schemas.microsoft.com/office/drawing/2014/main" id="{A5B54D20-C823-4CBB-B9BA-EB2D7C4F36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4" y="1212"/>
                <a:ext cx="288" cy="2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/>
                  <a:t>a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/>
                  <a:t>b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/>
                  <a:t>c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/>
                  <a:t>d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/>
                  <a:t>e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/>
                  <a:t>f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/>
                  <a:t>g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/>
                  <a:t>ep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zh-CN" sz="2000"/>
              </a:p>
            </p:txBody>
          </p:sp>
        </p:grpSp>
        <p:sp>
          <p:nvSpPr>
            <p:cNvPr id="74" name="Text Box 104">
              <a:extLst>
                <a:ext uri="{FF2B5EF4-FFF2-40B4-BE49-F238E27FC236}">
                  <a16:creationId xmlns:a16="http://schemas.microsoft.com/office/drawing/2014/main" id="{4AD33D74-03DA-4877-8BB0-0E6D28BD90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4" y="3660"/>
              <a:ext cx="2076" cy="250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/>
                <a:t>共阴极</a:t>
              </a:r>
              <a:r>
                <a:rPr lang="en-US" altLang="zh-CN" sz="2000"/>
                <a:t>LED</a:t>
              </a:r>
              <a:r>
                <a:rPr lang="zh-CN" altLang="en-US" sz="2000"/>
                <a:t>显示器的结构</a:t>
              </a:r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136051929"/>
      </p:ext>
    </p:extLst>
  </p:cSld>
  <p:clrMapOvr>
    <a:masterClrMapping/>
  </p:clrMapOvr>
  <p:transition spd="slow" advTm="401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38200"/>
            <a:ext cx="8001000" cy="1030288"/>
          </a:xfrm>
        </p:spPr>
        <p:txBody>
          <a:bodyPr/>
          <a:lstStyle/>
          <a:p>
            <a:pPr eaLnBrk="1" hangingPunct="1"/>
            <a:r>
              <a:rPr lang="zh-CN" altLang="en-US" b="1" dirty="0"/>
              <a:t>第</a:t>
            </a:r>
            <a:r>
              <a:rPr lang="en-US" altLang="zh-CN" b="1" dirty="0"/>
              <a:t>9</a:t>
            </a:r>
            <a:r>
              <a:rPr lang="zh-CN" altLang="en-US" b="1" dirty="0"/>
              <a:t>章  </a:t>
            </a:r>
            <a:r>
              <a:rPr lang="zh-CN" altLang="en-US" b="1" dirty="0">
                <a:solidFill>
                  <a:srgbClr val="0000FF"/>
                </a:solidFill>
                <a:ea typeface="华文中宋" panose="02010600040101010101" pitchFamily="2" charset="-122"/>
              </a:rPr>
              <a:t>应用系统配置及接口技术</a:t>
            </a:r>
            <a:endParaRPr lang="zh-CN" altLang="en-US" b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85938" y="3286125"/>
            <a:ext cx="7156450" cy="1719263"/>
          </a:xfrm>
        </p:spPr>
        <p:txBody>
          <a:bodyPr/>
          <a:lstStyle/>
          <a:p>
            <a:pPr algn="r" eaLnBrk="1" hangingPunct="1"/>
            <a:r>
              <a:rPr lang="zh-CN" altLang="en-US" b="1" dirty="0"/>
              <a:t>          任课教师：左小五</a:t>
            </a:r>
            <a:endParaRPr lang="en-US" altLang="zh-CN" b="1" dirty="0"/>
          </a:p>
          <a:p>
            <a:pPr algn="r" eaLnBrk="1" hangingPunct="1"/>
            <a:r>
              <a:rPr lang="en-US" altLang="zh-CN" b="1" dirty="0"/>
              <a:t>E-mail</a:t>
            </a:r>
            <a:r>
              <a:rPr lang="zh-CN" altLang="en-US" b="1" dirty="0"/>
              <a:t>：</a:t>
            </a:r>
            <a:r>
              <a:rPr lang="en-US" altLang="zh-CN" b="1" dirty="0">
                <a:hlinkClick r:id="rId2"/>
              </a:rPr>
              <a:t>zxw@usst.edu.cn</a:t>
            </a:r>
            <a:endParaRPr lang="en-US" altLang="zh-CN" b="1" dirty="0"/>
          </a:p>
          <a:p>
            <a:pPr algn="r" eaLnBrk="1" hangingPunct="1"/>
            <a:r>
              <a:rPr lang="en-US" altLang="zh-CN" b="1" dirty="0"/>
              <a:t>Tel</a:t>
            </a:r>
            <a:r>
              <a:rPr lang="zh-CN" altLang="en-US" b="1" dirty="0"/>
              <a:t>：</a:t>
            </a:r>
            <a:r>
              <a:rPr lang="en-US" altLang="zh-CN" b="1" dirty="0"/>
              <a:t>18221967378</a:t>
            </a:r>
            <a:endParaRPr lang="zh-CN" altLang="en-US" b="1" dirty="0"/>
          </a:p>
          <a:p>
            <a:pPr algn="r" eaLnBrk="1" hangingPunct="1"/>
            <a:r>
              <a:rPr lang="zh-CN" altLang="en-US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8196" name="矩形 3"/>
          <p:cNvSpPr>
            <a:spLocks noChangeArrowheads="1"/>
          </p:cNvSpPr>
          <p:nvPr/>
        </p:nvSpPr>
        <p:spPr bwMode="auto">
          <a:xfrm>
            <a:off x="2500313" y="5786438"/>
            <a:ext cx="43037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C00000"/>
                </a:solidFill>
              </a:rPr>
              <a:t>上海理工大学光电学院</a:t>
            </a:r>
            <a:endParaRPr lang="zh-CN" altLang="en-US" sz="3200"/>
          </a:p>
        </p:txBody>
      </p:sp>
      <p:pic>
        <p:nvPicPr>
          <p:cNvPr id="8197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57959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2">
            <a:extLst>
              <a:ext uri="{FF2B5EF4-FFF2-40B4-BE49-F238E27FC236}">
                <a16:creationId xmlns:a16="http://schemas.microsoft.com/office/drawing/2014/main" id="{46B34C6E-C631-41ED-99FB-3CDCFD522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762" y="1016907"/>
            <a:ext cx="8001000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9.1.2   LED</a:t>
            </a:r>
            <a:r>
              <a:rPr lang="zh-CN" altLang="en-US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显示器接口及显示程序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430956-8977-4641-AEF5-4612A29D6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857" y="1916832"/>
            <a:ext cx="8174286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⑴．</a:t>
            </a:r>
            <a:r>
              <a:rPr kumimoji="1" lang="en-US" altLang="zh-CN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LED</a:t>
            </a:r>
            <a:r>
              <a:rPr kumimoji="1"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硬件译码：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            </a:t>
            </a:r>
            <a:endParaRPr kumimoji="1" lang="en-US" altLang="zh-CN" sz="20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           </a:t>
            </a:r>
            <a:r>
              <a:rPr kumimoji="1"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用专用译码器电路，将欲显示的字符转换为段码。</a:t>
            </a:r>
            <a:endParaRPr kumimoji="1" lang="en-US" altLang="zh-CN" sz="24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0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⑵．</a:t>
            </a:r>
            <a:r>
              <a:rPr kumimoji="1" lang="en-US" altLang="zh-CN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LED</a:t>
            </a:r>
            <a:r>
              <a:rPr kumimoji="1"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软件译码：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          </a:t>
            </a:r>
            <a:endParaRPr kumimoji="1" lang="en-US" altLang="zh-CN" sz="20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           </a:t>
            </a:r>
            <a:r>
              <a:rPr kumimoji="1"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利用查表法，将段码作成一个表，以字符值为</a:t>
            </a:r>
            <a:endParaRPr kumimoji="1" lang="en-US" altLang="zh-CN" sz="24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     </a:t>
            </a:r>
            <a:r>
              <a:rPr kumimoji="1"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索引，可查出不同字符的相应段码。</a:t>
            </a:r>
          </a:p>
        </p:txBody>
      </p:sp>
    </p:spTree>
    <p:extLst>
      <p:ext uri="{BB962C8B-B14F-4D97-AF65-F5344CB8AC3E}">
        <p14:creationId xmlns:p14="http://schemas.microsoft.com/office/powerpoint/2010/main" val="3233176708"/>
      </p:ext>
    </p:extLst>
  </p:cSld>
  <p:clrMapOvr>
    <a:masterClrMapping/>
  </p:clrMapOvr>
  <p:transition spd="slow" advTm="4018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2">
            <a:extLst>
              <a:ext uri="{FF2B5EF4-FFF2-40B4-BE49-F238E27FC236}">
                <a16:creationId xmlns:a16="http://schemas.microsoft.com/office/drawing/2014/main" id="{46B34C6E-C631-41ED-99FB-3CDCFD522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762" y="1016907"/>
            <a:ext cx="8001000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9.1.2   LED</a:t>
            </a:r>
            <a:r>
              <a:rPr lang="zh-CN" altLang="en-US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显示器接口及显示程序</a:t>
            </a:r>
          </a:p>
        </p:txBody>
      </p:sp>
      <p:grpSp>
        <p:nvGrpSpPr>
          <p:cNvPr id="8" name="Group 90">
            <a:extLst>
              <a:ext uri="{FF2B5EF4-FFF2-40B4-BE49-F238E27FC236}">
                <a16:creationId xmlns:a16="http://schemas.microsoft.com/office/drawing/2014/main" id="{09372AA9-2008-4F36-9EF9-23BE24CAAAE0}"/>
              </a:ext>
            </a:extLst>
          </p:cNvPr>
          <p:cNvGrpSpPr>
            <a:grpSpLocks/>
          </p:cNvGrpSpPr>
          <p:nvPr/>
        </p:nvGrpSpPr>
        <p:grpSpPr bwMode="auto">
          <a:xfrm>
            <a:off x="344562" y="1751112"/>
            <a:ext cx="8153400" cy="5257800"/>
            <a:chOff x="0" y="720"/>
            <a:chExt cx="5136" cy="3312"/>
          </a:xfrm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6C9481E8-EA44-40CC-B6E1-7503CCBBF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" y="736"/>
              <a:ext cx="492" cy="297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pSp>
          <p:nvGrpSpPr>
            <p:cNvPr id="12" name="Group 6">
              <a:extLst>
                <a:ext uri="{FF2B5EF4-FFF2-40B4-BE49-F238E27FC236}">
                  <a16:creationId xmlns:a16="http://schemas.microsoft.com/office/drawing/2014/main" id="{E1F031FA-83DA-4AF5-958B-7B92D2901E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4" y="1026"/>
              <a:ext cx="840" cy="216"/>
              <a:chOff x="2760" y="1338"/>
              <a:chExt cx="840" cy="216"/>
            </a:xfrm>
          </p:grpSpPr>
          <p:sp>
            <p:nvSpPr>
              <p:cNvPr id="95" name="AutoShape 7">
                <a:extLst>
                  <a:ext uri="{FF2B5EF4-FFF2-40B4-BE49-F238E27FC236}">
                    <a16:creationId xmlns:a16="http://schemas.microsoft.com/office/drawing/2014/main" id="{B4C2A51E-1115-45C1-A941-2242A7CA83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3036" y="1320"/>
                <a:ext cx="216" cy="252"/>
              </a:xfrm>
              <a:prstGeom prst="flowChartMerge">
                <a:avLst/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6" name="Line 8">
                <a:extLst>
                  <a:ext uri="{FF2B5EF4-FFF2-40B4-BE49-F238E27FC236}">
                    <a16:creationId xmlns:a16="http://schemas.microsoft.com/office/drawing/2014/main" id="{690923BD-14F6-4F37-B139-6E0E888902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2" y="1453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" name="Line 9">
                <a:extLst>
                  <a:ext uri="{FF2B5EF4-FFF2-40B4-BE49-F238E27FC236}">
                    <a16:creationId xmlns:a16="http://schemas.microsoft.com/office/drawing/2014/main" id="{6ADC0E38-C605-4BC6-BDAD-31356E2F49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60" y="1440"/>
                <a:ext cx="2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C20CD0D1-5EF9-435F-AC88-033DA19F5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720"/>
              <a:ext cx="1152" cy="297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000"/>
            </a:p>
          </p:txBody>
        </p:sp>
        <p:sp>
          <p:nvSpPr>
            <p:cNvPr id="14" name="Text Box 11">
              <a:extLst>
                <a:ext uri="{FF2B5EF4-FFF2-40B4-BE49-F238E27FC236}">
                  <a16:creationId xmlns:a16="http://schemas.microsoft.com/office/drawing/2014/main" id="{88EB24A1-173C-4452-B283-F14AF3C791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008"/>
              <a:ext cx="504" cy="2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/>
                <a:t>Q0</a:t>
              </a:r>
            </a:p>
            <a:p>
              <a:pPr eaLnBrk="1" hangingPunct="1">
                <a:lnSpc>
                  <a:spcPct val="11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/>
                <a:t>Q1</a:t>
              </a:r>
            </a:p>
            <a:p>
              <a:pPr eaLnBrk="1" hangingPunct="1">
                <a:lnSpc>
                  <a:spcPct val="11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/>
                <a:t>Q 2</a:t>
              </a:r>
            </a:p>
            <a:p>
              <a:pPr eaLnBrk="1" hangingPunct="1">
                <a:lnSpc>
                  <a:spcPct val="11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/>
                <a:t>Q 3</a:t>
              </a:r>
            </a:p>
            <a:p>
              <a:pPr eaLnBrk="1" hangingPunct="1">
                <a:lnSpc>
                  <a:spcPct val="11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/>
                <a:t>Q 4</a:t>
              </a:r>
            </a:p>
            <a:p>
              <a:pPr eaLnBrk="1" hangingPunct="1">
                <a:lnSpc>
                  <a:spcPct val="11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/>
                <a:t>Q 5</a:t>
              </a:r>
            </a:p>
            <a:p>
              <a:pPr eaLnBrk="1" hangingPunct="1">
                <a:lnSpc>
                  <a:spcPct val="11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/>
                <a:t>Q 6</a:t>
              </a:r>
            </a:p>
            <a:p>
              <a:pPr eaLnBrk="1" hangingPunct="1">
                <a:lnSpc>
                  <a:spcPct val="11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/>
                <a:t>Q 7</a:t>
              </a:r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4215DB3F-3D05-4EAD-880E-163F203DED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1128"/>
              <a:ext cx="4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EEC64193-2115-4B4E-BF74-25C32055B5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2" y="1416"/>
              <a:ext cx="4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812C09E2-2F71-4538-9D52-62D23AA8F4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2" y="2040"/>
              <a:ext cx="4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9D5DA6C6-4E25-4ACB-A26B-458C0AFF6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4" y="2352"/>
              <a:ext cx="4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BEC469A5-BE86-4433-8A60-E2D576F773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2" y="2664"/>
              <a:ext cx="4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6EC54ED1-71E1-4028-8F3B-F88BC667A0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2" y="1728"/>
              <a:ext cx="4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9D110382-1F14-4AE5-B662-6D29C2BD56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2" y="2976"/>
              <a:ext cx="4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C1990A21-2B34-4072-8A94-D2C9D75A94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48" y="3268"/>
              <a:ext cx="500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AutoShape 21">
              <a:extLst>
                <a:ext uri="{FF2B5EF4-FFF2-40B4-BE49-F238E27FC236}">
                  <a16:creationId xmlns:a16="http://schemas.microsoft.com/office/drawing/2014/main" id="{1963FCDD-A55A-481D-84AE-449E19DFB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040"/>
              <a:ext cx="852" cy="384"/>
            </a:xfrm>
            <a:prstGeom prst="rightArrow">
              <a:avLst>
                <a:gd name="adj1" fmla="val 50000"/>
                <a:gd name="adj2" fmla="val 5546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4" name="Text Box 22">
              <a:extLst>
                <a:ext uri="{FF2B5EF4-FFF2-40B4-BE49-F238E27FC236}">
                  <a16:creationId xmlns:a16="http://schemas.microsoft.com/office/drawing/2014/main" id="{0B952EFB-7DA6-4DB3-8CE8-D7C3BA5FB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484"/>
              <a:ext cx="8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/>
                <a:t>DB7--DB0</a:t>
              </a:r>
            </a:p>
          </p:txBody>
        </p:sp>
        <p:grpSp>
          <p:nvGrpSpPr>
            <p:cNvPr id="25" name="Group 23">
              <a:extLst>
                <a:ext uri="{FF2B5EF4-FFF2-40B4-BE49-F238E27FC236}">
                  <a16:creationId xmlns:a16="http://schemas.microsoft.com/office/drawing/2014/main" id="{256017A8-DFA5-4605-B6F0-6FE251B8A3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0" y="720"/>
              <a:ext cx="1679" cy="2964"/>
              <a:chOff x="3632" y="1032"/>
              <a:chExt cx="1679" cy="2964"/>
            </a:xfrm>
          </p:grpSpPr>
          <p:sp>
            <p:nvSpPr>
              <p:cNvPr id="58" name="Rectangle 24">
                <a:extLst>
                  <a:ext uri="{FF2B5EF4-FFF2-40B4-BE49-F238E27FC236}">
                    <a16:creationId xmlns:a16="http://schemas.microsoft.com/office/drawing/2014/main" id="{1506090A-B359-46DA-91DD-2ADD5C72E6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2" y="1032"/>
                <a:ext cx="1116" cy="296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grpSp>
            <p:nvGrpSpPr>
              <p:cNvPr id="59" name="Group 25">
                <a:extLst>
                  <a:ext uri="{FF2B5EF4-FFF2-40B4-BE49-F238E27FC236}">
                    <a16:creationId xmlns:a16="http://schemas.microsoft.com/office/drawing/2014/main" id="{BE484F9A-369C-4C3E-841B-A08F77FE7A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6" y="1350"/>
                <a:ext cx="1080" cy="252"/>
                <a:chOff x="3612" y="574"/>
                <a:chExt cx="1080" cy="252"/>
              </a:xfrm>
            </p:grpSpPr>
            <p:sp>
              <p:nvSpPr>
                <p:cNvPr id="92" name="AutoShape 26">
                  <a:extLst>
                    <a:ext uri="{FF2B5EF4-FFF2-40B4-BE49-F238E27FC236}">
                      <a16:creationId xmlns:a16="http://schemas.microsoft.com/office/drawing/2014/main" id="{EEB4D6DB-92D8-47A2-98B8-8DC608ACB1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518865">
                  <a:off x="4076" y="570"/>
                  <a:ext cx="226" cy="240"/>
                </a:xfrm>
                <a:prstGeom prst="flowChartExtract">
                  <a:avLst/>
                </a:prstGeom>
                <a:solidFill>
                  <a:srgbClr val="FF7C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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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93" name="Line 27">
                  <a:extLst>
                    <a:ext uri="{FF2B5EF4-FFF2-40B4-BE49-F238E27FC236}">
                      <a16:creationId xmlns:a16="http://schemas.microsoft.com/office/drawing/2014/main" id="{8AFD3F8F-98BA-4843-9F46-822D7473EC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10780604">
                  <a:off x="4056" y="574"/>
                  <a:ext cx="0" cy="252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4" name="Line 28">
                  <a:extLst>
                    <a:ext uri="{FF2B5EF4-FFF2-40B4-BE49-F238E27FC236}">
                      <a16:creationId xmlns:a16="http://schemas.microsoft.com/office/drawing/2014/main" id="{459EEB41-F941-43A8-95EB-C7EC1EC321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10780604">
                  <a:off x="3612" y="684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0" name="Line 29">
                <a:extLst>
                  <a:ext uri="{FF2B5EF4-FFF2-40B4-BE49-F238E27FC236}">
                    <a16:creationId xmlns:a16="http://schemas.microsoft.com/office/drawing/2014/main" id="{76AA4690-8793-4A60-B991-3ADC807D85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8" y="1452"/>
                <a:ext cx="0" cy="2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Line 30">
                <a:extLst>
                  <a:ext uri="{FF2B5EF4-FFF2-40B4-BE49-F238E27FC236}">
                    <a16:creationId xmlns:a16="http://schemas.microsoft.com/office/drawing/2014/main" id="{EB082CE8-A69D-43E7-9A59-99DC77E116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8" y="252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Text Box 31">
                <a:extLst>
                  <a:ext uri="{FF2B5EF4-FFF2-40B4-BE49-F238E27FC236}">
                    <a16:creationId xmlns:a16="http://schemas.microsoft.com/office/drawing/2014/main" id="{B267A512-3A13-49DE-82AA-DF7CC72A2A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1212"/>
                <a:ext cx="288" cy="27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/>
                  <a:t>a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/>
                  <a:t>b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/>
                  <a:t>c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/>
                  <a:t>d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/>
                  <a:t>e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/>
                  <a:t>f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/>
                  <a:t>g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/>
                  <a:t>ep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zh-CN" sz="2000"/>
              </a:p>
            </p:txBody>
          </p:sp>
          <p:grpSp>
            <p:nvGrpSpPr>
              <p:cNvPr id="63" name="Group 32">
                <a:extLst>
                  <a:ext uri="{FF2B5EF4-FFF2-40B4-BE49-F238E27FC236}">
                    <a16:creationId xmlns:a16="http://schemas.microsoft.com/office/drawing/2014/main" id="{15FD6FB5-68B6-4A01-BFD1-94B5620245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2" y="1634"/>
                <a:ext cx="1080" cy="252"/>
                <a:chOff x="3612" y="574"/>
                <a:chExt cx="1080" cy="252"/>
              </a:xfrm>
            </p:grpSpPr>
            <p:sp>
              <p:nvSpPr>
                <p:cNvPr id="89" name="AutoShape 33">
                  <a:extLst>
                    <a:ext uri="{FF2B5EF4-FFF2-40B4-BE49-F238E27FC236}">
                      <a16:creationId xmlns:a16="http://schemas.microsoft.com/office/drawing/2014/main" id="{F919B8CB-8814-4B8A-919C-D7E483591F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518865">
                  <a:off x="4076" y="570"/>
                  <a:ext cx="226" cy="240"/>
                </a:xfrm>
                <a:prstGeom prst="flowChartExtract">
                  <a:avLst/>
                </a:prstGeom>
                <a:solidFill>
                  <a:srgbClr val="FF7C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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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90" name="Line 34">
                  <a:extLst>
                    <a:ext uri="{FF2B5EF4-FFF2-40B4-BE49-F238E27FC236}">
                      <a16:creationId xmlns:a16="http://schemas.microsoft.com/office/drawing/2014/main" id="{5F941B9A-A5BD-404C-B45C-4CA9DE5BF2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10780604">
                  <a:off x="4056" y="574"/>
                  <a:ext cx="0" cy="252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1" name="Line 35">
                  <a:extLst>
                    <a:ext uri="{FF2B5EF4-FFF2-40B4-BE49-F238E27FC236}">
                      <a16:creationId xmlns:a16="http://schemas.microsoft.com/office/drawing/2014/main" id="{A61DF743-ABD2-47A2-A1CB-E8B7EDBEB1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10780604">
                  <a:off x="3612" y="684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4" name="Group 36">
                <a:extLst>
                  <a:ext uri="{FF2B5EF4-FFF2-40B4-BE49-F238E27FC236}">
                    <a16:creationId xmlns:a16="http://schemas.microsoft.com/office/drawing/2014/main" id="{EF5651A8-23B3-414F-AB3B-D642FE7AA1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60" y="1950"/>
                <a:ext cx="1080" cy="252"/>
                <a:chOff x="3612" y="574"/>
                <a:chExt cx="1080" cy="252"/>
              </a:xfrm>
            </p:grpSpPr>
            <p:sp>
              <p:nvSpPr>
                <p:cNvPr id="86" name="AutoShape 37">
                  <a:extLst>
                    <a:ext uri="{FF2B5EF4-FFF2-40B4-BE49-F238E27FC236}">
                      <a16:creationId xmlns:a16="http://schemas.microsoft.com/office/drawing/2014/main" id="{6E50F983-FFA8-453A-91D8-EDB66404C1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518865">
                  <a:off x="4076" y="570"/>
                  <a:ext cx="226" cy="240"/>
                </a:xfrm>
                <a:prstGeom prst="flowChartExtract">
                  <a:avLst/>
                </a:prstGeom>
                <a:solidFill>
                  <a:srgbClr val="FF7C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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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87" name="Line 38">
                  <a:extLst>
                    <a:ext uri="{FF2B5EF4-FFF2-40B4-BE49-F238E27FC236}">
                      <a16:creationId xmlns:a16="http://schemas.microsoft.com/office/drawing/2014/main" id="{C825C288-8E0C-44BC-9E85-BFBDA221A8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10780604">
                  <a:off x="4056" y="574"/>
                  <a:ext cx="0" cy="252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8" name="Line 39">
                  <a:extLst>
                    <a:ext uri="{FF2B5EF4-FFF2-40B4-BE49-F238E27FC236}">
                      <a16:creationId xmlns:a16="http://schemas.microsoft.com/office/drawing/2014/main" id="{DAB1B1F8-F344-470D-8D3C-1D021E9774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10780604">
                  <a:off x="3612" y="684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" name="Group 40">
                <a:extLst>
                  <a:ext uri="{FF2B5EF4-FFF2-40B4-BE49-F238E27FC236}">
                    <a16:creationId xmlns:a16="http://schemas.microsoft.com/office/drawing/2014/main" id="{24AF3BD2-47D2-4D9A-A08A-2507D615D2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48" y="2262"/>
                <a:ext cx="1080" cy="252"/>
                <a:chOff x="3612" y="574"/>
                <a:chExt cx="1080" cy="252"/>
              </a:xfrm>
            </p:grpSpPr>
            <p:sp>
              <p:nvSpPr>
                <p:cNvPr id="83" name="AutoShape 41">
                  <a:extLst>
                    <a:ext uri="{FF2B5EF4-FFF2-40B4-BE49-F238E27FC236}">
                      <a16:creationId xmlns:a16="http://schemas.microsoft.com/office/drawing/2014/main" id="{BDDF71FD-126A-43AE-ACB9-CD2E4427DA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518865">
                  <a:off x="4076" y="570"/>
                  <a:ext cx="226" cy="240"/>
                </a:xfrm>
                <a:prstGeom prst="flowChartExtract">
                  <a:avLst/>
                </a:prstGeom>
                <a:solidFill>
                  <a:srgbClr val="FF7C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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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84" name="Line 42">
                  <a:extLst>
                    <a:ext uri="{FF2B5EF4-FFF2-40B4-BE49-F238E27FC236}">
                      <a16:creationId xmlns:a16="http://schemas.microsoft.com/office/drawing/2014/main" id="{1B10361F-9F7C-4C6B-9113-5C1977F9DF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10780604">
                  <a:off x="4056" y="574"/>
                  <a:ext cx="0" cy="252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" name="Line 43">
                  <a:extLst>
                    <a:ext uri="{FF2B5EF4-FFF2-40B4-BE49-F238E27FC236}">
                      <a16:creationId xmlns:a16="http://schemas.microsoft.com/office/drawing/2014/main" id="{C32E8812-45E4-45BA-82BA-74B6FE7F38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10780604">
                  <a:off x="3612" y="684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6" name="Group 44">
                <a:extLst>
                  <a:ext uri="{FF2B5EF4-FFF2-40B4-BE49-F238E27FC236}">
                    <a16:creationId xmlns:a16="http://schemas.microsoft.com/office/drawing/2014/main" id="{C6558F8E-44C7-42B7-BA17-1474562720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52" y="2574"/>
                <a:ext cx="1080" cy="252"/>
                <a:chOff x="3612" y="574"/>
                <a:chExt cx="1080" cy="252"/>
              </a:xfrm>
            </p:grpSpPr>
            <p:sp>
              <p:nvSpPr>
                <p:cNvPr id="80" name="AutoShape 45">
                  <a:extLst>
                    <a:ext uri="{FF2B5EF4-FFF2-40B4-BE49-F238E27FC236}">
                      <a16:creationId xmlns:a16="http://schemas.microsoft.com/office/drawing/2014/main" id="{EFFCE65C-3896-4B8D-9CC8-41012F53AD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518865">
                  <a:off x="4076" y="570"/>
                  <a:ext cx="226" cy="240"/>
                </a:xfrm>
                <a:prstGeom prst="flowChartExtract">
                  <a:avLst/>
                </a:prstGeom>
                <a:solidFill>
                  <a:srgbClr val="FF7C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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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81" name="Line 46">
                  <a:extLst>
                    <a:ext uri="{FF2B5EF4-FFF2-40B4-BE49-F238E27FC236}">
                      <a16:creationId xmlns:a16="http://schemas.microsoft.com/office/drawing/2014/main" id="{5371F9C8-267A-4DAC-B65D-95E30BA89C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10780604">
                  <a:off x="4056" y="574"/>
                  <a:ext cx="0" cy="252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Line 47">
                  <a:extLst>
                    <a:ext uri="{FF2B5EF4-FFF2-40B4-BE49-F238E27FC236}">
                      <a16:creationId xmlns:a16="http://schemas.microsoft.com/office/drawing/2014/main" id="{253204A5-5B21-4957-AE27-B667C79955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10780604">
                  <a:off x="3612" y="684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7" name="Group 48">
                <a:extLst>
                  <a:ext uri="{FF2B5EF4-FFF2-40B4-BE49-F238E27FC236}">
                    <a16:creationId xmlns:a16="http://schemas.microsoft.com/office/drawing/2014/main" id="{BFCF6948-1833-4591-9671-0489B88BC5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60" y="2886"/>
                <a:ext cx="1080" cy="252"/>
                <a:chOff x="3612" y="574"/>
                <a:chExt cx="1080" cy="252"/>
              </a:xfrm>
            </p:grpSpPr>
            <p:sp>
              <p:nvSpPr>
                <p:cNvPr id="77" name="AutoShape 49">
                  <a:extLst>
                    <a:ext uri="{FF2B5EF4-FFF2-40B4-BE49-F238E27FC236}">
                      <a16:creationId xmlns:a16="http://schemas.microsoft.com/office/drawing/2014/main" id="{562D0E0E-47E0-4922-B539-7BFC519920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518865">
                  <a:off x="4076" y="570"/>
                  <a:ext cx="226" cy="240"/>
                </a:xfrm>
                <a:prstGeom prst="flowChartExtract">
                  <a:avLst/>
                </a:prstGeom>
                <a:solidFill>
                  <a:srgbClr val="FF7C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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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78" name="Line 50">
                  <a:extLst>
                    <a:ext uri="{FF2B5EF4-FFF2-40B4-BE49-F238E27FC236}">
                      <a16:creationId xmlns:a16="http://schemas.microsoft.com/office/drawing/2014/main" id="{F37EB03F-A154-4256-97FA-EECE768544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10780604">
                  <a:off x="4056" y="574"/>
                  <a:ext cx="0" cy="252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" name="Line 51">
                  <a:extLst>
                    <a:ext uri="{FF2B5EF4-FFF2-40B4-BE49-F238E27FC236}">
                      <a16:creationId xmlns:a16="http://schemas.microsoft.com/office/drawing/2014/main" id="{38907DBE-97B8-4AF1-A6A5-60E92028C1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10780604">
                  <a:off x="3612" y="684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8" name="Group 52">
                <a:extLst>
                  <a:ext uri="{FF2B5EF4-FFF2-40B4-BE49-F238E27FC236}">
                    <a16:creationId xmlns:a16="http://schemas.microsoft.com/office/drawing/2014/main" id="{F041142B-4D29-4C21-8A54-3429B9C9D1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60" y="3198"/>
                <a:ext cx="1080" cy="252"/>
                <a:chOff x="3612" y="574"/>
                <a:chExt cx="1080" cy="252"/>
              </a:xfrm>
            </p:grpSpPr>
            <p:sp>
              <p:nvSpPr>
                <p:cNvPr id="74" name="AutoShape 53">
                  <a:extLst>
                    <a:ext uri="{FF2B5EF4-FFF2-40B4-BE49-F238E27FC236}">
                      <a16:creationId xmlns:a16="http://schemas.microsoft.com/office/drawing/2014/main" id="{95437527-3639-4434-B754-573E81FC07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518865">
                  <a:off x="4076" y="570"/>
                  <a:ext cx="226" cy="240"/>
                </a:xfrm>
                <a:prstGeom prst="flowChartExtract">
                  <a:avLst/>
                </a:prstGeom>
                <a:solidFill>
                  <a:srgbClr val="FF7C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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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75" name="Line 54">
                  <a:extLst>
                    <a:ext uri="{FF2B5EF4-FFF2-40B4-BE49-F238E27FC236}">
                      <a16:creationId xmlns:a16="http://schemas.microsoft.com/office/drawing/2014/main" id="{FA8BAA96-DB3E-4981-9B42-117B8C581E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10780604">
                  <a:off x="4056" y="574"/>
                  <a:ext cx="0" cy="252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" name="Line 55">
                  <a:extLst>
                    <a:ext uri="{FF2B5EF4-FFF2-40B4-BE49-F238E27FC236}">
                      <a16:creationId xmlns:a16="http://schemas.microsoft.com/office/drawing/2014/main" id="{E412A85E-56B6-41BB-A2A1-A9FBF54DB3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10780604">
                  <a:off x="3612" y="684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9" name="Group 56">
                <a:extLst>
                  <a:ext uri="{FF2B5EF4-FFF2-40B4-BE49-F238E27FC236}">
                    <a16:creationId xmlns:a16="http://schemas.microsoft.com/office/drawing/2014/main" id="{8F3AB89B-CFF6-4819-86FB-4603538A81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48" y="3490"/>
                <a:ext cx="1080" cy="252"/>
                <a:chOff x="3612" y="574"/>
                <a:chExt cx="1080" cy="252"/>
              </a:xfrm>
            </p:grpSpPr>
            <p:sp>
              <p:nvSpPr>
                <p:cNvPr id="71" name="AutoShape 57">
                  <a:extLst>
                    <a:ext uri="{FF2B5EF4-FFF2-40B4-BE49-F238E27FC236}">
                      <a16:creationId xmlns:a16="http://schemas.microsoft.com/office/drawing/2014/main" id="{49DAFCC0-B231-43AA-BF85-46B0308CD6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518865">
                  <a:off x="4076" y="570"/>
                  <a:ext cx="226" cy="240"/>
                </a:xfrm>
                <a:prstGeom prst="flowChartExtract">
                  <a:avLst/>
                </a:prstGeom>
                <a:solidFill>
                  <a:srgbClr val="FF7C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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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72" name="Line 58">
                  <a:extLst>
                    <a:ext uri="{FF2B5EF4-FFF2-40B4-BE49-F238E27FC236}">
                      <a16:creationId xmlns:a16="http://schemas.microsoft.com/office/drawing/2014/main" id="{33035B6E-D514-4D59-B312-52AB77DF06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10780604">
                  <a:off x="4056" y="574"/>
                  <a:ext cx="0" cy="252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Line 59">
                  <a:extLst>
                    <a:ext uri="{FF2B5EF4-FFF2-40B4-BE49-F238E27FC236}">
                      <a16:creationId xmlns:a16="http://schemas.microsoft.com/office/drawing/2014/main" id="{7A8D5603-CE4A-4667-BFD8-AA141A2D18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10780604">
                  <a:off x="3612" y="684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0" name="Oval 60">
                <a:extLst>
                  <a:ext uri="{FF2B5EF4-FFF2-40B4-BE49-F238E27FC236}">
                    <a16:creationId xmlns:a16="http://schemas.microsoft.com/office/drawing/2014/main" id="{47FCC128-58EF-4B2D-BE91-94D967EFA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4" y="2480"/>
                <a:ext cx="47" cy="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  <p:grpSp>
          <p:nvGrpSpPr>
            <p:cNvPr id="26" name="Group 61">
              <a:extLst>
                <a:ext uri="{FF2B5EF4-FFF2-40B4-BE49-F238E27FC236}">
                  <a16:creationId xmlns:a16="http://schemas.microsoft.com/office/drawing/2014/main" id="{7C865EE0-4178-48D7-B975-69641658BF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4" y="1314"/>
              <a:ext cx="840" cy="216"/>
              <a:chOff x="2760" y="1338"/>
              <a:chExt cx="840" cy="216"/>
            </a:xfrm>
          </p:grpSpPr>
          <p:sp>
            <p:nvSpPr>
              <p:cNvPr id="55" name="AutoShape 62">
                <a:extLst>
                  <a:ext uri="{FF2B5EF4-FFF2-40B4-BE49-F238E27FC236}">
                    <a16:creationId xmlns:a16="http://schemas.microsoft.com/office/drawing/2014/main" id="{5481D375-F3E2-408A-9DB1-C4B67F1EB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3036" y="1320"/>
                <a:ext cx="216" cy="252"/>
              </a:xfrm>
              <a:prstGeom prst="flowChartMerge">
                <a:avLst/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56" name="Line 63">
                <a:extLst>
                  <a:ext uri="{FF2B5EF4-FFF2-40B4-BE49-F238E27FC236}">
                    <a16:creationId xmlns:a16="http://schemas.microsoft.com/office/drawing/2014/main" id="{47123A08-8586-43F0-B58E-C8A5B4081B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2" y="1453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64">
                <a:extLst>
                  <a:ext uri="{FF2B5EF4-FFF2-40B4-BE49-F238E27FC236}">
                    <a16:creationId xmlns:a16="http://schemas.microsoft.com/office/drawing/2014/main" id="{278F0F9C-A014-44D9-9D78-44FA4C894A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60" y="1440"/>
                <a:ext cx="2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7" name="Group 65">
              <a:extLst>
                <a:ext uri="{FF2B5EF4-FFF2-40B4-BE49-F238E27FC236}">
                  <a16:creationId xmlns:a16="http://schemas.microsoft.com/office/drawing/2014/main" id="{077A3040-E05F-4892-A40D-70047B376D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6" y="1626"/>
              <a:ext cx="840" cy="216"/>
              <a:chOff x="2760" y="1338"/>
              <a:chExt cx="840" cy="216"/>
            </a:xfrm>
          </p:grpSpPr>
          <p:sp>
            <p:nvSpPr>
              <p:cNvPr id="52" name="AutoShape 66">
                <a:extLst>
                  <a:ext uri="{FF2B5EF4-FFF2-40B4-BE49-F238E27FC236}">
                    <a16:creationId xmlns:a16="http://schemas.microsoft.com/office/drawing/2014/main" id="{3B4192A7-259B-4815-84ED-46C8547A9D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3036" y="1320"/>
                <a:ext cx="216" cy="252"/>
              </a:xfrm>
              <a:prstGeom prst="flowChartMerge">
                <a:avLst/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53" name="Line 67">
                <a:extLst>
                  <a:ext uri="{FF2B5EF4-FFF2-40B4-BE49-F238E27FC236}">
                    <a16:creationId xmlns:a16="http://schemas.microsoft.com/office/drawing/2014/main" id="{A4D45BC2-46F1-486F-9335-C7414EEF76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2" y="1453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Line 68">
                <a:extLst>
                  <a:ext uri="{FF2B5EF4-FFF2-40B4-BE49-F238E27FC236}">
                    <a16:creationId xmlns:a16="http://schemas.microsoft.com/office/drawing/2014/main" id="{36854AE6-D85D-456B-97D6-2B44333385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60" y="1440"/>
                <a:ext cx="2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8" name="Group 69">
              <a:extLst>
                <a:ext uri="{FF2B5EF4-FFF2-40B4-BE49-F238E27FC236}">
                  <a16:creationId xmlns:a16="http://schemas.microsoft.com/office/drawing/2014/main" id="{C30D2E54-5297-45F6-9DEF-BFC644F69F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6" y="1938"/>
              <a:ext cx="840" cy="216"/>
              <a:chOff x="2760" y="1338"/>
              <a:chExt cx="840" cy="216"/>
            </a:xfrm>
          </p:grpSpPr>
          <p:sp>
            <p:nvSpPr>
              <p:cNvPr id="46" name="AutoShape 70">
                <a:extLst>
                  <a:ext uri="{FF2B5EF4-FFF2-40B4-BE49-F238E27FC236}">
                    <a16:creationId xmlns:a16="http://schemas.microsoft.com/office/drawing/2014/main" id="{C847A9D3-0C0E-41F2-9EE6-6270AEFA3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3036" y="1320"/>
                <a:ext cx="216" cy="252"/>
              </a:xfrm>
              <a:prstGeom prst="flowChartMerge">
                <a:avLst/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7" name="Line 71">
                <a:extLst>
                  <a:ext uri="{FF2B5EF4-FFF2-40B4-BE49-F238E27FC236}">
                    <a16:creationId xmlns:a16="http://schemas.microsoft.com/office/drawing/2014/main" id="{71628CC8-1FE0-4448-B313-BB98D5EBD0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2" y="1453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Line 72">
                <a:extLst>
                  <a:ext uri="{FF2B5EF4-FFF2-40B4-BE49-F238E27FC236}">
                    <a16:creationId xmlns:a16="http://schemas.microsoft.com/office/drawing/2014/main" id="{498660A3-BC61-4C74-8A72-9FA3B19B39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60" y="1440"/>
                <a:ext cx="2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9" name="Group 73">
              <a:extLst>
                <a:ext uri="{FF2B5EF4-FFF2-40B4-BE49-F238E27FC236}">
                  <a16:creationId xmlns:a16="http://schemas.microsoft.com/office/drawing/2014/main" id="{52C31CFB-187A-45DD-AC74-257FC923A3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6" y="2250"/>
              <a:ext cx="840" cy="216"/>
              <a:chOff x="2760" y="1338"/>
              <a:chExt cx="840" cy="216"/>
            </a:xfrm>
          </p:grpSpPr>
          <p:sp>
            <p:nvSpPr>
              <p:cNvPr id="43" name="AutoShape 74">
                <a:extLst>
                  <a:ext uri="{FF2B5EF4-FFF2-40B4-BE49-F238E27FC236}">
                    <a16:creationId xmlns:a16="http://schemas.microsoft.com/office/drawing/2014/main" id="{6B1D7227-5C27-4623-97C4-9BCCE4FF2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3036" y="1320"/>
                <a:ext cx="216" cy="252"/>
              </a:xfrm>
              <a:prstGeom prst="flowChartMerge">
                <a:avLst/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4" name="Line 75">
                <a:extLst>
                  <a:ext uri="{FF2B5EF4-FFF2-40B4-BE49-F238E27FC236}">
                    <a16:creationId xmlns:a16="http://schemas.microsoft.com/office/drawing/2014/main" id="{79061218-92A1-4583-9004-EA40C4310D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2" y="1453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Line 76">
                <a:extLst>
                  <a:ext uri="{FF2B5EF4-FFF2-40B4-BE49-F238E27FC236}">
                    <a16:creationId xmlns:a16="http://schemas.microsoft.com/office/drawing/2014/main" id="{191128B5-4BCB-4936-AE7A-8CCEA9A8E9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60" y="1440"/>
                <a:ext cx="2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0" name="Group 77">
              <a:extLst>
                <a:ext uri="{FF2B5EF4-FFF2-40B4-BE49-F238E27FC236}">
                  <a16:creationId xmlns:a16="http://schemas.microsoft.com/office/drawing/2014/main" id="{C94AB634-8AD8-4CE7-81A6-3B909506C8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4" y="2562"/>
              <a:ext cx="840" cy="216"/>
              <a:chOff x="2760" y="1338"/>
              <a:chExt cx="840" cy="216"/>
            </a:xfrm>
          </p:grpSpPr>
          <p:sp>
            <p:nvSpPr>
              <p:cNvPr id="40" name="AutoShape 78">
                <a:extLst>
                  <a:ext uri="{FF2B5EF4-FFF2-40B4-BE49-F238E27FC236}">
                    <a16:creationId xmlns:a16="http://schemas.microsoft.com/office/drawing/2014/main" id="{679C5AAE-E67C-4124-B259-5B00DFA17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3036" y="1320"/>
                <a:ext cx="216" cy="252"/>
              </a:xfrm>
              <a:prstGeom prst="flowChartMerge">
                <a:avLst/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1" name="Line 79">
                <a:extLst>
                  <a:ext uri="{FF2B5EF4-FFF2-40B4-BE49-F238E27FC236}">
                    <a16:creationId xmlns:a16="http://schemas.microsoft.com/office/drawing/2014/main" id="{979CD156-0E48-4775-AAF5-A430234E58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2" y="1453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Line 80">
                <a:extLst>
                  <a:ext uri="{FF2B5EF4-FFF2-40B4-BE49-F238E27FC236}">
                    <a16:creationId xmlns:a16="http://schemas.microsoft.com/office/drawing/2014/main" id="{04B81D54-5D88-43A0-8AC5-A17D090413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60" y="1440"/>
                <a:ext cx="2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" name="Group 81">
              <a:extLst>
                <a:ext uri="{FF2B5EF4-FFF2-40B4-BE49-F238E27FC236}">
                  <a16:creationId xmlns:a16="http://schemas.microsoft.com/office/drawing/2014/main" id="{326F9807-7052-49BB-AE07-2B0791E1B3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4" y="2874"/>
              <a:ext cx="840" cy="216"/>
              <a:chOff x="2760" y="1338"/>
              <a:chExt cx="840" cy="216"/>
            </a:xfrm>
          </p:grpSpPr>
          <p:sp>
            <p:nvSpPr>
              <p:cNvPr id="37" name="AutoShape 82">
                <a:extLst>
                  <a:ext uri="{FF2B5EF4-FFF2-40B4-BE49-F238E27FC236}">
                    <a16:creationId xmlns:a16="http://schemas.microsoft.com/office/drawing/2014/main" id="{0705FDB3-B074-41A8-BB4E-A091598C67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3036" y="1320"/>
                <a:ext cx="216" cy="252"/>
              </a:xfrm>
              <a:prstGeom prst="flowChartMerge">
                <a:avLst/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8" name="Line 83">
                <a:extLst>
                  <a:ext uri="{FF2B5EF4-FFF2-40B4-BE49-F238E27FC236}">
                    <a16:creationId xmlns:a16="http://schemas.microsoft.com/office/drawing/2014/main" id="{77186241-FF7C-48BA-9CFF-2D7E23ADFF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2" y="1453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Line 84">
                <a:extLst>
                  <a:ext uri="{FF2B5EF4-FFF2-40B4-BE49-F238E27FC236}">
                    <a16:creationId xmlns:a16="http://schemas.microsoft.com/office/drawing/2014/main" id="{B8953DE9-6FC4-4C2E-B07D-E95B9438E0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60" y="1440"/>
                <a:ext cx="2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2" name="Group 85">
              <a:extLst>
                <a:ext uri="{FF2B5EF4-FFF2-40B4-BE49-F238E27FC236}">
                  <a16:creationId xmlns:a16="http://schemas.microsoft.com/office/drawing/2014/main" id="{6D3B28F3-6B93-4E35-8263-D80412A364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8" y="3166"/>
              <a:ext cx="840" cy="216"/>
              <a:chOff x="2708" y="3774"/>
              <a:chExt cx="840" cy="216"/>
            </a:xfrm>
          </p:grpSpPr>
          <p:sp>
            <p:nvSpPr>
              <p:cNvPr id="34" name="AutoShape 86">
                <a:extLst>
                  <a:ext uri="{FF2B5EF4-FFF2-40B4-BE49-F238E27FC236}">
                    <a16:creationId xmlns:a16="http://schemas.microsoft.com/office/drawing/2014/main" id="{DAA85AD3-4D97-4989-BCC3-5318AFEBB9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984" y="3756"/>
                <a:ext cx="216" cy="252"/>
              </a:xfrm>
              <a:prstGeom prst="flowChartMerge">
                <a:avLst/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5" name="Line 87">
                <a:extLst>
                  <a:ext uri="{FF2B5EF4-FFF2-40B4-BE49-F238E27FC236}">
                    <a16:creationId xmlns:a16="http://schemas.microsoft.com/office/drawing/2014/main" id="{0D2B7B99-E798-469C-94C5-A285EA6AA9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00" y="3889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Line 88">
                <a:extLst>
                  <a:ext uri="{FF2B5EF4-FFF2-40B4-BE49-F238E27FC236}">
                    <a16:creationId xmlns:a16="http://schemas.microsoft.com/office/drawing/2014/main" id="{B7A0A1A9-8075-4482-ADA2-7EE9675C47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08" y="3876"/>
                <a:ext cx="252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3" name="Text Box 89">
              <a:extLst>
                <a:ext uri="{FF2B5EF4-FFF2-40B4-BE49-F238E27FC236}">
                  <a16:creationId xmlns:a16="http://schemas.microsoft.com/office/drawing/2014/main" id="{69D4CFD5-D33A-4EF7-AF32-F7443C2BB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744"/>
              <a:ext cx="43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/>
                <a:t>方案</a:t>
              </a:r>
              <a:r>
                <a:rPr lang="en-US" altLang="zh-CN" sz="1800"/>
                <a:t>1         </a:t>
              </a:r>
              <a:r>
                <a:rPr lang="zh-CN" altLang="en-US" sz="1800"/>
                <a:t>共阳极</a:t>
              </a:r>
              <a:r>
                <a:rPr lang="en-US" altLang="zh-CN" sz="1800"/>
                <a:t>LED</a:t>
              </a:r>
              <a:r>
                <a:rPr lang="zh-CN" altLang="en-US" sz="1800"/>
                <a:t>显示器与同相驱动器接口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9840815"/>
      </p:ext>
    </p:extLst>
  </p:cSld>
  <p:clrMapOvr>
    <a:masterClrMapping/>
  </p:clrMapOvr>
  <p:transition spd="slow" advTm="4018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2">
            <a:extLst>
              <a:ext uri="{FF2B5EF4-FFF2-40B4-BE49-F238E27FC236}">
                <a16:creationId xmlns:a16="http://schemas.microsoft.com/office/drawing/2014/main" id="{46B34C6E-C631-41ED-99FB-3CDCFD522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762" y="1016907"/>
            <a:ext cx="8001000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9.1.2   LED</a:t>
            </a:r>
            <a:r>
              <a:rPr lang="zh-CN" altLang="en-US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显示器接口及显示程序</a:t>
            </a:r>
          </a:p>
        </p:txBody>
      </p:sp>
      <p:grpSp>
        <p:nvGrpSpPr>
          <p:cNvPr id="8" name="Group 2">
            <a:extLst>
              <a:ext uri="{FF2B5EF4-FFF2-40B4-BE49-F238E27FC236}">
                <a16:creationId xmlns:a16="http://schemas.microsoft.com/office/drawing/2014/main" id="{135FD480-E0BB-45E4-8F0E-F1ED740B05B6}"/>
              </a:ext>
            </a:extLst>
          </p:cNvPr>
          <p:cNvGrpSpPr>
            <a:grpSpLocks/>
          </p:cNvGrpSpPr>
          <p:nvPr/>
        </p:nvGrpSpPr>
        <p:grpSpPr bwMode="auto">
          <a:xfrm>
            <a:off x="7044854" y="3240969"/>
            <a:ext cx="1676400" cy="2266950"/>
            <a:chOff x="360" y="1116"/>
            <a:chExt cx="1056" cy="1428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609C531D-D0A5-4392-BD79-0FE894628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" y="1116"/>
              <a:ext cx="1008" cy="14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F741565A-D76D-479C-BD8A-30F81E9BD2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" y="1452"/>
              <a:ext cx="0" cy="36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1A8C4EEF-43F9-456B-9A6E-720CD40738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8" y="1896"/>
              <a:ext cx="0" cy="36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3FED02AA-A033-49D0-AD64-D9CE36E41B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4" y="1896"/>
              <a:ext cx="0" cy="36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18A950CE-260C-4B7D-A1C7-2D35E85A3C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8" y="1452"/>
              <a:ext cx="0" cy="36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C7E9F193-51C9-4317-9109-43E6077F50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" y="1404"/>
              <a:ext cx="3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0DC7A6B1-2F3F-48CE-B771-FE7C724607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" y="2292"/>
              <a:ext cx="3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61EAC5F2-CD8E-4D32-BA67-7F8CA52CF1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" y="1128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  <a:endParaRPr lang="en-US" altLang="zh-CN" sz="2000"/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97CFAA23-8FA0-4DC9-9118-C18D546A13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476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b</a:t>
              </a:r>
              <a:endParaRPr lang="en-US" altLang="zh-CN" sz="2000"/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82A26BC4-673F-4CD6-9FE7-C758DCC54B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256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d</a:t>
              </a:r>
              <a:endParaRPr lang="en-US" altLang="zh-CN" sz="2000"/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9A755196-40CB-4636-B859-F368FCC9B8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8" y="1896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c</a:t>
              </a:r>
              <a:endParaRPr lang="en-US" altLang="zh-CN" sz="2000"/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5B627F67-1CF2-408C-AD13-5162BCA390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" y="1920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e</a:t>
              </a:r>
              <a:endParaRPr lang="en-US" altLang="zh-CN" sz="2000"/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512F009-9790-4982-930E-2D26081E8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" y="1476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f</a:t>
              </a:r>
              <a:endParaRPr lang="en-US" altLang="zh-CN" sz="2000"/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F4263D6E-72BF-457D-B68F-F956032ED9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560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g</a:t>
              </a:r>
              <a:endParaRPr lang="en-US" altLang="zh-CN" sz="2000"/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33D99586-9FA9-4D62-9EF9-4A9C47190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6" y="2208"/>
              <a:ext cx="4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dp</a:t>
              </a:r>
              <a:endParaRPr lang="en-US" altLang="zh-CN" sz="2000"/>
            </a:p>
          </p:txBody>
        </p:sp>
      </p:grpSp>
      <p:grpSp>
        <p:nvGrpSpPr>
          <p:cNvPr id="24" name="Group 18">
            <a:extLst>
              <a:ext uri="{FF2B5EF4-FFF2-40B4-BE49-F238E27FC236}">
                <a16:creationId xmlns:a16="http://schemas.microsoft.com/office/drawing/2014/main" id="{139ED2C5-B420-40FF-B64A-5EFEABF0E2FA}"/>
              </a:ext>
            </a:extLst>
          </p:cNvPr>
          <p:cNvGrpSpPr>
            <a:grpSpLocks/>
          </p:cNvGrpSpPr>
          <p:nvPr/>
        </p:nvGrpSpPr>
        <p:grpSpPr bwMode="auto">
          <a:xfrm>
            <a:off x="7044854" y="3221919"/>
            <a:ext cx="1676400" cy="2247900"/>
            <a:chOff x="3768" y="1344"/>
            <a:chExt cx="1056" cy="1416"/>
          </a:xfrm>
        </p:grpSpPr>
        <p:sp>
          <p:nvSpPr>
            <p:cNvPr id="25" name="Rectangle 19">
              <a:extLst>
                <a:ext uri="{FF2B5EF4-FFF2-40B4-BE49-F238E27FC236}">
                  <a16:creationId xmlns:a16="http://schemas.microsoft.com/office/drawing/2014/main" id="{A6D53849-F80A-40D3-8A8B-B5C892974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8" y="1344"/>
              <a:ext cx="1008" cy="14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03565F5D-FB3E-4A17-B4A0-FF0A4796B7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6" y="2124"/>
              <a:ext cx="0" cy="36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A7947F33-359C-46B2-8950-8EEA23144E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6" y="1680"/>
              <a:ext cx="0" cy="36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2E91E771-FE99-4E60-A77C-CF637361B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8" y="1356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  <a:endParaRPr lang="en-US" altLang="zh-CN" sz="2000"/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93E1A07-9E4F-45EE-9C2A-EE4B74B5FC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1704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b</a:t>
              </a:r>
              <a:endParaRPr lang="en-US" altLang="zh-CN" sz="2000"/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EBB1BF78-E853-47F3-8C2A-7DAE8B9E7F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2" y="2460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d</a:t>
              </a:r>
              <a:endParaRPr lang="en-US" altLang="zh-CN" sz="2000"/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C25882A8-261D-45EC-8B3C-BC8564C58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6" y="2124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c</a:t>
              </a:r>
              <a:endParaRPr lang="en-US" altLang="zh-CN" sz="2000"/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7DC583-ED32-4A56-A1CC-4F4C312312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6" y="2148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e</a:t>
              </a:r>
              <a:endParaRPr lang="en-US" altLang="zh-CN" sz="2000"/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CBFF87C7-974F-4131-93BD-EE725A429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6" y="1704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f</a:t>
              </a:r>
              <a:endParaRPr lang="en-US" altLang="zh-CN" sz="2000"/>
            </a:p>
          </p:txBody>
        </p:sp>
        <p:sp>
          <p:nvSpPr>
            <p:cNvPr id="34" name="Text Box 28">
              <a:extLst>
                <a:ext uri="{FF2B5EF4-FFF2-40B4-BE49-F238E27FC236}">
                  <a16:creationId xmlns:a16="http://schemas.microsoft.com/office/drawing/2014/main" id="{63802C51-D4A0-4E00-B118-233DC31053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788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g</a:t>
              </a:r>
              <a:endParaRPr lang="en-US" altLang="zh-CN" sz="2000"/>
            </a:p>
          </p:txBody>
        </p:sp>
        <p:sp>
          <p:nvSpPr>
            <p:cNvPr id="35" name="Text Box 29">
              <a:extLst>
                <a:ext uri="{FF2B5EF4-FFF2-40B4-BE49-F238E27FC236}">
                  <a16:creationId xmlns:a16="http://schemas.microsoft.com/office/drawing/2014/main" id="{FAB79FC3-FD03-4140-B410-5A6864A633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4" y="2436"/>
              <a:ext cx="4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dp</a:t>
              </a:r>
              <a:endParaRPr lang="en-US" altLang="zh-CN" sz="2000"/>
            </a:p>
          </p:txBody>
        </p:sp>
      </p:grpSp>
      <p:sp>
        <p:nvSpPr>
          <p:cNvPr id="36" name="Text Box 30">
            <a:extLst>
              <a:ext uri="{FF2B5EF4-FFF2-40B4-BE49-F238E27FC236}">
                <a16:creationId xmlns:a16="http://schemas.microsoft.com/office/drawing/2014/main" id="{32B0E0F1-ECCA-4D15-A2C5-330A0446C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5104" y="1545519"/>
            <a:ext cx="504825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D7  D6  D5  D4  D3  D2  D1  D0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dp   g     f     e      d     c     b     a</a:t>
            </a:r>
          </a:p>
        </p:txBody>
      </p:sp>
      <p:sp>
        <p:nvSpPr>
          <p:cNvPr id="37" name="Text Box 31">
            <a:extLst>
              <a:ext uri="{FF2B5EF4-FFF2-40B4-BE49-F238E27FC236}">
                <a16:creationId xmlns:a16="http://schemas.microsoft.com/office/drawing/2014/main" id="{951BB4CC-1B03-454E-8593-1D8801367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504" y="2502782"/>
            <a:ext cx="590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1800" dirty="0"/>
              <a:t> 0(C0H)  1     1      0      0      0       0      0      0</a:t>
            </a:r>
          </a:p>
        </p:txBody>
      </p:sp>
      <p:grpSp>
        <p:nvGrpSpPr>
          <p:cNvPr id="38" name="Group 32">
            <a:extLst>
              <a:ext uri="{FF2B5EF4-FFF2-40B4-BE49-F238E27FC236}">
                <a16:creationId xmlns:a16="http://schemas.microsoft.com/office/drawing/2014/main" id="{E64D0D08-CB28-4EE6-8540-35188218230A}"/>
              </a:ext>
            </a:extLst>
          </p:cNvPr>
          <p:cNvGrpSpPr>
            <a:grpSpLocks/>
          </p:cNvGrpSpPr>
          <p:nvPr/>
        </p:nvGrpSpPr>
        <p:grpSpPr bwMode="auto">
          <a:xfrm>
            <a:off x="7051204" y="3209219"/>
            <a:ext cx="1676400" cy="2266950"/>
            <a:chOff x="4704" y="1932"/>
            <a:chExt cx="1056" cy="1428"/>
          </a:xfrm>
        </p:grpSpPr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391FC32A-1E39-4911-9A16-B230F4E2D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932"/>
              <a:ext cx="1008" cy="14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40" name="Line 34">
              <a:extLst>
                <a:ext uri="{FF2B5EF4-FFF2-40B4-BE49-F238E27FC236}">
                  <a16:creationId xmlns:a16="http://schemas.microsoft.com/office/drawing/2014/main" id="{DEA55399-444D-426F-8DA7-914074E64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8" y="2712"/>
              <a:ext cx="0" cy="36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35">
              <a:extLst>
                <a:ext uri="{FF2B5EF4-FFF2-40B4-BE49-F238E27FC236}">
                  <a16:creationId xmlns:a16="http://schemas.microsoft.com/office/drawing/2014/main" id="{B869BCDC-A1B8-4A6E-B9C1-524A483C41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2" y="2268"/>
              <a:ext cx="0" cy="36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36">
              <a:extLst>
                <a:ext uri="{FF2B5EF4-FFF2-40B4-BE49-F238E27FC236}">
                  <a16:creationId xmlns:a16="http://schemas.microsoft.com/office/drawing/2014/main" id="{9F6F6520-F950-4CA8-B95E-F1BD09DA0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6" y="2220"/>
              <a:ext cx="3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37">
              <a:extLst>
                <a:ext uri="{FF2B5EF4-FFF2-40B4-BE49-F238E27FC236}">
                  <a16:creationId xmlns:a16="http://schemas.microsoft.com/office/drawing/2014/main" id="{9CEDD069-4E72-459C-AC9D-881D15B70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6" y="3108"/>
              <a:ext cx="3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Text Box 38">
              <a:extLst>
                <a:ext uri="{FF2B5EF4-FFF2-40B4-BE49-F238E27FC236}">
                  <a16:creationId xmlns:a16="http://schemas.microsoft.com/office/drawing/2014/main" id="{CBA94694-DB60-47B3-B706-42905E56B8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" y="1944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  <a:endParaRPr lang="en-US" altLang="zh-CN" sz="2000"/>
            </a:p>
          </p:txBody>
        </p:sp>
        <p:sp>
          <p:nvSpPr>
            <p:cNvPr id="45" name="Text Box 39">
              <a:extLst>
                <a:ext uri="{FF2B5EF4-FFF2-40B4-BE49-F238E27FC236}">
                  <a16:creationId xmlns:a16="http://schemas.microsoft.com/office/drawing/2014/main" id="{4BD0505C-FEF9-4BDD-A394-B452FC3FA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0" y="2292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b</a:t>
              </a:r>
              <a:endParaRPr lang="en-US" altLang="zh-CN" sz="2000"/>
            </a:p>
          </p:txBody>
        </p:sp>
        <p:sp>
          <p:nvSpPr>
            <p:cNvPr id="46" name="Text Box 40">
              <a:extLst>
                <a:ext uri="{FF2B5EF4-FFF2-40B4-BE49-F238E27FC236}">
                  <a16:creationId xmlns:a16="http://schemas.microsoft.com/office/drawing/2014/main" id="{5CAFBEC8-8223-4CFE-9E7B-9A1AE4DAE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2" y="3072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d</a:t>
              </a:r>
              <a:endParaRPr lang="en-US" altLang="zh-CN" sz="2000"/>
            </a:p>
          </p:txBody>
        </p:sp>
        <p:sp>
          <p:nvSpPr>
            <p:cNvPr id="47" name="Text Box 41">
              <a:extLst>
                <a:ext uri="{FF2B5EF4-FFF2-40B4-BE49-F238E27FC236}">
                  <a16:creationId xmlns:a16="http://schemas.microsoft.com/office/drawing/2014/main" id="{B1A84301-D730-40C5-9A7F-261C2C5C3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2" y="2712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c</a:t>
              </a:r>
              <a:endParaRPr lang="en-US" altLang="zh-CN" sz="2000"/>
            </a:p>
          </p:txBody>
        </p:sp>
        <p:sp>
          <p:nvSpPr>
            <p:cNvPr id="51" name="Text Box 42">
              <a:extLst>
                <a:ext uri="{FF2B5EF4-FFF2-40B4-BE49-F238E27FC236}">
                  <a16:creationId xmlns:a16="http://schemas.microsoft.com/office/drawing/2014/main" id="{B4AA6A24-856A-428E-9276-007B5C47C1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2" y="2736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e</a:t>
              </a:r>
              <a:endParaRPr lang="en-US" altLang="zh-CN" sz="2000"/>
            </a:p>
          </p:txBody>
        </p:sp>
        <p:sp>
          <p:nvSpPr>
            <p:cNvPr id="52" name="Text Box 43">
              <a:extLst>
                <a:ext uri="{FF2B5EF4-FFF2-40B4-BE49-F238E27FC236}">
                  <a16:creationId xmlns:a16="http://schemas.microsoft.com/office/drawing/2014/main" id="{134DCDC3-7260-47F1-96E7-F329C701B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2" y="2292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f</a:t>
              </a:r>
              <a:endParaRPr lang="en-US" altLang="zh-CN" sz="2000"/>
            </a:p>
          </p:txBody>
        </p:sp>
        <p:sp>
          <p:nvSpPr>
            <p:cNvPr id="53" name="Text Box 44">
              <a:extLst>
                <a:ext uri="{FF2B5EF4-FFF2-40B4-BE49-F238E27FC236}">
                  <a16:creationId xmlns:a16="http://schemas.microsoft.com/office/drawing/2014/main" id="{03EE7145-2F1A-4A60-A162-0ADCAFEC4E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2" y="2376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g</a:t>
              </a:r>
              <a:endParaRPr lang="en-US" altLang="zh-CN" sz="2000"/>
            </a:p>
          </p:txBody>
        </p:sp>
        <p:sp>
          <p:nvSpPr>
            <p:cNvPr id="54" name="Text Box 45">
              <a:extLst>
                <a:ext uri="{FF2B5EF4-FFF2-40B4-BE49-F238E27FC236}">
                  <a16:creationId xmlns:a16="http://schemas.microsoft.com/office/drawing/2014/main" id="{9096D553-917F-4180-9087-1D03339D4A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" y="3024"/>
              <a:ext cx="4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dp</a:t>
              </a:r>
              <a:endParaRPr lang="en-US" altLang="zh-CN" sz="2000"/>
            </a:p>
          </p:txBody>
        </p:sp>
        <p:sp>
          <p:nvSpPr>
            <p:cNvPr id="55" name="Line 46">
              <a:extLst>
                <a:ext uri="{FF2B5EF4-FFF2-40B4-BE49-F238E27FC236}">
                  <a16:creationId xmlns:a16="http://schemas.microsoft.com/office/drawing/2014/main" id="{592F51FF-56AF-4977-B3D8-7477CA1F2B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2" y="2664"/>
              <a:ext cx="32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6" name="Group 47">
            <a:extLst>
              <a:ext uri="{FF2B5EF4-FFF2-40B4-BE49-F238E27FC236}">
                <a16:creationId xmlns:a16="http://schemas.microsoft.com/office/drawing/2014/main" id="{0D18DAC7-1FD0-4834-A7E2-DC604987AC52}"/>
              </a:ext>
            </a:extLst>
          </p:cNvPr>
          <p:cNvGrpSpPr>
            <a:grpSpLocks/>
          </p:cNvGrpSpPr>
          <p:nvPr/>
        </p:nvGrpSpPr>
        <p:grpSpPr bwMode="auto">
          <a:xfrm>
            <a:off x="7044854" y="3221919"/>
            <a:ext cx="1676400" cy="2266950"/>
            <a:chOff x="4416" y="2112"/>
            <a:chExt cx="1056" cy="1428"/>
          </a:xfrm>
        </p:grpSpPr>
        <p:sp>
          <p:nvSpPr>
            <p:cNvPr id="57" name="Rectangle 48">
              <a:extLst>
                <a:ext uri="{FF2B5EF4-FFF2-40B4-BE49-F238E27FC236}">
                  <a16:creationId xmlns:a16="http://schemas.microsoft.com/office/drawing/2014/main" id="{CF9A0425-7CB4-45AB-B7B2-0C03F45D4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112"/>
              <a:ext cx="1008" cy="14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58" name="Line 49">
              <a:extLst>
                <a:ext uri="{FF2B5EF4-FFF2-40B4-BE49-F238E27FC236}">
                  <a16:creationId xmlns:a16="http://schemas.microsoft.com/office/drawing/2014/main" id="{A81DA546-9B89-4C72-919C-B7C942411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4" y="2892"/>
              <a:ext cx="0" cy="36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50">
              <a:extLst>
                <a:ext uri="{FF2B5EF4-FFF2-40B4-BE49-F238E27FC236}">
                  <a16:creationId xmlns:a16="http://schemas.microsoft.com/office/drawing/2014/main" id="{2BA8A87C-07AA-40E5-AB39-2AA1B502C7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4" y="2448"/>
              <a:ext cx="0" cy="36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Line 51">
              <a:extLst>
                <a:ext uri="{FF2B5EF4-FFF2-40B4-BE49-F238E27FC236}">
                  <a16:creationId xmlns:a16="http://schemas.microsoft.com/office/drawing/2014/main" id="{853A97FF-103B-478F-B78E-53750A1C3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8" y="2400"/>
              <a:ext cx="3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52">
              <a:extLst>
                <a:ext uri="{FF2B5EF4-FFF2-40B4-BE49-F238E27FC236}">
                  <a16:creationId xmlns:a16="http://schemas.microsoft.com/office/drawing/2014/main" id="{5A379E63-9451-4EDE-A31F-1A487BB1DC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8" y="3288"/>
              <a:ext cx="3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Text Box 53">
              <a:extLst>
                <a:ext uri="{FF2B5EF4-FFF2-40B4-BE49-F238E27FC236}">
                  <a16:creationId xmlns:a16="http://schemas.microsoft.com/office/drawing/2014/main" id="{7F2E69AD-0FF6-44C4-A5A5-2DB300AF0A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" y="2124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  <a:endParaRPr lang="en-US" altLang="zh-CN" sz="2000"/>
            </a:p>
          </p:txBody>
        </p:sp>
        <p:sp>
          <p:nvSpPr>
            <p:cNvPr id="63" name="Text Box 54">
              <a:extLst>
                <a:ext uri="{FF2B5EF4-FFF2-40B4-BE49-F238E27FC236}">
                  <a16:creationId xmlns:a16="http://schemas.microsoft.com/office/drawing/2014/main" id="{D8D90946-EACB-4518-A0CD-327A0E7E33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2" y="2472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b</a:t>
              </a:r>
              <a:endParaRPr lang="en-US" altLang="zh-CN" sz="2000"/>
            </a:p>
          </p:txBody>
        </p:sp>
        <p:sp>
          <p:nvSpPr>
            <p:cNvPr id="64" name="Text Box 55">
              <a:extLst>
                <a:ext uri="{FF2B5EF4-FFF2-40B4-BE49-F238E27FC236}">
                  <a16:creationId xmlns:a16="http://schemas.microsoft.com/office/drawing/2014/main" id="{2ADD14DA-C233-461E-8143-1F69902730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4" y="3252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d</a:t>
              </a:r>
              <a:endParaRPr lang="en-US" altLang="zh-CN" sz="2000"/>
            </a:p>
          </p:txBody>
        </p:sp>
        <p:sp>
          <p:nvSpPr>
            <p:cNvPr id="65" name="Text Box 56">
              <a:extLst>
                <a:ext uri="{FF2B5EF4-FFF2-40B4-BE49-F238E27FC236}">
                  <a16:creationId xmlns:a16="http://schemas.microsoft.com/office/drawing/2014/main" id="{074DD817-12EE-4FB5-BF3B-4E5873DEA4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" y="2892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c</a:t>
              </a:r>
              <a:endParaRPr lang="en-US" altLang="zh-CN" sz="2000"/>
            </a:p>
          </p:txBody>
        </p:sp>
        <p:sp>
          <p:nvSpPr>
            <p:cNvPr id="66" name="Text Box 57">
              <a:extLst>
                <a:ext uri="{FF2B5EF4-FFF2-40B4-BE49-F238E27FC236}">
                  <a16:creationId xmlns:a16="http://schemas.microsoft.com/office/drawing/2014/main" id="{0A1BDD66-828A-4F2E-A442-3A7880BC8E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" y="2916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e</a:t>
              </a:r>
              <a:endParaRPr lang="en-US" altLang="zh-CN" sz="2000"/>
            </a:p>
          </p:txBody>
        </p:sp>
        <p:sp>
          <p:nvSpPr>
            <p:cNvPr id="67" name="Text Box 58">
              <a:extLst>
                <a:ext uri="{FF2B5EF4-FFF2-40B4-BE49-F238E27FC236}">
                  <a16:creationId xmlns:a16="http://schemas.microsoft.com/office/drawing/2014/main" id="{25131FB2-1756-485C-93D9-A0DE00F35A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" y="2472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f</a:t>
              </a:r>
              <a:endParaRPr lang="en-US" altLang="zh-CN" sz="2000"/>
            </a:p>
          </p:txBody>
        </p:sp>
        <p:sp>
          <p:nvSpPr>
            <p:cNvPr id="68" name="Text Box 59">
              <a:extLst>
                <a:ext uri="{FF2B5EF4-FFF2-40B4-BE49-F238E27FC236}">
                  <a16:creationId xmlns:a16="http://schemas.microsoft.com/office/drawing/2014/main" id="{45A7A4C5-4693-49E4-86FD-0101B7AAB0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4" y="2556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g</a:t>
              </a:r>
              <a:endParaRPr lang="en-US" altLang="zh-CN" sz="2000"/>
            </a:p>
          </p:txBody>
        </p:sp>
        <p:sp>
          <p:nvSpPr>
            <p:cNvPr id="69" name="Text Box 60">
              <a:extLst>
                <a:ext uri="{FF2B5EF4-FFF2-40B4-BE49-F238E27FC236}">
                  <a16:creationId xmlns:a16="http://schemas.microsoft.com/office/drawing/2014/main" id="{0B33C412-1E05-430D-9BB8-E6A70D668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2" y="3204"/>
              <a:ext cx="4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dp</a:t>
              </a:r>
              <a:endParaRPr lang="en-US" altLang="zh-CN" sz="2000"/>
            </a:p>
          </p:txBody>
        </p:sp>
        <p:sp>
          <p:nvSpPr>
            <p:cNvPr id="70" name="Line 61">
              <a:extLst>
                <a:ext uri="{FF2B5EF4-FFF2-40B4-BE49-F238E27FC236}">
                  <a16:creationId xmlns:a16="http://schemas.microsoft.com/office/drawing/2014/main" id="{6772D53E-25E3-4D7A-90DF-CDC4C0ED57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8" y="2844"/>
              <a:ext cx="3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1" name="Group 62">
            <a:extLst>
              <a:ext uri="{FF2B5EF4-FFF2-40B4-BE49-F238E27FC236}">
                <a16:creationId xmlns:a16="http://schemas.microsoft.com/office/drawing/2014/main" id="{F2C60A72-7B00-407D-9F2E-0FD8851A6ABC}"/>
              </a:ext>
            </a:extLst>
          </p:cNvPr>
          <p:cNvGrpSpPr>
            <a:grpSpLocks/>
          </p:cNvGrpSpPr>
          <p:nvPr/>
        </p:nvGrpSpPr>
        <p:grpSpPr bwMode="auto">
          <a:xfrm>
            <a:off x="7051204" y="3221919"/>
            <a:ext cx="1676400" cy="2247900"/>
            <a:chOff x="4536" y="2016"/>
            <a:chExt cx="1056" cy="1416"/>
          </a:xfrm>
        </p:grpSpPr>
        <p:sp>
          <p:nvSpPr>
            <p:cNvPr id="72" name="Rectangle 63">
              <a:extLst>
                <a:ext uri="{FF2B5EF4-FFF2-40B4-BE49-F238E27FC236}">
                  <a16:creationId xmlns:a16="http://schemas.microsoft.com/office/drawing/2014/main" id="{C12C5894-4BE5-4973-9CDD-883768B03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6" y="2016"/>
              <a:ext cx="1008" cy="14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3" name="Line 64">
              <a:extLst>
                <a:ext uri="{FF2B5EF4-FFF2-40B4-BE49-F238E27FC236}">
                  <a16:creationId xmlns:a16="http://schemas.microsoft.com/office/drawing/2014/main" id="{291409B6-D464-4263-ADA0-71EE5BDB39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2" y="2352"/>
              <a:ext cx="0" cy="36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Line 65">
              <a:extLst>
                <a:ext uri="{FF2B5EF4-FFF2-40B4-BE49-F238E27FC236}">
                  <a16:creationId xmlns:a16="http://schemas.microsoft.com/office/drawing/2014/main" id="{82CD9BA0-E60A-488A-B5DB-AA2D0BBD97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4" y="2796"/>
              <a:ext cx="0" cy="36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Line 66">
              <a:extLst>
                <a:ext uri="{FF2B5EF4-FFF2-40B4-BE49-F238E27FC236}">
                  <a16:creationId xmlns:a16="http://schemas.microsoft.com/office/drawing/2014/main" id="{A839069A-7E88-47FA-990D-2268E8764B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4" y="2352"/>
              <a:ext cx="0" cy="36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Line 67">
              <a:extLst>
                <a:ext uri="{FF2B5EF4-FFF2-40B4-BE49-F238E27FC236}">
                  <a16:creationId xmlns:a16="http://schemas.microsoft.com/office/drawing/2014/main" id="{44151D54-5908-473D-B7FF-701F7FF41B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2" y="2748"/>
              <a:ext cx="3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Text Box 68">
              <a:extLst>
                <a:ext uri="{FF2B5EF4-FFF2-40B4-BE49-F238E27FC236}">
                  <a16:creationId xmlns:a16="http://schemas.microsoft.com/office/drawing/2014/main" id="{0B1FFBBC-E99F-4C83-8888-94813A849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6" y="2028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  <a:endParaRPr lang="en-US" altLang="zh-CN" sz="2000"/>
            </a:p>
          </p:txBody>
        </p:sp>
        <p:sp>
          <p:nvSpPr>
            <p:cNvPr id="78" name="Text Box 69">
              <a:extLst>
                <a:ext uri="{FF2B5EF4-FFF2-40B4-BE49-F238E27FC236}">
                  <a16:creationId xmlns:a16="http://schemas.microsoft.com/office/drawing/2014/main" id="{11F828A9-D8C9-44DD-A649-4DBAD8AAA0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2376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b</a:t>
              </a:r>
              <a:endParaRPr lang="en-US" altLang="zh-CN" sz="2000"/>
            </a:p>
          </p:txBody>
        </p:sp>
        <p:sp>
          <p:nvSpPr>
            <p:cNvPr id="79" name="Text Box 70">
              <a:extLst>
                <a:ext uri="{FF2B5EF4-FFF2-40B4-BE49-F238E27FC236}">
                  <a16:creationId xmlns:a16="http://schemas.microsoft.com/office/drawing/2014/main" id="{F817A04B-E87A-4BCD-9575-ED8B44C69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0" y="3144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d</a:t>
              </a:r>
              <a:endParaRPr lang="en-US" altLang="zh-CN" sz="2000"/>
            </a:p>
          </p:txBody>
        </p:sp>
        <p:sp>
          <p:nvSpPr>
            <p:cNvPr id="80" name="Text Box 71">
              <a:extLst>
                <a:ext uri="{FF2B5EF4-FFF2-40B4-BE49-F238E27FC236}">
                  <a16:creationId xmlns:a16="http://schemas.microsoft.com/office/drawing/2014/main" id="{330086D1-E3F8-475A-B923-8EADBFE295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4" y="2796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c</a:t>
              </a:r>
              <a:endParaRPr lang="en-US" altLang="zh-CN" sz="2000"/>
            </a:p>
          </p:txBody>
        </p:sp>
        <p:sp>
          <p:nvSpPr>
            <p:cNvPr id="81" name="Text Box 72">
              <a:extLst>
                <a:ext uri="{FF2B5EF4-FFF2-40B4-BE49-F238E27FC236}">
                  <a16:creationId xmlns:a16="http://schemas.microsoft.com/office/drawing/2014/main" id="{AECDB21A-EDBA-4898-AD6D-8494C44C95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4" y="2820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e</a:t>
              </a:r>
              <a:endParaRPr lang="en-US" altLang="zh-CN" sz="2000"/>
            </a:p>
          </p:txBody>
        </p:sp>
        <p:sp>
          <p:nvSpPr>
            <p:cNvPr id="82" name="Text Box 73">
              <a:extLst>
                <a:ext uri="{FF2B5EF4-FFF2-40B4-BE49-F238E27FC236}">
                  <a16:creationId xmlns:a16="http://schemas.microsoft.com/office/drawing/2014/main" id="{F86E5A74-5E91-4C7F-B5FA-276B333AA6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4" y="2376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f</a:t>
              </a:r>
              <a:endParaRPr lang="en-US" altLang="zh-CN" sz="2000"/>
            </a:p>
          </p:txBody>
        </p:sp>
        <p:sp>
          <p:nvSpPr>
            <p:cNvPr id="83" name="Text Box 74">
              <a:extLst>
                <a:ext uri="{FF2B5EF4-FFF2-40B4-BE49-F238E27FC236}">
                  <a16:creationId xmlns:a16="http://schemas.microsoft.com/office/drawing/2014/main" id="{A16B524D-07F4-4470-810B-28B69B18D2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2460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g</a:t>
              </a:r>
              <a:endParaRPr lang="en-US" altLang="zh-CN" sz="2000"/>
            </a:p>
          </p:txBody>
        </p:sp>
        <p:sp>
          <p:nvSpPr>
            <p:cNvPr id="84" name="Text Box 75">
              <a:extLst>
                <a:ext uri="{FF2B5EF4-FFF2-40B4-BE49-F238E27FC236}">
                  <a16:creationId xmlns:a16="http://schemas.microsoft.com/office/drawing/2014/main" id="{0A09E714-3E31-48CC-BA57-A71743F243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2" y="3108"/>
              <a:ext cx="4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dp</a:t>
              </a:r>
              <a:endParaRPr lang="en-US" altLang="zh-CN" sz="2000"/>
            </a:p>
          </p:txBody>
        </p:sp>
      </p:grpSp>
      <p:grpSp>
        <p:nvGrpSpPr>
          <p:cNvPr id="85" name="Group 76">
            <a:extLst>
              <a:ext uri="{FF2B5EF4-FFF2-40B4-BE49-F238E27FC236}">
                <a16:creationId xmlns:a16="http://schemas.microsoft.com/office/drawing/2014/main" id="{2E04EA8E-47FF-4D17-AEC5-90AB843B446F}"/>
              </a:ext>
            </a:extLst>
          </p:cNvPr>
          <p:cNvGrpSpPr>
            <a:grpSpLocks/>
          </p:cNvGrpSpPr>
          <p:nvPr/>
        </p:nvGrpSpPr>
        <p:grpSpPr bwMode="auto">
          <a:xfrm>
            <a:off x="7051204" y="3228269"/>
            <a:ext cx="1676400" cy="2266950"/>
            <a:chOff x="2436" y="2172"/>
            <a:chExt cx="1056" cy="1428"/>
          </a:xfrm>
        </p:grpSpPr>
        <p:sp>
          <p:nvSpPr>
            <p:cNvPr id="86" name="Rectangle 77">
              <a:extLst>
                <a:ext uri="{FF2B5EF4-FFF2-40B4-BE49-F238E27FC236}">
                  <a16:creationId xmlns:a16="http://schemas.microsoft.com/office/drawing/2014/main" id="{699FEF25-6C4F-4399-978A-D74C2870A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2172"/>
              <a:ext cx="1008" cy="14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87" name="Line 78">
              <a:extLst>
                <a:ext uri="{FF2B5EF4-FFF2-40B4-BE49-F238E27FC236}">
                  <a16:creationId xmlns:a16="http://schemas.microsoft.com/office/drawing/2014/main" id="{B274A45E-0051-4F21-90F7-6B05F76C23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2" y="2508"/>
              <a:ext cx="0" cy="36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Line 79">
              <a:extLst>
                <a:ext uri="{FF2B5EF4-FFF2-40B4-BE49-F238E27FC236}">
                  <a16:creationId xmlns:a16="http://schemas.microsoft.com/office/drawing/2014/main" id="{7CB0F6DF-946B-4181-B6B7-047C1B65A7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4" y="2952"/>
              <a:ext cx="0" cy="36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Line 80">
              <a:extLst>
                <a:ext uri="{FF2B5EF4-FFF2-40B4-BE49-F238E27FC236}">
                  <a16:creationId xmlns:a16="http://schemas.microsoft.com/office/drawing/2014/main" id="{093B7E55-7ED2-4A78-803D-75356CFE2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8" y="2460"/>
              <a:ext cx="3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Line 81">
              <a:extLst>
                <a:ext uri="{FF2B5EF4-FFF2-40B4-BE49-F238E27FC236}">
                  <a16:creationId xmlns:a16="http://schemas.microsoft.com/office/drawing/2014/main" id="{8F00BF28-759D-4238-AAB6-43FAF4EF15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8" y="3348"/>
              <a:ext cx="3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Text Box 82">
              <a:extLst>
                <a:ext uri="{FF2B5EF4-FFF2-40B4-BE49-F238E27FC236}">
                  <a16:creationId xmlns:a16="http://schemas.microsoft.com/office/drawing/2014/main" id="{5C837E33-0FE2-4A0F-8604-9868AD3B05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" y="2184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  <a:endParaRPr lang="en-US" altLang="zh-CN" sz="2000"/>
            </a:p>
          </p:txBody>
        </p:sp>
        <p:sp>
          <p:nvSpPr>
            <p:cNvPr id="92" name="Text Box 83">
              <a:extLst>
                <a:ext uri="{FF2B5EF4-FFF2-40B4-BE49-F238E27FC236}">
                  <a16:creationId xmlns:a16="http://schemas.microsoft.com/office/drawing/2014/main" id="{82F0022B-E0EF-4FE3-A0CE-30CBD08D3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2" y="2532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b</a:t>
              </a:r>
              <a:endParaRPr lang="en-US" altLang="zh-CN" sz="2000"/>
            </a:p>
          </p:txBody>
        </p:sp>
        <p:sp>
          <p:nvSpPr>
            <p:cNvPr id="93" name="Text Box 84">
              <a:extLst>
                <a:ext uri="{FF2B5EF4-FFF2-40B4-BE49-F238E27FC236}">
                  <a16:creationId xmlns:a16="http://schemas.microsoft.com/office/drawing/2014/main" id="{AA987403-19FA-4D1B-9463-77247DB6D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4" y="3312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d</a:t>
              </a:r>
              <a:endParaRPr lang="en-US" altLang="zh-CN" sz="2000"/>
            </a:p>
          </p:txBody>
        </p:sp>
        <p:sp>
          <p:nvSpPr>
            <p:cNvPr id="94" name="Text Box 85">
              <a:extLst>
                <a:ext uri="{FF2B5EF4-FFF2-40B4-BE49-F238E27FC236}">
                  <a16:creationId xmlns:a16="http://schemas.microsoft.com/office/drawing/2014/main" id="{BD5822D8-4247-44D9-8B13-AB14B34C6B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4" y="2952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c</a:t>
              </a:r>
              <a:endParaRPr lang="en-US" altLang="zh-CN" sz="2000"/>
            </a:p>
          </p:txBody>
        </p:sp>
        <p:sp>
          <p:nvSpPr>
            <p:cNvPr id="95" name="Text Box 86">
              <a:extLst>
                <a:ext uri="{FF2B5EF4-FFF2-40B4-BE49-F238E27FC236}">
                  <a16:creationId xmlns:a16="http://schemas.microsoft.com/office/drawing/2014/main" id="{49B45DA2-FC19-428D-844C-E9EC15AD3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976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e</a:t>
              </a:r>
              <a:endParaRPr lang="en-US" altLang="zh-CN" sz="2000"/>
            </a:p>
          </p:txBody>
        </p:sp>
        <p:sp>
          <p:nvSpPr>
            <p:cNvPr id="96" name="Text Box 87">
              <a:extLst>
                <a:ext uri="{FF2B5EF4-FFF2-40B4-BE49-F238E27FC236}">
                  <a16:creationId xmlns:a16="http://schemas.microsoft.com/office/drawing/2014/main" id="{5B2F247E-AACB-45A7-B834-220CA10596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532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f</a:t>
              </a:r>
              <a:endParaRPr lang="en-US" altLang="zh-CN" sz="2000"/>
            </a:p>
          </p:txBody>
        </p:sp>
        <p:sp>
          <p:nvSpPr>
            <p:cNvPr id="97" name="Text Box 88">
              <a:extLst>
                <a:ext uri="{FF2B5EF4-FFF2-40B4-BE49-F238E27FC236}">
                  <a16:creationId xmlns:a16="http://schemas.microsoft.com/office/drawing/2014/main" id="{DFE74803-903E-43B5-BA5F-F09136E15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4" y="2616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g</a:t>
              </a:r>
              <a:endParaRPr lang="en-US" altLang="zh-CN" sz="2000"/>
            </a:p>
          </p:txBody>
        </p:sp>
        <p:sp>
          <p:nvSpPr>
            <p:cNvPr id="98" name="Text Box 89">
              <a:extLst>
                <a:ext uri="{FF2B5EF4-FFF2-40B4-BE49-F238E27FC236}">
                  <a16:creationId xmlns:a16="http://schemas.microsoft.com/office/drawing/2014/main" id="{CFE8FAE0-4E3E-4DFF-BB08-6ADA9D6D1E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3264"/>
              <a:ext cx="4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dp</a:t>
              </a:r>
              <a:endParaRPr lang="en-US" altLang="zh-CN" sz="2000"/>
            </a:p>
          </p:txBody>
        </p:sp>
        <p:sp>
          <p:nvSpPr>
            <p:cNvPr id="99" name="Line 90">
              <a:extLst>
                <a:ext uri="{FF2B5EF4-FFF2-40B4-BE49-F238E27FC236}">
                  <a16:creationId xmlns:a16="http://schemas.microsoft.com/office/drawing/2014/main" id="{FD4AEBA9-DD50-4D48-83C7-B6C4AEC6CE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8" y="2916"/>
              <a:ext cx="3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0" name="Group 91">
            <a:extLst>
              <a:ext uri="{FF2B5EF4-FFF2-40B4-BE49-F238E27FC236}">
                <a16:creationId xmlns:a16="http://schemas.microsoft.com/office/drawing/2014/main" id="{27C22A03-97CA-41F9-A4DD-286131735021}"/>
              </a:ext>
            </a:extLst>
          </p:cNvPr>
          <p:cNvGrpSpPr>
            <a:grpSpLocks/>
          </p:cNvGrpSpPr>
          <p:nvPr/>
        </p:nvGrpSpPr>
        <p:grpSpPr bwMode="auto">
          <a:xfrm>
            <a:off x="7051204" y="3221919"/>
            <a:ext cx="1676400" cy="2266950"/>
            <a:chOff x="2076" y="1944"/>
            <a:chExt cx="1056" cy="1428"/>
          </a:xfrm>
        </p:grpSpPr>
        <p:sp>
          <p:nvSpPr>
            <p:cNvPr id="101" name="Rectangle 92">
              <a:extLst>
                <a:ext uri="{FF2B5EF4-FFF2-40B4-BE49-F238E27FC236}">
                  <a16:creationId xmlns:a16="http://schemas.microsoft.com/office/drawing/2014/main" id="{6525ECB6-09CE-4851-8720-7DE642DE9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6" y="1944"/>
              <a:ext cx="1008" cy="14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" name="Line 93">
              <a:extLst>
                <a:ext uri="{FF2B5EF4-FFF2-40B4-BE49-F238E27FC236}">
                  <a16:creationId xmlns:a16="http://schemas.microsoft.com/office/drawing/2014/main" id="{C6852D2E-9A50-4F22-B061-B9BE47E4E4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2" y="2280"/>
              <a:ext cx="0" cy="36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Line 94">
              <a:extLst>
                <a:ext uri="{FF2B5EF4-FFF2-40B4-BE49-F238E27FC236}">
                  <a16:creationId xmlns:a16="http://schemas.microsoft.com/office/drawing/2014/main" id="{0FD16B8B-33A6-4118-80E9-CCD2DDECEF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724"/>
              <a:ext cx="0" cy="36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Line 95">
              <a:extLst>
                <a:ext uri="{FF2B5EF4-FFF2-40B4-BE49-F238E27FC236}">
                  <a16:creationId xmlns:a16="http://schemas.microsoft.com/office/drawing/2014/main" id="{51C4790B-086E-4699-8B4E-E94B636CCB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724"/>
              <a:ext cx="0" cy="36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Line 96">
              <a:extLst>
                <a:ext uri="{FF2B5EF4-FFF2-40B4-BE49-F238E27FC236}">
                  <a16:creationId xmlns:a16="http://schemas.microsoft.com/office/drawing/2014/main" id="{21B30EE4-228B-4DA7-AB9A-70230114E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232"/>
              <a:ext cx="3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Line 97">
              <a:extLst>
                <a:ext uri="{FF2B5EF4-FFF2-40B4-BE49-F238E27FC236}">
                  <a16:creationId xmlns:a16="http://schemas.microsoft.com/office/drawing/2014/main" id="{5D106B29-9386-4946-9D2F-CE414A20B0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120"/>
              <a:ext cx="3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Text Box 98">
              <a:extLst>
                <a:ext uri="{FF2B5EF4-FFF2-40B4-BE49-F238E27FC236}">
                  <a16:creationId xmlns:a16="http://schemas.microsoft.com/office/drawing/2014/main" id="{9DE9F448-151E-4D10-BF8C-7542BF411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956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  <a:endParaRPr lang="en-US" altLang="zh-CN" sz="2000"/>
            </a:p>
          </p:txBody>
        </p:sp>
        <p:sp>
          <p:nvSpPr>
            <p:cNvPr id="108" name="Text Box 99">
              <a:extLst>
                <a:ext uri="{FF2B5EF4-FFF2-40B4-BE49-F238E27FC236}">
                  <a16:creationId xmlns:a16="http://schemas.microsoft.com/office/drawing/2014/main" id="{240CD1F4-17A0-4C07-A3AF-923E164330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2" y="2304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b</a:t>
              </a:r>
              <a:endParaRPr lang="en-US" altLang="zh-CN" sz="2000"/>
            </a:p>
          </p:txBody>
        </p:sp>
        <p:sp>
          <p:nvSpPr>
            <p:cNvPr id="109" name="Text Box 100">
              <a:extLst>
                <a:ext uri="{FF2B5EF4-FFF2-40B4-BE49-F238E27FC236}">
                  <a16:creationId xmlns:a16="http://schemas.microsoft.com/office/drawing/2014/main" id="{8632C485-1C8C-4F42-8126-19EC804762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4" y="3084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d</a:t>
              </a:r>
              <a:endParaRPr lang="en-US" altLang="zh-CN" sz="2000"/>
            </a:p>
          </p:txBody>
        </p:sp>
        <p:sp>
          <p:nvSpPr>
            <p:cNvPr id="110" name="Text Box 101">
              <a:extLst>
                <a:ext uri="{FF2B5EF4-FFF2-40B4-BE49-F238E27FC236}">
                  <a16:creationId xmlns:a16="http://schemas.microsoft.com/office/drawing/2014/main" id="{D4A73EFE-C96E-48AD-B0C6-BB1D6E55D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724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c</a:t>
              </a:r>
              <a:endParaRPr lang="en-US" altLang="zh-CN" sz="2000"/>
            </a:p>
          </p:txBody>
        </p:sp>
        <p:sp>
          <p:nvSpPr>
            <p:cNvPr id="111" name="Text Box 102">
              <a:extLst>
                <a:ext uri="{FF2B5EF4-FFF2-40B4-BE49-F238E27FC236}">
                  <a16:creationId xmlns:a16="http://schemas.microsoft.com/office/drawing/2014/main" id="{B8B0FFD6-B4E2-4770-AF42-B8F94B6885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4" y="2748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e</a:t>
              </a:r>
              <a:endParaRPr lang="en-US" altLang="zh-CN" sz="2000"/>
            </a:p>
          </p:txBody>
        </p:sp>
        <p:sp>
          <p:nvSpPr>
            <p:cNvPr id="112" name="Text Box 103">
              <a:extLst>
                <a:ext uri="{FF2B5EF4-FFF2-40B4-BE49-F238E27FC236}">
                  <a16:creationId xmlns:a16="http://schemas.microsoft.com/office/drawing/2014/main" id="{1BD2D442-33F8-4C7A-94E5-D5AC17840B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4" y="2304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f</a:t>
              </a:r>
              <a:endParaRPr lang="en-US" altLang="zh-CN" sz="2000"/>
            </a:p>
          </p:txBody>
        </p:sp>
        <p:sp>
          <p:nvSpPr>
            <p:cNvPr id="113" name="Text Box 104">
              <a:extLst>
                <a:ext uri="{FF2B5EF4-FFF2-40B4-BE49-F238E27FC236}">
                  <a16:creationId xmlns:a16="http://schemas.microsoft.com/office/drawing/2014/main" id="{99A4F8DE-16B1-4489-A0FA-FD9E39739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4" y="2388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g</a:t>
              </a:r>
              <a:endParaRPr lang="en-US" altLang="zh-CN" sz="2000"/>
            </a:p>
          </p:txBody>
        </p:sp>
        <p:sp>
          <p:nvSpPr>
            <p:cNvPr id="114" name="Text Box 105">
              <a:extLst>
                <a:ext uri="{FF2B5EF4-FFF2-40B4-BE49-F238E27FC236}">
                  <a16:creationId xmlns:a16="http://schemas.microsoft.com/office/drawing/2014/main" id="{CBA5F2E8-D1FC-48B4-9066-8CB347DA10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2" y="3036"/>
              <a:ext cx="4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dp</a:t>
              </a:r>
              <a:endParaRPr lang="en-US" altLang="zh-CN" sz="2000"/>
            </a:p>
          </p:txBody>
        </p:sp>
        <p:sp>
          <p:nvSpPr>
            <p:cNvPr id="115" name="Line 106">
              <a:extLst>
                <a:ext uri="{FF2B5EF4-FFF2-40B4-BE49-F238E27FC236}">
                  <a16:creationId xmlns:a16="http://schemas.microsoft.com/office/drawing/2014/main" id="{A28720FE-74A5-412C-85AD-5CBC5EF3A9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0" y="2688"/>
              <a:ext cx="3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6" name="Group 107">
            <a:extLst>
              <a:ext uri="{FF2B5EF4-FFF2-40B4-BE49-F238E27FC236}">
                <a16:creationId xmlns:a16="http://schemas.microsoft.com/office/drawing/2014/main" id="{D4E51C3B-B3FE-4F05-8080-40618BA9C55D}"/>
              </a:ext>
            </a:extLst>
          </p:cNvPr>
          <p:cNvGrpSpPr>
            <a:grpSpLocks/>
          </p:cNvGrpSpPr>
          <p:nvPr/>
        </p:nvGrpSpPr>
        <p:grpSpPr bwMode="auto">
          <a:xfrm>
            <a:off x="7051204" y="3221919"/>
            <a:ext cx="1676400" cy="2247900"/>
            <a:chOff x="1368" y="1752"/>
            <a:chExt cx="1056" cy="1416"/>
          </a:xfrm>
        </p:grpSpPr>
        <p:sp>
          <p:nvSpPr>
            <p:cNvPr id="117" name="Rectangle 108">
              <a:extLst>
                <a:ext uri="{FF2B5EF4-FFF2-40B4-BE49-F238E27FC236}">
                  <a16:creationId xmlns:a16="http://schemas.microsoft.com/office/drawing/2014/main" id="{C7E80630-9012-4285-BB8F-05DA1682F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" y="1752"/>
              <a:ext cx="1008" cy="14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18" name="Line 109">
              <a:extLst>
                <a:ext uri="{FF2B5EF4-FFF2-40B4-BE49-F238E27FC236}">
                  <a16:creationId xmlns:a16="http://schemas.microsoft.com/office/drawing/2014/main" id="{CEF44302-A89F-4944-A2DD-7678227D20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6" y="2532"/>
              <a:ext cx="0" cy="36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Line 110">
              <a:extLst>
                <a:ext uri="{FF2B5EF4-FFF2-40B4-BE49-F238E27FC236}">
                  <a16:creationId xmlns:a16="http://schemas.microsoft.com/office/drawing/2014/main" id="{71183F81-9627-40CE-A8A2-1D79AEC63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6" y="2088"/>
              <a:ext cx="0" cy="36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Line 111">
              <a:extLst>
                <a:ext uri="{FF2B5EF4-FFF2-40B4-BE49-F238E27FC236}">
                  <a16:creationId xmlns:a16="http://schemas.microsoft.com/office/drawing/2014/main" id="{FBF669F6-0F9B-4F7D-B15F-E7A17FF9D8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0" y="2040"/>
              <a:ext cx="3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" name="Text Box 112">
              <a:extLst>
                <a:ext uri="{FF2B5EF4-FFF2-40B4-BE49-F238E27FC236}">
                  <a16:creationId xmlns:a16="http://schemas.microsoft.com/office/drawing/2014/main" id="{93EAC780-833B-459F-8DBB-7CA211637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8" y="1764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  <a:endParaRPr lang="en-US" altLang="zh-CN" sz="2000"/>
            </a:p>
          </p:txBody>
        </p:sp>
        <p:sp>
          <p:nvSpPr>
            <p:cNvPr id="122" name="Text Box 113">
              <a:extLst>
                <a:ext uri="{FF2B5EF4-FFF2-40B4-BE49-F238E27FC236}">
                  <a16:creationId xmlns:a16="http://schemas.microsoft.com/office/drawing/2014/main" id="{607ADA07-31CA-48CD-A3BF-7B903AC5E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112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b</a:t>
              </a:r>
              <a:endParaRPr lang="en-US" altLang="zh-CN" sz="2000"/>
            </a:p>
          </p:txBody>
        </p:sp>
        <p:sp>
          <p:nvSpPr>
            <p:cNvPr id="123" name="Text Box 114">
              <a:extLst>
                <a:ext uri="{FF2B5EF4-FFF2-40B4-BE49-F238E27FC236}">
                  <a16:creationId xmlns:a16="http://schemas.microsoft.com/office/drawing/2014/main" id="{6C154661-C0E6-406A-A7C0-6A8736F5D4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880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d</a:t>
              </a:r>
              <a:endParaRPr lang="en-US" altLang="zh-CN" sz="2000"/>
            </a:p>
          </p:txBody>
        </p:sp>
        <p:sp>
          <p:nvSpPr>
            <p:cNvPr id="124" name="Text Box 115">
              <a:extLst>
                <a:ext uri="{FF2B5EF4-FFF2-40B4-BE49-F238E27FC236}">
                  <a16:creationId xmlns:a16="http://schemas.microsoft.com/office/drawing/2014/main" id="{6FD2DAFC-7526-48B9-AB16-6C418C2BBF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6" y="2532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c</a:t>
              </a:r>
              <a:endParaRPr lang="en-US" altLang="zh-CN" sz="2000"/>
            </a:p>
          </p:txBody>
        </p:sp>
        <p:sp>
          <p:nvSpPr>
            <p:cNvPr id="125" name="Text Box 116">
              <a:extLst>
                <a:ext uri="{FF2B5EF4-FFF2-40B4-BE49-F238E27FC236}">
                  <a16:creationId xmlns:a16="http://schemas.microsoft.com/office/drawing/2014/main" id="{C9CFBDC8-9A92-41FF-B18C-51C29E46AC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" y="2556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e</a:t>
              </a:r>
              <a:endParaRPr lang="en-US" altLang="zh-CN" sz="2000"/>
            </a:p>
          </p:txBody>
        </p:sp>
        <p:sp>
          <p:nvSpPr>
            <p:cNvPr id="126" name="Text Box 117">
              <a:extLst>
                <a:ext uri="{FF2B5EF4-FFF2-40B4-BE49-F238E27FC236}">
                  <a16:creationId xmlns:a16="http://schemas.microsoft.com/office/drawing/2014/main" id="{35270BA0-1CEF-4002-8711-E7CAB22036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" y="2112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f</a:t>
              </a:r>
              <a:endParaRPr lang="en-US" altLang="zh-CN" sz="2000"/>
            </a:p>
          </p:txBody>
        </p:sp>
        <p:sp>
          <p:nvSpPr>
            <p:cNvPr id="127" name="Text Box 118">
              <a:extLst>
                <a:ext uri="{FF2B5EF4-FFF2-40B4-BE49-F238E27FC236}">
                  <a16:creationId xmlns:a16="http://schemas.microsoft.com/office/drawing/2014/main" id="{668698CA-E2F7-4CD5-879E-6D60D228EF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196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g</a:t>
              </a:r>
              <a:endParaRPr lang="en-US" altLang="zh-CN" sz="2000"/>
            </a:p>
          </p:txBody>
        </p:sp>
        <p:sp>
          <p:nvSpPr>
            <p:cNvPr id="128" name="Text Box 119">
              <a:extLst>
                <a:ext uri="{FF2B5EF4-FFF2-40B4-BE49-F238E27FC236}">
                  <a16:creationId xmlns:a16="http://schemas.microsoft.com/office/drawing/2014/main" id="{55EDA22B-6A67-46D2-B705-0F7283BD7F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4" y="2844"/>
              <a:ext cx="4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dp</a:t>
              </a:r>
              <a:endParaRPr lang="en-US" altLang="zh-CN" sz="2000"/>
            </a:p>
          </p:txBody>
        </p:sp>
      </p:grpSp>
      <p:grpSp>
        <p:nvGrpSpPr>
          <p:cNvPr id="129" name="Group 120">
            <a:extLst>
              <a:ext uri="{FF2B5EF4-FFF2-40B4-BE49-F238E27FC236}">
                <a16:creationId xmlns:a16="http://schemas.microsoft.com/office/drawing/2014/main" id="{2E792B19-2281-4D61-9475-F9B6C983D20B}"/>
              </a:ext>
            </a:extLst>
          </p:cNvPr>
          <p:cNvGrpSpPr>
            <a:grpSpLocks/>
          </p:cNvGrpSpPr>
          <p:nvPr/>
        </p:nvGrpSpPr>
        <p:grpSpPr bwMode="auto">
          <a:xfrm>
            <a:off x="7051204" y="3240969"/>
            <a:ext cx="1676400" cy="2266950"/>
            <a:chOff x="1296" y="2100"/>
            <a:chExt cx="1056" cy="1428"/>
          </a:xfrm>
        </p:grpSpPr>
        <p:sp>
          <p:nvSpPr>
            <p:cNvPr id="130" name="Rectangle 121">
              <a:extLst>
                <a:ext uri="{FF2B5EF4-FFF2-40B4-BE49-F238E27FC236}">
                  <a16:creationId xmlns:a16="http://schemas.microsoft.com/office/drawing/2014/main" id="{C5388F17-160E-4B99-99A2-AC2AD05BA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100"/>
              <a:ext cx="1008" cy="14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31" name="Line 122">
              <a:extLst>
                <a:ext uri="{FF2B5EF4-FFF2-40B4-BE49-F238E27FC236}">
                  <a16:creationId xmlns:a16="http://schemas.microsoft.com/office/drawing/2014/main" id="{CB2F9BF9-DD58-4252-BF87-7714EB3895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436"/>
              <a:ext cx="0" cy="36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Line 123">
              <a:extLst>
                <a:ext uri="{FF2B5EF4-FFF2-40B4-BE49-F238E27FC236}">
                  <a16:creationId xmlns:a16="http://schemas.microsoft.com/office/drawing/2014/main" id="{A368B5EC-7542-4725-960A-5D0369252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" y="2880"/>
              <a:ext cx="0" cy="36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" name="Line 124">
              <a:extLst>
                <a:ext uri="{FF2B5EF4-FFF2-40B4-BE49-F238E27FC236}">
                  <a16:creationId xmlns:a16="http://schemas.microsoft.com/office/drawing/2014/main" id="{5C21FD40-60B6-473C-AB13-11E6804B7A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2880"/>
              <a:ext cx="0" cy="36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" name="Line 125">
              <a:extLst>
                <a:ext uri="{FF2B5EF4-FFF2-40B4-BE49-F238E27FC236}">
                  <a16:creationId xmlns:a16="http://schemas.microsoft.com/office/drawing/2014/main" id="{610C4257-D4D8-4659-BB6F-9AE1AE84B1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" y="2436"/>
              <a:ext cx="0" cy="36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" name="Line 126">
              <a:extLst>
                <a:ext uri="{FF2B5EF4-FFF2-40B4-BE49-F238E27FC236}">
                  <a16:creationId xmlns:a16="http://schemas.microsoft.com/office/drawing/2014/main" id="{38D568EB-7449-4145-8226-4D3F15C9F7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8" y="2388"/>
              <a:ext cx="3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" name="Line 127">
              <a:extLst>
                <a:ext uri="{FF2B5EF4-FFF2-40B4-BE49-F238E27FC236}">
                  <a16:creationId xmlns:a16="http://schemas.microsoft.com/office/drawing/2014/main" id="{0325264F-3A70-44E2-B7D3-61E85A7786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8" y="3276"/>
              <a:ext cx="3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" name="Text Box 128">
              <a:extLst>
                <a:ext uri="{FF2B5EF4-FFF2-40B4-BE49-F238E27FC236}">
                  <a16:creationId xmlns:a16="http://schemas.microsoft.com/office/drawing/2014/main" id="{99F72CB1-281E-4C00-921B-8084D193D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6" y="2112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  <a:endParaRPr lang="en-US" altLang="zh-CN" sz="2000"/>
            </a:p>
          </p:txBody>
        </p:sp>
        <p:sp>
          <p:nvSpPr>
            <p:cNvPr id="138" name="Text Box 129">
              <a:extLst>
                <a:ext uri="{FF2B5EF4-FFF2-40B4-BE49-F238E27FC236}">
                  <a16:creationId xmlns:a16="http://schemas.microsoft.com/office/drawing/2014/main" id="{17B08C0A-5A9F-49FA-AEEF-6248E9ABC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2" y="2460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b</a:t>
              </a:r>
              <a:endParaRPr lang="en-US" altLang="zh-CN" sz="2000"/>
            </a:p>
          </p:txBody>
        </p:sp>
        <p:sp>
          <p:nvSpPr>
            <p:cNvPr id="139" name="Text Box 130">
              <a:extLst>
                <a:ext uri="{FF2B5EF4-FFF2-40B4-BE49-F238E27FC236}">
                  <a16:creationId xmlns:a16="http://schemas.microsoft.com/office/drawing/2014/main" id="{1DAEFDEB-0FA6-40FC-B62D-1592A0987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4" y="3240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d</a:t>
              </a:r>
              <a:endParaRPr lang="en-US" altLang="zh-CN" sz="2000"/>
            </a:p>
          </p:txBody>
        </p:sp>
        <p:sp>
          <p:nvSpPr>
            <p:cNvPr id="140" name="Text Box 131">
              <a:extLst>
                <a:ext uri="{FF2B5EF4-FFF2-40B4-BE49-F238E27FC236}">
                  <a16:creationId xmlns:a16="http://schemas.microsoft.com/office/drawing/2014/main" id="{5FC4E299-B7CB-4BCF-B53A-CCCD14F59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4" y="2880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c</a:t>
              </a:r>
              <a:endParaRPr lang="en-US" altLang="zh-CN" sz="2000"/>
            </a:p>
          </p:txBody>
        </p:sp>
        <p:sp>
          <p:nvSpPr>
            <p:cNvPr id="141" name="Text Box 132">
              <a:extLst>
                <a:ext uri="{FF2B5EF4-FFF2-40B4-BE49-F238E27FC236}">
                  <a16:creationId xmlns:a16="http://schemas.microsoft.com/office/drawing/2014/main" id="{454F209D-D8DA-4058-9D0D-FD2D4651AC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4" y="2904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e</a:t>
              </a:r>
              <a:endParaRPr lang="en-US" altLang="zh-CN" sz="2000"/>
            </a:p>
          </p:txBody>
        </p:sp>
        <p:sp>
          <p:nvSpPr>
            <p:cNvPr id="142" name="Text Box 133">
              <a:extLst>
                <a:ext uri="{FF2B5EF4-FFF2-40B4-BE49-F238E27FC236}">
                  <a16:creationId xmlns:a16="http://schemas.microsoft.com/office/drawing/2014/main" id="{8B7437C5-B44F-4F85-ABBD-C31EB9A8AE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4" y="2460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f</a:t>
              </a:r>
              <a:endParaRPr lang="en-US" altLang="zh-CN" sz="2000"/>
            </a:p>
          </p:txBody>
        </p:sp>
        <p:sp>
          <p:nvSpPr>
            <p:cNvPr id="143" name="Text Box 134">
              <a:extLst>
                <a:ext uri="{FF2B5EF4-FFF2-40B4-BE49-F238E27FC236}">
                  <a16:creationId xmlns:a16="http://schemas.microsoft.com/office/drawing/2014/main" id="{B775E103-3275-43B3-8CA1-25697502B7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4" y="2544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g</a:t>
              </a:r>
              <a:endParaRPr lang="en-US" altLang="zh-CN" sz="2000"/>
            </a:p>
          </p:txBody>
        </p:sp>
        <p:sp>
          <p:nvSpPr>
            <p:cNvPr id="144" name="Text Box 135">
              <a:extLst>
                <a:ext uri="{FF2B5EF4-FFF2-40B4-BE49-F238E27FC236}">
                  <a16:creationId xmlns:a16="http://schemas.microsoft.com/office/drawing/2014/main" id="{006DF934-5336-4D95-A68A-01409E506A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2" y="3192"/>
              <a:ext cx="4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dp</a:t>
              </a:r>
              <a:endParaRPr lang="en-US" altLang="zh-CN" sz="2000"/>
            </a:p>
          </p:txBody>
        </p:sp>
        <p:sp>
          <p:nvSpPr>
            <p:cNvPr id="145" name="Line 136">
              <a:extLst>
                <a:ext uri="{FF2B5EF4-FFF2-40B4-BE49-F238E27FC236}">
                  <a16:creationId xmlns:a16="http://schemas.microsoft.com/office/drawing/2014/main" id="{41955582-7BA2-4C35-8E11-3CCF5FDECA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844"/>
              <a:ext cx="3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6" name="Group 137">
            <a:extLst>
              <a:ext uri="{FF2B5EF4-FFF2-40B4-BE49-F238E27FC236}">
                <a16:creationId xmlns:a16="http://schemas.microsoft.com/office/drawing/2014/main" id="{84706669-944C-4F05-AA08-3420DA476E7A}"/>
              </a:ext>
            </a:extLst>
          </p:cNvPr>
          <p:cNvGrpSpPr>
            <a:grpSpLocks/>
          </p:cNvGrpSpPr>
          <p:nvPr/>
        </p:nvGrpSpPr>
        <p:grpSpPr bwMode="auto">
          <a:xfrm>
            <a:off x="7044854" y="3221919"/>
            <a:ext cx="1676400" cy="2266950"/>
            <a:chOff x="1416" y="2016"/>
            <a:chExt cx="1056" cy="1428"/>
          </a:xfrm>
        </p:grpSpPr>
        <p:sp>
          <p:nvSpPr>
            <p:cNvPr id="147" name="Rectangle 138">
              <a:extLst>
                <a:ext uri="{FF2B5EF4-FFF2-40B4-BE49-F238E27FC236}">
                  <a16:creationId xmlns:a16="http://schemas.microsoft.com/office/drawing/2014/main" id="{9AEF7D48-9125-45E8-A18F-261B20E84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" y="2016"/>
              <a:ext cx="1008" cy="14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48" name="Line 139">
              <a:extLst>
                <a:ext uri="{FF2B5EF4-FFF2-40B4-BE49-F238E27FC236}">
                  <a16:creationId xmlns:a16="http://schemas.microsoft.com/office/drawing/2014/main" id="{76DFD0BB-D2A0-4B16-88F2-B6FC160535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2" y="2352"/>
              <a:ext cx="0" cy="36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Line 140">
              <a:extLst>
                <a:ext uri="{FF2B5EF4-FFF2-40B4-BE49-F238E27FC236}">
                  <a16:creationId xmlns:a16="http://schemas.microsoft.com/office/drawing/2014/main" id="{6A3A1D3F-FBBA-4F5A-90B4-A248EF32E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4" y="2796"/>
              <a:ext cx="0" cy="36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Line 141">
              <a:extLst>
                <a:ext uri="{FF2B5EF4-FFF2-40B4-BE49-F238E27FC236}">
                  <a16:creationId xmlns:a16="http://schemas.microsoft.com/office/drawing/2014/main" id="{0539D13B-D881-4EB5-8A8F-306F7E3FDD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4" y="2352"/>
              <a:ext cx="0" cy="36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" name="Line 142">
              <a:extLst>
                <a:ext uri="{FF2B5EF4-FFF2-40B4-BE49-F238E27FC236}">
                  <a16:creationId xmlns:a16="http://schemas.microsoft.com/office/drawing/2014/main" id="{4FBE9464-152A-4F35-AB44-2EB65EE518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8" y="2304"/>
              <a:ext cx="3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" name="Line 143">
              <a:extLst>
                <a:ext uri="{FF2B5EF4-FFF2-40B4-BE49-F238E27FC236}">
                  <a16:creationId xmlns:a16="http://schemas.microsoft.com/office/drawing/2014/main" id="{517E78AB-AC9A-46A9-B204-9ABF6776CB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8" y="3192"/>
              <a:ext cx="3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" name="Text Box 144">
              <a:extLst>
                <a:ext uri="{FF2B5EF4-FFF2-40B4-BE49-F238E27FC236}">
                  <a16:creationId xmlns:a16="http://schemas.microsoft.com/office/drawing/2014/main" id="{BCD88542-814B-48B7-B3C6-8393EF89C9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6" y="2028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  <a:endParaRPr lang="en-US" altLang="zh-CN" sz="2000"/>
            </a:p>
          </p:txBody>
        </p:sp>
        <p:sp>
          <p:nvSpPr>
            <p:cNvPr id="154" name="Text Box 145">
              <a:extLst>
                <a:ext uri="{FF2B5EF4-FFF2-40B4-BE49-F238E27FC236}">
                  <a16:creationId xmlns:a16="http://schemas.microsoft.com/office/drawing/2014/main" id="{099D7EA7-2A87-48F4-8696-F0DC5C7531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376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b</a:t>
              </a:r>
              <a:endParaRPr lang="en-US" altLang="zh-CN" sz="2000"/>
            </a:p>
          </p:txBody>
        </p:sp>
        <p:sp>
          <p:nvSpPr>
            <p:cNvPr id="155" name="Text Box 146">
              <a:extLst>
                <a:ext uri="{FF2B5EF4-FFF2-40B4-BE49-F238E27FC236}">
                  <a16:creationId xmlns:a16="http://schemas.microsoft.com/office/drawing/2014/main" id="{FF4CDBA7-CE8D-4501-AAD9-F5DD927F37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156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d</a:t>
              </a:r>
              <a:endParaRPr lang="en-US" altLang="zh-CN" sz="2000"/>
            </a:p>
          </p:txBody>
        </p:sp>
        <p:sp>
          <p:nvSpPr>
            <p:cNvPr id="156" name="Text Box 147">
              <a:extLst>
                <a:ext uri="{FF2B5EF4-FFF2-40B4-BE49-F238E27FC236}">
                  <a16:creationId xmlns:a16="http://schemas.microsoft.com/office/drawing/2014/main" id="{45018C22-D344-463B-A573-8CDB50F884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4" y="2796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c</a:t>
              </a:r>
              <a:endParaRPr lang="en-US" altLang="zh-CN" sz="2000"/>
            </a:p>
          </p:txBody>
        </p:sp>
        <p:sp>
          <p:nvSpPr>
            <p:cNvPr id="157" name="Text Box 148">
              <a:extLst>
                <a:ext uri="{FF2B5EF4-FFF2-40B4-BE49-F238E27FC236}">
                  <a16:creationId xmlns:a16="http://schemas.microsoft.com/office/drawing/2014/main" id="{7FF498EB-EF1E-414E-B87B-914B11E97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" y="2820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e</a:t>
              </a:r>
              <a:endParaRPr lang="en-US" altLang="zh-CN" sz="2000"/>
            </a:p>
          </p:txBody>
        </p:sp>
        <p:sp>
          <p:nvSpPr>
            <p:cNvPr id="158" name="Text Box 149">
              <a:extLst>
                <a:ext uri="{FF2B5EF4-FFF2-40B4-BE49-F238E27FC236}">
                  <a16:creationId xmlns:a16="http://schemas.microsoft.com/office/drawing/2014/main" id="{6A70B959-721A-4A55-90EF-5253415D4F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" y="2376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f</a:t>
              </a:r>
              <a:endParaRPr lang="en-US" altLang="zh-CN" sz="2000"/>
            </a:p>
          </p:txBody>
        </p:sp>
        <p:sp>
          <p:nvSpPr>
            <p:cNvPr id="159" name="Text Box 150">
              <a:extLst>
                <a:ext uri="{FF2B5EF4-FFF2-40B4-BE49-F238E27FC236}">
                  <a16:creationId xmlns:a16="http://schemas.microsoft.com/office/drawing/2014/main" id="{D696CE0A-0C43-471C-B19A-6773F37D8B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460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g</a:t>
              </a:r>
              <a:endParaRPr lang="en-US" altLang="zh-CN" sz="2000"/>
            </a:p>
          </p:txBody>
        </p:sp>
        <p:sp>
          <p:nvSpPr>
            <p:cNvPr id="160" name="Text Box 151">
              <a:extLst>
                <a:ext uri="{FF2B5EF4-FFF2-40B4-BE49-F238E27FC236}">
                  <a16:creationId xmlns:a16="http://schemas.microsoft.com/office/drawing/2014/main" id="{EBC11185-383E-4736-BA93-849F913557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2" y="3108"/>
              <a:ext cx="4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dp</a:t>
              </a:r>
              <a:endParaRPr lang="en-US" altLang="zh-CN" sz="2000"/>
            </a:p>
          </p:txBody>
        </p:sp>
        <p:sp>
          <p:nvSpPr>
            <p:cNvPr id="161" name="Line 152">
              <a:extLst>
                <a:ext uri="{FF2B5EF4-FFF2-40B4-BE49-F238E27FC236}">
                  <a16:creationId xmlns:a16="http://schemas.microsoft.com/office/drawing/2014/main" id="{2DE775D1-7C2D-4527-B27E-BFD666F7AA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8" y="2748"/>
              <a:ext cx="3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2" name="Text Box 153">
            <a:extLst>
              <a:ext uri="{FF2B5EF4-FFF2-40B4-BE49-F238E27FC236}">
                <a16:creationId xmlns:a16="http://schemas.microsoft.com/office/drawing/2014/main" id="{0B011573-D2FE-45D7-9B0D-3059C9338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754" y="6517569"/>
            <a:ext cx="649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1800"/>
              <a:t>9(90H)    1     0      0       1      0       0     0      0</a:t>
            </a:r>
          </a:p>
        </p:txBody>
      </p:sp>
      <p:sp>
        <p:nvSpPr>
          <p:cNvPr id="163" name="Text Box 154">
            <a:extLst>
              <a:ext uri="{FF2B5EF4-FFF2-40B4-BE49-F238E27FC236}">
                <a16:creationId xmlns:a16="http://schemas.microsoft.com/office/drawing/2014/main" id="{08DCFB82-6953-40AF-B60A-D2CEE6431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804" y="2936169"/>
            <a:ext cx="609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1800"/>
              <a:t>1(F9H)   1     1      1      1      1       0      0     1</a:t>
            </a:r>
            <a:endParaRPr lang="en-US" altLang="zh-CN" sz="2000"/>
          </a:p>
        </p:txBody>
      </p:sp>
      <p:sp>
        <p:nvSpPr>
          <p:cNvPr id="164" name="Text Box 155">
            <a:extLst>
              <a:ext uri="{FF2B5EF4-FFF2-40B4-BE49-F238E27FC236}">
                <a16:creationId xmlns:a16="http://schemas.microsoft.com/office/drawing/2014/main" id="{A2AEF68A-ECFF-4D60-A425-E5D0989DA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654" y="3374319"/>
            <a:ext cx="640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1800"/>
              <a:t>2(A4H)   1     0      1       0      0       1     0      0</a:t>
            </a:r>
            <a:endParaRPr lang="en-US" altLang="zh-CN" sz="2000"/>
          </a:p>
        </p:txBody>
      </p:sp>
      <p:sp>
        <p:nvSpPr>
          <p:cNvPr id="165" name="Text Box 156">
            <a:extLst>
              <a:ext uri="{FF2B5EF4-FFF2-40B4-BE49-F238E27FC236}">
                <a16:creationId xmlns:a16="http://schemas.microsoft.com/office/drawing/2014/main" id="{82D45E90-C940-4384-9992-2DD0AC6AD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704" y="3793419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1800"/>
              <a:t>3(B0H)   1     0      1       1      0       0     0      0</a:t>
            </a:r>
            <a:endParaRPr lang="en-US" altLang="zh-CN" sz="2000"/>
          </a:p>
        </p:txBody>
      </p:sp>
      <p:sp>
        <p:nvSpPr>
          <p:cNvPr id="166" name="Text Box 157">
            <a:extLst>
              <a:ext uri="{FF2B5EF4-FFF2-40B4-BE49-F238E27FC236}">
                <a16:creationId xmlns:a16="http://schemas.microsoft.com/office/drawing/2014/main" id="{C4E1032F-3FEF-4FAF-98BC-AB2FBC36B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754" y="4231569"/>
            <a:ext cx="6286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1800"/>
              <a:t>4(99H)    1     0      0       1      1       0     0      1</a:t>
            </a:r>
            <a:endParaRPr lang="en-US" altLang="zh-CN" sz="2000"/>
          </a:p>
        </p:txBody>
      </p:sp>
      <p:sp>
        <p:nvSpPr>
          <p:cNvPr id="167" name="Text Box 158">
            <a:extLst>
              <a:ext uri="{FF2B5EF4-FFF2-40B4-BE49-F238E27FC236}">
                <a16:creationId xmlns:a16="http://schemas.microsoft.com/office/drawing/2014/main" id="{4E6141D8-D084-4370-831C-F78250735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754" y="4688769"/>
            <a:ext cx="6038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5(92H)    1     0      0       1      0       0     1      0</a:t>
            </a:r>
          </a:p>
        </p:txBody>
      </p:sp>
      <p:sp>
        <p:nvSpPr>
          <p:cNvPr id="168" name="Text Box 159">
            <a:extLst>
              <a:ext uri="{FF2B5EF4-FFF2-40B4-BE49-F238E27FC236}">
                <a16:creationId xmlns:a16="http://schemas.microsoft.com/office/drawing/2014/main" id="{9A0AC315-18FD-4D04-844A-C47D008BC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704" y="5126919"/>
            <a:ext cx="611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1800"/>
              <a:t>6(82H)    1     0      0       0      0       0     1      0</a:t>
            </a:r>
            <a:endParaRPr lang="en-US" altLang="zh-CN" sz="2000"/>
          </a:p>
        </p:txBody>
      </p:sp>
      <p:sp>
        <p:nvSpPr>
          <p:cNvPr id="169" name="Text Box 160">
            <a:extLst>
              <a:ext uri="{FF2B5EF4-FFF2-40B4-BE49-F238E27FC236}">
                <a16:creationId xmlns:a16="http://schemas.microsoft.com/office/drawing/2014/main" id="{10236928-802C-4240-AB77-BD86F116B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804" y="5584119"/>
            <a:ext cx="609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1800"/>
              <a:t>7(F8H)    1     1      1       1      1       0     0      0</a:t>
            </a:r>
            <a:endParaRPr lang="en-US" altLang="zh-CN" sz="2000"/>
          </a:p>
        </p:txBody>
      </p:sp>
      <p:sp>
        <p:nvSpPr>
          <p:cNvPr id="170" name="Rectangle 161">
            <a:extLst>
              <a:ext uri="{FF2B5EF4-FFF2-40B4-BE49-F238E27FC236}">
                <a16:creationId xmlns:a16="http://schemas.microsoft.com/office/drawing/2014/main" id="{A7DE68AD-BEAD-4EB4-88D7-392C7737D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54" y="6028619"/>
            <a:ext cx="578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1800"/>
              <a:t>8(80H)    1     0      0       0      0       0     0      0</a:t>
            </a:r>
          </a:p>
        </p:txBody>
      </p:sp>
    </p:spTree>
    <p:extLst>
      <p:ext uri="{BB962C8B-B14F-4D97-AF65-F5344CB8AC3E}">
        <p14:creationId xmlns:p14="http://schemas.microsoft.com/office/powerpoint/2010/main" val="1625840374"/>
      </p:ext>
    </p:extLst>
  </p:cSld>
  <p:clrMapOvr>
    <a:masterClrMapping/>
  </p:clrMapOvr>
  <p:transition spd="slow" advTm="401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utoUpdateAnimBg="0"/>
      <p:bldP spid="162" grpId="0" autoUpdateAnimBg="0"/>
      <p:bldP spid="163" grpId="0" autoUpdateAnimBg="0"/>
      <p:bldP spid="164" grpId="0" autoUpdateAnimBg="0"/>
      <p:bldP spid="165" grpId="0" autoUpdateAnimBg="0"/>
      <p:bldP spid="166" grpId="0" autoUpdateAnimBg="0"/>
      <p:bldP spid="167" grpId="0" autoUpdateAnimBg="0"/>
      <p:bldP spid="168" grpId="0" autoUpdateAnimBg="0"/>
      <p:bldP spid="169" grpId="0" autoUpdateAnimBg="0"/>
      <p:bldP spid="17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67CC3171-3012-4A31-87CA-B1F0A54504E0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5818" y="1052736"/>
            <a:ext cx="4608513" cy="563562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A50021"/>
                </a:solidFill>
                <a:latin typeface="宋体" panose="02010600030101010101" pitchFamily="2" charset="-122"/>
              </a:rPr>
              <a:t>2. LED</a:t>
            </a:r>
            <a:r>
              <a:rPr lang="zh-CN" altLang="en-US" sz="2400" b="1" dirty="0">
                <a:solidFill>
                  <a:srgbClr val="A50021"/>
                </a:solidFill>
                <a:latin typeface="宋体" panose="02010600030101010101" pitchFamily="2" charset="-122"/>
              </a:rPr>
              <a:t>显示器接口及显示方式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42EF9CA6-E2A0-48B8-92B7-7BB11F8DF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8" y="177346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LED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显示器有静态显示和动态显示两种方式。</a:t>
            </a:r>
            <a:endParaRPr lang="zh-CN" altLang="en-US" sz="2400" b="1"/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4B138C1C-F6C6-4B19-8DFB-C90D38776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8" y="2421161"/>
            <a:ext cx="9144000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AutoNum type="arabicParenR"/>
              <a:defRPr/>
            </a:pPr>
            <a:r>
              <a:rPr lang="en-US" altLang="zh-CN" sz="20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LED</a:t>
            </a:r>
            <a:r>
              <a:rPr lang="zh-CN" altLang="en-US" sz="20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静态显示方式</a:t>
            </a:r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显示某个字符时</a:t>
            </a: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,LED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相应的段恒定地导通或截止。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各位的共阴极</a:t>
            </a: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公共端</a:t>
            </a: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K0)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接地</a:t>
            </a: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.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若为共阳极</a:t>
            </a: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公共端</a:t>
            </a: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K0)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，则接</a:t>
            </a: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+5v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电源。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 每位的段选线</a:t>
            </a: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(a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～</a:t>
            </a:r>
            <a:r>
              <a:rPr lang="en-US" altLang="zh-CN" sz="2000" b="1" dirty="0" err="1">
                <a:solidFill>
                  <a:schemeClr val="tx2"/>
                </a:solidFill>
                <a:latin typeface="宋体" panose="02010600030101010101" pitchFamily="2" charset="-122"/>
              </a:rPr>
              <a:t>dp</a:t>
            </a: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分别与</a:t>
            </a: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8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位的输出口相连</a:t>
            </a: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相互独立，字符一经确定</a:t>
            </a: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相应锁存的输出维持不变。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kumimoji="1"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  可用</a:t>
            </a:r>
            <a:r>
              <a:rPr kumimoji="1"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8D</a:t>
            </a:r>
            <a:r>
              <a:rPr kumimoji="1"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锁存器（如</a:t>
            </a:r>
            <a:r>
              <a:rPr kumimoji="1"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74LS273</a:t>
            </a:r>
            <a:r>
              <a:rPr kumimoji="1"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）或带锁存的译码器（如</a:t>
            </a:r>
            <a:r>
              <a:rPr kumimoji="1"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CD4511</a:t>
            </a:r>
            <a:r>
              <a:rPr kumimoji="1"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）、串行移位寄存器（如</a:t>
            </a:r>
            <a:r>
              <a:rPr kumimoji="1"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74LS164</a:t>
            </a:r>
            <a:r>
              <a:rPr kumimoji="1"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）来扩展 </a:t>
            </a:r>
            <a:r>
              <a:rPr kumimoji="1"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I</a:t>
            </a:r>
            <a:r>
              <a:rPr kumimoji="1"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／</a:t>
            </a:r>
            <a:r>
              <a:rPr kumimoji="1"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O</a:t>
            </a:r>
            <a:r>
              <a:rPr kumimoji="1"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端口</a:t>
            </a:r>
            <a:r>
              <a:rPr kumimoji="1"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.</a:t>
            </a:r>
            <a:r>
              <a:rPr kumimoji="1"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其输出端（</a:t>
            </a:r>
            <a:r>
              <a:rPr kumimoji="1"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8</a:t>
            </a:r>
            <a:r>
              <a:rPr kumimoji="1"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位）可驱动一位</a:t>
            </a:r>
            <a:r>
              <a:rPr kumimoji="1"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LED</a:t>
            </a:r>
            <a:r>
              <a:rPr kumimoji="1"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。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</a:p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静态显示器的亮度较高，编程容易，管理也较简单，但占用Ｉ／Ｏ口线资源较多。在显示位数较多的情况下，一般都采用动态显示方式。</a:t>
            </a:r>
          </a:p>
        </p:txBody>
      </p:sp>
    </p:spTree>
    <p:extLst>
      <p:ext uri="{BB962C8B-B14F-4D97-AF65-F5344CB8AC3E}">
        <p14:creationId xmlns:p14="http://schemas.microsoft.com/office/powerpoint/2010/main" val="4240154679"/>
      </p:ext>
    </p:extLst>
  </p:cSld>
  <p:clrMapOvr>
    <a:masterClrMapping/>
  </p:clrMapOvr>
  <p:transition spd="slow" advTm="4018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2">
            <a:extLst>
              <a:ext uri="{FF2B5EF4-FFF2-40B4-BE49-F238E27FC236}">
                <a16:creationId xmlns:a16="http://schemas.microsoft.com/office/drawing/2014/main" id="{46B34C6E-C631-41ED-99FB-3CDCFD522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762" y="1016907"/>
            <a:ext cx="8001000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LED</a:t>
            </a:r>
            <a:r>
              <a:rPr lang="zh-CN" altLang="en-US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动态显示方式</a:t>
            </a:r>
            <a:endParaRPr lang="zh-CN" altLang="en-US" sz="2800" kern="0" dirty="0">
              <a:solidFill>
                <a:schemeClr val="tx2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2" name="Rectangle 9">
            <a:extLst>
              <a:ext uri="{FF2B5EF4-FFF2-40B4-BE49-F238E27FC236}">
                <a16:creationId xmlns:a16="http://schemas.microsoft.com/office/drawing/2014/main" id="{ABE9E87A-9AD1-49D9-90BF-CE0ADA4BAD44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-36513" y="1485652"/>
            <a:ext cx="9144000" cy="273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/>
              <a:t>       </a:t>
            </a:r>
            <a:r>
              <a:rPr lang="zh-CN" altLang="en-US" sz="2000" b="1" dirty="0">
                <a:latin typeface="宋体" panose="02010600030101010101" pitchFamily="2" charset="-122"/>
              </a:rPr>
              <a:t>在多位</a:t>
            </a:r>
            <a:r>
              <a:rPr lang="en-US" altLang="zh-CN" sz="2000" b="1" dirty="0">
                <a:latin typeface="宋体" panose="02010600030101010101" pitchFamily="2" charset="-122"/>
              </a:rPr>
              <a:t>LED</a:t>
            </a:r>
            <a:r>
              <a:rPr lang="zh-CN" altLang="en-US" sz="2000" b="1" dirty="0">
                <a:latin typeface="宋体" panose="02010600030101010101" pitchFamily="2" charset="-122"/>
              </a:rPr>
              <a:t>显示时，将所有位的</a:t>
            </a:r>
            <a:r>
              <a:rPr lang="zh-CN" altLang="en-US" sz="2000" b="1" dirty="0">
                <a:solidFill>
                  <a:srgbClr val="DA0702"/>
                </a:solidFill>
                <a:latin typeface="宋体" panose="02010600030101010101" pitchFamily="2" charset="-122"/>
              </a:rPr>
              <a:t>段选线并联</a:t>
            </a:r>
            <a:r>
              <a:rPr lang="zh-CN" altLang="en-US" sz="2000" b="1" dirty="0">
                <a:latin typeface="宋体" panose="02010600030101010101" pitchFamily="2" charset="-122"/>
              </a:rPr>
              <a:t>在一起，由一个</a:t>
            </a:r>
            <a:r>
              <a:rPr lang="en-US" altLang="zh-CN" sz="2000" b="1" dirty="0">
                <a:latin typeface="宋体" panose="02010600030101010101" pitchFamily="2" charset="-122"/>
              </a:rPr>
              <a:t>8</a:t>
            </a:r>
            <a:r>
              <a:rPr lang="zh-CN" altLang="en-US" sz="2000" b="1" dirty="0">
                <a:latin typeface="宋体" panose="02010600030101010101" pitchFamily="2" charset="-122"/>
              </a:rPr>
              <a:t>位Ｉ／Ｏ口控制。而共阴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或共阳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sz="2000" b="1" dirty="0">
                <a:latin typeface="宋体" panose="02010600030101010101" pitchFamily="2" charset="-122"/>
              </a:rPr>
              <a:t>极</a:t>
            </a:r>
            <a:r>
              <a:rPr lang="zh-CN" altLang="en-US" sz="2000" b="1" dirty="0">
                <a:solidFill>
                  <a:srgbClr val="DA0702"/>
                </a:solidFill>
                <a:latin typeface="宋体" panose="02010600030101010101" pitchFamily="2" charset="-122"/>
              </a:rPr>
              <a:t>公共端Ｋ分别由相应的Ｉ／Ｏ线控制</a:t>
            </a:r>
            <a:r>
              <a:rPr lang="zh-CN" altLang="en-US" sz="2000" b="1" dirty="0">
                <a:latin typeface="宋体" panose="02010600030101010101" pitchFamily="2" charset="-122"/>
              </a:rPr>
              <a:t>，实现各位的分时选通。图</a:t>
            </a:r>
            <a:r>
              <a:rPr lang="en-US" altLang="zh-CN" sz="2000" b="1" dirty="0">
                <a:latin typeface="宋体" panose="02010600030101010101" pitchFamily="2" charset="-122"/>
              </a:rPr>
              <a:t>9-12</a:t>
            </a:r>
            <a:r>
              <a:rPr lang="zh-CN" altLang="en-US" sz="2000" b="1" dirty="0">
                <a:latin typeface="宋体" panose="02010600030101010101" pitchFamily="2" charset="-122"/>
              </a:rPr>
              <a:t>所示为</a:t>
            </a:r>
            <a:r>
              <a:rPr lang="en-US" altLang="zh-CN" sz="2000" b="1" dirty="0">
                <a:latin typeface="宋体" panose="02010600030101010101" pitchFamily="2" charset="-122"/>
              </a:rPr>
              <a:t>6</a:t>
            </a:r>
            <a:r>
              <a:rPr lang="zh-CN" altLang="en-US" sz="2000" b="1" dirty="0">
                <a:latin typeface="宋体" panose="02010600030101010101" pitchFamily="2" charset="-122"/>
              </a:rPr>
              <a:t>位共阴极</a:t>
            </a:r>
            <a:r>
              <a:rPr lang="en-US" altLang="zh-CN" sz="2000" b="1" dirty="0">
                <a:latin typeface="宋体" panose="02010600030101010101" pitchFamily="2" charset="-122"/>
              </a:rPr>
              <a:t>LED</a:t>
            </a:r>
            <a:r>
              <a:rPr lang="zh-CN" altLang="en-US" sz="2000" b="1" dirty="0">
                <a:latin typeface="宋体" panose="02010600030101010101" pitchFamily="2" charset="-122"/>
              </a:rPr>
              <a:t>动态显示接口电路。</a:t>
            </a:r>
          </a:p>
        </p:txBody>
      </p:sp>
      <p:pic>
        <p:nvPicPr>
          <p:cNvPr id="103" name="Picture 10" descr="0912">
            <a:extLst>
              <a:ext uri="{FF2B5EF4-FFF2-40B4-BE49-F238E27FC236}">
                <a16:creationId xmlns:a16="http://schemas.microsoft.com/office/drawing/2014/main" id="{0F52E29F-D5FE-4FB9-AB32-AC7106F9F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2636912"/>
            <a:ext cx="8569325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Rectangle 12">
            <a:extLst>
              <a:ext uri="{FF2B5EF4-FFF2-40B4-BE49-F238E27FC236}">
                <a16:creationId xmlns:a16="http://schemas.microsoft.com/office/drawing/2014/main" id="{68BFAA69-6053-4D0B-891E-5F8272851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2537" y="6173788"/>
            <a:ext cx="3026791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b="1" dirty="0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6</a:t>
            </a:r>
            <a:r>
              <a:rPr lang="zh-CN" altLang="en-US" sz="2000" b="1" dirty="0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位</a:t>
            </a:r>
            <a:r>
              <a:rPr lang="en-US" altLang="zh-CN" sz="2000" b="1" dirty="0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LED</a:t>
            </a:r>
            <a:r>
              <a:rPr lang="zh-CN" altLang="en-US" sz="2000" b="1" dirty="0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动态显示接口电路</a:t>
            </a:r>
          </a:p>
        </p:txBody>
      </p:sp>
    </p:spTree>
    <p:extLst>
      <p:ext uri="{BB962C8B-B14F-4D97-AF65-F5344CB8AC3E}">
        <p14:creationId xmlns:p14="http://schemas.microsoft.com/office/powerpoint/2010/main" val="592087474"/>
      </p:ext>
    </p:extLst>
  </p:cSld>
  <p:clrMapOvr>
    <a:masterClrMapping/>
  </p:clrMapOvr>
  <p:transition spd="slow" advTm="4018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2">
            <a:extLst>
              <a:ext uri="{FF2B5EF4-FFF2-40B4-BE49-F238E27FC236}">
                <a16:creationId xmlns:a16="http://schemas.microsoft.com/office/drawing/2014/main" id="{46B34C6E-C631-41ED-99FB-3CDCFD522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762" y="1016907"/>
            <a:ext cx="8001000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9.1.2   LED</a:t>
            </a:r>
            <a:r>
              <a:rPr lang="zh-CN" altLang="en-US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显示器接口及显示程序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137C653E-A7FB-41DA-B1FC-51A749041BD3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23850" y="1878558"/>
            <a:ext cx="4194175" cy="403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宋体" panose="02010600030101010101" pitchFamily="2" charset="-122"/>
              </a:rPr>
              <a:t>例如，显示“</a:t>
            </a: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EE0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－</a:t>
            </a: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20</a:t>
            </a:r>
            <a:r>
              <a:rPr lang="en-US" altLang="zh-CN" sz="2000" b="1" dirty="0">
                <a:latin typeface="宋体" panose="02010600030101010101" pitchFamily="2" charset="-122"/>
              </a:rPr>
              <a:t>”</a:t>
            </a:r>
            <a:r>
              <a:rPr lang="zh-CN" altLang="en-US" sz="2000" b="1" dirty="0">
                <a:latin typeface="宋体" panose="02010600030101010101" pitchFamily="2" charset="-122"/>
              </a:rPr>
              <a:t>，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I/O</a:t>
            </a:r>
            <a:r>
              <a:rPr lang="zh-CN" altLang="en-US" sz="2000" b="1" dirty="0">
                <a:latin typeface="宋体" panose="02010600030101010101" pitchFamily="2" charset="-122"/>
              </a:rPr>
              <a:t>口</a:t>
            </a:r>
            <a:r>
              <a:rPr lang="en-US" altLang="zh-CN" sz="2000" b="1" dirty="0">
                <a:latin typeface="宋体" panose="02010600030101010101" pitchFamily="2" charset="-122"/>
              </a:rPr>
              <a:t>1</a:t>
            </a:r>
            <a:r>
              <a:rPr lang="zh-CN" altLang="en-US" sz="2000" b="1" dirty="0">
                <a:latin typeface="宋体" panose="02010600030101010101" pitchFamily="2" charset="-122"/>
              </a:rPr>
              <a:t>和</a:t>
            </a:r>
            <a:r>
              <a:rPr lang="en-US" altLang="zh-CN" sz="2000" b="1" dirty="0">
                <a:latin typeface="宋体" panose="02010600030101010101" pitchFamily="2" charset="-122"/>
              </a:rPr>
              <a:t>I/O</a:t>
            </a:r>
            <a:r>
              <a:rPr lang="zh-CN" altLang="en-US" sz="2000" b="1" dirty="0">
                <a:latin typeface="宋体" panose="02010600030101010101" pitchFamily="2" charset="-122"/>
              </a:rPr>
              <a:t>口</a:t>
            </a:r>
            <a:r>
              <a:rPr lang="en-US" altLang="zh-CN" sz="2000" b="1" dirty="0">
                <a:latin typeface="宋体" panose="02010600030101010101" pitchFamily="2" charset="-122"/>
              </a:rPr>
              <a:t>2</a:t>
            </a:r>
            <a:r>
              <a:rPr lang="zh-CN" altLang="en-US" sz="2000" b="1" dirty="0">
                <a:latin typeface="宋体" panose="02010600030101010101" pitchFamily="2" charset="-122"/>
              </a:rPr>
              <a:t>轮流送入段选码、位选码及显示状态如图</a:t>
            </a:r>
            <a:r>
              <a:rPr lang="en-US" altLang="zh-CN" sz="2000" b="1" dirty="0">
                <a:latin typeface="宋体" panose="02010600030101010101" pitchFamily="2" charset="-122"/>
              </a:rPr>
              <a:t>9-13</a:t>
            </a:r>
            <a:r>
              <a:rPr lang="zh-CN" altLang="en-US" sz="2000" b="1" dirty="0">
                <a:latin typeface="宋体" panose="02010600030101010101" pitchFamily="2" charset="-122"/>
              </a:rPr>
              <a:t>所示。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段选码、位选码每送入一次后延时</a:t>
            </a:r>
            <a:r>
              <a:rPr lang="en-US" altLang="zh-CN" sz="2000" b="1" dirty="0">
                <a:latin typeface="宋体" panose="02010600030101010101" pitchFamily="2" charset="-122"/>
              </a:rPr>
              <a:t>1  </a:t>
            </a:r>
            <a:r>
              <a:rPr lang="en-US" altLang="zh-CN" sz="2000" b="1" dirty="0" err="1">
                <a:latin typeface="宋体" panose="02010600030101010101" pitchFamily="2" charset="-122"/>
              </a:rPr>
              <a:t>ms</a:t>
            </a:r>
            <a:r>
              <a:rPr lang="zh-CN" altLang="en-US" sz="2000" b="1" dirty="0">
                <a:latin typeface="宋体" panose="02010600030101010101" pitchFamily="2" charset="-122"/>
              </a:rPr>
              <a:t>，因人眼的视觉暂留时间为</a:t>
            </a:r>
            <a:r>
              <a:rPr lang="en-US" altLang="zh-CN" sz="2000" b="1" dirty="0">
                <a:latin typeface="宋体" panose="02010600030101010101" pitchFamily="2" charset="-122"/>
              </a:rPr>
              <a:t>100  </a:t>
            </a:r>
            <a:r>
              <a:rPr lang="en-US" altLang="zh-CN" sz="2000" b="1" dirty="0" err="1">
                <a:latin typeface="宋体" panose="02010600030101010101" pitchFamily="2" charset="-122"/>
              </a:rPr>
              <a:t>ms</a:t>
            </a:r>
            <a:r>
              <a:rPr lang="zh-CN" altLang="en-US" sz="2000" b="1" dirty="0">
                <a:latin typeface="宋体" panose="02010600030101010101" pitchFamily="2" charset="-122"/>
              </a:rPr>
              <a:t>，所以</a:t>
            </a:r>
            <a:r>
              <a:rPr lang="zh-CN" altLang="en-US" sz="2000" b="1" dirty="0">
                <a:solidFill>
                  <a:srgbClr val="DA0702"/>
                </a:solidFill>
                <a:latin typeface="宋体" panose="02010600030101010101" pitchFamily="2" charset="-122"/>
              </a:rPr>
              <a:t>每位显示间隔不超过</a:t>
            </a:r>
            <a:r>
              <a:rPr lang="en-US" altLang="zh-CN" sz="2000" b="1" dirty="0">
                <a:solidFill>
                  <a:srgbClr val="DA0702"/>
                </a:solidFill>
                <a:latin typeface="宋体" panose="02010600030101010101" pitchFamily="2" charset="-122"/>
              </a:rPr>
              <a:t>20 </a:t>
            </a:r>
            <a:r>
              <a:rPr lang="en-US" altLang="zh-CN" sz="2000" b="1" dirty="0" err="1">
                <a:solidFill>
                  <a:srgbClr val="DA0702"/>
                </a:solidFill>
                <a:latin typeface="宋体" panose="02010600030101010101" pitchFamily="2" charset="-122"/>
              </a:rPr>
              <a:t>ms</a:t>
            </a:r>
            <a:r>
              <a:rPr lang="zh-CN" altLang="en-US" sz="2000" b="1" dirty="0">
                <a:solidFill>
                  <a:srgbClr val="DA0702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sz="2000" b="1" dirty="0">
                <a:latin typeface="宋体" panose="02010600030101010101" pitchFamily="2" charset="-122"/>
              </a:rPr>
              <a:t>并保持延时一段时间，造成视觉暂留效果。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称为软件扫描显示。</a:t>
            </a:r>
          </a:p>
        </p:txBody>
      </p:sp>
      <p:pic>
        <p:nvPicPr>
          <p:cNvPr id="9" name="Picture 9" descr="0913">
            <a:extLst>
              <a:ext uri="{FF2B5EF4-FFF2-40B4-BE49-F238E27FC236}">
                <a16:creationId xmlns:a16="http://schemas.microsoft.com/office/drawing/2014/main" id="{3D29A293-C026-4FC0-A08F-5A08253B6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743" y="1700808"/>
            <a:ext cx="4103687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CA3C34E3-786A-4953-AC7C-6D1C28E92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088" y="6423905"/>
            <a:ext cx="2627336" cy="3693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6</a:t>
            </a:r>
            <a:r>
              <a:rPr lang="zh-CN" altLang="en-US" sz="2000" b="1" dirty="0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位动态扫描显示状态</a:t>
            </a:r>
          </a:p>
        </p:txBody>
      </p:sp>
    </p:spTree>
    <p:extLst>
      <p:ext uri="{BB962C8B-B14F-4D97-AF65-F5344CB8AC3E}">
        <p14:creationId xmlns:p14="http://schemas.microsoft.com/office/powerpoint/2010/main" val="1765552520"/>
      </p:ext>
    </p:extLst>
  </p:cSld>
  <p:clrMapOvr>
    <a:masterClrMapping/>
  </p:clrMapOvr>
  <p:transition spd="slow" advTm="4018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2">
            <a:extLst>
              <a:ext uri="{FF2B5EF4-FFF2-40B4-BE49-F238E27FC236}">
                <a16:creationId xmlns:a16="http://schemas.microsoft.com/office/drawing/2014/main" id="{46B34C6E-C631-41ED-99FB-3CDCFD522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870" y="460127"/>
            <a:ext cx="5790306" cy="593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9.1.2   LED</a:t>
            </a:r>
            <a:r>
              <a:rPr lang="zh-CN" altLang="en-US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显示器接口及显示程序</a:t>
            </a:r>
          </a:p>
        </p:txBody>
      </p:sp>
      <p:pic>
        <p:nvPicPr>
          <p:cNvPr id="5" name="Picture 10" descr="0914">
            <a:extLst>
              <a:ext uri="{FF2B5EF4-FFF2-40B4-BE49-F238E27FC236}">
                <a16:creationId xmlns:a16="http://schemas.microsoft.com/office/drawing/2014/main" id="{9E5F88E6-4EA7-458E-8F7A-19AC742F2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95" y="1271835"/>
            <a:ext cx="8496300" cy="5126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1">
            <a:extLst>
              <a:ext uri="{FF2B5EF4-FFF2-40B4-BE49-F238E27FC236}">
                <a16:creationId xmlns:a16="http://schemas.microsoft.com/office/drawing/2014/main" id="{661D1ABA-436C-4F60-A5BF-2EEA774F4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6907" y="5015160"/>
            <a:ext cx="4033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P0</a:t>
            </a:r>
            <a:r>
              <a:rPr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口输出段选码，</a:t>
            </a:r>
            <a:r>
              <a:rPr lang="en-US" altLang="zh-CN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P1</a:t>
            </a:r>
            <a:r>
              <a:rPr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口输出位选码，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5E8EF5B5-C228-450E-91A2-72E4D7870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52" y="6351875"/>
            <a:ext cx="2510624" cy="3693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6</a:t>
            </a:r>
            <a:r>
              <a:rPr lang="zh-CN" altLang="en-US" sz="2000" b="1" dirty="0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只</a:t>
            </a:r>
            <a:r>
              <a:rPr lang="en-US" altLang="zh-CN" sz="2000" b="1" dirty="0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LED</a:t>
            </a:r>
            <a:r>
              <a:rPr lang="zh-CN" altLang="en-US" sz="2000" b="1" dirty="0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动态显示接口</a:t>
            </a:r>
          </a:p>
        </p:txBody>
      </p:sp>
    </p:spTree>
    <p:extLst>
      <p:ext uri="{BB962C8B-B14F-4D97-AF65-F5344CB8AC3E}">
        <p14:creationId xmlns:p14="http://schemas.microsoft.com/office/powerpoint/2010/main" val="4122430202"/>
      </p:ext>
    </p:extLst>
  </p:cSld>
  <p:clrMapOvr>
    <a:masterClrMapping/>
  </p:clrMapOvr>
  <p:transition spd="slow" advTm="4018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9" descr="0915">
            <a:extLst>
              <a:ext uri="{FF2B5EF4-FFF2-40B4-BE49-F238E27FC236}">
                <a16:creationId xmlns:a16="http://schemas.microsoft.com/office/drawing/2014/main" id="{FA5512E5-1DF2-4EF9-91A7-4EB316E59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28575"/>
            <a:ext cx="5867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CEC93EB-CC4C-494A-B3D8-478452623289}"/>
              </a:ext>
            </a:extLst>
          </p:cNvPr>
          <p:cNvSpPr/>
          <p:nvPr/>
        </p:nvSpPr>
        <p:spPr>
          <a:xfrm>
            <a:off x="755576" y="6434569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C00CC"/>
                </a:solidFill>
                <a:latin typeface="宋体" panose="02010600030101010101" pitchFamily="2" charset="-122"/>
              </a:rPr>
              <a:t>显示子程序流程图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82143405"/>
      </p:ext>
    </p:extLst>
  </p:cSld>
  <p:clrMapOvr>
    <a:masterClrMapping/>
  </p:clrMapOvr>
  <p:transition spd="slow" advTm="4018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2">
            <a:extLst>
              <a:ext uri="{FF2B5EF4-FFF2-40B4-BE49-F238E27FC236}">
                <a16:creationId xmlns:a16="http://schemas.microsoft.com/office/drawing/2014/main" id="{46B34C6E-C631-41ED-99FB-3CDCFD522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762" y="1016907"/>
            <a:ext cx="8001000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9</a:t>
            </a:r>
            <a:r>
              <a:rPr lang="zh-CN" altLang="en-US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.1</a:t>
            </a:r>
            <a:r>
              <a:rPr lang="en-US" altLang="zh-CN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.1</a:t>
            </a:r>
            <a:r>
              <a:rPr lang="zh-CN" altLang="en-US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键盘接口及处理程序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DB47546-D206-4983-9763-CBED682DD417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5496" y="19050"/>
            <a:ext cx="8001000" cy="6669088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DIS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显示子程序清单如下：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DIS</a:t>
            </a:r>
            <a:r>
              <a:rPr lang="zh-CN" altLang="en-US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：	</a:t>
            </a: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MOV	R0</a:t>
            </a:r>
            <a:r>
              <a:rPr lang="zh-CN" altLang="en-US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#7EH         </a:t>
            </a:r>
            <a:r>
              <a:rPr lang="zh-CN" altLang="en-US" sz="2000" b="1" dirty="0">
                <a:latin typeface="宋体" panose="02010600030101010101" pitchFamily="2" charset="-122"/>
              </a:rPr>
              <a:t>；显示缓冲区末地址→</a:t>
            </a:r>
            <a:r>
              <a:rPr lang="en-US" altLang="zh-CN" sz="2000" b="1" dirty="0">
                <a:latin typeface="宋体" panose="02010600030101010101" pitchFamily="2" charset="-122"/>
              </a:rPr>
              <a:t>R0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		MOV	R2</a:t>
            </a:r>
            <a:r>
              <a:rPr lang="zh-CN" altLang="en-US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#01H         </a:t>
            </a:r>
            <a:r>
              <a:rPr lang="zh-CN" altLang="en-US" sz="2000" b="1" dirty="0">
                <a:latin typeface="宋体" panose="02010600030101010101" pitchFamily="2" charset="-122"/>
              </a:rPr>
              <a:t>；位控字，先点亮最低位（右边）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		</a:t>
            </a: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MOV	A</a:t>
            </a:r>
            <a:r>
              <a:rPr lang="zh-CN" altLang="en-US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R2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		MOV	DPTR</a:t>
            </a:r>
            <a:r>
              <a:rPr lang="zh-CN" altLang="en-US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#TAB       </a:t>
            </a:r>
            <a:r>
              <a:rPr lang="zh-CN" altLang="en-US" sz="2000" b="1" dirty="0">
                <a:latin typeface="宋体" panose="02010600030101010101" pitchFamily="2" charset="-122"/>
              </a:rPr>
              <a:t>；字型表头地址→</a:t>
            </a:r>
            <a:r>
              <a:rPr lang="en-US" altLang="zh-CN" sz="2000" b="1" dirty="0">
                <a:latin typeface="宋体" panose="02010600030101010101" pitchFamily="2" charset="-122"/>
              </a:rPr>
              <a:t>DPTR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LP0</a:t>
            </a:r>
            <a:r>
              <a:rPr lang="zh-CN" altLang="en-US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：	</a:t>
            </a: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MOV	P1</a:t>
            </a:r>
            <a:r>
              <a:rPr lang="zh-CN" altLang="en-US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A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		MOV	A,@R0            </a:t>
            </a:r>
            <a:r>
              <a:rPr lang="zh-CN" altLang="en-US" sz="2000" b="1" dirty="0">
                <a:latin typeface="宋体" panose="02010600030101010101" pitchFamily="2" charset="-122"/>
              </a:rPr>
              <a:t>；取显示数据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		</a:t>
            </a: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MOVC	A,@A+DPTR        </a:t>
            </a:r>
            <a:r>
              <a:rPr lang="zh-CN" altLang="en-US" sz="2000" b="1" dirty="0">
                <a:latin typeface="宋体" panose="02010600030101010101" pitchFamily="2" charset="-122"/>
              </a:rPr>
              <a:t>；取出字形码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		</a:t>
            </a: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MOV	P0</a:t>
            </a:r>
            <a:r>
              <a:rPr lang="zh-CN" altLang="en-US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A            </a:t>
            </a:r>
            <a:r>
              <a:rPr lang="zh-CN" altLang="en-US" sz="2000" b="1" dirty="0">
                <a:latin typeface="宋体" panose="02010600030101010101" pitchFamily="2" charset="-122"/>
              </a:rPr>
              <a:t>；送出显示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		</a:t>
            </a: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ACALL	D1MS             </a:t>
            </a:r>
            <a:r>
              <a:rPr lang="zh-CN" altLang="en-US" sz="2000" b="1" dirty="0">
                <a:latin typeface="宋体" panose="02010600030101010101" pitchFamily="2" charset="-122"/>
              </a:rPr>
              <a:t>；调延时子程序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		</a:t>
            </a: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DEC	R0               </a:t>
            </a:r>
            <a:r>
              <a:rPr lang="zh-CN" altLang="en-US" sz="2000" b="1" dirty="0">
                <a:latin typeface="宋体" panose="02010600030101010101" pitchFamily="2" charset="-122"/>
              </a:rPr>
              <a:t>；数据缓冲区地址减</a:t>
            </a:r>
            <a:r>
              <a:rPr lang="en-US" altLang="zh-CN" sz="2000" b="1" dirty="0">
                <a:latin typeface="宋体" panose="02010600030101010101" pitchFamily="2" charset="-122"/>
              </a:rPr>
              <a:t>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		MOV	A</a:t>
            </a:r>
            <a:r>
              <a:rPr lang="zh-CN" altLang="en-US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R2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		JB	ACC.5,LP1        </a:t>
            </a:r>
            <a:r>
              <a:rPr lang="zh-CN" altLang="en-US" sz="2000" b="1" dirty="0">
                <a:latin typeface="宋体" panose="02010600030101010101" pitchFamily="2" charset="-122"/>
              </a:rPr>
              <a:t>；扫描到最左面的显示器了吗</a:t>
            </a:r>
            <a:r>
              <a:rPr lang="en-US" altLang="zh-CN" sz="2000" b="1" dirty="0">
                <a:latin typeface="宋体" panose="02010600030101010101" pitchFamily="2" charset="-122"/>
              </a:rPr>
              <a:t>?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		RL	A                </a:t>
            </a:r>
            <a:r>
              <a:rPr lang="zh-CN" altLang="en-US" sz="2000" b="1" dirty="0">
                <a:latin typeface="宋体" panose="02010600030101010101" pitchFamily="2" charset="-122"/>
              </a:rPr>
              <a:t>；没有到，左移</a:t>
            </a:r>
            <a:r>
              <a:rPr lang="en-US" altLang="zh-CN" sz="2000" b="1" dirty="0">
                <a:latin typeface="宋体" panose="02010600030101010101" pitchFamily="2" charset="-122"/>
              </a:rPr>
              <a:t>1</a:t>
            </a:r>
            <a:r>
              <a:rPr lang="zh-CN" altLang="en-US" sz="2000" b="1" dirty="0">
                <a:latin typeface="宋体" panose="02010600030101010101" pitchFamily="2" charset="-122"/>
              </a:rPr>
              <a:t>位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		</a:t>
            </a: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MOV	R2</a:t>
            </a:r>
            <a:r>
              <a:rPr lang="zh-CN" altLang="en-US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A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		AJMP	LP0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LP1</a:t>
            </a:r>
            <a:r>
              <a:rPr lang="zh-CN" altLang="en-US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：	</a:t>
            </a: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RET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TAB</a:t>
            </a:r>
            <a:r>
              <a:rPr lang="zh-CN" altLang="en-US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：	</a:t>
            </a: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DB	3FH</a:t>
            </a:r>
            <a:r>
              <a:rPr lang="zh-CN" altLang="en-US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06H</a:t>
            </a:r>
            <a:r>
              <a:rPr lang="zh-CN" altLang="en-US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5BH</a:t>
            </a:r>
            <a:r>
              <a:rPr lang="zh-CN" altLang="en-US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4FH</a:t>
            </a:r>
            <a:r>
              <a:rPr lang="zh-CN" altLang="en-US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66H</a:t>
            </a:r>
            <a:r>
              <a:rPr lang="zh-CN" altLang="en-US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6DH</a:t>
            </a:r>
            <a:r>
              <a:rPr lang="zh-CN" altLang="en-US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7DH</a:t>
            </a:r>
            <a:r>
              <a:rPr lang="zh-CN" altLang="en-US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07H</a:t>
            </a:r>
            <a:r>
              <a:rPr lang="zh-CN" altLang="en-US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7FH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		DB	6FH</a:t>
            </a:r>
            <a:r>
              <a:rPr lang="zh-CN" altLang="en-US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77H</a:t>
            </a:r>
            <a:r>
              <a:rPr lang="zh-CN" altLang="en-US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7CH, 39H</a:t>
            </a:r>
            <a:r>
              <a:rPr lang="zh-CN" altLang="en-US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5EH</a:t>
            </a:r>
            <a:r>
              <a:rPr lang="zh-CN" altLang="en-US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79H</a:t>
            </a:r>
            <a:r>
              <a:rPr lang="zh-CN" altLang="en-US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71H</a:t>
            </a:r>
            <a:r>
              <a:rPr lang="zh-CN" altLang="en-US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40H</a:t>
            </a:r>
            <a:r>
              <a:rPr lang="zh-CN" altLang="en-US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00H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D1MS</a:t>
            </a:r>
            <a:r>
              <a:rPr lang="zh-CN" altLang="en-US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：	</a:t>
            </a: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MOV	R7</a:t>
            </a:r>
            <a:r>
              <a:rPr lang="zh-CN" altLang="en-US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#02H          </a:t>
            </a:r>
            <a:r>
              <a:rPr lang="zh-CN" altLang="en-US" sz="2000" b="1" dirty="0">
                <a:latin typeface="宋体" panose="02010600030101010101" pitchFamily="2" charset="-122"/>
              </a:rPr>
              <a:t>；延时</a:t>
            </a:r>
            <a:r>
              <a:rPr lang="en-US" altLang="zh-CN" sz="2000" b="1" dirty="0">
                <a:latin typeface="宋体" panose="02010600030101010101" pitchFamily="2" charset="-122"/>
              </a:rPr>
              <a:t>1 </a:t>
            </a:r>
            <a:r>
              <a:rPr lang="en-US" altLang="zh-CN" sz="2000" b="1" dirty="0" err="1">
                <a:latin typeface="宋体" panose="02010600030101010101" pitchFamily="2" charset="-122"/>
              </a:rPr>
              <a:t>ms</a:t>
            </a:r>
            <a:r>
              <a:rPr lang="zh-CN" altLang="en-US" sz="2000" b="1" dirty="0">
                <a:latin typeface="宋体" panose="02010600030101010101" pitchFamily="2" charset="-122"/>
              </a:rPr>
              <a:t>子程序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DL</a:t>
            </a:r>
            <a:r>
              <a:rPr lang="zh-CN" altLang="en-US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：	</a:t>
            </a: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MOV	R6,#0FFH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DL1</a:t>
            </a:r>
            <a:r>
              <a:rPr lang="zh-CN" altLang="en-US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：	</a:t>
            </a: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DJNZ	R6</a:t>
            </a:r>
            <a:r>
              <a:rPr lang="zh-CN" altLang="en-US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DL1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		DJNZ	R7</a:t>
            </a:r>
            <a:r>
              <a:rPr lang="zh-CN" altLang="en-US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DL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		RET</a:t>
            </a:r>
          </a:p>
        </p:txBody>
      </p:sp>
    </p:spTree>
    <p:extLst>
      <p:ext uri="{BB962C8B-B14F-4D97-AF65-F5344CB8AC3E}">
        <p14:creationId xmlns:p14="http://schemas.microsoft.com/office/powerpoint/2010/main" val="1369587715"/>
      </p:ext>
    </p:extLst>
  </p:cSld>
  <p:clrMapOvr>
    <a:masterClrMapping/>
  </p:clrMapOvr>
  <p:transition spd="slow" advTm="4018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2">
            <a:extLst>
              <a:ext uri="{FF2B5EF4-FFF2-40B4-BE49-F238E27FC236}">
                <a16:creationId xmlns:a16="http://schemas.microsoft.com/office/drawing/2014/main" id="{46B34C6E-C631-41ED-99FB-3CDCFD522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762" y="1016907"/>
            <a:ext cx="8001000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9.1.2   LED</a:t>
            </a:r>
            <a:r>
              <a:rPr lang="zh-CN" altLang="en-US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显示器接口及显示程序</a:t>
            </a:r>
          </a:p>
        </p:txBody>
      </p:sp>
      <p:sp>
        <p:nvSpPr>
          <p:cNvPr id="5" name="AutoShape 2" descr="MAX7219, MAX7221: Typical Application Circuit">
            <a:extLst>
              <a:ext uri="{FF2B5EF4-FFF2-40B4-BE49-F238E27FC236}">
                <a16:creationId xmlns:a16="http://schemas.microsoft.com/office/drawing/2014/main" id="{27480EBA-35B9-47BA-ABAE-CD0E15C321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6" name="AutoShape 4" descr="MAX7219, MAX7221: Typical Application Circuit">
            <a:extLst>
              <a:ext uri="{FF2B5EF4-FFF2-40B4-BE49-F238E27FC236}">
                <a16:creationId xmlns:a16="http://schemas.microsoft.com/office/drawing/2014/main" id="{3CC209A5-230C-4B59-94AE-93ABB28114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7" name="AutoShape 6" descr="MAX7219, MAX7221: Typical Application Circuit">
            <a:extLst>
              <a:ext uri="{FF2B5EF4-FFF2-40B4-BE49-F238E27FC236}">
                <a16:creationId xmlns:a16="http://schemas.microsoft.com/office/drawing/2014/main" id="{6159DF08-7DFE-42CC-AA1E-FBD043C6B2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FCCD67-7DCA-4535-853A-DE9ACC1E5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61" y="2375002"/>
            <a:ext cx="2513013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537D00A2-1671-45D7-84B4-6A47DB57ADE1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691063" y="2119995"/>
            <a:ext cx="3167062" cy="187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60000"/>
              </a:spcBef>
              <a:buClr>
                <a:schemeClr val="hlink"/>
              </a:buClr>
              <a:buSzPct val="75000"/>
              <a:defRPr/>
            </a:pPr>
            <a:r>
              <a:rPr lang="zh-CN" altLang="en-US" b="1" dirty="0">
                <a:solidFill>
                  <a:srgbClr val="393B41"/>
                </a:solidFill>
                <a:latin typeface="宋体" panose="02010600030101010101" pitchFamily="2" charset="-122"/>
              </a:rPr>
              <a:t>特点：</a:t>
            </a:r>
          </a:p>
          <a:p>
            <a:pPr eaLnBrk="1" hangingPunct="1">
              <a:lnSpc>
                <a:spcPct val="120000"/>
              </a:lnSpc>
              <a:spcBef>
                <a:spcPct val="6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lang="zh-CN" altLang="en-US" b="1" dirty="0">
                <a:solidFill>
                  <a:srgbClr val="393B41"/>
                </a:solidFill>
                <a:latin typeface="宋体" panose="02010600030101010101" pitchFamily="2" charset="-122"/>
              </a:rPr>
              <a:t>工作电压</a:t>
            </a:r>
            <a:r>
              <a:rPr lang="en-US" altLang="zh-CN" b="1" dirty="0">
                <a:solidFill>
                  <a:srgbClr val="393B41"/>
                </a:solidFill>
                <a:latin typeface="宋体" panose="02010600030101010101" pitchFamily="2" charset="-122"/>
              </a:rPr>
              <a:t>5V</a:t>
            </a:r>
            <a:r>
              <a:rPr lang="zh-CN" altLang="en-US" b="1" dirty="0">
                <a:solidFill>
                  <a:srgbClr val="393B41"/>
                </a:solidFill>
                <a:latin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6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lang="zh-CN" altLang="en-US" b="1" dirty="0">
                <a:solidFill>
                  <a:srgbClr val="393B41"/>
                </a:solidFill>
                <a:latin typeface="宋体" panose="02010600030101010101" pitchFamily="2" charset="-122"/>
              </a:rPr>
              <a:t>采用</a:t>
            </a:r>
            <a:r>
              <a:rPr lang="en-US" altLang="zh-CN" b="1" dirty="0">
                <a:solidFill>
                  <a:srgbClr val="393B41"/>
                </a:solidFill>
                <a:latin typeface="宋体" panose="02010600030101010101" pitchFamily="2" charset="-122"/>
              </a:rPr>
              <a:t>SPI</a:t>
            </a:r>
            <a:r>
              <a:rPr lang="zh-CN" altLang="en-US" b="1" dirty="0">
                <a:solidFill>
                  <a:srgbClr val="393B41"/>
                </a:solidFill>
                <a:latin typeface="宋体" panose="02010600030101010101" pitchFamily="2" charset="-122"/>
              </a:rPr>
              <a:t>总线接口。</a:t>
            </a:r>
          </a:p>
          <a:p>
            <a:pPr eaLnBrk="1" hangingPunct="1">
              <a:lnSpc>
                <a:spcPct val="120000"/>
              </a:lnSpc>
              <a:spcBef>
                <a:spcPct val="6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lang="zh-CN" altLang="en-US" b="1" dirty="0">
                <a:solidFill>
                  <a:srgbClr val="393B41"/>
                </a:solidFill>
                <a:latin typeface="宋体" panose="02010600030101010101" pitchFamily="2" charset="-122"/>
              </a:rPr>
              <a:t>最多可驱动</a:t>
            </a:r>
            <a:r>
              <a:rPr lang="en-US" altLang="zh-CN" b="1" dirty="0">
                <a:solidFill>
                  <a:srgbClr val="393B41"/>
                </a:solidFill>
                <a:latin typeface="宋体" panose="02010600030101010101" pitchFamily="2" charset="-122"/>
              </a:rPr>
              <a:t>8</a:t>
            </a:r>
            <a:r>
              <a:rPr lang="zh-CN" altLang="en-US" b="1" dirty="0">
                <a:solidFill>
                  <a:srgbClr val="393B41"/>
                </a:solidFill>
                <a:latin typeface="宋体" panose="02010600030101010101" pitchFamily="2" charset="-122"/>
              </a:rPr>
              <a:t>个数码管。</a:t>
            </a:r>
            <a:endParaRPr lang="en-US" altLang="zh-CN" b="1" dirty="0">
              <a:solidFill>
                <a:srgbClr val="393B41"/>
              </a:solidFill>
              <a:latin typeface="宋体" panose="02010600030101010101" pitchFamily="2" charset="-122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4627A69-CDD2-4DE1-BB10-A8CADA787AA7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681538" y="4986338"/>
            <a:ext cx="393223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 b="1">
                <a:latin typeface="宋体" panose="02010600030101010101" pitchFamily="2" charset="-122"/>
              </a:rPr>
              <a:t>优点：占用</a:t>
            </a:r>
            <a:r>
              <a:rPr lang="en-US" altLang="zh-CN" sz="1800" b="1">
                <a:latin typeface="宋体" panose="02010600030101010101" pitchFamily="2" charset="-122"/>
              </a:rPr>
              <a:t>IO</a:t>
            </a:r>
            <a:r>
              <a:rPr lang="zh-CN" altLang="en-US" sz="1800" b="1">
                <a:latin typeface="宋体" panose="02010600030101010101" pitchFamily="2" charset="-122"/>
              </a:rPr>
              <a:t>口少，占用</a:t>
            </a:r>
            <a:r>
              <a:rPr lang="en-US" altLang="zh-CN" sz="1800" b="1">
                <a:latin typeface="宋体" panose="02010600030101010101" pitchFamily="2" charset="-122"/>
              </a:rPr>
              <a:t>CPU</a:t>
            </a:r>
            <a:r>
              <a:rPr lang="zh-CN" altLang="en-US" sz="1800" b="1">
                <a:latin typeface="宋体" panose="02010600030101010101" pitchFamily="2" charset="-122"/>
              </a:rPr>
              <a:t>时间少，</a:t>
            </a:r>
            <a:endParaRPr lang="en-US" altLang="zh-CN" sz="1800" b="1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b="1">
                <a:latin typeface="宋体" panose="02010600030101010101" pitchFamily="2" charset="-122"/>
              </a:rPr>
              <a:t>      </a:t>
            </a:r>
            <a:r>
              <a:rPr lang="zh-CN" altLang="en-US" sz="1800" b="1">
                <a:latin typeface="宋体" panose="02010600030101010101" pitchFamily="2" charset="-122"/>
              </a:rPr>
              <a:t>编程方便</a:t>
            </a:r>
            <a:endParaRPr lang="en-US" altLang="zh-CN" sz="1800" b="1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>
              <a:latin typeface="宋体" panose="02010600030101010101" pitchFamily="2" charset="-122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CCD96D17-DB45-4C18-AB69-5D4140CC3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025" y="1756224"/>
            <a:ext cx="4216524" cy="31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专用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LED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驱动芯片</a:t>
            </a:r>
            <a:r>
              <a:rPr lang="zh-CN" altLang="en-US" sz="2400" b="1" kern="0" dirty="0">
                <a:latin typeface="宋体" panose="02010600030101010101" pitchFamily="2" charset="-122"/>
              </a:rPr>
              <a:t>程序。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en-US" kern="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793347"/>
      </p:ext>
    </p:extLst>
  </p:cSld>
  <p:clrMapOvr>
    <a:masterClrMapping/>
  </p:clrMapOvr>
  <p:transition spd="slow" advTm="4018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MH_Others_1"/>
          <p:cNvSpPr/>
          <p:nvPr>
            <p:custDataLst>
              <p:tags r:id="rId2"/>
            </p:custDataLst>
          </p:nvPr>
        </p:nvSpPr>
        <p:spPr>
          <a:xfrm>
            <a:off x="4364038" y="2286000"/>
            <a:ext cx="3376612" cy="444500"/>
          </a:xfrm>
          <a:custGeom>
            <a:avLst/>
            <a:gdLst>
              <a:gd name="connsiteX0" fmla="*/ 3322894 w 3376894"/>
              <a:gd name="connsiteY0" fmla="*/ 336884 h 444884"/>
              <a:gd name="connsiteX1" fmla="*/ 3376894 w 3376894"/>
              <a:gd name="connsiteY1" fmla="*/ 390884 h 444884"/>
              <a:gd name="connsiteX2" fmla="*/ 3322894 w 3376894"/>
              <a:gd name="connsiteY2" fmla="*/ 444884 h 444884"/>
              <a:gd name="connsiteX3" fmla="*/ 3284711 w 3376894"/>
              <a:gd name="connsiteY3" fmla="*/ 429068 h 444884"/>
              <a:gd name="connsiteX4" fmla="*/ 3277511 w 3376894"/>
              <a:gd name="connsiteY4" fmla="*/ 411686 h 444884"/>
              <a:gd name="connsiteX5" fmla="*/ 423171 w 3376894"/>
              <a:gd name="connsiteY5" fmla="*/ 411686 h 444884"/>
              <a:gd name="connsiteX6" fmla="*/ 423171 w 3376894"/>
              <a:gd name="connsiteY6" fmla="*/ 382886 h 444884"/>
              <a:gd name="connsiteX7" fmla="*/ 3272207 w 3376894"/>
              <a:gd name="connsiteY7" fmla="*/ 382886 h 444884"/>
              <a:gd name="connsiteX8" fmla="*/ 3284711 w 3376894"/>
              <a:gd name="connsiteY8" fmla="*/ 352700 h 444884"/>
              <a:gd name="connsiteX9" fmla="*/ 3322894 w 3376894"/>
              <a:gd name="connsiteY9" fmla="*/ 336884 h 444884"/>
              <a:gd name="connsiteX10" fmla="*/ 220963 w 3376894"/>
              <a:gd name="connsiteY10" fmla="*/ 0 h 444884"/>
              <a:gd name="connsiteX11" fmla="*/ 441926 w 3376894"/>
              <a:gd name="connsiteY11" fmla="*/ 220963 h 444884"/>
              <a:gd name="connsiteX12" fmla="*/ 220963 w 3376894"/>
              <a:gd name="connsiteY12" fmla="*/ 441926 h 444884"/>
              <a:gd name="connsiteX13" fmla="*/ 0 w 3376894"/>
              <a:gd name="connsiteY13" fmla="*/ 220963 h 444884"/>
              <a:gd name="connsiteX14" fmla="*/ 220963 w 3376894"/>
              <a:gd name="connsiteY14" fmla="*/ 0 h 44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76894" h="444884">
                <a:moveTo>
                  <a:pt x="3322894" y="336884"/>
                </a:moveTo>
                <a:cubicBezTo>
                  <a:pt x="3352717" y="336884"/>
                  <a:pt x="3376894" y="361061"/>
                  <a:pt x="3376894" y="390884"/>
                </a:cubicBezTo>
                <a:cubicBezTo>
                  <a:pt x="3376894" y="420707"/>
                  <a:pt x="3352717" y="444884"/>
                  <a:pt x="3322894" y="444884"/>
                </a:cubicBezTo>
                <a:cubicBezTo>
                  <a:pt x="3307983" y="444884"/>
                  <a:pt x="3294483" y="438840"/>
                  <a:pt x="3284711" y="429068"/>
                </a:cubicBezTo>
                <a:lnTo>
                  <a:pt x="3277511" y="411686"/>
                </a:lnTo>
                <a:lnTo>
                  <a:pt x="423171" y="411686"/>
                </a:lnTo>
                <a:lnTo>
                  <a:pt x="423171" y="382886"/>
                </a:lnTo>
                <a:lnTo>
                  <a:pt x="3272207" y="382886"/>
                </a:lnTo>
                <a:lnTo>
                  <a:pt x="3284711" y="352700"/>
                </a:lnTo>
                <a:cubicBezTo>
                  <a:pt x="3294483" y="342928"/>
                  <a:pt x="3307983" y="336884"/>
                  <a:pt x="3322894" y="336884"/>
                </a:cubicBezTo>
                <a:close/>
                <a:moveTo>
                  <a:pt x="220963" y="0"/>
                </a:moveTo>
                <a:cubicBezTo>
                  <a:pt x="342997" y="0"/>
                  <a:pt x="441926" y="98929"/>
                  <a:pt x="441926" y="220963"/>
                </a:cubicBezTo>
                <a:cubicBezTo>
                  <a:pt x="441926" y="342997"/>
                  <a:pt x="342997" y="441926"/>
                  <a:pt x="220963" y="441926"/>
                </a:cubicBezTo>
                <a:cubicBezTo>
                  <a:pt x="98929" y="441926"/>
                  <a:pt x="0" y="342997"/>
                  <a:pt x="0" y="220963"/>
                </a:cubicBezTo>
                <a:cubicBezTo>
                  <a:pt x="0" y="98929"/>
                  <a:pt x="98929" y="0"/>
                  <a:pt x="2209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anchor="ctr">
            <a:normAutofit/>
          </a:bodyPr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70C0"/>
                </a:solidFill>
              </a:rPr>
              <a:t>人机通道配置及接口技术</a:t>
            </a:r>
          </a:p>
        </p:txBody>
      </p:sp>
      <p:sp>
        <p:nvSpPr>
          <p:cNvPr id="75" name="MH_Others_2"/>
          <p:cNvSpPr/>
          <p:nvPr>
            <p:custDataLst>
              <p:tags r:id="rId3"/>
            </p:custDataLst>
          </p:nvPr>
        </p:nvSpPr>
        <p:spPr>
          <a:xfrm flipH="1">
            <a:off x="1446213" y="3179763"/>
            <a:ext cx="3376612" cy="444500"/>
          </a:xfrm>
          <a:custGeom>
            <a:avLst/>
            <a:gdLst>
              <a:gd name="connsiteX0" fmla="*/ 3322894 w 3376894"/>
              <a:gd name="connsiteY0" fmla="*/ 336884 h 444884"/>
              <a:gd name="connsiteX1" fmla="*/ 3376894 w 3376894"/>
              <a:gd name="connsiteY1" fmla="*/ 390884 h 444884"/>
              <a:gd name="connsiteX2" fmla="*/ 3322894 w 3376894"/>
              <a:gd name="connsiteY2" fmla="*/ 444884 h 444884"/>
              <a:gd name="connsiteX3" fmla="*/ 3284711 w 3376894"/>
              <a:gd name="connsiteY3" fmla="*/ 429068 h 444884"/>
              <a:gd name="connsiteX4" fmla="*/ 3277511 w 3376894"/>
              <a:gd name="connsiteY4" fmla="*/ 411686 h 444884"/>
              <a:gd name="connsiteX5" fmla="*/ 423171 w 3376894"/>
              <a:gd name="connsiteY5" fmla="*/ 411686 h 444884"/>
              <a:gd name="connsiteX6" fmla="*/ 423171 w 3376894"/>
              <a:gd name="connsiteY6" fmla="*/ 382886 h 444884"/>
              <a:gd name="connsiteX7" fmla="*/ 3272207 w 3376894"/>
              <a:gd name="connsiteY7" fmla="*/ 382886 h 444884"/>
              <a:gd name="connsiteX8" fmla="*/ 3284711 w 3376894"/>
              <a:gd name="connsiteY8" fmla="*/ 352700 h 444884"/>
              <a:gd name="connsiteX9" fmla="*/ 3322894 w 3376894"/>
              <a:gd name="connsiteY9" fmla="*/ 336884 h 444884"/>
              <a:gd name="connsiteX10" fmla="*/ 220963 w 3376894"/>
              <a:gd name="connsiteY10" fmla="*/ 0 h 444884"/>
              <a:gd name="connsiteX11" fmla="*/ 441926 w 3376894"/>
              <a:gd name="connsiteY11" fmla="*/ 220963 h 444884"/>
              <a:gd name="connsiteX12" fmla="*/ 220963 w 3376894"/>
              <a:gd name="connsiteY12" fmla="*/ 441926 h 444884"/>
              <a:gd name="connsiteX13" fmla="*/ 0 w 3376894"/>
              <a:gd name="connsiteY13" fmla="*/ 220963 h 444884"/>
              <a:gd name="connsiteX14" fmla="*/ 220963 w 3376894"/>
              <a:gd name="connsiteY14" fmla="*/ 0 h 44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76894" h="444884">
                <a:moveTo>
                  <a:pt x="3322894" y="336884"/>
                </a:moveTo>
                <a:cubicBezTo>
                  <a:pt x="3352717" y="336884"/>
                  <a:pt x="3376894" y="361061"/>
                  <a:pt x="3376894" y="390884"/>
                </a:cubicBezTo>
                <a:cubicBezTo>
                  <a:pt x="3376894" y="420707"/>
                  <a:pt x="3352717" y="444884"/>
                  <a:pt x="3322894" y="444884"/>
                </a:cubicBezTo>
                <a:cubicBezTo>
                  <a:pt x="3307983" y="444884"/>
                  <a:pt x="3294483" y="438840"/>
                  <a:pt x="3284711" y="429068"/>
                </a:cubicBezTo>
                <a:lnTo>
                  <a:pt x="3277511" y="411686"/>
                </a:lnTo>
                <a:lnTo>
                  <a:pt x="423171" y="411686"/>
                </a:lnTo>
                <a:lnTo>
                  <a:pt x="423171" y="382886"/>
                </a:lnTo>
                <a:lnTo>
                  <a:pt x="3272207" y="382886"/>
                </a:lnTo>
                <a:lnTo>
                  <a:pt x="3284711" y="352700"/>
                </a:lnTo>
                <a:cubicBezTo>
                  <a:pt x="3294483" y="342928"/>
                  <a:pt x="3307983" y="336884"/>
                  <a:pt x="3322894" y="336884"/>
                </a:cubicBezTo>
                <a:close/>
                <a:moveTo>
                  <a:pt x="220963" y="0"/>
                </a:moveTo>
                <a:cubicBezTo>
                  <a:pt x="342997" y="0"/>
                  <a:pt x="441926" y="98929"/>
                  <a:pt x="441926" y="220963"/>
                </a:cubicBezTo>
                <a:cubicBezTo>
                  <a:pt x="441926" y="342997"/>
                  <a:pt x="342997" y="441926"/>
                  <a:pt x="220963" y="441926"/>
                </a:cubicBezTo>
                <a:cubicBezTo>
                  <a:pt x="98929" y="441926"/>
                  <a:pt x="0" y="342997"/>
                  <a:pt x="0" y="220963"/>
                </a:cubicBezTo>
                <a:cubicBezTo>
                  <a:pt x="0" y="98929"/>
                  <a:pt x="98929" y="0"/>
                  <a:pt x="22096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08000" bIns="72000" anchor="ctr">
            <a:normAutofit fontScale="85000" lnSpcReduction="20000"/>
          </a:bodyPr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FF0000"/>
                </a:solidFill>
              </a:rPr>
              <a:t>前向通道中的Ａ／Ｄ转换器及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 eaLnBrk="1" hangingPunct="1">
              <a:defRPr/>
            </a:pPr>
            <a:r>
              <a:rPr lang="zh-CN" altLang="en-US" dirty="0">
                <a:solidFill>
                  <a:srgbClr val="FF0000"/>
                </a:solidFill>
              </a:rPr>
              <a:t>接口技术</a:t>
            </a:r>
          </a:p>
        </p:txBody>
      </p:sp>
      <p:sp>
        <p:nvSpPr>
          <p:cNvPr id="9220" name="MH_Others_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351338" y="2300288"/>
            <a:ext cx="460375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FFFFFF"/>
                </a:solidFill>
              </a:rPr>
              <a:t>01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221" name="MH_Others_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351338" y="3195638"/>
            <a:ext cx="460375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FFFFFF"/>
                </a:solidFill>
              </a:rPr>
              <a:t>02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8" name="MH_Others_5"/>
          <p:cNvSpPr/>
          <p:nvPr>
            <p:custDataLst>
              <p:tags r:id="rId6"/>
            </p:custDataLst>
          </p:nvPr>
        </p:nvSpPr>
        <p:spPr>
          <a:xfrm>
            <a:off x="85725" y="679450"/>
            <a:ext cx="430213" cy="815975"/>
          </a:xfrm>
          <a:custGeom>
            <a:avLst/>
            <a:gdLst>
              <a:gd name="connsiteX0" fmla="*/ 1 w 776515"/>
              <a:gd name="connsiteY0" fmla="*/ 0 h 1553028"/>
              <a:gd name="connsiteX1" fmla="*/ 776515 w 776515"/>
              <a:gd name="connsiteY1" fmla="*/ 776514 h 1553028"/>
              <a:gd name="connsiteX2" fmla="*/ 1 w 776515"/>
              <a:gd name="connsiteY2" fmla="*/ 1553028 h 1553028"/>
              <a:gd name="connsiteX3" fmla="*/ 0 w 776515"/>
              <a:gd name="connsiteY3" fmla="*/ 1553028 h 1553028"/>
              <a:gd name="connsiteX4" fmla="*/ 0 w 776515"/>
              <a:gd name="connsiteY4" fmla="*/ 0 h 1553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515" h="1553028">
                <a:moveTo>
                  <a:pt x="1" y="0"/>
                </a:moveTo>
                <a:cubicBezTo>
                  <a:pt x="428858" y="0"/>
                  <a:pt x="776515" y="347657"/>
                  <a:pt x="776515" y="776514"/>
                </a:cubicBezTo>
                <a:cubicBezTo>
                  <a:pt x="776515" y="1205371"/>
                  <a:pt x="428858" y="1553028"/>
                  <a:pt x="1" y="1553028"/>
                </a:cubicBezTo>
                <a:lnTo>
                  <a:pt x="0" y="15530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5" name="MH_Others_6"/>
          <p:cNvSpPr txBox="1"/>
          <p:nvPr>
            <p:custDataLst>
              <p:tags r:id="rId7"/>
            </p:custDataLst>
          </p:nvPr>
        </p:nvSpPr>
        <p:spPr>
          <a:xfrm>
            <a:off x="468313" y="809625"/>
            <a:ext cx="1817687" cy="815975"/>
          </a:xfrm>
          <a:prstGeom prst="rect">
            <a:avLst/>
          </a:prstGeom>
          <a:noFill/>
        </p:spPr>
        <p:txBody>
          <a:bodyPr lIns="0" tIns="0" rIns="0" bIns="0" anchor="ctr">
            <a:normAutofit fontScale="85000" lnSpcReduction="10000"/>
          </a:bodyPr>
          <a:lstStyle/>
          <a:p>
            <a:pPr algn="ctr" eaLnBrk="1" hangingPunct="1">
              <a:defRPr/>
            </a:pP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zh-CN" altLang="en-US" sz="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MH_Others_7"/>
          <p:cNvSpPr/>
          <p:nvPr>
            <p:custDataLst>
              <p:tags r:id="rId8"/>
            </p:custDataLst>
          </p:nvPr>
        </p:nvSpPr>
        <p:spPr>
          <a:xfrm>
            <a:off x="-6350" y="679450"/>
            <a:ext cx="63500" cy="815975"/>
          </a:xfrm>
          <a:custGeom>
            <a:avLst/>
            <a:gdLst>
              <a:gd name="connsiteX0" fmla="*/ 0 w 63524"/>
              <a:gd name="connsiteY0" fmla="*/ 0 h 816033"/>
              <a:gd name="connsiteX1" fmla="*/ 1 w 63524"/>
              <a:gd name="connsiteY1" fmla="*/ 0 h 816033"/>
              <a:gd name="connsiteX2" fmla="*/ 63524 w 63524"/>
              <a:gd name="connsiteY2" fmla="*/ 6061 h 816033"/>
              <a:gd name="connsiteX3" fmla="*/ 63524 w 63524"/>
              <a:gd name="connsiteY3" fmla="*/ 809972 h 816033"/>
              <a:gd name="connsiteX4" fmla="*/ 1 w 63524"/>
              <a:gd name="connsiteY4" fmla="*/ 816033 h 816033"/>
              <a:gd name="connsiteX5" fmla="*/ 0 w 63524"/>
              <a:gd name="connsiteY5" fmla="*/ 816033 h 81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524" h="816033">
                <a:moveTo>
                  <a:pt x="0" y="0"/>
                </a:moveTo>
                <a:lnTo>
                  <a:pt x="1" y="0"/>
                </a:lnTo>
                <a:lnTo>
                  <a:pt x="63524" y="6061"/>
                </a:lnTo>
                <a:lnTo>
                  <a:pt x="63524" y="809972"/>
                </a:lnTo>
                <a:lnTo>
                  <a:pt x="1" y="816033"/>
                </a:lnTo>
                <a:lnTo>
                  <a:pt x="0" y="8160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24" name="MH_Others_10"/>
          <p:cNvSpPr/>
          <p:nvPr>
            <p:custDataLst>
              <p:tags r:id="rId9"/>
            </p:custDataLst>
          </p:nvPr>
        </p:nvSpPr>
        <p:spPr>
          <a:xfrm>
            <a:off x="4376738" y="3884613"/>
            <a:ext cx="3376612" cy="446087"/>
          </a:xfrm>
          <a:custGeom>
            <a:avLst/>
            <a:gdLst>
              <a:gd name="connsiteX0" fmla="*/ 3322894 w 3376894"/>
              <a:gd name="connsiteY0" fmla="*/ 336884 h 444884"/>
              <a:gd name="connsiteX1" fmla="*/ 3376894 w 3376894"/>
              <a:gd name="connsiteY1" fmla="*/ 390884 h 444884"/>
              <a:gd name="connsiteX2" fmla="*/ 3322894 w 3376894"/>
              <a:gd name="connsiteY2" fmla="*/ 444884 h 444884"/>
              <a:gd name="connsiteX3" fmla="*/ 3284711 w 3376894"/>
              <a:gd name="connsiteY3" fmla="*/ 429068 h 444884"/>
              <a:gd name="connsiteX4" fmla="*/ 3277511 w 3376894"/>
              <a:gd name="connsiteY4" fmla="*/ 411686 h 444884"/>
              <a:gd name="connsiteX5" fmla="*/ 423171 w 3376894"/>
              <a:gd name="connsiteY5" fmla="*/ 411686 h 444884"/>
              <a:gd name="connsiteX6" fmla="*/ 423171 w 3376894"/>
              <a:gd name="connsiteY6" fmla="*/ 382886 h 444884"/>
              <a:gd name="connsiteX7" fmla="*/ 3272207 w 3376894"/>
              <a:gd name="connsiteY7" fmla="*/ 382886 h 444884"/>
              <a:gd name="connsiteX8" fmla="*/ 3284711 w 3376894"/>
              <a:gd name="connsiteY8" fmla="*/ 352700 h 444884"/>
              <a:gd name="connsiteX9" fmla="*/ 3322894 w 3376894"/>
              <a:gd name="connsiteY9" fmla="*/ 336884 h 444884"/>
              <a:gd name="connsiteX10" fmla="*/ 220963 w 3376894"/>
              <a:gd name="connsiteY10" fmla="*/ 0 h 444884"/>
              <a:gd name="connsiteX11" fmla="*/ 441926 w 3376894"/>
              <a:gd name="connsiteY11" fmla="*/ 220963 h 444884"/>
              <a:gd name="connsiteX12" fmla="*/ 220963 w 3376894"/>
              <a:gd name="connsiteY12" fmla="*/ 441926 h 444884"/>
              <a:gd name="connsiteX13" fmla="*/ 0 w 3376894"/>
              <a:gd name="connsiteY13" fmla="*/ 220963 h 444884"/>
              <a:gd name="connsiteX14" fmla="*/ 220963 w 3376894"/>
              <a:gd name="connsiteY14" fmla="*/ 0 h 44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76894" h="444884">
                <a:moveTo>
                  <a:pt x="3322894" y="336884"/>
                </a:moveTo>
                <a:cubicBezTo>
                  <a:pt x="3352717" y="336884"/>
                  <a:pt x="3376894" y="361061"/>
                  <a:pt x="3376894" y="390884"/>
                </a:cubicBezTo>
                <a:cubicBezTo>
                  <a:pt x="3376894" y="420707"/>
                  <a:pt x="3352717" y="444884"/>
                  <a:pt x="3322894" y="444884"/>
                </a:cubicBezTo>
                <a:cubicBezTo>
                  <a:pt x="3307983" y="444884"/>
                  <a:pt x="3294483" y="438840"/>
                  <a:pt x="3284711" y="429068"/>
                </a:cubicBezTo>
                <a:lnTo>
                  <a:pt x="3277511" y="411686"/>
                </a:lnTo>
                <a:lnTo>
                  <a:pt x="423171" y="411686"/>
                </a:lnTo>
                <a:lnTo>
                  <a:pt x="423171" y="382886"/>
                </a:lnTo>
                <a:lnTo>
                  <a:pt x="3272207" y="382886"/>
                </a:lnTo>
                <a:lnTo>
                  <a:pt x="3284711" y="352700"/>
                </a:lnTo>
                <a:cubicBezTo>
                  <a:pt x="3294483" y="342928"/>
                  <a:pt x="3307983" y="336884"/>
                  <a:pt x="3322894" y="336884"/>
                </a:cubicBezTo>
                <a:close/>
                <a:moveTo>
                  <a:pt x="220963" y="0"/>
                </a:moveTo>
                <a:cubicBezTo>
                  <a:pt x="342997" y="0"/>
                  <a:pt x="441926" y="98929"/>
                  <a:pt x="441926" y="220963"/>
                </a:cubicBezTo>
                <a:cubicBezTo>
                  <a:pt x="441926" y="342997"/>
                  <a:pt x="342997" y="441926"/>
                  <a:pt x="220963" y="441926"/>
                </a:cubicBezTo>
                <a:cubicBezTo>
                  <a:pt x="98929" y="441926"/>
                  <a:pt x="0" y="342997"/>
                  <a:pt x="0" y="220963"/>
                </a:cubicBezTo>
                <a:cubicBezTo>
                  <a:pt x="0" y="98929"/>
                  <a:pt x="98929" y="0"/>
                  <a:pt x="2209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anchor="ctr">
            <a:normAutofit fontScale="92500"/>
          </a:bodyPr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FF0000"/>
                </a:solidFill>
              </a:rPr>
              <a:t>     系统后向通道配置及接口技术</a:t>
            </a:r>
          </a:p>
        </p:txBody>
      </p:sp>
      <p:sp>
        <p:nvSpPr>
          <p:cNvPr id="9226" name="MH_Others_8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398963" y="3897313"/>
            <a:ext cx="458787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rgbClr val="FFFFFF"/>
                </a:solidFill>
              </a:rPr>
              <a:t>03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227" name="MH_Others_9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357688" y="4540250"/>
            <a:ext cx="458787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FFFFFF"/>
                </a:solidFill>
              </a:rPr>
              <a:t>04</a:t>
            </a: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9232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3655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2">
            <a:extLst>
              <a:ext uri="{FF2B5EF4-FFF2-40B4-BE49-F238E27FC236}">
                <a16:creationId xmlns:a16="http://schemas.microsoft.com/office/drawing/2014/main" id="{46B34C6E-C631-41ED-99FB-3CDCFD522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762" y="1016907"/>
            <a:ext cx="8001000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9.1.2   LED</a:t>
            </a:r>
            <a:r>
              <a:rPr lang="zh-CN" altLang="en-US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显示器接口及显示程序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9D4D783A-2593-4A87-BADC-1B0562E90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2"/>
            <a:ext cx="3432175" cy="418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592537"/>
      </p:ext>
    </p:extLst>
  </p:cSld>
  <p:clrMapOvr>
    <a:masterClrMapping/>
  </p:clrMapOvr>
  <p:transition spd="slow" advTm="4018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971493"/>
            <a:ext cx="9144000" cy="1543050"/>
          </a:xfrm>
          <a:prstGeom prst="rect">
            <a:avLst/>
          </a:prstGeom>
          <a:gradFill rotWithShape="0">
            <a:gsLst>
              <a:gs pos="0">
                <a:srgbClr val="003399"/>
              </a:gs>
              <a:gs pos="100000">
                <a:srgbClr val="0099CC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9699" name="标题 1"/>
          <p:cNvSpPr>
            <a:spLocks noGrp="1"/>
          </p:cNvSpPr>
          <p:nvPr>
            <p:ph type="ctrTitle"/>
          </p:nvPr>
        </p:nvSpPr>
        <p:spPr>
          <a:xfrm>
            <a:off x="379413" y="2132856"/>
            <a:ext cx="8385175" cy="1350119"/>
          </a:xfrm>
        </p:spPr>
        <p:txBody>
          <a:bodyPr/>
          <a:lstStyle/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9.2  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前向通道中的Ａ／Ｄ转换器及接口技术</a:t>
            </a:r>
          </a:p>
        </p:txBody>
      </p:sp>
      <p:pic>
        <p:nvPicPr>
          <p:cNvPr id="29700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2">
            <a:extLst>
              <a:ext uri="{FF2B5EF4-FFF2-40B4-BE49-F238E27FC236}">
                <a16:creationId xmlns:a16="http://schemas.microsoft.com/office/drawing/2014/main" id="{46B34C6E-C631-41ED-99FB-3CDCFD522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762" y="1016907"/>
            <a:ext cx="8001000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9.2  </a:t>
            </a:r>
            <a:r>
              <a:rPr lang="zh-CN" altLang="en-US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前向通道中的Ａ／Ｄ转换器及接口技术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DA57608-0FD4-489E-BFAF-D893E30117B9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01625" y="1916832"/>
            <a:ext cx="8540750" cy="4182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60000"/>
              </a:spcBef>
            </a:pP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模／数（Ａ／Ｄ）转换电路的种类有：计数比较型、逐次逼近型、双积分型等等。</a:t>
            </a:r>
          </a:p>
          <a:p>
            <a:pPr eaLnBrk="1" hangingPunct="1">
              <a:lnSpc>
                <a:spcPct val="120000"/>
              </a:lnSpc>
              <a:spcBef>
                <a:spcPct val="60000"/>
              </a:spcBef>
            </a:pP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逐次逼近型Ａ／Ｄ转换器，在精度、速度和价格上都适中，是最常用的Ａ／Ｄ转换器件。</a:t>
            </a:r>
          </a:p>
          <a:p>
            <a:pPr eaLnBrk="1" hangingPunct="1">
              <a:lnSpc>
                <a:spcPct val="120000"/>
              </a:lnSpc>
              <a:spcBef>
                <a:spcPct val="60000"/>
              </a:spcBef>
            </a:pP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双积分Ａ／Ｄ转换器，具有精度高、抗干扰性好、价格低廉等优点，但转换速度低。</a:t>
            </a:r>
          </a:p>
          <a:p>
            <a:pPr eaLnBrk="1" hangingPunct="1">
              <a:lnSpc>
                <a:spcPct val="120000"/>
              </a:lnSpc>
              <a:spcBef>
                <a:spcPct val="60000"/>
              </a:spcBef>
            </a:pP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串行输出的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A/D</a:t>
            </a: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芯片由于节省单片机的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口线，越来越多地被采用。如具有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SPI</a:t>
            </a: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三线接口的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TLC1549</a:t>
            </a: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TLC1543</a:t>
            </a: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TLC2543</a:t>
            </a: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MAX187</a:t>
            </a: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等，具有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线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I2C</a:t>
            </a: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接口的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MAX127</a:t>
            </a: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000" b="1" u="sng" dirty="0">
                <a:solidFill>
                  <a:srgbClr val="FF0000"/>
                </a:solidFill>
                <a:latin typeface="宋体" panose="02010600030101010101" pitchFamily="2" charset="-122"/>
              </a:rPr>
              <a:t>PCF8591</a:t>
            </a:r>
            <a:r>
              <a:rPr lang="zh-CN" altLang="en-US" sz="2000" b="1" u="sng" dirty="0">
                <a:solidFill>
                  <a:srgbClr val="FF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000" b="1" u="sng" dirty="0">
                <a:solidFill>
                  <a:srgbClr val="FF0000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000" b="1" u="sng" dirty="0">
                <a:solidFill>
                  <a:srgbClr val="FF0000"/>
                </a:solidFill>
                <a:latin typeface="宋体" panose="02010600030101010101" pitchFamily="2" charset="-122"/>
              </a:rPr>
              <a:t>路</a:t>
            </a:r>
            <a:r>
              <a:rPr lang="en-US" altLang="zh-CN" sz="2000" b="1" u="sng" dirty="0">
                <a:solidFill>
                  <a:srgbClr val="FF0000"/>
                </a:solidFill>
                <a:latin typeface="宋体" panose="02010600030101010101" pitchFamily="2" charset="-122"/>
              </a:rPr>
              <a:t>8</a:t>
            </a:r>
            <a:r>
              <a:rPr lang="zh-CN" altLang="en-US" sz="2000" b="1" u="sng" dirty="0">
                <a:solidFill>
                  <a:srgbClr val="FF0000"/>
                </a:solidFill>
                <a:latin typeface="宋体" panose="02010600030101010101" pitchFamily="2" charset="-122"/>
              </a:rPr>
              <a:t>位</a:t>
            </a:r>
            <a:r>
              <a:rPr lang="en-US" altLang="zh-CN" sz="2000" b="1" u="sng" dirty="0">
                <a:solidFill>
                  <a:srgbClr val="FF0000"/>
                </a:solidFill>
                <a:latin typeface="宋体" panose="02010600030101010101" pitchFamily="2" charset="-122"/>
              </a:rPr>
              <a:t>A/D</a:t>
            </a:r>
            <a:r>
              <a:rPr lang="zh-CN" altLang="en-US" sz="2000" b="1" u="sng" dirty="0">
                <a:solidFill>
                  <a:srgbClr val="FF0000"/>
                </a:solidFill>
                <a:latin typeface="宋体" panose="02010600030101010101" pitchFamily="2" charset="-122"/>
              </a:rPr>
              <a:t>，还含</a:t>
            </a:r>
            <a:r>
              <a:rPr lang="en-US" altLang="zh-CN" sz="2000" b="1" u="sng" dirty="0">
                <a:solidFill>
                  <a:srgbClr val="FF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 b="1" u="sng" dirty="0">
                <a:solidFill>
                  <a:srgbClr val="FF0000"/>
                </a:solidFill>
                <a:latin typeface="宋体" panose="02010600030101010101" pitchFamily="2" charset="-122"/>
              </a:rPr>
              <a:t>路</a:t>
            </a:r>
            <a:r>
              <a:rPr lang="en-US" altLang="zh-CN" sz="2000" b="1" u="sng" dirty="0">
                <a:solidFill>
                  <a:srgbClr val="FF0000"/>
                </a:solidFill>
                <a:latin typeface="宋体" panose="02010600030101010101" pitchFamily="2" charset="-122"/>
              </a:rPr>
              <a:t>8</a:t>
            </a:r>
            <a:r>
              <a:rPr lang="zh-CN" altLang="en-US" sz="2000" b="1" u="sng" dirty="0">
                <a:solidFill>
                  <a:srgbClr val="FF0000"/>
                </a:solidFill>
                <a:latin typeface="宋体" panose="02010600030101010101" pitchFamily="2" charset="-122"/>
              </a:rPr>
              <a:t>位</a:t>
            </a:r>
            <a:r>
              <a:rPr lang="en-US" altLang="zh-CN" sz="2000" b="1" u="sng" dirty="0">
                <a:solidFill>
                  <a:srgbClr val="FF0000"/>
                </a:solidFill>
                <a:latin typeface="宋体" panose="02010600030101010101" pitchFamily="2" charset="-122"/>
              </a:rPr>
              <a:t>D/A)</a:t>
            </a: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2786576844"/>
      </p:ext>
    </p:extLst>
  </p:cSld>
  <p:clrMapOvr>
    <a:masterClrMapping/>
  </p:clrMapOvr>
  <p:transition spd="slow" advTm="4018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2">
            <a:extLst>
              <a:ext uri="{FF2B5EF4-FFF2-40B4-BE49-F238E27FC236}">
                <a16:creationId xmlns:a16="http://schemas.microsoft.com/office/drawing/2014/main" id="{46B34C6E-C631-41ED-99FB-3CDCFD522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604" y="428625"/>
            <a:ext cx="6987406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9.2  </a:t>
            </a:r>
            <a:r>
              <a:rPr lang="zh-CN" altLang="en-US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前向通道中的Ａ／Ｄ转换器及接口技术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4D0E2C9-BDE9-4396-B959-E92C822D694F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33513" y="1801435"/>
            <a:ext cx="8496175" cy="5158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6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已知参考电压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000" b="1" baseline="-25000" dirty="0">
                <a:solidFill>
                  <a:srgbClr val="393B41"/>
                </a:solidFill>
                <a:latin typeface="宋体" panose="02010600030101010101" pitchFamily="2" charset="-122"/>
              </a:rPr>
              <a:t>REF</a:t>
            </a: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和模拟输入电压，求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AD</a:t>
            </a: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转换数据。</a:t>
            </a:r>
            <a:endParaRPr lang="en-US" altLang="zh-CN" sz="2000" b="1" dirty="0">
              <a:solidFill>
                <a:srgbClr val="393B41"/>
              </a:solidFill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60000"/>
              </a:spcBef>
              <a:buClr>
                <a:schemeClr val="hlink"/>
              </a:buClr>
              <a:buSzPct val="75000"/>
              <a:defRPr/>
            </a:pP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例如：当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8</a:t>
            </a: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位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AD</a:t>
            </a: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的参考电压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000" b="1" baseline="-25000" dirty="0">
                <a:solidFill>
                  <a:srgbClr val="393B41"/>
                </a:solidFill>
                <a:latin typeface="宋体" panose="02010600030101010101" pitchFamily="2" charset="-122"/>
              </a:rPr>
              <a:t>REF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=5V,</a:t>
            </a: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求当模拟输入电压为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2V</a:t>
            </a: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时的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AD</a:t>
            </a: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转换结果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?</a:t>
            </a:r>
          </a:p>
          <a:p>
            <a:pPr marL="0" indent="0" eaLnBrk="1" hangingPunct="1">
              <a:lnSpc>
                <a:spcPct val="120000"/>
              </a:lnSpc>
              <a:spcBef>
                <a:spcPct val="60000"/>
              </a:spcBef>
              <a:buClr>
                <a:schemeClr val="hlink"/>
              </a:buClr>
              <a:buSzPct val="75000"/>
              <a:defRPr/>
            </a:pP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解答如下：</a:t>
            </a:r>
            <a:endParaRPr lang="en-US" altLang="zh-CN" sz="2000" b="1" dirty="0">
              <a:solidFill>
                <a:srgbClr val="393B41"/>
              </a:solidFill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60000"/>
              </a:spcBef>
              <a:buClr>
                <a:schemeClr val="hlink"/>
              </a:buClr>
              <a:buSzPct val="75000"/>
              <a:defRPr/>
            </a:pP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当输入电压为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5V(=</a:t>
            </a: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参考电压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000" b="1" baseline="-25000" dirty="0">
                <a:solidFill>
                  <a:srgbClr val="393B41"/>
                </a:solidFill>
                <a:latin typeface="宋体" panose="02010600030101010101" pitchFamily="2" charset="-122"/>
              </a:rPr>
              <a:t>REF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时，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AD</a:t>
            </a: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转换结果为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400" b="1" baseline="30000" dirty="0">
                <a:solidFill>
                  <a:srgbClr val="393B41"/>
                </a:solidFill>
                <a:latin typeface="宋体" panose="02010600030101010101" pitchFamily="2" charset="-122"/>
              </a:rPr>
              <a:t>8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-1</a:t>
            </a: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，即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255</a:t>
            </a:r>
          </a:p>
          <a:p>
            <a:pPr marL="0" indent="0" eaLnBrk="1" hangingPunct="1">
              <a:lnSpc>
                <a:spcPct val="120000"/>
              </a:lnSpc>
              <a:spcBef>
                <a:spcPct val="60000"/>
              </a:spcBef>
              <a:buClr>
                <a:schemeClr val="hlink"/>
              </a:buClr>
              <a:buSzPct val="75000"/>
              <a:defRPr/>
            </a:pP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当输入电压为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0V</a:t>
            </a: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时，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AD</a:t>
            </a: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转换结果为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0</a:t>
            </a:r>
          </a:p>
          <a:p>
            <a:pPr marL="0" indent="0" eaLnBrk="1" hangingPunct="1">
              <a:lnSpc>
                <a:spcPct val="120000"/>
              </a:lnSpc>
              <a:spcBef>
                <a:spcPct val="60000"/>
              </a:spcBef>
              <a:buClr>
                <a:schemeClr val="hlink"/>
              </a:buClr>
              <a:buSzPct val="75000"/>
              <a:defRPr/>
            </a:pP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当输入电压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Vin</a:t>
            </a: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为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2V</a:t>
            </a: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时，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AD</a:t>
            </a: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转换结果为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255</a:t>
            </a:r>
            <a:r>
              <a:rPr lang="en-US" altLang="zh-CN" sz="2000" b="1" dirty="0">
                <a:solidFill>
                  <a:srgbClr val="393B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2/5=102</a:t>
            </a:r>
          </a:p>
          <a:p>
            <a:pPr marL="0" indent="0" eaLnBrk="1" hangingPunct="1">
              <a:lnSpc>
                <a:spcPct val="120000"/>
              </a:lnSpc>
              <a:spcBef>
                <a:spcPct val="60000"/>
              </a:spcBef>
              <a:buClr>
                <a:schemeClr val="hlink"/>
              </a:buClr>
              <a:buSzPct val="75000"/>
              <a:defRPr/>
            </a:pP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由以上归纳，可得到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AD</a:t>
            </a: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转换数据公式：</a:t>
            </a:r>
            <a:endParaRPr lang="en-US" altLang="zh-CN" sz="2000" b="1" dirty="0">
              <a:solidFill>
                <a:srgbClr val="393B41"/>
              </a:solidFill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60000"/>
              </a:spcBef>
              <a:buClr>
                <a:schemeClr val="hlink"/>
              </a:buClr>
              <a:buSzPct val="75000"/>
              <a:defRPr/>
            </a:pP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     AD= (2</a:t>
            </a:r>
            <a:r>
              <a:rPr lang="en-US" altLang="zh-CN" sz="2400" b="1" baseline="30000" dirty="0">
                <a:solidFill>
                  <a:srgbClr val="393B41"/>
                </a:solidFill>
                <a:latin typeface="宋体" panose="02010600030101010101" pitchFamily="2" charset="-122"/>
              </a:rPr>
              <a:t>n 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-1)* Vin/ V</a:t>
            </a:r>
            <a:r>
              <a:rPr lang="en-US" altLang="zh-CN" sz="2000" b="1" baseline="-25000" dirty="0">
                <a:solidFill>
                  <a:srgbClr val="393B41"/>
                </a:solidFill>
                <a:latin typeface="宋体" panose="02010600030101010101" pitchFamily="2" charset="-122"/>
              </a:rPr>
              <a:t>REF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 </a:t>
            </a:r>
          </a:p>
          <a:p>
            <a:pPr marL="0" indent="0" eaLnBrk="1" hangingPunct="1">
              <a:lnSpc>
                <a:spcPct val="120000"/>
              </a:lnSpc>
              <a:spcBef>
                <a:spcPct val="60000"/>
              </a:spcBef>
              <a:buClr>
                <a:schemeClr val="hlink"/>
              </a:buClr>
              <a:buSzPct val="75000"/>
              <a:defRPr/>
            </a:pP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其中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为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AD</a:t>
            </a: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转换器的位数，常见有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8</a:t>
            </a: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位，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10</a:t>
            </a: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位，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12</a:t>
            </a: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位，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16</a:t>
            </a: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位等</a:t>
            </a:r>
            <a:endParaRPr lang="en-US" altLang="zh-CN" sz="2000" b="1" dirty="0">
              <a:solidFill>
                <a:srgbClr val="393B41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59BA3-835C-4946-9413-CB7E3878A2AC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68312" y="880665"/>
            <a:ext cx="502855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9.2.1  8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位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AD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转换的相关计算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(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一）</a:t>
            </a:r>
          </a:p>
        </p:txBody>
      </p:sp>
    </p:spTree>
    <p:extLst>
      <p:ext uri="{BB962C8B-B14F-4D97-AF65-F5344CB8AC3E}">
        <p14:creationId xmlns:p14="http://schemas.microsoft.com/office/powerpoint/2010/main" val="709012737"/>
      </p:ext>
    </p:extLst>
  </p:cSld>
  <p:clrMapOvr>
    <a:masterClrMapping/>
  </p:clrMapOvr>
  <p:transition spd="slow" advTm="4018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2">
            <a:extLst>
              <a:ext uri="{FF2B5EF4-FFF2-40B4-BE49-F238E27FC236}">
                <a16:creationId xmlns:a16="http://schemas.microsoft.com/office/drawing/2014/main" id="{46B34C6E-C631-41ED-99FB-3CDCFD522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604" y="428625"/>
            <a:ext cx="6987406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9.2  </a:t>
            </a:r>
            <a:r>
              <a:rPr lang="zh-CN" altLang="en-US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前向通道中的Ａ／Ｄ转换器及接口技术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4D0E2C9-BDE9-4396-B959-E92C822D694F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68312" y="1916832"/>
            <a:ext cx="8207375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6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已知参考电压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000" b="1" baseline="-25000" dirty="0">
                <a:solidFill>
                  <a:srgbClr val="393B41"/>
                </a:solidFill>
                <a:latin typeface="宋体" panose="02010600030101010101" pitchFamily="2" charset="-122"/>
              </a:rPr>
              <a:t>REF</a:t>
            </a: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AD</a:t>
            </a: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转换数据，求模拟输入电压。</a:t>
            </a:r>
            <a:endParaRPr lang="en-US" altLang="zh-CN" sz="2000" b="1" dirty="0">
              <a:solidFill>
                <a:srgbClr val="393B41"/>
              </a:solidFill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60000"/>
              </a:spcBef>
              <a:buClr>
                <a:schemeClr val="hlink"/>
              </a:buClr>
              <a:buSzPct val="75000"/>
              <a:defRPr/>
            </a:pP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例如：当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8</a:t>
            </a: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位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AD</a:t>
            </a: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的参考电压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000" b="1" baseline="-25000" dirty="0">
                <a:solidFill>
                  <a:srgbClr val="393B41"/>
                </a:solidFill>
                <a:latin typeface="宋体" panose="02010600030101010101" pitchFamily="2" charset="-122"/>
              </a:rPr>
              <a:t>REF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=5V,</a:t>
            </a: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求当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AD</a:t>
            </a: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转换结果为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150</a:t>
            </a: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时，对应模拟输入电压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?</a:t>
            </a:r>
          </a:p>
          <a:p>
            <a:pPr marL="0" indent="0" eaLnBrk="1" hangingPunct="1">
              <a:lnSpc>
                <a:spcPct val="120000"/>
              </a:lnSpc>
              <a:spcBef>
                <a:spcPct val="60000"/>
              </a:spcBef>
              <a:buClr>
                <a:schemeClr val="hlink"/>
              </a:buClr>
              <a:buSzPct val="75000"/>
              <a:defRPr/>
            </a:pP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解答如下：</a:t>
            </a:r>
            <a:endParaRPr lang="en-US" altLang="zh-CN" sz="2000" b="1" dirty="0">
              <a:solidFill>
                <a:srgbClr val="393B41"/>
              </a:solidFill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60000"/>
              </a:spcBef>
              <a:buClr>
                <a:schemeClr val="hlink"/>
              </a:buClr>
              <a:buSzPct val="75000"/>
              <a:defRPr/>
            </a:pP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当输入电压为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5V</a:t>
            </a: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时，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AD</a:t>
            </a: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转换结果为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400" b="1" baseline="30000" dirty="0">
                <a:solidFill>
                  <a:srgbClr val="393B41"/>
                </a:solidFill>
                <a:latin typeface="宋体" panose="02010600030101010101" pitchFamily="2" charset="-122"/>
              </a:rPr>
              <a:t>8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-1</a:t>
            </a: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，即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255</a:t>
            </a:r>
          </a:p>
          <a:p>
            <a:pPr marL="0" indent="0" eaLnBrk="1" hangingPunct="1">
              <a:lnSpc>
                <a:spcPct val="120000"/>
              </a:lnSpc>
              <a:spcBef>
                <a:spcPct val="60000"/>
              </a:spcBef>
              <a:buClr>
                <a:schemeClr val="hlink"/>
              </a:buClr>
              <a:buSzPct val="75000"/>
              <a:defRPr/>
            </a:pP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当输入电压为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0V</a:t>
            </a: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时，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AD</a:t>
            </a: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转换结果为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0</a:t>
            </a:r>
          </a:p>
          <a:p>
            <a:pPr marL="0" indent="0" eaLnBrk="1" hangingPunct="1">
              <a:lnSpc>
                <a:spcPct val="120000"/>
              </a:lnSpc>
              <a:spcBef>
                <a:spcPct val="60000"/>
              </a:spcBef>
              <a:buClr>
                <a:schemeClr val="hlink"/>
              </a:buClr>
              <a:buSzPct val="75000"/>
              <a:defRPr/>
            </a:pP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当输入电压为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2V</a:t>
            </a: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时，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AD</a:t>
            </a: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转换结果为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5</a:t>
            </a:r>
            <a:r>
              <a:rPr lang="en-US" altLang="zh-CN" sz="2000" b="1" dirty="0">
                <a:solidFill>
                  <a:srgbClr val="393B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150/255=2.94V</a:t>
            </a:r>
          </a:p>
          <a:p>
            <a:pPr marL="0" indent="0" eaLnBrk="1" hangingPunct="1">
              <a:lnSpc>
                <a:spcPct val="120000"/>
              </a:lnSpc>
              <a:spcBef>
                <a:spcPct val="60000"/>
              </a:spcBef>
              <a:buClr>
                <a:schemeClr val="hlink"/>
              </a:buClr>
              <a:buSzPct val="75000"/>
              <a:defRPr/>
            </a:pP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类似可得到求模拟输入电压数据公式：</a:t>
            </a:r>
            <a:endParaRPr lang="en-US" altLang="zh-CN" sz="2000" b="1" dirty="0">
              <a:solidFill>
                <a:srgbClr val="393B41"/>
              </a:solidFill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60000"/>
              </a:spcBef>
              <a:buClr>
                <a:schemeClr val="hlink"/>
              </a:buClr>
              <a:buSzPct val="75000"/>
              <a:defRPr/>
            </a:pP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                  Vin= V</a:t>
            </a:r>
            <a:r>
              <a:rPr lang="en-US" altLang="zh-CN" sz="2000" b="1" baseline="-25000" dirty="0">
                <a:solidFill>
                  <a:srgbClr val="393B41"/>
                </a:solidFill>
                <a:latin typeface="宋体" panose="02010600030101010101" pitchFamily="2" charset="-122"/>
              </a:rPr>
              <a:t>REF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 *AD /(2</a:t>
            </a:r>
            <a:r>
              <a:rPr lang="en-US" altLang="zh-CN" sz="2400" b="1" baseline="30000" dirty="0">
                <a:solidFill>
                  <a:srgbClr val="393B41"/>
                </a:solidFill>
                <a:latin typeface="宋体" panose="02010600030101010101" pitchFamily="2" charset="-122"/>
              </a:rPr>
              <a:t>n 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-1)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59BA3-835C-4946-9413-CB7E3878A2AC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68312" y="880665"/>
            <a:ext cx="502855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9.2.1  8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位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AD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转换的相关计算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(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二）</a:t>
            </a:r>
          </a:p>
        </p:txBody>
      </p:sp>
    </p:spTree>
    <p:extLst>
      <p:ext uri="{BB962C8B-B14F-4D97-AF65-F5344CB8AC3E}">
        <p14:creationId xmlns:p14="http://schemas.microsoft.com/office/powerpoint/2010/main" val="2961387253"/>
      </p:ext>
    </p:extLst>
  </p:cSld>
  <p:clrMapOvr>
    <a:masterClrMapping/>
  </p:clrMapOvr>
  <p:transition spd="slow" advTm="4018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2">
            <a:extLst>
              <a:ext uri="{FF2B5EF4-FFF2-40B4-BE49-F238E27FC236}">
                <a16:creationId xmlns:a16="http://schemas.microsoft.com/office/drawing/2014/main" id="{46B34C6E-C631-41ED-99FB-3CDCFD522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604" y="428625"/>
            <a:ext cx="6987406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9.2  </a:t>
            </a:r>
            <a:r>
              <a:rPr lang="zh-CN" altLang="en-US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前向通道中的Ａ／Ｄ转换器及接口技术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59BA3-835C-4946-9413-CB7E3878A2AC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68312" y="880665"/>
            <a:ext cx="502855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9.2.2 </a:t>
            </a:r>
            <a:r>
              <a:rPr lang="en-US" altLang="zh-CN" sz="2400" dirty="0">
                <a:latin typeface="宋体" panose="02010600030101010101" pitchFamily="2" charset="-122"/>
              </a:rPr>
              <a:t>PCF8591</a:t>
            </a:r>
            <a:r>
              <a:rPr lang="zh-CN" altLang="en-US" sz="2400" dirty="0">
                <a:latin typeface="宋体" panose="02010600030101010101" pitchFamily="2" charset="-122"/>
              </a:rPr>
              <a:t>接口技术及应用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  <p:pic>
        <p:nvPicPr>
          <p:cNvPr id="6" name="图片 1">
            <a:extLst>
              <a:ext uri="{FF2B5EF4-FFF2-40B4-BE49-F238E27FC236}">
                <a16:creationId xmlns:a16="http://schemas.microsoft.com/office/drawing/2014/main" id="{508AA579-23DD-40AC-A902-84CC90C61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" y="1844824"/>
            <a:ext cx="3335337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4EDB4205-3C82-44E1-B1B8-9C54748418D5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067174" y="1844824"/>
            <a:ext cx="4775200" cy="403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60000"/>
              </a:spcBef>
              <a:buClr>
                <a:schemeClr val="hlink"/>
              </a:buClr>
              <a:buSzPct val="75000"/>
              <a:defRPr/>
            </a:pP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特点：</a:t>
            </a:r>
          </a:p>
          <a:p>
            <a:pPr eaLnBrk="1" hangingPunct="1">
              <a:lnSpc>
                <a:spcPct val="120000"/>
              </a:lnSpc>
              <a:spcBef>
                <a:spcPct val="6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单电源，工作电压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2.5V-6V</a:t>
            </a: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6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采用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I2C</a:t>
            </a: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总线接口。</a:t>
            </a:r>
          </a:p>
          <a:p>
            <a:pPr eaLnBrk="1" hangingPunct="1">
              <a:lnSpc>
                <a:spcPct val="120000"/>
              </a:lnSpc>
              <a:spcBef>
                <a:spcPct val="6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8</a:t>
            </a: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位分辨率。</a:t>
            </a:r>
            <a:endParaRPr lang="en-US" altLang="zh-CN" sz="2000" b="1" dirty="0">
              <a:solidFill>
                <a:srgbClr val="393B41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6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带采样保持电路</a:t>
            </a:r>
            <a:endParaRPr lang="en-US" altLang="zh-CN" sz="2000" b="1" dirty="0">
              <a:solidFill>
                <a:srgbClr val="393B41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6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最多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通道模拟输入，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通道模拟输出</a:t>
            </a:r>
            <a:endParaRPr lang="en-US" altLang="zh-CN" sz="2000" b="1" dirty="0">
              <a:solidFill>
                <a:srgbClr val="393B41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6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允许模拟电压输入范围 </a:t>
            </a:r>
            <a:r>
              <a:rPr lang="en-US" altLang="zh-CN" dirty="0"/>
              <a:t>VSS - VDD</a:t>
            </a:r>
            <a:endParaRPr lang="zh-CN" altLang="en-US" b="1" dirty="0">
              <a:solidFill>
                <a:srgbClr val="393B41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7679769"/>
      </p:ext>
    </p:extLst>
  </p:cSld>
  <p:clrMapOvr>
    <a:masterClrMapping/>
  </p:clrMapOvr>
  <p:transition spd="slow" advTm="4018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2">
            <a:extLst>
              <a:ext uri="{FF2B5EF4-FFF2-40B4-BE49-F238E27FC236}">
                <a16:creationId xmlns:a16="http://schemas.microsoft.com/office/drawing/2014/main" id="{46B34C6E-C631-41ED-99FB-3CDCFD522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604" y="428625"/>
            <a:ext cx="6987406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9.2  </a:t>
            </a:r>
            <a:r>
              <a:rPr lang="zh-CN" altLang="en-US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前向通道中的Ａ／Ｄ转换器及接口技术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59BA3-835C-4946-9413-CB7E3878A2AC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68312" y="880665"/>
            <a:ext cx="502855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9.2.3 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实验板上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PCF8591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接口电路图</a:t>
            </a:r>
          </a:p>
        </p:txBody>
      </p:sp>
      <p:pic>
        <p:nvPicPr>
          <p:cNvPr id="8" name="图片 1">
            <a:extLst>
              <a:ext uri="{FF2B5EF4-FFF2-40B4-BE49-F238E27FC236}">
                <a16:creationId xmlns:a16="http://schemas.microsoft.com/office/drawing/2014/main" id="{410A0353-FC7E-490B-B57B-7D6170AB6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" y="1722239"/>
            <a:ext cx="8656638" cy="500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678275"/>
      </p:ext>
    </p:extLst>
  </p:cSld>
  <p:clrMapOvr>
    <a:masterClrMapping/>
  </p:clrMapOvr>
  <p:transition spd="slow" advTm="4018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2">
            <a:extLst>
              <a:ext uri="{FF2B5EF4-FFF2-40B4-BE49-F238E27FC236}">
                <a16:creationId xmlns:a16="http://schemas.microsoft.com/office/drawing/2014/main" id="{46B34C6E-C631-41ED-99FB-3CDCFD522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604" y="428625"/>
            <a:ext cx="6987406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9.2  </a:t>
            </a:r>
            <a:r>
              <a:rPr lang="zh-CN" altLang="en-US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前向通道中的Ａ／Ｄ转换器及接口技术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59BA3-835C-4946-9413-CB7E3878A2AC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68312" y="880665"/>
            <a:ext cx="502855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9.2.3 </a:t>
            </a:r>
            <a:r>
              <a:rPr lang="en-US" altLang="zh-CN" sz="2400" dirty="0">
                <a:latin typeface="宋体" panose="02010600030101010101" pitchFamily="2" charset="-122"/>
              </a:rPr>
              <a:t>I2C</a:t>
            </a:r>
            <a:r>
              <a:rPr lang="zh-CN" altLang="en-US" sz="2400" dirty="0">
                <a:latin typeface="宋体" panose="02010600030101010101" pitchFamily="2" charset="-122"/>
              </a:rPr>
              <a:t>时序与子程序（一）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7EA9D6B9-4550-4832-ABBF-366029908ADE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75977" y="4340225"/>
            <a:ext cx="3960812" cy="251777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;  </a:t>
            </a:r>
            <a:r>
              <a:rPr lang="zh-CN" altLang="en-US" sz="2000" dirty="0"/>
              <a:t>启动</a:t>
            </a:r>
            <a:r>
              <a:rPr lang="en-US" altLang="zh-CN" sz="2000" dirty="0"/>
              <a:t>I2C</a:t>
            </a:r>
            <a:r>
              <a:rPr lang="zh-CN" altLang="en-US" sz="2000" dirty="0"/>
              <a:t>总线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Start: SETB 	SDA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	     SETB 	SCL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	     LCALL 	I2CDLY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	     CLR  	SDA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	     LCALL 	I2CDLY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	     CLR  	SCL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	     RET</a:t>
            </a:r>
            <a:endParaRPr lang="en-US" altLang="zh-CN" sz="2000" b="1" dirty="0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547B20-1B37-4D5B-95B4-6F36A8BCD3FD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911725" y="4340225"/>
            <a:ext cx="3960813" cy="2519362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;</a:t>
            </a:r>
            <a:r>
              <a:rPr lang="zh-CN" altLang="en-US" sz="2000"/>
              <a:t>                    停止</a:t>
            </a:r>
            <a:r>
              <a:rPr lang="en-US" altLang="zh-CN" sz="2000"/>
              <a:t>I2C</a:t>
            </a:r>
            <a:r>
              <a:rPr lang="zh-CN" altLang="en-US" sz="2000"/>
              <a:t>总线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Stop: CLR 	SDA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	     SETB 	SCL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	     LCALL 	I2CDLY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	     SETB  	SDA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	     LCALL 	I2CDLY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	     CLR  	SCL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	     RET</a:t>
            </a:r>
            <a:endParaRPr lang="en-US" altLang="zh-CN" sz="2000" b="1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DF637420-043C-46A3-B59A-0A40E3EA1C07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596900" y="1679798"/>
            <a:ext cx="5245100" cy="101600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/>
              <a:t>SDA  BIT   P2.0;</a:t>
            </a:r>
            <a:r>
              <a:rPr lang="zh-CN" altLang="en-US" sz="2000"/>
              <a:t>  根据电路连接定义伪指令</a:t>
            </a:r>
            <a:endParaRPr lang="en-US" altLang="zh-CN" sz="2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SCL  BIT   P2.1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;I2CDLY </a:t>
            </a:r>
            <a:r>
              <a:rPr lang="zh-CN" altLang="en-US" sz="2000"/>
              <a:t>为延时子程序</a:t>
            </a:r>
            <a:endParaRPr lang="en-US" altLang="zh-CN" sz="2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pic>
        <p:nvPicPr>
          <p:cNvPr id="11" name="图片 1">
            <a:extLst>
              <a:ext uri="{FF2B5EF4-FFF2-40B4-BE49-F238E27FC236}">
                <a16:creationId xmlns:a16="http://schemas.microsoft.com/office/drawing/2014/main" id="{4264FAAD-3539-4C3B-9AAD-36547F59F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978" y="2759583"/>
            <a:ext cx="52101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7162240"/>
      </p:ext>
    </p:extLst>
  </p:cSld>
  <p:clrMapOvr>
    <a:masterClrMapping/>
  </p:clrMapOvr>
  <p:transition spd="slow" advTm="4018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2">
            <a:extLst>
              <a:ext uri="{FF2B5EF4-FFF2-40B4-BE49-F238E27FC236}">
                <a16:creationId xmlns:a16="http://schemas.microsoft.com/office/drawing/2014/main" id="{46B34C6E-C631-41ED-99FB-3CDCFD522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604" y="428625"/>
            <a:ext cx="6987406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9.2  </a:t>
            </a:r>
            <a:r>
              <a:rPr lang="zh-CN" altLang="en-US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前向通道中的Ａ／Ｄ转换器及接口技术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59BA3-835C-4946-9413-CB7E3878A2AC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68312" y="880665"/>
            <a:ext cx="502855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9.2.3 </a:t>
            </a:r>
            <a:r>
              <a:rPr lang="en-US" altLang="zh-CN" sz="2400" dirty="0">
                <a:latin typeface="宋体" panose="02010600030101010101" pitchFamily="2" charset="-122"/>
              </a:rPr>
              <a:t>I2C</a:t>
            </a:r>
            <a:r>
              <a:rPr lang="zh-CN" altLang="en-US" sz="2400" dirty="0">
                <a:latin typeface="宋体" panose="02010600030101010101" pitchFamily="2" charset="-122"/>
              </a:rPr>
              <a:t>时序与子程序（二）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A5A1629A-BB1A-41AA-8FF5-70AED8073436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30175" y="4221163"/>
            <a:ext cx="3960813" cy="248602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;</a:t>
            </a:r>
            <a:r>
              <a:rPr lang="zh-CN" altLang="en-US" sz="2000"/>
              <a:t>  应答</a:t>
            </a:r>
            <a:r>
              <a:rPr lang="en-US" altLang="zh-CN" sz="2000"/>
              <a:t>I2C</a:t>
            </a:r>
            <a:r>
              <a:rPr lang="zh-CN" altLang="en-US" sz="2000"/>
              <a:t>总线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ACK:     CLR 	SDA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		SETB 	SCL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		LCALL 	I2CDLY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		CLR  	SCL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		LCALL 	I2CDLY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		RET</a:t>
            </a:r>
            <a:endParaRPr lang="en-US" altLang="zh-CN" sz="2000" b="1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C2298768-5C85-4C54-9B82-A970C397C279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716463" y="4221163"/>
            <a:ext cx="3960812" cy="248602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;</a:t>
            </a:r>
            <a:r>
              <a:rPr lang="zh-CN" altLang="en-US" sz="2000"/>
              <a:t>  非应答</a:t>
            </a:r>
            <a:r>
              <a:rPr lang="en-US" altLang="zh-CN" sz="2000"/>
              <a:t>I2C</a:t>
            </a:r>
            <a:r>
              <a:rPr lang="zh-CN" altLang="en-US" sz="2000"/>
              <a:t>总线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NACK:   SETB 	   SDA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		 SETB 	   SCL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		 LCALL 	   I2CDLY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		 CLR  	   SCL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		 LCALL 	   I2CDLY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		 RET</a:t>
            </a:r>
            <a:endParaRPr lang="en-US" altLang="zh-CN" sz="2000" b="1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pic>
        <p:nvPicPr>
          <p:cNvPr id="14" name="图片 1">
            <a:extLst>
              <a:ext uri="{FF2B5EF4-FFF2-40B4-BE49-F238E27FC236}">
                <a16:creationId xmlns:a16="http://schemas.microsoft.com/office/drawing/2014/main" id="{40FFD7F7-BFF6-42B4-B094-AF29FB02E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790700"/>
            <a:ext cx="57435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8879961"/>
      </p:ext>
    </p:extLst>
  </p:cSld>
  <p:clrMapOvr>
    <a:masterClrMapping/>
  </p:clrMapOvr>
  <p:transition spd="slow" advTm="4018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2">
            <a:extLst>
              <a:ext uri="{FF2B5EF4-FFF2-40B4-BE49-F238E27FC236}">
                <a16:creationId xmlns:a16="http://schemas.microsoft.com/office/drawing/2014/main" id="{46B34C6E-C631-41ED-99FB-3CDCFD522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604" y="428625"/>
            <a:ext cx="6987406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9.2  </a:t>
            </a:r>
            <a:r>
              <a:rPr lang="zh-CN" altLang="en-US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前向通道中的Ａ／Ｄ转换器及接口技术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59BA3-835C-4946-9413-CB7E3878A2AC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68312" y="880665"/>
            <a:ext cx="502855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9.2.3 </a:t>
            </a:r>
            <a:r>
              <a:rPr lang="en-US" altLang="zh-CN" sz="2400" dirty="0">
                <a:latin typeface="宋体" panose="02010600030101010101" pitchFamily="2" charset="-122"/>
              </a:rPr>
              <a:t>I2C</a:t>
            </a:r>
            <a:r>
              <a:rPr lang="zh-CN" altLang="en-US" sz="2400" dirty="0">
                <a:latin typeface="宋体" panose="02010600030101010101" pitchFamily="2" charset="-122"/>
              </a:rPr>
              <a:t>时序与子程序（三）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BFDF7AA6-4081-4983-AB6C-FECE60FC74E1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611560" y="1772816"/>
            <a:ext cx="3635375" cy="4360863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;</a:t>
            </a:r>
            <a:r>
              <a:rPr lang="zh-CN" altLang="en-US" sz="2000" dirty="0"/>
              <a:t>  </a:t>
            </a:r>
            <a:r>
              <a:rPr lang="en-US" altLang="zh-CN" sz="2000" dirty="0"/>
              <a:t>I2C</a:t>
            </a:r>
            <a:r>
              <a:rPr lang="zh-CN" altLang="en-US" sz="2000" dirty="0"/>
              <a:t>发送一字节</a:t>
            </a:r>
            <a:r>
              <a:rPr lang="en-US" altLang="zh-CN" sz="2000" dirty="0"/>
              <a:t>(</a:t>
            </a:r>
            <a:r>
              <a:rPr lang="zh-CN" altLang="en-US" sz="2000" dirty="0"/>
              <a:t>存储在</a:t>
            </a:r>
            <a:r>
              <a:rPr lang="en-US" altLang="zh-CN" sz="2000" dirty="0"/>
              <a:t>A</a:t>
            </a:r>
            <a:r>
              <a:rPr lang="zh-CN" altLang="en-US" sz="2000" dirty="0"/>
              <a:t>中</a:t>
            </a:r>
            <a:r>
              <a:rPr lang="en-US" altLang="zh-CN" sz="2000" dirty="0"/>
              <a:t>)</a:t>
            </a:r>
            <a:endParaRPr lang="zh-CN" alt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err="1"/>
              <a:t>WrByte</a:t>
            </a:r>
            <a:r>
              <a:rPr lang="en-US" altLang="zh-CN" sz="2000" dirty="0"/>
              <a:t>:	PUSH 	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		MOV 	B,#08H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LOP1:	RLC   	A    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		MOV 	SDA,C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		NOP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		SETB  	SCL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		LCALL 	I2CDLY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		CLR   	SCL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		LCALL 	I2CDLY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		DJNZ  	B, LOP1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		POP   	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		RET</a:t>
            </a: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           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04A35D8E-3AA6-484A-B949-78CDD0A316B4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967660" y="1772816"/>
            <a:ext cx="3635375" cy="4360863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;</a:t>
            </a:r>
            <a:r>
              <a:rPr lang="zh-CN" altLang="en-US" sz="2000" dirty="0"/>
              <a:t>  </a:t>
            </a:r>
            <a:r>
              <a:rPr lang="en-US" altLang="zh-CN" sz="2000" dirty="0"/>
              <a:t>I2C</a:t>
            </a:r>
            <a:r>
              <a:rPr lang="zh-CN" altLang="en-US" sz="2000" dirty="0"/>
              <a:t>接收一字节</a:t>
            </a:r>
            <a:r>
              <a:rPr lang="en-US" altLang="zh-CN" sz="2000" dirty="0"/>
              <a:t>(</a:t>
            </a:r>
            <a:r>
              <a:rPr lang="zh-CN" altLang="en-US" sz="2000" dirty="0"/>
              <a:t>存储在</a:t>
            </a:r>
            <a:r>
              <a:rPr lang="en-US" altLang="zh-CN" sz="2000" dirty="0"/>
              <a:t>A</a:t>
            </a:r>
            <a:r>
              <a:rPr lang="zh-CN" altLang="en-US" sz="2000" dirty="0"/>
              <a:t>中</a:t>
            </a:r>
            <a:r>
              <a:rPr lang="en-US" altLang="zh-CN" sz="2000" dirty="0"/>
              <a:t>)</a:t>
            </a:r>
            <a:endParaRPr lang="zh-CN" alt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err="1"/>
              <a:t>RdByte</a:t>
            </a:r>
            <a:r>
              <a:rPr lang="en-US" altLang="zh-CN" sz="2000" dirty="0"/>
              <a:t>:	PUSH 	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		MOV 	B,#08H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		SETB 	SDA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LOP2:	SETB 	SCL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		LCALL 	I2CDLY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		MOV 	C,SDA    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		RLC  	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		CLR  	SCL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		LCALL 	I2CDLY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		DJNZ  	B, LOP2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		POP    	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		RET</a:t>
            </a: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2832060157"/>
      </p:ext>
    </p:extLst>
  </p:cSld>
  <p:clrMapOvr>
    <a:masterClrMapping/>
  </p:clrMapOvr>
  <p:transition spd="slow" advTm="4018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875" y="2371725"/>
            <a:ext cx="9144000" cy="1543050"/>
          </a:xfrm>
          <a:prstGeom prst="rect">
            <a:avLst/>
          </a:prstGeom>
          <a:gradFill rotWithShape="0">
            <a:gsLst>
              <a:gs pos="0">
                <a:srgbClr val="003399"/>
              </a:gs>
              <a:gs pos="100000">
                <a:srgbClr val="0099CC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0243" name="标题 1"/>
          <p:cNvSpPr>
            <a:spLocks noGrp="1"/>
          </p:cNvSpPr>
          <p:nvPr>
            <p:ph type="ctrTitle"/>
          </p:nvPr>
        </p:nvSpPr>
        <p:spPr>
          <a:xfrm>
            <a:off x="395288" y="2444750"/>
            <a:ext cx="8385175" cy="1470025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9.1 </a:t>
            </a:r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人机通道配置与接口技术</a:t>
            </a:r>
          </a:p>
        </p:txBody>
      </p:sp>
      <p:pic>
        <p:nvPicPr>
          <p:cNvPr id="10244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>
            <a:extLst>
              <a:ext uri="{FF2B5EF4-FFF2-40B4-BE49-F238E27FC236}">
                <a16:creationId xmlns:a16="http://schemas.microsoft.com/office/drawing/2014/main" id="{825EB54D-E5A5-49E9-B52F-F0C2C8619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96" y="4509120"/>
            <a:ext cx="525658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9.1.1   </a:t>
            </a: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键盘接口及处理程序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9.1.2   LED</a:t>
            </a: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显示器接口及显示程序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2">
            <a:extLst>
              <a:ext uri="{FF2B5EF4-FFF2-40B4-BE49-F238E27FC236}">
                <a16:creationId xmlns:a16="http://schemas.microsoft.com/office/drawing/2014/main" id="{46B34C6E-C631-41ED-99FB-3CDCFD522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604" y="428625"/>
            <a:ext cx="6987406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9.2  </a:t>
            </a:r>
            <a:r>
              <a:rPr lang="zh-CN" altLang="en-US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前向通道中的Ａ／Ｄ转换器及接口技术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59BA3-835C-4946-9413-CB7E3878A2AC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68312" y="880665"/>
            <a:ext cx="502855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dirty="0">
                <a:latin typeface="宋体" panose="02010600030101010101" pitchFamily="2" charset="-122"/>
              </a:rPr>
              <a:t>9.2.3 PCF8591</a:t>
            </a:r>
            <a:r>
              <a:rPr lang="zh-CN" altLang="en-US" sz="2400" dirty="0">
                <a:latin typeface="宋体" panose="02010600030101010101" pitchFamily="2" charset="-122"/>
              </a:rPr>
              <a:t>接口子程序（一） 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B65B5A7D-7F3F-473E-897C-CFF19B474EF7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5037337" y="2674937"/>
            <a:ext cx="3887787" cy="3754438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;</a:t>
            </a:r>
            <a:r>
              <a:rPr lang="zh-CN" altLang="en-US" sz="2000"/>
              <a:t>  从</a:t>
            </a:r>
            <a:r>
              <a:rPr lang="en-US" altLang="zh-CN" sz="2000"/>
              <a:t>PCF8591</a:t>
            </a:r>
            <a:r>
              <a:rPr lang="zh-CN" altLang="en-US" sz="2000"/>
              <a:t>读取</a:t>
            </a:r>
            <a:r>
              <a:rPr lang="en-US" altLang="zh-CN" sz="2000"/>
              <a:t>AD</a:t>
            </a:r>
            <a:r>
              <a:rPr lang="zh-CN" altLang="en-US" sz="2000"/>
              <a:t>结果，保存在</a:t>
            </a:r>
            <a:r>
              <a:rPr lang="en-US" altLang="zh-CN" sz="2000"/>
              <a:t>A</a:t>
            </a:r>
            <a:r>
              <a:rPr lang="zh-CN" altLang="en-US" sz="2000"/>
              <a:t>中</a:t>
            </a:r>
            <a:endParaRPr lang="en-US" altLang="zh-CN" sz="2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AD8591: MOV    A,#91H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		LCALL   Start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		LCALL   WrByte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		LCALL   ACK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		LCALL   RdByte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		LCALL   NACK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		LCALL   Stop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		RET</a:t>
            </a:r>
            <a:r>
              <a:rPr lang="en-US" altLang="zh-CN" sz="2000" b="1">
                <a:solidFill>
                  <a:srgbClr val="FF3300"/>
                </a:solidFill>
                <a:latin typeface="宋体" panose="02010600030101010101" pitchFamily="2" charset="-122"/>
              </a:rPr>
              <a:t>           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C33C8D41-CA39-48EF-B055-8E8DABBAD36D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212924" y="2646362"/>
            <a:ext cx="4464050" cy="3783013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;</a:t>
            </a:r>
            <a:r>
              <a:rPr lang="zh-CN" altLang="en-US" sz="2000"/>
              <a:t> 选择</a:t>
            </a:r>
            <a:r>
              <a:rPr lang="en-US" altLang="zh-CN" sz="2000"/>
              <a:t>PCF8591</a:t>
            </a:r>
            <a:r>
              <a:rPr lang="zh-CN" altLang="en-US" sz="2000"/>
              <a:t>的</a:t>
            </a:r>
            <a:r>
              <a:rPr lang="en-US" altLang="zh-CN" sz="2000"/>
              <a:t>AD</a:t>
            </a:r>
            <a:r>
              <a:rPr lang="zh-CN" altLang="en-US" sz="2000"/>
              <a:t>通道</a:t>
            </a:r>
            <a:r>
              <a:rPr lang="en-US" altLang="zh-CN" sz="2000"/>
              <a:t>(</a:t>
            </a:r>
            <a:r>
              <a:rPr lang="zh-CN" altLang="en-US" sz="2000"/>
              <a:t>通道号存储在</a:t>
            </a:r>
            <a:r>
              <a:rPr lang="en-US" altLang="zh-CN" sz="2000"/>
              <a:t>B</a:t>
            </a:r>
            <a:r>
              <a:rPr lang="zh-CN" altLang="en-US" sz="2000"/>
              <a:t>中</a:t>
            </a:r>
            <a:r>
              <a:rPr lang="en-US" altLang="zh-CN" sz="2000"/>
              <a:t>)</a:t>
            </a:r>
            <a:endParaRPr lang="zh-CN" altLang="en-US" sz="2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CH8591:  MOV 	     A,#90H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		   LCALL    Start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		   LCALL    WrByte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		   LCALL    ACK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		   MOV      A,B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		   LCALL   WrByte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		   LCALL   NACK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		   LCALL   Stop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		   RET</a:t>
            </a:r>
            <a:r>
              <a:rPr lang="en-US" altLang="zh-CN" sz="2000" b="1">
                <a:solidFill>
                  <a:srgbClr val="FF3300"/>
                </a:solidFill>
                <a:latin typeface="宋体" panose="02010600030101010101" pitchFamily="2" charset="-122"/>
              </a:rPr>
              <a:t>           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F1DD1C8D-2A79-4E8A-B93A-2D96AB9D4BC6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573287" y="2057400"/>
            <a:ext cx="82073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60000"/>
              </a:spcBef>
              <a:buFontTx/>
              <a:buNone/>
            </a:pPr>
            <a:r>
              <a:rPr lang="zh-CN" altLang="en-US" sz="2000" b="1">
                <a:solidFill>
                  <a:srgbClr val="393B41"/>
                </a:solidFill>
                <a:latin typeface="宋体" panose="02010600030101010101" pitchFamily="2" charset="-122"/>
              </a:rPr>
              <a:t>电路中</a:t>
            </a:r>
            <a:r>
              <a:rPr lang="en-US" altLang="zh-CN" sz="2000" b="1">
                <a:solidFill>
                  <a:srgbClr val="393B41"/>
                </a:solidFill>
                <a:latin typeface="宋体" panose="02010600030101010101" pitchFamily="2" charset="-122"/>
              </a:rPr>
              <a:t>PCF8591</a:t>
            </a:r>
            <a:r>
              <a:rPr lang="zh-CN" altLang="en-US" sz="2000" b="1">
                <a:solidFill>
                  <a:srgbClr val="393B41"/>
                </a:solidFill>
                <a:latin typeface="宋体" panose="02010600030101010101" pitchFamily="2" charset="-122"/>
              </a:rPr>
              <a:t>的</a:t>
            </a:r>
            <a:r>
              <a:rPr lang="en-US" altLang="zh-CN" sz="2000" b="1">
                <a:solidFill>
                  <a:srgbClr val="393B41"/>
                </a:solidFill>
                <a:latin typeface="宋体" panose="02010600030101010101" pitchFamily="2" charset="-122"/>
              </a:rPr>
              <a:t>5,6,7</a:t>
            </a:r>
            <a:r>
              <a:rPr lang="zh-CN" altLang="en-US" sz="2000" b="1">
                <a:solidFill>
                  <a:srgbClr val="393B41"/>
                </a:solidFill>
                <a:latin typeface="宋体" panose="02010600030101010101" pitchFamily="2" charset="-122"/>
              </a:rPr>
              <a:t>号引脚接地，读命令为</a:t>
            </a:r>
            <a:r>
              <a:rPr lang="en-US" altLang="zh-CN" sz="2000" b="1">
                <a:solidFill>
                  <a:srgbClr val="393B41"/>
                </a:solidFill>
                <a:latin typeface="宋体" panose="02010600030101010101" pitchFamily="2" charset="-122"/>
              </a:rPr>
              <a:t>91H</a:t>
            </a:r>
            <a:r>
              <a:rPr lang="zh-CN" altLang="en-US" sz="2000" b="1">
                <a:solidFill>
                  <a:srgbClr val="393B41"/>
                </a:solidFill>
                <a:latin typeface="宋体" panose="02010600030101010101" pitchFamily="2" charset="-122"/>
              </a:rPr>
              <a:t>，写命令为</a:t>
            </a:r>
            <a:r>
              <a:rPr lang="en-US" altLang="zh-CN" sz="2000" b="1">
                <a:solidFill>
                  <a:srgbClr val="393B41"/>
                </a:solidFill>
                <a:latin typeface="宋体" panose="02010600030101010101" pitchFamily="2" charset="-122"/>
              </a:rPr>
              <a:t>90H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44FDC9DC-A495-4DA7-9A19-0653810CA6F0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644724" y="1558925"/>
            <a:ext cx="40322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6000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</a:rPr>
              <a:t>PCF8591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的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</a:rPr>
              <a:t>AD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子程序</a:t>
            </a:r>
            <a:endParaRPr lang="en-US" altLang="zh-CN" sz="2400" b="1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2162779"/>
      </p:ext>
    </p:extLst>
  </p:cSld>
  <p:clrMapOvr>
    <a:masterClrMapping/>
  </p:clrMapOvr>
  <p:transition spd="slow" advTm="4018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2">
            <a:extLst>
              <a:ext uri="{FF2B5EF4-FFF2-40B4-BE49-F238E27FC236}">
                <a16:creationId xmlns:a16="http://schemas.microsoft.com/office/drawing/2014/main" id="{46B34C6E-C631-41ED-99FB-3CDCFD522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604" y="428625"/>
            <a:ext cx="6987406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9.2  </a:t>
            </a:r>
            <a:r>
              <a:rPr lang="zh-CN" altLang="en-US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前向通道中的Ａ／Ｄ转换器及接口技术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59BA3-835C-4946-9413-CB7E3878A2AC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68312" y="880665"/>
            <a:ext cx="502855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dirty="0">
                <a:latin typeface="宋体" panose="02010600030101010101" pitchFamily="2" charset="-122"/>
              </a:rPr>
              <a:t>9.2.3 PCF8591</a:t>
            </a:r>
            <a:r>
              <a:rPr lang="zh-CN" altLang="en-US" sz="2400" dirty="0">
                <a:latin typeface="宋体" panose="02010600030101010101" pitchFamily="2" charset="-122"/>
              </a:rPr>
              <a:t>接口子程序（二） 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AD7265C2-42CE-4A48-AE34-03976F843CCF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827584" y="2066549"/>
            <a:ext cx="4821238" cy="4100512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;</a:t>
            </a:r>
            <a:r>
              <a:rPr lang="zh-CN" altLang="en-US" sz="2000" dirty="0"/>
              <a:t> </a:t>
            </a:r>
            <a:r>
              <a:rPr lang="en-US" altLang="zh-CN" sz="2000" dirty="0"/>
              <a:t>PCF8591</a:t>
            </a:r>
            <a:r>
              <a:rPr lang="zh-CN" altLang="en-US" sz="2000" dirty="0"/>
              <a:t>的</a:t>
            </a:r>
            <a:r>
              <a:rPr lang="en-US" altLang="zh-CN" sz="2000" dirty="0"/>
              <a:t>DA(DA</a:t>
            </a:r>
            <a:r>
              <a:rPr lang="zh-CN" altLang="en-US" sz="2000" dirty="0"/>
              <a:t>数据存储在</a:t>
            </a:r>
            <a:r>
              <a:rPr lang="en-US" altLang="zh-CN" sz="2000" dirty="0"/>
              <a:t>B</a:t>
            </a:r>
            <a:r>
              <a:rPr lang="zh-CN" altLang="en-US" sz="2000" dirty="0"/>
              <a:t>中</a:t>
            </a:r>
            <a:r>
              <a:rPr lang="en-US" altLang="zh-CN" sz="2000" dirty="0"/>
              <a:t>)</a:t>
            </a:r>
            <a:endParaRPr lang="zh-CN" alt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DA8591:  MOV   A,#90H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		LCALL   Start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		LCALL   </a:t>
            </a:r>
            <a:r>
              <a:rPr lang="en-US" altLang="zh-CN" sz="2000" dirty="0" err="1"/>
              <a:t>WrByte</a:t>
            </a:r>
            <a:r>
              <a:rPr lang="en-US" altLang="zh-CN" sz="2000" dirty="0"/>
              <a:t>;</a:t>
            </a:r>
            <a:r>
              <a:rPr lang="zh-CN" altLang="en-US" sz="2000" dirty="0"/>
              <a:t>写操作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/>
              <a:t>		</a:t>
            </a:r>
            <a:r>
              <a:rPr lang="en-US" altLang="zh-CN" sz="2000" dirty="0"/>
              <a:t>LCALL   ACK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		MOV      A,#40H;</a:t>
            </a:r>
            <a:r>
              <a:rPr lang="zh-CN" altLang="en-US" sz="2000" dirty="0"/>
              <a:t>允许</a:t>
            </a:r>
            <a:r>
              <a:rPr lang="en-US" altLang="zh-CN" sz="2000" dirty="0"/>
              <a:t>DA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		LCALL   </a:t>
            </a:r>
            <a:r>
              <a:rPr lang="en-US" altLang="zh-CN" sz="2000" dirty="0" err="1"/>
              <a:t>WrByte</a:t>
            </a:r>
            <a:endParaRPr lang="en-US" altLang="zh-CN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		LCALL   ACK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		MOV      A,B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		LCALL   </a:t>
            </a:r>
            <a:r>
              <a:rPr lang="en-US" altLang="zh-CN" sz="2000" dirty="0" err="1"/>
              <a:t>WrByte</a:t>
            </a:r>
            <a:r>
              <a:rPr lang="en-US" altLang="zh-CN" sz="2000" dirty="0"/>
              <a:t> ;</a:t>
            </a:r>
            <a:r>
              <a:rPr lang="zh-CN" altLang="en-US" sz="2000" dirty="0"/>
              <a:t>送</a:t>
            </a:r>
            <a:r>
              <a:rPr lang="en-US" altLang="zh-CN" sz="2000" dirty="0"/>
              <a:t>DA</a:t>
            </a:r>
            <a:r>
              <a:rPr lang="zh-CN" altLang="en-US" sz="2000" dirty="0"/>
              <a:t>数据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/>
              <a:t>		</a:t>
            </a:r>
            <a:r>
              <a:rPr lang="en-US" altLang="zh-CN" sz="2000" dirty="0"/>
              <a:t>LCALL   NACK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		LCALL   Stop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		RET</a:t>
            </a: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           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EDC66A60-7C2F-4F37-8100-BD0C3B67AA38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971600" y="1649313"/>
            <a:ext cx="40322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60000"/>
              </a:spcBef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PCF8591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的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DA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子程序</a:t>
            </a:r>
            <a:endParaRPr lang="en-US" altLang="zh-CN" sz="20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5798CC4D-7058-40F3-B66C-400AB76C6265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5868144" y="2066549"/>
            <a:ext cx="223224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60000"/>
              </a:spcBef>
              <a:buFontTx/>
              <a:buNone/>
            </a:pP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电路中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PCF8591</a:t>
            </a: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的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5,6,7</a:t>
            </a: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号引脚接地，读命令为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91H</a:t>
            </a:r>
            <a:r>
              <a:rPr lang="zh-CN" altLang="en-US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，写命令为</a:t>
            </a:r>
            <a:r>
              <a:rPr lang="en-US" altLang="zh-CN" sz="2000" b="1" dirty="0">
                <a:solidFill>
                  <a:srgbClr val="393B41"/>
                </a:solidFill>
                <a:latin typeface="宋体" panose="02010600030101010101" pitchFamily="2" charset="-122"/>
              </a:rPr>
              <a:t>90H</a:t>
            </a:r>
          </a:p>
        </p:txBody>
      </p:sp>
    </p:spTree>
    <p:extLst>
      <p:ext uri="{BB962C8B-B14F-4D97-AF65-F5344CB8AC3E}">
        <p14:creationId xmlns:p14="http://schemas.microsoft.com/office/powerpoint/2010/main" val="141422748"/>
      </p:ext>
    </p:extLst>
  </p:cSld>
  <p:clrMapOvr>
    <a:masterClrMapping/>
  </p:clrMapOvr>
  <p:transition spd="slow" advTm="4018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2360426"/>
            <a:ext cx="9144000" cy="1543050"/>
          </a:xfrm>
          <a:prstGeom prst="rect">
            <a:avLst/>
          </a:prstGeom>
          <a:gradFill rotWithShape="0">
            <a:gsLst>
              <a:gs pos="0">
                <a:srgbClr val="003399"/>
              </a:gs>
              <a:gs pos="100000">
                <a:srgbClr val="0099CC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9699" name="标题 1"/>
          <p:cNvSpPr>
            <a:spLocks noGrp="1"/>
          </p:cNvSpPr>
          <p:nvPr>
            <p:ph type="ctrTitle"/>
          </p:nvPr>
        </p:nvSpPr>
        <p:spPr>
          <a:xfrm>
            <a:off x="379413" y="2780928"/>
            <a:ext cx="8385175" cy="702047"/>
          </a:xfrm>
        </p:spPr>
        <p:txBody>
          <a:bodyPr/>
          <a:lstStyle/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9.3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系统后向通道配置及接口技术</a:t>
            </a:r>
          </a:p>
        </p:txBody>
      </p:sp>
      <p:pic>
        <p:nvPicPr>
          <p:cNvPr id="29700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7886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2">
            <a:extLst>
              <a:ext uri="{FF2B5EF4-FFF2-40B4-BE49-F238E27FC236}">
                <a16:creationId xmlns:a16="http://schemas.microsoft.com/office/drawing/2014/main" id="{46B34C6E-C631-41ED-99FB-3CDCFD522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762" y="1016907"/>
            <a:ext cx="8001000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9.3  </a:t>
            </a:r>
            <a:r>
              <a:rPr lang="zh-CN" altLang="en-US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系统后向通道配置及接口技术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604F4EC-DCFC-439B-B7B4-6B7D8E6999E0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01625" y="1916832"/>
            <a:ext cx="8540750" cy="4319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40000"/>
              </a:spcBef>
            </a:pPr>
            <a:r>
              <a:rPr lang="zh-CN" altLang="en-US" sz="2000" b="1" dirty="0"/>
              <a:t>后向通道是计算机实现控制运算处理后，对被控对象的输出通道接口。</a:t>
            </a:r>
          </a:p>
          <a:p>
            <a:pPr eaLnBrk="1" hangingPunct="1">
              <a:lnSpc>
                <a:spcPct val="130000"/>
              </a:lnSpc>
              <a:spcBef>
                <a:spcPct val="40000"/>
              </a:spcBef>
            </a:pPr>
            <a:r>
              <a:rPr lang="zh-CN" altLang="en-US" sz="2000" b="1" dirty="0"/>
              <a:t>系统的后向通道是一个输出通道，其特点是弱电控制强电，即小信号输出实现大功率控制。常见的被控对象有电机、电磁开关等。</a:t>
            </a:r>
          </a:p>
          <a:p>
            <a:pPr eaLnBrk="1" hangingPunct="1">
              <a:lnSpc>
                <a:spcPct val="130000"/>
              </a:lnSpc>
              <a:spcBef>
                <a:spcPct val="40000"/>
              </a:spcBef>
            </a:pPr>
            <a:r>
              <a:rPr lang="zh-CN" altLang="en-US" sz="2000" b="1" dirty="0"/>
              <a:t>单片机实现控制是以数字信号或模拟信号的形式通过Ｉ／Ｏ口送给被控对象的。其中，数字信号形态的开关量、二进制数字量和频率量可直接用于开关量、数字量系统及频率调制系统的控制；但对于一些模拟量控制系统，则应通过Ｄ／Ａ转换器转换成模拟量控制信号后，才能实现控制。</a:t>
            </a:r>
          </a:p>
        </p:txBody>
      </p:sp>
    </p:spTree>
    <p:extLst>
      <p:ext uri="{BB962C8B-B14F-4D97-AF65-F5344CB8AC3E}">
        <p14:creationId xmlns:p14="http://schemas.microsoft.com/office/powerpoint/2010/main" val="3149634080"/>
      </p:ext>
    </p:extLst>
  </p:cSld>
  <p:clrMapOvr>
    <a:masterClrMapping/>
  </p:clrMapOvr>
  <p:transition spd="slow" advTm="4018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2">
            <a:extLst>
              <a:ext uri="{FF2B5EF4-FFF2-40B4-BE49-F238E27FC236}">
                <a16:creationId xmlns:a16="http://schemas.microsoft.com/office/drawing/2014/main" id="{46B34C6E-C631-41ED-99FB-3CDCFD522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762" y="1016907"/>
            <a:ext cx="8001000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9.3  </a:t>
            </a:r>
            <a:r>
              <a:rPr lang="zh-CN" altLang="en-US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系统后向通道配置及接口技术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60F57C5-3679-4603-A2C8-19B1A6FBE10D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42863" y="1649413"/>
            <a:ext cx="8545680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A50021"/>
                </a:solidFill>
                <a:latin typeface="宋体" panose="02010600030101010101" pitchFamily="2" charset="-122"/>
              </a:rPr>
              <a:t>1. </a:t>
            </a:r>
            <a:r>
              <a:rPr lang="zh-CN" altLang="en-US" sz="2400" b="1">
                <a:solidFill>
                  <a:srgbClr val="A50021"/>
                </a:solidFill>
                <a:latin typeface="宋体" panose="02010600030101010101" pitchFamily="2" charset="-122"/>
              </a:rPr>
              <a:t>继电器及接口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/>
              <a:t>	</a:t>
            </a:r>
            <a:r>
              <a:rPr lang="en-US" altLang="zh-CN" sz="2400" b="1">
                <a:latin typeface="宋体" panose="02010600030101010101" pitchFamily="2" charset="-122"/>
              </a:rPr>
              <a:t>1)  </a:t>
            </a:r>
            <a:r>
              <a:rPr lang="zh-CN" altLang="en-US" sz="2400" b="1">
                <a:latin typeface="宋体" panose="02010600030101010101" pitchFamily="2" charset="-122"/>
              </a:rPr>
              <a:t>单片机与继电器的接口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/>
              <a:t>	</a:t>
            </a:r>
            <a:r>
              <a:rPr lang="zh-CN" altLang="en-US" sz="2000" b="1"/>
              <a:t>一个典型的继电器与单片机的接口电路如图所示。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092B3A-6135-45E3-824E-ED97A9F24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767" y="6237312"/>
            <a:ext cx="239446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zh-CN" altLang="en-US" sz="2000" b="1" dirty="0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继电器接口</a:t>
            </a:r>
          </a:p>
        </p:txBody>
      </p:sp>
      <p:pic>
        <p:nvPicPr>
          <p:cNvPr id="9" name="Picture 6" descr="0938">
            <a:extLst>
              <a:ext uri="{FF2B5EF4-FFF2-40B4-BE49-F238E27FC236}">
                <a16:creationId xmlns:a16="http://schemas.microsoft.com/office/drawing/2014/main" id="{4E16B85B-DC32-4B83-A833-68C01524F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202484"/>
            <a:ext cx="5112593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3609010"/>
      </p:ext>
    </p:extLst>
  </p:cSld>
  <p:clrMapOvr>
    <a:masterClrMapping/>
  </p:clrMapOvr>
  <p:transition spd="slow" advTm="4018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2">
            <a:extLst>
              <a:ext uri="{FF2B5EF4-FFF2-40B4-BE49-F238E27FC236}">
                <a16:creationId xmlns:a16="http://schemas.microsoft.com/office/drawing/2014/main" id="{46B34C6E-C631-41ED-99FB-3CDCFD522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762" y="1016907"/>
            <a:ext cx="8001000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9.3  </a:t>
            </a:r>
            <a:r>
              <a:rPr lang="zh-CN" altLang="en-US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系统后向通道配置及接口技术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C6E8EC-0B70-456E-B445-A2357939EE21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611163" y="1469344"/>
            <a:ext cx="854075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A50021"/>
                </a:solidFill>
                <a:latin typeface="宋体" panose="02010600030101010101" pitchFamily="2" charset="-122"/>
              </a:rPr>
              <a:t>2. </a:t>
            </a:r>
            <a:r>
              <a:rPr lang="zh-CN" altLang="en-US" sz="2400" b="1" dirty="0">
                <a:solidFill>
                  <a:srgbClr val="A50021"/>
                </a:solidFill>
                <a:latin typeface="宋体" panose="02010600030101010101" pitchFamily="2" charset="-122"/>
              </a:rPr>
              <a:t>光电耦合器</a:t>
            </a:r>
            <a:r>
              <a:rPr lang="en-US" altLang="zh-CN" sz="2400" b="1" dirty="0">
                <a:solidFill>
                  <a:srgbClr val="A50021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400" b="1" dirty="0">
                <a:solidFill>
                  <a:srgbClr val="A50021"/>
                </a:solidFill>
                <a:latin typeface="宋体" panose="02010600030101010101" pitchFamily="2" charset="-122"/>
              </a:rPr>
              <a:t>隔离器</a:t>
            </a:r>
            <a:r>
              <a:rPr lang="en-US" altLang="zh-CN" sz="2400" b="1" dirty="0">
                <a:solidFill>
                  <a:srgbClr val="A50021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400" b="1" dirty="0">
                <a:solidFill>
                  <a:srgbClr val="A50021"/>
                </a:solidFill>
                <a:latin typeface="宋体" panose="02010600030101010101" pitchFamily="2" charset="-122"/>
              </a:rPr>
              <a:t>件及驱动接口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704B7D-2A97-4CC3-A2E2-8F064EFE99AB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20762" y="2088547"/>
            <a:ext cx="7813079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40000"/>
              </a:spcBef>
            </a:pPr>
            <a:r>
              <a:rPr lang="zh-CN" altLang="en-US" sz="2000" b="1" dirty="0">
                <a:latin typeface="宋体" panose="02010600030101010101" pitchFamily="2" charset="-122"/>
              </a:rPr>
              <a:t>为防止干扰窜入和保证系统的安全，常常采用光电耦合</a:t>
            </a:r>
          </a:p>
          <a:p>
            <a:pPr eaLnBrk="1" hangingPunct="1">
              <a:lnSpc>
                <a:spcPct val="13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宋体" panose="02010600030101010101" pitchFamily="2" charset="-122"/>
              </a:rPr>
              <a:t>器</a:t>
            </a:r>
            <a:r>
              <a:rPr lang="en-US" altLang="zh-CN" sz="2000" b="1" dirty="0">
                <a:latin typeface="宋体" panose="02010600030101010101" pitchFamily="2" charset="-122"/>
              </a:rPr>
              <a:t>,</a:t>
            </a:r>
            <a:r>
              <a:rPr lang="zh-CN" altLang="en-US" sz="2000" b="1" dirty="0">
                <a:latin typeface="宋体" panose="02010600030101010101" pitchFamily="2" charset="-122"/>
              </a:rPr>
              <a:t>用以实现信号的传输</a:t>
            </a:r>
            <a:r>
              <a:rPr lang="en-US" altLang="zh-CN" sz="2000" b="1" dirty="0">
                <a:latin typeface="宋体" panose="02010600030101010101" pitchFamily="2" charset="-122"/>
              </a:rPr>
              <a:t>,</a:t>
            </a:r>
            <a:r>
              <a:rPr lang="zh-CN" altLang="en-US" sz="2000" b="1" dirty="0">
                <a:latin typeface="宋体" panose="02010600030101010101" pitchFamily="2" charset="-122"/>
              </a:rPr>
              <a:t>同时又可将系统与现场隔离开。</a:t>
            </a:r>
          </a:p>
          <a:p>
            <a:pPr eaLnBrk="1" hangingPunct="1">
              <a:lnSpc>
                <a:spcPct val="130000"/>
              </a:lnSpc>
              <a:spcBef>
                <a:spcPct val="40000"/>
              </a:spcBef>
            </a:pPr>
            <a:r>
              <a:rPr lang="zh-CN" altLang="en-US" sz="2000" b="1" dirty="0">
                <a:latin typeface="宋体" panose="02010600030101010101" pitchFamily="2" charset="-122"/>
              </a:rPr>
              <a:t>晶体管输出型光电耦合器的受光器是光电晶体管，如图所示。</a:t>
            </a: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1D851F16-50C9-42A6-A4E8-2CFB444BF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573016"/>
            <a:ext cx="5780088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7">
            <a:extLst>
              <a:ext uri="{FF2B5EF4-FFF2-40B4-BE49-F238E27FC236}">
                <a16:creationId xmlns:a16="http://schemas.microsoft.com/office/drawing/2014/main" id="{9A05F25A-D741-492A-B280-DDFF9C1D7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100" y="6461125"/>
            <a:ext cx="3284874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sz="2000" b="1" dirty="0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光电耦合器</a:t>
            </a:r>
            <a:r>
              <a:rPr lang="en-US" altLang="zh-CN" sz="2000" b="1" dirty="0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4N25</a:t>
            </a:r>
            <a:r>
              <a:rPr lang="zh-CN" altLang="en-US" sz="2000" b="1" dirty="0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的接口电路</a:t>
            </a:r>
          </a:p>
        </p:txBody>
      </p:sp>
    </p:spTree>
    <p:extLst>
      <p:ext uri="{BB962C8B-B14F-4D97-AF65-F5344CB8AC3E}">
        <p14:creationId xmlns:p14="http://schemas.microsoft.com/office/powerpoint/2010/main" val="2175398226"/>
      </p:ext>
    </p:extLst>
  </p:cSld>
  <p:clrMapOvr>
    <a:masterClrMapping/>
  </p:clrMapOvr>
  <p:transition spd="slow" advTm="4018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2">
            <a:extLst>
              <a:ext uri="{FF2B5EF4-FFF2-40B4-BE49-F238E27FC236}">
                <a16:creationId xmlns:a16="http://schemas.microsoft.com/office/drawing/2014/main" id="{46B34C6E-C631-41ED-99FB-3CDCFD522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762" y="1016907"/>
            <a:ext cx="8001000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9.3  </a:t>
            </a:r>
            <a:r>
              <a:rPr lang="zh-CN" altLang="en-US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系统后向通道配置及接口技术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7FFF323-D985-445A-9341-56C515B271B6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61305" y="1584325"/>
            <a:ext cx="8893175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DA0702"/>
                </a:solidFill>
                <a:latin typeface="宋体" panose="02010600030101010101" pitchFamily="2" charset="-122"/>
              </a:rPr>
              <a:t>3. </a:t>
            </a:r>
            <a:r>
              <a:rPr lang="zh-CN" altLang="en-US" sz="2400" b="1">
                <a:solidFill>
                  <a:srgbClr val="DA0702"/>
                </a:solidFill>
                <a:latin typeface="宋体" panose="02010600030101010101" pitchFamily="2" charset="-122"/>
              </a:rPr>
              <a:t>光电耦合驱动晶闸管</a:t>
            </a:r>
            <a:r>
              <a:rPr lang="en-US" altLang="zh-CN" sz="2400" b="1">
                <a:solidFill>
                  <a:srgbClr val="DA0702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400" b="1">
                <a:solidFill>
                  <a:srgbClr val="DA0702"/>
                </a:solidFill>
                <a:latin typeface="宋体" panose="02010600030101010101" pitchFamily="2" charset="-122"/>
              </a:rPr>
              <a:t>可控硅</a:t>
            </a:r>
            <a:r>
              <a:rPr lang="en-US" altLang="zh-CN" sz="2400" b="1">
                <a:solidFill>
                  <a:srgbClr val="DA0702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400" b="1">
                <a:solidFill>
                  <a:srgbClr val="DA0702"/>
                </a:solidFill>
                <a:latin typeface="宋体" panose="02010600030101010101" pitchFamily="2" charset="-122"/>
              </a:rPr>
              <a:t>功率开关及接口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0CFE05B-BF08-47F3-B6C2-946D1176E1D5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61305" y="2449513"/>
            <a:ext cx="3563938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1" dirty="0">
                <a:latin typeface="宋体" panose="02010600030101010101" pitchFamily="2" charset="-122"/>
              </a:rPr>
              <a:t>图中是</a:t>
            </a:r>
            <a:r>
              <a:rPr lang="en-US" altLang="zh-CN" sz="2000" b="1" dirty="0">
                <a:latin typeface="宋体" panose="02010600030101010101" pitchFamily="2" charset="-122"/>
              </a:rPr>
              <a:t>4N40</a:t>
            </a:r>
            <a:r>
              <a:rPr lang="zh-CN" altLang="en-US" sz="2000" b="1" dirty="0">
                <a:latin typeface="宋体" panose="02010600030101010101" pitchFamily="2" charset="-122"/>
              </a:rPr>
              <a:t>和</a:t>
            </a:r>
            <a:r>
              <a:rPr lang="en-US" altLang="zh-CN" sz="2000" b="1" dirty="0">
                <a:latin typeface="宋体" panose="02010600030101010101" pitchFamily="2" charset="-122"/>
              </a:rPr>
              <a:t>MOC3041</a:t>
            </a:r>
            <a:r>
              <a:rPr lang="zh-CN" altLang="en-US" sz="2000" b="1" dirty="0">
                <a:latin typeface="宋体" panose="02010600030101010101" pitchFamily="2" charset="-122"/>
              </a:rPr>
              <a:t>的接口驱动电路。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 b="1" dirty="0">
                <a:latin typeface="宋体" panose="02010600030101010101" pitchFamily="2" charset="-122"/>
              </a:rPr>
              <a:t>4N40</a:t>
            </a:r>
            <a:r>
              <a:rPr lang="zh-CN" altLang="en-US" sz="2000" b="1" dirty="0">
                <a:latin typeface="宋体" panose="02010600030101010101" pitchFamily="2" charset="-122"/>
              </a:rPr>
              <a:t>是常用的单向晶闸管输出型光电耦合器，也称固态继电器。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 b="1" dirty="0">
                <a:latin typeface="宋体" panose="02010600030101010101" pitchFamily="2" charset="-122"/>
              </a:rPr>
              <a:t>MOC3041</a:t>
            </a:r>
            <a:r>
              <a:rPr lang="zh-CN" altLang="en-US" sz="2000" b="1" dirty="0">
                <a:latin typeface="宋体" panose="02010600030101010101" pitchFamily="2" charset="-122"/>
              </a:rPr>
              <a:t>是常用的双向晶闸管输出的光电耦合器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固态继电器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sz="2000" b="1" dirty="0">
                <a:latin typeface="宋体" panose="02010600030101010101" pitchFamily="2" charset="-122"/>
              </a:rPr>
              <a:t>。</a:t>
            </a: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D3A7D160-D409-44AE-A5C5-0BD578CB1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206626"/>
            <a:ext cx="5424487" cy="440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7">
            <a:extLst>
              <a:ext uri="{FF2B5EF4-FFF2-40B4-BE49-F238E27FC236}">
                <a16:creationId xmlns:a16="http://schemas.microsoft.com/office/drawing/2014/main" id="{94DFCE1A-AE97-46B5-ADC0-54B5AD0DC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7852" y="6372225"/>
            <a:ext cx="4055918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sz="2000" b="1" dirty="0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晶闸管输出型光电耦合器驱动接口</a:t>
            </a:r>
          </a:p>
        </p:txBody>
      </p:sp>
    </p:spTree>
    <p:extLst>
      <p:ext uri="{BB962C8B-B14F-4D97-AF65-F5344CB8AC3E}">
        <p14:creationId xmlns:p14="http://schemas.microsoft.com/office/powerpoint/2010/main" val="477672700"/>
      </p:ext>
    </p:extLst>
  </p:cSld>
  <p:clrMapOvr>
    <a:masterClrMapping/>
  </p:clrMapOvr>
  <p:transition spd="slow" advTm="4018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>
          <a:xfrm>
            <a:off x="582613" y="1771650"/>
            <a:ext cx="8001000" cy="42672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/>
              <a:t> </a:t>
            </a:r>
            <a:endParaRPr lang="zh-CN" altLang="en-US"/>
          </a:p>
        </p:txBody>
      </p:sp>
      <p:pic>
        <p:nvPicPr>
          <p:cNvPr id="62468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85750" y="285750"/>
            <a:ext cx="8001000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zh-CN" altLang="en-US" sz="3600" i="1" kern="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业精于勤荒于嬉，行成于思毁于随</a:t>
            </a:r>
          </a:p>
        </p:txBody>
      </p:sp>
      <p:sp>
        <p:nvSpPr>
          <p:cNvPr id="6" name="矩形 5"/>
          <p:cNvSpPr/>
          <p:nvPr/>
        </p:nvSpPr>
        <p:spPr>
          <a:xfrm>
            <a:off x="4140200" y="2943225"/>
            <a:ext cx="1876425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谢谢！</a:t>
            </a:r>
          </a:p>
        </p:txBody>
      </p:sp>
      <p:sp>
        <p:nvSpPr>
          <p:cNvPr id="62471" name="矩形 6"/>
          <p:cNvSpPr>
            <a:spLocks noChangeArrowheads="1"/>
          </p:cNvSpPr>
          <p:nvPr/>
        </p:nvSpPr>
        <p:spPr bwMode="auto">
          <a:xfrm>
            <a:off x="2314575" y="6245225"/>
            <a:ext cx="5529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i="1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Real dream is the other shore of reality.</a:t>
            </a:r>
            <a:endParaRPr lang="zh-CN" altLang="en-US" sz="2000" i="1">
              <a:solidFill>
                <a:srgbClr val="0070C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2472" name="矩形 7"/>
          <p:cNvSpPr>
            <a:spLocks noChangeArrowheads="1"/>
          </p:cNvSpPr>
          <p:nvPr/>
        </p:nvSpPr>
        <p:spPr bwMode="auto">
          <a:xfrm>
            <a:off x="684213" y="4462463"/>
            <a:ext cx="55292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答疑：线上答疑，</a:t>
            </a:r>
            <a:r>
              <a:rPr lang="en-US" altLang="zh-CN" sz="200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Welink</a:t>
            </a:r>
            <a:r>
              <a:rPr lang="zh-CN" altLang="en-US" sz="200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，随时交流讨论。</a:t>
            </a:r>
            <a:endParaRPr lang="en-US" altLang="zh-CN" sz="2000">
              <a:solidFill>
                <a:srgbClr val="0070C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en-US" altLang="zh-CN" sz="2000">
              <a:solidFill>
                <a:srgbClr val="0070C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z="200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办公室：新光电大楼</a:t>
            </a:r>
            <a:r>
              <a:rPr lang="en-US" altLang="zh-CN" sz="200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425</a:t>
            </a:r>
            <a:r>
              <a:rPr lang="zh-CN" altLang="en-US" sz="200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室</a:t>
            </a:r>
          </a:p>
        </p:txBody>
      </p:sp>
      <p:pic>
        <p:nvPicPr>
          <p:cNvPr id="62473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588" y="4195763"/>
            <a:ext cx="2398712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714500"/>
            <a:ext cx="8032750" cy="4535488"/>
          </a:xfrm>
        </p:spPr>
        <p:txBody>
          <a:bodyPr/>
          <a:lstStyle/>
          <a:p>
            <a:pPr eaLnBrk="1" hangingPunct="1">
              <a:lnSpc>
                <a:spcPct val="145000"/>
              </a:lnSpc>
            </a:pPr>
            <a:r>
              <a:rPr lang="zh-CN" altLang="en-US" sz="2400" b="1" dirty="0"/>
              <a:t>键盘分</a:t>
            </a:r>
            <a:r>
              <a:rPr lang="zh-CN" altLang="en-US" sz="2400" b="1" u="sng" dirty="0">
                <a:solidFill>
                  <a:schemeClr val="accent2"/>
                </a:solidFill>
              </a:rPr>
              <a:t>编码键盘</a:t>
            </a:r>
            <a:r>
              <a:rPr lang="zh-CN" altLang="en-US" sz="2400" b="1" dirty="0"/>
              <a:t>和</a:t>
            </a:r>
            <a:r>
              <a:rPr lang="zh-CN" altLang="en-US" sz="2400" b="1" u="sng" dirty="0">
                <a:solidFill>
                  <a:schemeClr val="accent2"/>
                </a:solidFill>
              </a:rPr>
              <a:t>非编码键盘</a:t>
            </a:r>
            <a:r>
              <a:rPr lang="zh-CN" altLang="en-US" sz="2400" b="1" dirty="0"/>
              <a:t>。</a:t>
            </a:r>
          </a:p>
          <a:p>
            <a:pPr eaLnBrk="1" hangingPunct="1">
              <a:lnSpc>
                <a:spcPct val="145000"/>
              </a:lnSpc>
            </a:pPr>
            <a:r>
              <a:rPr lang="zh-CN" altLang="en-US" sz="2400" b="1" dirty="0"/>
              <a:t>键盘上闭合键的识别由专用的硬件译码器实现，并产生键编号或键值的称为编码键盘，如</a:t>
            </a:r>
            <a:r>
              <a:rPr lang="en-US" altLang="zh-CN" sz="2400" b="1" dirty="0"/>
              <a:t>BCD</a:t>
            </a:r>
            <a:r>
              <a:rPr lang="zh-CN" altLang="en-US" sz="2400" b="1" dirty="0"/>
              <a:t>码键盘、</a:t>
            </a:r>
            <a:r>
              <a:rPr lang="en-US" altLang="zh-CN" sz="2400" b="1" dirty="0"/>
              <a:t>ASCII</a:t>
            </a:r>
            <a:r>
              <a:rPr lang="zh-CN" altLang="en-US" sz="2400" b="1" dirty="0"/>
              <a:t>码键盘等；</a:t>
            </a:r>
          </a:p>
          <a:p>
            <a:pPr eaLnBrk="1" hangingPunct="1">
              <a:lnSpc>
                <a:spcPct val="145000"/>
              </a:lnSpc>
            </a:pPr>
            <a:r>
              <a:rPr lang="zh-CN" altLang="en-US" sz="2400" b="1" dirty="0"/>
              <a:t>靠软件识别的称为非编码键盘。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85750" y="1020763"/>
            <a:ext cx="8001000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9</a:t>
            </a:r>
            <a:r>
              <a:rPr lang="zh-CN" altLang="en-US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.1</a:t>
            </a:r>
            <a:r>
              <a:rPr lang="en-US" altLang="zh-CN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.1</a:t>
            </a:r>
            <a:r>
              <a:rPr lang="zh-CN" altLang="en-US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键盘接口及处理程序</a:t>
            </a:r>
          </a:p>
        </p:txBody>
      </p:sp>
      <p:pic>
        <p:nvPicPr>
          <p:cNvPr id="12293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28106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714500"/>
            <a:ext cx="8001000" cy="1282452"/>
          </a:xfrm>
        </p:spPr>
        <p:txBody>
          <a:bodyPr/>
          <a:lstStyle/>
          <a:p>
            <a:pPr eaLnBrk="1" hangingPunct="1"/>
            <a:r>
              <a:rPr lang="zh-CN" altLang="en-US" sz="2400" b="1" dirty="0"/>
              <a:t>键盘中的</a:t>
            </a:r>
            <a:r>
              <a:rPr lang="zh-CN" altLang="en-US" sz="2400" b="1" dirty="0">
                <a:solidFill>
                  <a:srgbClr val="A50021"/>
                </a:solidFill>
              </a:rPr>
              <a:t>按键</a:t>
            </a:r>
            <a:r>
              <a:rPr lang="zh-CN" altLang="en-US" sz="2400" b="1" dirty="0"/>
              <a:t>：都是一个常开开关电路。</a:t>
            </a:r>
          </a:p>
          <a:p>
            <a:pPr eaLnBrk="1" hangingPunct="1"/>
            <a:r>
              <a:rPr lang="zh-CN" altLang="en-US" sz="2400" b="1" dirty="0">
                <a:latin typeface="宋体" panose="02010600030101010101" pitchFamily="2" charset="-122"/>
              </a:rPr>
              <a:t>当按键</a:t>
            </a:r>
            <a:r>
              <a:rPr lang="en-US" altLang="zh-CN" sz="2400" b="1" dirty="0">
                <a:latin typeface="宋体" panose="02010600030101010101" pitchFamily="2" charset="-122"/>
              </a:rPr>
              <a:t>K</a:t>
            </a:r>
            <a:r>
              <a:rPr lang="zh-CN" altLang="en-US" sz="2400" b="1" dirty="0">
                <a:latin typeface="宋体" panose="02010600030101010101" pitchFamily="2" charset="-122"/>
              </a:rPr>
              <a:t>未被按下时， </a:t>
            </a:r>
            <a:r>
              <a:rPr lang="en-US" altLang="zh-CN" sz="2400" b="1" dirty="0">
                <a:latin typeface="宋体" panose="02010600030101010101" pitchFamily="2" charset="-122"/>
              </a:rPr>
              <a:t>P1.0</a:t>
            </a:r>
            <a:r>
              <a:rPr lang="zh-CN" altLang="en-US" sz="2400" b="1" dirty="0">
                <a:latin typeface="宋体" panose="02010600030101010101" pitchFamily="2" charset="-122"/>
              </a:rPr>
              <a:t>输入为高电平；</a:t>
            </a:r>
          </a:p>
          <a:p>
            <a:pPr eaLnBrk="1" hangingPunct="1"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 当按键</a:t>
            </a:r>
            <a:r>
              <a:rPr lang="en-US" altLang="zh-CN" sz="2400" b="1" dirty="0">
                <a:latin typeface="宋体" panose="02010600030101010101" pitchFamily="2" charset="-122"/>
              </a:rPr>
              <a:t>K</a:t>
            </a:r>
            <a:r>
              <a:rPr lang="zh-CN" altLang="en-US" sz="2400" b="1" dirty="0">
                <a:latin typeface="宋体" panose="02010600030101010101" pitchFamily="2" charset="-122"/>
              </a:rPr>
              <a:t>闭合时，</a:t>
            </a:r>
            <a:r>
              <a:rPr lang="en-US" altLang="zh-CN" sz="2400" b="1" dirty="0">
                <a:latin typeface="宋体" panose="02010600030101010101" pitchFamily="2" charset="-122"/>
              </a:rPr>
              <a:t>P1.0</a:t>
            </a:r>
            <a:r>
              <a:rPr lang="zh-CN" altLang="en-US" sz="2400" b="1" dirty="0">
                <a:latin typeface="宋体" panose="02010600030101010101" pitchFamily="2" charset="-122"/>
              </a:rPr>
              <a:t>输入为低电平。</a:t>
            </a:r>
            <a:endParaRPr lang="zh-CN" altLang="en-US" sz="2400" b="1" dirty="0"/>
          </a:p>
          <a:p>
            <a:pPr marL="0" indent="0" eaLnBrk="1" hangingPunct="1">
              <a:buNone/>
            </a:pP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3318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12" descr="0902">
            <a:extLst>
              <a:ext uri="{FF2B5EF4-FFF2-40B4-BE49-F238E27FC236}">
                <a16:creationId xmlns:a16="http://schemas.microsoft.com/office/drawing/2014/main" id="{31A90825-A9E4-41BB-B047-AFA4C7FF5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106" y="3371272"/>
            <a:ext cx="3887787" cy="18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13">
            <a:extLst>
              <a:ext uri="{FF2B5EF4-FFF2-40B4-BE49-F238E27FC236}">
                <a16:creationId xmlns:a16="http://schemas.microsoft.com/office/drawing/2014/main" id="{D94DBF1F-5C2E-4B32-83A9-B039A3FB9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525" y="5642655"/>
            <a:ext cx="25209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     按键电路</a:t>
            </a:r>
          </a:p>
        </p:txBody>
      </p:sp>
      <p:sp>
        <p:nvSpPr>
          <p:cNvPr id="50" name="Rectangle 2">
            <a:extLst>
              <a:ext uri="{FF2B5EF4-FFF2-40B4-BE49-F238E27FC236}">
                <a16:creationId xmlns:a16="http://schemas.microsoft.com/office/drawing/2014/main" id="{46B34C6E-C631-41ED-99FB-3CDCFD522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762" y="1016907"/>
            <a:ext cx="8001000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9</a:t>
            </a:r>
            <a:r>
              <a:rPr lang="zh-CN" altLang="en-US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.1</a:t>
            </a:r>
            <a:r>
              <a:rPr lang="en-US" altLang="zh-CN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.1</a:t>
            </a:r>
            <a:r>
              <a:rPr lang="zh-CN" altLang="en-US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键盘接口及处理程序</a:t>
            </a:r>
          </a:p>
        </p:txBody>
      </p:sp>
    </p:spTree>
    <p:extLst>
      <p:ext uri="{BB962C8B-B14F-4D97-AF65-F5344CB8AC3E}">
        <p14:creationId xmlns:p14="http://schemas.microsoft.com/office/powerpoint/2010/main" val="1046727034"/>
      </p:ext>
    </p:extLst>
  </p:cSld>
  <p:clrMapOvr>
    <a:masterClrMapping/>
  </p:clrMapOvr>
  <p:transition spd="slow" advTm="4018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714500"/>
            <a:ext cx="8001000" cy="128245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400" b="1" dirty="0"/>
              <a:t>键的消抖</a:t>
            </a:r>
            <a:endParaRPr lang="en-US" altLang="zh-CN" sz="2400" b="1" dirty="0"/>
          </a:p>
          <a:p>
            <a:pPr eaLnBrk="1" hangingPunct="1"/>
            <a:r>
              <a:rPr lang="zh-CN" altLang="en-US" sz="2400" b="1" dirty="0">
                <a:latin typeface="宋体" panose="02010600030101010101" pitchFamily="2" charset="-122"/>
              </a:rPr>
              <a:t>通常按键在闭合及断开的瞬间均伴有一连串的</a:t>
            </a:r>
            <a:r>
              <a:rPr lang="zh-CN" altLang="en-US" sz="2400" b="1" dirty="0">
                <a:solidFill>
                  <a:srgbClr val="A50021"/>
                </a:solidFill>
                <a:latin typeface="宋体" panose="02010600030101010101" pitchFamily="2" charset="-122"/>
              </a:rPr>
              <a:t>抖动</a:t>
            </a:r>
            <a:r>
              <a:rPr lang="zh-CN" altLang="en-US" sz="2400" b="1" dirty="0">
                <a:latin typeface="宋体" panose="02010600030101010101" pitchFamily="2" charset="-122"/>
              </a:rPr>
              <a:t>。如图所示。抖动时间一般为</a:t>
            </a:r>
            <a:r>
              <a:rPr lang="en-US" altLang="zh-CN" sz="2400" b="1" dirty="0">
                <a:latin typeface="宋体" panose="02010600030101010101" pitchFamily="2" charset="-122"/>
              </a:rPr>
              <a:t>5</a:t>
            </a:r>
            <a:r>
              <a:rPr lang="zh-CN" altLang="en-US" sz="2400" b="1" dirty="0">
                <a:latin typeface="宋体" panose="02010600030101010101" pitchFamily="2" charset="-122"/>
              </a:rPr>
              <a:t>～</a:t>
            </a:r>
            <a:r>
              <a:rPr lang="en-US" altLang="zh-CN" sz="2400" b="1" dirty="0">
                <a:latin typeface="宋体" panose="02010600030101010101" pitchFamily="2" charset="-122"/>
              </a:rPr>
              <a:t>10 </a:t>
            </a:r>
            <a:r>
              <a:rPr lang="en-US" altLang="zh-CN" sz="2400" b="1" dirty="0" err="1">
                <a:latin typeface="宋体" panose="02010600030101010101" pitchFamily="2" charset="-122"/>
              </a:rPr>
              <a:t>ms</a:t>
            </a:r>
            <a:r>
              <a:rPr lang="zh-CN" altLang="en-US" sz="2400" b="1" dirty="0">
                <a:latin typeface="宋体" panose="02010600030101010101" pitchFamily="2" charset="-122"/>
              </a:rPr>
              <a:t>。</a:t>
            </a:r>
          </a:p>
        </p:txBody>
      </p:sp>
      <p:pic>
        <p:nvPicPr>
          <p:cNvPr id="13318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2">
            <a:extLst>
              <a:ext uri="{FF2B5EF4-FFF2-40B4-BE49-F238E27FC236}">
                <a16:creationId xmlns:a16="http://schemas.microsoft.com/office/drawing/2014/main" id="{46B34C6E-C631-41ED-99FB-3CDCFD522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762" y="1016907"/>
            <a:ext cx="8001000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9</a:t>
            </a:r>
            <a:r>
              <a:rPr lang="zh-CN" altLang="en-US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.1</a:t>
            </a:r>
            <a:r>
              <a:rPr lang="en-US" altLang="zh-CN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.1</a:t>
            </a:r>
            <a:r>
              <a:rPr lang="zh-CN" altLang="en-US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键盘接口及处理程序</a:t>
            </a:r>
          </a:p>
        </p:txBody>
      </p:sp>
      <p:pic>
        <p:nvPicPr>
          <p:cNvPr id="8" name="Picture 9" descr="0903">
            <a:extLst>
              <a:ext uri="{FF2B5EF4-FFF2-40B4-BE49-F238E27FC236}">
                <a16:creationId xmlns:a16="http://schemas.microsoft.com/office/drawing/2014/main" id="{0835E317-2068-4E09-BAA7-D7189DC5F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068" y="3178087"/>
            <a:ext cx="6265863" cy="190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4">
            <a:extLst>
              <a:ext uri="{FF2B5EF4-FFF2-40B4-BE49-F238E27FC236}">
                <a16:creationId xmlns:a16="http://schemas.microsoft.com/office/drawing/2014/main" id="{5EDE420C-824A-4D3F-8818-364C2521B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2837" y="5301208"/>
            <a:ext cx="27368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图</a:t>
            </a:r>
            <a:r>
              <a:rPr lang="en-US" altLang="zh-CN" sz="2000" b="1" dirty="0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9-3  </a:t>
            </a:r>
            <a:r>
              <a:rPr lang="zh-CN" altLang="en-US" sz="2000" b="1" dirty="0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按键时的抖动</a:t>
            </a:r>
          </a:p>
        </p:txBody>
      </p:sp>
    </p:spTree>
    <p:extLst>
      <p:ext uri="{BB962C8B-B14F-4D97-AF65-F5344CB8AC3E}">
        <p14:creationId xmlns:p14="http://schemas.microsoft.com/office/powerpoint/2010/main" val="3704300311"/>
      </p:ext>
    </p:extLst>
  </p:cSld>
  <p:clrMapOvr>
    <a:masterClrMapping/>
  </p:clrMapOvr>
  <p:transition spd="slow" advTm="4018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2386834"/>
            <a:ext cx="8001000" cy="2866628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b="1" dirty="0">
                <a:latin typeface="宋体" panose="02010600030101010101" pitchFamily="2" charset="-122"/>
              </a:rPr>
              <a:t>键抖动会引起一次按键被误读多次，必须去除键抖动。可用</a:t>
            </a:r>
            <a:r>
              <a:rPr lang="zh-CN" altLang="en-US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硬件</a:t>
            </a:r>
            <a:r>
              <a:rPr lang="zh-CN" altLang="en-US" sz="2400" b="1" dirty="0">
                <a:latin typeface="宋体" panose="02010600030101010101" pitchFamily="2" charset="-122"/>
              </a:rPr>
              <a:t>或</a:t>
            </a:r>
            <a:r>
              <a:rPr lang="zh-CN" altLang="en-US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软件</a:t>
            </a:r>
            <a:r>
              <a:rPr lang="zh-CN" altLang="en-US" sz="2400" b="1" dirty="0">
                <a:latin typeface="宋体" panose="02010600030101010101" pitchFamily="2" charset="-122"/>
              </a:rPr>
              <a:t>两种方法消除。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软件方法去抖动</a:t>
            </a:r>
            <a:r>
              <a:rPr lang="zh-CN" altLang="en-US" sz="2400" b="1" dirty="0">
                <a:latin typeface="宋体" panose="02010600030101010101" pitchFamily="2" charset="-122"/>
              </a:rPr>
              <a:t>，即检测出键闭合后执行一个</a:t>
            </a:r>
            <a:r>
              <a:rPr lang="en-US" altLang="zh-CN" sz="2400" b="1" dirty="0">
                <a:latin typeface="宋体" panose="02010600030101010101" pitchFamily="2" charset="-122"/>
              </a:rPr>
              <a:t>5</a:t>
            </a:r>
            <a:r>
              <a:rPr lang="zh-CN" altLang="en-US" sz="2400" b="1" dirty="0">
                <a:latin typeface="宋体" panose="02010600030101010101" pitchFamily="2" charset="-122"/>
              </a:rPr>
              <a:t>～</a:t>
            </a:r>
            <a:r>
              <a:rPr lang="en-US" altLang="zh-CN" sz="2400" b="1" dirty="0">
                <a:latin typeface="宋体" panose="02010600030101010101" pitchFamily="2" charset="-122"/>
              </a:rPr>
              <a:t>10 </a:t>
            </a:r>
            <a:r>
              <a:rPr lang="en-US" altLang="zh-CN" sz="2400" b="1" dirty="0" err="1">
                <a:latin typeface="宋体" panose="02010600030101010101" pitchFamily="2" charset="-122"/>
              </a:rPr>
              <a:t>ms</a:t>
            </a:r>
            <a:r>
              <a:rPr lang="zh-CN" altLang="en-US" sz="2400" b="1" dirty="0">
                <a:latin typeface="宋体" panose="02010600030101010101" pitchFamily="2" charset="-122"/>
              </a:rPr>
              <a:t>延时程序，再一次检测，如果仍保持闭合，则确认为真正按下。当检测到按键释放后，也要给</a:t>
            </a:r>
            <a:r>
              <a:rPr lang="en-US" altLang="zh-CN" sz="2400" b="1" dirty="0">
                <a:latin typeface="宋体" panose="02010600030101010101" pitchFamily="2" charset="-122"/>
              </a:rPr>
              <a:t>5</a:t>
            </a:r>
            <a:r>
              <a:rPr lang="zh-CN" altLang="en-US" sz="2400" b="1" dirty="0">
                <a:latin typeface="宋体" panose="02010600030101010101" pitchFamily="2" charset="-122"/>
              </a:rPr>
              <a:t>～</a:t>
            </a:r>
            <a:r>
              <a:rPr lang="en-US" altLang="zh-CN" sz="2400" b="1" dirty="0">
                <a:latin typeface="宋体" panose="02010600030101010101" pitchFamily="2" charset="-122"/>
              </a:rPr>
              <a:t>10 </a:t>
            </a:r>
            <a:r>
              <a:rPr lang="en-US" altLang="zh-CN" sz="2400" b="1" dirty="0" err="1">
                <a:latin typeface="宋体" panose="02010600030101010101" pitchFamily="2" charset="-122"/>
              </a:rPr>
              <a:t>ms</a:t>
            </a:r>
            <a:r>
              <a:rPr lang="zh-CN" altLang="en-US" sz="2400" b="1" dirty="0">
                <a:latin typeface="宋体" panose="02010600030101010101" pitchFamily="2" charset="-122"/>
              </a:rPr>
              <a:t>的延时，待后沿抖动消失后，才能转入该键的处理程序。</a:t>
            </a:r>
          </a:p>
          <a:p>
            <a:pPr marL="0" indent="0" eaLnBrk="1" hangingPunct="1">
              <a:buNone/>
            </a:pP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3318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2">
            <a:extLst>
              <a:ext uri="{FF2B5EF4-FFF2-40B4-BE49-F238E27FC236}">
                <a16:creationId xmlns:a16="http://schemas.microsoft.com/office/drawing/2014/main" id="{46B34C6E-C631-41ED-99FB-3CDCFD522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762" y="1016907"/>
            <a:ext cx="8001000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9</a:t>
            </a:r>
            <a:r>
              <a:rPr lang="zh-CN" altLang="en-US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.1</a:t>
            </a:r>
            <a:r>
              <a:rPr lang="en-US" altLang="zh-CN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.1</a:t>
            </a:r>
            <a:r>
              <a:rPr lang="zh-CN" altLang="en-US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键盘接口及处理程序</a:t>
            </a:r>
          </a:p>
        </p:txBody>
      </p:sp>
    </p:spTree>
    <p:extLst>
      <p:ext uri="{BB962C8B-B14F-4D97-AF65-F5344CB8AC3E}">
        <p14:creationId xmlns:p14="http://schemas.microsoft.com/office/powerpoint/2010/main" val="435828305"/>
      </p:ext>
    </p:extLst>
  </p:cSld>
  <p:clrMapOvr>
    <a:masterClrMapping/>
  </p:clrMapOvr>
  <p:transition spd="slow" advTm="4018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714500"/>
            <a:ext cx="8001000" cy="500062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 dirty="0">
                <a:solidFill>
                  <a:schemeClr val="hlink"/>
                </a:solidFill>
              </a:rPr>
              <a:t>1)   </a:t>
            </a:r>
            <a:r>
              <a:rPr lang="zh-CN" altLang="en-US" sz="2400" b="1" u="sng" dirty="0">
                <a:solidFill>
                  <a:schemeClr val="hlink"/>
                </a:solidFill>
              </a:rPr>
              <a:t>独立式非编码键盘接口及处理程序</a:t>
            </a:r>
          </a:p>
          <a:p>
            <a:pPr marL="0" indent="0" eaLnBrk="1" hangingPunct="1">
              <a:buNone/>
            </a:pP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3318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2">
            <a:extLst>
              <a:ext uri="{FF2B5EF4-FFF2-40B4-BE49-F238E27FC236}">
                <a16:creationId xmlns:a16="http://schemas.microsoft.com/office/drawing/2014/main" id="{46B34C6E-C631-41ED-99FB-3CDCFD522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762" y="1016907"/>
            <a:ext cx="8001000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chemeClr val="tx2"/>
                </a:solidFill>
              </a:rPr>
              <a:t>键盘结构</a:t>
            </a:r>
            <a:endParaRPr lang="zh-CN" altLang="en-US" sz="2800" kern="0" dirty="0">
              <a:solidFill>
                <a:schemeClr val="tx2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7" name="Picture 20" descr="0904">
            <a:extLst>
              <a:ext uri="{FF2B5EF4-FFF2-40B4-BE49-F238E27FC236}">
                <a16:creationId xmlns:a16="http://schemas.microsoft.com/office/drawing/2014/main" id="{DAB6FB0F-57F3-473F-8D36-FCBF69627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419948"/>
            <a:ext cx="3457575" cy="350202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BBAEFA54-B037-4247-B323-97E78D3F6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9952" y="2324125"/>
            <a:ext cx="4680520" cy="3974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各按键相互独立地接通一条输入数据线，如图所示。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当一个键按下时，与之相连的输入数据线即清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0(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低电平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，平时该线为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1(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高电平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。要判别是否有键按下，用单片机的位处理指令十分方便。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优点是电路简单；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   缺点是占用Ｉ／Ｏ线多。</a:t>
            </a:r>
            <a:endParaRPr lang="zh-CN" altLang="en-US" kern="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664259"/>
      </p:ext>
    </p:extLst>
  </p:cSld>
  <p:clrMapOvr>
    <a:masterClrMapping/>
  </p:clrMapOvr>
  <p:transition spd="slow" advTm="4018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205944"/>
  <p:tag name="MH_LIBRARY" val="CONTENTS"/>
  <p:tag name="MH_AUTOCOLOR" val="TRUE"/>
  <p:tag name="MH_TYPE" val="CONTENTS"/>
  <p:tag name="ID" val="62677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205944"/>
  <p:tag name="MH_LIBRARY" val="CONTENTS"/>
  <p:tag name="MH_TYPE" val="OTHERS"/>
  <p:tag name="ID" val="62677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205944"/>
  <p:tag name="MH_LIBRARY" val="CONTENTS"/>
  <p:tag name="MH_TYPE" val="OTHERS"/>
  <p:tag name="ID" val="6267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205944"/>
  <p:tag name="MH_LIBRARY" val="CONTENTS"/>
  <p:tag name="MH_TYPE" val="OTHERS"/>
  <p:tag name="ID" val="62677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205944"/>
  <p:tag name="MH_LIBRARY" val="CONTENTS"/>
  <p:tag name="MH_TYPE" val="OTHERS"/>
  <p:tag name="ID" val="62677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205944"/>
  <p:tag name="MH_LIBRARY" val="CONTENTS"/>
  <p:tag name="MH_TYPE" val="OTHERS"/>
  <p:tag name="ID" val="62677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205944"/>
  <p:tag name="MH_LIBRARY" val="CONTENTS"/>
  <p:tag name="MH_TYPE" val="OTHERS"/>
  <p:tag name="ID" val="62677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205944"/>
  <p:tag name="MH_LIBRARY" val="CONTENTS"/>
  <p:tag name="MH_TYPE" val="OTHERS"/>
  <p:tag name="ID" val="62677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205944"/>
  <p:tag name="MH_LIBRARY" val="CONTENTS"/>
  <p:tag name="MH_TYPE" val="OTHERS"/>
  <p:tag name="ID" val="62677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205944"/>
  <p:tag name="MH_LIBRARY" val="CONTENTS"/>
  <p:tag name="MH_TYPE" val="OTHERS"/>
  <p:tag name="ID" val="62677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205944"/>
  <p:tag name="MH_LIBRARY" val="CONTENTS"/>
  <p:tag name="MH_TYPE" val="OTHERS"/>
  <p:tag name="ID" val="626772"/>
</p:tagLst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2525</TotalTime>
  <Words>4482</Words>
  <Application>Microsoft Office PowerPoint</Application>
  <PresentationFormat>全屏显示(4:3)</PresentationFormat>
  <Paragraphs>504</Paragraphs>
  <Slides>47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47</vt:i4>
      </vt:variant>
    </vt:vector>
  </HeadingPairs>
  <TitlesOfParts>
    <vt:vector size="61" baseType="lpstr">
      <vt:lpstr>Arial Unicode MS</vt:lpstr>
      <vt:lpstr>黑体</vt:lpstr>
      <vt:lpstr>楷体</vt:lpstr>
      <vt:lpstr>宋体</vt:lpstr>
      <vt:lpstr>微软雅黑</vt:lpstr>
      <vt:lpstr>幼圆</vt:lpstr>
      <vt:lpstr>Arial</vt:lpstr>
      <vt:lpstr>Calibri</vt:lpstr>
      <vt:lpstr>Times New Roman</vt:lpstr>
      <vt:lpstr>Verdana</vt:lpstr>
      <vt:lpstr>Wingdings</vt:lpstr>
      <vt:lpstr>Profile</vt:lpstr>
      <vt:lpstr>Office 主题</vt:lpstr>
      <vt:lpstr>1_Office 主题</vt:lpstr>
      <vt:lpstr>单片机原理及应用 Single-chip Microcomputer Principle &amp; Application</vt:lpstr>
      <vt:lpstr>第9章  应用系统配置及接口技术</vt:lpstr>
      <vt:lpstr>PowerPoint 演示文稿</vt:lpstr>
      <vt:lpstr>9.1 人机通道配置与接口技术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9.2  前向通道中的Ａ／Ｄ转换器及接口技术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9.3系统后向通道配置及接口技术</vt:lpstr>
      <vt:lpstr>PowerPoint 演示文稿</vt:lpstr>
      <vt:lpstr>PowerPoint 演示文稿</vt:lpstr>
      <vt:lpstr>PowerPoint 演示文稿</vt:lpstr>
      <vt:lpstr>PowerPoint 演示文稿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snowyhm</dc:creator>
  <cp:lastModifiedBy>左 凌翼</cp:lastModifiedBy>
  <cp:revision>421</cp:revision>
  <dcterms:created xsi:type="dcterms:W3CDTF">1601-01-01T00:00:00Z</dcterms:created>
  <dcterms:modified xsi:type="dcterms:W3CDTF">2020-02-23T12:15:37Z</dcterms:modified>
</cp:coreProperties>
</file>