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8" r:id="rId5"/>
    <p:sldId id="257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6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PR = FP/(FP + TN)      负样本中的错判率，(1-特异性)…"/>
          <p:cNvSpPr txBox="1"/>
          <p:nvPr/>
        </p:nvSpPr>
        <p:spPr>
          <a:xfrm>
            <a:off x="975763" y="1853584"/>
            <a:ext cx="10357645" cy="5642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3900" b="0">
                <a:solidFill>
                  <a:srgbClr val="45454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en-US" altLang="zh-CN" sz="2000" dirty="0">
                <a:solidFill>
                  <a:schemeClr val="tx1"/>
                </a:solidFill>
              </a:rPr>
              <a:t>TP:</a:t>
            </a:r>
            <a:r>
              <a:rPr lang="zh-CN" altLang="en-US" sz="2000" dirty="0">
                <a:solidFill>
                  <a:schemeClr val="tx1"/>
                </a:solidFill>
              </a:rPr>
              <a:t>指正确分类成为正的样本数，实际为正，预测为正</a:t>
            </a:r>
          </a:p>
          <a:p>
            <a:pPr algn="l" defTabSz="457200">
              <a:defRPr sz="3900" b="0">
                <a:solidFill>
                  <a:srgbClr val="45454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lang="zh-CN" altLang="en-US" sz="2000" dirty="0">
              <a:solidFill>
                <a:schemeClr val="tx1"/>
              </a:solidFill>
            </a:endParaRPr>
          </a:p>
          <a:p>
            <a:pPr algn="l" defTabSz="457200">
              <a:defRPr sz="3900" b="0">
                <a:solidFill>
                  <a:srgbClr val="45454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en-US" altLang="zh-CN" sz="2000" dirty="0">
                <a:solidFill>
                  <a:schemeClr val="tx1"/>
                </a:solidFill>
              </a:rPr>
              <a:t>FP</a:t>
            </a:r>
            <a:r>
              <a:rPr lang="zh-CN" altLang="en-US" sz="2000" dirty="0">
                <a:solidFill>
                  <a:schemeClr val="tx1"/>
                </a:solidFill>
              </a:rPr>
              <a:t>：指错误分类为正的样本数，实际为负，预测为正</a:t>
            </a:r>
          </a:p>
          <a:p>
            <a:pPr algn="l" defTabSz="457200">
              <a:defRPr sz="3900" b="0">
                <a:solidFill>
                  <a:srgbClr val="45454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lang="zh-CN" altLang="en-US" sz="2000" dirty="0">
              <a:solidFill>
                <a:schemeClr val="tx1"/>
              </a:solidFill>
            </a:endParaRPr>
          </a:p>
          <a:p>
            <a:pPr algn="l" defTabSz="457200">
              <a:defRPr sz="3900" b="0">
                <a:solidFill>
                  <a:srgbClr val="45454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en-US" altLang="zh-CN" sz="2000" dirty="0">
                <a:solidFill>
                  <a:schemeClr val="tx1"/>
                </a:solidFill>
              </a:rPr>
              <a:t>FN</a:t>
            </a:r>
            <a:r>
              <a:rPr lang="zh-CN" altLang="en-US" sz="2000" dirty="0">
                <a:solidFill>
                  <a:schemeClr val="tx1"/>
                </a:solidFill>
              </a:rPr>
              <a:t>：指错误分类为负的样本数，实际为正，预测为负</a:t>
            </a:r>
          </a:p>
          <a:p>
            <a:pPr algn="l" defTabSz="457200">
              <a:defRPr sz="3900" b="0">
                <a:solidFill>
                  <a:srgbClr val="45454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lang="zh-CN" altLang="en-US" sz="2000" dirty="0">
              <a:solidFill>
                <a:schemeClr val="tx1"/>
              </a:solidFill>
            </a:endParaRPr>
          </a:p>
          <a:p>
            <a:pPr algn="l" defTabSz="457200">
              <a:defRPr sz="3900" b="0">
                <a:solidFill>
                  <a:srgbClr val="45454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en-US" altLang="zh-CN" sz="2000" dirty="0">
                <a:solidFill>
                  <a:schemeClr val="tx1"/>
                </a:solidFill>
              </a:rPr>
              <a:t>TN</a:t>
            </a:r>
            <a:r>
              <a:rPr lang="zh-CN" altLang="en-US" sz="2000" dirty="0">
                <a:solidFill>
                  <a:schemeClr val="tx1"/>
                </a:solidFill>
              </a:rPr>
              <a:t>：指正确分类为负的样本数，实际为负，预测为负</a:t>
            </a:r>
          </a:p>
          <a:p>
            <a:pPr algn="l" defTabSz="457200">
              <a:defRPr sz="3900" b="0">
                <a:solidFill>
                  <a:srgbClr val="45454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lang="zh-CN" altLang="en-US" sz="2000" dirty="0">
              <a:solidFill>
                <a:schemeClr val="tx1"/>
              </a:solidFill>
            </a:endParaRPr>
          </a:p>
          <a:p>
            <a:pPr algn="l" defTabSz="457200">
              <a:defRPr sz="3900" b="0">
                <a:solidFill>
                  <a:srgbClr val="45454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en-US" altLang="zh-CN" sz="2000" dirty="0">
                <a:solidFill>
                  <a:schemeClr val="tx1"/>
                </a:solidFill>
              </a:rPr>
              <a:t>TP+FP+TN+FN </a:t>
            </a:r>
            <a:r>
              <a:rPr lang="zh-CN" altLang="en-US" sz="2000" dirty="0">
                <a:solidFill>
                  <a:schemeClr val="tx1"/>
                </a:solidFill>
              </a:rPr>
              <a:t>样本总数</a:t>
            </a:r>
          </a:p>
          <a:p>
            <a:pPr algn="l" defTabSz="457200">
              <a:defRPr sz="3900" b="0">
                <a:solidFill>
                  <a:srgbClr val="45454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lang="zh-CN" altLang="en-US" sz="2000" dirty="0">
              <a:solidFill>
                <a:schemeClr val="tx1"/>
              </a:solidFill>
            </a:endParaRPr>
          </a:p>
          <a:p>
            <a:pPr algn="l" defTabSz="457200">
              <a:defRPr sz="3900" b="0">
                <a:solidFill>
                  <a:srgbClr val="45454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en-US" altLang="zh-CN" sz="2000" dirty="0">
                <a:solidFill>
                  <a:schemeClr val="tx1"/>
                </a:solidFill>
              </a:rPr>
              <a:t>TP + FN </a:t>
            </a:r>
            <a:r>
              <a:rPr lang="zh-CN" altLang="en-US" sz="2000" dirty="0">
                <a:solidFill>
                  <a:schemeClr val="tx1"/>
                </a:solidFill>
              </a:rPr>
              <a:t>实际正样本数</a:t>
            </a:r>
          </a:p>
          <a:p>
            <a:pPr algn="l" defTabSz="457200">
              <a:defRPr sz="3900" b="0">
                <a:solidFill>
                  <a:srgbClr val="45454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lang="zh-CN" altLang="en-US" sz="2000" dirty="0">
              <a:solidFill>
                <a:schemeClr val="tx1"/>
              </a:solidFill>
            </a:endParaRPr>
          </a:p>
          <a:p>
            <a:pPr algn="l" defTabSz="457200">
              <a:defRPr sz="3900" b="0">
                <a:solidFill>
                  <a:srgbClr val="45454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en-US" altLang="zh-CN" sz="2000" dirty="0">
                <a:solidFill>
                  <a:schemeClr val="tx1"/>
                </a:solidFill>
              </a:rPr>
              <a:t>TP+FP </a:t>
            </a:r>
            <a:r>
              <a:rPr lang="zh-CN" altLang="en-US" sz="2000" dirty="0">
                <a:solidFill>
                  <a:schemeClr val="tx1"/>
                </a:solidFill>
              </a:rPr>
              <a:t>预测为正的样本数，包括预测正确的预测错误的</a:t>
            </a:r>
          </a:p>
          <a:p>
            <a:pPr algn="l" defTabSz="457200">
              <a:defRPr sz="3900" b="0">
                <a:solidFill>
                  <a:srgbClr val="45454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lang="zh-CN" altLang="en-US" sz="2000" dirty="0">
              <a:solidFill>
                <a:schemeClr val="tx1"/>
              </a:solidFill>
            </a:endParaRPr>
          </a:p>
          <a:p>
            <a:pPr algn="l" defTabSz="457200">
              <a:defRPr sz="3900" b="0">
                <a:solidFill>
                  <a:srgbClr val="45454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en-US" altLang="zh-CN" sz="2000" dirty="0">
                <a:solidFill>
                  <a:schemeClr val="tx1"/>
                </a:solidFill>
              </a:rPr>
              <a:t>FP+TN </a:t>
            </a:r>
            <a:r>
              <a:rPr lang="zh-CN" altLang="en-US" sz="2000" dirty="0">
                <a:solidFill>
                  <a:schemeClr val="tx1"/>
                </a:solidFill>
              </a:rPr>
              <a:t>实际负样本数</a:t>
            </a:r>
          </a:p>
          <a:p>
            <a:pPr algn="l" defTabSz="457200">
              <a:defRPr sz="3900" b="0">
                <a:solidFill>
                  <a:srgbClr val="45454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lang="zh-CN" altLang="en-US" sz="2000" dirty="0">
              <a:solidFill>
                <a:schemeClr val="tx1"/>
              </a:solidFill>
            </a:endParaRPr>
          </a:p>
          <a:p>
            <a:pPr algn="l" defTabSz="457200">
              <a:defRPr sz="3900" b="0">
                <a:solidFill>
                  <a:srgbClr val="45454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en-US" altLang="zh-CN" sz="2000" dirty="0">
                <a:solidFill>
                  <a:schemeClr val="tx1"/>
                </a:solidFill>
              </a:rPr>
              <a:t>TN+FN </a:t>
            </a:r>
            <a:r>
              <a:rPr lang="zh-CN" altLang="en-US" sz="2000" dirty="0">
                <a:solidFill>
                  <a:schemeClr val="tx1"/>
                </a:solidFill>
              </a:rPr>
              <a:t>预测为负的样本数，包括预测正确的预测错误的</a:t>
            </a:r>
          </a:p>
          <a:p>
            <a:pPr algn="l" defTabSz="457200">
              <a:defRPr sz="3900" b="0">
                <a:solidFill>
                  <a:srgbClr val="45454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64060C4-88F3-4CE0-8BFC-E475037B5268}"/>
              </a:ext>
            </a:extLst>
          </p:cNvPr>
          <p:cNvSpPr/>
          <p:nvPr/>
        </p:nvSpPr>
        <p:spPr>
          <a:xfrm>
            <a:off x="431791" y="1247714"/>
            <a:ext cx="1242132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defRPr sz="3900" b="0">
                <a:solidFill>
                  <a:srgbClr val="45454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zh-CN" altLang="en-US" dirty="0"/>
              <a:t>	</a:t>
            </a:r>
            <a:r>
              <a:rPr lang="en-US" altLang="zh-CN" dirty="0"/>
              <a:t>1	Precision=TP/(TP+FP)</a:t>
            </a:r>
            <a:r>
              <a:rPr lang="zh-CN" altLang="en-US" dirty="0"/>
              <a:t>，预测结果为有多少正样本是预测正确了的</a:t>
            </a:r>
          </a:p>
          <a:p>
            <a:pPr algn="just" defTabSz="457200">
              <a:defRPr sz="3900" b="0">
                <a:solidFill>
                  <a:srgbClr val="45454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zh-CN" altLang="en-US" dirty="0"/>
              <a:t>	</a:t>
            </a:r>
            <a:r>
              <a:rPr lang="en-US" altLang="zh-CN" dirty="0"/>
              <a:t>2	Recall=TP/(TP+FN)</a:t>
            </a:r>
            <a:r>
              <a:rPr lang="zh-CN" altLang="en-US" dirty="0"/>
              <a:t>，这个其实就</a:t>
            </a:r>
            <a:r>
              <a:rPr lang="en-US" altLang="zh-CN" dirty="0"/>
              <a:t>=TPR</a:t>
            </a:r>
            <a:r>
              <a:rPr lang="zh-CN" altLang="en-US" dirty="0"/>
              <a:t>，相对于</a:t>
            </a:r>
            <a:r>
              <a:rPr lang="en-US" altLang="zh-CN" dirty="0"/>
              <a:t>Precision</a:t>
            </a:r>
            <a:r>
              <a:rPr lang="zh-CN" altLang="en-US" dirty="0"/>
              <a:t>只不过参考样本从预测总正样本数结果变成了实际总正样本数。</a:t>
            </a:r>
          </a:p>
          <a:p>
            <a:pPr algn="just" defTabSz="457200">
              <a:defRPr sz="3900" b="0">
                <a:solidFill>
                  <a:srgbClr val="45454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lang="en-US" altLang="zh-CN" dirty="0"/>
          </a:p>
          <a:p>
            <a:pPr algn="just" defTabSz="457200">
              <a:defRPr sz="3900" b="0">
                <a:solidFill>
                  <a:srgbClr val="45454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en-US" altLang="zh-CN" dirty="0"/>
              <a:t>    3  FPR = FP/(FP + TN)      </a:t>
            </a:r>
            <a:r>
              <a:rPr lang="zh-CN" altLang="en-US" dirty="0"/>
              <a:t>负样本中的错判率，</a:t>
            </a:r>
            <a:r>
              <a:rPr lang="en-US" altLang="zh-CN" dirty="0"/>
              <a:t>(1-</a:t>
            </a:r>
            <a:r>
              <a:rPr lang="zh-CN" altLang="en-US" dirty="0"/>
              <a:t>特异性</a:t>
            </a:r>
            <a:r>
              <a:rPr lang="en-US" altLang="zh-CN" dirty="0"/>
              <a:t>) </a:t>
            </a:r>
          </a:p>
          <a:p>
            <a:pPr algn="just" defTabSz="457200">
              <a:defRPr sz="3900" b="0">
                <a:solidFill>
                  <a:srgbClr val="45454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en-US" altLang="zh-CN" dirty="0"/>
              <a:t>    4  TPR = TP/(TP + FN) </a:t>
            </a:r>
            <a:r>
              <a:rPr lang="zh-CN" altLang="en-US" dirty="0"/>
              <a:t>判对样本中的正样本率</a:t>
            </a:r>
            <a:r>
              <a:rPr lang="en-US" altLang="zh-CN" dirty="0"/>
              <a:t>,</a:t>
            </a:r>
            <a:r>
              <a:rPr lang="zh-CN" altLang="en-US" dirty="0"/>
              <a:t>敏感性</a:t>
            </a:r>
          </a:p>
        </p:txBody>
      </p:sp>
    </p:spTree>
    <p:extLst>
      <p:ext uri="{BB962C8B-B14F-4D97-AF65-F5344CB8AC3E}">
        <p14:creationId xmlns:p14="http://schemas.microsoft.com/office/powerpoint/2010/main" val="287877801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BA5577-2F44-4A51-A590-A433E95B7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71" y="1082092"/>
            <a:ext cx="11509257" cy="712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4377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PR = FP/(FP + TN)      负样本中的错判率，(1-特异性)…"/>
          <p:cNvSpPr txBox="1"/>
          <p:nvPr/>
        </p:nvSpPr>
        <p:spPr>
          <a:xfrm>
            <a:off x="-737128" y="187297"/>
            <a:ext cx="12241407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3900" b="0">
                <a:solidFill>
                  <a:srgbClr val="45454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dirty="0"/>
              <a:t>FPR = FP/(FP + TN)      </a:t>
            </a:r>
            <a:r>
              <a:rPr dirty="0" err="1"/>
              <a:t>负样本中的错判率</a:t>
            </a:r>
            <a:r>
              <a:rPr dirty="0"/>
              <a:t>，(1-特异性) </a:t>
            </a:r>
          </a:p>
          <a:p>
            <a:pPr defTabSz="457200">
              <a:defRPr sz="3900" b="0">
                <a:solidFill>
                  <a:srgbClr val="45454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dirty="0"/>
              <a:t>TPR = TP/(TP + FN) </a:t>
            </a:r>
            <a:r>
              <a:rPr dirty="0" err="1"/>
              <a:t>判对样本中的正样本率,敏感性</a:t>
            </a:r>
            <a:endParaRPr dirty="0"/>
          </a:p>
        </p:txBody>
      </p:sp>
      <p:pic>
        <p:nvPicPr>
          <p:cNvPr id="120" name="sigROC.jpg" descr="sigRO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0701" y="393219"/>
            <a:ext cx="8823398" cy="661754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5D76EFF-7A26-43A3-9B9D-CE72B47AE727}"/>
              </a:ext>
            </a:extLst>
          </p:cNvPr>
          <p:cNvSpPr/>
          <p:nvPr/>
        </p:nvSpPr>
        <p:spPr>
          <a:xfrm>
            <a:off x="688303" y="6804845"/>
            <a:ext cx="120489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0" dirty="0">
                <a:solidFill>
                  <a:srgbClr val="121212"/>
                </a:solidFill>
                <a:latin typeface="-apple-system"/>
              </a:rPr>
              <a:t>True</a:t>
            </a:r>
            <a:r>
              <a:rPr lang="zh-CN" altLang="en-US" b="0" dirty="0">
                <a:solidFill>
                  <a:srgbClr val="121212"/>
                </a:solidFill>
                <a:latin typeface="-apple-system"/>
              </a:rPr>
              <a:t>表示实际样本属性，</a:t>
            </a:r>
            <a:r>
              <a:rPr lang="en-US" altLang="zh-CN" b="0" dirty="0" err="1">
                <a:solidFill>
                  <a:srgbClr val="121212"/>
                </a:solidFill>
                <a:latin typeface="-apple-system"/>
              </a:rPr>
              <a:t>Hyp</a:t>
            </a:r>
            <a:r>
              <a:rPr lang="zh-CN" altLang="en-US" b="0" dirty="0">
                <a:solidFill>
                  <a:srgbClr val="121212"/>
                </a:solidFill>
                <a:latin typeface="-apple-system"/>
              </a:rPr>
              <a:t>表示预测结果样本属性，第</a:t>
            </a:r>
            <a:r>
              <a:rPr lang="en-US" altLang="zh-CN" b="0" dirty="0">
                <a:solidFill>
                  <a:srgbClr val="121212"/>
                </a:solidFill>
                <a:latin typeface="-apple-system"/>
              </a:rPr>
              <a:t>4</a:t>
            </a:r>
            <a:r>
              <a:rPr lang="zh-CN" altLang="en-US" b="0" dirty="0">
                <a:solidFill>
                  <a:srgbClr val="121212"/>
                </a:solidFill>
                <a:latin typeface="-apple-system"/>
              </a:rPr>
              <a:t>列即是</a:t>
            </a:r>
            <a:r>
              <a:rPr lang="en-US" altLang="zh-CN" b="0" dirty="0">
                <a:solidFill>
                  <a:srgbClr val="121212"/>
                </a:solidFill>
                <a:latin typeface="-apple-system"/>
              </a:rPr>
              <a:t>Score</a:t>
            </a:r>
            <a:r>
              <a:rPr lang="zh-CN" altLang="en-US" b="0" dirty="0">
                <a:solidFill>
                  <a:srgbClr val="121212"/>
                </a:solidFill>
                <a:latin typeface="-apple-system"/>
              </a:rPr>
              <a:t>，</a:t>
            </a:r>
            <a:r>
              <a:rPr lang="en-US" altLang="zh-CN" b="0" dirty="0" err="1">
                <a:solidFill>
                  <a:srgbClr val="121212"/>
                </a:solidFill>
                <a:latin typeface="-apple-system"/>
              </a:rPr>
              <a:t>Hyp</a:t>
            </a:r>
            <a:r>
              <a:rPr lang="zh-CN" altLang="en-US" b="0" dirty="0">
                <a:solidFill>
                  <a:srgbClr val="121212"/>
                </a:solidFill>
                <a:latin typeface="-apple-system"/>
              </a:rPr>
              <a:t>的结果通常是设定一个阈值，比如上表</a:t>
            </a:r>
            <a:r>
              <a:rPr lang="en-US" altLang="zh-CN" b="0" dirty="0" err="1">
                <a:solidFill>
                  <a:srgbClr val="121212"/>
                </a:solidFill>
                <a:latin typeface="-apple-system"/>
              </a:rPr>
              <a:t>Hyp</a:t>
            </a:r>
            <a:r>
              <a:rPr lang="en-US" altLang="zh-CN" b="0" dirty="0">
                <a:solidFill>
                  <a:srgbClr val="121212"/>
                </a:solidFill>
                <a:latin typeface="-apple-system"/>
              </a:rPr>
              <a:t>(0.5)</a:t>
            </a:r>
            <a:r>
              <a:rPr lang="zh-CN" altLang="en-US" b="0" dirty="0">
                <a:solidFill>
                  <a:srgbClr val="121212"/>
                </a:solidFill>
                <a:latin typeface="-apple-system"/>
              </a:rPr>
              <a:t>和</a:t>
            </a:r>
            <a:r>
              <a:rPr lang="en-US" altLang="zh-CN" b="0" dirty="0" err="1">
                <a:solidFill>
                  <a:srgbClr val="121212"/>
                </a:solidFill>
                <a:latin typeface="-apple-system"/>
              </a:rPr>
              <a:t>Hyp</a:t>
            </a:r>
            <a:r>
              <a:rPr lang="en-US" altLang="zh-CN" b="0" dirty="0">
                <a:solidFill>
                  <a:srgbClr val="121212"/>
                </a:solidFill>
                <a:latin typeface="-apple-system"/>
              </a:rPr>
              <a:t>(0.6)</a:t>
            </a:r>
            <a:r>
              <a:rPr lang="zh-CN" altLang="en-US" b="0" dirty="0">
                <a:solidFill>
                  <a:srgbClr val="121212"/>
                </a:solidFill>
                <a:latin typeface="-apple-system"/>
              </a:rPr>
              <a:t>就是阈值为</a:t>
            </a:r>
            <a:r>
              <a:rPr lang="en-US" altLang="zh-CN" b="0" dirty="0">
                <a:solidFill>
                  <a:srgbClr val="121212"/>
                </a:solidFill>
                <a:latin typeface="-apple-system"/>
              </a:rPr>
              <a:t>0.5</a:t>
            </a:r>
            <a:r>
              <a:rPr lang="zh-CN" altLang="en-US" b="0" dirty="0">
                <a:solidFill>
                  <a:srgbClr val="121212"/>
                </a:solidFill>
                <a:latin typeface="-apple-system"/>
              </a:rPr>
              <a:t>和</a:t>
            </a:r>
            <a:r>
              <a:rPr lang="en-US" altLang="zh-CN" b="0" dirty="0">
                <a:solidFill>
                  <a:srgbClr val="121212"/>
                </a:solidFill>
                <a:latin typeface="-apple-system"/>
              </a:rPr>
              <a:t>0.6</a:t>
            </a:r>
            <a:r>
              <a:rPr lang="zh-CN" altLang="en-US" b="0" dirty="0">
                <a:solidFill>
                  <a:srgbClr val="121212"/>
                </a:solidFill>
                <a:latin typeface="-apple-system"/>
              </a:rPr>
              <a:t>时的结果，</a:t>
            </a:r>
            <a:r>
              <a:rPr lang="en-US" altLang="zh-CN" b="0" dirty="0">
                <a:solidFill>
                  <a:srgbClr val="121212"/>
                </a:solidFill>
                <a:latin typeface="-apple-system"/>
              </a:rPr>
              <a:t>Score&gt;</a:t>
            </a:r>
            <a:r>
              <a:rPr lang="zh-CN" altLang="en-US" b="0" dirty="0">
                <a:solidFill>
                  <a:srgbClr val="121212"/>
                </a:solidFill>
                <a:latin typeface="-apple-system"/>
              </a:rPr>
              <a:t>阈值为正样本，小于阈值为负样本，这样只能算出一个</a:t>
            </a:r>
            <a:r>
              <a:rPr lang="en-US" altLang="zh-CN" b="0" dirty="0">
                <a:solidFill>
                  <a:srgbClr val="121212"/>
                </a:solidFill>
                <a:latin typeface="-apple-system"/>
              </a:rPr>
              <a:t>ROC</a:t>
            </a:r>
            <a:r>
              <a:rPr lang="zh-CN" altLang="en-US" b="0" dirty="0">
                <a:solidFill>
                  <a:srgbClr val="121212"/>
                </a:solidFill>
                <a:latin typeface="-apple-system"/>
              </a:rPr>
              <a:t>值，</a:t>
            </a:r>
          </a:p>
          <a:p>
            <a:pPr algn="l"/>
            <a:r>
              <a:rPr lang="zh-CN" altLang="en-US" b="0" dirty="0">
                <a:solidFill>
                  <a:srgbClr val="121212"/>
                </a:solidFill>
                <a:latin typeface="-apple-system"/>
              </a:rPr>
              <a:t>当阈值为</a:t>
            </a:r>
            <a:r>
              <a:rPr lang="en-US" altLang="zh-CN" b="0" dirty="0">
                <a:solidFill>
                  <a:srgbClr val="121212"/>
                </a:solidFill>
                <a:latin typeface="-apple-system"/>
              </a:rPr>
              <a:t>0.5</a:t>
            </a:r>
            <a:r>
              <a:rPr lang="zh-CN" altLang="en-US" b="0" dirty="0">
                <a:solidFill>
                  <a:srgbClr val="121212"/>
                </a:solidFill>
                <a:latin typeface="-apple-system"/>
              </a:rPr>
              <a:t>时，</a:t>
            </a:r>
            <a:r>
              <a:rPr lang="en-US" altLang="zh-CN" b="0" dirty="0">
                <a:solidFill>
                  <a:srgbClr val="121212"/>
                </a:solidFill>
                <a:latin typeface="-apple-system"/>
              </a:rPr>
              <a:t>TPR=6/(6+0)=1</a:t>
            </a:r>
            <a:r>
              <a:rPr lang="zh-CN" altLang="en-US" b="0" dirty="0">
                <a:solidFill>
                  <a:srgbClr val="121212"/>
                </a:solidFill>
                <a:latin typeface="-apple-system"/>
              </a:rPr>
              <a:t>，</a:t>
            </a:r>
            <a:r>
              <a:rPr lang="en-US" altLang="zh-CN" b="0" dirty="0">
                <a:solidFill>
                  <a:srgbClr val="121212"/>
                </a:solidFill>
                <a:latin typeface="-apple-system"/>
              </a:rPr>
              <a:t>FPR=FP/(FP+TN)=2/(2+2)=0.5,</a:t>
            </a:r>
            <a:r>
              <a:rPr lang="zh-CN" altLang="en-US" b="0" dirty="0">
                <a:solidFill>
                  <a:srgbClr val="121212"/>
                </a:solidFill>
                <a:latin typeface="-apple-system"/>
              </a:rPr>
              <a:t>得到</a:t>
            </a:r>
            <a:r>
              <a:rPr lang="en-US" altLang="zh-CN" b="0" dirty="0">
                <a:solidFill>
                  <a:srgbClr val="121212"/>
                </a:solidFill>
                <a:latin typeface="-apple-system"/>
              </a:rPr>
              <a:t>ROC</a:t>
            </a:r>
            <a:r>
              <a:rPr lang="zh-CN" altLang="en-US" b="0" dirty="0">
                <a:solidFill>
                  <a:srgbClr val="121212"/>
                </a:solidFill>
                <a:latin typeface="-apple-system"/>
              </a:rPr>
              <a:t>的一个坐标为（</a:t>
            </a:r>
            <a:r>
              <a:rPr lang="en-US" altLang="zh-CN" b="0" dirty="0">
                <a:solidFill>
                  <a:srgbClr val="121212"/>
                </a:solidFill>
                <a:latin typeface="-apple-system"/>
              </a:rPr>
              <a:t>0.5,1</a:t>
            </a:r>
            <a:r>
              <a:rPr lang="zh-CN" altLang="en-US" b="0" dirty="0">
                <a:solidFill>
                  <a:srgbClr val="121212"/>
                </a:solidFill>
                <a:latin typeface="-apple-system"/>
              </a:rPr>
              <a:t>）；</a:t>
            </a:r>
            <a:r>
              <a:rPr lang="en-US" altLang="zh-CN" b="0" dirty="0">
                <a:solidFill>
                  <a:srgbClr val="121212"/>
                </a:solidFill>
                <a:latin typeface="-apple-system"/>
              </a:rPr>
              <a:t>Recall=TPR=1</a:t>
            </a:r>
            <a:r>
              <a:rPr lang="zh-CN" altLang="en-US" b="0" dirty="0">
                <a:solidFill>
                  <a:srgbClr val="121212"/>
                </a:solidFill>
                <a:latin typeface="-apple-system"/>
              </a:rPr>
              <a:t>，</a:t>
            </a:r>
            <a:r>
              <a:rPr lang="en-US" altLang="zh-CN" b="0" dirty="0">
                <a:solidFill>
                  <a:srgbClr val="121212"/>
                </a:solidFill>
                <a:latin typeface="-apple-system"/>
              </a:rPr>
              <a:t>Precision=6/(6+2)=0.75</a:t>
            </a:r>
            <a:r>
              <a:rPr lang="zh-CN" altLang="en-US" b="0" dirty="0">
                <a:solidFill>
                  <a:srgbClr val="121212"/>
                </a:solidFill>
                <a:latin typeface="-apple-system"/>
              </a:rPr>
              <a:t>，得到一个</a:t>
            </a:r>
            <a:r>
              <a:rPr lang="en-US" altLang="zh-CN" b="0" dirty="0">
                <a:solidFill>
                  <a:srgbClr val="121212"/>
                </a:solidFill>
                <a:latin typeface="-apple-system"/>
              </a:rPr>
              <a:t>PR</a:t>
            </a:r>
            <a:r>
              <a:rPr lang="zh-CN" altLang="en-US" b="0" dirty="0">
                <a:solidFill>
                  <a:srgbClr val="121212"/>
                </a:solidFill>
                <a:latin typeface="-apple-system"/>
              </a:rPr>
              <a:t>曲线坐标</a:t>
            </a:r>
            <a:r>
              <a:rPr lang="en-US" altLang="zh-CN" b="0" dirty="0">
                <a:solidFill>
                  <a:srgbClr val="121212"/>
                </a:solidFill>
                <a:latin typeface="-apple-system"/>
              </a:rPr>
              <a:t>(1,0.75)</a:t>
            </a:r>
            <a:r>
              <a:rPr lang="zh-CN" altLang="en-US" b="0" dirty="0">
                <a:solidFill>
                  <a:srgbClr val="121212"/>
                </a:solidFill>
                <a:latin typeface="-apple-system"/>
              </a:rPr>
              <a:t>。同理得到不同阈下的坐标，即可绘制出曲线</a:t>
            </a:r>
          </a:p>
        </p:txBody>
      </p:sp>
    </p:spTree>
    <p:extLst>
      <p:ext uri="{BB962C8B-B14F-4D97-AF65-F5344CB8AC3E}">
        <p14:creationId xmlns:p14="http://schemas.microsoft.com/office/powerpoint/2010/main" val="378192286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igPR.jpg" descr="sigP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4219" y="430262"/>
            <a:ext cx="7875159" cy="5906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407</Words>
  <Application>Microsoft Office PowerPoint</Application>
  <PresentationFormat>自定义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-apple-system</vt:lpstr>
      <vt:lpstr>Helvetica Light</vt:lpstr>
      <vt:lpstr>Helvetica Neue</vt:lpstr>
      <vt:lpstr>Helvetica Neue Light</vt:lpstr>
      <vt:lpstr>Helvetica Neue Medium</vt:lpstr>
      <vt:lpstr>Helvetica Neue Thin</vt:lpstr>
      <vt:lpstr>PingFang SC Regular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WYJ</dc:creator>
  <cp:lastModifiedBy>DELL</cp:lastModifiedBy>
  <cp:revision>15</cp:revision>
  <dcterms:modified xsi:type="dcterms:W3CDTF">2022-09-25T07:22:49Z</dcterms:modified>
</cp:coreProperties>
</file>