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77549" autoAdjust="0"/>
  </p:normalViewPr>
  <p:slideViewPr>
    <p:cSldViewPr snapToGrid="0">
      <p:cViewPr varScale="1">
        <p:scale>
          <a:sx n="82" d="100"/>
          <a:sy n="82" d="100"/>
        </p:scale>
        <p:origin x="1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256E5-1FB7-4996-A496-D4D516790AB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15A83-A9BF-45F8-AF88-B665E4C94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699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1. file=</a:t>
                </a:r>
                <a:r>
                  <a:rPr lang="en-US" altLang="zh-CN" dirty="0" err="1"/>
                  <a:t>importdata</a:t>
                </a:r>
                <a:r>
                  <a:rPr lang="en-US" altLang="zh-CN" dirty="0"/>
                  <a:t>(‘balance-scale.txt’); data=</a:t>
                </a:r>
                <a:r>
                  <a:rPr lang="en-US" altLang="zh-CN" dirty="0" err="1"/>
                  <a:t>file.data</a:t>
                </a:r>
                <a:r>
                  <a:rPr lang="en-US" altLang="zh-CN" dirty="0"/>
                  <a:t>; </a:t>
                </a:r>
                <a:r>
                  <a:rPr lang="zh-CN" altLang="en-US" dirty="0"/>
                  <a:t>读入文件和数据</a:t>
                </a:r>
                <a:endParaRPr lang="en-US" altLang="zh-CN" dirty="0"/>
              </a:p>
              <a:p>
                <a:r>
                  <a:rPr lang="en-US" altLang="zh-CN" dirty="0"/>
                  <a:t>2. if </a:t>
                </a:r>
                <a:r>
                  <a:rPr lang="en-US" altLang="zh-CN" dirty="0" err="1"/>
                  <a:t>strcmp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file.textdata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),‘L’)==1        label(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)=1;</a:t>
                </a:r>
                <a:r>
                  <a:rPr lang="zh-CN" altLang="en-US" dirty="0"/>
                  <a:t>将标签</a:t>
                </a:r>
                <a:r>
                  <a:rPr lang="en-US" altLang="zh-CN" dirty="0"/>
                  <a:t>L B R</a:t>
                </a:r>
                <a:r>
                  <a:rPr lang="zh-CN" altLang="en-US" dirty="0"/>
                  <a:t>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替代：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（</a:t>
                </a:r>
                <a:r>
                  <a:rPr lang="en-US" altLang="zh-CN" dirty="0" err="1"/>
                  <a:t>strcmp</a:t>
                </a:r>
                <a:r>
                  <a:rPr lang="en-US" altLang="zh-CN" dirty="0"/>
                  <a:t>(A,B)</a:t>
                </a:r>
                <a:r>
                  <a:rPr lang="zh-CN" altLang="en-US" dirty="0"/>
                  <a:t>函数：比较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是否一致，若一致，则返回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，否则返回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en-US" altLang="zh-CN" dirty="0"/>
                  <a:t>3. for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=1:m       if mod(i,10)==1…</a:t>
                </a:r>
                <a:r>
                  <a:rPr lang="zh-CN" altLang="en-US" dirty="0"/>
                  <a:t>分离训练矩阵和测试矩阵：序号末尾为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的为测试样本</a:t>
                </a:r>
                <a:endParaRPr lang="en-US" altLang="zh-CN" dirty="0"/>
              </a:p>
              <a:p>
                <a:r>
                  <a:rPr lang="en-US" altLang="zh-CN" dirty="0"/>
                  <a:t>4. if label(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)==1   count1=count1+1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zh-CN" altLang="en-US" dirty="0"/>
                  <a:t>利用标签判断样本为哪一类：若是第一类样本则计算第一类样本的总数量：</a:t>
                </a:r>
                <a:endParaRPr lang="en-US" altLang="zh-CN" dirty="0"/>
              </a:p>
              <a:p>
                <a:r>
                  <a:rPr lang="zh-CN" altLang="en-US" dirty="0"/>
                  <a:t>并计算其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个属性中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个属性值分别的数量</a:t>
                </a:r>
                <a:endParaRPr lang="en-US" altLang="zh-CN" dirty="0"/>
              </a:p>
              <a:p>
                <a:r>
                  <a:rPr lang="en-US" altLang="zh-CN" dirty="0"/>
                  <a:t>5.</a:t>
                </a:r>
                <a:r>
                  <a:rPr lang="zh-CN" altLang="en-US" dirty="0"/>
                  <a:t>分别计算三类样本的概率</a:t>
                </a:r>
                <a:r>
                  <a:rPr lang="en-US" altLang="zh-CN" dirty="0"/>
                  <a:t>(y1=p(y=1)):   y1=count1/m1;</a:t>
                </a:r>
              </a:p>
              <a:p>
                <a:r>
                  <a:rPr lang="en-US" altLang="zh-CN" dirty="0"/>
                  <a:t>6. </a:t>
                </a:r>
                <a:r>
                  <a:rPr lang="zh-CN" altLang="en-US" dirty="0"/>
                  <a:t>然后求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d>
                      <m:dPr>
                        <m:begChr m:val="|"/>
                        <m:endChr m:val=""/>
                        <m:ctrlPr>
                          <a:rPr lang="en-US" altLang="zh-CN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en-US" altLang="zh-CN" dirty="0"/>
                  <a:t>y_1(</a:t>
                </a:r>
                <a:r>
                  <a:rPr lang="en-US" altLang="zh-CN" dirty="0" err="1"/>
                  <a:t>i,j</a:t>
                </a:r>
                <a:r>
                  <a:rPr lang="en-US" altLang="zh-CN" dirty="0"/>
                  <a:t>)=count_1(</a:t>
                </a:r>
                <a:r>
                  <a:rPr lang="en-US" altLang="zh-CN" dirty="0" err="1"/>
                  <a:t>i,j</a:t>
                </a:r>
                <a:r>
                  <a:rPr lang="en-US" altLang="zh-CN" dirty="0"/>
                  <a:t>)/count1;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1. file=</a:t>
                </a:r>
                <a:r>
                  <a:rPr lang="en-US" altLang="zh-CN" dirty="0" err="1"/>
                  <a:t>importdata</a:t>
                </a:r>
                <a:r>
                  <a:rPr lang="en-US" altLang="zh-CN" dirty="0"/>
                  <a:t>(‘balance-scale.txt’); data=</a:t>
                </a:r>
                <a:r>
                  <a:rPr lang="en-US" altLang="zh-CN" dirty="0" err="1"/>
                  <a:t>file.data</a:t>
                </a:r>
                <a:r>
                  <a:rPr lang="en-US" altLang="zh-CN" dirty="0"/>
                  <a:t>; </a:t>
                </a:r>
                <a:r>
                  <a:rPr lang="zh-CN" altLang="en-US" dirty="0"/>
                  <a:t>读入文件和数据</a:t>
                </a:r>
                <a:endParaRPr lang="en-US" altLang="zh-CN" dirty="0"/>
              </a:p>
              <a:p>
                <a:r>
                  <a:rPr lang="en-US" altLang="zh-CN" dirty="0"/>
                  <a:t>2. if </a:t>
                </a:r>
                <a:r>
                  <a:rPr lang="en-US" altLang="zh-CN" dirty="0" err="1"/>
                  <a:t>strcmp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file.textdata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),‘L’)==1        label(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)=1;</a:t>
                </a:r>
                <a:r>
                  <a:rPr lang="zh-CN" altLang="en-US" dirty="0"/>
                  <a:t>将标签</a:t>
                </a:r>
                <a:r>
                  <a:rPr lang="en-US" altLang="zh-CN" dirty="0"/>
                  <a:t>L B R</a:t>
                </a:r>
                <a:r>
                  <a:rPr lang="zh-CN" altLang="en-US" dirty="0"/>
                  <a:t>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替代：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（</a:t>
                </a:r>
                <a:r>
                  <a:rPr lang="en-US" altLang="zh-CN" dirty="0" err="1"/>
                  <a:t>strcmp</a:t>
                </a:r>
                <a:r>
                  <a:rPr lang="en-US" altLang="zh-CN" dirty="0"/>
                  <a:t>(A,B)</a:t>
                </a:r>
                <a:r>
                  <a:rPr lang="zh-CN" altLang="en-US" dirty="0"/>
                  <a:t>函数：比较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是否一致，若一致，则返回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，否则返回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en-US" altLang="zh-CN" dirty="0"/>
                  <a:t>3. for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=1:m       if mod(i,10)==1…</a:t>
                </a:r>
                <a:r>
                  <a:rPr lang="zh-CN" altLang="en-US" dirty="0"/>
                  <a:t>分离训练矩阵和测试矩阵：序号末尾为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的为测试样本</a:t>
                </a:r>
                <a:endParaRPr lang="en-US" altLang="zh-CN" dirty="0"/>
              </a:p>
              <a:p>
                <a:r>
                  <a:rPr lang="en-US" altLang="zh-CN" dirty="0"/>
                  <a:t>4. if label(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)==1   count1=count1+1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zh-CN" altLang="en-US" dirty="0"/>
                  <a:t>利用标签判断样本为哪一类：若是第一类样本则计算第一类样本的总数量：</a:t>
                </a:r>
                <a:endParaRPr lang="en-US" altLang="zh-CN" dirty="0"/>
              </a:p>
              <a:p>
                <a:r>
                  <a:rPr lang="zh-CN" altLang="en-US" dirty="0"/>
                  <a:t>并计算其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个属性中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个属性值分别的数量</a:t>
                </a:r>
                <a:endParaRPr lang="en-US" altLang="zh-CN" dirty="0"/>
              </a:p>
              <a:p>
                <a:r>
                  <a:rPr lang="en-US" altLang="zh-CN" dirty="0"/>
                  <a:t>5.</a:t>
                </a:r>
                <a:r>
                  <a:rPr lang="zh-CN" altLang="en-US" dirty="0"/>
                  <a:t>分别计算三类样本的概率</a:t>
                </a:r>
                <a:r>
                  <a:rPr lang="en-US" altLang="zh-CN" dirty="0"/>
                  <a:t>(y1=p(y=1)):   y1=count1/m1;</a:t>
                </a:r>
              </a:p>
              <a:p>
                <a:r>
                  <a:rPr lang="en-US" altLang="zh-CN" dirty="0"/>
                  <a:t>6. </a:t>
                </a:r>
                <a:r>
                  <a:rPr lang="zh-CN" altLang="en-US" dirty="0"/>
                  <a:t>然后求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𝑃(</a:t>
                </a:r>
                <a:r>
                  <a:rPr lang="en-US" altLang="zh-CN" i="0">
                    <a:latin typeface="Cambria Math" panose="02040503050406030204" pitchFamily="18" charset="0"/>
                  </a:rPr>
                  <a:t>i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𝑗|𝑣_𝑖 ┤)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y_1(</a:t>
                </a:r>
                <a:r>
                  <a:rPr lang="en-US" altLang="zh-CN" dirty="0" err="1"/>
                  <a:t>i,j</a:t>
                </a:r>
                <a:r>
                  <a:rPr lang="en-US" altLang="zh-CN" dirty="0"/>
                  <a:t>)=count_1(</a:t>
                </a:r>
                <a:r>
                  <a:rPr lang="en-US" altLang="zh-CN" dirty="0" err="1"/>
                  <a:t>i,j</a:t>
                </a:r>
                <a:r>
                  <a:rPr lang="en-US" altLang="zh-CN" dirty="0"/>
                  <a:t>)/count1;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15A83-A9BF-45F8-AF88-B665E4C94B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09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209444-E51F-4272-B4B7-3D1EFC95F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D853E564-D7F2-4A10-BE3B-56152BBCF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6C2030F-15C4-4A00-8B2C-7DBEB30B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3CF9-26C7-48AA-A4E7-53CF0FD7A2D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5DF4E9E-F31F-442B-827E-699BD380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0310B38-593D-46C5-BA2F-D677B02A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62C5-FC44-452F-B381-211FA8208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7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D273C35-3009-46E5-AC77-952669BE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A829F79-6187-4BA5-9875-453871DB4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7AF697A-4600-4C2D-90E6-7014F2B8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3CF9-26C7-48AA-A4E7-53CF0FD7A2D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40C1D8D-7884-42CC-9C42-21AEAED4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896AF45-06E3-4CF6-A5DA-437C7CBF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62C5-FC44-452F-B381-211FA8208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79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48481088-92DA-470B-8BEB-C2B003944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AD1B047-4F6E-44C4-A4FD-C92D4D8C1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CE4C121-C3DB-4990-B7E6-54027595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3CF9-26C7-48AA-A4E7-53CF0FD7A2D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16AD7DA-C7E4-457C-82E4-2B460CF1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532195C-3A47-4754-9D40-27404583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62C5-FC44-452F-B381-211FA8208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6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22B856-826C-4033-B96E-8C1AB2F6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9BBDD6D-88E1-40AC-9167-5EC3E6CF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37BA2DC-ED17-4827-B0E9-8D8E20AD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3CF9-26C7-48AA-A4E7-53CF0FD7A2D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12CE15C-22FC-4445-9812-CE4DB525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3A96B57-D499-432D-9018-90634DFA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62C5-FC44-452F-B381-211FA8208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53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4025011-EFEB-489E-A167-AA9BFF3D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341673F-D449-4F59-99D3-CD0B3580A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A1F98DB-C2C1-4693-8C37-201AFE8D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3CF9-26C7-48AA-A4E7-53CF0FD7A2D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6FB9CA0-4211-4BDE-8CB7-4220789A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E1C0B49-E840-4BA1-A284-B4F1CBC5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62C5-FC44-452F-B381-211FA8208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61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69E63BA-37DE-46AB-B9AA-E8E74124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FBA2959-B191-43A3-864D-0CE828699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B04B60C0-54BE-41A0-B561-C39961C4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A571641-37D1-461E-B6FC-21960AA8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3CF9-26C7-48AA-A4E7-53CF0FD7A2D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435972D-1BC2-49F4-A49A-CD8CD771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1BB5497-DCE3-438E-BEA3-21C7EABA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62C5-FC44-452F-B381-211FA8208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88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236D87-193B-4D57-97B6-2CA2842B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5BAF6A0-D40E-456F-A407-82D3EB3FE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1CFB9F25-B00F-4044-9681-2C9CC5446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545E438D-A9F9-4730-846A-64CA79436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AFC84272-F707-4CF2-B8D5-612EBBE04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09390073-C502-414E-8742-6B73F727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3CF9-26C7-48AA-A4E7-53CF0FD7A2D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F2FB1B4-696D-4D9B-86B1-F14EC22B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9D558CB2-0BAF-4BC0-8D00-E38E748D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62C5-FC44-452F-B381-211FA8208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AFAB6F1-1195-4920-A65A-1381C36D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4DF499DE-91B2-48D9-85AA-8925C31F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3CF9-26C7-48AA-A4E7-53CF0FD7A2D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1673A0DE-4F7D-4C66-A578-256FE553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71461AF-8DB2-4C38-A3A6-FB7F88B4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62C5-FC44-452F-B381-211FA8208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98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5E9EF1C5-7D25-4D10-BB3E-72E5ED8E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3CF9-26C7-48AA-A4E7-53CF0FD7A2D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74BBA676-F0D2-4204-83B8-299BF133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F875C553-CD51-49D4-B72F-81768446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62C5-FC44-452F-B381-211FA8208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7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8B524F-3CE2-433F-A932-6DA7C646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FBF2764-3ECF-4359-A561-8B80FE5A4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701CD4A2-5E8D-4A4D-ABBD-97951EDA3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28D225D-6B28-4120-83EE-BDAAA3BC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3CF9-26C7-48AA-A4E7-53CF0FD7A2D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E930DAB-293C-4653-BABE-51431EC2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3131E84C-2C18-4818-B21A-19677A95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62C5-FC44-452F-B381-211FA8208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54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305C221-A1FC-4BAC-A09E-964D0F6E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324F987D-15CE-4091-B5F8-2F4959472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914F3425-5EF4-4717-89FB-3903829DC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650155B-E909-4A67-8D99-1D72F718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3CF9-26C7-48AA-A4E7-53CF0FD7A2D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F5E03EC-DAD6-42DC-8ACC-0C199F75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0FB517B-FCFC-45E9-A45A-88E7086C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62C5-FC44-452F-B381-211FA8208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9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04A91F40-3B49-473C-9680-5C12E2E3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FB2914C-D29C-4EB8-A541-594DBFE3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32E5240-9B5E-41B0-B960-11CA3FD52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D3CF9-26C7-48AA-A4E7-53CF0FD7A2DE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DB58EDF-2475-4E66-9846-653E42CA7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3299467-61E1-4B53-AEDF-19EE3699B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162C5-FC44-452F-B381-211FA8208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88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FC13B0A6-4F5E-4DE7-A353-91A6E59C5005}"/>
              </a:ext>
            </a:extLst>
          </p:cNvPr>
          <p:cNvSpPr txBox="1">
            <a:spLocks/>
          </p:cNvSpPr>
          <p:nvPr/>
        </p:nvSpPr>
        <p:spPr>
          <a:xfrm>
            <a:off x="576427" y="332202"/>
            <a:ext cx="11073652" cy="5792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dirty="0" err="1"/>
              <a:t>kNN</a:t>
            </a:r>
            <a:r>
              <a:rPr lang="zh-CN" altLang="en-US" sz="3600" b="1" dirty="0"/>
              <a:t>分类器</a:t>
            </a:r>
            <a:endParaRPr lang="en-US" altLang="zh-CN" sz="3600" b="1" dirty="0"/>
          </a:p>
          <a:p>
            <a:pPr algn="l"/>
            <a:r>
              <a:rPr lang="en-US" altLang="zh-CN" dirty="0"/>
              <a:t>1  </a:t>
            </a:r>
            <a:r>
              <a:rPr lang="zh-CN" altLang="en-US" dirty="0"/>
              <a:t>读取</a:t>
            </a:r>
            <a:r>
              <a:rPr lang="en-US" altLang="zh-CN" dirty="0"/>
              <a:t>wine.csv</a:t>
            </a:r>
            <a:r>
              <a:rPr lang="zh-CN" altLang="en-US" dirty="0"/>
              <a:t>数据</a:t>
            </a:r>
            <a:endParaRPr lang="en-US" altLang="zh-CN" dirty="0"/>
          </a:p>
          <a:p>
            <a:pPr algn="l"/>
            <a:endParaRPr lang="en-US" altLang="zh-CN" dirty="0"/>
          </a:p>
          <a:p>
            <a:pPr marL="457200" indent="-457200" algn="l">
              <a:buAutoNum type="arabicPlain" startAt="2"/>
            </a:pPr>
            <a:r>
              <a:rPr lang="zh-CN" altLang="en-US" dirty="0"/>
              <a:t>对数据进行解析，分出类属性和变量属性</a:t>
            </a:r>
            <a:endParaRPr lang="en-US" altLang="zh-CN" dirty="0"/>
          </a:p>
          <a:p>
            <a:pPr marL="457200" indent="-457200" algn="l">
              <a:buAutoNum type="arabicPlain" startAt="2"/>
            </a:pPr>
            <a:endParaRPr lang="en-US" altLang="zh-CN" dirty="0"/>
          </a:p>
          <a:p>
            <a:pPr marL="457200" indent="-457200" algn="l">
              <a:buAutoNum type="arabicPlain" startAt="2"/>
            </a:pPr>
            <a:r>
              <a:rPr lang="zh-CN" altLang="en-US" dirty="0"/>
              <a:t>数据预处理，标准化</a:t>
            </a:r>
            <a:endParaRPr lang="en-US" altLang="zh-CN" dirty="0"/>
          </a:p>
          <a:p>
            <a:pPr marL="457200" indent="-457200" algn="l">
              <a:buAutoNum type="arabicPlain" startAt="2"/>
            </a:pPr>
            <a:endParaRPr lang="en-US" altLang="zh-CN" dirty="0"/>
          </a:p>
          <a:p>
            <a:pPr marL="457200" indent="-457200" algn="l">
              <a:buAutoNum type="arabicPlain" startAt="2"/>
            </a:pPr>
            <a:r>
              <a:rPr lang="zh-CN" altLang="en-US" dirty="0"/>
              <a:t>生成测试机和训练集</a:t>
            </a:r>
            <a:endParaRPr lang="en-US" altLang="zh-CN" dirty="0"/>
          </a:p>
          <a:p>
            <a:pPr marL="457200" indent="-457200" algn="l">
              <a:buAutoNum type="arabicPlain" startAt="2"/>
            </a:pPr>
            <a:endParaRPr lang="en-US" altLang="zh-CN" dirty="0"/>
          </a:p>
          <a:p>
            <a:pPr marL="457200" indent="-457200" algn="l">
              <a:buAutoNum type="arabicPlain" startAt="2"/>
            </a:pPr>
            <a:r>
              <a:rPr lang="zh-CN" altLang="en-US" dirty="0"/>
              <a:t>用</a:t>
            </a:r>
            <a:r>
              <a:rPr lang="en-US" altLang="zh-CN" dirty="0"/>
              <a:t>k</a:t>
            </a:r>
            <a:r>
              <a:rPr lang="zh-CN" altLang="en-US" dirty="0"/>
              <a:t>折交叉研究分类结果，要包含统计值，即</a:t>
            </a:r>
            <a:r>
              <a:rPr lang="en-US" altLang="zh-CN" dirty="0"/>
              <a:t>k</a:t>
            </a:r>
            <a:r>
              <a:rPr lang="zh-CN" altLang="en-US" dirty="0"/>
              <a:t>次均值和方差</a:t>
            </a:r>
            <a:endParaRPr lang="en-US" altLang="zh-CN" dirty="0"/>
          </a:p>
          <a:p>
            <a:pPr marL="457200" indent="-457200" algn="l">
              <a:buAutoNum type="arabicPlain" startAt="2"/>
            </a:pP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003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FC13B0A6-4F5E-4DE7-A353-91A6E59C50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4916" y="1065447"/>
                <a:ext cx="11073652" cy="57925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 algn="l">
                  <a:buFont typeface="Arial" panose="020B0604020202020204" pitchFamily="34" charset="0"/>
                  <a:buAutoNum type="arabicPeriod"/>
                </a:pPr>
                <a:r>
                  <a:rPr lang="zh-CN" altLang="en-US" sz="2800" b="1" dirty="0"/>
                  <a:t>假设样本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为</a:t>
                </a:r>
                <a:r>
                  <a:rPr lang="en-US" altLang="zh-CN" sz="2800" b="1" dirty="0"/>
                  <a:t>X</a:t>
                </a:r>
                <a:r>
                  <a:rPr lang="zh-CN" altLang="en-US" sz="2800" b="1" dirty="0"/>
                  <a:t>的特征属性</a:t>
                </a:r>
                <a:endParaRPr lang="en-US" altLang="zh-CN" sz="2800" b="1" dirty="0"/>
              </a:p>
              <a:p>
                <a:pPr marL="514350" indent="-514350" algn="l">
                  <a:buFont typeface="Arial" panose="020B0604020202020204" pitchFamily="34" charset="0"/>
                  <a:buAutoNum type="arabicPeriod"/>
                </a:pPr>
                <a:r>
                  <a:rPr lang="zh-CN" altLang="en-US" sz="2800" b="1" dirty="0"/>
                  <a:t>有类别集合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800" b="1" dirty="0"/>
                  <a:t>，即有</a:t>
                </a:r>
                <a:r>
                  <a:rPr lang="en-US" altLang="zh-CN" sz="2800" b="1" dirty="0"/>
                  <a:t>n</a:t>
                </a:r>
                <a:r>
                  <a:rPr lang="zh-CN" altLang="en-US" sz="2800" b="1" dirty="0"/>
                  <a:t>个分类</a:t>
                </a:r>
                <a:endParaRPr lang="en-US" altLang="zh-CN" sz="2800" b="1" dirty="0"/>
              </a:p>
              <a:p>
                <a:pPr algn="l"/>
                <a:r>
                  <a:rPr lang="zh-CN" altLang="en-US" sz="2800" b="1" dirty="0"/>
                  <a:t>分类：</a:t>
                </a:r>
                <a:endParaRPr lang="en-US" altLang="zh-CN" sz="2800" b="1" dirty="0"/>
              </a:p>
              <a:p>
                <a:pPr marL="514350" indent="-514350" algn="l">
                  <a:buFont typeface="+mj-ea"/>
                  <a:buAutoNum type="circleNumDbPlain"/>
                </a:pPr>
                <a:r>
                  <a:rPr lang="zh-CN" altLang="en-US" sz="2800" b="1" dirty="0"/>
                  <a:t>计算先验概率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，</a:t>
                </a:r>
                <a:r>
                  <a:rPr lang="en-US" altLang="zh-CN" sz="2800" b="1" dirty="0"/>
                  <a:t>k=1…n</a:t>
                </a:r>
              </a:p>
              <a:p>
                <a:pPr marL="514350" indent="-514350" algn="l">
                  <a:buFont typeface="+mj-ea"/>
                  <a:buAutoNum type="circleNumDbPlain"/>
                </a:pPr>
                <a:r>
                  <a:rPr lang="zh-CN" altLang="en-US" sz="2800" b="1" dirty="0"/>
                  <a:t>计算后验概率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zh-CN" altLang="en-US" sz="2800" b="1" dirty="0"/>
                  <a:t>，</a:t>
                </a:r>
                <a:r>
                  <a:rPr lang="en-US" altLang="zh-CN" sz="2800" b="1" dirty="0"/>
                  <a:t>k=1…n </a:t>
                </a:r>
              </a:p>
              <a:p>
                <a:pPr marL="514350" indent="-514350" algn="l">
                  <a:buFont typeface="+mj-ea"/>
                  <a:buAutoNum type="circleNumDbPlain"/>
                </a:pPr>
                <a:r>
                  <a:rPr lang="zh-CN" altLang="en-US" sz="2800" b="1" dirty="0"/>
                  <a:t>找出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zh-CN" altLang="en-US" sz="2800" b="1" dirty="0"/>
                  <a:t>中的最大值，设</a:t>
                </a:r>
                <a:endParaRPr lang="en-US" altLang="zh-CN" sz="2800" b="1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altLang="zh-CN" sz="2800" b="1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𝒎𝒂𝒙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altLang="zh-CN" sz="2800" b="1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altLang="zh-CN" sz="2800" b="1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altLang="zh-CN" sz="2800" b="1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800" b="1" dirty="0"/>
              </a:p>
              <a:p>
                <a:pPr algn="l"/>
                <a:r>
                  <a:rPr lang="zh-CN" altLang="en-US" sz="2800" b="1" dirty="0"/>
                  <a:t>则类别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为最大后验概率的假设</a:t>
                </a:r>
                <a:endParaRPr lang="en-US" altLang="zh-CN" sz="2800" b="1" dirty="0"/>
              </a:p>
              <a:p>
                <a:pPr algn="l"/>
                <a:r>
                  <a:rPr lang="zh-CN" altLang="en-US" sz="2800" b="1" dirty="0"/>
                  <a:t>根据公式：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altLang="zh-CN" sz="2800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800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sz="2800" b="1" dirty="0"/>
                  <a:t>，</a:t>
                </a:r>
                <a:r>
                  <a:rPr lang="en-US" altLang="zh-CN" sz="2800" b="1" dirty="0"/>
                  <a:t>(k=1…n)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zh-CN" altLang="en-US" sz="2800" b="1" dirty="0"/>
                  <a:t>对于所有类别均相同，只需求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最大即可</a:t>
                </a:r>
                <a:endParaRPr lang="en-US" altLang="zh-CN" sz="2800" b="1" dirty="0"/>
              </a:p>
              <a:p>
                <a:pPr algn="l"/>
                <a:r>
                  <a:rPr lang="zh-CN" altLang="en-US" sz="2800" b="1" dirty="0"/>
                  <a:t>条件概率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b="1" dirty="0"/>
                          <m:t> </m:t>
                        </m:r>
                      </m:e>
                    </m:nary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∗…∗</m:t>
                    </m:r>
                    <m:sSub>
                      <m:sSub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algn="l"/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C13B0A6-4F5E-4DE7-A353-91A6E59C5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16" y="1065447"/>
                <a:ext cx="11073652" cy="5792553"/>
              </a:xfrm>
              <a:prstGeom prst="rect">
                <a:avLst/>
              </a:prstGeom>
              <a:blipFill rotWithShape="0">
                <a:blip r:embed="rId2"/>
                <a:stretch>
                  <a:fillRect l="-1101" t="-1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3828081" y="154983"/>
            <a:ext cx="3161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 smtClean="0"/>
              <a:t>Bayes</a:t>
            </a:r>
            <a:r>
              <a:rPr kumimoji="1" lang="zh-CN" altLang="en-US" sz="4000" b="1" dirty="0" smtClean="0"/>
              <a:t>分类器</a:t>
            </a:r>
            <a:endParaRPr kumimoji="1"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5890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A2200D-DA55-4192-9092-7BECB37F8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5836"/>
            <a:ext cx="10708341" cy="6427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1.</a:t>
            </a:r>
            <a:r>
              <a:rPr lang="zh-CN" altLang="en-US" sz="2400" dirty="0"/>
              <a:t>读入文件和数据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 err="1" smtClean="0"/>
              <a:t>Mushroom.csv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2</a:t>
            </a:r>
            <a:r>
              <a:rPr lang="en-US" altLang="zh-CN" sz="2400" b="1" dirty="0" smtClean="0"/>
              <a:t>. </a:t>
            </a:r>
            <a:r>
              <a:rPr lang="zh-CN" altLang="en-US" sz="2400" b="1" dirty="0" smtClean="0"/>
              <a:t>将数据字母转换成数字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3</a:t>
            </a:r>
            <a:r>
              <a:rPr lang="en-US" altLang="zh-CN" sz="2400" b="1" dirty="0" smtClean="0"/>
              <a:t>.</a:t>
            </a:r>
            <a:r>
              <a:rPr lang="zh-CN" altLang="en-US" sz="2400" b="1" dirty="0" smtClean="0"/>
              <a:t> 提取类标签数据和变量属性数据</a:t>
            </a:r>
            <a:endParaRPr lang="en-US" altLang="zh-CN" sz="2400" b="1" dirty="0" smtClean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 生成</a:t>
            </a:r>
            <a:r>
              <a:rPr lang="en-US" altLang="zh-CN" sz="2400" b="1" dirty="0" smtClean="0"/>
              <a:t>70%</a:t>
            </a:r>
            <a:r>
              <a:rPr lang="zh-CN" altLang="en-US" sz="2400" b="1" dirty="0" smtClean="0"/>
              <a:t>训练样本和</a:t>
            </a:r>
            <a:r>
              <a:rPr lang="en-US" altLang="zh-CN" sz="2400" b="1" dirty="0" smtClean="0"/>
              <a:t>30%</a:t>
            </a:r>
            <a:r>
              <a:rPr lang="zh-CN" altLang="en-US" sz="2400" b="1" dirty="0" smtClean="0"/>
              <a:t>测试样本</a:t>
            </a:r>
            <a:endParaRPr lang="en-US" altLang="zh-CN" sz="2400" b="1" dirty="0" smtClean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 对测试结果进行可视化分析。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636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C4FFDFB-898F-4141-A159-F78CB57F4763}"/>
              </a:ext>
            </a:extLst>
          </p:cNvPr>
          <p:cNvSpPr txBox="1"/>
          <p:nvPr/>
        </p:nvSpPr>
        <p:spPr>
          <a:xfrm>
            <a:off x="4014251" y="308000"/>
            <a:ext cx="3214688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zh-CN" altLang="en-US" sz="2531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支持向量机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ACC056CD-A93B-46E4-A94A-F6BF45EBF386}"/>
              </a:ext>
            </a:extLst>
          </p:cNvPr>
          <p:cNvSpPr txBox="1"/>
          <p:nvPr/>
        </p:nvSpPr>
        <p:spPr>
          <a:xfrm>
            <a:off x="1763970" y="1423227"/>
            <a:ext cx="7715250" cy="40115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l">
              <a:defRPr sz="2800"/>
            </a:pPr>
            <a:r>
              <a:rPr lang="en-US" altLang="zh-CN" sz="1969" dirty="0"/>
              <a:t>1</a:t>
            </a:r>
            <a:r>
              <a:rPr lang="zh-CN" altLang="en-US" sz="1969" dirty="0"/>
              <a:t>  读取数据</a:t>
            </a:r>
          </a:p>
          <a:p>
            <a:pPr defTabSz="321457">
              <a:defRPr sz="10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sz="1969" dirty="0"/>
              <a:t>from </a:t>
            </a:r>
            <a:r>
              <a:rPr lang="en-US" altLang="zh-CN" sz="1969" dirty="0" err="1"/>
              <a:t>sklearn.datasets</a:t>
            </a:r>
            <a:r>
              <a:rPr lang="en-US" altLang="zh-CN" sz="1969" dirty="0"/>
              <a:t> import </a:t>
            </a:r>
            <a:r>
              <a:rPr lang="en-US" altLang="zh-CN" sz="1969" dirty="0" err="1"/>
              <a:t>load_digits</a:t>
            </a:r>
            <a:endParaRPr lang="en-US" altLang="zh-CN" sz="1969" dirty="0"/>
          </a:p>
          <a:p>
            <a:pPr defTabSz="321457">
              <a:defRPr sz="10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sz="1969" dirty="0"/>
              <a:t>digits = </a:t>
            </a:r>
            <a:r>
              <a:rPr lang="en-US" altLang="zh-CN" sz="1969" dirty="0" err="1"/>
              <a:t>load_digits</a:t>
            </a:r>
            <a:r>
              <a:rPr lang="en-US" altLang="zh-CN" sz="1969" dirty="0"/>
              <a:t>()</a:t>
            </a:r>
          </a:p>
          <a:p>
            <a:pPr defTabSz="321457">
              <a:defRPr sz="10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sz="1969" dirty="0"/>
              <a:t>X = </a:t>
            </a:r>
            <a:r>
              <a:rPr lang="en-US" altLang="zh-CN" sz="1969" dirty="0" err="1"/>
              <a:t>digits.data</a:t>
            </a:r>
            <a:endParaRPr lang="en-US" altLang="zh-CN" sz="1969" dirty="0"/>
          </a:p>
          <a:p>
            <a:pPr defTabSz="321457">
              <a:defRPr sz="10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sz="1969" dirty="0"/>
              <a:t>y = </a:t>
            </a:r>
            <a:r>
              <a:rPr lang="en-US" altLang="zh-CN" sz="1969" dirty="0" err="1"/>
              <a:t>digits.target</a:t>
            </a:r>
            <a:endParaRPr lang="en-US" altLang="zh-CN" sz="1969" dirty="0"/>
          </a:p>
          <a:p>
            <a:pPr defTabSz="321457">
              <a:defRPr sz="1000" b="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sz="1969" dirty="0"/>
          </a:p>
          <a:p>
            <a:pPr algn="l">
              <a:defRPr sz="2800"/>
            </a:pPr>
            <a:r>
              <a:rPr lang="en-US" altLang="zh-CN" sz="1969" dirty="0"/>
              <a:t>2 </a:t>
            </a:r>
            <a:r>
              <a:rPr lang="zh-CN" altLang="en-US" sz="1969" dirty="0"/>
              <a:t>数据预处理</a:t>
            </a:r>
          </a:p>
          <a:p>
            <a:pPr defTabSz="321457">
              <a:defRPr sz="1000" b="0">
                <a:latin typeface="Courier"/>
                <a:ea typeface="Courier"/>
                <a:cs typeface="Courier"/>
                <a:sym typeface="Courier"/>
              </a:defRPr>
            </a:pPr>
            <a:r>
              <a:rPr lang="zh-CN" altLang="en-US" sz="1969" dirty="0"/>
              <a:t>标准化</a:t>
            </a:r>
          </a:p>
          <a:p>
            <a:pPr defTabSz="321457">
              <a:defRPr sz="1000" b="0">
                <a:latin typeface="Courier"/>
                <a:ea typeface="Courier"/>
                <a:cs typeface="Courier"/>
                <a:sym typeface="Courier"/>
              </a:defRPr>
            </a:pPr>
            <a:r>
              <a:rPr lang="zh-CN" altLang="en-US" sz="1969" dirty="0"/>
              <a:t>数据降维，提取主成分</a:t>
            </a:r>
          </a:p>
          <a:p>
            <a:pPr defTabSz="321457">
              <a:defRPr sz="1000" b="0">
                <a:latin typeface="Courier"/>
                <a:ea typeface="Courier"/>
                <a:cs typeface="Courier"/>
                <a:sym typeface="Courier"/>
              </a:defRPr>
            </a:pPr>
            <a:endParaRPr lang="zh-CN" altLang="en-US" sz="1969" dirty="0"/>
          </a:p>
          <a:p>
            <a:pPr algn="l">
              <a:defRPr sz="2800"/>
            </a:pPr>
            <a:r>
              <a:rPr lang="en-US" altLang="zh-CN" sz="1969" dirty="0"/>
              <a:t>3 k</a:t>
            </a:r>
            <a:r>
              <a:rPr lang="zh-CN" altLang="en-US" sz="1969" dirty="0"/>
              <a:t>折交叉检验数据集构建</a:t>
            </a:r>
          </a:p>
          <a:p>
            <a:pPr defTabSz="321457">
              <a:defRPr sz="10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sz="1969" dirty="0">
                <a:sym typeface="Courier"/>
              </a:rPr>
              <a:t>from </a:t>
            </a:r>
            <a:r>
              <a:rPr lang="en-US" altLang="zh-CN" sz="1969" dirty="0" err="1">
                <a:sym typeface="Courier"/>
              </a:rPr>
              <a:t>sklearn.model_selection</a:t>
            </a:r>
            <a:r>
              <a:rPr lang="en-US" altLang="zh-CN" sz="1969" dirty="0">
                <a:sym typeface="Courier"/>
              </a:rPr>
              <a:t> import </a:t>
            </a:r>
            <a:r>
              <a:rPr lang="en-US" altLang="zh-CN" sz="1969" dirty="0" err="1">
                <a:sym typeface="Courier"/>
              </a:rPr>
              <a:t>KFold</a:t>
            </a:r>
            <a:endParaRPr lang="en-US" altLang="zh-CN" sz="1969" dirty="0"/>
          </a:p>
          <a:p>
            <a:pPr algn="ctr" defTabSz="410751" hangingPunct="0"/>
            <a:endParaRPr lang="zh-CN" altLang="en-US" sz="1969" b="1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60815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,   提取所有正样本的Hog特征…"/>
          <p:cNvSpPr txBox="1"/>
          <p:nvPr/>
        </p:nvSpPr>
        <p:spPr>
          <a:xfrm>
            <a:off x="1758351" y="1606494"/>
            <a:ext cx="8802075" cy="2625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sz="2800"/>
            </a:pPr>
            <a:r>
              <a:rPr lang="en-US" altLang="zh-CN" sz="2250" dirty="0"/>
              <a:t>4 </a:t>
            </a:r>
            <a:r>
              <a:rPr lang="zh-CN" altLang="en-US" sz="2250" dirty="0"/>
              <a:t>调用</a:t>
            </a:r>
            <a:r>
              <a:rPr lang="en-US" altLang="zh-CN" sz="2250" dirty="0" err="1"/>
              <a:t>sklearn</a:t>
            </a:r>
            <a:r>
              <a:rPr lang="zh-CN" altLang="en-US" sz="2250" dirty="0"/>
              <a:t>中的</a:t>
            </a:r>
            <a:r>
              <a:rPr lang="en-US" altLang="zh-CN" sz="2250" dirty="0" err="1"/>
              <a:t>svm</a:t>
            </a:r>
            <a:r>
              <a:rPr lang="zh-CN" altLang="en-US" sz="2250" dirty="0"/>
              <a:t>模型，进行模型训练</a:t>
            </a:r>
            <a:endParaRPr sz="2250" dirty="0"/>
          </a:p>
          <a:p>
            <a:pPr defTabSz="321457">
              <a:defRPr sz="1000" b="0">
                <a:solidFill>
                  <a:srgbClr val="B245F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250" dirty="0">
              <a:solidFill>
                <a:srgbClr val="000000"/>
              </a:solidFill>
            </a:endParaRPr>
          </a:p>
          <a:p>
            <a:pPr algn="l">
              <a:defRPr sz="2800"/>
            </a:pPr>
            <a:r>
              <a:rPr lang="en-US" altLang="zh-CN" sz="2250" dirty="0"/>
              <a:t>5 </a:t>
            </a:r>
            <a:r>
              <a:rPr lang="zh-CN" altLang="en-US" sz="2250" dirty="0"/>
              <a:t>用测试集进行测试，将模型进行存储</a:t>
            </a:r>
            <a:endParaRPr lang="en-US" altLang="zh-CN" sz="2250" dirty="0"/>
          </a:p>
          <a:p>
            <a:pPr algn="l">
              <a:defRPr sz="2800"/>
            </a:pPr>
            <a:endParaRPr lang="en-US" altLang="zh-CN" sz="2250" dirty="0"/>
          </a:p>
          <a:p>
            <a:pPr algn="l">
              <a:defRPr sz="2800"/>
            </a:pPr>
            <a:r>
              <a:rPr lang="en-US" altLang="zh-CN" sz="2250" dirty="0"/>
              <a:t>6 </a:t>
            </a:r>
            <a:r>
              <a:rPr lang="zh-CN" altLang="en-US" sz="2250" dirty="0"/>
              <a:t>对结果进行评价分析</a:t>
            </a:r>
            <a:endParaRPr lang="en-US" altLang="zh-CN" sz="2250" dirty="0"/>
          </a:p>
          <a:p>
            <a:pPr algn="l">
              <a:defRPr sz="2800"/>
            </a:pPr>
            <a:endParaRPr lang="en-US" altLang="zh-CN" sz="2250" dirty="0"/>
          </a:p>
          <a:p>
            <a:pPr algn="l">
              <a:defRPr sz="2800"/>
            </a:pPr>
            <a:r>
              <a:rPr lang="en-US" altLang="zh-CN" sz="2250" dirty="0"/>
              <a:t>7 </a:t>
            </a:r>
            <a:r>
              <a:rPr lang="zh-CN" altLang="en-US" sz="2250" dirty="0"/>
              <a:t>尝试不同核函数、超参数的分类结果</a:t>
            </a:r>
            <a:endParaRPr sz="2250" dirty="0"/>
          </a:p>
          <a:p>
            <a:pPr defTabSz="321457">
              <a:defRPr sz="1000" b="0">
                <a:latin typeface="Courier"/>
                <a:ea typeface="Courier"/>
                <a:cs typeface="Courier"/>
                <a:sym typeface="Courier"/>
              </a:defRPr>
            </a:pPr>
            <a:endParaRPr sz="844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C4FFDFB-898F-4141-A159-F78CB57F4763}"/>
              </a:ext>
            </a:extLst>
          </p:cNvPr>
          <p:cNvSpPr txBox="1"/>
          <p:nvPr/>
        </p:nvSpPr>
        <p:spPr>
          <a:xfrm>
            <a:off x="4014251" y="308000"/>
            <a:ext cx="3214688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zh-CN" altLang="en-US" sz="2531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支持向量机</a:t>
            </a:r>
          </a:p>
        </p:txBody>
      </p:sp>
    </p:spTree>
    <p:extLst>
      <p:ext uri="{BB962C8B-B14F-4D97-AF65-F5344CB8AC3E}">
        <p14:creationId xmlns:p14="http://schemas.microsoft.com/office/powerpoint/2010/main" val="55535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624</Words>
  <Application>Microsoft Macintosh PowerPoint</Application>
  <PresentationFormat>宽屏</PresentationFormat>
  <Paragraphs>67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Cambria Math</vt:lpstr>
      <vt:lpstr>Courier</vt:lpstr>
      <vt:lpstr>Helvetica Neue</vt:lpstr>
      <vt:lpstr>等线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贝叶斯</dc:title>
  <dc:creator>雅静 王</dc:creator>
  <cp:lastModifiedBy>Microsoft Office 用户</cp:lastModifiedBy>
  <cp:revision>33</cp:revision>
  <dcterms:created xsi:type="dcterms:W3CDTF">2018-11-14T07:12:30Z</dcterms:created>
  <dcterms:modified xsi:type="dcterms:W3CDTF">2022-10-25T05:07:16Z</dcterms:modified>
</cp:coreProperties>
</file>