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99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DA65-149D-49C2-BD2C-67298BD53873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05CC0-C96D-4CB7-B3E0-793B269A8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28894-694F-40DC-AEFF-4DCF7292234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6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8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0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9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9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4749-507A-4E72-917E-F2602D4B376C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9559-F340-47FC-B53B-254904406F5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ibm\application data\360se6\User Data\temp\01300000323145123029807175635_s.jpg">
            <a:extLst>
              <a:ext uri="{FF2B5EF4-FFF2-40B4-BE49-F238E27FC236}">
                <a16:creationId xmlns:a16="http://schemas.microsoft.com/office/drawing/2014/main" id="{5A52E8A0-3BED-46D0-A215-676043DE09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5" y="185738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89C51/S51</a:t>
            </a:r>
            <a:r>
              <a:rPr lang="zh-CN" altLang="en-US" dirty="0"/>
              <a:t>串行口及应用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89C51/S51</a:t>
            </a:r>
            <a:r>
              <a:rPr lang="zh-CN" altLang="en-US" dirty="0">
                <a:solidFill>
                  <a:schemeClr val="tx1"/>
                </a:solidFill>
              </a:rPr>
              <a:t>单片机具有一个全双工串行通信接口。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可以作</a:t>
            </a:r>
            <a:r>
              <a:rPr lang="en-US" altLang="zh-CN" dirty="0">
                <a:solidFill>
                  <a:schemeClr val="tx1"/>
                </a:solidFill>
              </a:rPr>
              <a:t>UATR</a:t>
            </a:r>
            <a:r>
              <a:rPr lang="zh-CN" altLang="en-US" dirty="0">
                <a:solidFill>
                  <a:schemeClr val="tx1"/>
                </a:solidFill>
              </a:rPr>
              <a:t>（通用异步接收和发送器）用，也可以作同步移位寄存器用。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可以实现</a:t>
            </a:r>
            <a:r>
              <a:rPr lang="en-US" altLang="zh-CN" dirty="0">
                <a:solidFill>
                  <a:schemeClr val="tx1"/>
                </a:solidFill>
              </a:rPr>
              <a:t>89C51/S51</a:t>
            </a:r>
            <a:r>
              <a:rPr lang="zh-CN" altLang="en-US" dirty="0">
                <a:solidFill>
                  <a:schemeClr val="tx1"/>
                </a:solidFill>
              </a:rPr>
              <a:t>单片机系统之间、单片机与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r>
              <a:rPr lang="zh-CN" altLang="en-US" dirty="0">
                <a:solidFill>
                  <a:schemeClr val="tx1"/>
                </a:solidFill>
              </a:rPr>
              <a:t>之间的通信。</a:t>
            </a:r>
          </a:p>
        </p:txBody>
      </p:sp>
    </p:spTree>
    <p:extLst>
      <p:ext uri="{BB962C8B-B14F-4D97-AF65-F5344CB8AC3E}">
        <p14:creationId xmlns:p14="http://schemas.microsoft.com/office/powerpoint/2010/main" val="350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49573"/>
            <a:ext cx="7886700" cy="422739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②SM2</a:t>
            </a:r>
            <a:r>
              <a:rPr lang="zh-CN" altLang="en-US" dirty="0"/>
              <a:t>（</a:t>
            </a:r>
            <a:r>
              <a:rPr lang="en-US" altLang="zh-CN" dirty="0"/>
              <a:t>SCON.5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多机通信控制位，主要用于方式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若置</a:t>
            </a:r>
            <a:r>
              <a:rPr lang="en-US" altLang="zh-CN" dirty="0"/>
              <a:t>SM2=1</a:t>
            </a:r>
            <a:r>
              <a:rPr lang="zh-CN" altLang="en-US" dirty="0"/>
              <a:t>，则允许多机通信。当一片</a:t>
            </a:r>
            <a:r>
              <a:rPr lang="en-US" altLang="zh-CN" dirty="0"/>
              <a:t>89C51/S51</a:t>
            </a:r>
            <a:r>
              <a:rPr lang="zh-CN" altLang="en-US" dirty="0"/>
              <a:t>（主机）与多片</a:t>
            </a:r>
            <a:r>
              <a:rPr lang="en-US" altLang="zh-CN" dirty="0"/>
              <a:t>89C51/S51</a:t>
            </a:r>
            <a:r>
              <a:rPr lang="zh-CN" altLang="en-US" dirty="0"/>
              <a:t>（从机）通信时，所有从机的</a:t>
            </a:r>
            <a:r>
              <a:rPr lang="en-US" altLang="zh-CN" dirty="0"/>
              <a:t>SM2</a:t>
            </a:r>
            <a:r>
              <a:rPr lang="zh-CN" altLang="en-US" dirty="0"/>
              <a:t>位都置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主机首先发送的一帧数据为地址，即从机机号，其中第</a:t>
            </a:r>
            <a:r>
              <a:rPr lang="en-US" altLang="zh-CN" dirty="0"/>
              <a:t>9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，随后发送数据，其中第</a:t>
            </a:r>
            <a:r>
              <a:rPr lang="en-US" altLang="zh-CN" dirty="0"/>
              <a:t>9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各个从机接收到数据后，将其中第</a:t>
            </a:r>
            <a:r>
              <a:rPr lang="en-US" altLang="zh-CN" dirty="0"/>
              <a:t>9</a:t>
            </a:r>
            <a:r>
              <a:rPr lang="zh-CN" altLang="en-US" dirty="0"/>
              <a:t>位装入</a:t>
            </a:r>
            <a:r>
              <a:rPr lang="en-US" altLang="zh-CN" dirty="0"/>
              <a:t>RB8</a:t>
            </a:r>
            <a:r>
              <a:rPr lang="zh-CN" altLang="en-US" dirty="0"/>
              <a:t>中，根据收到的第</a:t>
            </a:r>
            <a:r>
              <a:rPr lang="en-US" altLang="zh-CN" dirty="0"/>
              <a:t>9</a:t>
            </a:r>
            <a:r>
              <a:rPr lang="zh-CN" altLang="en-US" dirty="0"/>
              <a:t>位数据（</a:t>
            </a:r>
            <a:r>
              <a:rPr lang="en-US" altLang="zh-CN" dirty="0"/>
              <a:t>RB8</a:t>
            </a:r>
            <a:r>
              <a:rPr lang="zh-CN" altLang="en-US" dirty="0"/>
              <a:t>中）的值来决定从机可否再接收主机的信息。若（</a:t>
            </a:r>
            <a:r>
              <a:rPr lang="en-US" altLang="zh-CN" dirty="0"/>
              <a:t>RB8</a:t>
            </a:r>
            <a:r>
              <a:rPr lang="zh-CN" altLang="en-US" dirty="0"/>
              <a:t>）＝</a:t>
            </a:r>
            <a:r>
              <a:rPr lang="en-US" altLang="zh-CN" dirty="0"/>
              <a:t>0</a:t>
            </a:r>
            <a:r>
              <a:rPr lang="zh-CN" altLang="en-US" dirty="0"/>
              <a:t>，说明是数据帧，则使接收中断标志位</a:t>
            </a:r>
            <a:r>
              <a:rPr lang="en-US" altLang="zh-CN" dirty="0"/>
              <a:t>RI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，信息丢失；若（</a:t>
            </a:r>
            <a:r>
              <a:rPr lang="en-US" altLang="zh-CN" dirty="0"/>
              <a:t>RB8</a:t>
            </a:r>
            <a:r>
              <a:rPr lang="zh-CN" altLang="en-US" dirty="0"/>
              <a:t>）＝</a:t>
            </a:r>
            <a:r>
              <a:rPr lang="en-US" altLang="zh-CN" dirty="0"/>
              <a:t>1</a:t>
            </a:r>
            <a:r>
              <a:rPr lang="zh-CN" altLang="en-US" dirty="0"/>
              <a:t>，说明是地址帧，数据装入</a:t>
            </a:r>
            <a:r>
              <a:rPr lang="en-US" altLang="zh-CN" dirty="0"/>
              <a:t>SBUF</a:t>
            </a:r>
            <a:r>
              <a:rPr lang="zh-CN" altLang="en-US" dirty="0"/>
              <a:t>并置</a:t>
            </a:r>
            <a:r>
              <a:rPr lang="en-US" altLang="zh-CN" dirty="0"/>
              <a:t>RI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，中断所有从机，被寻址的目标从机清除</a:t>
            </a:r>
            <a:r>
              <a:rPr lang="en-US" altLang="zh-CN" dirty="0"/>
              <a:t>SM2</a:t>
            </a:r>
            <a:r>
              <a:rPr lang="zh-CN" altLang="en-US" dirty="0"/>
              <a:t>以接收主机发来的一帧数据。其他从机仍然保持</a:t>
            </a:r>
            <a:r>
              <a:rPr lang="en-US" altLang="zh-CN" dirty="0"/>
              <a:t>SM2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1AED-F57D-4FE5-941A-967CB4DD8C9B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FCD5-50D5-462C-8A7B-FAC151608967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123728" y="1297793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1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32317"/>
            <a:ext cx="7886700" cy="42446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③REN</a:t>
            </a:r>
            <a:r>
              <a:rPr lang="zh-CN" altLang="en-US" dirty="0"/>
              <a:t>（</a:t>
            </a:r>
            <a:r>
              <a:rPr lang="en-US" altLang="zh-CN" dirty="0"/>
              <a:t>SCON.4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允许接收控制位。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由软件置</a:t>
            </a:r>
            <a:r>
              <a:rPr lang="en-US" altLang="zh-CN" dirty="0"/>
              <a:t>1</a:t>
            </a:r>
            <a:r>
              <a:rPr lang="zh-CN" altLang="en-US" dirty="0"/>
              <a:t>或清</a:t>
            </a:r>
            <a:r>
              <a:rPr lang="en-US" altLang="zh-CN" dirty="0"/>
              <a:t>0</a:t>
            </a:r>
            <a:r>
              <a:rPr lang="zh-CN" altLang="en-US" dirty="0"/>
              <a:t>，只有当</a:t>
            </a:r>
            <a:r>
              <a:rPr lang="en-US" altLang="zh-CN" dirty="0"/>
              <a:t>REN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时才允许接收，相当于串行接收的开关；若</a:t>
            </a:r>
            <a:r>
              <a:rPr lang="en-US" altLang="zh-CN" dirty="0"/>
              <a:t>REN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，则禁止接收。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在串行通信接收控制过程中，如果满足</a:t>
            </a:r>
            <a:r>
              <a:rPr lang="en-US" altLang="zh-CN" dirty="0"/>
              <a:t>RI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REN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（允许接收）的条件，就允许接收，接收到一帧数据就装入接收</a:t>
            </a:r>
            <a:r>
              <a:rPr lang="en-US" altLang="zh-CN" dirty="0"/>
              <a:t>SBUF</a:t>
            </a:r>
            <a:r>
              <a:rPr lang="zh-CN" altLang="en-US" dirty="0"/>
              <a:t>中。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④</a:t>
            </a:r>
            <a:r>
              <a:rPr lang="en-US" altLang="zh-CN" dirty="0"/>
              <a:t>TB8</a:t>
            </a:r>
            <a:r>
              <a:rPr lang="zh-CN" altLang="en-US" dirty="0"/>
              <a:t>（</a:t>
            </a:r>
            <a:r>
              <a:rPr lang="en-US" altLang="zh-CN" dirty="0"/>
              <a:t>SCON.3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发送数据的第</a:t>
            </a:r>
            <a:r>
              <a:rPr lang="en-US" altLang="zh-CN" dirty="0"/>
              <a:t>9</a:t>
            </a:r>
            <a:r>
              <a:rPr lang="zh-CN" altLang="en-US" dirty="0"/>
              <a:t>位（</a:t>
            </a:r>
            <a:r>
              <a:rPr lang="en-US" altLang="zh-CN" dirty="0"/>
              <a:t>D8</a:t>
            </a:r>
            <a:r>
              <a:rPr lang="zh-CN" altLang="en-US" dirty="0"/>
              <a:t>）装入</a:t>
            </a:r>
            <a:r>
              <a:rPr lang="en-US" altLang="zh-CN" dirty="0"/>
              <a:t>TB8</a:t>
            </a:r>
            <a:r>
              <a:rPr lang="zh-CN" altLang="en-US" dirty="0"/>
              <a:t>中。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在方式</a:t>
            </a:r>
            <a:r>
              <a:rPr lang="en-US" altLang="zh-CN" dirty="0"/>
              <a:t>2</a:t>
            </a:r>
            <a:r>
              <a:rPr lang="zh-CN" altLang="en-US" dirty="0"/>
              <a:t>或方式</a:t>
            </a:r>
            <a:r>
              <a:rPr lang="en-US" altLang="zh-CN" dirty="0"/>
              <a:t>3</a:t>
            </a:r>
            <a:r>
              <a:rPr lang="zh-CN" altLang="en-US" dirty="0"/>
              <a:t>中，根据发送数据的需要由软件置位或复位。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在许多通信协议中可用作奇偶校验位；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可在多机通信中作为发送地址帧或数据帧的标志位。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TB8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，说明该帧数据为地址；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TB8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，说明该帧数据为数据字节。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在方式</a:t>
            </a:r>
            <a:r>
              <a:rPr lang="en-US" altLang="zh-CN" dirty="0"/>
              <a:t>0</a:t>
            </a:r>
            <a:r>
              <a:rPr lang="zh-CN" altLang="en-US" dirty="0"/>
              <a:t>或方式</a:t>
            </a:r>
            <a:r>
              <a:rPr lang="en-US" altLang="zh-CN" dirty="0"/>
              <a:t>1</a:t>
            </a:r>
            <a:r>
              <a:rPr lang="zh-CN" altLang="en-US" dirty="0"/>
              <a:t>中，该位未用。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572C-895D-4342-9610-8EA2F568F389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6CDB-96B3-48DF-8BD1-01F71A104786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015716" y="1258313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4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⑤RB8</a:t>
            </a:r>
            <a:r>
              <a:rPr lang="zh-CN" altLang="en-US" dirty="0"/>
              <a:t>（</a:t>
            </a:r>
            <a:r>
              <a:rPr lang="en-US" altLang="zh-CN" dirty="0"/>
              <a:t>SCON.2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接收数据的第</a:t>
            </a:r>
            <a:r>
              <a:rPr lang="en-US" altLang="zh-CN" dirty="0"/>
              <a:t>9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1"/>
            <a:r>
              <a:rPr lang="zh-CN" altLang="en-US" dirty="0"/>
              <a:t>在方式</a:t>
            </a:r>
            <a:r>
              <a:rPr lang="en-US" altLang="zh-CN" dirty="0"/>
              <a:t>2</a:t>
            </a:r>
            <a:r>
              <a:rPr lang="zh-CN" altLang="en-US" dirty="0"/>
              <a:t>或方式</a:t>
            </a:r>
            <a:r>
              <a:rPr lang="en-US" altLang="zh-CN" dirty="0"/>
              <a:t>3</a:t>
            </a:r>
            <a:r>
              <a:rPr lang="zh-CN" altLang="en-US" dirty="0"/>
              <a:t>中，接收到的第</a:t>
            </a:r>
            <a:r>
              <a:rPr lang="en-US" altLang="zh-CN" dirty="0"/>
              <a:t>9</a:t>
            </a:r>
            <a:r>
              <a:rPr lang="zh-CN" altLang="en-US" dirty="0"/>
              <a:t>位数据放在</a:t>
            </a:r>
            <a:r>
              <a:rPr lang="en-US" altLang="zh-CN" dirty="0"/>
              <a:t>RB8</a:t>
            </a:r>
            <a:r>
              <a:rPr lang="zh-CN" altLang="en-US" dirty="0"/>
              <a:t>位。它可以是约定的奇</a:t>
            </a:r>
            <a:r>
              <a:rPr lang="en-US" altLang="zh-CN" dirty="0"/>
              <a:t>/</a:t>
            </a:r>
            <a:r>
              <a:rPr lang="zh-CN" altLang="en-US" dirty="0"/>
              <a:t>偶校验位，或是约定的地址</a:t>
            </a:r>
            <a:r>
              <a:rPr lang="en-US" altLang="zh-CN" dirty="0"/>
              <a:t>/</a:t>
            </a:r>
            <a:r>
              <a:rPr lang="zh-CN" altLang="en-US" dirty="0"/>
              <a:t>数据标识位。在方式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多机通信中，若</a:t>
            </a:r>
            <a:r>
              <a:rPr lang="en-US" altLang="zh-CN" dirty="0"/>
              <a:t>SM2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，如果</a:t>
            </a:r>
            <a:r>
              <a:rPr lang="en-US" altLang="zh-CN" dirty="0"/>
              <a:t>RB8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，说明收到的数据为地址帧。</a:t>
            </a:r>
          </a:p>
          <a:p>
            <a:pPr lvl="1"/>
            <a:r>
              <a:rPr lang="zh-CN" altLang="en-US" dirty="0"/>
              <a:t>在方式</a:t>
            </a:r>
            <a:r>
              <a:rPr lang="en-US" altLang="zh-CN" dirty="0"/>
              <a:t>1</a:t>
            </a:r>
            <a:r>
              <a:rPr lang="zh-CN" altLang="en-US" dirty="0"/>
              <a:t>中，若</a:t>
            </a:r>
            <a:r>
              <a:rPr lang="en-US" altLang="zh-CN" dirty="0"/>
              <a:t>SM2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（即不是多机通信情况），</a:t>
            </a:r>
            <a:r>
              <a:rPr lang="en-US" altLang="zh-CN" dirty="0"/>
              <a:t>RB8</a:t>
            </a:r>
            <a:r>
              <a:rPr lang="zh-CN" altLang="en-US" dirty="0"/>
              <a:t>中存放的是已接收到的停止位。在方式</a:t>
            </a:r>
            <a:r>
              <a:rPr lang="en-US" altLang="zh-CN" dirty="0"/>
              <a:t>0</a:t>
            </a:r>
            <a:r>
              <a:rPr lang="zh-CN" altLang="en-US" dirty="0"/>
              <a:t>中，该位未用。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6B40-C41C-410F-AB9E-33522ECC58DE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36C0-1D8F-410E-BD55-0DEE4062C6B7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015716" y="1238375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⑥</a:t>
            </a:r>
            <a:r>
              <a:rPr lang="en-US" altLang="zh-CN" dirty="0"/>
              <a:t>TI</a:t>
            </a:r>
            <a:r>
              <a:rPr lang="zh-CN" altLang="en-US" dirty="0"/>
              <a:t>（</a:t>
            </a:r>
            <a:r>
              <a:rPr lang="en-US" altLang="zh-CN" dirty="0"/>
              <a:t>SCON.1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发送中断标志。</a:t>
            </a:r>
            <a:endParaRPr lang="en-US" altLang="zh-CN" dirty="0"/>
          </a:p>
          <a:p>
            <a:pPr lvl="1"/>
            <a:r>
              <a:rPr lang="zh-CN" altLang="en-US" dirty="0"/>
              <a:t>在一帧数据发送完时被置位。</a:t>
            </a:r>
            <a:endParaRPr lang="en-US" altLang="zh-CN" dirty="0"/>
          </a:p>
          <a:p>
            <a:pPr lvl="2"/>
            <a:r>
              <a:rPr lang="zh-CN" altLang="en-US" dirty="0"/>
              <a:t>在方式</a:t>
            </a:r>
            <a:r>
              <a:rPr lang="en-US" altLang="zh-CN" dirty="0"/>
              <a:t>0</a:t>
            </a:r>
            <a:r>
              <a:rPr lang="zh-CN" altLang="en-US" dirty="0"/>
              <a:t>串行发送第</a:t>
            </a:r>
            <a:r>
              <a:rPr lang="en-US" altLang="zh-CN" dirty="0"/>
              <a:t>8</a:t>
            </a:r>
            <a:r>
              <a:rPr lang="zh-CN" altLang="en-US" dirty="0"/>
              <a:t>位结束或其他方式串行发送到停止位的开始时由硬件置位。</a:t>
            </a:r>
            <a:endParaRPr lang="en-US" altLang="zh-CN" dirty="0"/>
          </a:p>
          <a:p>
            <a:pPr lvl="1"/>
            <a:r>
              <a:rPr lang="en-US" altLang="zh-CN" dirty="0"/>
              <a:t>TI</a:t>
            </a:r>
            <a:r>
              <a:rPr lang="zh-CN" altLang="en-US" dirty="0"/>
              <a:t>置位意味着向</a:t>
            </a:r>
            <a:r>
              <a:rPr lang="en-US" altLang="zh-CN" dirty="0"/>
              <a:t>CPU</a:t>
            </a:r>
            <a:r>
              <a:rPr lang="zh-CN" altLang="en-US" dirty="0"/>
              <a:t>提供“发送缓冲器</a:t>
            </a:r>
            <a:r>
              <a:rPr lang="en-US" altLang="zh-CN" dirty="0"/>
              <a:t>SBUF</a:t>
            </a:r>
            <a:r>
              <a:rPr lang="zh-CN" altLang="en-US" dirty="0"/>
              <a:t>已空”的信息，</a:t>
            </a:r>
            <a:r>
              <a:rPr lang="en-US" altLang="zh-CN" dirty="0"/>
              <a:t>CPU</a:t>
            </a:r>
            <a:r>
              <a:rPr lang="zh-CN" altLang="en-US" dirty="0"/>
              <a:t>可以准备发送下一帧数据。</a:t>
            </a:r>
            <a:endParaRPr lang="en-US" altLang="zh-CN" dirty="0"/>
          </a:p>
          <a:p>
            <a:pPr lvl="1"/>
            <a:r>
              <a:rPr lang="zh-CN" altLang="en-US" dirty="0"/>
              <a:t>可用软件查询，同时也申请中断。</a:t>
            </a:r>
            <a:endParaRPr lang="en-US" altLang="zh-CN" dirty="0"/>
          </a:p>
          <a:p>
            <a:pPr lvl="1"/>
            <a:r>
              <a:rPr lang="zh-CN" altLang="en-US" dirty="0"/>
              <a:t>串行口发送中断被响应后，</a:t>
            </a:r>
            <a:r>
              <a:rPr lang="en-US" altLang="zh-CN" dirty="0"/>
              <a:t>TI</a:t>
            </a:r>
            <a:r>
              <a:rPr lang="zh-CN" altLang="en-US" dirty="0"/>
              <a:t>不会自动清</a:t>
            </a:r>
            <a:r>
              <a:rPr lang="en-US" altLang="zh-CN" dirty="0"/>
              <a:t>0</a:t>
            </a:r>
            <a:r>
              <a:rPr lang="zh-CN" altLang="en-US" dirty="0"/>
              <a:t>，必须由软件清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15716" y="1262467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5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⑦RI</a:t>
            </a:r>
            <a:r>
              <a:rPr lang="zh-CN" altLang="en-US" dirty="0"/>
              <a:t>（</a:t>
            </a:r>
            <a:r>
              <a:rPr lang="en-US" altLang="zh-CN" dirty="0"/>
              <a:t>SCON.0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接收中断标志。</a:t>
            </a:r>
            <a:endParaRPr lang="en-US" altLang="zh-CN" dirty="0"/>
          </a:p>
          <a:p>
            <a:pPr lvl="1"/>
            <a:r>
              <a:rPr lang="zh-CN" altLang="en-US"/>
              <a:t>在接收到</a:t>
            </a:r>
            <a:r>
              <a:rPr lang="zh-CN" altLang="en-US" dirty="0"/>
              <a:t>一帧有效数据后由硬件置位。</a:t>
            </a:r>
            <a:endParaRPr lang="en-US" altLang="zh-CN" dirty="0"/>
          </a:p>
          <a:p>
            <a:pPr lvl="2"/>
            <a:r>
              <a:rPr lang="zh-CN" altLang="en-US" dirty="0"/>
              <a:t>在方式</a:t>
            </a:r>
            <a:r>
              <a:rPr lang="en-US" altLang="zh-CN" dirty="0"/>
              <a:t>0</a:t>
            </a:r>
            <a:r>
              <a:rPr lang="zh-CN" altLang="en-US" dirty="0"/>
              <a:t>中，第</a:t>
            </a:r>
            <a:r>
              <a:rPr lang="en-US" altLang="zh-CN" dirty="0"/>
              <a:t>8</a:t>
            </a:r>
            <a:r>
              <a:rPr lang="zh-CN" altLang="en-US" dirty="0"/>
              <a:t>位数据接收结束时，由硬件置位；</a:t>
            </a:r>
            <a:endParaRPr lang="en-US" altLang="zh-CN" dirty="0"/>
          </a:p>
          <a:p>
            <a:pPr lvl="2"/>
            <a:r>
              <a:rPr lang="zh-CN" altLang="en-US" dirty="0"/>
              <a:t>在其他三种方式中，当接收到停止位中间时由硬件置位。</a:t>
            </a:r>
            <a:endParaRPr lang="en-US" altLang="zh-CN" dirty="0"/>
          </a:p>
          <a:p>
            <a:pPr lvl="1"/>
            <a:r>
              <a:rPr lang="zh-CN" altLang="en-US" dirty="0"/>
              <a:t>表示一帧数据接收结束，并已装入接收</a:t>
            </a:r>
            <a:r>
              <a:rPr lang="en-US" altLang="zh-CN" dirty="0"/>
              <a:t>SBUF</a:t>
            </a:r>
            <a:r>
              <a:rPr lang="zh-CN" altLang="en-US" dirty="0"/>
              <a:t>中，要求</a:t>
            </a:r>
            <a:r>
              <a:rPr lang="en-US" altLang="zh-CN" dirty="0"/>
              <a:t>CPU</a:t>
            </a:r>
            <a:r>
              <a:rPr lang="zh-CN" altLang="en-US" dirty="0"/>
              <a:t>取走数据。</a:t>
            </a:r>
            <a:endParaRPr lang="en-US" altLang="zh-CN" dirty="0"/>
          </a:p>
          <a:p>
            <a:pPr lvl="1"/>
            <a:r>
              <a:rPr lang="en-US" altLang="zh-CN" dirty="0"/>
              <a:t>RI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，申请中断，</a:t>
            </a:r>
            <a:r>
              <a:rPr lang="en-US" altLang="zh-CN" dirty="0"/>
              <a:t>CPU</a:t>
            </a:r>
            <a:r>
              <a:rPr lang="zh-CN" altLang="en-US" dirty="0"/>
              <a:t>响应中断，读取数据。</a:t>
            </a:r>
            <a:endParaRPr lang="en-US" altLang="zh-CN" dirty="0"/>
          </a:p>
          <a:p>
            <a:pPr lvl="1"/>
            <a:r>
              <a:rPr lang="en-US" altLang="zh-CN" dirty="0"/>
              <a:t>RI</a:t>
            </a:r>
            <a:r>
              <a:rPr lang="zh-CN" altLang="en-US" dirty="0"/>
              <a:t>必须由软件清</a:t>
            </a:r>
            <a:r>
              <a:rPr lang="en-US" altLang="zh-CN" dirty="0"/>
              <a:t>0</a:t>
            </a:r>
            <a:r>
              <a:rPr lang="zh-CN" altLang="en-US" dirty="0"/>
              <a:t>，清除中断申请，并准备接收下一帧数据。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39A8-2D7D-4D00-937B-ABDF672ADE36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0078-A141-4B91-AFB7-8C390D8AE1D7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015716" y="1296868"/>
          <a:ext cx="5112568" cy="58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71">
                  <a:extLst>
                    <a:ext uri="{9D8B030D-6E8A-4147-A177-3AD203B41FA5}">
                      <a16:colId xmlns:a16="http://schemas.microsoft.com/office/drawing/2014/main" val="4009979505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543271611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266035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877907588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355817708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1575782893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2235739614"/>
                    </a:ext>
                  </a:extLst>
                </a:gridCol>
                <a:gridCol w="639071">
                  <a:extLst>
                    <a:ext uri="{9D8B030D-6E8A-4147-A177-3AD203B41FA5}">
                      <a16:colId xmlns:a16="http://schemas.microsoft.com/office/drawing/2014/main" val="4022915945"/>
                    </a:ext>
                  </a:extLst>
                </a:gridCol>
              </a:tblGrid>
              <a:tr h="587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SM0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SM1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SM2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REN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RB8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 Narrow" panose="020B0606020202030204" pitchFamily="34" charset="0"/>
                        </a:rPr>
                        <a:t>TI</a:t>
                      </a:r>
                      <a:endParaRPr lang="zh-CN" alt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RI</a:t>
                      </a:r>
                      <a:endParaRPr lang="zh-CN" altLang="en-US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5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8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串行发送中断标志</a:t>
            </a:r>
            <a:r>
              <a:rPr lang="en-US" altLang="zh-CN" dirty="0"/>
              <a:t>TI</a:t>
            </a:r>
            <a:r>
              <a:rPr lang="zh-CN" altLang="en-US" dirty="0"/>
              <a:t>和接收中断标志</a:t>
            </a:r>
            <a:r>
              <a:rPr lang="en-US" altLang="zh-CN" dirty="0"/>
              <a:t>RI</a:t>
            </a:r>
            <a:r>
              <a:rPr lang="zh-CN" altLang="en-US" dirty="0"/>
              <a:t>是同一个中断源，</a:t>
            </a:r>
            <a:r>
              <a:rPr lang="en-US" altLang="zh-CN" dirty="0"/>
              <a:t>CPU</a:t>
            </a:r>
            <a:r>
              <a:rPr lang="zh-CN" altLang="en-US" dirty="0"/>
              <a:t>事先不知道是发送中断</a:t>
            </a:r>
            <a:r>
              <a:rPr lang="en-US" altLang="zh-CN" dirty="0"/>
              <a:t>TI</a:t>
            </a:r>
            <a:r>
              <a:rPr lang="zh-CN" altLang="en-US" dirty="0"/>
              <a:t>还是接收中断</a:t>
            </a:r>
            <a:r>
              <a:rPr lang="en-US" altLang="zh-CN" dirty="0"/>
              <a:t>RI</a:t>
            </a:r>
            <a:r>
              <a:rPr lang="zh-CN" altLang="en-US" dirty="0"/>
              <a:t>产生的中断请求，所以，在全双工通信时，必须由软件来判别。</a:t>
            </a:r>
          </a:p>
          <a:p>
            <a:r>
              <a:rPr lang="zh-CN" altLang="en-US" dirty="0"/>
              <a:t>复位时，</a:t>
            </a:r>
            <a:r>
              <a:rPr lang="en-US" altLang="zh-CN" dirty="0"/>
              <a:t>SCON</a:t>
            </a:r>
            <a:r>
              <a:rPr lang="zh-CN" altLang="en-US" dirty="0"/>
              <a:t>所有位均清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85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74767B-76A6-40AF-87F5-A9456378B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1" r="51782"/>
          <a:stretch/>
        </p:blipFill>
        <p:spPr>
          <a:xfrm>
            <a:off x="5664022" y="1257178"/>
            <a:ext cx="3189029" cy="2800641"/>
          </a:xfrm>
          <a:prstGeom prst="rect">
            <a:avLst/>
          </a:prstGeom>
        </p:spPr>
      </p:pic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、串行口控制字及控制寄存器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8"/>
            <a:ext cx="4529276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PCON</a:t>
            </a:r>
            <a:r>
              <a:rPr lang="zh-CN" altLang="en-US" dirty="0"/>
              <a:t>（</a:t>
            </a:r>
            <a:r>
              <a:rPr lang="en-US" altLang="zh-CN" dirty="0"/>
              <a:t>87H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电源控制寄存器</a:t>
            </a:r>
            <a:r>
              <a:rPr lang="en-US" altLang="zh-CN" dirty="0"/>
              <a:t>PCON</a:t>
            </a:r>
            <a:r>
              <a:rPr lang="zh-CN" altLang="en-US" dirty="0"/>
              <a:t>中只有</a:t>
            </a:r>
            <a:r>
              <a:rPr lang="en-US" altLang="zh-CN" dirty="0"/>
              <a:t>SMOD</a:t>
            </a:r>
            <a:r>
              <a:rPr lang="zh-CN" altLang="en-US" dirty="0"/>
              <a:t>位与串行口工作有关，复位时，</a:t>
            </a:r>
            <a:r>
              <a:rPr lang="en-US" altLang="zh-CN" dirty="0"/>
              <a:t>SMOD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CB52-BCA8-4004-A437-44FEBA887684}" type="datetime3">
              <a:rPr lang="zh-CN" altLang="en-US" smtClean="0"/>
              <a:pPr/>
              <a:t>2020年4月22日星期三</a:t>
            </a:fld>
            <a:endParaRPr lang="en-US" altLang="zh-CN" dirty="0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B067-AF83-4D41-8F41-7C1BAAB0240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691485" y="5753233"/>
            <a:ext cx="576103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电源控制寄存器</a:t>
            </a:r>
            <a:r>
              <a:rPr lang="en-US" altLang="zh-CN" sz="2400" b="1" dirty="0"/>
              <a:t>PCON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7" y="3624305"/>
            <a:ext cx="8242506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、串行通信工作方式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）串行口方式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为同步移位寄存器输入</a:t>
            </a:r>
            <a:r>
              <a:rPr lang="en-US" altLang="zh-CN" dirty="0"/>
              <a:t>/</a:t>
            </a:r>
            <a:r>
              <a:rPr lang="zh-CN" altLang="en-US" dirty="0"/>
              <a:t>输出方式，常用于扩展</a:t>
            </a:r>
            <a:r>
              <a:rPr lang="en-US" altLang="zh-CN" dirty="0"/>
              <a:t>I/O</a:t>
            </a:r>
            <a:r>
              <a:rPr lang="zh-CN" altLang="en-US" dirty="0"/>
              <a:t>口。</a:t>
            </a:r>
          </a:p>
          <a:p>
            <a:pPr lvl="1"/>
            <a:r>
              <a:rPr lang="zh-CN" altLang="en-US" dirty="0"/>
              <a:t>串行数据通过</a:t>
            </a:r>
            <a:r>
              <a:rPr lang="en-US" altLang="zh-CN" dirty="0"/>
              <a:t>RXD</a:t>
            </a:r>
            <a:r>
              <a:rPr lang="zh-CN" altLang="en-US" dirty="0"/>
              <a:t>输入或输出；</a:t>
            </a:r>
            <a:endParaRPr lang="en-US" altLang="zh-CN" dirty="0"/>
          </a:p>
          <a:p>
            <a:pPr lvl="1"/>
            <a:r>
              <a:rPr lang="en-US" altLang="zh-CN" dirty="0"/>
              <a:t>TXD</a:t>
            </a:r>
            <a:r>
              <a:rPr lang="zh-CN" altLang="en-US" dirty="0"/>
              <a:t>用于输出移位时钟，作为外接部件的同步信号。</a:t>
            </a:r>
          </a:p>
          <a:p>
            <a:pPr lvl="1"/>
            <a:r>
              <a:rPr lang="zh-CN" altLang="en-US" dirty="0"/>
              <a:t>这种方式不适用于两个</a:t>
            </a:r>
            <a:r>
              <a:rPr lang="en-US" altLang="zh-CN" dirty="0"/>
              <a:t>89C51/S51</a:t>
            </a:r>
            <a:r>
              <a:rPr lang="zh-CN" altLang="en-US" dirty="0"/>
              <a:t>之间的直接数据通信，但可以通过外接移位寄存器来实现单片机的接口扩展。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244-A5FB-4DAE-9AEA-5D4D66C7CF23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E009-6B45-4979-84ED-36A25251FB7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93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在方式</a:t>
            </a:r>
            <a:r>
              <a:rPr lang="en-US" altLang="zh-CN" dirty="0"/>
              <a:t>0</a:t>
            </a:r>
            <a:r>
              <a:rPr lang="zh-CN" altLang="en-US" dirty="0"/>
              <a:t>下，收</a:t>
            </a:r>
            <a:r>
              <a:rPr lang="en-US" altLang="zh-CN" dirty="0"/>
              <a:t>/</a:t>
            </a:r>
            <a:r>
              <a:rPr lang="zh-CN" altLang="en-US" dirty="0"/>
              <a:t>发的数据为</a:t>
            </a:r>
            <a:r>
              <a:rPr lang="en-US" altLang="zh-CN" dirty="0"/>
              <a:t>8</a:t>
            </a:r>
            <a:r>
              <a:rPr lang="zh-CN" altLang="en-US" dirty="0"/>
              <a:t>位，低位在前，无起始位、奇偶校验位及停止位。</a:t>
            </a:r>
            <a:endParaRPr lang="en-US" altLang="zh-CN" dirty="0"/>
          </a:p>
          <a:p>
            <a:r>
              <a:rPr lang="zh-CN" altLang="en-US" dirty="0"/>
              <a:t>波特率是固定的。</a:t>
            </a:r>
            <a:endParaRPr lang="en-US" altLang="zh-CN" dirty="0"/>
          </a:p>
          <a:p>
            <a:pPr lvl="1"/>
            <a:r>
              <a:rPr lang="zh-CN" altLang="en-US" dirty="0"/>
              <a:t>数据以</a:t>
            </a:r>
            <a:r>
              <a:rPr lang="en-US" altLang="zh-CN" dirty="0" err="1"/>
              <a:t>fosc</a:t>
            </a:r>
            <a:r>
              <a:rPr lang="en-US" altLang="zh-CN" dirty="0"/>
              <a:t>/12</a:t>
            </a:r>
            <a:r>
              <a:rPr lang="zh-CN" altLang="en-US" dirty="0"/>
              <a:t>的波特率从</a:t>
            </a:r>
            <a:r>
              <a:rPr lang="en-US" altLang="zh-CN" dirty="0"/>
              <a:t>RXD</a:t>
            </a:r>
            <a:r>
              <a:rPr lang="zh-CN" altLang="en-US" dirty="0"/>
              <a:t>（</a:t>
            </a:r>
            <a:r>
              <a:rPr lang="en-US" altLang="zh-CN" dirty="0"/>
              <a:t>P3.0</a:t>
            </a:r>
            <a:r>
              <a:rPr lang="zh-CN" altLang="en-US" dirty="0"/>
              <a:t>）端输出</a:t>
            </a:r>
            <a:endParaRPr lang="en-US" altLang="zh-CN" dirty="0"/>
          </a:p>
          <a:p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dirty="0"/>
              <a:t>执行一条将数据写入发送缓冲器</a:t>
            </a:r>
            <a:r>
              <a:rPr lang="en-US" altLang="zh-CN" dirty="0"/>
              <a:t>SBUF</a:t>
            </a:r>
            <a:r>
              <a:rPr lang="zh-CN" altLang="en-US" dirty="0"/>
              <a:t>（</a:t>
            </a:r>
            <a:r>
              <a:rPr lang="en-US" altLang="zh-CN" dirty="0"/>
              <a:t>99H</a:t>
            </a:r>
            <a:r>
              <a:rPr lang="zh-CN" altLang="en-US" dirty="0"/>
              <a:t>）的指令，串行口把</a:t>
            </a:r>
            <a:r>
              <a:rPr lang="en-US" altLang="zh-CN" dirty="0"/>
              <a:t>SBUF</a:t>
            </a:r>
            <a:r>
              <a:rPr lang="zh-CN" altLang="en-US" dirty="0"/>
              <a:t>中</a:t>
            </a:r>
            <a:r>
              <a:rPr lang="en-US" altLang="zh-CN" dirty="0"/>
              <a:t>8</a:t>
            </a:r>
            <a:r>
              <a:rPr lang="zh-CN" altLang="en-US" dirty="0"/>
              <a:t>位发送完毕置中断标志</a:t>
            </a:r>
            <a:r>
              <a:rPr lang="en-US" altLang="zh-CN" dirty="0"/>
              <a:t>TI=1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FEE6-92F0-44CE-854C-E23C652B6388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D648-739B-4C92-AF1F-1766879FF12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40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5776" y="6186418"/>
            <a:ext cx="48244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方式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发送电路及时序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30618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Calibri" panose="020F0502020204030204"/>
              </a:rPr>
              <a:t>使用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</a:rPr>
              <a:t>74LS164</a:t>
            </a:r>
            <a:r>
              <a:rPr lang="zh-CN" altLang="en-US" sz="2400" b="1" dirty="0">
                <a:solidFill>
                  <a:prstClr val="black"/>
                </a:solidFill>
                <a:latin typeface="Calibri" panose="020F0502020204030204"/>
              </a:rPr>
              <a:t>扩展并行输出口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0" y="728238"/>
            <a:ext cx="7059780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9A8243-C858-47F7-8825-CD2B8943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97" y="1365691"/>
            <a:ext cx="3877392" cy="512718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、结  构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、串行口控制字及控制寄存器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、串行通信工作方式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en-US" altLang="zh-CN" dirty="0"/>
              <a:t>4</a:t>
            </a:r>
            <a:r>
              <a:rPr lang="zh-CN" altLang="en-US" dirty="0"/>
              <a:t>、波特率设计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 89C51/S51</a:t>
            </a:r>
            <a:r>
              <a:rPr lang="zh-CN" altLang="en-US" dirty="0"/>
              <a:t>串行口</a:t>
            </a:r>
          </a:p>
        </p:txBody>
      </p:sp>
    </p:spTree>
    <p:extLst>
      <p:ext uri="{BB962C8B-B14F-4D97-AF65-F5344CB8AC3E}">
        <p14:creationId xmlns:p14="http://schemas.microsoft.com/office/powerpoint/2010/main" val="7576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3" y="3933056"/>
            <a:ext cx="8438341" cy="22636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" y="1701442"/>
            <a:ext cx="3096344" cy="194994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74LS164-</a:t>
            </a:r>
            <a:r>
              <a:rPr lang="zh-CN" altLang="en-US" dirty="0"/>
              <a:t>串</a:t>
            </a:r>
            <a:r>
              <a:rPr lang="en-US" altLang="zh-CN" dirty="0"/>
              <a:t>/</a:t>
            </a:r>
            <a:r>
              <a:rPr lang="zh-CN" altLang="en-US" dirty="0"/>
              <a:t>并转换移位寄存器</a:t>
            </a:r>
          </a:p>
        </p:txBody>
      </p:sp>
      <p:sp>
        <p:nvSpPr>
          <p:cNvPr id="2" name="动作按钮: 上一张 1">
            <a:hlinkClick r:id="" action="ppaction://hlinkshowjump?jump=lastslideviewed" highlightClick="1"/>
          </p:cNvPr>
          <p:cNvSpPr/>
          <p:nvPr/>
        </p:nvSpPr>
        <p:spPr>
          <a:xfrm>
            <a:off x="8172400" y="6196674"/>
            <a:ext cx="618770" cy="32867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7" y="1245319"/>
            <a:ext cx="5256584" cy="27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接收</a:t>
            </a:r>
            <a:endParaRPr lang="en-US" altLang="zh-CN" dirty="0"/>
          </a:p>
          <a:p>
            <a:pPr lvl="1"/>
            <a:r>
              <a:rPr lang="zh-CN" altLang="en-US" dirty="0"/>
              <a:t>用软件置</a:t>
            </a:r>
            <a:r>
              <a:rPr lang="en-US" altLang="zh-CN" dirty="0"/>
              <a:t>REN=1</a:t>
            </a:r>
            <a:r>
              <a:rPr lang="zh-CN" altLang="en-US" dirty="0"/>
              <a:t>（同时，设置</a:t>
            </a:r>
            <a:r>
              <a:rPr lang="en-US" altLang="zh-CN" dirty="0"/>
              <a:t>RI=0</a:t>
            </a:r>
            <a:r>
              <a:rPr lang="zh-CN" altLang="en-US" dirty="0"/>
              <a:t>），即开始接收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数据逐位进入移位寄存器，然后再装入</a:t>
            </a:r>
            <a:r>
              <a:rPr lang="en-US" altLang="zh-CN" dirty="0"/>
              <a:t>SBUF;</a:t>
            </a:r>
          </a:p>
          <a:p>
            <a:pPr lvl="1"/>
            <a:r>
              <a:rPr lang="zh-CN" altLang="en-US" dirty="0"/>
              <a:t>在启动接收之后的第</a:t>
            </a:r>
            <a:r>
              <a:rPr lang="en-US" altLang="zh-CN" dirty="0"/>
              <a:t>10</a:t>
            </a:r>
            <a:r>
              <a:rPr lang="zh-CN" altLang="en-US" dirty="0"/>
              <a:t>个机器周期的</a:t>
            </a:r>
            <a:r>
              <a:rPr lang="en-US" altLang="zh-CN" dirty="0"/>
              <a:t>S1P1</a:t>
            </a:r>
            <a:r>
              <a:rPr lang="zh-CN" altLang="en-US" dirty="0"/>
              <a:t>，</a:t>
            </a:r>
            <a:r>
              <a:rPr lang="en-US" altLang="zh-CN" dirty="0"/>
              <a:t>RI</a:t>
            </a:r>
            <a:r>
              <a:rPr lang="zh-CN" altLang="en-US" dirty="0"/>
              <a:t>被置位。一帧数据接收完毕，可进行下一帧接收。</a:t>
            </a:r>
            <a:endParaRPr lang="en-US" altLang="zh-CN" dirty="0"/>
          </a:p>
          <a:p>
            <a:r>
              <a:rPr lang="zh-CN" altLang="en-US" dirty="0">
                <a:hlinkClick r:id="" action="ppaction://noaction"/>
              </a:rPr>
              <a:t>图</a:t>
            </a:r>
            <a:r>
              <a:rPr lang="en-US" altLang="zh-CN" dirty="0">
                <a:hlinkClick r:id="" action="ppaction://noaction"/>
              </a:rPr>
              <a:t>7-11</a:t>
            </a:r>
            <a:r>
              <a:rPr lang="zh-CN" altLang="en-US" dirty="0">
                <a:hlinkClick r:id="" action="ppaction://noaction"/>
              </a:rPr>
              <a:t>（</a:t>
            </a:r>
            <a:r>
              <a:rPr lang="en-US" altLang="zh-CN" dirty="0">
                <a:hlinkClick r:id="" action="ppaction://noaction"/>
              </a:rPr>
              <a:t>b</a:t>
            </a:r>
            <a:r>
              <a:rPr lang="zh-CN" altLang="en-US" dirty="0">
                <a:hlinkClick r:id="" action="ppaction://noaction"/>
              </a:rPr>
              <a:t>）</a:t>
            </a:r>
            <a:r>
              <a:rPr lang="zh-CN" altLang="en-US" dirty="0"/>
              <a:t>中，</a:t>
            </a:r>
            <a:r>
              <a:rPr lang="en-US" altLang="zh-CN" dirty="0"/>
              <a:t>74LS165</a:t>
            </a:r>
            <a:r>
              <a:rPr lang="zh-CN" altLang="en-US" dirty="0"/>
              <a:t>是</a:t>
            </a:r>
            <a:r>
              <a:rPr lang="en-US" altLang="zh-CN" dirty="0"/>
              <a:t>TTL“</a:t>
            </a:r>
            <a:r>
              <a:rPr lang="zh-CN" altLang="en-US" dirty="0"/>
              <a:t>并入串出”移位寄存器，</a:t>
            </a:r>
            <a:r>
              <a:rPr lang="en-US" altLang="zh-CN" dirty="0"/>
              <a:t>QH</a:t>
            </a:r>
            <a:r>
              <a:rPr lang="zh-CN" altLang="en-US" dirty="0"/>
              <a:t>端为</a:t>
            </a:r>
            <a:r>
              <a:rPr lang="en-US" altLang="zh-CN" dirty="0"/>
              <a:t>74LS165</a:t>
            </a:r>
            <a:r>
              <a:rPr lang="zh-CN" altLang="en-US" dirty="0"/>
              <a:t>的串行输出端，经</a:t>
            </a:r>
            <a:r>
              <a:rPr lang="en-US" altLang="zh-CN" dirty="0"/>
              <a:t>P3.0</a:t>
            </a:r>
            <a:r>
              <a:rPr lang="zh-CN" altLang="en-US" dirty="0"/>
              <a:t>输入至</a:t>
            </a:r>
            <a:r>
              <a:rPr lang="en-US" altLang="zh-CN" dirty="0"/>
              <a:t>89C51/S51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DEEB-50C8-49FD-A485-96FE7779F4A4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66812-091E-4CE4-84F4-898A47B4F0B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21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80" name="Picture 4" descr="07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548680"/>
            <a:ext cx="72009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2124079" y="5805492"/>
            <a:ext cx="482441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方式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接收电路及时序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9060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Calibri" panose="020F0502020204030204"/>
              </a:rPr>
              <a:t>使用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</a:rPr>
              <a:t>74LS165</a:t>
            </a:r>
            <a:r>
              <a:rPr lang="zh-CN" altLang="en-US" sz="2400" b="1" dirty="0">
                <a:solidFill>
                  <a:prstClr val="black"/>
                </a:solidFill>
                <a:latin typeface="Calibri" panose="020F0502020204030204"/>
              </a:rPr>
              <a:t>扩展并行输入口</a:t>
            </a:r>
            <a:endParaRPr lang="zh-CN" altLang="en-US" sz="1600" dirty="0"/>
          </a:p>
        </p:txBody>
      </p:sp>
      <p:sp>
        <p:nvSpPr>
          <p:cNvPr id="2" name="动作按钮: 上一张 1">
            <a:hlinkClick r:id="" action="ppaction://hlinkshowjump?jump=lastslideviewed" highlightClick="1"/>
          </p:cNvPr>
          <p:cNvSpPr/>
          <p:nvPr/>
        </p:nvSpPr>
        <p:spPr>
          <a:xfrm>
            <a:off x="7956376" y="6267157"/>
            <a:ext cx="720080" cy="3301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7308304" y="1340768"/>
            <a:ext cx="1656184" cy="1224136"/>
          </a:xfrm>
          <a:prstGeom prst="wedgeRoundRectCallout">
            <a:avLst>
              <a:gd name="adj1" fmla="val -56840"/>
              <a:gd name="adj2" fmla="val 16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b="1" dirty="0"/>
              <a:t>SHIFT=0: </a:t>
            </a:r>
            <a:r>
              <a:rPr lang="zh-CN" altLang="en-US" b="1" dirty="0"/>
              <a:t>加载并行数据；</a:t>
            </a:r>
            <a:endParaRPr lang="en-US" altLang="zh-CN" b="1" dirty="0"/>
          </a:p>
          <a:p>
            <a:pPr algn="just"/>
            <a:r>
              <a:rPr lang="en-US" altLang="zh-CN" b="1" dirty="0"/>
              <a:t>SHIFT=1: </a:t>
            </a:r>
            <a:r>
              <a:rPr lang="zh-CN" altLang="en-US" b="1" dirty="0"/>
              <a:t>移位输出。</a:t>
            </a:r>
          </a:p>
        </p:txBody>
      </p:sp>
    </p:spTree>
    <p:extLst>
      <p:ext uri="{BB962C8B-B14F-4D97-AF65-F5344CB8AC3E}">
        <p14:creationId xmlns:p14="http://schemas.microsoft.com/office/powerpoint/2010/main" val="2488925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）串行口方式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位通用异步串行通信方式。</a:t>
            </a:r>
            <a:r>
              <a:rPr lang="en-US" altLang="zh-CN" dirty="0"/>
              <a:t>TXD</a:t>
            </a:r>
            <a:r>
              <a:rPr lang="zh-CN" altLang="en-US" dirty="0"/>
              <a:t>与</a:t>
            </a:r>
            <a:r>
              <a:rPr lang="en-US" altLang="zh-CN" dirty="0"/>
              <a:t>RXD</a:t>
            </a:r>
            <a:r>
              <a:rPr lang="zh-CN" altLang="en-US" dirty="0"/>
              <a:t>分别用于发送与接收数据。</a:t>
            </a:r>
          </a:p>
          <a:p>
            <a:pPr lvl="1"/>
            <a:r>
              <a:rPr lang="zh-CN" altLang="en-US" dirty="0"/>
              <a:t>收发一帧数据的格式为</a:t>
            </a:r>
            <a:r>
              <a:rPr lang="en-US" altLang="zh-CN" dirty="0"/>
              <a:t>1</a:t>
            </a:r>
            <a:r>
              <a:rPr lang="zh-CN" altLang="en-US" dirty="0"/>
              <a:t>位起始位、</a:t>
            </a:r>
            <a:r>
              <a:rPr lang="en-US" altLang="zh-CN" dirty="0"/>
              <a:t>8</a:t>
            </a:r>
            <a:r>
              <a:rPr lang="zh-CN" altLang="en-US" dirty="0"/>
              <a:t>位数据位（低位在前）、</a:t>
            </a:r>
            <a:r>
              <a:rPr lang="en-US" altLang="zh-CN" dirty="0"/>
              <a:t>1</a:t>
            </a:r>
            <a:r>
              <a:rPr lang="zh-CN" altLang="en-US" dirty="0"/>
              <a:t>位停止位，共</a:t>
            </a:r>
            <a:r>
              <a:rPr lang="en-US" altLang="zh-CN" dirty="0"/>
              <a:t>10</a:t>
            </a:r>
            <a:r>
              <a:rPr lang="zh-CN" altLang="en-US" dirty="0"/>
              <a:t>位。</a:t>
            </a:r>
          </a:p>
          <a:p>
            <a:pPr lvl="1"/>
            <a:r>
              <a:rPr lang="zh-CN" altLang="en-US" dirty="0"/>
              <a:t>在接收时，停止位进入</a:t>
            </a:r>
            <a:r>
              <a:rPr lang="en-US" altLang="zh-CN" dirty="0"/>
              <a:t>SCON</a:t>
            </a:r>
            <a:r>
              <a:rPr lang="zh-CN" altLang="en-US" dirty="0"/>
              <a:t>的</a:t>
            </a:r>
            <a:r>
              <a:rPr lang="en-US" altLang="zh-CN" dirty="0"/>
              <a:t>RB8</a:t>
            </a:r>
          </a:p>
          <a:p>
            <a:pPr lvl="1"/>
            <a:r>
              <a:rPr lang="zh-CN" altLang="en-US" dirty="0"/>
              <a:t>此方式的传送波特率可调。</a:t>
            </a:r>
          </a:p>
          <a:p>
            <a:pPr lvl="1"/>
            <a:r>
              <a:rPr lang="zh-CN" altLang="en-US" dirty="0"/>
              <a:t>串行口方式</a:t>
            </a:r>
            <a:r>
              <a:rPr lang="en-US" altLang="zh-CN" dirty="0"/>
              <a:t>1</a:t>
            </a:r>
            <a:r>
              <a:rPr lang="zh-CN" altLang="en-US" dirty="0"/>
              <a:t>的发送和接收时序如</a:t>
            </a:r>
            <a:r>
              <a:rPr lang="zh-CN" altLang="en-US" dirty="0">
                <a:hlinkClick r:id="" action="ppaction://noaction"/>
              </a:rPr>
              <a:t>图</a:t>
            </a:r>
            <a:r>
              <a:rPr lang="en-US" altLang="zh-CN" dirty="0">
                <a:hlinkClick r:id="" action="ppaction://noaction"/>
              </a:rPr>
              <a:t>7-12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）和（</a:t>
            </a:r>
            <a:r>
              <a:rPr lang="en-US" altLang="zh-CN" dirty="0"/>
              <a:t>b</a:t>
            </a:r>
            <a:r>
              <a:rPr lang="zh-CN" altLang="en-US" dirty="0"/>
              <a:t>）所示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0AA3-C725-42AE-AB4A-7BAC6C5DB4E4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7E42-207B-4C6D-BE87-B5F3879C4BDF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9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60500"/>
            <a:ext cx="7886700" cy="25333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dirty="0"/>
              <a:t>当执行数据写入发送缓冲器</a:t>
            </a:r>
            <a:r>
              <a:rPr lang="en-US" altLang="zh-CN" dirty="0"/>
              <a:t>SBUF</a:t>
            </a:r>
            <a:r>
              <a:rPr lang="zh-CN" altLang="en-US" dirty="0"/>
              <a:t>的命令时，就启动了发送器开始发送。</a:t>
            </a:r>
            <a:endParaRPr lang="en-US" altLang="zh-CN" dirty="0"/>
          </a:p>
          <a:p>
            <a:pPr lvl="1"/>
            <a:r>
              <a:rPr lang="zh-CN" altLang="en-US" dirty="0"/>
              <a:t>发送时，发送移位时钟（</a:t>
            </a:r>
            <a:r>
              <a:rPr lang="en-US" altLang="zh-CN" dirty="0"/>
              <a:t>TX</a:t>
            </a:r>
            <a:r>
              <a:rPr lang="zh-CN" altLang="en-US" dirty="0"/>
              <a:t>时钟）由定时器</a:t>
            </a:r>
            <a:r>
              <a:rPr lang="en-US" altLang="zh-CN" dirty="0"/>
              <a:t>T1(</a:t>
            </a:r>
            <a:r>
              <a:rPr lang="zh-CN" altLang="en-US" dirty="0"/>
              <a:t>见图</a:t>
            </a:r>
            <a:r>
              <a:rPr lang="en-US" altLang="zh-CN" dirty="0"/>
              <a:t>7-7)</a:t>
            </a:r>
            <a:r>
              <a:rPr lang="zh-CN" altLang="en-US" dirty="0"/>
              <a:t>送来的溢出信号经过</a:t>
            </a:r>
            <a:r>
              <a:rPr lang="en-US" altLang="zh-CN" dirty="0"/>
              <a:t>16</a:t>
            </a:r>
            <a:r>
              <a:rPr lang="zh-CN" altLang="en-US" dirty="0"/>
              <a:t>分频或</a:t>
            </a:r>
            <a:r>
              <a:rPr lang="en-US" altLang="zh-CN" dirty="0"/>
              <a:t>32</a:t>
            </a:r>
            <a:r>
              <a:rPr lang="zh-CN" altLang="en-US" dirty="0"/>
              <a:t>分频（取决于</a:t>
            </a:r>
            <a:r>
              <a:rPr lang="en-US" altLang="zh-CN" dirty="0"/>
              <a:t>SMOD</a:t>
            </a:r>
            <a:r>
              <a:rPr lang="zh-CN" altLang="en-US" dirty="0"/>
              <a:t>的值）而得到；</a:t>
            </a:r>
            <a:endParaRPr lang="en-US" altLang="zh-CN" dirty="0"/>
          </a:p>
          <a:p>
            <a:pPr lvl="1"/>
            <a:r>
              <a:rPr lang="zh-CN" altLang="en-US" dirty="0"/>
              <a:t>每经过一个</a:t>
            </a:r>
            <a:r>
              <a:rPr lang="en-US" altLang="zh-CN" dirty="0"/>
              <a:t>TX</a:t>
            </a:r>
            <a:r>
              <a:rPr lang="zh-CN" altLang="en-US" dirty="0"/>
              <a:t>时钟周期产生一个移位脉冲，并由</a:t>
            </a:r>
            <a:r>
              <a:rPr lang="en-US" altLang="zh-CN" dirty="0"/>
              <a:t>TXD</a:t>
            </a:r>
            <a:r>
              <a:rPr lang="zh-CN" altLang="en-US" dirty="0"/>
              <a:t>输出一个数据位；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位数据位全部发送完后，置位</a:t>
            </a:r>
            <a:r>
              <a:rPr lang="en-US" altLang="zh-CN" dirty="0"/>
              <a:t>TI</a:t>
            </a:r>
            <a:r>
              <a:rPr lang="zh-CN" altLang="en-US" dirty="0"/>
              <a:t>，申请中断，置</a:t>
            </a:r>
            <a:r>
              <a:rPr lang="en-US" altLang="zh-CN" dirty="0"/>
              <a:t>TXD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作为停止位，再经一个时钟周期，</a:t>
            </a:r>
            <a:r>
              <a:rPr lang="en-US" altLang="zh-CN" dirty="0"/>
              <a:t>SEND</a:t>
            </a:r>
            <a:r>
              <a:rPr lang="zh-CN" altLang="en-US" dirty="0"/>
              <a:t>失效。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A205-BF54-4A6B-8B88-FAB4B78F8E6C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7A43-7851-4EC9-95A1-17F0BD8F75B5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5A43DE-BCB0-4B58-BBE6-7C7D5EA37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86"/>
          <a:stretch/>
        </p:blipFill>
        <p:spPr>
          <a:xfrm>
            <a:off x="864832" y="3834434"/>
            <a:ext cx="7414335" cy="25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80225"/>
            <a:ext cx="7886700" cy="285861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接收</a:t>
            </a:r>
            <a:endParaRPr lang="en-US" altLang="zh-CN" dirty="0"/>
          </a:p>
          <a:p>
            <a:pPr lvl="1"/>
            <a:r>
              <a:rPr lang="zh-CN" altLang="en-US" dirty="0"/>
              <a:t>接收需要将</a:t>
            </a:r>
            <a:r>
              <a:rPr lang="en-US" altLang="zh-CN" dirty="0"/>
              <a:t>SCON</a:t>
            </a:r>
            <a:r>
              <a:rPr lang="zh-CN" altLang="en-US" dirty="0"/>
              <a:t>寄存器中</a:t>
            </a:r>
            <a:r>
              <a:rPr lang="en-US" altLang="zh-CN" dirty="0"/>
              <a:t>REN</a:t>
            </a:r>
            <a:r>
              <a:rPr lang="zh-CN" altLang="en-US" dirty="0"/>
              <a:t>位置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当检测到起始位（</a:t>
            </a:r>
            <a:r>
              <a:rPr lang="en-US" altLang="zh-CN" dirty="0"/>
              <a:t>RXD</a:t>
            </a:r>
            <a:r>
              <a:rPr lang="zh-CN" altLang="en-US" dirty="0"/>
              <a:t>上检测到</a:t>
            </a:r>
            <a:r>
              <a:rPr lang="en-US" altLang="zh-CN" dirty="0"/>
              <a:t>1→0</a:t>
            </a:r>
            <a:r>
              <a:rPr lang="zh-CN" altLang="en-US" dirty="0"/>
              <a:t>的跳变，即起始位）接收开始。</a:t>
            </a:r>
            <a:endParaRPr lang="en-US" altLang="zh-CN" dirty="0"/>
          </a:p>
          <a:p>
            <a:pPr lvl="1"/>
            <a:r>
              <a:rPr lang="zh-CN" altLang="en-US" dirty="0"/>
              <a:t>接收时，定时信号有两种：</a:t>
            </a:r>
            <a:endParaRPr lang="en-US" altLang="zh-CN" dirty="0"/>
          </a:p>
          <a:p>
            <a:pPr lvl="2"/>
            <a:r>
              <a:rPr lang="zh-CN" altLang="en-US" dirty="0"/>
              <a:t>一种是接收移位时钟（</a:t>
            </a:r>
            <a:r>
              <a:rPr lang="en-US" altLang="zh-CN" dirty="0"/>
              <a:t>RX</a:t>
            </a:r>
            <a:r>
              <a:rPr lang="zh-CN" altLang="en-US" dirty="0"/>
              <a:t>时钟），它的频率和传送波特率相同，也是由定时器</a:t>
            </a:r>
            <a:r>
              <a:rPr lang="en-US" altLang="zh-CN" dirty="0"/>
              <a:t>T1</a:t>
            </a:r>
            <a:r>
              <a:rPr lang="zh-CN" altLang="en-US" dirty="0"/>
              <a:t>的溢出信号经过</a:t>
            </a:r>
            <a:r>
              <a:rPr lang="en-US" altLang="zh-CN" dirty="0"/>
              <a:t>16</a:t>
            </a:r>
            <a:r>
              <a:rPr lang="zh-CN" altLang="en-US" dirty="0"/>
              <a:t>或</a:t>
            </a:r>
            <a:r>
              <a:rPr lang="en-US" altLang="zh-CN" dirty="0"/>
              <a:t>32</a:t>
            </a:r>
            <a:r>
              <a:rPr lang="zh-CN" altLang="en-US" dirty="0"/>
              <a:t>分频而得到的；</a:t>
            </a:r>
            <a:endParaRPr lang="en-US" altLang="zh-CN" dirty="0"/>
          </a:p>
          <a:p>
            <a:pPr lvl="2"/>
            <a:r>
              <a:rPr lang="zh-CN" altLang="en-US" dirty="0"/>
              <a:t>另一种是位检测器采样脉冲，频率是</a:t>
            </a:r>
            <a:r>
              <a:rPr lang="en-US" altLang="zh-CN" dirty="0"/>
              <a:t>RX</a:t>
            </a:r>
            <a:r>
              <a:rPr lang="zh-CN" altLang="en-US" dirty="0"/>
              <a:t>时钟的</a:t>
            </a:r>
            <a:r>
              <a:rPr lang="en-US" altLang="zh-CN" dirty="0"/>
              <a:t>16</a:t>
            </a:r>
            <a:r>
              <a:rPr lang="zh-CN" altLang="en-US" dirty="0"/>
              <a:t>倍，即位检测器以</a:t>
            </a:r>
            <a:r>
              <a:rPr lang="en-US" altLang="zh-CN" dirty="0"/>
              <a:t>16</a:t>
            </a:r>
            <a:r>
              <a:rPr lang="zh-CN" altLang="en-US" dirty="0"/>
              <a:t>倍于波特率的速率对</a:t>
            </a:r>
            <a:r>
              <a:rPr lang="en-US" altLang="zh-CN" dirty="0"/>
              <a:t>RXD</a:t>
            </a:r>
            <a:r>
              <a:rPr lang="zh-CN" altLang="en-US" dirty="0"/>
              <a:t>进行采样。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321A-0098-464F-8EAA-559C3E421551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439-9252-4895-A3DC-A47D1E7EF790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" name="圆角矩形标注 1"/>
          <p:cNvSpPr/>
          <p:nvPr/>
        </p:nvSpPr>
        <p:spPr>
          <a:xfrm>
            <a:off x="2251961" y="295794"/>
            <a:ext cx="5602194" cy="1464231"/>
          </a:xfrm>
          <a:prstGeom prst="wedgeRoundRectCallout">
            <a:avLst>
              <a:gd name="adj1" fmla="val -30688"/>
              <a:gd name="adj2" fmla="val 588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tabLst>
                <a:tab pos="542925" algn="l"/>
              </a:tabLst>
            </a:pPr>
            <a:r>
              <a:rPr lang="zh-CN" altLang="en-US" sz="2000" b="1" dirty="0"/>
              <a:t>        为了减少接收错误，在每一位中间（即一位时间分成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等份，在第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，第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及第</a:t>
            </a:r>
            <a:r>
              <a:rPr lang="en-US" altLang="zh-CN" sz="2000" b="1" dirty="0"/>
              <a:t>9</a:t>
            </a:r>
            <a:r>
              <a:rPr lang="zh-CN" altLang="en-US" sz="2000" b="1" dirty="0"/>
              <a:t>等份）连续对</a:t>
            </a:r>
            <a:r>
              <a:rPr lang="en-US" altLang="zh-CN" sz="2000" b="1" dirty="0"/>
              <a:t>RXD</a:t>
            </a:r>
            <a:r>
              <a:rPr lang="zh-CN" altLang="en-US" sz="2000" b="1" dirty="0"/>
              <a:t>采样三次，取其中两次相同的值进行判断。这样能较好地消除干扰的影响。</a:t>
            </a:r>
            <a:endParaRPr lang="en-US" altLang="zh-CN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86C12E-FB97-4579-B179-314E95DC0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80" r="4670"/>
          <a:stretch/>
        </p:blipFill>
        <p:spPr>
          <a:xfrm>
            <a:off x="1590767" y="4187989"/>
            <a:ext cx="6924583" cy="21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5000"/>
              </a:lnSpc>
            </a:pPr>
            <a:r>
              <a:rPr lang="zh-CN" altLang="en-US" dirty="0"/>
              <a:t>当一帧数据接受完毕后，必须同时满足以下两个条件，接受才真正有效。</a:t>
            </a:r>
            <a:endParaRPr lang="en-US" altLang="zh-CN" dirty="0"/>
          </a:p>
          <a:p>
            <a:pPr marL="457200" lvl="1" indent="0">
              <a:lnSpc>
                <a:spcPct val="145000"/>
              </a:lnSpc>
              <a:buNone/>
            </a:pPr>
            <a:r>
              <a:rPr lang="en-US" altLang="zh-CN" dirty="0"/>
              <a:t>①RI=0</a:t>
            </a:r>
          </a:p>
          <a:p>
            <a:pPr lvl="2">
              <a:lnSpc>
                <a:spcPct val="145000"/>
              </a:lnSpc>
            </a:pPr>
            <a:r>
              <a:rPr lang="zh-CN" altLang="en-US" dirty="0"/>
              <a:t>即上一帧数据接收完成时，</a:t>
            </a:r>
            <a:r>
              <a:rPr lang="en-US" altLang="zh-CN" dirty="0"/>
              <a:t>RI=1</a:t>
            </a:r>
            <a:r>
              <a:rPr lang="zh-CN" altLang="en-US" dirty="0"/>
              <a:t>发出的中断请求已被响应，</a:t>
            </a:r>
            <a:r>
              <a:rPr lang="en-US" altLang="zh-CN" dirty="0"/>
              <a:t>SBUF</a:t>
            </a:r>
            <a:r>
              <a:rPr lang="zh-CN" altLang="en-US" dirty="0"/>
              <a:t>中数据已被取走。由软件使</a:t>
            </a:r>
            <a:r>
              <a:rPr lang="en-US" altLang="zh-CN" dirty="0"/>
              <a:t>RI=0</a:t>
            </a:r>
            <a:r>
              <a:rPr lang="zh-CN" altLang="en-US" dirty="0"/>
              <a:t>，以便提供“接收</a:t>
            </a:r>
            <a:r>
              <a:rPr lang="en-US" altLang="zh-CN" dirty="0"/>
              <a:t>SBUF</a:t>
            </a:r>
            <a:r>
              <a:rPr lang="zh-CN" altLang="en-US" dirty="0"/>
              <a:t>已空”的信息。</a:t>
            </a:r>
          </a:p>
          <a:p>
            <a:pPr marL="457200" lvl="1" indent="0">
              <a:lnSpc>
                <a:spcPct val="145000"/>
              </a:lnSpc>
              <a:buNone/>
            </a:pPr>
            <a:r>
              <a:rPr lang="zh-CN" altLang="en-US" dirty="0"/>
              <a:t>②</a:t>
            </a:r>
            <a:r>
              <a:rPr lang="en-US" altLang="zh-CN" dirty="0"/>
              <a:t>SM2=0</a:t>
            </a:r>
            <a:r>
              <a:rPr lang="zh-CN" altLang="en-US" dirty="0"/>
              <a:t>或收到的停止位为</a:t>
            </a:r>
            <a:r>
              <a:rPr lang="en-US" altLang="zh-CN" dirty="0"/>
              <a:t>1</a:t>
            </a:r>
            <a:r>
              <a:rPr lang="zh-CN" altLang="en-US" dirty="0"/>
              <a:t>（方式</a:t>
            </a:r>
            <a:r>
              <a:rPr lang="en-US" altLang="zh-CN" dirty="0"/>
              <a:t>1</a:t>
            </a:r>
            <a:r>
              <a:rPr lang="zh-CN" altLang="en-US" dirty="0"/>
              <a:t>时，停止位进入</a:t>
            </a:r>
            <a:r>
              <a:rPr lang="en-US" altLang="zh-CN" dirty="0"/>
              <a:t>RB8</a:t>
            </a:r>
            <a:r>
              <a:rPr lang="zh-CN" altLang="en-US" dirty="0"/>
              <a:t>），</a:t>
            </a:r>
            <a:endParaRPr lang="en-US" altLang="zh-CN" dirty="0"/>
          </a:p>
          <a:p>
            <a:pPr>
              <a:lnSpc>
                <a:spcPct val="145000"/>
              </a:lnSpc>
            </a:pPr>
            <a:r>
              <a:rPr lang="zh-CN" altLang="en-US" dirty="0"/>
              <a:t>满足上述条件时，将接收到的数据装入串行口的</a:t>
            </a:r>
            <a:r>
              <a:rPr lang="en-US" altLang="zh-CN" dirty="0"/>
              <a:t>SBUF</a:t>
            </a:r>
            <a:r>
              <a:rPr lang="zh-CN" altLang="en-US" dirty="0"/>
              <a:t>和</a:t>
            </a:r>
            <a:r>
              <a:rPr lang="en-US" altLang="zh-CN" dirty="0"/>
              <a:t>RB8</a:t>
            </a:r>
            <a:r>
              <a:rPr lang="zh-CN" altLang="en-US" dirty="0"/>
              <a:t>（</a:t>
            </a:r>
            <a:r>
              <a:rPr lang="en-US" altLang="zh-CN" dirty="0"/>
              <a:t>RB8</a:t>
            </a:r>
            <a:r>
              <a:rPr lang="zh-CN" altLang="en-US" dirty="0"/>
              <a:t>装入停止位），并置位</a:t>
            </a:r>
            <a:r>
              <a:rPr lang="en-US" altLang="zh-CN" dirty="0"/>
              <a:t>RI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45000"/>
              </a:lnSpc>
            </a:pPr>
            <a:r>
              <a:rPr lang="zh-CN" altLang="en-US" dirty="0"/>
              <a:t>如果不满足上述条件，接收到的数据不能装入</a:t>
            </a:r>
            <a:r>
              <a:rPr lang="en-US" altLang="zh-CN" dirty="0"/>
              <a:t>SBUF</a:t>
            </a:r>
            <a:r>
              <a:rPr lang="zh-CN" altLang="en-US" dirty="0"/>
              <a:t>，这意味着该帧信息将会丢失。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BC44-E05A-4143-A9EC-2F46687524AB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D748-623B-450E-9FD6-A27B1D108E6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27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）串行口方式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串行口工作在方式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均为每帧</a:t>
            </a:r>
            <a:r>
              <a:rPr lang="en-US" altLang="zh-CN" dirty="0"/>
              <a:t>11</a:t>
            </a:r>
            <a:r>
              <a:rPr lang="zh-CN" altLang="en-US" dirty="0"/>
              <a:t>位异步通信格式，由</a:t>
            </a:r>
            <a:r>
              <a:rPr lang="en-US" altLang="zh-CN" dirty="0"/>
              <a:t>TXD</a:t>
            </a:r>
            <a:r>
              <a:rPr lang="zh-CN" altLang="en-US" dirty="0"/>
              <a:t>和</a:t>
            </a:r>
            <a:r>
              <a:rPr lang="en-US" altLang="zh-CN" dirty="0"/>
              <a:t>RXD</a:t>
            </a:r>
            <a:r>
              <a:rPr lang="zh-CN" altLang="en-US" dirty="0"/>
              <a:t>发送与接收（除了波特率产生方法不同外，两种方式操作是一样的）。</a:t>
            </a:r>
          </a:p>
          <a:p>
            <a:pPr lvl="1"/>
            <a:r>
              <a:rPr lang="zh-CN" altLang="en-US" dirty="0"/>
              <a:t>每帧</a:t>
            </a:r>
            <a:r>
              <a:rPr lang="en-US" altLang="zh-CN" dirty="0"/>
              <a:t>11</a:t>
            </a:r>
            <a:r>
              <a:rPr lang="zh-CN" altLang="en-US" dirty="0"/>
              <a:t>位，即</a:t>
            </a:r>
            <a:r>
              <a:rPr lang="en-US" altLang="zh-CN" dirty="0"/>
              <a:t>1</a:t>
            </a:r>
            <a:r>
              <a:rPr lang="zh-CN" altLang="en-US" dirty="0"/>
              <a:t>位起始位，</a:t>
            </a:r>
            <a:r>
              <a:rPr lang="en-US" altLang="zh-CN" dirty="0"/>
              <a:t>8</a:t>
            </a:r>
            <a:r>
              <a:rPr lang="zh-CN" altLang="en-US" dirty="0"/>
              <a:t>位数据位（低位在前），</a:t>
            </a:r>
            <a:r>
              <a:rPr lang="en-US" altLang="zh-CN" dirty="0"/>
              <a:t>1</a:t>
            </a:r>
            <a:r>
              <a:rPr lang="zh-CN" altLang="en-US" dirty="0"/>
              <a:t>位可编程的第</a:t>
            </a:r>
            <a:r>
              <a:rPr lang="en-US" altLang="zh-CN" dirty="0"/>
              <a:t>9</a:t>
            </a:r>
            <a:r>
              <a:rPr lang="zh-CN" altLang="en-US" dirty="0"/>
              <a:t>数据位和</a:t>
            </a:r>
            <a:r>
              <a:rPr lang="en-US" altLang="zh-CN" dirty="0"/>
              <a:t>1</a:t>
            </a:r>
            <a:r>
              <a:rPr lang="zh-CN" altLang="en-US" dirty="0"/>
              <a:t>位停止位。</a:t>
            </a:r>
            <a:endParaRPr lang="en-US" altLang="zh-CN" dirty="0"/>
          </a:p>
          <a:p>
            <a:pPr lvl="1"/>
            <a:r>
              <a:rPr lang="zh-CN" altLang="en-US" dirty="0"/>
              <a:t>发送时，第</a:t>
            </a:r>
            <a:r>
              <a:rPr lang="en-US" altLang="zh-CN" dirty="0"/>
              <a:t>9</a:t>
            </a:r>
            <a:r>
              <a:rPr lang="zh-CN" altLang="en-US" dirty="0"/>
              <a:t>数据位（</a:t>
            </a:r>
            <a:r>
              <a:rPr lang="en-US" altLang="zh-CN" dirty="0"/>
              <a:t>TB8</a:t>
            </a:r>
            <a:r>
              <a:rPr lang="zh-CN" altLang="en-US" dirty="0"/>
              <a:t>）可以设置为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，也可将奇偶位装入</a:t>
            </a:r>
            <a:r>
              <a:rPr lang="en-US" altLang="zh-CN" dirty="0"/>
              <a:t>TB8</a:t>
            </a:r>
            <a:r>
              <a:rPr lang="zh-CN" altLang="en-US" dirty="0"/>
              <a:t>，从而进行奇偶校验；接收时，第</a:t>
            </a:r>
            <a:r>
              <a:rPr lang="en-US" altLang="zh-CN" dirty="0"/>
              <a:t>9</a:t>
            </a:r>
            <a:r>
              <a:rPr lang="zh-CN" altLang="en-US" dirty="0"/>
              <a:t>数据位进入</a:t>
            </a:r>
            <a:r>
              <a:rPr lang="en-US" altLang="zh-CN" dirty="0"/>
              <a:t>SCON</a:t>
            </a:r>
            <a:r>
              <a:rPr lang="zh-CN" altLang="en-US" dirty="0"/>
              <a:t>的</a:t>
            </a:r>
            <a:r>
              <a:rPr lang="en-US" altLang="zh-CN" dirty="0"/>
              <a:t>RB8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3BBE-2404-47EF-9C7D-12E0657C086A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3FE-CA06-4EB5-ABA0-B19DEC4B6FA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05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60501"/>
            <a:ext cx="7805136" cy="21710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dirty="0"/>
              <a:t>先根据通信协议由软件设置</a:t>
            </a:r>
            <a:r>
              <a:rPr lang="en-US" altLang="zh-CN" dirty="0"/>
              <a:t>TB8</a:t>
            </a:r>
            <a:r>
              <a:rPr lang="zh-CN" altLang="en-US" dirty="0"/>
              <a:t>（如作奇偶校验位或地址</a:t>
            </a:r>
            <a:r>
              <a:rPr lang="en-US" altLang="zh-CN" dirty="0"/>
              <a:t>/</a:t>
            </a:r>
            <a:r>
              <a:rPr lang="zh-CN" altLang="en-US" dirty="0"/>
              <a:t>数据标志位），然后将要发送的数据写入</a:t>
            </a:r>
            <a:r>
              <a:rPr lang="en-US" altLang="zh-CN" dirty="0"/>
              <a:t>SBUF</a:t>
            </a:r>
            <a:r>
              <a:rPr lang="zh-CN" altLang="en-US" dirty="0"/>
              <a:t>，即可启动发送过程。串行口自动把</a:t>
            </a:r>
            <a:r>
              <a:rPr lang="en-US" altLang="zh-CN" dirty="0"/>
              <a:t>TB8</a:t>
            </a:r>
            <a:r>
              <a:rPr lang="zh-CN" altLang="en-US" dirty="0"/>
              <a:t>取出，并装入到第</a:t>
            </a:r>
            <a:r>
              <a:rPr lang="en-US" altLang="zh-CN" dirty="0"/>
              <a:t>9</a:t>
            </a:r>
            <a:r>
              <a:rPr lang="zh-CN" altLang="en-US" dirty="0"/>
              <a:t>位数据位的位置，再逐一发送出去。发送完毕，使</a:t>
            </a:r>
            <a:r>
              <a:rPr lang="en-US" altLang="zh-CN" dirty="0"/>
              <a:t>TI=1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B01-7154-43CC-9435-22C2A55538F0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AB7-EC32-41A8-A328-F57AE2A8A94B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614CDD-E583-400F-84AD-120054256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199"/>
          <a:stretch/>
        </p:blipFill>
        <p:spPr>
          <a:xfrm>
            <a:off x="628650" y="3780747"/>
            <a:ext cx="8065707" cy="21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、串行通信工作方式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64816"/>
            <a:ext cx="7886700" cy="245911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接收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SCON</a:t>
            </a:r>
            <a:r>
              <a:rPr lang="zh-CN" altLang="en-US" dirty="0"/>
              <a:t>中的</a:t>
            </a:r>
            <a:r>
              <a:rPr lang="en-US" altLang="zh-CN" dirty="0"/>
              <a:t>REN=1</a:t>
            </a:r>
            <a:r>
              <a:rPr lang="zh-CN" altLang="en-US" dirty="0"/>
              <a:t>，允许接收。</a:t>
            </a:r>
            <a:endParaRPr lang="en-US" altLang="zh-CN" dirty="0"/>
          </a:p>
          <a:p>
            <a:pPr lvl="1"/>
            <a:r>
              <a:rPr lang="zh-CN" altLang="en-US" dirty="0"/>
              <a:t>当检测到</a:t>
            </a:r>
            <a:r>
              <a:rPr lang="en-US" altLang="zh-CN" dirty="0"/>
              <a:t>RXD(P3.0)</a:t>
            </a:r>
            <a:r>
              <a:rPr lang="zh-CN" altLang="en-US" dirty="0"/>
              <a:t>端有</a:t>
            </a:r>
            <a:r>
              <a:rPr lang="en-US" altLang="zh-CN" dirty="0"/>
              <a:t>1→0</a:t>
            </a:r>
            <a:r>
              <a:rPr lang="zh-CN" altLang="en-US" dirty="0"/>
              <a:t>的跳变（起始位）时，开始接收</a:t>
            </a:r>
            <a:r>
              <a:rPr lang="en-US" altLang="zh-CN" dirty="0"/>
              <a:t>9</a:t>
            </a:r>
            <a:r>
              <a:rPr lang="zh-CN" altLang="en-US" dirty="0"/>
              <a:t>位数据，送入移位寄存器（</a:t>
            </a:r>
            <a:r>
              <a:rPr lang="en-US" altLang="zh-CN" dirty="0"/>
              <a:t>9</a:t>
            </a:r>
            <a:r>
              <a:rPr lang="zh-CN" altLang="en-US" dirty="0"/>
              <a:t>位）。</a:t>
            </a:r>
            <a:endParaRPr lang="en-US" altLang="zh-CN" dirty="0"/>
          </a:p>
          <a:p>
            <a:pPr lvl="1"/>
            <a:r>
              <a:rPr lang="zh-CN" altLang="en-US" dirty="0"/>
              <a:t>当满足</a:t>
            </a:r>
            <a:r>
              <a:rPr lang="en-US" altLang="zh-CN" dirty="0"/>
              <a:t>RI=0</a:t>
            </a:r>
            <a:r>
              <a:rPr lang="zh-CN" altLang="en-US" dirty="0"/>
              <a:t>且</a:t>
            </a:r>
            <a:r>
              <a:rPr lang="en-US" altLang="zh-CN" dirty="0"/>
              <a:t>SM2=0</a:t>
            </a:r>
            <a:r>
              <a:rPr lang="zh-CN" altLang="en-US" dirty="0"/>
              <a:t>，或接收到的第</a:t>
            </a:r>
            <a:r>
              <a:rPr lang="en-US" altLang="zh-CN" dirty="0"/>
              <a:t>9</a:t>
            </a:r>
            <a:r>
              <a:rPr lang="zh-CN" altLang="en-US" dirty="0"/>
              <a:t>位数据为</a:t>
            </a:r>
            <a:r>
              <a:rPr lang="en-US" altLang="zh-CN" dirty="0"/>
              <a:t>1</a:t>
            </a:r>
            <a:r>
              <a:rPr lang="zh-CN" altLang="en-US" dirty="0"/>
              <a:t>时，前</a:t>
            </a:r>
            <a:r>
              <a:rPr lang="en-US" altLang="zh-CN" dirty="0"/>
              <a:t>8</a:t>
            </a:r>
            <a:r>
              <a:rPr lang="zh-CN" altLang="en-US" dirty="0"/>
              <a:t>位数据送入</a:t>
            </a:r>
            <a:r>
              <a:rPr lang="en-US" altLang="zh-CN" dirty="0"/>
              <a:t>SBUF</a:t>
            </a:r>
            <a:r>
              <a:rPr lang="zh-CN" altLang="en-US" dirty="0"/>
              <a:t>，附加的第</a:t>
            </a:r>
            <a:r>
              <a:rPr lang="en-US" altLang="zh-CN" dirty="0"/>
              <a:t>9</a:t>
            </a:r>
            <a:r>
              <a:rPr lang="zh-CN" altLang="en-US" dirty="0"/>
              <a:t>位数据送入</a:t>
            </a:r>
            <a:r>
              <a:rPr lang="en-US" altLang="zh-CN" dirty="0"/>
              <a:t>SCON</a:t>
            </a:r>
            <a:r>
              <a:rPr lang="zh-CN" altLang="en-US" dirty="0"/>
              <a:t>中的</a:t>
            </a:r>
            <a:r>
              <a:rPr lang="en-US" altLang="zh-CN" dirty="0"/>
              <a:t>RB8</a:t>
            </a:r>
            <a:r>
              <a:rPr lang="zh-CN" altLang="en-US" dirty="0"/>
              <a:t>，置</a:t>
            </a:r>
            <a:r>
              <a:rPr lang="en-US" altLang="zh-CN" dirty="0"/>
              <a:t>RI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；否则，这次接收无效，也不置位</a:t>
            </a:r>
            <a:r>
              <a:rPr lang="en-US" altLang="zh-CN" dirty="0"/>
              <a:t>RI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B01-7154-43CC-9435-22C2A55538F0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AB7-EC32-41A8-A328-F57AE2A8A94B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F82681-A32D-42BE-B9E6-3149AD43E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8"/>
          <a:stretch/>
        </p:blipFill>
        <p:spPr>
          <a:xfrm>
            <a:off x="539146" y="4006877"/>
            <a:ext cx="8065707" cy="20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6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89C51/S51</a:t>
            </a:r>
            <a:r>
              <a:rPr lang="zh-CN" altLang="en-US" dirty="0"/>
              <a:t>通过引脚</a:t>
            </a:r>
            <a:r>
              <a:rPr lang="en-US" altLang="zh-CN" dirty="0"/>
              <a:t>RXD</a:t>
            </a:r>
            <a:r>
              <a:rPr lang="zh-CN" altLang="en-US" dirty="0"/>
              <a:t>（</a:t>
            </a:r>
            <a:r>
              <a:rPr lang="en-US" altLang="zh-CN" dirty="0"/>
              <a:t>P3.0</a:t>
            </a:r>
            <a:r>
              <a:rPr lang="zh-CN" altLang="en-US" dirty="0"/>
              <a:t>，串行数据接收端）和引脚</a:t>
            </a:r>
            <a:r>
              <a:rPr lang="en-US" altLang="zh-CN" dirty="0"/>
              <a:t>TXD</a:t>
            </a:r>
            <a:r>
              <a:rPr lang="zh-CN" altLang="en-US" dirty="0"/>
              <a:t>（</a:t>
            </a:r>
            <a:r>
              <a:rPr lang="en-US" altLang="zh-CN" dirty="0"/>
              <a:t>P3.1</a:t>
            </a:r>
            <a:r>
              <a:rPr lang="zh-CN" altLang="en-US" dirty="0"/>
              <a:t>，串行数据发送端）进行串行数据的收发。</a:t>
            </a:r>
            <a:endParaRPr lang="en-US" altLang="zh-CN" dirty="0"/>
          </a:p>
          <a:p>
            <a:r>
              <a:rPr lang="zh-CN" altLang="en-US" dirty="0"/>
              <a:t>有两个物理独立的接收、发送缓冲器</a:t>
            </a:r>
            <a:r>
              <a:rPr lang="en-US" altLang="zh-CN" dirty="0"/>
              <a:t>SBUF</a:t>
            </a:r>
          </a:p>
          <a:p>
            <a:pPr lvl="1"/>
            <a:r>
              <a:rPr lang="zh-CN" altLang="en-US" dirty="0"/>
              <a:t>占用同一地址</a:t>
            </a:r>
            <a:r>
              <a:rPr lang="en-US" altLang="zh-CN" dirty="0"/>
              <a:t>99H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可同时发送、接收数据；</a:t>
            </a:r>
            <a:endParaRPr lang="en-US" altLang="zh-CN" dirty="0"/>
          </a:p>
          <a:p>
            <a:pPr lvl="1"/>
            <a:r>
              <a:rPr lang="zh-CN" altLang="en-US" dirty="0"/>
              <a:t>发送缓冲器只能写入，不能读出；接收缓冲器只能读出，不能写入。</a:t>
            </a:r>
            <a:endParaRPr lang="en-US" altLang="zh-CN" dirty="0"/>
          </a:p>
          <a:p>
            <a:r>
              <a:rPr lang="en-US" altLang="zh-CN" dirty="0"/>
              <a:t>89C51/S51</a:t>
            </a:r>
            <a:r>
              <a:rPr lang="zh-CN" altLang="en-US" dirty="0"/>
              <a:t>用定时器</a:t>
            </a:r>
            <a:r>
              <a:rPr lang="en-US" altLang="zh-CN" dirty="0"/>
              <a:t>T1</a:t>
            </a:r>
            <a:r>
              <a:rPr lang="zh-CN" altLang="en-US" dirty="0"/>
              <a:t>作为串行通信的波特率发生器。</a:t>
            </a:r>
            <a:endParaRPr lang="en-US" altLang="zh-CN" dirty="0"/>
          </a:p>
          <a:p>
            <a:pPr lvl="1"/>
            <a:r>
              <a:rPr lang="en-US" altLang="zh-CN" dirty="0"/>
              <a:t>T1</a:t>
            </a:r>
            <a:r>
              <a:rPr lang="zh-CN" altLang="en-US" dirty="0"/>
              <a:t>溢出率经</a:t>
            </a:r>
            <a:r>
              <a:rPr lang="en-US" altLang="zh-CN" dirty="0"/>
              <a:t>2</a:t>
            </a:r>
            <a:r>
              <a:rPr lang="zh-CN" altLang="en-US" dirty="0"/>
              <a:t>分频（或不分频）后又经</a:t>
            </a:r>
            <a:r>
              <a:rPr lang="en-US" altLang="zh-CN" dirty="0"/>
              <a:t>16</a:t>
            </a:r>
            <a:r>
              <a:rPr lang="zh-CN" altLang="en-US" dirty="0"/>
              <a:t>分频作为串行发送或接收的移位脉冲。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、结  构</a:t>
            </a:r>
          </a:p>
        </p:txBody>
      </p:sp>
    </p:spTree>
    <p:extLst>
      <p:ext uri="{BB962C8B-B14F-4D97-AF65-F5344CB8AC3E}">
        <p14:creationId xmlns:p14="http://schemas.microsoft.com/office/powerpoint/2010/main" val="2414450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、波特率设计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通过软件对</a:t>
            </a:r>
            <a:r>
              <a:rPr lang="en-US" altLang="zh-CN" dirty="0"/>
              <a:t>89C51/S51</a:t>
            </a:r>
            <a:r>
              <a:rPr lang="zh-CN" altLang="en-US" dirty="0"/>
              <a:t>串行口编程可约定四种工作方式；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和方式</a:t>
            </a:r>
            <a:r>
              <a:rPr lang="en-US" altLang="zh-CN" dirty="0"/>
              <a:t>2</a:t>
            </a:r>
            <a:r>
              <a:rPr lang="zh-CN" altLang="en-US" dirty="0"/>
              <a:t>的波特率是固定的；</a:t>
            </a:r>
            <a:endParaRPr lang="en-US" altLang="zh-CN" dirty="0"/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的波特率是可变的，由定时器</a:t>
            </a:r>
            <a:r>
              <a:rPr lang="en-US" altLang="zh-CN" dirty="0"/>
              <a:t>T1</a:t>
            </a:r>
            <a:r>
              <a:rPr lang="zh-CN" altLang="en-US" dirty="0"/>
              <a:t>的溢出率来决定。</a:t>
            </a:r>
          </a:p>
          <a:p>
            <a:r>
              <a:rPr lang="zh-CN" altLang="en-US" dirty="0"/>
              <a:t>串行口的四种工作方式对应着三种波特率。由于输入的移位时钟来源不同，因此，各种方式的波特率计算公式也不同。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EC39-34D0-4643-B252-D3603674FD7B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9FB-D9F2-4BC8-88E0-DDBF4ECB5282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9"/>
            <a:ext cx="7886700" cy="22514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）方式</a:t>
            </a:r>
            <a:r>
              <a:rPr lang="en-US" altLang="zh-CN" dirty="0"/>
              <a:t>0</a:t>
            </a:r>
            <a:r>
              <a:rPr lang="zh-CN" altLang="en-US" dirty="0"/>
              <a:t>的波特率</a:t>
            </a:r>
          </a:p>
          <a:p>
            <a:pPr lvl="1"/>
            <a:r>
              <a:rPr lang="zh-CN" altLang="en-US" dirty="0"/>
              <a:t>由图</a:t>
            </a:r>
            <a:r>
              <a:rPr lang="en-US" altLang="zh-CN" dirty="0"/>
              <a:t>7-14</a:t>
            </a:r>
            <a:r>
              <a:rPr lang="zh-CN" altLang="en-US" dirty="0"/>
              <a:t>可见，方式</a:t>
            </a:r>
            <a:r>
              <a:rPr lang="en-US" altLang="zh-CN" dirty="0"/>
              <a:t>0</a:t>
            </a:r>
            <a:r>
              <a:rPr lang="zh-CN" altLang="en-US" dirty="0"/>
              <a:t>时，发送或接收一位数据的移位时钟脉冲由</a:t>
            </a:r>
            <a:r>
              <a:rPr lang="en-US" altLang="zh-CN" dirty="0"/>
              <a:t>S6</a:t>
            </a:r>
            <a:r>
              <a:rPr lang="zh-CN" altLang="en-US" dirty="0"/>
              <a:t>给出，即每个机器周期产生一个移位时钟，发送或接收一位数据。因此，波特率固定为振荡频率的</a:t>
            </a:r>
            <a:r>
              <a:rPr lang="en-US" altLang="zh-CN" dirty="0"/>
              <a:t>1/12</a:t>
            </a:r>
            <a:r>
              <a:rPr lang="zh-CN" altLang="en-US" dirty="0"/>
              <a:t>，并不受</a:t>
            </a:r>
            <a:r>
              <a:rPr lang="en-US" altLang="zh-CN" dirty="0"/>
              <a:t>PCON</a:t>
            </a:r>
            <a:r>
              <a:rPr lang="zh-CN" altLang="en-US" dirty="0"/>
              <a:t>寄存器中</a:t>
            </a:r>
            <a:r>
              <a:rPr lang="en-US" altLang="zh-CN" dirty="0"/>
              <a:t>SMOD</a:t>
            </a:r>
            <a:r>
              <a:rPr lang="zh-CN" altLang="en-US" dirty="0"/>
              <a:t>位的影响。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EB19-3160-44CC-BC2A-11CD7605FCD2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97-4881-421C-934A-C6BDD88ED8BD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547817" y="5661029"/>
            <a:ext cx="6048375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400" b="1"/>
              <a:t>图</a:t>
            </a:r>
            <a:r>
              <a:rPr lang="en-US" altLang="zh-CN" sz="2400" b="1"/>
              <a:t>7-14 </a:t>
            </a:r>
            <a:r>
              <a:rPr lang="zh-CN" altLang="en-US" sz="2400" b="1"/>
              <a:t>串行口方式</a:t>
            </a:r>
            <a:r>
              <a:rPr lang="en-US" altLang="zh-CN" sz="2400" b="1"/>
              <a:t>0</a:t>
            </a:r>
            <a:r>
              <a:rPr lang="zh-CN" altLang="en-US" sz="2400" b="1"/>
              <a:t>波特率的产生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042796"/>
            <a:ext cx="5163760" cy="14420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00192" y="3929276"/>
            <a:ext cx="72008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(P3.0)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94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</a:t>
            </a:r>
            <a:r>
              <a:rPr lang="en-US" altLang="zh-CN" dirty="0"/>
              <a:t>0</a:t>
            </a:r>
            <a:r>
              <a:rPr lang="zh-CN" altLang="en-US" dirty="0"/>
              <a:t>波特率 ≌ </a:t>
            </a:r>
            <a:r>
              <a:rPr lang="en-US" altLang="zh-CN" dirty="0" err="1"/>
              <a:t>fosc</a:t>
            </a:r>
            <a:r>
              <a:rPr lang="en-US" altLang="zh-CN" dirty="0"/>
              <a:t> / 12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注意，符号“≌”表示左面的表达式只是引用右面表达式的数值，即右面的表达式是提供了一种计算的方法。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78F-6015-4055-A3E9-04695145C6E7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3C46-8F1A-4D1C-BD85-69756BED9A19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56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39137"/>
            <a:ext cx="7886700" cy="29256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）方式</a:t>
            </a:r>
            <a:r>
              <a:rPr lang="en-US" altLang="zh-CN" dirty="0"/>
              <a:t>2</a:t>
            </a:r>
            <a:r>
              <a:rPr lang="zh-CN" altLang="en-US" dirty="0"/>
              <a:t>的波特率</a:t>
            </a:r>
          </a:p>
          <a:p>
            <a:pPr lvl="1"/>
            <a:r>
              <a:rPr lang="zh-CN" altLang="en-US" dirty="0"/>
              <a:t>控制接收与发送的移位时钟由振荡频率</a:t>
            </a:r>
            <a:r>
              <a:rPr lang="en-US" altLang="zh-CN" dirty="0" err="1"/>
              <a:t>fosc</a:t>
            </a:r>
            <a:r>
              <a:rPr lang="zh-CN" altLang="en-US" dirty="0"/>
              <a:t>的第二节拍</a:t>
            </a:r>
            <a:r>
              <a:rPr lang="en-US" altLang="zh-CN" dirty="0"/>
              <a:t>P2</a:t>
            </a:r>
            <a:r>
              <a:rPr lang="zh-CN" altLang="en-US" dirty="0"/>
              <a:t>时钟（即</a:t>
            </a:r>
            <a:r>
              <a:rPr lang="en-US" altLang="zh-CN" dirty="0" err="1"/>
              <a:t>fosc</a:t>
            </a:r>
            <a:r>
              <a:rPr lang="en-US" altLang="zh-CN" dirty="0"/>
              <a:t>/2</a:t>
            </a:r>
            <a:r>
              <a:rPr lang="zh-CN" altLang="en-US" dirty="0"/>
              <a:t>）给出，同时，方式</a:t>
            </a:r>
            <a:r>
              <a:rPr lang="en-US" altLang="zh-CN" dirty="0"/>
              <a:t>2</a:t>
            </a:r>
            <a:r>
              <a:rPr lang="zh-CN" altLang="en-US" dirty="0"/>
              <a:t>波特率还取决于</a:t>
            </a:r>
            <a:r>
              <a:rPr lang="en-US" altLang="zh-CN" dirty="0"/>
              <a:t>PCON</a:t>
            </a:r>
            <a:r>
              <a:rPr lang="zh-CN" altLang="en-US" dirty="0"/>
              <a:t>中</a:t>
            </a:r>
            <a:r>
              <a:rPr lang="en-US" altLang="zh-CN" dirty="0"/>
              <a:t>SMOD</a:t>
            </a:r>
            <a:r>
              <a:rPr lang="zh-CN" altLang="en-US" dirty="0"/>
              <a:t>位的值：</a:t>
            </a:r>
          </a:p>
          <a:p>
            <a:pPr lvl="2"/>
            <a:r>
              <a:rPr lang="en-US" altLang="zh-CN" dirty="0"/>
              <a:t>SMOD=0</a:t>
            </a:r>
            <a:r>
              <a:rPr lang="zh-CN" altLang="en-US" dirty="0"/>
              <a:t>时，波特率为</a:t>
            </a:r>
            <a:r>
              <a:rPr lang="en-US" altLang="zh-CN" dirty="0" err="1"/>
              <a:t>fosc</a:t>
            </a:r>
            <a:r>
              <a:rPr lang="zh-CN" altLang="en-US" dirty="0"/>
              <a:t>的</a:t>
            </a:r>
            <a:r>
              <a:rPr lang="en-US" altLang="zh-CN" dirty="0"/>
              <a:t>1/64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SMOD=1</a:t>
            </a:r>
            <a:r>
              <a:rPr lang="zh-CN" altLang="en-US" dirty="0"/>
              <a:t>时，波特率为</a:t>
            </a:r>
            <a:r>
              <a:rPr lang="en-US" altLang="zh-CN" dirty="0" err="1"/>
              <a:t>fosc</a:t>
            </a:r>
            <a:r>
              <a:rPr lang="zh-CN" altLang="en-US" dirty="0"/>
              <a:t>的</a:t>
            </a:r>
            <a:r>
              <a:rPr lang="en-US" altLang="zh-CN" dirty="0"/>
              <a:t>1/32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波特率 ≌ </a:t>
            </a:r>
            <a:r>
              <a:rPr lang="en-US" altLang="zh-CN" dirty="0"/>
              <a:t>2</a:t>
            </a:r>
            <a:r>
              <a:rPr lang="en-US" altLang="zh-CN" baseline="30000" dirty="0"/>
              <a:t>SMOD</a:t>
            </a:r>
            <a:r>
              <a:rPr lang="en-US" altLang="zh-CN" dirty="0"/>
              <a:t>/64×fosc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C6C5-AC74-4D26-92BF-068994E24D03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375C-ED5A-477D-8AFB-076DDDE283FE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4EB4E4-961D-4459-B651-B1995D8E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35" y="4563025"/>
            <a:ext cx="6667130" cy="15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0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047651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1563"/>
            <a:ext cx="7886700" cy="2323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）方式</a:t>
            </a:r>
            <a:r>
              <a:rPr lang="en-US" altLang="zh-CN" dirty="0"/>
              <a:t>1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的波特率</a:t>
            </a:r>
          </a:p>
          <a:p>
            <a:pPr lvl="1"/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的移位时钟脉冲由定时器</a:t>
            </a:r>
            <a:r>
              <a:rPr lang="en-US" altLang="zh-CN" dirty="0"/>
              <a:t>T1</a:t>
            </a:r>
            <a:r>
              <a:rPr lang="zh-CN" altLang="en-US" dirty="0"/>
              <a:t>的溢出率与</a:t>
            </a:r>
            <a:r>
              <a:rPr lang="en-US" altLang="zh-CN" dirty="0"/>
              <a:t>SMOD</a:t>
            </a:r>
            <a:r>
              <a:rPr lang="zh-CN" altLang="en-US" dirty="0"/>
              <a:t>值同时决定。即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400" dirty="0"/>
              <a:t>方式</a:t>
            </a:r>
            <a:r>
              <a:rPr lang="en-US" altLang="zh-CN" sz="2400" dirty="0"/>
              <a:t>1</a:t>
            </a:r>
            <a:r>
              <a:rPr lang="zh-CN" altLang="en-US" sz="2400" dirty="0"/>
              <a:t>、方式</a:t>
            </a:r>
            <a:r>
              <a:rPr lang="en-US" altLang="zh-CN" sz="2400" dirty="0"/>
              <a:t>3</a:t>
            </a:r>
            <a:r>
              <a:rPr lang="zh-CN" altLang="en-US" sz="2400" dirty="0"/>
              <a:t>波特率 ≌ </a:t>
            </a:r>
            <a:r>
              <a:rPr lang="en-US" altLang="zh-CN" sz="2400" dirty="0"/>
              <a:t>T1</a:t>
            </a:r>
            <a:r>
              <a:rPr lang="zh-CN" altLang="en-US" sz="2400" dirty="0"/>
              <a:t>溢出率</a:t>
            </a:r>
            <a:r>
              <a:rPr lang="en-US" altLang="zh-CN" sz="2400" dirty="0"/>
              <a:t>/n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9A9-B57B-4DA2-ACBB-42A5539993BD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D3A7-7098-4792-8BF3-F55F03AD79AA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19" name="Picture 4" descr="07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3728" y="3735014"/>
            <a:ext cx="5903912" cy="2736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D0AAF61-6D16-4B71-BD5F-D6159DB9FB2F}"/>
              </a:ext>
            </a:extLst>
          </p:cNvPr>
          <p:cNvSpPr/>
          <p:nvPr/>
        </p:nvSpPr>
        <p:spPr>
          <a:xfrm>
            <a:off x="5829913" y="3581685"/>
            <a:ext cx="2441582" cy="715089"/>
          </a:xfrm>
          <a:prstGeom prst="wedgeRoundRectCallout">
            <a:avLst>
              <a:gd name="adj1" fmla="val -34541"/>
              <a:gd name="adj2" fmla="val 646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SMOD=0</a:t>
            </a:r>
            <a:r>
              <a:rPr lang="zh-CN" altLang="en-US" dirty="0"/>
              <a:t>时，</a:t>
            </a:r>
            <a:r>
              <a:rPr lang="en-US" altLang="zh-CN" dirty="0"/>
              <a:t>n=32</a:t>
            </a:r>
            <a:r>
              <a:rPr lang="zh-CN" altLang="en-US" dirty="0"/>
              <a:t>；</a:t>
            </a:r>
            <a:r>
              <a:rPr lang="en-US" altLang="zh-CN" dirty="0"/>
              <a:t>SMOD=1</a:t>
            </a:r>
            <a:r>
              <a:rPr lang="zh-CN" altLang="en-US" dirty="0"/>
              <a:t>时，</a:t>
            </a:r>
            <a:r>
              <a:rPr lang="en-US" altLang="zh-CN" dirty="0"/>
              <a:t>n=16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83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9"/>
            <a:ext cx="7886700" cy="3043535"/>
          </a:xfrm>
        </p:spPr>
        <p:txBody>
          <a:bodyPr>
            <a:normAutofit/>
          </a:bodyPr>
          <a:lstStyle/>
          <a:p>
            <a:r>
              <a:rPr lang="zh-CN" altLang="en-US" dirty="0"/>
              <a:t>可用下式确定方式</a:t>
            </a:r>
            <a:r>
              <a:rPr lang="en-US" altLang="zh-CN" dirty="0"/>
              <a:t>1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的波特率：</a:t>
            </a:r>
          </a:p>
          <a:p>
            <a:pPr marL="457200" lvl="1" indent="0">
              <a:buNone/>
            </a:pP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、方式</a:t>
            </a:r>
            <a:r>
              <a:rPr lang="en-US" altLang="zh-CN" dirty="0"/>
              <a:t>3</a:t>
            </a:r>
            <a:r>
              <a:rPr lang="zh-CN" altLang="en-US" dirty="0"/>
              <a:t>波特率 ≌ </a:t>
            </a:r>
            <a:r>
              <a:rPr lang="en-US" altLang="zh-CN" dirty="0"/>
              <a:t>2</a:t>
            </a:r>
            <a:r>
              <a:rPr lang="en-US" altLang="zh-CN" baseline="30000" dirty="0"/>
              <a:t>SMOD</a:t>
            </a:r>
            <a:r>
              <a:rPr lang="en-US" altLang="zh-CN" dirty="0"/>
              <a:t>/32×(T1</a:t>
            </a:r>
            <a:r>
              <a:rPr lang="zh-CN" altLang="en-US" dirty="0"/>
              <a:t>溢出速率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T1</a:t>
            </a:r>
            <a:r>
              <a:rPr lang="zh-CN" altLang="en-US" dirty="0"/>
              <a:t>溢出速率取决于</a:t>
            </a:r>
            <a:r>
              <a:rPr lang="en-US" altLang="zh-CN" dirty="0"/>
              <a:t>T1</a:t>
            </a:r>
            <a:r>
              <a:rPr lang="zh-CN" altLang="en-US" dirty="0"/>
              <a:t>的计数速率（计数速率≌</a:t>
            </a:r>
            <a:r>
              <a:rPr lang="en-US" altLang="zh-CN" dirty="0" err="1"/>
              <a:t>fosc</a:t>
            </a:r>
            <a:r>
              <a:rPr lang="en-US" altLang="zh-CN" dirty="0"/>
              <a:t>/12</a:t>
            </a:r>
            <a:r>
              <a:rPr lang="zh-CN" altLang="en-US" dirty="0"/>
              <a:t>）和</a:t>
            </a:r>
            <a:r>
              <a:rPr lang="en-US" altLang="zh-CN" dirty="0"/>
              <a:t>T1</a:t>
            </a:r>
            <a:r>
              <a:rPr lang="zh-CN" altLang="en-US" dirty="0"/>
              <a:t>预置的初值。</a:t>
            </a:r>
          </a:p>
          <a:p>
            <a:r>
              <a:rPr lang="zh-CN" altLang="en-US" dirty="0"/>
              <a:t>若定时器</a:t>
            </a:r>
            <a:r>
              <a:rPr lang="en-US" altLang="zh-CN" dirty="0"/>
              <a:t>T1</a:t>
            </a:r>
            <a:r>
              <a:rPr lang="zh-CN" altLang="en-US" dirty="0"/>
              <a:t>采用模式</a:t>
            </a:r>
            <a:r>
              <a:rPr lang="en-US" altLang="zh-CN" dirty="0"/>
              <a:t>1</a:t>
            </a:r>
            <a:r>
              <a:rPr lang="zh-CN" altLang="en-US" dirty="0"/>
              <a:t>时，波特率公式如下：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6E46-7195-4238-8BC0-755E08B9975D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E665-5468-4432-B1B3-EEDE3B107FD1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59569" y="5085188"/>
            <a:ext cx="8424862" cy="10156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串行方式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、方式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波特率 ≌ </a:t>
            </a:r>
            <a:r>
              <a:rPr lang="en-US" altLang="zh-CN" sz="2400" b="1" dirty="0"/>
              <a:t>2</a:t>
            </a:r>
            <a:r>
              <a:rPr lang="en-US" altLang="zh-CN" sz="2800" b="1" baseline="30000" dirty="0"/>
              <a:t>SMOD</a:t>
            </a:r>
            <a:r>
              <a:rPr lang="en-US" altLang="zh-CN" sz="2400" b="1" dirty="0"/>
              <a:t>/32×(</a:t>
            </a:r>
            <a:r>
              <a:rPr lang="en-US" altLang="zh-CN" sz="2400" b="1" dirty="0" err="1"/>
              <a:t>fosc</a:t>
            </a:r>
            <a:r>
              <a:rPr lang="en-US" altLang="zh-CN" sz="2400" b="1" dirty="0"/>
              <a:t>/12)/(2</a:t>
            </a:r>
            <a:r>
              <a:rPr lang="en-US" altLang="zh-CN" sz="2400" b="1" baseline="30000" dirty="0"/>
              <a:t>16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初值</a:t>
            </a:r>
            <a:r>
              <a:rPr lang="en-US" altLang="zh-CN" sz="2400" b="1" dirty="0"/>
              <a:t>)</a:t>
            </a:r>
          </a:p>
          <a:p>
            <a:pPr algn="r">
              <a:spcBef>
                <a:spcPct val="50000"/>
              </a:spcBef>
            </a:pPr>
            <a:r>
              <a:rPr lang="zh-CN" altLang="en-US" sz="2400" b="1" dirty="0"/>
              <a:t>≌ </a:t>
            </a:r>
            <a:r>
              <a:rPr lang="en-US" altLang="zh-CN" sz="2400" b="1" dirty="0"/>
              <a:t>(1+SMOD)/32×(</a:t>
            </a:r>
            <a:r>
              <a:rPr lang="en-US" altLang="zh-CN" sz="2400" b="1" dirty="0" err="1"/>
              <a:t>fosc</a:t>
            </a:r>
            <a:r>
              <a:rPr lang="en-US" altLang="zh-CN" sz="2400" b="1" dirty="0"/>
              <a:t>/12)/(2</a:t>
            </a:r>
            <a:r>
              <a:rPr lang="en-US" altLang="zh-CN" sz="2400" b="1" baseline="30000" dirty="0"/>
              <a:t>16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初值</a:t>
            </a:r>
            <a:r>
              <a:rPr lang="en-US" altLang="zh-C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222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定时器</a:t>
            </a:r>
            <a:r>
              <a:rPr lang="en-US" altLang="zh-CN" dirty="0"/>
              <a:t>T1</a:t>
            </a:r>
            <a:r>
              <a:rPr lang="zh-CN" altLang="en-US" dirty="0"/>
              <a:t>用作波特率发生器时，通常选用定时器模式</a:t>
            </a:r>
            <a:r>
              <a:rPr lang="en-US" altLang="zh-CN" dirty="0"/>
              <a:t>2</a:t>
            </a:r>
            <a:r>
              <a:rPr lang="zh-CN" altLang="en-US" dirty="0"/>
              <a:t>（自动重装初值定时器）。</a:t>
            </a:r>
            <a:endParaRPr lang="en-US" altLang="zh-CN" dirty="0"/>
          </a:p>
          <a:p>
            <a:pPr lvl="1"/>
            <a:r>
              <a:rPr lang="zh-CN" altLang="en-US" dirty="0"/>
              <a:t>设置定时器</a:t>
            </a:r>
            <a:r>
              <a:rPr lang="en-US" altLang="zh-CN" dirty="0"/>
              <a:t>T1</a:t>
            </a:r>
            <a:r>
              <a:rPr lang="zh-CN" altLang="en-US" dirty="0"/>
              <a:t>为定时方式（使</a:t>
            </a:r>
            <a:r>
              <a:rPr lang="en-US" altLang="zh-CN" dirty="0"/>
              <a:t>C/T=0</a:t>
            </a:r>
            <a:r>
              <a:rPr lang="zh-CN" altLang="en-US" dirty="0"/>
              <a:t>），让</a:t>
            </a:r>
            <a:r>
              <a:rPr lang="en-US" altLang="zh-CN" dirty="0"/>
              <a:t>T1</a:t>
            </a:r>
            <a:r>
              <a:rPr lang="zh-CN" altLang="en-US" dirty="0"/>
              <a:t>计数内部振荡脉冲，即计数速率为</a:t>
            </a:r>
            <a:r>
              <a:rPr lang="en-US" altLang="zh-CN" dirty="0" err="1"/>
              <a:t>fosc</a:t>
            </a:r>
            <a:r>
              <a:rPr lang="en-US" altLang="zh-CN" dirty="0"/>
              <a:t>/12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注意应禁止</a:t>
            </a:r>
            <a:r>
              <a:rPr lang="en-US" altLang="zh-CN" dirty="0"/>
              <a:t>T1</a:t>
            </a:r>
            <a:r>
              <a:rPr lang="zh-CN" altLang="en-US" dirty="0"/>
              <a:t>中断，以免溢出而产生不必要的中断；</a:t>
            </a:r>
            <a:endParaRPr lang="en-US" altLang="zh-CN" dirty="0"/>
          </a:p>
          <a:p>
            <a:pPr lvl="1"/>
            <a:r>
              <a:rPr lang="zh-CN" altLang="en-US" dirty="0"/>
              <a:t>设定</a:t>
            </a:r>
            <a:r>
              <a:rPr lang="en-US" altLang="zh-CN" dirty="0"/>
              <a:t>TH1</a:t>
            </a:r>
            <a:r>
              <a:rPr lang="zh-CN" altLang="en-US" dirty="0"/>
              <a:t>和</a:t>
            </a:r>
            <a:r>
              <a:rPr lang="en-US" altLang="zh-CN" dirty="0"/>
              <a:t>TL1</a:t>
            </a:r>
            <a:r>
              <a:rPr lang="zh-CN" altLang="en-US" dirty="0"/>
              <a:t>定时初值为</a:t>
            </a:r>
            <a:r>
              <a:rPr lang="en-US" altLang="zh-CN" dirty="0"/>
              <a:t>X</a:t>
            </a:r>
            <a:r>
              <a:rPr lang="zh-CN" altLang="en-US" dirty="0"/>
              <a:t>，每过“</a:t>
            </a:r>
            <a:r>
              <a:rPr lang="en-US" altLang="zh-CN" dirty="0"/>
              <a:t>2</a:t>
            </a:r>
            <a:r>
              <a:rPr lang="en-US" altLang="zh-CN" baseline="30000" dirty="0"/>
              <a:t>8</a:t>
            </a:r>
            <a:r>
              <a:rPr lang="en-US" altLang="zh-CN" dirty="0"/>
              <a:t>-X”</a:t>
            </a:r>
            <a:r>
              <a:rPr lang="zh-CN" altLang="en-US" dirty="0"/>
              <a:t>个机器周期，定时器</a:t>
            </a:r>
            <a:r>
              <a:rPr lang="en-US" altLang="zh-CN" dirty="0"/>
              <a:t>T1</a:t>
            </a:r>
            <a:r>
              <a:rPr lang="zh-CN" altLang="en-US" dirty="0"/>
              <a:t>就会产生一次溢出。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0785-A24A-4DFD-8211-D08424C95280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3D23-F47D-45D5-80AC-4EE13D0BF76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14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dirty="0"/>
              <a:t>初值计算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T1</a:t>
                </a:r>
                <a:r>
                  <a:rPr lang="zh-CN" altLang="en-US" dirty="0"/>
                  <a:t>溢出速率为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T1</a:t>
                </a:r>
                <a:r>
                  <a:rPr lang="zh-CN" altLang="en-US" dirty="0"/>
                  <a:t>溢出速率 ≌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fosc</a:t>
                </a:r>
                <a:r>
                  <a:rPr lang="en-US" altLang="zh-CN" dirty="0"/>
                  <a:t>/12)/(2</a:t>
                </a:r>
                <a:r>
                  <a:rPr lang="en-US" altLang="zh-CN" baseline="30000" dirty="0"/>
                  <a:t>8</a:t>
                </a:r>
                <a:r>
                  <a:rPr lang="en-US" altLang="zh-CN" dirty="0"/>
                  <a:t>-X)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方式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的波特率 ≌ </a:t>
                </a:r>
                <a:r>
                  <a:rPr lang="en-US" altLang="zh-CN" dirty="0"/>
                  <a:t>(1+SMOD)/32×(</a:t>
                </a:r>
                <a:r>
                  <a:rPr lang="en-US" altLang="zh-CN" dirty="0" err="1"/>
                  <a:t>fosc</a:t>
                </a:r>
                <a:r>
                  <a:rPr lang="en-US" altLang="zh-CN" dirty="0"/>
                  <a:t>/12)/(2</a:t>
                </a:r>
                <a:r>
                  <a:rPr lang="en-US" altLang="zh-CN" baseline="30000" dirty="0"/>
                  <a:t>8</a:t>
                </a:r>
                <a:r>
                  <a:rPr lang="en-US" altLang="zh-CN" dirty="0"/>
                  <a:t>-X)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可得出定时器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模式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的初始值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：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𝒐𝒔𝒄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𝑺𝑴𝑶𝑫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𝟑𝟖𝟒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波特率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3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、波特率设计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7-1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89C51/S51</a:t>
                </a:r>
                <a:r>
                  <a:rPr lang="zh-CN" altLang="en-US" dirty="0"/>
                  <a:t>单片机时钟振荡频率为</a:t>
                </a:r>
                <a:r>
                  <a:rPr lang="en-US" altLang="zh-CN" dirty="0"/>
                  <a:t>11.0592MHz</a:t>
                </a:r>
                <a:r>
                  <a:rPr lang="zh-CN" altLang="en-US" dirty="0"/>
                  <a:t>，选用定时器</a:t>
                </a:r>
                <a:r>
                  <a:rPr lang="en-US" altLang="zh-CN" dirty="0"/>
                  <a:t>T1</a:t>
                </a:r>
                <a:r>
                  <a:rPr lang="zh-CN" altLang="en-US" dirty="0"/>
                  <a:t>工作模式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作为波特率发生器，波特率为</a:t>
                </a:r>
                <a:r>
                  <a:rPr lang="en-US" altLang="zh-CN" dirty="0"/>
                  <a:t>2400</a:t>
                </a:r>
                <a:r>
                  <a:rPr lang="zh-CN" altLang="en-US" dirty="0"/>
                  <a:t>波特，求初值。</a:t>
                </a:r>
              </a:p>
              <a:p>
                <a:r>
                  <a:rPr lang="zh-CN" altLang="en-US" dirty="0"/>
                  <a:t>解：设置波特率控制为</a:t>
                </a:r>
                <a:r>
                  <a:rPr lang="en-US" altLang="zh-CN" dirty="0"/>
                  <a:t>(SMOD)=0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11.0592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𝟑𝟖𝟒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×2400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所以，</a:t>
                </a:r>
                <a:r>
                  <a:rPr lang="en-US" altLang="zh-CN" dirty="0"/>
                  <a:t>(TH1)=(TL1)=F4H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7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8636-8F1C-48E4-B7A1-64D771A550D5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DA8F-D0A9-4698-B3DA-78E30F8720FC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63659" y="957656"/>
                <a:ext cx="3943350" cy="64831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𝒐𝒔𝒄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𝑺𝑴𝑶𝑫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𝟑𝟖𝟒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波特率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59" y="957656"/>
                <a:ext cx="3943350" cy="648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30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2010137" y="303326"/>
            <a:ext cx="4684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表</a:t>
            </a:r>
            <a:r>
              <a:rPr lang="en-US" altLang="zh-CN" sz="2000" b="1" dirty="0"/>
              <a:t>7-2    </a:t>
            </a:r>
            <a:r>
              <a:rPr lang="zh-CN" altLang="en-US" sz="2000" b="1" dirty="0"/>
              <a:t>常用波特率与其他参数选取关系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rcRect t="4513"/>
          <a:stretch/>
        </p:blipFill>
        <p:spPr>
          <a:xfrm>
            <a:off x="1423876" y="862645"/>
            <a:ext cx="5856818" cy="57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2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07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9" y="1052736"/>
            <a:ext cx="846839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35091" y="5157192"/>
            <a:ext cx="59039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串行口内部结构示意简图</a:t>
            </a:r>
          </a:p>
        </p:txBody>
      </p:sp>
    </p:spTree>
    <p:extLst>
      <p:ext uri="{BB962C8B-B14F-4D97-AF65-F5344CB8AC3E}">
        <p14:creationId xmlns:p14="http://schemas.microsoft.com/office/powerpoint/2010/main" val="381413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、波特率设计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系统晶体振荡频率选为</a:t>
            </a:r>
            <a:r>
              <a:rPr lang="en-US" altLang="zh-CN" dirty="0"/>
              <a:t>11.0592MHz</a:t>
            </a:r>
            <a:r>
              <a:rPr lang="zh-CN" altLang="en-US" dirty="0"/>
              <a:t>是为了使初值为整数，从而产生精确的波特率。</a:t>
            </a:r>
          </a:p>
          <a:p>
            <a:r>
              <a:rPr lang="zh-CN" altLang="en-US" dirty="0"/>
              <a:t>如果串行通信选用很低的波特率，可将定时器</a:t>
            </a:r>
            <a:r>
              <a:rPr lang="en-US" altLang="zh-CN" dirty="0"/>
              <a:t>T1</a:t>
            </a:r>
            <a:r>
              <a:rPr lang="zh-CN" altLang="en-US" dirty="0"/>
              <a:t>置于模式</a:t>
            </a:r>
            <a:r>
              <a:rPr lang="en-US" altLang="zh-CN" dirty="0"/>
              <a:t>0</a:t>
            </a:r>
            <a:r>
              <a:rPr lang="zh-CN" altLang="en-US" dirty="0"/>
              <a:t>或模式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13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位定时方式；</a:t>
            </a:r>
            <a:endParaRPr lang="en-US" altLang="zh-CN" dirty="0"/>
          </a:p>
          <a:p>
            <a:pPr lvl="1"/>
            <a:r>
              <a:rPr lang="zh-CN" altLang="en-US" dirty="0"/>
              <a:t>在这种情况下，</a:t>
            </a:r>
            <a:r>
              <a:rPr lang="en-US" altLang="zh-CN" dirty="0"/>
              <a:t>T1</a:t>
            </a:r>
            <a:r>
              <a:rPr lang="zh-CN" altLang="en-US" dirty="0"/>
              <a:t>溢出时，需要中断服务程序重装初值。</a:t>
            </a:r>
            <a:endParaRPr lang="en-US" altLang="zh-CN" dirty="0"/>
          </a:p>
          <a:p>
            <a:pPr lvl="1"/>
            <a:r>
              <a:rPr lang="zh-CN" altLang="en-US" dirty="0"/>
              <a:t>中断响应时间和执行指令时间会使波特率产生一定的误差，可用改变初值的办法加以调整。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FBA3-6AB9-4DC2-8F44-511C649E66E7}" type="datetime3">
              <a:rPr lang="zh-CN" altLang="en-US" smtClean="0"/>
              <a:pPr/>
              <a:t>2020年4月22日星期三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6546-C9BA-4427-8D82-71BC6C1BA791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4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、结  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562470"/>
            <a:ext cx="4422744" cy="461449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双缓冲结构</a:t>
            </a:r>
            <a:endParaRPr lang="en-US" altLang="zh-CN" dirty="0"/>
          </a:p>
          <a:p>
            <a:pPr lvl="1"/>
            <a:r>
              <a:rPr lang="zh-CN" altLang="en-US" dirty="0"/>
              <a:t>接收器是双缓冲结构，在前一个字节被从接收缓冲器</a:t>
            </a:r>
            <a:r>
              <a:rPr lang="en-US" altLang="zh-CN" dirty="0"/>
              <a:t>SBUF</a:t>
            </a:r>
            <a:r>
              <a:rPr lang="zh-CN" altLang="en-US" dirty="0"/>
              <a:t>读出之前，第二个字节即开始被接收（串行输入至移位寄存器），但是，在第二个字节接收完毕而前一个字节</a:t>
            </a:r>
            <a:r>
              <a:rPr lang="en-US" altLang="zh-CN" dirty="0"/>
              <a:t>CPU</a:t>
            </a:r>
            <a:r>
              <a:rPr lang="zh-CN" altLang="en-US" dirty="0"/>
              <a:t>未读取时，会丢失前一个字节。 </a:t>
            </a:r>
            <a:endParaRPr lang="en-US" altLang="zh-CN" dirty="0"/>
          </a:p>
          <a:p>
            <a:pPr lvl="1"/>
            <a:r>
              <a:rPr lang="zh-CN" altLang="en-US" dirty="0"/>
              <a:t>因为发送时</a:t>
            </a:r>
            <a:r>
              <a:rPr lang="en-US" altLang="zh-CN" dirty="0"/>
              <a:t>CPU</a:t>
            </a:r>
            <a:r>
              <a:rPr lang="zh-CN" altLang="en-US" dirty="0"/>
              <a:t>是主动的，不会产生重叠错误，所以不需要用双缓冲器结构来保持最大传送速率。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836D44-4507-4761-BF3C-71B2FD760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634" y="2528338"/>
            <a:ext cx="2981202" cy="278611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85AC-208B-43AB-8C25-BCF1FD10ABD0}" type="datetime3">
              <a:rPr lang="zh-CN" altLang="en-US" smtClean="0"/>
              <a:pPr/>
              <a:t>2020年4月22日星期三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34AC-7ED3-42BD-BEBA-BF7962F675B4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31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、结  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/>
              <a:t>发送与接收过程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dirty="0"/>
              <a:t>当向</a:t>
            </a:r>
            <a:r>
              <a:rPr lang="en-US" altLang="zh-CN" dirty="0"/>
              <a:t>SBUF</a:t>
            </a:r>
            <a:r>
              <a:rPr lang="zh-CN" altLang="en-US" dirty="0"/>
              <a:t>发“写”命令时（执行“</a:t>
            </a:r>
            <a:r>
              <a:rPr lang="en-US" altLang="zh-CN" dirty="0"/>
              <a:t>MOV SBUF,A”</a:t>
            </a:r>
            <a:r>
              <a:rPr lang="zh-CN" altLang="en-US" dirty="0"/>
              <a:t>指令），即是向发送缓冲器</a:t>
            </a:r>
            <a:r>
              <a:rPr lang="en-US" altLang="zh-CN" dirty="0"/>
              <a:t>SBUF</a:t>
            </a:r>
            <a:r>
              <a:rPr lang="zh-CN" altLang="en-US" dirty="0"/>
              <a:t>装载并开始由</a:t>
            </a:r>
            <a:r>
              <a:rPr lang="en-US" altLang="zh-CN" dirty="0"/>
              <a:t>TXD</a:t>
            </a:r>
            <a:r>
              <a:rPr lang="zh-CN" altLang="en-US" dirty="0"/>
              <a:t>引脚向外发送一帧数据，发送完便使发送中断标志位</a:t>
            </a:r>
            <a:r>
              <a:rPr lang="en-US" altLang="zh-CN" dirty="0"/>
              <a:t>TI=1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接收</a:t>
            </a:r>
            <a:endParaRPr lang="en-US" altLang="zh-CN" dirty="0"/>
          </a:p>
          <a:p>
            <a:pPr lvl="1"/>
            <a:r>
              <a:rPr lang="zh-CN" altLang="en-US" dirty="0"/>
              <a:t>条件：当串行口接收中断标志位</a:t>
            </a:r>
            <a:r>
              <a:rPr lang="en-US" altLang="zh-CN" dirty="0"/>
              <a:t>RI</a:t>
            </a:r>
            <a:r>
              <a:rPr lang="zh-CN" altLang="en-US" dirty="0"/>
              <a:t>（</a:t>
            </a:r>
            <a:r>
              <a:rPr lang="en-US" altLang="zh-CN" dirty="0"/>
              <a:t>SCON.0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r>
              <a:rPr lang="zh-CN" altLang="en-US" dirty="0"/>
              <a:t>时，置允许接收位</a:t>
            </a:r>
            <a:r>
              <a:rPr lang="en-US" altLang="zh-CN" dirty="0"/>
              <a:t>REN</a:t>
            </a:r>
            <a:r>
              <a:rPr lang="zh-CN" altLang="en-US" dirty="0"/>
              <a:t>（</a:t>
            </a:r>
            <a:r>
              <a:rPr lang="en-US" altLang="zh-CN" dirty="0"/>
              <a:t>SCON.4</a:t>
            </a:r>
            <a:r>
              <a:rPr lang="zh-CN" altLang="en-US" dirty="0"/>
              <a:t>）</a:t>
            </a:r>
            <a:r>
              <a:rPr lang="en-US" altLang="zh-CN" dirty="0"/>
              <a:t>=1</a:t>
            </a:r>
            <a:r>
              <a:rPr lang="zh-CN" altLang="en-US" dirty="0"/>
              <a:t>，就可以接收。</a:t>
            </a:r>
            <a:endParaRPr lang="en-US" altLang="zh-CN" dirty="0"/>
          </a:p>
          <a:p>
            <a:pPr lvl="1"/>
            <a:r>
              <a:rPr lang="zh-CN" altLang="en-US" dirty="0"/>
              <a:t>接收到的一帧数据进入移位寄存器，并装载到接收</a:t>
            </a:r>
            <a:r>
              <a:rPr lang="en-US" altLang="zh-CN" dirty="0"/>
              <a:t>SBUF</a:t>
            </a:r>
            <a:r>
              <a:rPr lang="zh-CN" altLang="en-US" dirty="0"/>
              <a:t>中，同时使</a:t>
            </a:r>
            <a:r>
              <a:rPr lang="en-US" altLang="zh-CN" dirty="0"/>
              <a:t>RI=1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当执行读</a:t>
            </a:r>
            <a:r>
              <a:rPr lang="en-US" altLang="zh-CN" dirty="0"/>
              <a:t>SBUF</a:t>
            </a:r>
            <a:r>
              <a:rPr lang="zh-CN" altLang="en-US" dirty="0"/>
              <a:t>命令时（执行“</a:t>
            </a:r>
            <a:r>
              <a:rPr lang="en-US" altLang="zh-CN" dirty="0"/>
              <a:t>MOV A,SBUF”</a:t>
            </a:r>
            <a:r>
              <a:rPr lang="zh-CN" altLang="en-US" dirty="0"/>
              <a:t>命令），便由接收缓冲器（</a:t>
            </a:r>
            <a:r>
              <a:rPr lang="en-US" altLang="zh-CN" dirty="0"/>
              <a:t>SBUF</a:t>
            </a:r>
            <a:r>
              <a:rPr lang="zh-CN" altLang="en-US" dirty="0"/>
              <a:t>）取出信息通过</a:t>
            </a:r>
            <a:r>
              <a:rPr lang="en-US" altLang="zh-CN" dirty="0"/>
              <a:t>89C51/S51</a:t>
            </a:r>
            <a:r>
              <a:rPr lang="zh-CN" altLang="en-US" dirty="0"/>
              <a:t>内部总线送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739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89C51/S51</a:t>
            </a:r>
            <a:r>
              <a:rPr lang="zh-CN" altLang="en-US" dirty="0"/>
              <a:t>串行口是可编程接口</a:t>
            </a:r>
            <a:endParaRPr lang="en-US" altLang="zh-CN" dirty="0"/>
          </a:p>
          <a:p>
            <a:pPr lvl="1"/>
            <a:r>
              <a:rPr lang="zh-CN" altLang="en-US" dirty="0"/>
              <a:t>两个控制字分别写入特殊功能寄存器</a:t>
            </a:r>
            <a:r>
              <a:rPr lang="en-US" altLang="zh-CN" dirty="0"/>
              <a:t>SCON</a:t>
            </a:r>
            <a:r>
              <a:rPr lang="zh-CN" altLang="en-US" dirty="0"/>
              <a:t>（</a:t>
            </a:r>
            <a:r>
              <a:rPr lang="en-US" altLang="zh-CN" dirty="0"/>
              <a:t>98H</a:t>
            </a:r>
            <a:r>
              <a:rPr lang="zh-CN" altLang="en-US" dirty="0"/>
              <a:t>）和电源控制寄存器</a:t>
            </a:r>
            <a:r>
              <a:rPr lang="en-US" altLang="zh-CN" dirty="0"/>
              <a:t>PCON</a:t>
            </a:r>
            <a:r>
              <a:rPr lang="zh-CN" altLang="en-US" dirty="0"/>
              <a:t>（</a:t>
            </a:r>
            <a:r>
              <a:rPr lang="en-US" altLang="zh-CN" dirty="0"/>
              <a:t>87H</a:t>
            </a:r>
            <a:r>
              <a:rPr lang="zh-CN" altLang="en-US" dirty="0"/>
              <a:t>）中即可。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SCON</a:t>
            </a:r>
            <a:r>
              <a:rPr lang="zh-CN" altLang="en-US" dirty="0"/>
              <a:t>（</a:t>
            </a:r>
            <a:r>
              <a:rPr lang="en-US" altLang="zh-CN" dirty="0"/>
              <a:t>98H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89C51/S51</a:t>
            </a:r>
            <a:r>
              <a:rPr lang="zh-CN" altLang="en-US" dirty="0"/>
              <a:t>串行通信的方式选择、接收和发送控制以及串行口的状态标志等均由特殊功能寄存器</a:t>
            </a:r>
            <a:r>
              <a:rPr lang="en-US" altLang="zh-CN" dirty="0"/>
              <a:t>SCON</a:t>
            </a:r>
            <a:r>
              <a:rPr lang="zh-CN" altLang="en-US" dirty="0"/>
              <a:t>控制和指示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、串行口控制字及控制寄存器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418855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547667" y="5589240"/>
            <a:ext cx="590391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串行口控制寄存器</a:t>
            </a:r>
            <a:r>
              <a:rPr lang="en-US" altLang="zh-CN" sz="2800" b="1" dirty="0"/>
              <a:t>SCON</a:t>
            </a:r>
          </a:p>
        </p:txBody>
      </p:sp>
      <p:sp>
        <p:nvSpPr>
          <p:cNvPr id="2" name="动作按钮: 上一张 1">
            <a:hlinkClick r:id="" action="ppaction://hlinkshowjump?jump=lastslideviewed" highlightClick="1"/>
          </p:cNvPr>
          <p:cNvSpPr/>
          <p:nvPr/>
        </p:nvSpPr>
        <p:spPr>
          <a:xfrm>
            <a:off x="7740352" y="6309320"/>
            <a:ext cx="665312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07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6" y="1052736"/>
            <a:ext cx="781208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80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①</a:t>
            </a:r>
            <a:r>
              <a:rPr lang="en-US" altLang="zh-CN" dirty="0"/>
              <a:t>SM0</a:t>
            </a:r>
            <a:r>
              <a:rPr lang="zh-CN" altLang="en-US" dirty="0"/>
              <a:t>和</a:t>
            </a:r>
            <a:r>
              <a:rPr lang="en-US" altLang="zh-CN" dirty="0"/>
              <a:t>SM1</a:t>
            </a:r>
            <a:r>
              <a:rPr lang="zh-CN" altLang="en-US" dirty="0"/>
              <a:t>（</a:t>
            </a:r>
            <a:r>
              <a:rPr lang="en-US" altLang="zh-CN" dirty="0"/>
              <a:t>SCON.7</a:t>
            </a:r>
            <a:r>
              <a:rPr lang="zh-CN" altLang="en-US" dirty="0"/>
              <a:t>，</a:t>
            </a:r>
            <a:r>
              <a:rPr lang="en-US" altLang="zh-CN" dirty="0"/>
              <a:t>SCON.6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串行口工作方式选择位。两个选择位对应</a:t>
            </a:r>
            <a:r>
              <a:rPr lang="en-US" altLang="zh-CN" dirty="0"/>
              <a:t>4</a:t>
            </a:r>
            <a:r>
              <a:rPr lang="zh-CN" altLang="en-US" dirty="0"/>
              <a:t>种通信方式，如表</a:t>
            </a:r>
            <a:r>
              <a:rPr lang="en-US" altLang="zh-CN" dirty="0"/>
              <a:t>7-1</a:t>
            </a:r>
            <a:r>
              <a:rPr lang="zh-CN" altLang="en-US" dirty="0"/>
              <a:t>所示。其中，</a:t>
            </a:r>
            <a:r>
              <a:rPr lang="en-US" altLang="zh-CN" dirty="0" err="1"/>
              <a:t>fosc</a:t>
            </a:r>
            <a:r>
              <a:rPr lang="zh-CN" altLang="en-US" dirty="0"/>
              <a:t>是振荡频率。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、串行口控制字及控制寄存器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4" y="3501008"/>
            <a:ext cx="7706012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3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3420</Words>
  <Application>Microsoft Office PowerPoint</Application>
  <PresentationFormat>全屏显示(4:3)</PresentationFormat>
  <Paragraphs>292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Arial</vt:lpstr>
      <vt:lpstr>Arial Narrow</vt:lpstr>
      <vt:lpstr>Calibri</vt:lpstr>
      <vt:lpstr>Calibri Light</vt:lpstr>
      <vt:lpstr>Cambria Math</vt:lpstr>
      <vt:lpstr>Times New Roman</vt:lpstr>
      <vt:lpstr>Office 主题​​</vt:lpstr>
      <vt:lpstr>7.2  89C51/S51串行口及应用</vt:lpstr>
      <vt:lpstr>7.2.1  89C51/S51串行口</vt:lpstr>
      <vt:lpstr>1、结  构</vt:lpstr>
      <vt:lpstr>PowerPoint 演示文稿</vt:lpstr>
      <vt:lpstr>1、结  构</vt:lpstr>
      <vt:lpstr>1、结  构-发送与接收过程</vt:lpstr>
      <vt:lpstr>2、串行口控制字及控制寄存器</vt:lpstr>
      <vt:lpstr>PowerPoint 演示文稿</vt:lpstr>
      <vt:lpstr>2、串行口控制字及控制寄存器</vt:lpstr>
      <vt:lpstr>2、串行口控制字及控制寄存器</vt:lpstr>
      <vt:lpstr>2、串行口控制字及控制寄存器</vt:lpstr>
      <vt:lpstr>2、串行口控制字及控制寄存器</vt:lpstr>
      <vt:lpstr>2、串行口控制字及控制寄存器</vt:lpstr>
      <vt:lpstr>2、串行口控制字及控制寄存器</vt:lpstr>
      <vt:lpstr>2、串行口控制字及控制寄存器</vt:lpstr>
      <vt:lpstr>2、串行口控制字及控制寄存器</vt:lpstr>
      <vt:lpstr>3、串行通信工作方式</vt:lpstr>
      <vt:lpstr>3、串行通信工作方式</vt:lpstr>
      <vt:lpstr>PowerPoint 演示文稿</vt:lpstr>
      <vt:lpstr>74LS164-串/并转换移位寄存器</vt:lpstr>
      <vt:lpstr>3、串行通信工作方式</vt:lpstr>
      <vt:lpstr>PowerPoint 演示文稿</vt:lpstr>
      <vt:lpstr>3、串行通信工作方式</vt:lpstr>
      <vt:lpstr>3、串行通信工作方式</vt:lpstr>
      <vt:lpstr>3、串行通信工作方式</vt:lpstr>
      <vt:lpstr>3、串行通信工作方式</vt:lpstr>
      <vt:lpstr>3、串行通信工作方式</vt:lpstr>
      <vt:lpstr>3、串行通信工作方式</vt:lpstr>
      <vt:lpstr>3、串行通信工作方式</vt:lpstr>
      <vt:lpstr>4、波特率设计</vt:lpstr>
      <vt:lpstr>4、波特率设计</vt:lpstr>
      <vt:lpstr>4、波特率设计</vt:lpstr>
      <vt:lpstr>4、波特率设计</vt:lpstr>
      <vt:lpstr>4、波特率设计</vt:lpstr>
      <vt:lpstr>4、波特率设计</vt:lpstr>
      <vt:lpstr>4、波特率设计</vt:lpstr>
      <vt:lpstr>4、波特率设计/初值计算</vt:lpstr>
      <vt:lpstr>4、波特率设计</vt:lpstr>
      <vt:lpstr>PowerPoint 演示文稿</vt:lpstr>
      <vt:lpstr>4、波特率设计</vt:lpstr>
    </vt:vector>
  </TitlesOfParts>
  <Company>USST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 89C51/S51串行口及应用</dc:title>
  <dc:creator>Shi Weibin</dc:creator>
  <cp:lastModifiedBy>wbshi</cp:lastModifiedBy>
  <cp:revision>16</cp:revision>
  <dcterms:created xsi:type="dcterms:W3CDTF">2020-02-26T08:10:00Z</dcterms:created>
  <dcterms:modified xsi:type="dcterms:W3CDTF">2020-04-22T15:22:03Z</dcterms:modified>
</cp:coreProperties>
</file>