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9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7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40425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4963A59-A6A1-4405-B84C-DDA0115A2757}" type="datetime3">
              <a:rPr lang="zh-CN" altLang="en-US"/>
              <a:pPr/>
              <a:t>2020年4月23日星期四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11638" y="6400800"/>
            <a:ext cx="16637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27988" y="6400800"/>
            <a:ext cx="1116012" cy="457200"/>
          </a:xfrm>
        </p:spPr>
        <p:txBody>
          <a:bodyPr/>
          <a:lstStyle>
            <a:lvl1pPr>
              <a:defRPr/>
            </a:lvl1pPr>
          </a:lstStyle>
          <a:p>
            <a:fld id="{355E69F7-E036-46D3-978A-59C99E259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2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68E0-FEC0-45A5-9471-B3F3374D737F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D448-52D3-4DF6-A7B1-65E654ADAE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A52E8A0-3BED-46D0-A215-676043DE09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5" y="185738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4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/>
              <a:t>7.2.2     89C51/S51</a:t>
            </a:r>
            <a:r>
              <a:rPr lang="zh-CN" altLang="en-US" dirty="0"/>
              <a:t>串行口的应用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89C51/S51</a:t>
            </a:r>
            <a:r>
              <a:rPr lang="zh-CN" altLang="en-US" dirty="0"/>
              <a:t>串行口的工作主要受串行口控制寄存器</a:t>
            </a:r>
            <a:r>
              <a:rPr lang="en-US" altLang="zh-CN" dirty="0"/>
              <a:t>SCON</a:t>
            </a:r>
            <a:r>
              <a:rPr lang="zh-CN" altLang="en-US" dirty="0"/>
              <a:t>的控制，另外，也受到电源控制寄存器</a:t>
            </a:r>
            <a:r>
              <a:rPr lang="en-US" altLang="zh-CN" dirty="0"/>
              <a:t>PCON</a:t>
            </a:r>
            <a:r>
              <a:rPr lang="zh-CN" altLang="en-US" dirty="0"/>
              <a:t>的影响。</a:t>
            </a:r>
            <a:r>
              <a:rPr lang="en-US" altLang="zh-CN" dirty="0"/>
              <a:t>SCON</a:t>
            </a:r>
            <a:r>
              <a:rPr lang="zh-CN" altLang="en-US" dirty="0"/>
              <a:t>寄存器用来控制串行口的工作方式、接收允许和附加位等。</a:t>
            </a:r>
          </a:p>
          <a:p>
            <a:r>
              <a:rPr lang="en-US" altLang="zh-CN" dirty="0"/>
              <a:t>89C51/S51</a:t>
            </a:r>
            <a:r>
              <a:rPr lang="zh-CN" altLang="en-US" dirty="0"/>
              <a:t>单片机串行口具有四种工作方式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0691-A5C0-4F1B-9A88-721BE83E37B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3038-9C54-43E2-AD2A-404C5EDAECF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09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、串行口方式</a:t>
            </a:r>
            <a:r>
              <a:rPr lang="en-US" altLang="zh-CN"/>
              <a:t>1</a:t>
            </a:r>
            <a:r>
              <a:rPr lang="zh-CN" altLang="en-US"/>
              <a:t>的发送和接收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例</a:t>
            </a:r>
            <a:r>
              <a:rPr lang="en-US" altLang="zh-CN" dirty="0"/>
              <a:t>7-4</a:t>
            </a:r>
            <a:r>
              <a:rPr lang="zh-CN" altLang="en-US" dirty="0"/>
              <a:t>：</a:t>
            </a:r>
            <a:r>
              <a:rPr lang="en-US" altLang="zh-CN" dirty="0"/>
              <a:t>89C51/S51</a:t>
            </a:r>
            <a:r>
              <a:rPr lang="zh-CN" altLang="en-US" dirty="0"/>
              <a:t>串行口按双工方式连续收发</a:t>
            </a:r>
            <a:r>
              <a:rPr lang="en-US" altLang="zh-CN" dirty="0"/>
              <a:t>ASCII</a:t>
            </a:r>
            <a:r>
              <a:rPr lang="zh-CN" altLang="en-US" dirty="0"/>
              <a:t>字符，最高位用来作奇偶校验位，采用奇校验方式，要求传送的比特率为</a:t>
            </a:r>
            <a:r>
              <a:rPr lang="en-US" altLang="zh-CN" dirty="0"/>
              <a:t>1200b/s</a:t>
            </a:r>
            <a:r>
              <a:rPr lang="zh-CN" altLang="en-US" dirty="0"/>
              <a:t>。编写有关的通信程序。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解：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串口工作方式？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码加</a:t>
            </a:r>
            <a:r>
              <a:rPr lang="en-US" altLang="zh-CN" dirty="0"/>
              <a:t>1</a:t>
            </a:r>
            <a:r>
              <a:rPr lang="zh-CN" altLang="en-US" dirty="0"/>
              <a:t>位奇校验共</a:t>
            </a:r>
            <a:r>
              <a:rPr lang="en-US" altLang="zh-CN" dirty="0"/>
              <a:t>8</a:t>
            </a:r>
            <a:r>
              <a:rPr lang="zh-CN" altLang="en-US" dirty="0"/>
              <a:t>位数据，可采用串行口方式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60C4-A784-4ED1-AD94-C55ED8306E53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6228-08FD-404E-95A4-B7E215F7EBA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3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校验的实现方法？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利用</a:t>
            </a:r>
            <a:r>
              <a:rPr lang="en-US" altLang="zh-CN" dirty="0"/>
              <a:t>PSW</a:t>
            </a:r>
            <a:r>
              <a:rPr lang="zh-CN" altLang="en-US" dirty="0"/>
              <a:t>中的校验位</a:t>
            </a:r>
            <a:r>
              <a:rPr lang="en-US" altLang="zh-CN" dirty="0"/>
              <a:t>P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/>
              <a:t>89C51/S51</a:t>
            </a:r>
            <a:r>
              <a:rPr lang="zh-CN" altLang="en-US" dirty="0"/>
              <a:t>单片机的奇偶校验位</a:t>
            </a:r>
            <a:r>
              <a:rPr lang="en-US" altLang="zh-CN" dirty="0"/>
              <a:t>P</a:t>
            </a:r>
            <a:r>
              <a:rPr lang="zh-CN" altLang="en-US" dirty="0"/>
              <a:t>反映累加器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en-US" altLang="zh-CN" dirty="0"/>
              <a:t>1</a:t>
            </a:r>
            <a:r>
              <a:rPr lang="zh-CN" altLang="en-US" dirty="0"/>
              <a:t>的数目的奇偶性，为奇数时，</a:t>
            </a:r>
            <a:r>
              <a:rPr lang="en-US" altLang="zh-CN" dirty="0"/>
              <a:t>P=1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应将</a:t>
            </a:r>
            <a:r>
              <a:rPr lang="en-US" altLang="zh-CN" dirty="0"/>
              <a:t>P</a:t>
            </a:r>
            <a:r>
              <a:rPr lang="zh-CN" altLang="en-US" dirty="0"/>
              <a:t>的值取反以后放入</a:t>
            </a:r>
            <a:r>
              <a:rPr lang="en-US" altLang="zh-CN" dirty="0"/>
              <a:t>ASCII</a:t>
            </a:r>
            <a:r>
              <a:rPr lang="zh-CN" altLang="en-US" dirty="0"/>
              <a:t>码最高位，满足</a:t>
            </a:r>
            <a:r>
              <a:rPr lang="zh-CN" altLang="en-US" dirty="0">
                <a:solidFill>
                  <a:srgbClr val="FF0000"/>
                </a:solidFill>
              </a:rPr>
              <a:t>奇</a:t>
            </a:r>
            <a:r>
              <a:rPr lang="zh-CN" altLang="en-US" dirty="0"/>
              <a:t>校验的要求。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7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双工通信的实现方法？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双工通信要求收、发能同时进行，</a:t>
            </a:r>
            <a:r>
              <a:rPr lang="en-US" altLang="zh-CN" dirty="0"/>
              <a:t>51</a:t>
            </a:r>
            <a:r>
              <a:rPr lang="zh-CN" altLang="en-US" dirty="0"/>
              <a:t>单片机的串行接口电路支持全双工通信方式，需要设置</a:t>
            </a:r>
            <a:r>
              <a:rPr lang="en-US" altLang="zh-CN" dirty="0"/>
              <a:t>SCON</a:t>
            </a:r>
            <a:r>
              <a:rPr lang="zh-CN" altLang="en-US" dirty="0"/>
              <a:t>寄存器，允许接收。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数据传送用中断方式进行，响应中断以后，通过检测是</a:t>
            </a:r>
            <a:r>
              <a:rPr lang="en-US" altLang="zh-CN" dirty="0"/>
              <a:t>RI</a:t>
            </a:r>
            <a:r>
              <a:rPr lang="zh-CN" altLang="en-US" dirty="0"/>
              <a:t>置位还是</a:t>
            </a:r>
            <a:r>
              <a:rPr lang="en-US" altLang="zh-CN" dirty="0"/>
              <a:t>TI</a:t>
            </a:r>
            <a:r>
              <a:rPr lang="zh-CN" altLang="en-US" dirty="0"/>
              <a:t>置位来决定</a:t>
            </a:r>
            <a:r>
              <a:rPr lang="en-US" altLang="zh-CN" dirty="0"/>
              <a:t>CPU</a:t>
            </a:r>
            <a:r>
              <a:rPr lang="zh-CN" altLang="en-US" dirty="0"/>
              <a:t>是进行发送操作还是接收操作，并清除</a:t>
            </a:r>
            <a:r>
              <a:rPr lang="en-US" altLang="zh-CN" dirty="0"/>
              <a:t>TI</a:t>
            </a:r>
            <a:r>
              <a:rPr lang="zh-CN" altLang="en-US" dirty="0"/>
              <a:t>或</a:t>
            </a:r>
            <a:r>
              <a:rPr lang="en-US" altLang="zh-CN" dirty="0"/>
              <a:t>RI</a:t>
            </a:r>
            <a:r>
              <a:rPr lang="zh-CN" altLang="en-US" dirty="0"/>
              <a:t>标志。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发送和接收都通过调用子程序来完成，设发送数据存储区的首地址为</a:t>
            </a:r>
            <a:r>
              <a:rPr lang="en-US" altLang="zh-CN" dirty="0"/>
              <a:t>20H</a:t>
            </a:r>
            <a:r>
              <a:rPr lang="zh-CN" altLang="en-US" dirty="0"/>
              <a:t>，接收数据区的首地址为</a:t>
            </a:r>
            <a:r>
              <a:rPr lang="en-US" altLang="zh-CN" dirty="0"/>
              <a:t>40H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D66-E0AE-4914-95AC-D6067342F8C4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760-287A-46BD-A325-D7E1A9E6ABA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如何获得所需的通信速率？</a:t>
            </a:r>
            <a:endParaRPr lang="en-US" altLang="zh-CN" dirty="0"/>
          </a:p>
          <a:p>
            <a:pPr lvl="1"/>
            <a:r>
              <a:rPr lang="en-US" altLang="zh-CN" dirty="0" err="1"/>
              <a:t>fosc</a:t>
            </a:r>
            <a:r>
              <a:rPr lang="zh-CN" altLang="en-US" dirty="0"/>
              <a:t>为</a:t>
            </a:r>
            <a:r>
              <a:rPr lang="en-US" altLang="zh-CN" dirty="0"/>
              <a:t>6MHz</a:t>
            </a:r>
            <a:r>
              <a:rPr lang="zh-CN" altLang="en-US" dirty="0"/>
              <a:t>，通过查波特率初值（表</a:t>
            </a:r>
            <a:r>
              <a:rPr lang="en-US" altLang="zh-CN" dirty="0"/>
              <a:t>7-2</a:t>
            </a:r>
            <a:r>
              <a:rPr lang="zh-CN" altLang="en-US" dirty="0"/>
              <a:t>）可知定时器的初装值为</a:t>
            </a:r>
            <a:r>
              <a:rPr lang="en-US" altLang="zh-CN" dirty="0"/>
              <a:t>F3H</a:t>
            </a:r>
            <a:r>
              <a:rPr lang="zh-CN" altLang="en-US" dirty="0"/>
              <a:t>。定时器</a:t>
            </a:r>
            <a:r>
              <a:rPr lang="en-US" altLang="zh-CN" dirty="0"/>
              <a:t>T1</a:t>
            </a:r>
            <a:r>
              <a:rPr lang="zh-CN" altLang="en-US" dirty="0"/>
              <a:t>采用</a:t>
            </a:r>
            <a:r>
              <a:rPr lang="zh-CN" altLang="en-US" dirty="0">
                <a:hlinkClick r:id="rId2" action="ppaction://hlinksldjump"/>
              </a:rPr>
              <a:t>工作模式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/>
              <a:t>，可以避免计数溢出后用软件重装定时初值的工作。</a:t>
            </a:r>
          </a:p>
        </p:txBody>
      </p:sp>
    </p:spTree>
    <p:extLst>
      <p:ext uri="{BB962C8B-B14F-4D97-AF65-F5344CB8AC3E}">
        <p14:creationId xmlns:p14="http://schemas.microsoft.com/office/powerpoint/2010/main" val="34629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程序清单：主程序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START:	MOV    TMOD ,#20H    ;</a:t>
            </a:r>
            <a:r>
              <a:rPr lang="zh-CN" altLang="en-US" dirty="0"/>
              <a:t>定时器</a:t>
            </a:r>
            <a:r>
              <a:rPr lang="en-US" altLang="zh-CN" dirty="0"/>
              <a:t>1</a:t>
            </a:r>
            <a:r>
              <a:rPr lang="zh-CN" altLang="en-US" dirty="0"/>
              <a:t>设为模式</a:t>
            </a:r>
            <a:r>
              <a:rPr lang="en-US" altLang="zh-CN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	MOV    TL1 , #0F3H   ;</a:t>
            </a:r>
            <a:r>
              <a:rPr lang="zh-CN" altLang="en-US" dirty="0"/>
              <a:t>定时器初值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MOV    TH1 ,#0F3H    ;8</a:t>
            </a:r>
            <a:r>
              <a:rPr lang="zh-CN" altLang="en-US" dirty="0"/>
              <a:t>位重装值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SETB   	TR1                ;</a:t>
            </a:r>
            <a:r>
              <a:rPr lang="zh-CN" altLang="en-US" dirty="0"/>
              <a:t>启动定时器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	MOV    SCON ,#50H   ;</a:t>
            </a:r>
            <a:r>
              <a:rPr lang="zh-CN" altLang="en-US" dirty="0"/>
              <a:t>设置为方式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REN=1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	MOV    R0 ,#20H      ;</a:t>
            </a:r>
            <a:r>
              <a:rPr lang="zh-CN" altLang="en-US" dirty="0"/>
              <a:t>发送数据区首址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MOV    R1 ,#40H      ;</a:t>
            </a:r>
            <a:r>
              <a:rPr lang="zh-CN" altLang="en-US" dirty="0"/>
              <a:t>接收数据区首址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ACALL  SOUT         ;</a:t>
            </a:r>
            <a:r>
              <a:rPr lang="zh-CN" altLang="en-US" dirty="0"/>
              <a:t>先输出一个字符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SETB   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	SETB   EA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	SJMP   $                  ;</a:t>
            </a:r>
            <a:r>
              <a:rPr lang="zh-CN" altLang="en-US" dirty="0"/>
              <a:t>等待中断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0D25-9129-4190-B7D2-FDCDBF04C50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704D-07C5-485E-A95F-F7F013745AC4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399194" y="1352899"/>
          <a:ext cx="5112568" cy="40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40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69044" y="5853586"/>
            <a:ext cx="5691876" cy="826143"/>
            <a:chOff x="2403035" y="5787231"/>
            <a:chExt cx="6140450" cy="904875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3035" y="5787231"/>
              <a:ext cx="61404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 dirty="0">
                  <a:solidFill>
                    <a:srgbClr val="990099"/>
                  </a:solidFill>
                </a:rPr>
                <a:t>     D7      D6     D5   D4      D3       D2    D1   D0</a:t>
              </a:r>
            </a:p>
          </p:txBody>
        </p:sp>
        <p:sp>
          <p:nvSpPr>
            <p:cNvPr id="9" name="Text Box 17">
              <a:hlinkClick r:id="rId2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5528823" y="6203156"/>
              <a:ext cx="1076325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6600CC"/>
                  </a:solidFill>
                </a:rPr>
                <a:t>GATE</a:t>
              </a:r>
            </a:p>
          </p:txBody>
        </p:sp>
        <p:sp>
          <p:nvSpPr>
            <p:cNvPr id="10" name="Text Box 18">
              <a:hlinkClick r:id="rId2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6589273" y="6203156"/>
              <a:ext cx="796925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chemeClr val="tx1"/>
                  </a:solidFill>
                </a:rPr>
                <a:t>C/ T</a:t>
              </a:r>
            </a:p>
          </p:txBody>
        </p:sp>
        <p:sp>
          <p:nvSpPr>
            <p:cNvPr id="11" name="Text Box 19">
              <a:hlinkClick r:id="rId3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7371910" y="6203156"/>
              <a:ext cx="1168400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FF3300"/>
                  </a:solidFill>
                </a:rPr>
                <a:t>M1 M0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7079810" y="6279356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2">
              <a:hlinkClick r:id="rId4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2514160" y="6206331"/>
              <a:ext cx="1076325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6600CC"/>
                  </a:solidFill>
                </a:rPr>
                <a:t>GATE</a:t>
              </a:r>
            </a:p>
          </p:txBody>
        </p:sp>
        <p:sp>
          <p:nvSpPr>
            <p:cNvPr id="14" name="Text Box 33">
              <a:hlinkClick r:id="rId4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3574610" y="6206331"/>
              <a:ext cx="796925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chemeClr val="tx1"/>
                  </a:solidFill>
                </a:rPr>
                <a:t>C/ T</a:t>
              </a:r>
            </a:p>
          </p:txBody>
        </p:sp>
        <p:sp>
          <p:nvSpPr>
            <p:cNvPr id="15" name="Text Box 34">
              <a:hlinkClick r:id="rId2" action="ppaction://hlinksldjump" highlightClick="1"/>
            </p:cNvPr>
            <p:cNvSpPr txBox="1">
              <a:spLocks noChangeArrowheads="1"/>
            </p:cNvSpPr>
            <p:nvPr/>
          </p:nvSpPr>
          <p:spPr bwMode="auto">
            <a:xfrm>
              <a:off x="4357248" y="6206331"/>
              <a:ext cx="1168400" cy="485775"/>
            </a:xfrm>
            <a:prstGeom prst="rect">
              <a:avLst/>
            </a:prstGeom>
            <a:solidFill>
              <a:srgbClr val="FFFF66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>
                  <a:solidFill>
                    <a:srgbClr val="FF3300"/>
                  </a:solidFill>
                </a:rPr>
                <a:t>M1 M0</a:t>
              </a: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4065148" y="6282531"/>
              <a:ext cx="152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4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发送子程序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SOUT: CLR  	TI</a:t>
            </a:r>
          </a:p>
          <a:p>
            <a:pPr marL="0" indent="0">
              <a:buNone/>
            </a:pPr>
            <a:r>
              <a:rPr lang="en-US" altLang="zh-CN" sz="2400" dirty="0"/>
              <a:t>       	MOV  	A , @R0   ;</a:t>
            </a:r>
            <a:r>
              <a:rPr lang="zh-CN" altLang="en-US" sz="2400" dirty="0"/>
              <a:t>取发送数据到</a:t>
            </a:r>
            <a:r>
              <a:rPr lang="en-US" altLang="zh-CN" sz="2400" dirty="0"/>
              <a:t>A</a:t>
            </a:r>
          </a:p>
          <a:p>
            <a:pPr marL="0" indent="0">
              <a:buNone/>
            </a:pPr>
            <a:r>
              <a:rPr lang="en-US" altLang="zh-CN" sz="2400" dirty="0"/>
              <a:t>           	MOV  	C, P        ;</a:t>
            </a:r>
            <a:r>
              <a:rPr lang="zh-CN" altLang="en-US" sz="2400" dirty="0"/>
              <a:t>奇偶标识赋予</a:t>
            </a:r>
            <a:r>
              <a:rPr lang="en-US" altLang="zh-CN" sz="2400" dirty="0"/>
              <a:t>C</a:t>
            </a:r>
          </a:p>
          <a:p>
            <a:pPr marL="0" indent="0">
              <a:buNone/>
            </a:pPr>
            <a:r>
              <a:rPr lang="en-US" altLang="zh-CN" sz="2400" dirty="0"/>
              <a:t>	CPL  	C              ;</a:t>
            </a:r>
            <a:r>
              <a:rPr lang="zh-CN" altLang="en-US" sz="2400" dirty="0"/>
              <a:t>奇校验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MOV	0E7H, C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INC  	R0          ;</a:t>
            </a:r>
            <a:r>
              <a:rPr lang="zh-CN" altLang="en-US" sz="2400" dirty="0"/>
              <a:t>修改发送数据指针</a:t>
            </a:r>
          </a:p>
          <a:p>
            <a:pPr marL="0" indent="0">
              <a:buNone/>
            </a:pPr>
            <a:r>
              <a:rPr lang="en-US" altLang="zh-CN" sz="2400" dirty="0"/>
              <a:t>	MOV  	SBUF, A    ;</a:t>
            </a:r>
            <a:r>
              <a:rPr lang="zh-CN" altLang="en-US" sz="2400" dirty="0"/>
              <a:t>发送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  <a:p>
            <a:pPr marL="0" indent="0">
              <a:buNone/>
            </a:pPr>
            <a:r>
              <a:rPr lang="en-US" altLang="zh-CN" sz="2400" dirty="0"/>
              <a:t>	RET                      ;</a:t>
            </a:r>
            <a:r>
              <a:rPr lang="zh-CN" altLang="en-US" sz="2400" dirty="0"/>
              <a:t>返回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3CD3-D9A3-4A51-B5D9-3B01CC94B582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5160-679A-47C6-8144-8998900A07C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79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中断服务程序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	ORG    	0023H      	;</a:t>
            </a:r>
            <a:r>
              <a:rPr lang="zh-CN" altLang="en-US" sz="2000" dirty="0"/>
              <a:t>串行口中断入口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	AJMP   	SBR1      		;</a:t>
            </a:r>
            <a:r>
              <a:rPr lang="zh-CN" altLang="en-US" sz="2000" dirty="0"/>
              <a:t>转至中断服务程序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	ORG    	0100H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SBR1: 	JNB    	RI, SEND   	;TI=1,</a:t>
            </a:r>
            <a:r>
              <a:rPr lang="zh-CN" altLang="en-US" sz="2000" dirty="0"/>
              <a:t>为发送中断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	ACALL  	SIN        		;RI=1,</a:t>
            </a:r>
            <a:r>
              <a:rPr lang="zh-CN" altLang="en-US" sz="2000" dirty="0"/>
              <a:t>为接收中断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	SJMP   	NEXT      		;</a:t>
            </a:r>
            <a:r>
              <a:rPr lang="zh-CN" altLang="en-US" sz="2000" dirty="0"/>
              <a:t>转至统一的出口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SEND: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     	ACALL  	SOUT     		;</a:t>
            </a:r>
            <a:r>
              <a:rPr lang="zh-CN" altLang="en-US" sz="2000" dirty="0"/>
              <a:t>调用发送子程序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NEXT: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     	RETI                     		;</a:t>
            </a:r>
            <a:r>
              <a:rPr lang="zh-CN" altLang="en-US" sz="2000" dirty="0"/>
              <a:t>中断返回</a:t>
            </a:r>
          </a:p>
        </p:txBody>
      </p:sp>
    </p:spTree>
    <p:extLst>
      <p:ext uri="{BB962C8B-B14F-4D97-AF65-F5344CB8AC3E}">
        <p14:creationId xmlns:p14="http://schemas.microsoft.com/office/powerpoint/2010/main" val="168897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接收子程序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SIN: 	CLR  RI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       	MOV  A ,SBUF   ;</a:t>
            </a:r>
            <a:r>
              <a:rPr lang="zh-CN" altLang="en-US" dirty="0"/>
              <a:t>读出接收缓冲区内容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MOV  C ,P           ;</a:t>
            </a:r>
            <a:r>
              <a:rPr lang="zh-CN" altLang="en-US" dirty="0"/>
              <a:t>取出校验位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 	</a:t>
            </a:r>
            <a:r>
              <a:rPr lang="en-US" altLang="zh-CN" dirty="0">
                <a:solidFill>
                  <a:srgbClr val="FF0000"/>
                </a:solidFill>
              </a:rPr>
              <a:t> JNC ERROR</a:t>
            </a: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en-US" dirty="0">
                <a:solidFill>
                  <a:srgbClr val="FF0000"/>
                </a:solidFill>
              </a:rPr>
              <a:t>奇校验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	</a:t>
            </a:r>
            <a:r>
              <a:rPr lang="en-US" altLang="zh-CN" dirty="0"/>
              <a:t>ANL  A ,#7FH      ;</a:t>
            </a:r>
            <a:r>
              <a:rPr lang="zh-CN" altLang="en-US" dirty="0"/>
              <a:t>删去校验位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MOV  @R1 ,A      ;</a:t>
            </a:r>
            <a:r>
              <a:rPr lang="zh-CN" altLang="en-US" dirty="0"/>
              <a:t>读入接收缓冲区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	</a:t>
            </a:r>
            <a:r>
              <a:rPr lang="en-US" altLang="zh-CN" dirty="0"/>
              <a:t>INC  R1                 ;</a:t>
            </a:r>
            <a:r>
              <a:rPr lang="zh-CN" altLang="en-US" dirty="0"/>
              <a:t>修改接收数据指针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RET                       ;</a:t>
            </a:r>
            <a:r>
              <a:rPr lang="zh-CN" altLang="en-US" dirty="0"/>
              <a:t>返回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ERROR: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04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7-5</a:t>
            </a:r>
            <a:endParaRPr lang="zh-CN" alt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由串行口接收带奇偶校验位的数据块。采用查询方式，接收器把接收到的</a:t>
            </a:r>
            <a:r>
              <a:rPr lang="en-US" altLang="zh-CN" dirty="0"/>
              <a:t>32B</a:t>
            </a:r>
            <a:r>
              <a:rPr lang="zh-CN" altLang="en-US" dirty="0"/>
              <a:t>数据存放在</a:t>
            </a:r>
            <a:r>
              <a:rPr lang="en-US" altLang="zh-CN" dirty="0"/>
              <a:t>20H-3FH</a:t>
            </a:r>
            <a:r>
              <a:rPr lang="zh-CN" altLang="en-US" dirty="0"/>
              <a:t>单元内，波特率同上，若奇偶校验出错则置进位位为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0752-B928-4A73-A80D-5C45F37AA26B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A040-C848-4AA2-B4D7-72888F77760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8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程序清单</a:t>
            </a:r>
            <a:r>
              <a:rPr lang="en-US" altLang="zh-CN"/>
              <a:t>-</a:t>
            </a:r>
            <a:r>
              <a:rPr lang="zh-CN" altLang="en-US"/>
              <a:t>主程序</a:t>
            </a:r>
            <a:endParaRPr lang="zh-CN" alt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MOV   SCON ,#01010000B        ;</a:t>
            </a:r>
            <a:r>
              <a:rPr lang="zh-CN" altLang="en-US" dirty="0"/>
              <a:t>设串口方式</a:t>
            </a:r>
            <a:r>
              <a:rPr lang="en-US" altLang="zh-CN" dirty="0"/>
              <a:t>1</a:t>
            </a:r>
            <a:r>
              <a:rPr lang="zh-CN" altLang="en-US" dirty="0"/>
              <a:t>，允许接收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MOV   TMOD ,#20H         	 ;</a:t>
            </a:r>
            <a:r>
              <a:rPr lang="zh-CN" altLang="en-US" dirty="0"/>
              <a:t>设置定时器</a:t>
            </a:r>
            <a:r>
              <a:rPr lang="en-US" altLang="zh-CN" dirty="0"/>
              <a:t>T1</a:t>
            </a:r>
            <a:r>
              <a:rPr lang="zh-CN" altLang="en-US" dirty="0"/>
              <a:t>为模式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	MOV   TL1 ,#0F3H          	 ;</a:t>
            </a:r>
            <a:r>
              <a:rPr lang="zh-CN" altLang="en-US" dirty="0"/>
              <a:t>初值，波特率为</a:t>
            </a:r>
            <a:r>
              <a:rPr lang="en-US" altLang="zh-CN" dirty="0"/>
              <a:t>1200b/s</a:t>
            </a:r>
          </a:p>
          <a:p>
            <a:pPr marL="0" indent="0">
              <a:buNone/>
            </a:pPr>
            <a:r>
              <a:rPr lang="en-US" altLang="zh-CN" dirty="0"/>
              <a:t>	MOV   TH1 ,#0F3H  </a:t>
            </a:r>
          </a:p>
          <a:p>
            <a:pPr marL="0" indent="0">
              <a:buNone/>
            </a:pPr>
            <a:r>
              <a:rPr lang="en-US" altLang="zh-CN" dirty="0"/>
              <a:t>	SETB  TR1                   	  ;</a:t>
            </a:r>
            <a:r>
              <a:rPr lang="zh-CN" altLang="en-US" dirty="0"/>
              <a:t>启动</a:t>
            </a:r>
            <a:r>
              <a:rPr lang="en-US" altLang="zh-CN" dirty="0"/>
              <a:t>T1</a:t>
            </a:r>
            <a:r>
              <a:rPr lang="zh-CN" altLang="en-US" dirty="0"/>
              <a:t>运行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MOV   R0  ,#20H  </a:t>
            </a:r>
          </a:p>
          <a:p>
            <a:pPr marL="0" indent="0">
              <a:buNone/>
            </a:pPr>
            <a:r>
              <a:rPr lang="en-US" altLang="zh-CN" dirty="0"/>
              <a:t>	MOV   R7  ,#32               	 ;</a:t>
            </a:r>
            <a:r>
              <a:rPr lang="zh-CN" altLang="en-US" dirty="0"/>
              <a:t>数据块长度</a:t>
            </a:r>
          </a:p>
          <a:p>
            <a:pPr marL="0" indent="0">
              <a:buNone/>
            </a:pPr>
            <a:r>
              <a:rPr lang="en-US" altLang="zh-CN" dirty="0"/>
              <a:t>LOOP: 	ACALL  SP-IN          	;</a:t>
            </a:r>
            <a:r>
              <a:rPr lang="zh-CN" altLang="en-US" dirty="0"/>
              <a:t>调接收一帧子程序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JC     ERROR         		 ;</a:t>
            </a:r>
            <a:r>
              <a:rPr lang="zh-CN" altLang="en-US" dirty="0"/>
              <a:t>校验，由</a:t>
            </a:r>
            <a:r>
              <a:rPr lang="en-US" altLang="zh-CN" dirty="0"/>
              <a:t>SP-IN</a:t>
            </a:r>
            <a:r>
              <a:rPr lang="zh-CN" altLang="en-US" dirty="0"/>
              <a:t>中“</a:t>
            </a:r>
            <a:r>
              <a:rPr lang="en-US" altLang="zh-CN" dirty="0"/>
              <a:t>CPL C”</a:t>
            </a:r>
            <a:r>
              <a:rPr lang="zh-CN" altLang="en-US" dirty="0"/>
              <a:t>结果决定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MOV    @R0 ,A         	;</a:t>
            </a:r>
            <a:r>
              <a:rPr lang="zh-CN" altLang="en-US" dirty="0"/>
              <a:t>存放接收的数据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INC    R0</a:t>
            </a:r>
          </a:p>
          <a:p>
            <a:pPr marL="0" indent="0">
              <a:buNone/>
            </a:pPr>
            <a:r>
              <a:rPr lang="en-US" altLang="zh-CN" dirty="0"/>
              <a:t>     	DJNZ   R7 ,LOOP</a:t>
            </a:r>
          </a:p>
          <a:p>
            <a:pPr marL="0" indent="0">
              <a:buNone/>
            </a:pPr>
            <a:r>
              <a:rPr lang="en-US" altLang="zh-CN" dirty="0"/>
              <a:t>     	 ……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8E74-797F-422C-8C9D-31B20522AD0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7876-94A8-4492-BC98-946937A6888B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5508104" y="1052737"/>
            <a:ext cx="2304256" cy="637952"/>
          </a:xfrm>
          <a:prstGeom prst="wedgeRoundRectCallout">
            <a:avLst>
              <a:gd name="adj1" fmla="val -34839"/>
              <a:gd name="adj2" fmla="val 58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采用查询方式</a:t>
            </a:r>
          </a:p>
        </p:txBody>
      </p:sp>
    </p:spTree>
    <p:extLst>
      <p:ext uri="{BB962C8B-B14F-4D97-AF65-F5344CB8AC3E}">
        <p14:creationId xmlns:p14="http://schemas.microsoft.com/office/powerpoint/2010/main" val="42944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、串行口方式</a:t>
            </a:r>
            <a:r>
              <a:rPr lang="en-US" altLang="zh-CN"/>
              <a:t>0</a:t>
            </a:r>
            <a:r>
              <a:rPr lang="zh-CN" altLang="en-US"/>
              <a:t>的应用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89C51/S51</a:t>
            </a:r>
            <a:r>
              <a:rPr lang="zh-CN" altLang="en-US" dirty="0"/>
              <a:t>单片机串行口在方式</a:t>
            </a:r>
            <a:r>
              <a:rPr lang="en-US" altLang="zh-CN" dirty="0"/>
              <a:t>0</a:t>
            </a:r>
            <a:r>
              <a:rPr lang="zh-CN" altLang="en-US" dirty="0"/>
              <a:t>时是同步操作。</a:t>
            </a:r>
            <a:endParaRPr lang="en-US" altLang="zh-CN" dirty="0"/>
          </a:p>
          <a:p>
            <a:pPr lvl="1"/>
            <a:r>
              <a:rPr lang="zh-CN" altLang="en-US" dirty="0"/>
              <a:t>外接串入</a:t>
            </a:r>
            <a:r>
              <a:rPr lang="en-US" altLang="zh-CN" dirty="0"/>
              <a:t>——</a:t>
            </a:r>
            <a:r>
              <a:rPr lang="zh-CN" altLang="en-US" dirty="0"/>
              <a:t>并出或并入</a:t>
            </a:r>
            <a:r>
              <a:rPr lang="en-US" altLang="zh-CN" dirty="0"/>
              <a:t>——</a:t>
            </a:r>
            <a:r>
              <a:rPr lang="zh-CN" altLang="en-US" dirty="0"/>
              <a:t>串出器件，可实现</a:t>
            </a:r>
            <a:r>
              <a:rPr lang="en-US" altLang="zh-CN" dirty="0"/>
              <a:t>I/O</a:t>
            </a:r>
            <a:r>
              <a:rPr lang="zh-CN" altLang="en-US" dirty="0"/>
              <a:t>的扩展。</a:t>
            </a:r>
          </a:p>
          <a:p>
            <a:r>
              <a:rPr lang="zh-CN" altLang="en-US" dirty="0"/>
              <a:t>串行口方式</a:t>
            </a:r>
            <a:r>
              <a:rPr lang="en-US" altLang="zh-CN" dirty="0"/>
              <a:t>0</a:t>
            </a:r>
            <a:r>
              <a:rPr lang="zh-CN" altLang="en-US" dirty="0"/>
              <a:t>的数据传送可以采用中断方式，也可以采用查询方式。无论哪种方式，都要借助于</a:t>
            </a:r>
            <a:r>
              <a:rPr lang="en-US" altLang="zh-CN" dirty="0"/>
              <a:t>TI</a:t>
            </a:r>
            <a:r>
              <a:rPr lang="zh-CN" altLang="en-US" dirty="0"/>
              <a:t>或</a:t>
            </a:r>
            <a:r>
              <a:rPr lang="en-US" altLang="zh-CN" dirty="0"/>
              <a:t>RI</a:t>
            </a:r>
            <a:r>
              <a:rPr lang="zh-CN" altLang="en-US" dirty="0"/>
              <a:t>标志。</a:t>
            </a:r>
          </a:p>
          <a:p>
            <a:pPr lvl="1"/>
            <a:r>
              <a:rPr lang="zh-CN" altLang="en-US" dirty="0"/>
              <a:t>发送时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TI</a:t>
            </a:r>
            <a:r>
              <a:rPr lang="zh-CN" altLang="en-US" dirty="0"/>
              <a:t>置位后引起中断申请，在中断服务程序中发送下一组数据；</a:t>
            </a:r>
            <a:endParaRPr lang="en-US" altLang="zh-CN" dirty="0"/>
          </a:p>
          <a:p>
            <a:pPr lvl="2"/>
            <a:r>
              <a:rPr lang="zh-CN" altLang="en-US" dirty="0"/>
              <a:t>或者通过查询</a:t>
            </a:r>
            <a:r>
              <a:rPr lang="en-US" altLang="zh-CN" dirty="0"/>
              <a:t>TI</a:t>
            </a:r>
            <a:r>
              <a:rPr lang="zh-CN" altLang="en-US" dirty="0"/>
              <a:t>的值，直到</a:t>
            </a:r>
            <a:r>
              <a:rPr lang="en-US" altLang="zh-CN" dirty="0"/>
              <a:t>TI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后结束查询，进入下一个字符的发送。</a:t>
            </a:r>
          </a:p>
          <a:p>
            <a:pPr lvl="1"/>
            <a:r>
              <a:rPr lang="zh-CN" altLang="en-US" dirty="0"/>
              <a:t>接收时</a:t>
            </a:r>
            <a:endParaRPr lang="en-US" altLang="zh-CN" dirty="0"/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RI</a:t>
            </a:r>
            <a:r>
              <a:rPr lang="zh-CN" altLang="en-US" dirty="0"/>
              <a:t>引起中断或对</a:t>
            </a:r>
            <a:r>
              <a:rPr lang="en-US" altLang="zh-CN" dirty="0"/>
              <a:t>RI</a:t>
            </a:r>
            <a:r>
              <a:rPr lang="zh-CN" altLang="en-US" dirty="0"/>
              <a:t>查询来决定何时接收下一个字符。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在开始串行通信前，先对</a:t>
            </a:r>
            <a:r>
              <a:rPr lang="en-US" altLang="zh-CN" dirty="0"/>
              <a:t>SCON</a:t>
            </a:r>
            <a:r>
              <a:rPr lang="zh-CN" altLang="en-US" dirty="0"/>
              <a:t>寄存器初始化，设置工作方式。在方式</a:t>
            </a:r>
            <a:r>
              <a:rPr lang="en-US" altLang="zh-CN" dirty="0"/>
              <a:t>0</a:t>
            </a:r>
            <a:r>
              <a:rPr lang="zh-CN" altLang="en-US" dirty="0"/>
              <a:t>中，（</a:t>
            </a:r>
            <a:r>
              <a:rPr lang="en-US" altLang="zh-CN" dirty="0"/>
              <a:t>SCON</a:t>
            </a:r>
            <a:r>
              <a:rPr lang="zh-CN" altLang="en-US" dirty="0"/>
              <a:t>）</a:t>
            </a:r>
            <a:r>
              <a:rPr lang="en-US" altLang="zh-CN" dirty="0"/>
              <a:t>=00H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3AD0-C8B3-4C9B-A0BE-7BD4CDB4B226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0F1C-4537-4DB3-96EE-7AD3B2A8520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37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接收一帧子程序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SP-IN: 		JNB  RI ,$         	;RI</a:t>
            </a:r>
            <a:r>
              <a:rPr lang="zh-CN" altLang="en-US" sz="2400" dirty="0"/>
              <a:t>由硬件置位</a:t>
            </a:r>
          </a:p>
          <a:p>
            <a:pPr marL="0" indent="0">
              <a:buNone/>
            </a:pPr>
            <a:r>
              <a:rPr lang="zh-CN" altLang="en-US" sz="2400" dirty="0"/>
              <a:t>         		</a:t>
            </a:r>
            <a:r>
              <a:rPr lang="en-US" altLang="zh-CN" sz="2400" dirty="0"/>
              <a:t>CLR  RI            	;</a:t>
            </a:r>
            <a:r>
              <a:rPr lang="zh-CN" altLang="en-US" sz="2400" dirty="0"/>
              <a:t>软件清除</a:t>
            </a:r>
            <a:r>
              <a:rPr lang="en-US" altLang="zh-CN" sz="2400" dirty="0"/>
              <a:t>RI</a:t>
            </a:r>
          </a:p>
          <a:p>
            <a:pPr marL="0" indent="0">
              <a:buNone/>
            </a:pPr>
            <a:r>
              <a:rPr lang="en-US" altLang="zh-CN" sz="2400" dirty="0"/>
              <a:t>         		MOV  A ,SBUF </a:t>
            </a:r>
          </a:p>
          <a:p>
            <a:pPr marL="0" indent="0">
              <a:buNone/>
            </a:pPr>
            <a:r>
              <a:rPr lang="en-US" altLang="zh-CN" sz="2400" dirty="0"/>
              <a:t>         		MOV  C ,P          	;</a:t>
            </a:r>
            <a:r>
              <a:rPr lang="zh-CN" altLang="en-US" sz="2400" dirty="0"/>
              <a:t>保存奇校验位</a:t>
            </a:r>
          </a:p>
          <a:p>
            <a:pPr marL="0" indent="0">
              <a:buNone/>
            </a:pPr>
            <a:r>
              <a:rPr lang="zh-CN" altLang="en-US" sz="2400" dirty="0"/>
              <a:t>         		</a:t>
            </a:r>
            <a:r>
              <a:rPr lang="en-US" altLang="zh-CN" sz="2400" dirty="0">
                <a:solidFill>
                  <a:srgbClr val="FF0000"/>
                </a:solidFill>
              </a:rPr>
              <a:t>CPL   C        </a:t>
            </a:r>
            <a:r>
              <a:rPr lang="en-US" altLang="zh-CN" sz="2400" dirty="0"/>
              <a:t>		;</a:t>
            </a:r>
          </a:p>
          <a:p>
            <a:pPr marL="0" indent="0">
              <a:buNone/>
            </a:pPr>
            <a:r>
              <a:rPr lang="zh-CN" altLang="en-US" sz="2400" dirty="0"/>
              <a:t> 		</a:t>
            </a:r>
            <a:r>
              <a:rPr lang="en-US" altLang="zh-CN" sz="2400" dirty="0"/>
              <a:t>ANL  A ,#7FH       	;</a:t>
            </a:r>
            <a:r>
              <a:rPr lang="zh-CN" altLang="en-US" sz="2400" dirty="0"/>
              <a:t>去掉奇校验位</a:t>
            </a:r>
          </a:p>
          <a:p>
            <a:pPr marL="0" indent="0">
              <a:buNone/>
            </a:pPr>
            <a:r>
              <a:rPr lang="zh-CN" altLang="en-US" sz="2400" dirty="0"/>
              <a:t>        		</a:t>
            </a:r>
            <a:r>
              <a:rPr lang="en-US" altLang="zh-CN" sz="2400" dirty="0"/>
              <a:t>RET</a:t>
            </a:r>
          </a:p>
          <a:p>
            <a:pPr marL="0" indent="0">
              <a:buNone/>
            </a:pPr>
            <a:r>
              <a:rPr lang="en-US" altLang="zh-CN" sz="2400" dirty="0"/>
              <a:t>  ERROR: 	</a:t>
            </a:r>
            <a:r>
              <a:rPr lang="zh-CN" altLang="en-US" sz="2400" dirty="0"/>
              <a:t>（略）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5D23-2B4B-4FD2-B920-6E934F7CF629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EC19-1E1F-4D29-A062-527C1D38B122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70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7-6</a:t>
            </a:r>
            <a:r>
              <a:rPr lang="zh-CN" altLang="en-US" sz="2800" dirty="0"/>
              <a:t>：利用串行口和堆栈技术发送字符串常量（存储在程序存储器中），通信速率为</a:t>
            </a:r>
            <a:r>
              <a:rPr lang="en-US" altLang="zh-CN" sz="2800" dirty="0"/>
              <a:t>9600b/s, </a:t>
            </a:r>
            <a:r>
              <a:rPr lang="en-US" altLang="zh-CN" sz="2800" dirty="0" err="1"/>
              <a:t>fosc</a:t>
            </a:r>
            <a:r>
              <a:rPr lang="en-US" altLang="zh-CN" sz="2800" dirty="0"/>
              <a:t>=11.059MHz.</a:t>
            </a:r>
            <a:endParaRPr lang="zh-CN" altLang="en-US" sz="28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解：</a:t>
            </a:r>
          </a:p>
          <a:p>
            <a:pPr lvl="1"/>
            <a:r>
              <a:rPr lang="zh-CN" altLang="en-US" dirty="0"/>
              <a:t>假设字符串是发送给</a:t>
            </a:r>
            <a:r>
              <a:rPr lang="en-US" altLang="zh-CN" dirty="0"/>
              <a:t>CRT</a:t>
            </a:r>
            <a:r>
              <a:rPr lang="zh-CN" altLang="en-US" dirty="0"/>
              <a:t>终端的，以回车符（</a:t>
            </a:r>
            <a:r>
              <a:rPr lang="en-US" altLang="zh-CN" dirty="0"/>
              <a:t>CR</a:t>
            </a:r>
            <a:r>
              <a:rPr lang="zh-CN" altLang="en-US" dirty="0"/>
              <a:t>）和换行符（</a:t>
            </a:r>
            <a:r>
              <a:rPr lang="en-US" altLang="zh-CN" dirty="0"/>
              <a:t>LF</a:t>
            </a:r>
            <a:r>
              <a:rPr lang="zh-CN" altLang="en-US" dirty="0"/>
              <a:t>）开始，以换码符（</a:t>
            </a:r>
            <a:r>
              <a:rPr lang="en-US" altLang="zh-CN" dirty="0"/>
              <a:t>ESC</a:t>
            </a:r>
            <a:r>
              <a:rPr lang="zh-CN" altLang="en-US" dirty="0"/>
              <a:t>）为结尾。</a:t>
            </a:r>
          </a:p>
          <a:p>
            <a:pPr lvl="1"/>
            <a:r>
              <a:rPr lang="zh-CN" altLang="en-US" dirty="0"/>
              <a:t>如何利用堆栈技术发送存放在</a:t>
            </a:r>
            <a:r>
              <a:rPr lang="zh-CN" altLang="en-US" dirty="0">
                <a:solidFill>
                  <a:srgbClr val="FF0000"/>
                </a:solidFill>
              </a:rPr>
              <a:t>程序存储器</a:t>
            </a:r>
            <a:r>
              <a:rPr lang="zh-CN" altLang="en-US" dirty="0"/>
              <a:t>内的</a:t>
            </a:r>
            <a:r>
              <a:rPr lang="zh-CN" altLang="en-US" dirty="0">
                <a:solidFill>
                  <a:srgbClr val="FF0000"/>
                </a:solidFill>
              </a:rPr>
              <a:t>字符串常量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调用子程序时，</a:t>
            </a:r>
            <a:r>
              <a:rPr lang="en-US" altLang="zh-CN" dirty="0"/>
              <a:t>CPU</a:t>
            </a:r>
            <a:r>
              <a:rPr lang="zh-CN" altLang="en-US" dirty="0"/>
              <a:t>自动将程序计数器</a:t>
            </a:r>
            <a:r>
              <a:rPr lang="en-US" altLang="zh-CN" dirty="0"/>
              <a:t>PC</a:t>
            </a:r>
            <a:r>
              <a:rPr lang="zh-CN" altLang="en-US" dirty="0"/>
              <a:t>的内容保存在堆栈中，可以利用该机制，获得调用指令下面的存储单元的地址。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2AE9-4086-4DAA-AB90-6164031E7AF6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4141-2A02-40B4-8C0A-02AFA68EC5BD}" type="slidenum">
              <a:rPr lang="en-US" altLang="zh-CN" smtClean="0"/>
              <a:pPr/>
              <a:t>21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51520" y="3726428"/>
          <a:ext cx="10801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752467626"/>
                    </a:ext>
                  </a:extLst>
                </a:gridCol>
              </a:tblGrid>
              <a:tr h="344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ACALL/1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8789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ACALL/2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7823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95671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08231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‘S’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7866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08914"/>
                  </a:ext>
                </a:extLst>
              </a:tr>
              <a:tr h="344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69446"/>
                  </a:ext>
                </a:extLst>
              </a:tr>
            </a:tbl>
          </a:graphicData>
        </a:graphic>
      </p:graphicFrame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63EB87F-1C9D-4B91-8A94-7162B0E2D065}"/>
              </a:ext>
            </a:extLst>
          </p:cNvPr>
          <p:cNvSpPr/>
          <p:nvPr/>
        </p:nvSpPr>
        <p:spPr>
          <a:xfrm>
            <a:off x="4211960" y="5101780"/>
            <a:ext cx="3024336" cy="731739"/>
          </a:xfrm>
          <a:prstGeom prst="wedgeRoundRectCallout">
            <a:avLst>
              <a:gd name="adj1" fmla="val -35083"/>
              <a:gd name="adj2" fmla="val 613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如何获得程序存储器中的内容？</a:t>
            </a:r>
          </a:p>
        </p:txBody>
      </p:sp>
    </p:spTree>
    <p:extLst>
      <p:ext uri="{BB962C8B-B14F-4D97-AF65-F5344CB8AC3E}">
        <p14:creationId xmlns:p14="http://schemas.microsoft.com/office/powerpoint/2010/main" val="4507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>
            <a:normAutofit/>
          </a:bodyPr>
          <a:lstStyle/>
          <a:p>
            <a:r>
              <a:rPr lang="zh-CN" altLang="en-US" dirty="0"/>
              <a:t>主程序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68760"/>
            <a:ext cx="7886700" cy="49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CR   EQU  0DH     	;ASCII</a:t>
            </a:r>
            <a:r>
              <a:rPr lang="zh-CN" altLang="en-US" sz="1600" dirty="0"/>
              <a:t>回车符</a:t>
            </a:r>
          </a:p>
          <a:p>
            <a:pPr marL="0" indent="0">
              <a:buNone/>
            </a:pPr>
            <a:r>
              <a:rPr lang="en-US" altLang="zh-CN" sz="1600" dirty="0"/>
              <a:t>LF   EQU  0AH    		;ASCII</a:t>
            </a:r>
            <a:r>
              <a:rPr lang="zh-CN" altLang="en-US" sz="1600" dirty="0"/>
              <a:t>换行符</a:t>
            </a:r>
          </a:p>
          <a:p>
            <a:pPr marL="0" indent="0">
              <a:buNone/>
            </a:pPr>
            <a:r>
              <a:rPr lang="en-US" altLang="zh-CN" sz="1600" dirty="0"/>
              <a:t>ESC  EQU  1BH    	 ;ASCII</a:t>
            </a:r>
            <a:r>
              <a:rPr lang="zh-CN" altLang="en-US" sz="1600" dirty="0"/>
              <a:t>换码符</a:t>
            </a:r>
          </a:p>
          <a:p>
            <a:pPr marL="0" indent="0">
              <a:buNone/>
            </a:pPr>
            <a:r>
              <a:rPr lang="en-US" altLang="zh-CN" sz="1600" dirty="0"/>
              <a:t>……</a:t>
            </a:r>
          </a:p>
          <a:p>
            <a:pPr marL="0" indent="0">
              <a:buNone/>
            </a:pPr>
            <a:r>
              <a:rPr lang="en-US" altLang="zh-CN" sz="1600" dirty="0"/>
              <a:t>MOV  TMOD ,#20H   	;</a:t>
            </a:r>
            <a:r>
              <a:rPr lang="zh-CN" altLang="en-US" sz="1600" dirty="0"/>
              <a:t>设置定时器</a:t>
            </a:r>
            <a:r>
              <a:rPr lang="en-US" altLang="zh-CN" sz="1600" dirty="0"/>
              <a:t>T1</a:t>
            </a:r>
            <a:r>
              <a:rPr lang="zh-CN" altLang="en-US" sz="1600" dirty="0"/>
              <a:t>为模式</a:t>
            </a:r>
            <a:r>
              <a:rPr lang="en-US" altLang="zh-CN" sz="1600" dirty="0"/>
              <a:t>2</a:t>
            </a:r>
          </a:p>
          <a:p>
            <a:pPr marL="0" indent="0">
              <a:buNone/>
            </a:pPr>
            <a:r>
              <a:rPr lang="en-US" altLang="zh-CN" sz="1600" dirty="0"/>
              <a:t>MOV  TL1 ,#0FDH   	;</a:t>
            </a:r>
            <a:r>
              <a:rPr lang="zh-CN" altLang="en-US" sz="1600" dirty="0"/>
              <a:t>设波特率位</a:t>
            </a:r>
            <a:r>
              <a:rPr lang="en-US" altLang="zh-CN" sz="1600" dirty="0"/>
              <a:t>9600b/s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fosc</a:t>
            </a:r>
            <a:r>
              <a:rPr lang="en-US" altLang="zh-CN" sz="1600" dirty="0"/>
              <a:t>=11.059MHz)</a:t>
            </a:r>
          </a:p>
          <a:p>
            <a:pPr marL="0" indent="0">
              <a:buNone/>
            </a:pPr>
            <a:r>
              <a:rPr lang="en-US" altLang="zh-CN" sz="1600" dirty="0"/>
              <a:t>MOV  TH1 ,#0FDH </a:t>
            </a:r>
          </a:p>
          <a:p>
            <a:pPr marL="0" indent="0">
              <a:buNone/>
            </a:pPr>
            <a:r>
              <a:rPr lang="en-US" altLang="zh-CN" sz="1600" dirty="0"/>
              <a:t>SETB   TR1               	;</a:t>
            </a:r>
            <a:r>
              <a:rPr lang="zh-CN" altLang="en-US" sz="1600" dirty="0"/>
              <a:t>启动</a:t>
            </a:r>
            <a:r>
              <a:rPr lang="en-US" altLang="zh-CN" sz="1600" dirty="0"/>
              <a:t>T1</a:t>
            </a:r>
            <a:r>
              <a:rPr lang="zh-CN" altLang="en-US" sz="1600" dirty="0"/>
              <a:t>运行</a:t>
            </a:r>
          </a:p>
          <a:p>
            <a:pPr marL="0" indent="0">
              <a:buNone/>
            </a:pPr>
            <a:r>
              <a:rPr lang="en-US" altLang="zh-CN" sz="1600" dirty="0"/>
              <a:t>MOV   SCON ,#01000000B 	;</a:t>
            </a:r>
            <a:r>
              <a:rPr lang="zh-CN" altLang="en-US" sz="1600" dirty="0"/>
              <a:t>设置串行口方式</a:t>
            </a:r>
            <a:r>
              <a:rPr lang="en-US" altLang="zh-CN" sz="1600" dirty="0"/>
              <a:t>1</a:t>
            </a:r>
          </a:p>
          <a:p>
            <a:pPr marL="0" indent="0">
              <a:buNone/>
            </a:pPr>
            <a:r>
              <a:rPr lang="en-US" altLang="zh-CN" sz="1600" dirty="0"/>
              <a:t>ACALL  XSTRING</a:t>
            </a:r>
          </a:p>
          <a:p>
            <a:pPr marL="0" indent="0">
              <a:buNone/>
            </a:pPr>
            <a:r>
              <a:rPr lang="en-US" altLang="zh-CN" sz="1600" dirty="0"/>
              <a:t>DB     CR ,LF</a:t>
            </a:r>
          </a:p>
          <a:p>
            <a:pPr marL="0" indent="0">
              <a:buNone/>
            </a:pPr>
            <a:r>
              <a:rPr lang="en-US" altLang="zh-CN" sz="1600" dirty="0"/>
              <a:t>DB    ‘NU&amp;BIAA’                ;</a:t>
            </a:r>
            <a:r>
              <a:rPr lang="zh-CN" altLang="en-US" sz="1600" dirty="0"/>
              <a:t>字符串常量</a:t>
            </a:r>
          </a:p>
          <a:p>
            <a:pPr marL="0" indent="0">
              <a:buNone/>
            </a:pPr>
            <a:r>
              <a:rPr lang="en-US" altLang="zh-CN" sz="1600" dirty="0"/>
              <a:t>DB     ESC</a:t>
            </a:r>
          </a:p>
          <a:p>
            <a:pPr marL="0" indent="0">
              <a:buNone/>
            </a:pPr>
            <a:r>
              <a:rPr lang="en-US" altLang="zh-CN" sz="1600" dirty="0"/>
              <a:t>……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F10-D18A-4F68-878A-F31D2313BE98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BFE7-F979-4D21-9EF7-AEB2BBF003C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8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子程序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XSTRING: POP  DPH 		;</a:t>
            </a:r>
            <a:r>
              <a:rPr lang="zh-CN" altLang="en-US" dirty="0"/>
              <a:t>把第</a:t>
            </a:r>
            <a:r>
              <a:rPr lang="en-US" altLang="zh-CN" dirty="0"/>
              <a:t>1</a:t>
            </a:r>
            <a:r>
              <a:rPr lang="zh-CN" altLang="en-US" dirty="0"/>
              <a:t>个字符的地址装入</a:t>
            </a:r>
            <a:r>
              <a:rPr lang="en-US" altLang="zh-CN" dirty="0"/>
              <a:t>DPTR</a:t>
            </a:r>
          </a:p>
          <a:p>
            <a:pPr marL="0" indent="0">
              <a:buNone/>
            </a:pPr>
            <a:r>
              <a:rPr lang="en-US" altLang="zh-CN" dirty="0"/>
              <a:t>    	POP  DPL</a:t>
            </a:r>
          </a:p>
          <a:p>
            <a:pPr marL="0" indent="0">
              <a:buNone/>
            </a:pPr>
            <a:r>
              <a:rPr lang="en-US" altLang="zh-CN" dirty="0"/>
              <a:t>XSTR-1: 	CLR  A                        	 ;</a:t>
            </a:r>
            <a:r>
              <a:rPr lang="zh-CN" altLang="en-US" dirty="0"/>
              <a:t>设偏移量为零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MOVC  A ,@A+DPTR  	;</a:t>
            </a:r>
            <a:r>
              <a:rPr lang="zh-CN" altLang="en-US" dirty="0"/>
              <a:t>取第</a:t>
            </a:r>
            <a:r>
              <a:rPr lang="en-US" altLang="zh-CN" dirty="0"/>
              <a:t>1</a:t>
            </a:r>
            <a:r>
              <a:rPr lang="zh-CN" altLang="en-US" dirty="0"/>
              <a:t>个字符</a:t>
            </a:r>
          </a:p>
          <a:p>
            <a:pPr marL="0" indent="0">
              <a:buNone/>
            </a:pPr>
            <a:r>
              <a:rPr lang="en-US" altLang="zh-CN" dirty="0"/>
              <a:t>XSTR-2:  	MOV   SBUF ,A          	;</a:t>
            </a:r>
            <a:r>
              <a:rPr lang="zh-CN" altLang="en-US" dirty="0"/>
              <a:t>启动一帧发送过程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JNB   TI ,$                 	 ;</a:t>
            </a:r>
            <a:r>
              <a:rPr lang="zh-CN" altLang="en-US" dirty="0"/>
              <a:t>等待发送一帧完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CLR   TI  </a:t>
            </a:r>
          </a:p>
          <a:p>
            <a:pPr marL="0" indent="0">
              <a:buNone/>
            </a:pPr>
            <a:r>
              <a:rPr lang="en-US" altLang="zh-CN" dirty="0"/>
              <a:t>     	INC   DPTR                 	;</a:t>
            </a:r>
            <a:r>
              <a:rPr lang="zh-CN" altLang="en-US" dirty="0"/>
              <a:t>指向下一字符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CLR   A                      	 ;</a:t>
            </a:r>
            <a:r>
              <a:rPr lang="zh-CN" altLang="en-US" dirty="0"/>
              <a:t>偏移量为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     	MOVC  A , @A+DPTR      	 ;</a:t>
            </a:r>
            <a:r>
              <a:rPr lang="zh-CN" altLang="en-US" dirty="0"/>
              <a:t>取下一字符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	CJNE  A , #ESC, XSTR-2  	;</a:t>
            </a:r>
            <a:r>
              <a:rPr lang="zh-CN" altLang="en-US" dirty="0"/>
              <a:t>读到</a:t>
            </a:r>
            <a:r>
              <a:rPr lang="en-US" altLang="zh-CN" dirty="0"/>
              <a:t>ESC</a:t>
            </a:r>
            <a:r>
              <a:rPr lang="zh-CN" altLang="en-US" dirty="0"/>
              <a:t>符时停止发送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	MOV   A , #1</a:t>
            </a:r>
          </a:p>
          <a:p>
            <a:pPr marL="0" indent="0">
              <a:buNone/>
            </a:pPr>
            <a:r>
              <a:rPr lang="en-US" altLang="zh-CN" dirty="0"/>
              <a:t>      	JMP    @A+DPTR  	;</a:t>
            </a:r>
            <a:r>
              <a:rPr lang="zh-CN" altLang="en-US" dirty="0"/>
              <a:t>返回执行</a:t>
            </a:r>
            <a:r>
              <a:rPr lang="en-US" altLang="zh-CN" dirty="0"/>
              <a:t>ESC</a:t>
            </a:r>
            <a:r>
              <a:rPr lang="zh-CN" altLang="en-US" dirty="0"/>
              <a:t>符后的一条指令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5253487" y="2167051"/>
            <a:ext cx="3712578" cy="1728192"/>
          </a:xfrm>
          <a:prstGeom prst="wedgeRoundRectCallout">
            <a:avLst>
              <a:gd name="adj1" fmla="val -34137"/>
              <a:gd name="adj2" fmla="val 54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/>
              <a:t>         XSTRING</a:t>
            </a:r>
            <a:r>
              <a:rPr lang="zh-CN" altLang="en-US" sz="2000" b="1" dirty="0"/>
              <a:t>开始的程序段形式上并不构成一个完整的子程序，没有使用指令</a:t>
            </a:r>
            <a:r>
              <a:rPr lang="en-US" altLang="zh-CN" sz="2000" b="1" dirty="0"/>
              <a:t>RET</a:t>
            </a:r>
            <a:r>
              <a:rPr lang="zh-CN" altLang="en-US" sz="2000" b="1" dirty="0"/>
              <a:t>，而是使用间接转移指令</a:t>
            </a:r>
            <a:r>
              <a:rPr lang="en-US" altLang="zh-CN" sz="2000" b="1" dirty="0"/>
              <a:t>JMP</a:t>
            </a:r>
            <a:r>
              <a:rPr lang="zh-CN" altLang="en-US" sz="2000" b="1" dirty="0"/>
              <a:t>返回主程序。</a:t>
            </a: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8C8F382F-D636-4023-9B7F-3A56D66BCDB8}"/>
              </a:ext>
            </a:extLst>
          </p:cNvPr>
          <p:cNvSpPr/>
          <p:nvPr/>
        </p:nvSpPr>
        <p:spPr>
          <a:xfrm>
            <a:off x="6076412" y="4201211"/>
            <a:ext cx="2664296" cy="7920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能采用常规的返回方式吗？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907704" y="1340768"/>
            <a:ext cx="1512168" cy="484857"/>
          </a:xfrm>
          <a:prstGeom prst="wedgeRoundRectCallout">
            <a:avLst>
              <a:gd name="adj1" fmla="val -55640"/>
              <a:gd name="adj2" fmla="val 464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注意次序！</a:t>
            </a:r>
          </a:p>
        </p:txBody>
      </p:sp>
    </p:spTree>
    <p:extLst>
      <p:ext uri="{BB962C8B-B14F-4D97-AF65-F5344CB8AC3E}">
        <p14:creationId xmlns:p14="http://schemas.microsoft.com/office/powerpoint/2010/main" val="42508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、串行口方式</a:t>
            </a:r>
            <a:r>
              <a:rPr lang="en-US" altLang="zh-CN" sz="3600" dirty="0"/>
              <a:t>2</a:t>
            </a:r>
            <a:r>
              <a:rPr lang="zh-CN" altLang="en-US" sz="3600" dirty="0"/>
              <a:t>、方式</a:t>
            </a:r>
            <a:r>
              <a:rPr lang="en-US" altLang="zh-CN" sz="3600" dirty="0"/>
              <a:t>3</a:t>
            </a:r>
            <a:r>
              <a:rPr lang="zh-CN" altLang="en-US" sz="3600" dirty="0"/>
              <a:t>的发送和接收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串行口方式 </a:t>
            </a:r>
            <a:r>
              <a:rPr lang="en-US" altLang="zh-CN" dirty="0"/>
              <a:t>2</a:t>
            </a:r>
            <a:r>
              <a:rPr lang="zh-CN" altLang="en-US" dirty="0"/>
              <a:t>与方式 </a:t>
            </a:r>
            <a:r>
              <a:rPr lang="en-US" altLang="zh-CN" dirty="0"/>
              <a:t>3</a:t>
            </a:r>
            <a:r>
              <a:rPr lang="zh-CN" altLang="en-US" dirty="0"/>
              <a:t>基本一样（只是波特率设置不同），接收／发送 </a:t>
            </a:r>
            <a:r>
              <a:rPr lang="en-US" altLang="zh-CN" dirty="0"/>
              <a:t>11</a:t>
            </a:r>
            <a:r>
              <a:rPr lang="zh-CN" altLang="en-US" dirty="0"/>
              <a:t>位信息：</a:t>
            </a:r>
            <a:endParaRPr lang="en-US" altLang="zh-CN" dirty="0"/>
          </a:p>
          <a:p>
            <a:pPr lvl="1"/>
            <a:r>
              <a:rPr lang="zh-CN" altLang="en-US" dirty="0"/>
              <a:t>开始为</a:t>
            </a:r>
            <a:r>
              <a:rPr lang="en-US" altLang="zh-CN" dirty="0"/>
              <a:t>l</a:t>
            </a:r>
            <a:r>
              <a:rPr lang="zh-CN" altLang="en-US" dirty="0"/>
              <a:t>位起始位（</a:t>
            </a:r>
            <a:r>
              <a:rPr lang="en-US" altLang="zh-CN" dirty="0"/>
              <a:t>0</a:t>
            </a:r>
            <a:r>
              <a:rPr lang="zh-CN" altLang="en-US" dirty="0"/>
              <a:t>），中间</a:t>
            </a:r>
            <a:r>
              <a:rPr lang="en-US" altLang="zh-CN" dirty="0"/>
              <a:t>8</a:t>
            </a:r>
            <a:r>
              <a:rPr lang="zh-CN" altLang="en-US" dirty="0"/>
              <a:t>位数据位，数据位之后为</a:t>
            </a:r>
            <a:r>
              <a:rPr lang="en-US" altLang="zh-CN" dirty="0"/>
              <a:t>1</a:t>
            </a:r>
            <a:r>
              <a:rPr lang="zh-CN" altLang="en-US" dirty="0"/>
              <a:t>位程控位（由用户置</a:t>
            </a:r>
            <a:r>
              <a:rPr lang="en-US" altLang="zh-CN" dirty="0"/>
              <a:t>SCON</a:t>
            </a:r>
            <a:r>
              <a:rPr lang="zh-CN" altLang="en-US" dirty="0"/>
              <a:t>的</a:t>
            </a:r>
            <a:r>
              <a:rPr lang="en-US" altLang="zh-CN" dirty="0"/>
              <a:t>TB8</a:t>
            </a:r>
            <a:r>
              <a:rPr lang="zh-CN" altLang="en-US" dirty="0"/>
              <a:t>决定），最后是</a:t>
            </a:r>
            <a:r>
              <a:rPr lang="en-US" altLang="zh-CN" dirty="0"/>
              <a:t>1</a:t>
            </a:r>
            <a:r>
              <a:rPr lang="zh-CN" altLang="en-US" dirty="0"/>
              <a:t>位停止位（</a:t>
            </a:r>
            <a:r>
              <a:rPr lang="en-US" altLang="zh-CN" dirty="0"/>
              <a:t>1</a:t>
            </a:r>
            <a:r>
              <a:rPr lang="zh-CN" altLang="en-US" dirty="0"/>
              <a:t>）。只比方式</a:t>
            </a:r>
            <a:r>
              <a:rPr lang="en-US" altLang="zh-CN" dirty="0"/>
              <a:t>1</a:t>
            </a:r>
            <a:r>
              <a:rPr lang="zh-CN" altLang="en-US" dirty="0"/>
              <a:t>多了</a:t>
            </a:r>
            <a:r>
              <a:rPr lang="en-US" altLang="zh-CN" dirty="0"/>
              <a:t>1</a:t>
            </a:r>
            <a:r>
              <a:rPr lang="zh-CN" altLang="en-US" dirty="0"/>
              <a:t>位程控位。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CD0B-F4C6-482D-B891-A3700CCD6BE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471C-0347-4455-9593-549534BB06B7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68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7-7</a:t>
            </a:r>
            <a:r>
              <a:rPr lang="zh-CN" altLang="en-US" sz="2800" dirty="0"/>
              <a:t>：用第</a:t>
            </a:r>
            <a:r>
              <a:rPr lang="en-US" altLang="zh-CN" sz="2800" dirty="0"/>
              <a:t>9</a:t>
            </a:r>
            <a:r>
              <a:rPr lang="zh-CN" altLang="en-US" sz="2800" dirty="0"/>
              <a:t>个数据位作奇偶校验位，编制串行口方式</a:t>
            </a:r>
            <a:r>
              <a:rPr lang="en-US" altLang="zh-CN" sz="2800" dirty="0"/>
              <a:t>2</a:t>
            </a:r>
            <a:r>
              <a:rPr lang="zh-CN" altLang="en-US" sz="2800" dirty="0"/>
              <a:t>的发送程序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将片内</a:t>
            </a:r>
            <a:r>
              <a:rPr lang="en-US" altLang="zh-CN" dirty="0"/>
              <a:t>RAM 50H</a:t>
            </a:r>
            <a:r>
              <a:rPr lang="zh-CN" altLang="en-US" dirty="0"/>
              <a:t>～</a:t>
            </a:r>
            <a:r>
              <a:rPr lang="en-US" altLang="zh-CN" dirty="0"/>
              <a:t>5FH</a:t>
            </a:r>
            <a:r>
              <a:rPr lang="zh-CN" altLang="en-US" dirty="0"/>
              <a:t>中的数据通过串行通信接口发送；串行口设定为方式</a:t>
            </a:r>
            <a:r>
              <a:rPr lang="en-US" altLang="zh-CN" dirty="0"/>
              <a:t>2</a:t>
            </a:r>
            <a:r>
              <a:rPr lang="zh-CN" altLang="en-US" dirty="0"/>
              <a:t>状态，采用</a:t>
            </a:r>
            <a:r>
              <a:rPr lang="zh-CN" altLang="en-US" dirty="0">
                <a:solidFill>
                  <a:srgbClr val="FF0000"/>
                </a:solidFill>
              </a:rPr>
              <a:t>偶</a:t>
            </a:r>
            <a:r>
              <a:rPr lang="zh-CN" altLang="en-US" dirty="0"/>
              <a:t>校验方式，</a:t>
            </a:r>
            <a:r>
              <a:rPr lang="en-US" altLang="zh-CN" dirty="0"/>
              <a:t>TB8</a:t>
            </a:r>
            <a:r>
              <a:rPr lang="zh-CN" altLang="en-US" dirty="0"/>
              <a:t>作奇偶校验位。</a:t>
            </a:r>
            <a:endParaRPr lang="en-US" altLang="zh-CN" dirty="0"/>
          </a:p>
          <a:p>
            <a:r>
              <a:rPr lang="zh-CN" altLang="en-US" dirty="0"/>
              <a:t>解：</a:t>
            </a:r>
            <a:endParaRPr lang="en-US" altLang="zh-CN" dirty="0"/>
          </a:p>
          <a:p>
            <a:pPr lvl="1"/>
            <a:r>
              <a:rPr lang="zh-CN" altLang="en-US" dirty="0"/>
              <a:t>在数据写入发送缓冲器之前，先将数据的奇偶位</a:t>
            </a:r>
            <a:r>
              <a:rPr lang="en-US" altLang="zh-CN" dirty="0"/>
              <a:t>P</a:t>
            </a:r>
            <a:r>
              <a:rPr lang="zh-CN" altLang="en-US" dirty="0"/>
              <a:t>写入</a:t>
            </a:r>
            <a:r>
              <a:rPr lang="en-US" altLang="zh-CN" dirty="0"/>
              <a:t>TB8</a:t>
            </a:r>
            <a:r>
              <a:rPr lang="zh-CN" altLang="en-US" dirty="0"/>
              <a:t>，这时，第</a:t>
            </a:r>
            <a:r>
              <a:rPr lang="en-US" altLang="zh-CN" dirty="0"/>
              <a:t>9</a:t>
            </a:r>
            <a:r>
              <a:rPr lang="zh-CN" altLang="en-US" dirty="0"/>
              <a:t>位数据作奇偶校验用。</a:t>
            </a:r>
            <a:endParaRPr lang="en-US" altLang="zh-CN" dirty="0"/>
          </a:p>
          <a:p>
            <a:pPr lvl="1"/>
            <a:r>
              <a:rPr lang="zh-CN" altLang="en-US" dirty="0"/>
              <a:t>可以采用查询法或中断法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6151-2F23-4EA6-B5AC-3E7F127CA7A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039E-7363-41E8-BD05-FBAC4BE974C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06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流程图（查询法）</a:t>
            </a:r>
          </a:p>
        </p:txBody>
      </p:sp>
      <p:pic>
        <p:nvPicPr>
          <p:cNvPr id="6" name="Picture 4" descr="07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056" y="365125"/>
            <a:ext cx="2813298" cy="6039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1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程序清单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TRT:  	MOV  SCON ,#80H           ;</a:t>
            </a: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设定</a:t>
            </a:r>
          </a:p>
          <a:p>
            <a:pPr marL="0" indent="0">
              <a:buNone/>
            </a:pPr>
            <a:r>
              <a:rPr lang="zh-CN" altLang="en-US" dirty="0"/>
              <a:t>          	</a:t>
            </a:r>
            <a:r>
              <a:rPr lang="en-US" altLang="zh-CN" dirty="0"/>
              <a:t>MOV  PCON ,#80H           ;</a:t>
            </a:r>
            <a:r>
              <a:rPr lang="zh-CN" altLang="en-US" dirty="0"/>
              <a:t>取波特率为</a:t>
            </a:r>
            <a:r>
              <a:rPr lang="en-US" altLang="zh-CN" dirty="0" err="1"/>
              <a:t>fosc</a:t>
            </a:r>
            <a:r>
              <a:rPr lang="en-US" altLang="zh-CN" dirty="0"/>
              <a:t>/32</a:t>
            </a:r>
          </a:p>
          <a:p>
            <a:pPr marL="0" indent="0">
              <a:buNone/>
            </a:pPr>
            <a:r>
              <a:rPr lang="en-US" altLang="zh-CN" dirty="0"/>
              <a:t>	MOV  R0 ,#50H </a:t>
            </a:r>
          </a:p>
          <a:p>
            <a:pPr marL="0" indent="0">
              <a:buNone/>
            </a:pPr>
            <a:r>
              <a:rPr lang="en-US" altLang="zh-CN" dirty="0"/>
              <a:t>      	MOV  R7 ,#10H 	   ;</a:t>
            </a:r>
            <a:r>
              <a:rPr lang="zh-CN" altLang="en-US" dirty="0"/>
              <a:t>数据长度</a:t>
            </a:r>
            <a:r>
              <a:rPr lang="en-US" altLang="zh-CN" dirty="0"/>
              <a:t>10H→R7</a:t>
            </a:r>
          </a:p>
          <a:p>
            <a:pPr marL="0" indent="0">
              <a:buNone/>
            </a:pPr>
            <a:r>
              <a:rPr lang="en-US" altLang="zh-CN" dirty="0"/>
              <a:t>LOOP: 	MOV  A ,@R0                   ;</a:t>
            </a:r>
            <a:r>
              <a:rPr lang="zh-CN" altLang="en-US" dirty="0"/>
              <a:t>取数据→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en-US" altLang="zh-CN" dirty="0"/>
              <a:t>      	MOV  C ,PSW.0                ;P→TB8</a:t>
            </a:r>
          </a:p>
          <a:p>
            <a:pPr marL="0" indent="0">
              <a:buNone/>
            </a:pPr>
            <a:r>
              <a:rPr lang="en-US" altLang="zh-CN" dirty="0"/>
              <a:t>      	MOV  TB8 ,C</a:t>
            </a:r>
          </a:p>
          <a:p>
            <a:pPr marL="0" indent="0">
              <a:buNone/>
            </a:pPr>
            <a:r>
              <a:rPr lang="en-US" altLang="zh-CN" dirty="0"/>
              <a:t>      	MOV  SBUF ,A                 ;</a:t>
            </a:r>
            <a:r>
              <a:rPr lang="zh-CN" altLang="en-US" dirty="0"/>
              <a:t>数据→</a:t>
            </a:r>
            <a:r>
              <a:rPr lang="en-US" altLang="zh-CN" dirty="0"/>
              <a:t>SBUF,</a:t>
            </a:r>
            <a:r>
              <a:rPr lang="zh-CN" altLang="en-US" dirty="0"/>
              <a:t>启动发送</a:t>
            </a:r>
          </a:p>
          <a:p>
            <a:pPr marL="0" indent="0">
              <a:buNone/>
            </a:pPr>
            <a:r>
              <a:rPr lang="en-US" altLang="zh-CN" dirty="0"/>
              <a:t>WAIT: 	JBC   TI ,CONT                ;</a:t>
            </a:r>
            <a:r>
              <a:rPr lang="zh-CN" altLang="en-US" dirty="0"/>
              <a:t>判断发送中断标志</a:t>
            </a:r>
          </a:p>
          <a:p>
            <a:pPr marL="0" indent="0">
              <a:buNone/>
            </a:pPr>
            <a:r>
              <a:rPr lang="zh-CN" altLang="en-US" dirty="0"/>
              <a:t>      	</a:t>
            </a:r>
            <a:r>
              <a:rPr lang="en-US" altLang="zh-CN" dirty="0"/>
              <a:t>SJMP  WAIT</a:t>
            </a:r>
          </a:p>
          <a:p>
            <a:pPr marL="0" indent="0">
              <a:buNone/>
            </a:pPr>
            <a:r>
              <a:rPr lang="en-US" altLang="zh-CN" dirty="0"/>
              <a:t>CONT: 	INC  R0</a:t>
            </a:r>
          </a:p>
          <a:p>
            <a:pPr marL="0" indent="0">
              <a:buNone/>
            </a:pPr>
            <a:r>
              <a:rPr lang="en-US" altLang="zh-CN" dirty="0"/>
              <a:t>      	DJNZ  R7 ,LOOP</a:t>
            </a:r>
          </a:p>
          <a:p>
            <a:pPr marL="0" indent="0">
              <a:buNone/>
            </a:pPr>
            <a:r>
              <a:rPr lang="en-US" altLang="zh-CN" dirty="0"/>
              <a:t>      	RET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36C1-6466-453E-9B41-1EECFA05207B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CB3-15DC-49C2-BF13-17DC920A6827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399194" y="1352899"/>
          <a:ext cx="5112568" cy="40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40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流程图（中断法）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59632" y="2474641"/>
            <a:ext cx="2016224" cy="2855915"/>
            <a:chOff x="1115616" y="1708943"/>
            <a:chExt cx="2016224" cy="2855915"/>
          </a:xfrm>
        </p:grpSpPr>
        <p:sp>
          <p:nvSpPr>
            <p:cNvPr id="4" name="流程图: 终止 3"/>
            <p:cNvSpPr/>
            <p:nvPr/>
          </p:nvSpPr>
          <p:spPr>
            <a:xfrm>
              <a:off x="1475656" y="1708943"/>
              <a:ext cx="1296144" cy="504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开始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475656" y="2492896"/>
              <a:ext cx="129614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初始化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115616" y="3276849"/>
              <a:ext cx="201622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发送第一个字节</a:t>
              </a: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1475656" y="4060802"/>
              <a:ext cx="129614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循环等待</a:t>
              </a: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>
            <a:xfrm>
              <a:off x="2123728" y="2212999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123728" y="2996952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123728" y="3780905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流程图: 终止 14"/>
          <p:cNvSpPr/>
          <p:nvPr/>
        </p:nvSpPr>
        <p:spPr>
          <a:xfrm>
            <a:off x="6091559" y="411750"/>
            <a:ext cx="1296144" cy="50405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开始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5630552" y="4042547"/>
            <a:ext cx="2160240" cy="1032330"/>
            <a:chOff x="5630552" y="4042547"/>
            <a:chExt cx="2160240" cy="1032330"/>
          </a:xfrm>
        </p:grpSpPr>
        <p:sp>
          <p:nvSpPr>
            <p:cNvPr id="27" name="流程图: 决策 26"/>
            <p:cNvSpPr/>
            <p:nvPr/>
          </p:nvSpPr>
          <p:spPr>
            <a:xfrm>
              <a:off x="5630552" y="4318793"/>
              <a:ext cx="2160240" cy="7560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发送完毕？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710672" y="4042547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084168" y="5852680"/>
            <a:ext cx="1296144" cy="785580"/>
            <a:chOff x="6084168" y="5852680"/>
            <a:chExt cx="1296144" cy="785580"/>
          </a:xfrm>
        </p:grpSpPr>
        <p:sp>
          <p:nvSpPr>
            <p:cNvPr id="29" name="流程图: 终止 28"/>
            <p:cNvSpPr/>
            <p:nvPr/>
          </p:nvSpPr>
          <p:spPr>
            <a:xfrm>
              <a:off x="6084168" y="6134204"/>
              <a:ext cx="1296144" cy="504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返回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6732240" y="5852680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6084168" y="5000970"/>
            <a:ext cx="1296144" cy="851710"/>
            <a:chOff x="6084168" y="5000970"/>
            <a:chExt cx="1296144" cy="851710"/>
          </a:xfrm>
        </p:grpSpPr>
        <p:sp>
          <p:nvSpPr>
            <p:cNvPr id="18" name="流程图: 过程 17"/>
            <p:cNvSpPr/>
            <p:nvPr/>
          </p:nvSpPr>
          <p:spPr>
            <a:xfrm>
              <a:off x="6084168" y="5348624"/>
              <a:ext cx="129614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关闭中断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6710672" y="5074877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178385" y="500097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Y</a:t>
              </a:r>
              <a:endParaRPr lang="zh-CN" altLang="en-US" sz="2000" b="1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739631" y="4226987"/>
            <a:ext cx="1554558" cy="1785915"/>
            <a:chOff x="6739631" y="4226987"/>
            <a:chExt cx="1554558" cy="1785915"/>
          </a:xfrm>
        </p:grpSpPr>
        <p:sp>
          <p:nvSpPr>
            <p:cNvPr id="44" name="任意多边形 43"/>
            <p:cNvSpPr/>
            <p:nvPr/>
          </p:nvSpPr>
          <p:spPr>
            <a:xfrm>
              <a:off x="6739631" y="4692671"/>
              <a:ext cx="1554558" cy="1320231"/>
            </a:xfrm>
            <a:custGeom>
              <a:avLst/>
              <a:gdLst>
                <a:gd name="connsiteX0" fmla="*/ 993913 w 1518699"/>
                <a:gd name="connsiteY0" fmla="*/ 0 h 1248355"/>
                <a:gd name="connsiteX1" fmla="*/ 1518699 w 1518699"/>
                <a:gd name="connsiteY1" fmla="*/ 0 h 1248355"/>
                <a:gd name="connsiteX2" fmla="*/ 1510748 w 1518699"/>
                <a:gd name="connsiteY2" fmla="*/ 1224501 h 1248355"/>
                <a:gd name="connsiteX3" fmla="*/ 0 w 1518699"/>
                <a:gd name="connsiteY3" fmla="*/ 1248355 h 1248355"/>
                <a:gd name="connsiteX4" fmla="*/ 0 w 1518699"/>
                <a:gd name="connsiteY4" fmla="*/ 1248355 h 1248355"/>
                <a:gd name="connsiteX0" fmla="*/ 993913 w 1518699"/>
                <a:gd name="connsiteY0" fmla="*/ 0 h 1248355"/>
                <a:gd name="connsiteX1" fmla="*/ 1518699 w 1518699"/>
                <a:gd name="connsiteY1" fmla="*/ 0 h 1248355"/>
                <a:gd name="connsiteX2" fmla="*/ 1510748 w 1518699"/>
                <a:gd name="connsiteY2" fmla="*/ 1224501 h 1248355"/>
                <a:gd name="connsiteX3" fmla="*/ 0 w 1518699"/>
                <a:gd name="connsiteY3" fmla="*/ 1248355 h 1248355"/>
                <a:gd name="connsiteX4" fmla="*/ 0 w 1518699"/>
                <a:gd name="connsiteY4" fmla="*/ 1248355 h 1248355"/>
                <a:gd name="connsiteX0" fmla="*/ 993913 w 1518699"/>
                <a:gd name="connsiteY0" fmla="*/ 0 h 1254383"/>
                <a:gd name="connsiteX1" fmla="*/ 1518699 w 1518699"/>
                <a:gd name="connsiteY1" fmla="*/ 0 h 1254383"/>
                <a:gd name="connsiteX2" fmla="*/ 1510748 w 1518699"/>
                <a:gd name="connsiteY2" fmla="*/ 1254383 h 1254383"/>
                <a:gd name="connsiteX3" fmla="*/ 0 w 1518699"/>
                <a:gd name="connsiteY3" fmla="*/ 1248355 h 1254383"/>
                <a:gd name="connsiteX4" fmla="*/ 0 w 1518699"/>
                <a:gd name="connsiteY4" fmla="*/ 1248355 h 1254383"/>
                <a:gd name="connsiteX0" fmla="*/ 1104282 w 1629068"/>
                <a:gd name="connsiteY0" fmla="*/ 0 h 1254383"/>
                <a:gd name="connsiteX1" fmla="*/ 1629068 w 1629068"/>
                <a:gd name="connsiteY1" fmla="*/ 0 h 1254383"/>
                <a:gd name="connsiteX2" fmla="*/ 1621117 w 1629068"/>
                <a:gd name="connsiteY2" fmla="*/ 1254383 h 1254383"/>
                <a:gd name="connsiteX3" fmla="*/ 110369 w 1629068"/>
                <a:gd name="connsiteY3" fmla="*/ 1248355 h 1254383"/>
                <a:gd name="connsiteX4" fmla="*/ 116345 w 1629068"/>
                <a:gd name="connsiteY4" fmla="*/ 1242378 h 1254383"/>
                <a:gd name="connsiteX0" fmla="*/ 993913 w 1518699"/>
                <a:gd name="connsiteY0" fmla="*/ 0 h 1254383"/>
                <a:gd name="connsiteX1" fmla="*/ 1518699 w 1518699"/>
                <a:gd name="connsiteY1" fmla="*/ 0 h 1254383"/>
                <a:gd name="connsiteX2" fmla="*/ 1510748 w 1518699"/>
                <a:gd name="connsiteY2" fmla="*/ 1254383 h 1254383"/>
                <a:gd name="connsiteX3" fmla="*/ 0 w 1518699"/>
                <a:gd name="connsiteY3" fmla="*/ 1248355 h 1254383"/>
                <a:gd name="connsiteX4" fmla="*/ 484094 w 1518699"/>
                <a:gd name="connsiteY4" fmla="*/ 1242378 h 1254383"/>
                <a:gd name="connsiteX0" fmla="*/ 993913 w 1518699"/>
                <a:gd name="connsiteY0" fmla="*/ 0 h 1254383"/>
                <a:gd name="connsiteX1" fmla="*/ 1518699 w 1518699"/>
                <a:gd name="connsiteY1" fmla="*/ 0 h 1254383"/>
                <a:gd name="connsiteX2" fmla="*/ 1510748 w 1518699"/>
                <a:gd name="connsiteY2" fmla="*/ 1254383 h 1254383"/>
                <a:gd name="connsiteX3" fmla="*/ 0 w 1518699"/>
                <a:gd name="connsiteY3" fmla="*/ 1248355 h 1254383"/>
                <a:gd name="connsiteX4" fmla="*/ 519952 w 1518699"/>
                <a:gd name="connsiteY4" fmla="*/ 1248354 h 1254383"/>
                <a:gd name="connsiteX0" fmla="*/ 993913 w 1518699"/>
                <a:gd name="connsiteY0" fmla="*/ 0 h 1254383"/>
                <a:gd name="connsiteX1" fmla="*/ 1518699 w 1518699"/>
                <a:gd name="connsiteY1" fmla="*/ 0 h 1254383"/>
                <a:gd name="connsiteX2" fmla="*/ 1510748 w 1518699"/>
                <a:gd name="connsiteY2" fmla="*/ 1254383 h 1254383"/>
                <a:gd name="connsiteX3" fmla="*/ 0 w 1518699"/>
                <a:gd name="connsiteY3" fmla="*/ 1248355 h 1254383"/>
                <a:gd name="connsiteX4" fmla="*/ 543858 w 1518699"/>
                <a:gd name="connsiteY4" fmla="*/ 1248354 h 1254383"/>
                <a:gd name="connsiteX0" fmla="*/ 1062124 w 1586910"/>
                <a:gd name="connsiteY0" fmla="*/ 0 h 1254383"/>
                <a:gd name="connsiteX1" fmla="*/ 1586910 w 1586910"/>
                <a:gd name="connsiteY1" fmla="*/ 0 h 1254383"/>
                <a:gd name="connsiteX2" fmla="*/ 1578959 w 1586910"/>
                <a:gd name="connsiteY2" fmla="*/ 1254383 h 1254383"/>
                <a:gd name="connsiteX3" fmla="*/ 68211 w 1586910"/>
                <a:gd name="connsiteY3" fmla="*/ 1248355 h 1254383"/>
                <a:gd name="connsiteX4" fmla="*/ 283363 w 1586910"/>
                <a:gd name="connsiteY4" fmla="*/ 1254330 h 1254383"/>
                <a:gd name="connsiteX0" fmla="*/ 1627419 w 2152205"/>
                <a:gd name="connsiteY0" fmla="*/ 0 h 1254383"/>
                <a:gd name="connsiteX1" fmla="*/ 2152205 w 2152205"/>
                <a:gd name="connsiteY1" fmla="*/ 0 h 1254383"/>
                <a:gd name="connsiteX2" fmla="*/ 2144254 w 2152205"/>
                <a:gd name="connsiteY2" fmla="*/ 1254383 h 1254383"/>
                <a:gd name="connsiteX3" fmla="*/ 633506 w 2152205"/>
                <a:gd name="connsiteY3" fmla="*/ 1248355 h 1254383"/>
                <a:gd name="connsiteX4" fmla="*/ 0 w 2152205"/>
                <a:gd name="connsiteY4" fmla="*/ 1248353 h 1254383"/>
                <a:gd name="connsiteX0" fmla="*/ 1627419 w 2152205"/>
                <a:gd name="connsiteY0" fmla="*/ 0 h 1254383"/>
                <a:gd name="connsiteX1" fmla="*/ 2152205 w 2152205"/>
                <a:gd name="connsiteY1" fmla="*/ 0 h 1254383"/>
                <a:gd name="connsiteX2" fmla="*/ 2144254 w 2152205"/>
                <a:gd name="connsiteY2" fmla="*/ 1254383 h 1254383"/>
                <a:gd name="connsiteX3" fmla="*/ 1541930 w 2152205"/>
                <a:gd name="connsiteY3" fmla="*/ 1248355 h 1254383"/>
                <a:gd name="connsiteX4" fmla="*/ 0 w 2152205"/>
                <a:gd name="connsiteY4" fmla="*/ 1248353 h 1254383"/>
                <a:gd name="connsiteX0" fmla="*/ 1029772 w 1554558"/>
                <a:gd name="connsiteY0" fmla="*/ 0 h 1254383"/>
                <a:gd name="connsiteX1" fmla="*/ 1554558 w 1554558"/>
                <a:gd name="connsiteY1" fmla="*/ 0 h 1254383"/>
                <a:gd name="connsiteX2" fmla="*/ 1546607 w 1554558"/>
                <a:gd name="connsiteY2" fmla="*/ 1254383 h 1254383"/>
                <a:gd name="connsiteX3" fmla="*/ 944283 w 1554558"/>
                <a:gd name="connsiteY3" fmla="*/ 1248355 h 1254383"/>
                <a:gd name="connsiteX4" fmla="*/ 0 w 1554558"/>
                <a:gd name="connsiteY4" fmla="*/ 1248353 h 125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558" h="1254383">
                  <a:moveTo>
                    <a:pt x="1029772" y="0"/>
                  </a:moveTo>
                  <a:lnTo>
                    <a:pt x="1554558" y="0"/>
                  </a:lnTo>
                  <a:cubicBezTo>
                    <a:pt x="1551908" y="408167"/>
                    <a:pt x="1549257" y="846216"/>
                    <a:pt x="1546607" y="1254383"/>
                  </a:cubicBezTo>
                  <a:lnTo>
                    <a:pt x="944283" y="1248355"/>
                  </a:lnTo>
                  <a:lnTo>
                    <a:pt x="0" y="1248353"/>
                  </a:ln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815980" y="4226987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N</a:t>
              </a:r>
              <a:endParaRPr lang="zh-CN" altLang="en-US" sz="20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711235" y="915806"/>
            <a:ext cx="2016224" cy="776708"/>
            <a:chOff x="5711235" y="915806"/>
            <a:chExt cx="2016224" cy="776708"/>
          </a:xfrm>
        </p:grpSpPr>
        <p:cxnSp>
          <p:nvCxnSpPr>
            <p:cNvPr id="19" name="直接箭头连接符 18"/>
            <p:cNvCxnSpPr>
              <a:stCxn id="15" idx="2"/>
            </p:cNvCxnSpPr>
            <p:nvPr/>
          </p:nvCxnSpPr>
          <p:spPr>
            <a:xfrm>
              <a:off x="6739631" y="915806"/>
              <a:ext cx="3695" cy="303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流程图: 过程 49"/>
            <p:cNvSpPr/>
            <p:nvPr/>
          </p:nvSpPr>
          <p:spPr>
            <a:xfrm>
              <a:off x="5711235" y="1188458"/>
              <a:ext cx="201622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TI</a:t>
              </a:r>
              <a:r>
                <a:rPr lang="zh-CN" altLang="en-US" sz="2000" b="1" dirty="0"/>
                <a:t>清零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724128" y="1708943"/>
            <a:ext cx="2016224" cy="2333604"/>
            <a:chOff x="5724128" y="1708943"/>
            <a:chExt cx="2016224" cy="2333604"/>
          </a:xfrm>
        </p:grpSpPr>
        <p:sp>
          <p:nvSpPr>
            <p:cNvPr id="16" name="流程图: 过程 15"/>
            <p:cNvSpPr/>
            <p:nvPr/>
          </p:nvSpPr>
          <p:spPr>
            <a:xfrm>
              <a:off x="5724128" y="1970585"/>
              <a:ext cx="201622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读取下一字节</a:t>
              </a: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5724128" y="2754538"/>
              <a:ext cx="201622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传送校验位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732240" y="2474641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732240" y="3258594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过程 25"/>
            <p:cNvSpPr/>
            <p:nvPr/>
          </p:nvSpPr>
          <p:spPr>
            <a:xfrm>
              <a:off x="5724128" y="3538491"/>
              <a:ext cx="2016224" cy="50405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/>
                <a:t>发送一个字节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6732240" y="1708943"/>
              <a:ext cx="0" cy="2798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圆角矩形标注 60"/>
          <p:cNvSpPr/>
          <p:nvPr/>
        </p:nvSpPr>
        <p:spPr>
          <a:xfrm>
            <a:off x="323528" y="1740065"/>
            <a:ext cx="1656184" cy="504055"/>
          </a:xfrm>
          <a:prstGeom prst="wedgeRoundRectCallout">
            <a:avLst>
              <a:gd name="adj1" fmla="val 30236"/>
              <a:gd name="adj2" fmla="val 672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主程序</a:t>
            </a:r>
          </a:p>
        </p:txBody>
      </p:sp>
      <p:sp>
        <p:nvSpPr>
          <p:cNvPr id="62" name="圆角矩形标注 61"/>
          <p:cNvSpPr/>
          <p:nvPr/>
        </p:nvSpPr>
        <p:spPr>
          <a:xfrm>
            <a:off x="3218155" y="5740600"/>
            <a:ext cx="2124236" cy="504055"/>
          </a:xfrm>
          <a:prstGeom prst="wedgeRoundRectCallout">
            <a:avLst>
              <a:gd name="adj1" fmla="val 43839"/>
              <a:gd name="adj2" fmla="val -1062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中断服务程序</a:t>
            </a:r>
          </a:p>
        </p:txBody>
      </p:sp>
    </p:spTree>
    <p:extLst>
      <p:ext uri="{BB962C8B-B14F-4D97-AF65-F5344CB8AC3E}">
        <p14:creationId xmlns:p14="http://schemas.microsoft.com/office/powerpoint/2010/main" val="32706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1" grpId="0" animBg="1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程序清单（中断法）</a:t>
            </a:r>
            <a:endParaRPr lang="zh-CN" alt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	ORG   0000H</a:t>
            </a:r>
          </a:p>
          <a:p>
            <a:pPr marL="0" indent="0">
              <a:buNone/>
            </a:pPr>
            <a:r>
              <a:rPr lang="en-US" altLang="zh-CN" dirty="0"/>
              <a:t>       	AJMP  MAIN   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ORG   0023H </a:t>
            </a:r>
          </a:p>
          <a:p>
            <a:pPr marL="0" indent="0">
              <a:buNone/>
            </a:pPr>
            <a:r>
              <a:rPr lang="en-US" altLang="zh-CN" dirty="0"/>
              <a:t>	AJMP  SERVE   ;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ORG   0100H  ;</a:t>
            </a:r>
            <a:r>
              <a:rPr lang="zh-CN" altLang="en-US" dirty="0"/>
              <a:t>主程序</a:t>
            </a:r>
          </a:p>
          <a:p>
            <a:pPr marL="0" indent="0">
              <a:buNone/>
            </a:pPr>
            <a:r>
              <a:rPr lang="en-US" altLang="zh-CN" dirty="0"/>
              <a:t>MAIN:  </a:t>
            </a:r>
          </a:p>
          <a:p>
            <a:pPr marL="0" indent="0">
              <a:buNone/>
            </a:pPr>
            <a:r>
              <a:rPr lang="en-US" altLang="zh-CN" dirty="0"/>
              <a:t>       MOV   SCON ,#80H</a:t>
            </a:r>
          </a:p>
          <a:p>
            <a:pPr marL="0" indent="0">
              <a:buNone/>
            </a:pPr>
            <a:r>
              <a:rPr lang="en-US" altLang="zh-CN" dirty="0"/>
              <a:t>       MOV   PCON ,#80H</a:t>
            </a:r>
          </a:p>
          <a:p>
            <a:pPr marL="0" indent="0">
              <a:buNone/>
            </a:pPr>
            <a:r>
              <a:rPr lang="en-US" altLang="zh-CN" dirty="0"/>
              <a:t>       MOV   R0 ,#50H</a:t>
            </a:r>
          </a:p>
          <a:p>
            <a:pPr marL="0" indent="0">
              <a:buNone/>
            </a:pPr>
            <a:r>
              <a:rPr lang="en-US" altLang="zh-CN" dirty="0"/>
              <a:t>       MOV   R7 ,#0FH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 	SETB  ES 	;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SETB  EA  ;</a:t>
            </a:r>
            <a:r>
              <a:rPr lang="zh-CN" altLang="en-US" dirty="0"/>
              <a:t>开中断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MOV   A ,@R0</a:t>
            </a:r>
          </a:p>
          <a:p>
            <a:pPr marL="0" indent="0">
              <a:buNone/>
            </a:pPr>
            <a:r>
              <a:rPr lang="en-US" altLang="zh-CN" dirty="0"/>
              <a:t>       	MOV   C ,PSW.0    ; 	MOV   TB8 ,C</a:t>
            </a:r>
          </a:p>
          <a:p>
            <a:pPr marL="0" indent="0">
              <a:buNone/>
            </a:pPr>
            <a:r>
              <a:rPr lang="en-US" altLang="zh-CN" dirty="0"/>
              <a:t>      	 MOV   SBUF ,A  ;</a:t>
            </a:r>
            <a:r>
              <a:rPr lang="zh-CN" altLang="en-US" dirty="0"/>
              <a:t>发送       </a:t>
            </a:r>
            <a:r>
              <a:rPr lang="en-US" altLang="zh-CN" dirty="0"/>
              <a:t>	SJMP  $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78B0-CDED-4C56-8D8A-41E5BE5BAC62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F02-6B27-4177-841C-2B1C25C58C7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2" name="圆角矩形标注 1"/>
          <p:cNvSpPr/>
          <p:nvPr/>
        </p:nvSpPr>
        <p:spPr>
          <a:xfrm>
            <a:off x="7596336" y="2636912"/>
            <a:ext cx="1296144" cy="432048"/>
          </a:xfrm>
          <a:prstGeom prst="wedgeRoundRectCallout">
            <a:avLst>
              <a:gd name="adj1" fmla="val -61379"/>
              <a:gd name="adj2" fmla="val 463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间接传送</a:t>
            </a:r>
          </a:p>
        </p:txBody>
      </p:sp>
    </p:spTree>
    <p:extLst>
      <p:ext uri="{BB962C8B-B14F-4D97-AF65-F5344CB8AC3E}">
        <p14:creationId xmlns:p14="http://schemas.microsoft.com/office/powerpoint/2010/main" val="25059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、串行口方式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的应用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1074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7-2</a:t>
            </a:r>
            <a:r>
              <a:rPr lang="zh-CN" altLang="en-US" dirty="0"/>
              <a:t>：用</a:t>
            </a:r>
            <a:r>
              <a:rPr lang="en-US" altLang="zh-CN" dirty="0"/>
              <a:t>89C51/S51</a:t>
            </a:r>
            <a:r>
              <a:rPr lang="zh-CN" altLang="en-US" dirty="0"/>
              <a:t>串行口外接</a:t>
            </a:r>
            <a:r>
              <a:rPr lang="en-US" altLang="zh-CN" dirty="0">
                <a:hlinkClick r:id="" action="ppaction://noaction"/>
              </a:rPr>
              <a:t>74LS164</a:t>
            </a:r>
            <a:r>
              <a:rPr lang="zh-CN" altLang="en-US" dirty="0"/>
              <a:t>串入</a:t>
            </a:r>
            <a:r>
              <a:rPr lang="en-US" altLang="zh-CN" dirty="0"/>
              <a:t>——</a:t>
            </a:r>
            <a:r>
              <a:rPr lang="zh-CN" altLang="en-US" dirty="0"/>
              <a:t>并出移位寄存器扩展</a:t>
            </a:r>
            <a:r>
              <a:rPr lang="en-US" altLang="zh-CN" dirty="0"/>
              <a:t>8</a:t>
            </a:r>
            <a:r>
              <a:rPr lang="zh-CN" altLang="en-US" dirty="0"/>
              <a:t>位并行口；</a:t>
            </a:r>
            <a:r>
              <a:rPr lang="en-US" altLang="zh-CN" dirty="0"/>
              <a:t>8</a:t>
            </a:r>
            <a:r>
              <a:rPr lang="zh-CN" altLang="en-US" dirty="0"/>
              <a:t>位并行口的每位都接一个发光二极管，要求发光二极管从左到右以一定延迟轮流显示，并不断循环。设发光二极管为共阴极接法，如图</a:t>
            </a:r>
            <a:r>
              <a:rPr lang="en-US" altLang="zh-CN" dirty="0"/>
              <a:t>7-17</a:t>
            </a:r>
            <a:r>
              <a:rPr lang="zh-CN" altLang="en-US" dirty="0"/>
              <a:t>所示。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F829-223B-444C-9818-0C832410A6E7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45AC-6855-4076-ABFA-320D918C7637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187624" y="5589240"/>
            <a:ext cx="273685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000" b="1" dirty="0"/>
              <a:t>串入并出电路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861048"/>
            <a:ext cx="3889585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8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中断服务程序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SERVE: </a:t>
            </a:r>
          </a:p>
          <a:p>
            <a:pPr marL="0" indent="0">
              <a:buNone/>
            </a:pPr>
            <a:r>
              <a:rPr lang="en-US" altLang="zh-CN" dirty="0"/>
              <a:t>       CLR   TI              	;</a:t>
            </a:r>
            <a:r>
              <a:rPr lang="zh-CN" altLang="en-US" dirty="0"/>
              <a:t>清除发送中断标志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INC   R0              	;</a:t>
            </a:r>
            <a:r>
              <a:rPr lang="zh-CN" altLang="en-US" dirty="0"/>
              <a:t>修改数据地址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MOV   A ,@R0</a:t>
            </a:r>
          </a:p>
          <a:p>
            <a:pPr marL="0" indent="0">
              <a:buNone/>
            </a:pPr>
            <a:r>
              <a:rPr lang="en-US" altLang="zh-CN" dirty="0"/>
              <a:t>       MOV   C ,PSW.0        ;P→C</a:t>
            </a:r>
          </a:p>
          <a:p>
            <a:pPr marL="0" indent="0">
              <a:buNone/>
            </a:pPr>
            <a:r>
              <a:rPr lang="en-US" altLang="zh-CN" dirty="0"/>
              <a:t>       MOV   TB8 ,C</a:t>
            </a:r>
          </a:p>
          <a:p>
            <a:pPr marL="0" indent="0">
              <a:buNone/>
            </a:pPr>
            <a:r>
              <a:rPr lang="en-US" altLang="zh-CN" dirty="0"/>
              <a:t>       MOV   SBUF ,A     	;</a:t>
            </a:r>
            <a:r>
              <a:rPr lang="zh-CN" altLang="en-US" dirty="0"/>
              <a:t>发送数据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DJNZ  R7 ,ENDT   	;</a:t>
            </a:r>
            <a:r>
              <a:rPr lang="zh-CN" altLang="en-US" dirty="0"/>
              <a:t> 若未发 送完， 则转</a:t>
            </a:r>
            <a:r>
              <a:rPr lang="en-US" altLang="zh-CN" dirty="0"/>
              <a:t>ENDT</a:t>
            </a:r>
          </a:p>
          <a:p>
            <a:pPr marL="0" indent="0">
              <a:buNone/>
            </a:pPr>
            <a:r>
              <a:rPr lang="en-US" altLang="zh-CN" dirty="0"/>
              <a:t>       CLR   ES 		;</a:t>
            </a:r>
            <a:r>
              <a:rPr lang="zh-CN" altLang="en-US" dirty="0"/>
              <a:t>若发送完，则禁止串行口中断</a:t>
            </a:r>
          </a:p>
          <a:p>
            <a:pPr marL="0" indent="0">
              <a:buNone/>
            </a:pPr>
            <a:r>
              <a:rPr lang="en-US" altLang="zh-CN" dirty="0"/>
              <a:t>ENDT:  </a:t>
            </a:r>
          </a:p>
          <a:p>
            <a:pPr marL="0" indent="0">
              <a:buNone/>
            </a:pPr>
            <a:r>
              <a:rPr lang="en-US" altLang="zh-CN" dirty="0"/>
              <a:t>       RETI                 	;</a:t>
            </a:r>
            <a:r>
              <a:rPr lang="zh-CN" altLang="en-US" dirty="0"/>
              <a:t>中断返回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END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动作按钮: 信息 3">
            <a:hlinkClick r:id="" action="ppaction://noaction" highlightClick="1"/>
          </p:cNvPr>
          <p:cNvSpPr/>
          <p:nvPr/>
        </p:nvSpPr>
        <p:spPr>
          <a:xfrm>
            <a:off x="7884368" y="6302367"/>
            <a:ext cx="630982" cy="288032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156176" y="1196752"/>
            <a:ext cx="2359174" cy="792088"/>
          </a:xfrm>
          <a:prstGeom prst="wedgeRoundRectCallout">
            <a:avLst>
              <a:gd name="adj1" fmla="val -34736"/>
              <a:gd name="adj2" fmla="val 680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如何改为先判断是否完成发送？</a:t>
            </a:r>
          </a:p>
        </p:txBody>
      </p:sp>
    </p:spTree>
    <p:extLst>
      <p:ext uri="{BB962C8B-B14F-4D97-AF65-F5344CB8AC3E}">
        <p14:creationId xmlns:p14="http://schemas.microsoft.com/office/powerpoint/2010/main" val="14352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7-8  </a:t>
            </a:r>
            <a:r>
              <a:rPr lang="zh-CN" altLang="en-US" sz="2800" dirty="0"/>
              <a:t>编制一个串行口方式</a:t>
            </a:r>
            <a:r>
              <a:rPr lang="en-US" altLang="zh-CN" sz="2800" dirty="0"/>
              <a:t>2</a:t>
            </a:r>
            <a:r>
              <a:rPr lang="zh-CN" altLang="en-US" sz="2800" dirty="0"/>
              <a:t>接收程序，按偶校验核对奇偶校验位。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解：</a:t>
            </a:r>
            <a:endParaRPr lang="en-US" altLang="zh-CN" dirty="0"/>
          </a:p>
          <a:p>
            <a:pPr lvl="1"/>
            <a:r>
              <a:rPr lang="zh-CN" altLang="en-US" dirty="0"/>
              <a:t>在方式</a:t>
            </a:r>
            <a:r>
              <a:rPr lang="en-US" altLang="zh-CN" dirty="0"/>
              <a:t>2</a:t>
            </a:r>
            <a:r>
              <a:rPr lang="zh-CN" altLang="en-US" dirty="0"/>
              <a:t>、方式</a:t>
            </a:r>
            <a:r>
              <a:rPr lang="en-US" altLang="zh-CN" dirty="0"/>
              <a:t>3</a:t>
            </a:r>
            <a:r>
              <a:rPr lang="zh-CN" altLang="en-US" dirty="0"/>
              <a:t>的发送过程中，将数据和附加在</a:t>
            </a:r>
            <a:r>
              <a:rPr lang="en-US" altLang="zh-CN" dirty="0"/>
              <a:t>TB8</a:t>
            </a:r>
            <a:r>
              <a:rPr lang="zh-CN" altLang="en-US" dirty="0"/>
              <a:t>中的奇偶位一同发向对方。接收数据的一方应设法取出该奇偶位进行核对。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5E91-35B2-4B30-82C2-72F647A0BE0A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E0FF-789C-4E9D-A072-9FE9C521E7E5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2231740" y="3861048"/>
            <a:ext cx="4680520" cy="1368152"/>
          </a:xfrm>
          <a:prstGeom prst="wedgeRoundRectCallout">
            <a:avLst>
              <a:gd name="adj1" fmla="val -34378"/>
              <a:gd name="adj2" fmla="val 5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如何判断接收数据是否正确？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8866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源程序</a:t>
            </a:r>
            <a:endParaRPr lang="zh-CN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/>
              <a:t>RRR:   	MOV  SCON ,#90H  ;选方式2，并允许接收（REN=1）</a:t>
            </a:r>
          </a:p>
          <a:p>
            <a:pPr marL="0" indent="0">
              <a:buNone/>
            </a:pPr>
            <a:r>
              <a:rPr lang="en-US" altLang="en-US"/>
              <a:t>LOOP:   </a:t>
            </a:r>
            <a:r>
              <a:rPr lang="en-US" altLang="zh-CN"/>
              <a:t>	</a:t>
            </a:r>
            <a:r>
              <a:rPr lang="en-US" altLang="en-US"/>
              <a:t>JBC  RI ,RECEIV  </a:t>
            </a:r>
            <a:r>
              <a:rPr lang="en-US" altLang="zh-CN"/>
              <a:t>	</a:t>
            </a:r>
            <a:r>
              <a:rPr lang="en-US" altLang="en-US"/>
              <a:t> ;等待接收数据并清RI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en-US" altLang="zh-CN"/>
              <a:t>	</a:t>
            </a:r>
            <a:r>
              <a:rPr lang="en-US" altLang="en-US"/>
              <a:t>SJMP  LOOP</a:t>
            </a:r>
          </a:p>
          <a:p>
            <a:pPr marL="0" indent="0">
              <a:buNone/>
            </a:pPr>
            <a:r>
              <a:rPr lang="en-US" altLang="en-US"/>
              <a:t>RECEIV: 	MOV  A ,SBUF      </a:t>
            </a:r>
            <a:r>
              <a:rPr lang="en-US" altLang="zh-CN"/>
              <a:t>	</a:t>
            </a:r>
            <a:r>
              <a:rPr lang="en-US" altLang="en-US"/>
              <a:t>;将接收到的字符取出后，送到ACC。注意，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</a:t>
            </a:r>
            <a:r>
              <a:rPr lang="en-US" altLang="zh-CN"/>
              <a:t>;</a:t>
            </a:r>
            <a:r>
              <a:rPr lang="en-US" altLang="en-US"/>
              <a:t>传送指令影响PSW， 产生接收端的奇偶值                         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zh-CN" altLang="en-US"/>
              <a:t>	</a:t>
            </a:r>
            <a:r>
              <a:rPr lang="en-US" altLang="en-US"/>
              <a:t>JB  PSW.0 ,ONE    </a:t>
            </a:r>
            <a:r>
              <a:rPr lang="en-US" altLang="zh-CN"/>
              <a:t>	</a:t>
            </a:r>
            <a:r>
              <a:rPr lang="en-US" altLang="en-US"/>
              <a:t>;判断接收端的奇偶值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zh-CN" altLang="en-US"/>
              <a:t>	</a:t>
            </a:r>
            <a:r>
              <a:rPr lang="en-US" altLang="en-US"/>
              <a:t>JB  RB8 ,ERR      </a:t>
            </a:r>
            <a:r>
              <a:rPr lang="en-US" altLang="zh-CN"/>
              <a:t>	</a:t>
            </a:r>
            <a:r>
              <a:rPr lang="en-US" altLang="en-US"/>
              <a:t>;判断发送端的奇偶值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zh-CN" altLang="en-US"/>
              <a:t>	</a:t>
            </a:r>
            <a:r>
              <a:rPr lang="en-US" altLang="en-US"/>
              <a:t>SJMP  RIGHT</a:t>
            </a:r>
          </a:p>
          <a:p>
            <a:pPr marL="0" indent="0">
              <a:buNone/>
            </a:pPr>
            <a:r>
              <a:rPr lang="en-US" altLang="en-US"/>
              <a:t>ONE:    </a:t>
            </a:r>
            <a:r>
              <a:rPr lang="en-US" altLang="zh-CN"/>
              <a:t>	</a:t>
            </a:r>
            <a:r>
              <a:rPr lang="en-US" altLang="en-US"/>
              <a:t>JNB  RB8 ,ERR</a:t>
            </a:r>
          </a:p>
          <a:p>
            <a:pPr marL="0" indent="0">
              <a:buNone/>
            </a:pPr>
            <a:r>
              <a:rPr lang="en-US" altLang="en-US"/>
              <a:t>RIGHT:  </a:t>
            </a:r>
            <a:r>
              <a:rPr lang="en-US" altLang="zh-CN"/>
              <a:t>	</a:t>
            </a:r>
            <a:r>
              <a:rPr lang="en-US" altLang="en-US"/>
              <a:t>……              </a:t>
            </a:r>
            <a:r>
              <a:rPr lang="en-US" altLang="zh-CN"/>
              <a:t>	</a:t>
            </a:r>
            <a:r>
              <a:rPr lang="en-US" altLang="en-US"/>
              <a:t>;接收正确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zh-CN" altLang="en-US"/>
              <a:t>	</a:t>
            </a:r>
            <a:r>
              <a:rPr lang="en-US" altLang="en-US"/>
              <a:t>……</a:t>
            </a:r>
          </a:p>
          <a:p>
            <a:pPr marL="0" indent="0">
              <a:buNone/>
            </a:pPr>
            <a:r>
              <a:rPr lang="en-US" altLang="en-US"/>
              <a:t>ERR:    </a:t>
            </a:r>
            <a:r>
              <a:rPr lang="en-US" altLang="zh-CN"/>
              <a:t>	</a:t>
            </a:r>
            <a:r>
              <a:rPr lang="en-US" altLang="en-US"/>
              <a:t>……   </a:t>
            </a:r>
            <a:r>
              <a:rPr lang="en-US" altLang="zh-CN"/>
              <a:t>	</a:t>
            </a:r>
            <a:r>
              <a:rPr lang="en-US" altLang="en-US"/>
              <a:t>           </a:t>
            </a:r>
            <a:r>
              <a:rPr lang="en-US" altLang="zh-CN"/>
              <a:t>	;</a:t>
            </a:r>
            <a:r>
              <a:rPr lang="en-US" altLang="en-US"/>
              <a:t>接收有错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BED7-6A33-42FC-A178-4FF1FFA57F54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156A-D8E4-44EA-B4AE-766B20AF6D2E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" name="圆角矩形标注 7"/>
          <p:cNvSpPr/>
          <p:nvPr/>
        </p:nvSpPr>
        <p:spPr>
          <a:xfrm>
            <a:off x="2483768" y="125531"/>
            <a:ext cx="5616624" cy="1464231"/>
          </a:xfrm>
          <a:prstGeom prst="wedgeRoundRectCallout">
            <a:avLst>
              <a:gd name="adj1" fmla="val -35800"/>
              <a:gd name="adj2" fmla="val 581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rIns="36000">
            <a:spAutoFit/>
          </a:bodyPr>
          <a:lstStyle/>
          <a:p>
            <a:pPr algn="just"/>
            <a:r>
              <a:rPr lang="zh-CN" altLang="en-US" sz="2000" b="1" dirty="0"/>
              <a:t>         当接收到一个字符时，从</a:t>
            </a:r>
            <a:r>
              <a:rPr lang="en-US" altLang="zh-CN" sz="2000" b="1" dirty="0"/>
              <a:t>SBUF</a:t>
            </a:r>
            <a:r>
              <a:rPr lang="zh-CN" altLang="en-US" sz="2000" b="1" dirty="0"/>
              <a:t>转移到</a:t>
            </a:r>
            <a:r>
              <a:rPr lang="en-US" altLang="zh-CN" sz="2000" b="1" dirty="0"/>
              <a:t>ACC</a:t>
            </a:r>
            <a:r>
              <a:rPr lang="zh-CN" altLang="en-US" sz="2000" b="1" dirty="0"/>
              <a:t>中时会产生接收端的奇偶值，而保存在</a:t>
            </a:r>
            <a:r>
              <a:rPr lang="en-US" altLang="zh-CN" sz="2000" b="1" dirty="0"/>
              <a:t>RB8</a:t>
            </a:r>
            <a:r>
              <a:rPr lang="zh-CN" altLang="en-US" sz="2000" b="1" dirty="0"/>
              <a:t>中的值为发送端的奇偶值，两个奇偶值应相等，否则接收字符有错。发现错误要及时通知对方重发。</a:t>
            </a:r>
            <a:endParaRPr lang="en-US" altLang="en-US" sz="20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71919"/>
              </p:ext>
            </p:extLst>
          </p:nvPr>
        </p:nvGraphicFramePr>
        <p:xfrm>
          <a:off x="2732448" y="6176963"/>
          <a:ext cx="5112568" cy="40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40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3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7-9</a:t>
            </a:r>
            <a:endParaRPr lang="zh-CN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/>
              <a:t>编写一个接收程序，将接收的</a:t>
            </a:r>
            <a:r>
              <a:rPr lang="en-US" altLang="zh-CN" dirty="0"/>
              <a:t>16</a:t>
            </a:r>
            <a:r>
              <a:rPr lang="zh-CN" altLang="en-US" dirty="0"/>
              <a:t>字节数据送入片内</a:t>
            </a:r>
            <a:r>
              <a:rPr lang="en-US" altLang="zh-CN" dirty="0"/>
              <a:t>RAM</a:t>
            </a:r>
            <a:r>
              <a:rPr lang="zh-CN" altLang="en-US" dirty="0"/>
              <a:t>的</a:t>
            </a:r>
            <a:r>
              <a:rPr lang="en-US" altLang="zh-CN" dirty="0"/>
              <a:t>5OH—5FH</a:t>
            </a:r>
            <a:r>
              <a:rPr lang="zh-CN" altLang="en-US" dirty="0"/>
              <a:t>单元中，设串行口工作于方式 </a:t>
            </a:r>
            <a:r>
              <a:rPr lang="en-US" altLang="zh-CN" dirty="0"/>
              <a:t>3</a:t>
            </a:r>
            <a:r>
              <a:rPr lang="zh-CN" altLang="en-US" dirty="0"/>
              <a:t>，波特率为</a:t>
            </a:r>
            <a:r>
              <a:rPr lang="en-US" altLang="zh-CN" dirty="0"/>
              <a:t>2400b/s</a:t>
            </a:r>
            <a:r>
              <a:rPr lang="zh-CN" altLang="en-US"/>
              <a:t>。按偶校验核对奇偶校验位。</a:t>
            </a:r>
            <a:endParaRPr lang="zh-CN" altLang="en-US" dirty="0"/>
          </a:p>
          <a:p>
            <a:pPr algn="just"/>
            <a:r>
              <a:rPr lang="zh-CN" altLang="en-US" dirty="0"/>
              <a:t>解：</a:t>
            </a:r>
            <a:endParaRPr lang="en-US" altLang="zh-CN" dirty="0"/>
          </a:p>
          <a:p>
            <a:pPr lvl="1" algn="just"/>
            <a:r>
              <a:rPr lang="zh-CN" altLang="en-US" dirty="0"/>
              <a:t>方式</a:t>
            </a:r>
            <a:r>
              <a:rPr lang="en-US" altLang="zh-CN" dirty="0"/>
              <a:t>3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位异步通信方式，波特率取决于</a:t>
            </a:r>
            <a:r>
              <a:rPr lang="en-US" altLang="zh-CN" dirty="0"/>
              <a:t>T1</a:t>
            </a:r>
            <a:r>
              <a:rPr lang="zh-CN" altLang="en-US" dirty="0"/>
              <a:t>的溢出率。当晶振为</a:t>
            </a:r>
            <a:r>
              <a:rPr lang="en-US" altLang="zh-CN" dirty="0"/>
              <a:t>11.059MHz</a:t>
            </a:r>
            <a:r>
              <a:rPr lang="zh-CN" altLang="en-US" dirty="0"/>
              <a:t>，波特率为</a:t>
            </a:r>
            <a:r>
              <a:rPr lang="en-US" altLang="zh-CN" dirty="0"/>
              <a:t>2400b/s</a:t>
            </a:r>
            <a:r>
              <a:rPr lang="zh-CN" altLang="en-US" dirty="0"/>
              <a:t>时，取</a:t>
            </a:r>
            <a:r>
              <a:rPr lang="en-US" altLang="zh-CN" dirty="0"/>
              <a:t>SMOD=0</a:t>
            </a:r>
            <a:r>
              <a:rPr lang="zh-CN" altLang="en-US" dirty="0"/>
              <a:t>。查 表</a:t>
            </a:r>
            <a:r>
              <a:rPr lang="en-US" altLang="zh-CN" dirty="0"/>
              <a:t>7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可以确定</a:t>
            </a:r>
            <a:r>
              <a:rPr lang="en-US" altLang="zh-CN" dirty="0"/>
              <a:t>T1</a:t>
            </a:r>
            <a:r>
              <a:rPr lang="zh-CN" altLang="en-US" dirty="0"/>
              <a:t>的初值为</a:t>
            </a:r>
            <a:r>
              <a:rPr lang="en-US" altLang="zh-CN" dirty="0"/>
              <a:t>0F4H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/>
            <a:r>
              <a:rPr lang="zh-CN" altLang="en-US" dirty="0"/>
              <a:t>使用查询法实现连续的数据接收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BE3-3CBA-45F1-97B8-5C382130917F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880E-07C8-4C4D-B1EF-36F68BB363E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13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源程序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RECV:	MOV   TMOD ,#20H    	;</a:t>
            </a:r>
            <a:r>
              <a:rPr lang="zh-CN" altLang="en-US" dirty="0"/>
              <a:t>设</a:t>
            </a:r>
            <a:r>
              <a:rPr lang="en-US" altLang="zh-CN" dirty="0"/>
              <a:t>T1</a:t>
            </a:r>
            <a:r>
              <a:rPr lang="zh-CN" altLang="en-US" dirty="0"/>
              <a:t>工作于模式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	MOV   TH1 ,#0F4H      	;</a:t>
            </a:r>
            <a:r>
              <a:rPr lang="zh-CN" altLang="en-US" dirty="0"/>
              <a:t>赋循环计数初值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MOV   TL1 ,#0F4H      	;</a:t>
            </a:r>
            <a:r>
              <a:rPr lang="zh-CN" altLang="en-US" dirty="0"/>
              <a:t>赋计数值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SETB  TR1                  	;</a:t>
            </a:r>
            <a:r>
              <a:rPr lang="zh-CN" altLang="en-US" dirty="0"/>
              <a:t>启动定时器</a:t>
            </a:r>
            <a:r>
              <a:rPr lang="en-US" altLang="zh-CN" dirty="0"/>
              <a:t>TI</a:t>
            </a:r>
          </a:p>
          <a:p>
            <a:pPr marL="0" indent="0">
              <a:buNone/>
            </a:pPr>
            <a:r>
              <a:rPr lang="en-US" altLang="zh-CN" dirty="0"/>
              <a:t>       	MOV   R0 ,#50H         	;</a:t>
            </a:r>
            <a:r>
              <a:rPr lang="zh-CN" altLang="en-US" dirty="0"/>
              <a:t>首地址送</a:t>
            </a:r>
            <a:r>
              <a:rPr lang="en-US" altLang="zh-CN" dirty="0"/>
              <a:t>R0</a:t>
            </a:r>
          </a:p>
          <a:p>
            <a:pPr marL="0" indent="0">
              <a:buNone/>
            </a:pPr>
            <a:r>
              <a:rPr lang="en-US" altLang="zh-CN" dirty="0"/>
              <a:t>       	MOV   R7 ,#10H         	;</a:t>
            </a:r>
            <a:r>
              <a:rPr lang="zh-CN" altLang="en-US" dirty="0"/>
              <a:t>数据长度送</a:t>
            </a:r>
            <a:r>
              <a:rPr lang="en-US" altLang="zh-CN" dirty="0"/>
              <a:t>R7</a:t>
            </a:r>
          </a:p>
          <a:p>
            <a:pPr marL="0" indent="0">
              <a:buNone/>
            </a:pPr>
            <a:r>
              <a:rPr lang="en-US" altLang="zh-CN" dirty="0"/>
              <a:t>       	MOV   SCON ,#0D0H     	;</a:t>
            </a:r>
            <a:r>
              <a:rPr lang="zh-CN" altLang="en-US" dirty="0"/>
              <a:t>串行口工作与方式</a:t>
            </a:r>
            <a:r>
              <a:rPr lang="en-US" altLang="zh-CN" dirty="0"/>
              <a:t>3</a:t>
            </a:r>
            <a:r>
              <a:rPr lang="zh-CN" altLang="en-US" dirty="0"/>
              <a:t>，可接收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MOV   PCON ,#00H      	;</a:t>
            </a:r>
            <a:r>
              <a:rPr lang="zh-CN" altLang="en-US" dirty="0"/>
              <a:t>设</a:t>
            </a:r>
            <a:r>
              <a:rPr lang="en-US" altLang="zh-CN" dirty="0"/>
              <a:t>SMOD=0</a:t>
            </a:r>
          </a:p>
          <a:p>
            <a:pPr marL="0" indent="0">
              <a:buNone/>
            </a:pPr>
            <a:r>
              <a:rPr lang="en-US" altLang="zh-CN" dirty="0"/>
              <a:t>WAIT:  	JBC   RI ,PR1                	;</a:t>
            </a:r>
            <a:r>
              <a:rPr lang="zh-CN" altLang="en-US" dirty="0"/>
              <a:t>接收完一帧数据，清</a:t>
            </a:r>
            <a:r>
              <a:rPr lang="en-US" altLang="zh-CN" dirty="0"/>
              <a:t>RI</a:t>
            </a:r>
            <a:r>
              <a:rPr lang="zh-CN" altLang="en-US" dirty="0"/>
              <a:t>，转</a:t>
            </a:r>
            <a:r>
              <a:rPr lang="en-US" altLang="zh-CN" dirty="0"/>
              <a:t>PR1</a:t>
            </a:r>
          </a:p>
          <a:p>
            <a:pPr marL="0" indent="0">
              <a:buNone/>
            </a:pPr>
            <a:r>
              <a:rPr lang="en-US" altLang="zh-CN" dirty="0"/>
              <a:t>       	SJMP  WAIT                 	;</a:t>
            </a:r>
            <a:r>
              <a:rPr lang="zh-CN" altLang="en-US" dirty="0"/>
              <a:t>否则等待</a:t>
            </a:r>
          </a:p>
          <a:p>
            <a:pPr marL="0" indent="0">
              <a:buNone/>
            </a:pPr>
            <a:r>
              <a:rPr lang="en-US" altLang="zh-CN" dirty="0"/>
              <a:t>PR1:   	MOV   A ,SBUF           	;</a:t>
            </a:r>
            <a:r>
              <a:rPr lang="zh-CN" altLang="en-US" dirty="0"/>
              <a:t>读入数据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51920" y="1157927"/>
          <a:ext cx="5112568" cy="40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405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7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源程序</a:t>
            </a:r>
            <a:r>
              <a:rPr lang="en-US" altLang="zh-CN" dirty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JNB   P ,PNP          	;P=0</a:t>
            </a:r>
            <a:r>
              <a:rPr lang="zh-CN" altLang="en-US" dirty="0"/>
              <a:t>，转</a:t>
            </a:r>
            <a:r>
              <a:rPr lang="en-US" altLang="zh-CN" dirty="0"/>
              <a:t>PNP</a:t>
            </a:r>
          </a:p>
          <a:p>
            <a:pPr marL="0" indent="0">
              <a:buNone/>
            </a:pPr>
            <a:r>
              <a:rPr lang="en-US" altLang="zh-CN" dirty="0"/>
              <a:t>       	JNB   RB8 ,PER        	;P=1</a:t>
            </a:r>
            <a:r>
              <a:rPr lang="zh-CN" altLang="en-US" dirty="0"/>
              <a:t>，</a:t>
            </a:r>
            <a:r>
              <a:rPr lang="en-US" altLang="zh-CN" dirty="0"/>
              <a:t>RB8=0</a:t>
            </a:r>
            <a:r>
              <a:rPr lang="zh-CN" altLang="en-US" dirty="0"/>
              <a:t>，转出错处理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SJMP  RIGHT</a:t>
            </a:r>
          </a:p>
          <a:p>
            <a:pPr marL="0" indent="0">
              <a:buNone/>
            </a:pPr>
            <a:r>
              <a:rPr lang="en-US" altLang="zh-CN" dirty="0"/>
              <a:t>PNP:   	JB    RB8 ,PER        	;P=0</a:t>
            </a:r>
            <a:r>
              <a:rPr lang="zh-CN" altLang="en-US" dirty="0"/>
              <a:t>，</a:t>
            </a:r>
            <a:r>
              <a:rPr lang="en-US" altLang="zh-CN" dirty="0"/>
              <a:t>RB8=1</a:t>
            </a:r>
            <a:r>
              <a:rPr lang="zh-CN" altLang="en-US" dirty="0"/>
              <a:t>，转出错处理</a:t>
            </a:r>
          </a:p>
          <a:p>
            <a:pPr marL="0" indent="0">
              <a:buNone/>
            </a:pPr>
            <a:r>
              <a:rPr lang="en-US" altLang="zh-CN" dirty="0"/>
              <a:t>RIGHT: 	MOV   @R0 ,A          	;</a:t>
            </a:r>
            <a:r>
              <a:rPr lang="zh-CN" altLang="en-US" dirty="0"/>
              <a:t>数据送内存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INC   R0              		;</a:t>
            </a:r>
            <a:r>
              <a:rPr lang="zh-CN" altLang="en-US" dirty="0"/>
              <a:t>修改地址指针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DJNZ  R7 ,WAIT       ;</a:t>
            </a:r>
            <a:r>
              <a:rPr lang="zh-CN" altLang="en-US" dirty="0"/>
              <a:t>数据未接收完，继续接收下一个数据</a:t>
            </a:r>
          </a:p>
          <a:p>
            <a:pPr marL="0" indent="0">
              <a:buNone/>
            </a:pPr>
            <a:r>
              <a:rPr lang="zh-CN" altLang="en-US" dirty="0"/>
              <a:t>       	</a:t>
            </a:r>
            <a:r>
              <a:rPr lang="en-US" altLang="zh-CN" dirty="0"/>
              <a:t>CLR   PSW.5           	;</a:t>
            </a:r>
            <a:r>
              <a:rPr lang="zh-CN" altLang="en-US" dirty="0"/>
              <a:t>置正确接收完毕标志</a:t>
            </a:r>
            <a:r>
              <a:rPr lang="en-US" altLang="zh-CN" dirty="0"/>
              <a:t>F0=0</a:t>
            </a:r>
          </a:p>
          <a:p>
            <a:pPr marL="0" indent="0">
              <a:buNone/>
            </a:pPr>
            <a:r>
              <a:rPr lang="en-US" altLang="zh-CN" dirty="0"/>
              <a:t>       	RET</a:t>
            </a:r>
          </a:p>
          <a:p>
            <a:pPr marL="0" indent="0">
              <a:buNone/>
            </a:pPr>
            <a:r>
              <a:rPr lang="en-US" altLang="zh-CN" dirty="0"/>
              <a:t>PER:   	SETB  PSW.5</a:t>
            </a:r>
          </a:p>
          <a:p>
            <a:pPr marL="0" indent="0">
              <a:buNone/>
            </a:pPr>
            <a:r>
              <a:rPr lang="en-US" altLang="zh-CN" dirty="0"/>
              <a:t>       	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7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解：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如何控制</a:t>
            </a:r>
            <a:r>
              <a:rPr lang="en-US" altLang="zh-CN" dirty="0"/>
              <a:t>LED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点亮</a:t>
            </a:r>
            <a:r>
              <a:rPr lang="en-US" altLang="zh-CN" dirty="0"/>
              <a:t>1</a:t>
            </a:r>
            <a:r>
              <a:rPr lang="zh-CN" altLang="en-US" dirty="0"/>
              <a:t>位？</a:t>
            </a:r>
            <a:endParaRPr lang="en-US" altLang="zh-CN" dirty="0"/>
          </a:p>
          <a:p>
            <a:pPr lvl="2"/>
            <a:r>
              <a:rPr lang="zh-CN" altLang="en-US" dirty="0"/>
              <a:t>相应位置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延时</a:t>
            </a:r>
            <a:endParaRPr lang="en-US" altLang="zh-CN" dirty="0"/>
          </a:p>
          <a:p>
            <a:pPr lvl="1"/>
            <a:r>
              <a:rPr lang="zh-CN" altLang="en-US" dirty="0"/>
              <a:t>依次点亮？</a:t>
            </a:r>
            <a:endParaRPr lang="en-US" altLang="zh-CN" dirty="0"/>
          </a:p>
          <a:p>
            <a:pPr lvl="2"/>
            <a:r>
              <a:rPr lang="zh-CN" altLang="en-US" dirty="0"/>
              <a:t>修改置</a:t>
            </a:r>
            <a:r>
              <a:rPr lang="en-US" altLang="zh-CN" dirty="0"/>
              <a:t>1</a:t>
            </a:r>
            <a:r>
              <a:rPr lang="zh-CN" altLang="en-US" dirty="0"/>
              <a:t>的位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的程序如何执行</a:t>
            </a:r>
            <a:endParaRPr lang="en-US" altLang="zh-CN" dirty="0"/>
          </a:p>
          <a:p>
            <a:pPr lvl="1"/>
            <a:r>
              <a:rPr lang="zh-CN" altLang="en-US" dirty="0"/>
              <a:t>数据串行发送采用中断方式；</a:t>
            </a:r>
            <a:endParaRPr lang="en-US" altLang="zh-CN" dirty="0"/>
          </a:p>
          <a:p>
            <a:pPr lvl="1"/>
            <a:r>
              <a:rPr lang="zh-CN" altLang="en-US" dirty="0"/>
              <a:t>显示的延迟通过调用延时子程序</a:t>
            </a:r>
            <a:r>
              <a:rPr lang="en-US" altLang="zh-CN" dirty="0"/>
              <a:t>DELAY</a:t>
            </a:r>
            <a:r>
              <a:rPr lang="zh-CN" altLang="en-US" dirty="0"/>
              <a:t>来实现。</a:t>
            </a:r>
          </a:p>
        </p:txBody>
      </p:sp>
    </p:spTree>
    <p:extLst>
      <p:ext uri="{BB962C8B-B14F-4D97-AF65-F5344CB8AC3E}">
        <p14:creationId xmlns:p14="http://schemas.microsoft.com/office/powerpoint/2010/main" val="36845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程序清单：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		ORG   0000H        	;</a:t>
            </a:r>
            <a:r>
              <a:rPr lang="zh-CN" altLang="en-US" dirty="0"/>
              <a:t>主程序入口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AJMP  START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ORG   0023H        	;</a:t>
            </a:r>
            <a:r>
              <a:rPr lang="zh-CN" altLang="en-US" dirty="0"/>
              <a:t>串行口中断入口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AJMP  SBR             ;</a:t>
            </a:r>
            <a:r>
              <a:rPr lang="zh-CN" altLang="en-US" dirty="0"/>
              <a:t>转入串行口中断服务程序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ORG   2000H          	;</a:t>
            </a:r>
            <a:r>
              <a:rPr lang="zh-CN" altLang="en-US" dirty="0"/>
              <a:t>主程序起始地址</a:t>
            </a:r>
          </a:p>
          <a:p>
            <a:pPr marL="0" indent="0">
              <a:buNone/>
            </a:pPr>
            <a:r>
              <a:rPr lang="en-US" altLang="zh-CN" dirty="0"/>
              <a:t>START:</a:t>
            </a:r>
            <a:r>
              <a:rPr lang="zh-CN" altLang="en-US" dirty="0"/>
              <a:t> 		</a:t>
            </a:r>
            <a:r>
              <a:rPr lang="en-US" altLang="zh-CN" dirty="0"/>
              <a:t>MOV   SCON ,#00H     	;</a:t>
            </a:r>
            <a:r>
              <a:rPr lang="zh-CN" altLang="en-US" dirty="0"/>
              <a:t>串行口方式</a:t>
            </a:r>
            <a:r>
              <a:rPr lang="en-US" altLang="zh-CN" dirty="0"/>
              <a:t>0</a:t>
            </a:r>
            <a:r>
              <a:rPr lang="zh-CN" altLang="en-US" dirty="0"/>
              <a:t>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SETB  EA</a:t>
            </a:r>
          </a:p>
          <a:p>
            <a:pPr marL="0" indent="0">
              <a:buNone/>
            </a:pPr>
            <a:r>
              <a:rPr lang="en-US" altLang="zh-CN" dirty="0"/>
              <a:t>             		SETB  ES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CLR   P1.0           	 ;</a:t>
            </a:r>
            <a:r>
              <a:rPr lang="zh-CN" altLang="en-US" dirty="0"/>
              <a:t>关闭全部</a:t>
            </a:r>
            <a:r>
              <a:rPr lang="en-US" altLang="zh-CN" dirty="0"/>
              <a:t>LED</a:t>
            </a:r>
          </a:p>
          <a:p>
            <a:pPr marL="0" indent="0">
              <a:buNone/>
            </a:pPr>
            <a:r>
              <a:rPr lang="en-US" altLang="zh-CN" dirty="0"/>
              <a:t>		SETB    P1.0</a:t>
            </a:r>
          </a:p>
          <a:p>
            <a:pPr marL="0" indent="0">
              <a:buNone/>
            </a:pPr>
            <a:r>
              <a:rPr lang="en-US" altLang="zh-CN" dirty="0"/>
              <a:t>		MOV   A ,#80H      ;</a:t>
            </a:r>
            <a:r>
              <a:rPr lang="zh-CN" altLang="en-US" dirty="0"/>
              <a:t>最左一位发光二极管先亮</a:t>
            </a:r>
          </a:p>
          <a:p>
            <a:pPr marL="0" indent="0">
              <a:buNone/>
            </a:pPr>
            <a:r>
              <a:rPr lang="zh-CN" altLang="en-US" dirty="0"/>
              <a:t>    		</a:t>
            </a:r>
            <a:r>
              <a:rPr lang="en-US" altLang="zh-CN" dirty="0"/>
              <a:t>MOV   SBUF</a:t>
            </a:r>
            <a:r>
              <a:rPr lang="zh-CN" altLang="en-US" dirty="0"/>
              <a:t>，</a:t>
            </a:r>
            <a:r>
              <a:rPr lang="en-US" altLang="zh-CN" dirty="0"/>
              <a:t>A        	;</a:t>
            </a:r>
            <a:r>
              <a:rPr lang="zh-CN" altLang="en-US" dirty="0"/>
              <a:t>开始串行输出</a:t>
            </a:r>
          </a:p>
          <a:p>
            <a:pPr marL="0" indent="0">
              <a:buNone/>
            </a:pPr>
            <a:r>
              <a:rPr lang="en-US" altLang="zh-CN" dirty="0"/>
              <a:t>LOOP :  		SJMP    $             	;</a:t>
            </a:r>
            <a:r>
              <a:rPr lang="zh-CN" altLang="en-US" dirty="0"/>
              <a:t>等待中断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C6F-58B9-4A68-9B70-8EA87A1C35C1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E5BC-8F87-4398-84B1-B35FA7B1BE61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123728" y="2564904"/>
            <a:ext cx="676875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/>
              <a:t>SBR  :  	ACALL   DELAY         	;</a:t>
            </a:r>
            <a:r>
              <a:rPr lang="zh-CN" altLang="en-US" sz="2400" b="1" dirty="0"/>
              <a:t>显示延迟一段时间</a:t>
            </a:r>
          </a:p>
          <a:p>
            <a:pPr marL="0" indent="0">
              <a:buNone/>
            </a:pPr>
            <a:r>
              <a:rPr lang="zh-CN" altLang="en-US" sz="2400" b="1" dirty="0"/>
              <a:t>        	</a:t>
            </a:r>
            <a:r>
              <a:rPr lang="en-US" altLang="zh-CN" sz="2400" b="1" dirty="0"/>
              <a:t>CLR     TI            	;</a:t>
            </a:r>
            <a:r>
              <a:rPr lang="zh-CN" altLang="en-US" sz="2400" b="1" dirty="0"/>
              <a:t>清发送中断标志</a:t>
            </a:r>
          </a:p>
          <a:p>
            <a:pPr marL="0" indent="0">
              <a:buNone/>
            </a:pPr>
            <a:r>
              <a:rPr lang="zh-CN" altLang="en-US" sz="2400" b="1" dirty="0"/>
              <a:t>        	</a:t>
            </a:r>
            <a:r>
              <a:rPr lang="en-US" altLang="zh-CN" sz="2400" b="1" dirty="0"/>
              <a:t>RR      A             		;</a:t>
            </a:r>
            <a:r>
              <a:rPr lang="zh-CN" altLang="en-US" sz="2400" b="1" dirty="0"/>
              <a:t>准备右边一位显示</a:t>
            </a:r>
          </a:p>
          <a:p>
            <a:pPr marL="0" indent="0">
              <a:buNone/>
            </a:pPr>
            <a:r>
              <a:rPr lang="zh-CN" altLang="en-US" sz="2400" b="1" dirty="0"/>
              <a:t>        	</a:t>
            </a:r>
            <a:r>
              <a:rPr lang="en-US" altLang="zh-CN" sz="2400" b="1" dirty="0"/>
              <a:t>MOV     SBUF , A      	;</a:t>
            </a:r>
            <a:r>
              <a:rPr lang="zh-CN" altLang="en-US" sz="2400" b="1" dirty="0"/>
              <a:t>再一次串行输出</a:t>
            </a:r>
          </a:p>
          <a:p>
            <a:pPr marL="0" indent="0">
              <a:buNone/>
            </a:pPr>
            <a:r>
              <a:rPr lang="zh-CN" altLang="en-US" sz="2400" b="1" dirty="0"/>
              <a:t>        	</a:t>
            </a:r>
            <a:r>
              <a:rPr lang="en-US" altLang="zh-CN" sz="2400" b="1" dirty="0"/>
              <a:t>RETI                  		;</a:t>
            </a:r>
            <a:r>
              <a:rPr lang="zh-CN" altLang="en-US" sz="2400" b="1" dirty="0"/>
              <a:t>中断返回</a:t>
            </a: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6931E5AB-CA86-4AEE-BA54-3F633D01F66D}"/>
              </a:ext>
            </a:extLst>
          </p:cNvPr>
          <p:cNvSpPr/>
          <p:nvPr/>
        </p:nvSpPr>
        <p:spPr>
          <a:xfrm>
            <a:off x="4427984" y="476672"/>
            <a:ext cx="3024336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用查询法能实现吗？</a:t>
            </a:r>
          </a:p>
        </p:txBody>
      </p:sp>
    </p:spTree>
    <p:extLst>
      <p:ext uri="{BB962C8B-B14F-4D97-AF65-F5344CB8AC3E}">
        <p14:creationId xmlns:p14="http://schemas.microsoft.com/office/powerpoint/2010/main" val="1475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、串行口方式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的应用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/>
              <a:t>用方式</a:t>
            </a:r>
            <a:r>
              <a:rPr lang="en-US" altLang="zh-CN" dirty="0"/>
              <a:t>0</a:t>
            </a:r>
            <a:r>
              <a:rPr lang="zh-CN" altLang="en-US" dirty="0"/>
              <a:t>加上并入</a:t>
            </a:r>
            <a:r>
              <a:rPr lang="en-US" altLang="zh-CN" dirty="0"/>
              <a:t>——</a:t>
            </a:r>
            <a:r>
              <a:rPr lang="zh-CN" altLang="en-US" dirty="0"/>
              <a:t>串出移位寄存器可扩展一个</a:t>
            </a:r>
            <a:r>
              <a:rPr lang="en-US" altLang="zh-CN" dirty="0"/>
              <a:t>8</a:t>
            </a:r>
            <a:r>
              <a:rPr lang="zh-CN" altLang="en-US" dirty="0"/>
              <a:t>位并行输入口。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移位寄存器必须带有预置</a:t>
            </a:r>
            <a:r>
              <a:rPr lang="en-US" altLang="zh-CN" dirty="0"/>
              <a:t>/</a:t>
            </a:r>
            <a:r>
              <a:rPr lang="zh-CN" altLang="en-US" dirty="0"/>
              <a:t>移位的控制端，由单片机的一个输出端子加以控制，以实现先由</a:t>
            </a:r>
            <a:r>
              <a:rPr lang="en-US" altLang="zh-CN" dirty="0"/>
              <a:t>8</a:t>
            </a:r>
            <a:r>
              <a:rPr lang="zh-CN" altLang="en-US" dirty="0"/>
              <a:t>位输入口传输数据到移位寄存器，然后再从单片机的串行口输入到接收缓冲器，最后再读入到</a:t>
            </a:r>
            <a:r>
              <a:rPr lang="en-US" altLang="zh-CN" dirty="0"/>
              <a:t>CPU</a:t>
            </a:r>
            <a:r>
              <a:rPr lang="zh-CN" altLang="en-US" dirty="0"/>
              <a:t>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290A-B60C-4522-A006-0C87A639C25C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D08E-1D38-4A8C-A556-6580460E0F3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3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、串行口方式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的应用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7-3</a:t>
            </a:r>
            <a:r>
              <a:rPr lang="zh-CN" altLang="en-US" dirty="0"/>
              <a:t>：用</a:t>
            </a:r>
            <a:r>
              <a:rPr lang="en-US" altLang="zh-CN" dirty="0"/>
              <a:t>89C51/S51</a:t>
            </a:r>
            <a:r>
              <a:rPr lang="zh-CN" altLang="en-US" dirty="0"/>
              <a:t>串行口外加移位寄存器</a:t>
            </a:r>
            <a:r>
              <a:rPr lang="en-US" altLang="zh-CN" dirty="0"/>
              <a:t>165</a:t>
            </a:r>
            <a:r>
              <a:rPr lang="zh-CN" altLang="en-US" dirty="0"/>
              <a:t>或</a:t>
            </a:r>
            <a:r>
              <a:rPr lang="en-US" altLang="zh-CN" dirty="0"/>
              <a:t>166</a:t>
            </a:r>
            <a:r>
              <a:rPr lang="zh-CN" altLang="en-US" dirty="0"/>
              <a:t>扩展</a:t>
            </a:r>
            <a:r>
              <a:rPr lang="en-US" altLang="zh-CN" dirty="0"/>
              <a:t>8</a:t>
            </a:r>
            <a:r>
              <a:rPr lang="zh-CN" altLang="en-US" dirty="0"/>
              <a:t>位输入口，输入数据由</a:t>
            </a:r>
            <a:r>
              <a:rPr lang="en-US" altLang="zh-CN" dirty="0"/>
              <a:t>8</a:t>
            </a:r>
            <a:r>
              <a:rPr lang="zh-CN" altLang="en-US" dirty="0"/>
              <a:t>个开关提供，另有一个开关</a:t>
            </a:r>
            <a:r>
              <a:rPr lang="en-US" altLang="zh-CN" dirty="0"/>
              <a:t>K</a:t>
            </a:r>
            <a:r>
              <a:rPr lang="zh-CN" altLang="en-US" dirty="0"/>
              <a:t>提供联络信号。当</a:t>
            </a:r>
            <a:r>
              <a:rPr lang="en-US" altLang="zh-CN" dirty="0"/>
              <a:t>K=0</a:t>
            </a:r>
            <a:r>
              <a:rPr lang="zh-CN" altLang="en-US" dirty="0"/>
              <a:t>时，表示要求输入数据，输入的</a:t>
            </a:r>
            <a:r>
              <a:rPr lang="en-US" altLang="zh-CN" dirty="0"/>
              <a:t>8</a:t>
            </a:r>
            <a:r>
              <a:rPr lang="zh-CN" altLang="en-US" dirty="0"/>
              <a:t>位为开关量，提供子程序的输入信号。</a:t>
            </a:r>
          </a:p>
        </p:txBody>
      </p:sp>
      <p:pic>
        <p:nvPicPr>
          <p:cNvPr id="111620" name="Picture 4" descr="07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0928" y="2276872"/>
            <a:ext cx="4134763" cy="2207499"/>
          </a:xfrm>
        </p:spPr>
      </p:pic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6E17-3FB2-432E-86B5-DEDECDBF0ED5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5738-8A1F-4287-9FD3-7C5A48325DD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5016121" y="4980920"/>
            <a:ext cx="3384376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图</a:t>
            </a:r>
            <a:r>
              <a:rPr lang="en-US" altLang="zh-CN" sz="2400" b="1"/>
              <a:t>7-18  </a:t>
            </a:r>
            <a:r>
              <a:rPr lang="zh-CN" altLang="en-US" sz="2400" b="1"/>
              <a:t>并入串出电路</a:t>
            </a:r>
          </a:p>
        </p:txBody>
      </p:sp>
    </p:spTree>
    <p:extLst>
      <p:ext uri="{BB962C8B-B14F-4D97-AF65-F5344CB8AC3E}">
        <p14:creationId xmlns:p14="http://schemas.microsoft.com/office/powerpoint/2010/main" val="340548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、串行口方式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初始化？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串行口方式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接收使用</a:t>
                </a:r>
                <a:r>
                  <a:rPr lang="en-US" altLang="zh-CN" dirty="0"/>
                  <a:t>SCON</a:t>
                </a:r>
                <a:r>
                  <a:rPr lang="zh-CN" altLang="en-US" dirty="0"/>
                  <a:t>寄存器中的</a:t>
                </a:r>
                <a:r>
                  <a:rPr lang="en-US" altLang="zh-CN" dirty="0"/>
                  <a:t>REN</a:t>
                </a:r>
                <a:r>
                  <a:rPr lang="zh-CN" altLang="en-US" dirty="0"/>
                  <a:t>位来控制；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其余各位为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如何判别串行数据已经接收完毕？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</a:t>
                </a:r>
                <a:r>
                  <a:rPr lang="en-US" altLang="zh-CN" dirty="0"/>
                  <a:t>RI</a:t>
                </a:r>
                <a:r>
                  <a:rPr lang="zh-CN" altLang="en-US" dirty="0"/>
                  <a:t>采用查询方式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读取开关状态的实现？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加载：</a:t>
                </a:r>
                <a:r>
                  <a:rPr lang="en-US" altLang="zh-CN" dirty="0"/>
                  <a:t>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altLang="zh-CN" dirty="0"/>
                  <a:t>=0</a:t>
                </a:r>
              </a:p>
              <a:p>
                <a:pPr lvl="2"/>
                <a:r>
                  <a:rPr lang="zh-CN" altLang="en-US" dirty="0"/>
                  <a:t>移位：</a:t>
                </a:r>
                <a:r>
                  <a:rPr lang="en-US" altLang="zh-CN" dirty="0"/>
                  <a:t>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4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2FC8-F2C4-4DD2-B8D2-9C7A6005A325}" type="datetime3">
              <a:rPr lang="zh-CN" altLang="en-US" smtClean="0"/>
              <a:pPr/>
              <a:t>2020年4月23日星期四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DC5-CC2D-4921-BFD5-FD93F587EF65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203848" y="1576450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sz="2000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4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程序清单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START: JB    P1.1 ,$    		;</a:t>
                </a:r>
                <a:r>
                  <a:rPr lang="zh-CN" altLang="en-US" dirty="0"/>
                  <a:t>开关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未闭合，等待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:r>
                  <a:rPr lang="en-US" altLang="zh-CN" dirty="0"/>
                  <a:t>CLR    P1.0           	;SHIFT/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altLang="zh-CN" dirty="0"/>
                  <a:t>=0,</a:t>
                </a:r>
                <a:r>
                  <a:rPr lang="zh-CN" altLang="en-US" dirty="0"/>
                  <a:t>并行置入数据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SETB   P1.0           	; 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𝐋𝐎𝐀𝐃</m:t>
                        </m:r>
                      </m:e>
                    </m:acc>
                  </m:oMath>
                </a14:m>
                <a:r>
                  <a:rPr lang="en-US" altLang="zh-CN" dirty="0"/>
                  <a:t>=1,</a:t>
                </a:r>
                <a:r>
                  <a:rPr lang="zh-CN" altLang="en-US" dirty="0"/>
                  <a:t>开始串行移位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MOV   SCON ,#10H     ;</a:t>
                </a:r>
                <a:r>
                  <a:rPr lang="zh-CN" altLang="en-US" dirty="0"/>
                  <a:t>串行口方式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初始化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	</a:t>
                </a:r>
                <a:r>
                  <a:rPr lang="en-US" altLang="zh-CN" dirty="0"/>
                  <a:t>JNB    RI ,$          	;</a:t>
                </a:r>
                <a:r>
                  <a:rPr lang="zh-CN" altLang="en-US" dirty="0"/>
                  <a:t>查询</a:t>
                </a:r>
                <a:r>
                  <a:rPr lang="en-US" altLang="zh-CN" dirty="0"/>
                  <a:t>RI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	CLR    RI             	;</a:t>
                </a:r>
                <a:r>
                  <a:rPr lang="zh-CN" altLang="en-US" dirty="0"/>
                  <a:t>查询结束，清</a:t>
                </a:r>
                <a:r>
                  <a:rPr lang="en-US" altLang="zh-CN" dirty="0"/>
                  <a:t>RI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	MOV    A ,SBUF        	;</a:t>
                </a:r>
                <a:r>
                  <a:rPr lang="zh-CN" altLang="en-US" dirty="0"/>
                  <a:t>读数据到累加器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	</a:t>
                </a:r>
                <a:r>
                  <a:rPr lang="en-US" altLang="zh-CN" dirty="0"/>
                  <a:t>ACALL  LOGSIM        	;</a:t>
                </a:r>
                <a:r>
                  <a:rPr lang="zh-CN" altLang="en-US" dirty="0"/>
                  <a:t>执行子程序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	</a:t>
                </a:r>
                <a:r>
                  <a:rPr lang="en-US" altLang="zh-CN" dirty="0"/>
                  <a:t>SJMP   START          	;</a:t>
                </a:r>
                <a:r>
                  <a:rPr lang="zh-CN" altLang="en-US" dirty="0"/>
                  <a:t>准备下一次操作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700" r="-155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3366</Words>
  <Application>Microsoft Office PowerPoint</Application>
  <PresentationFormat>全屏显示(4:3)</PresentationFormat>
  <Paragraphs>417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Arial</vt:lpstr>
      <vt:lpstr>Arial Narrow</vt:lpstr>
      <vt:lpstr>Calibri</vt:lpstr>
      <vt:lpstr>Calibri Light</vt:lpstr>
      <vt:lpstr>Cambria Math</vt:lpstr>
      <vt:lpstr>Office 主题​​</vt:lpstr>
      <vt:lpstr>7.2.2     89C51/S51串行口的应用</vt:lpstr>
      <vt:lpstr>1、串行口方式0的应用</vt:lpstr>
      <vt:lpstr>1、串行口方式0的应用</vt:lpstr>
      <vt:lpstr>解：</vt:lpstr>
      <vt:lpstr>程序清单：</vt:lpstr>
      <vt:lpstr>1、串行口方式0的应用</vt:lpstr>
      <vt:lpstr>1、串行口方式0的应用</vt:lpstr>
      <vt:lpstr>1、串行口方式0的应用</vt:lpstr>
      <vt:lpstr>程序清单</vt:lpstr>
      <vt:lpstr>2、串行口方式1的发送和接收</vt:lpstr>
      <vt:lpstr>解</vt:lpstr>
      <vt:lpstr>解</vt:lpstr>
      <vt:lpstr>解</vt:lpstr>
      <vt:lpstr>程序清单：主程序</vt:lpstr>
      <vt:lpstr>发送子程序</vt:lpstr>
      <vt:lpstr>中断服务程序</vt:lpstr>
      <vt:lpstr>接收子程序</vt:lpstr>
      <vt:lpstr>例7-5</vt:lpstr>
      <vt:lpstr>程序清单-主程序</vt:lpstr>
      <vt:lpstr>接收一帧子程序</vt:lpstr>
      <vt:lpstr>例7-6：利用串行口和堆栈技术发送字符串常量（存储在程序存储器中），通信速率为9600b/s, fosc=11.059MHz.</vt:lpstr>
      <vt:lpstr>主程序</vt:lpstr>
      <vt:lpstr>“子程序”</vt:lpstr>
      <vt:lpstr>3、串行口方式2、方式3的发送和接收</vt:lpstr>
      <vt:lpstr>例7-7：用第9个数据位作奇偶校验位，编制串行口方式2的发送程序</vt:lpstr>
      <vt:lpstr>流程图（查询法）</vt:lpstr>
      <vt:lpstr>程序清单</vt:lpstr>
      <vt:lpstr>流程图（中断法）</vt:lpstr>
      <vt:lpstr>程序清单（中断法）</vt:lpstr>
      <vt:lpstr>中断服务程序</vt:lpstr>
      <vt:lpstr>例7-8  编制一个串行口方式2接收程序，按偶校验核对奇偶校验位。</vt:lpstr>
      <vt:lpstr>源程序</vt:lpstr>
      <vt:lpstr>例7-9</vt:lpstr>
      <vt:lpstr>源程序(1/2)</vt:lpstr>
      <vt:lpstr>源程序(2/2)</vt:lpstr>
    </vt:vector>
  </TitlesOfParts>
  <Company>USST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7.2.2     89C51/S51串行口的应用</dc:title>
  <dc:creator>Shi Weibin</dc:creator>
  <cp:lastModifiedBy>wbshi</cp:lastModifiedBy>
  <cp:revision>6</cp:revision>
  <dcterms:created xsi:type="dcterms:W3CDTF">2020-02-26T09:29:30Z</dcterms:created>
  <dcterms:modified xsi:type="dcterms:W3CDTF">2020-04-23T08:26:29Z</dcterms:modified>
</cp:coreProperties>
</file>