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tiff" ContentType="image/tiff"/>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3" r:id="rId6"/>
    <p:sldId id="259" r:id="rId7"/>
    <p:sldId id="321" r:id="rId8"/>
    <p:sldId id="322" r:id="rId9"/>
    <p:sldId id="269" r:id="rId10"/>
    <p:sldId id="270" r:id="rId11"/>
    <p:sldId id="260" r:id="rId12"/>
    <p:sldId id="281" r:id="rId13"/>
    <p:sldId id="306" r:id="rId14"/>
    <p:sldId id="304" r:id="rId15"/>
    <p:sldId id="305" r:id="rId16"/>
    <p:sldId id="272" r:id="rId17"/>
    <p:sldId id="266" r:id="rId18"/>
    <p:sldId id="261" r:id="rId19"/>
    <p:sldId id="267" r:id="rId20"/>
    <p:sldId id="287" r:id="rId21"/>
    <p:sldId id="271" r:id="rId22"/>
    <p:sldId id="265" r:id="rId23"/>
    <p:sldId id="289" r:id="rId24"/>
    <p:sldId id="273" r:id="rId25"/>
  </p:sldIdLst>
  <p:sldSz cx="9144000" cy="5143500" type="screen16x9"/>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157" userDrawn="1">
          <p15:clr>
            <a:srgbClr val="A4A3A4"/>
          </p15:clr>
        </p15:guide>
        <p15:guide id="3" pos="5595" userDrawn="1">
          <p15:clr>
            <a:srgbClr val="A4A3A4"/>
          </p15:clr>
        </p15:guide>
        <p15:guide id="4"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52" d="100"/>
          <a:sy n="152" d="100"/>
        </p:scale>
        <p:origin x="480" y="126"/>
      </p:cViewPr>
      <p:guideLst>
        <p:guide orient="horz" pos="55"/>
        <p:guide pos="1157"/>
        <p:guide pos="5595"/>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8.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17.xml"/><Relationship Id="rId2" Type="http://schemas.openxmlformats.org/officeDocument/2006/relationships/image" Target="../media/image15.png"/><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4.xml"/><Relationship Id="rId2" Type="http://schemas.openxmlformats.org/officeDocument/2006/relationships/image" Target="../media/image4.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GIF"/><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4200" y="57492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73707" y="2870213"/>
            <a:ext cx="5770880" cy="706755"/>
          </a:xfrm>
          <a:prstGeom prst="rect">
            <a:avLst/>
          </a:prstGeom>
          <a:noFill/>
        </p:spPr>
        <p:txBody>
          <a:bodyPr wrap="none" rtlCol="0">
            <a:spAutoFit/>
          </a:bodyPr>
          <a:lstStyle/>
          <a:p>
            <a:pPr algn="l"/>
            <a:r>
              <a:rPr lang="zh-CN" altLang="en-US" sz="4000">
                <a:solidFill>
                  <a:schemeClr val="accent1"/>
                </a:solidFill>
              </a:rPr>
              <a:t>多光谱遥感地物分类技术</a:t>
            </a:r>
            <a:endParaRPr lang="zh-CN" altLang="en-US" sz="4000">
              <a:solidFill>
                <a:schemeClr val="accent1"/>
              </a:solidFill>
            </a:endParaRPr>
          </a:p>
        </p:txBody>
      </p:sp>
      <p:cxnSp>
        <p:nvCxnSpPr>
          <p:cNvPr id="14" name="直接连接符 13"/>
          <p:cNvCxnSpPr/>
          <p:nvPr/>
        </p:nvCxnSpPr>
        <p:spPr>
          <a:xfrm>
            <a:off x="4428037" y="381359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1" name="文本框 20"/>
          <p:cNvSpPr txBox="1"/>
          <p:nvPr/>
        </p:nvSpPr>
        <p:spPr>
          <a:xfrm>
            <a:off x="4551680" y="4216400"/>
            <a:ext cx="309880" cy="306705"/>
          </a:xfrm>
          <a:prstGeom prst="rect">
            <a:avLst/>
          </a:prstGeom>
          <a:noFill/>
        </p:spPr>
        <p:txBody>
          <a:bodyPr wrap="none" rtlCol="0">
            <a:spAutoFit/>
          </a:bodyPr>
          <a:lstStyle/>
          <a:p>
            <a:endParaRPr lang="zh-CN" altLang="en-US" sz="1400" dirty="0">
              <a:solidFill>
                <a:schemeClr val="accent1"/>
              </a:solidFill>
            </a:endParaRPr>
          </a:p>
        </p:txBody>
      </p:sp>
      <p:sp>
        <p:nvSpPr>
          <p:cNvPr id="22" name="文本框 21"/>
          <p:cNvSpPr txBox="1"/>
          <p:nvPr/>
        </p:nvSpPr>
        <p:spPr>
          <a:xfrm>
            <a:off x="3182432" y="3957348"/>
            <a:ext cx="2849880" cy="306705"/>
          </a:xfrm>
          <a:prstGeom prst="rect">
            <a:avLst/>
          </a:prstGeom>
          <a:noFill/>
        </p:spPr>
        <p:txBody>
          <a:bodyPr wrap="none" rtlCol="0">
            <a:spAutoFit/>
          </a:bodyPr>
          <a:lstStyle/>
          <a:p>
            <a:pPr algn="l"/>
            <a:r>
              <a:rPr lang="zh-CN" altLang="en-US" sz="1400">
                <a:solidFill>
                  <a:schemeClr val="accent1"/>
                </a:solidFill>
              </a:rPr>
              <a:t>讲演人：</a:t>
            </a:r>
            <a:r>
              <a:rPr lang="zh-CN" altLang="en-US" sz="1400">
                <a:solidFill>
                  <a:schemeClr val="accent1"/>
                </a:solidFill>
                <a:sym typeface="+mn-ea"/>
              </a:rPr>
              <a:t>彭博雅、</a:t>
            </a:r>
            <a:r>
              <a:rPr lang="zh-CN" altLang="en-US" sz="1400">
                <a:solidFill>
                  <a:schemeClr val="accent1"/>
                </a:solidFill>
              </a:rPr>
              <a:t>高浩琦、张译之</a:t>
            </a:r>
            <a:endParaRPr lang="zh-CN" altLang="en-US" sz="1400">
              <a:solidFill>
                <a:schemeClr val="accent1"/>
              </a:solidFill>
            </a:endParaRPr>
          </a:p>
        </p:txBody>
      </p:sp>
      <p:sp>
        <p:nvSpPr>
          <p:cNvPr id="26" name="文本框 25"/>
          <p:cNvSpPr txBox="1"/>
          <p:nvPr/>
        </p:nvSpPr>
        <p:spPr>
          <a:xfrm>
            <a:off x="3325005" y="2378951"/>
            <a:ext cx="2494280" cy="491490"/>
          </a:xfrm>
          <a:prstGeom prst="rect">
            <a:avLst/>
          </a:prstGeom>
          <a:noFill/>
        </p:spPr>
        <p:txBody>
          <a:bodyPr wrap="none" rtlCol="0">
            <a:spAutoFit/>
          </a:bodyPr>
          <a:lstStyle/>
          <a:p>
            <a:pPr algn="ctr"/>
            <a:r>
              <a:rPr lang="zh-CN" altLang="en-US" sz="2600">
                <a:solidFill>
                  <a:schemeClr val="accent1"/>
                </a:solidFill>
                <a:sym typeface="+mn-ea"/>
              </a:rPr>
              <a:t>基于机器学习的</a:t>
            </a:r>
            <a:endParaRPr lang="zh-CN" altLang="en-US" sz="2600">
              <a:solidFill>
                <a:schemeClr val="accent1"/>
              </a:solidFill>
              <a:latin typeface="+mj-lt"/>
            </a:endParaRPr>
          </a:p>
        </p:txBody>
      </p:sp>
      <p:sp>
        <p:nvSpPr>
          <p:cNvPr id="2" name="文本框 1"/>
          <p:cNvSpPr txBox="1"/>
          <p:nvPr/>
        </p:nvSpPr>
        <p:spPr>
          <a:xfrm>
            <a:off x="3732530" y="4293870"/>
            <a:ext cx="1749425" cy="379730"/>
          </a:xfrm>
          <a:prstGeom prst="rect">
            <a:avLst/>
          </a:prstGeom>
          <a:noFill/>
        </p:spPr>
        <p:txBody>
          <a:bodyPr wrap="square" rtlCol="0">
            <a:noAutofit/>
          </a:bodyPr>
          <a:p>
            <a:r>
              <a:rPr lang="zh-CN" altLang="en-US" sz="1400">
                <a:solidFill>
                  <a:schemeClr val="accent1"/>
                </a:solidFill>
                <a:sym typeface="+mn-ea"/>
              </a:rPr>
              <a:t>指导教师：傅迎华</a:t>
            </a:r>
            <a:endParaRPr lang="zh-CN" altLang="en-US" sz="1400">
              <a:solidFill>
                <a:schemeClr val="accent1"/>
              </a:solidFill>
            </a:endParaRPr>
          </a:p>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452880" cy="706755"/>
          </a:xfrm>
          <a:prstGeom prst="rect">
            <a:avLst/>
          </a:prstGeom>
        </p:spPr>
        <p:txBody>
          <a:bodyPr wrap="none">
            <a:spAutoFit/>
          </a:bodyPr>
          <a:lstStyle/>
          <a:p>
            <a:pPr algn="l">
              <a:spcAft>
                <a:spcPts val="0"/>
              </a:spcAft>
            </a:pPr>
            <a:r>
              <a:rPr lang="zh-CN" altLang="en-US" sz="2000" b="1" kern="100">
                <a:solidFill>
                  <a:schemeClr val="accent1"/>
                </a:solidFill>
                <a:latin typeface="+mn-ea"/>
                <a:cs typeface="Times New Roman" panose="02020603050405020304" pitchFamily="18" charset="0"/>
                <a:sym typeface="+mn-ea"/>
              </a:rPr>
              <a:t>朴素贝叶斯</a:t>
            </a:r>
            <a:endParaRPr lang="zh-CN" altLang="en-US" sz="2000" b="1" kern="100">
              <a:solidFill>
                <a:schemeClr val="accent1"/>
              </a:solidFill>
              <a:latin typeface="+mn-ea"/>
              <a:cs typeface="Times New Roman" panose="02020603050405020304" pitchFamily="18" charset="0"/>
            </a:endParaRPr>
          </a:p>
          <a:p>
            <a:pPr>
              <a:spcAft>
                <a:spcPts val="0"/>
              </a:spcAft>
            </a:pP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239520" cy="275590"/>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Naive Bayesian</a:t>
            </a:r>
            <a:endParaRPr lang="en-US" altLang="zh-CN" sz="1200" kern="100">
              <a:solidFill>
                <a:schemeClr val="accent1"/>
              </a:solidFill>
              <a:latin typeface="+mj-lt"/>
              <a:cs typeface="Times New Roman" panose="02020603050405020304" pitchFamily="18" charset="0"/>
            </a:endParaRPr>
          </a:p>
        </p:txBody>
      </p:sp>
      <p:sp>
        <p:nvSpPr>
          <p:cNvPr id="63" name="椭圆 62"/>
          <p:cNvSpPr/>
          <p:nvPr/>
        </p:nvSpPr>
        <p:spPr>
          <a:xfrm>
            <a:off x="917884" y="137381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矩形: 圆角 63"/>
          <p:cNvSpPr/>
          <p:nvPr/>
        </p:nvSpPr>
        <p:spPr>
          <a:xfrm>
            <a:off x="781830" y="1361560"/>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918014" y="2853262"/>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8" name="矩形: 圆角 67"/>
          <p:cNvSpPr/>
          <p:nvPr/>
        </p:nvSpPr>
        <p:spPr>
          <a:xfrm>
            <a:off x="781960" y="2755921"/>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886984" y="1404629"/>
            <a:ext cx="716280" cy="306705"/>
          </a:xfrm>
          <a:prstGeom prst="rect">
            <a:avLst/>
          </a:prstGeom>
        </p:spPr>
        <p:txBody>
          <a:bodyPr wrap="none">
            <a:spAutoFit/>
          </a:bodyPr>
          <a:lstStyle/>
          <a:p>
            <a:pPr>
              <a:spcAft>
                <a:spcPts val="0"/>
              </a:spcAft>
            </a:pPr>
            <a:r>
              <a:rPr lang="zh-CN" altLang="en-US" sz="1400" kern="100">
                <a:solidFill>
                  <a:schemeClr val="accent1"/>
                </a:solidFill>
                <a:latin typeface="+mj-lt"/>
                <a:cs typeface="Times New Roman" panose="02020603050405020304" pitchFamily="18" charset="0"/>
              </a:rPr>
              <a:t>优点：</a:t>
            </a:r>
            <a:endParaRPr lang="zh-CN" altLang="en-US" sz="1400" kern="100">
              <a:solidFill>
                <a:schemeClr val="accent1"/>
              </a:solidFill>
              <a:latin typeface="+mj-lt"/>
              <a:cs typeface="Times New Roman" panose="02020603050405020304" pitchFamily="18" charset="0"/>
            </a:endParaRPr>
          </a:p>
        </p:txBody>
      </p:sp>
      <p:sp>
        <p:nvSpPr>
          <p:cNvPr id="73" name="矩形 72"/>
          <p:cNvSpPr/>
          <p:nvPr/>
        </p:nvSpPr>
        <p:spPr>
          <a:xfrm>
            <a:off x="1886984" y="1649096"/>
            <a:ext cx="6325998" cy="6477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1</a:t>
            </a:r>
            <a:r>
              <a:rPr lang="zh-CN" altLang="en-US" sz="1200">
                <a:solidFill>
                  <a:schemeClr val="tx1">
                    <a:lumMod val="85000"/>
                    <a:lumOff val="15000"/>
                  </a:schemeClr>
                </a:solidFill>
              </a:rPr>
              <a:t>、</a:t>
            </a:r>
            <a:r>
              <a:rPr lang="en-US" altLang="zh-CN" sz="1200">
                <a:solidFill>
                  <a:schemeClr val="tx1">
                    <a:lumMod val="85000"/>
                    <a:lumOff val="15000"/>
                  </a:schemeClr>
                </a:solidFill>
              </a:rPr>
              <a:t>稳定的分类效率。</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2、对小规模的数据表现很好，能处理多分类任务，适合增量式训练</a:t>
            </a:r>
            <a:r>
              <a:rPr lang="zh-CN" altLang="en-US" sz="1200">
                <a:solidFill>
                  <a:schemeClr val="tx1">
                    <a:lumMod val="85000"/>
                    <a:lumOff val="15000"/>
                  </a:schemeClr>
                </a:solidFill>
              </a:rPr>
              <a:t>。</a:t>
            </a:r>
            <a:endParaRPr lang="zh-CN" altLang="en-US" sz="1200">
              <a:solidFill>
                <a:schemeClr val="tx1">
                  <a:lumMod val="85000"/>
                  <a:lumOff val="15000"/>
                </a:schemeClr>
              </a:solidFill>
            </a:endParaRPr>
          </a:p>
        </p:txBody>
      </p:sp>
      <p:sp>
        <p:nvSpPr>
          <p:cNvPr id="74" name="矩形 73"/>
          <p:cNvSpPr/>
          <p:nvPr/>
        </p:nvSpPr>
        <p:spPr>
          <a:xfrm>
            <a:off x="1955601" y="2890141"/>
            <a:ext cx="538480" cy="306705"/>
          </a:xfrm>
          <a:prstGeom prst="rect">
            <a:avLst/>
          </a:prstGeom>
        </p:spPr>
        <p:txBody>
          <a:bodyPr wrap="none">
            <a:spAutoFit/>
          </a:bodyPr>
          <a:lstStyle/>
          <a:p>
            <a:pPr>
              <a:spcAft>
                <a:spcPts val="0"/>
              </a:spcAft>
            </a:pPr>
            <a:r>
              <a:rPr lang="zh-CN" altLang="en-US" sz="1400" kern="100">
                <a:solidFill>
                  <a:schemeClr val="accent1"/>
                </a:solidFill>
                <a:latin typeface="+mj-lt"/>
                <a:cs typeface="Times New Roman" panose="02020603050405020304" pitchFamily="18" charset="0"/>
              </a:rPr>
              <a:t>缺点</a:t>
            </a:r>
            <a:endParaRPr lang="zh-CN" altLang="en-US" sz="1400" kern="100">
              <a:solidFill>
                <a:schemeClr val="accent1"/>
              </a:solidFill>
              <a:latin typeface="+mj-lt"/>
              <a:cs typeface="Times New Roman" panose="02020603050405020304" pitchFamily="18" charset="0"/>
            </a:endParaRPr>
          </a:p>
        </p:txBody>
      </p:sp>
      <p:sp>
        <p:nvSpPr>
          <p:cNvPr id="75" name="矩形 74"/>
          <p:cNvSpPr/>
          <p:nvPr/>
        </p:nvSpPr>
        <p:spPr>
          <a:xfrm>
            <a:off x="1955601" y="3134608"/>
            <a:ext cx="6325998" cy="6477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1、需要知道先验概率，且先验概率很多时候取决于假设。</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2、对输入数据的表达形式很敏感（离散、连续，值极大极小之类的）。 </a:t>
            </a:r>
            <a:endParaRPr lang="en-US" altLang="zh-CN" sz="1200">
              <a:solidFill>
                <a:schemeClr val="tx1">
                  <a:lumMod val="85000"/>
                  <a:lumOff val="15000"/>
                </a:schemeClr>
              </a:solidFill>
            </a:endParaRPr>
          </a:p>
        </p:txBody>
      </p:sp>
      <p:grpSp>
        <p:nvGrpSpPr>
          <p:cNvPr id="2" name="组合 1"/>
          <p:cNvGrpSpPr/>
          <p:nvPr/>
        </p:nvGrpSpPr>
        <p:grpSpPr>
          <a:xfrm>
            <a:off x="1111507" y="3915124"/>
            <a:ext cx="512006" cy="514311"/>
            <a:chOff x="1087405" y="3965980"/>
            <a:chExt cx="512006" cy="514311"/>
          </a:xfrm>
        </p:grpSpPr>
        <p:sp>
          <p:nvSpPr>
            <p:cNvPr id="20" name="AutoShape 37"/>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38"/>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39"/>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3" name="AutoShape 40"/>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41"/>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42"/>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26" name="AutoShape 112"/>
          <p:cNvSpPr/>
          <p:nvPr/>
        </p:nvSpPr>
        <p:spPr bwMode="auto">
          <a:xfrm>
            <a:off x="1136283" y="3031999"/>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27" name="组合 26"/>
          <p:cNvGrpSpPr/>
          <p:nvPr/>
        </p:nvGrpSpPr>
        <p:grpSpPr>
          <a:xfrm>
            <a:off x="1172088" y="1567365"/>
            <a:ext cx="352547" cy="513912"/>
            <a:chOff x="2528974" y="2863357"/>
            <a:chExt cx="246811" cy="359779"/>
          </a:xfrm>
          <a:solidFill>
            <a:sysClr val="window" lastClr="FFFFFF"/>
          </a:solidFill>
        </p:grpSpPr>
        <p:sp>
          <p:nvSpPr>
            <p:cNvPr id="28"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778510" cy="398780"/>
          </a:xfrm>
          <a:prstGeom prst="rect">
            <a:avLst/>
          </a:prstGeom>
        </p:spPr>
        <p:txBody>
          <a:bodyPr wrap="none">
            <a:spAutoFit/>
          </a:bodyPr>
          <a:lstStyle/>
          <a:p>
            <a:pPr>
              <a:spcAft>
                <a:spcPts val="0"/>
              </a:spcAft>
            </a:pPr>
            <a:r>
              <a:rPr lang="en-US" altLang="zh-CN" sz="2000" b="1" kern="100">
                <a:solidFill>
                  <a:schemeClr val="accent1"/>
                </a:solidFill>
                <a:latin typeface="+mn-ea"/>
                <a:cs typeface="Times New Roman" panose="02020603050405020304" pitchFamily="18" charset="0"/>
              </a:rPr>
              <a:t>SVM</a:t>
            </a:r>
            <a:endParaRPr lang="en-US" altLang="zh-CN"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891665" cy="275590"/>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rPr>
              <a:t> Support Vector Machine </a:t>
            </a:r>
            <a:endParaRPr lang="en-US" altLang="zh-CN" sz="1200" kern="100">
              <a:solidFill>
                <a:schemeClr val="accent1"/>
              </a:solidFill>
              <a:latin typeface="+mj-lt"/>
              <a:cs typeface="Times New Roman" panose="02020603050405020304" pitchFamily="18" charset="0"/>
            </a:endParaRPr>
          </a:p>
        </p:txBody>
      </p:sp>
      <p:sp>
        <p:nvSpPr>
          <p:cNvPr id="25" name="椭圆 24"/>
          <p:cNvSpPr/>
          <p:nvPr/>
        </p:nvSpPr>
        <p:spPr>
          <a:xfrm>
            <a:off x="90811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3878746"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03744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1063471" y="3049057"/>
            <a:ext cx="1071880" cy="306705"/>
          </a:xfrm>
          <a:prstGeom prst="rect">
            <a:avLst/>
          </a:prstGeom>
        </p:spPr>
        <p:txBody>
          <a:bodyPr wrap="none">
            <a:spAutoFit/>
          </a:bodyPr>
          <a:lstStyle/>
          <a:p>
            <a:pPr algn="ctr">
              <a:spcAft>
                <a:spcPts val="0"/>
              </a:spcAft>
            </a:pPr>
            <a:r>
              <a:rPr lang="en-US" altLang="zh-CN" sz="1400" kern="100">
                <a:solidFill>
                  <a:schemeClr val="accent1"/>
                </a:solidFill>
                <a:latin typeface="+mj-lt"/>
                <a:cs typeface="Times New Roman" panose="02020603050405020304" pitchFamily="18" charset="0"/>
              </a:rPr>
              <a:t>判别式模型</a:t>
            </a:r>
            <a:endParaRPr lang="en-US" altLang="zh-CN" sz="1400" kern="100">
              <a:solidFill>
                <a:schemeClr val="accent1"/>
              </a:solidFill>
              <a:latin typeface="+mj-lt"/>
              <a:cs typeface="Times New Roman" panose="02020603050405020304" pitchFamily="18" charset="0"/>
            </a:endParaRPr>
          </a:p>
        </p:txBody>
      </p:sp>
      <p:sp>
        <p:nvSpPr>
          <p:cNvPr id="29" name="矩形 28"/>
          <p:cNvSpPr/>
          <p:nvPr/>
        </p:nvSpPr>
        <p:spPr>
          <a:xfrm>
            <a:off x="446800" y="3356834"/>
            <a:ext cx="2305221" cy="330835"/>
          </a:xfrm>
          <a:prstGeom prst="rect">
            <a:avLst/>
          </a:prstGeom>
        </p:spPr>
        <p:txBody>
          <a:bodyPr wrap="square">
            <a:spAutoFit/>
          </a:bodyPr>
          <a:lstStyle/>
          <a:p>
            <a:pPr algn="ctr">
              <a:lnSpc>
                <a:spcPct val="130000"/>
              </a:lnSpc>
              <a:spcBef>
                <a:spcPts val="600"/>
              </a:spcBef>
            </a:pPr>
            <a:r>
              <a:rPr lang="en-US" altLang="zh-CN" sz="1200">
                <a:solidFill>
                  <a:schemeClr val="tx1">
                    <a:lumMod val="85000"/>
                    <a:lumOff val="15000"/>
                  </a:schemeClr>
                </a:solidFill>
              </a:rPr>
              <a:t>P(y|x)</a:t>
            </a:r>
            <a:endParaRPr lang="en-US" altLang="zh-CN" sz="1200">
              <a:solidFill>
                <a:schemeClr val="tx1">
                  <a:lumMod val="85000"/>
                  <a:lumOff val="15000"/>
                </a:schemeClr>
              </a:solidFill>
            </a:endParaRPr>
          </a:p>
        </p:txBody>
      </p:sp>
      <p:sp>
        <p:nvSpPr>
          <p:cNvPr id="30" name="矩形 29"/>
          <p:cNvSpPr/>
          <p:nvPr/>
        </p:nvSpPr>
        <p:spPr>
          <a:xfrm>
            <a:off x="4213860" y="3049057"/>
            <a:ext cx="716280" cy="306705"/>
          </a:xfrm>
          <a:prstGeom prst="rect">
            <a:avLst/>
          </a:prstGeom>
        </p:spPr>
        <p:txBody>
          <a:bodyPr wrap="none">
            <a:spAutoFit/>
          </a:bodyPr>
          <a:lstStyle/>
          <a:p>
            <a:pPr algn="ctr">
              <a:spcAft>
                <a:spcPts val="0"/>
              </a:spcAft>
            </a:pPr>
            <a:r>
              <a:rPr lang="zh-CN" altLang="en-US" sz="1400" kern="100">
                <a:solidFill>
                  <a:schemeClr val="accent1"/>
                </a:solidFill>
                <a:latin typeface="+mj-lt"/>
                <a:cs typeface="Times New Roman" panose="02020603050405020304" pitchFamily="18" charset="0"/>
              </a:rPr>
              <a:t>分割面</a:t>
            </a:r>
            <a:endParaRPr lang="zh-CN" altLang="en-US" sz="1400" kern="100">
              <a:solidFill>
                <a:schemeClr val="accent1"/>
              </a:solidFill>
              <a:latin typeface="+mj-lt"/>
              <a:cs typeface="Times New Roman" panose="02020603050405020304" pitchFamily="18" charset="0"/>
            </a:endParaRPr>
          </a:p>
        </p:txBody>
      </p:sp>
      <p:sp>
        <p:nvSpPr>
          <p:cNvPr id="31" name="矩形 30"/>
          <p:cNvSpPr/>
          <p:nvPr/>
        </p:nvSpPr>
        <p:spPr>
          <a:xfrm>
            <a:off x="3419389" y="3356834"/>
            <a:ext cx="2305221" cy="330835"/>
          </a:xfrm>
          <a:prstGeom prst="rect">
            <a:avLst/>
          </a:prstGeom>
        </p:spPr>
        <p:txBody>
          <a:bodyPr wrap="square">
            <a:spAutoFit/>
          </a:bodyPr>
          <a:lstStyle/>
          <a:p>
            <a:pPr algn="ctr">
              <a:lnSpc>
                <a:spcPct val="130000"/>
              </a:lnSpc>
              <a:spcBef>
                <a:spcPts val="600"/>
              </a:spcBef>
            </a:pPr>
            <a:r>
              <a:rPr lang="zh-CN" altLang="en-US" sz="1200">
                <a:solidFill>
                  <a:schemeClr val="tx1">
                    <a:lumMod val="85000"/>
                    <a:lumOff val="15000"/>
                  </a:schemeClr>
                </a:solidFill>
              </a:rPr>
              <a:t>全局</a:t>
            </a:r>
            <a:r>
              <a:rPr lang="zh-CN" altLang="en-US" sz="1200">
                <a:solidFill>
                  <a:schemeClr val="tx1">
                    <a:lumMod val="85000"/>
                    <a:lumOff val="15000"/>
                  </a:schemeClr>
                </a:solidFill>
              </a:rPr>
              <a:t>几何间距</a:t>
            </a:r>
            <a:endParaRPr lang="zh-CN" altLang="en-US" sz="1200">
              <a:solidFill>
                <a:schemeClr val="tx1">
                  <a:lumMod val="85000"/>
                  <a:lumOff val="15000"/>
                </a:schemeClr>
              </a:solidFill>
            </a:endParaRPr>
          </a:p>
        </p:txBody>
      </p:sp>
      <p:sp>
        <p:nvSpPr>
          <p:cNvPr id="32" name="矩形 31"/>
          <p:cNvSpPr/>
          <p:nvPr/>
        </p:nvSpPr>
        <p:spPr>
          <a:xfrm>
            <a:off x="7194763" y="3049057"/>
            <a:ext cx="1071880" cy="306705"/>
          </a:xfrm>
          <a:prstGeom prst="rect">
            <a:avLst/>
          </a:prstGeom>
        </p:spPr>
        <p:txBody>
          <a:bodyPr wrap="none">
            <a:spAutoFit/>
          </a:bodyPr>
          <a:lstStyle/>
          <a:p>
            <a:pPr algn="ctr">
              <a:spcAft>
                <a:spcPts val="0"/>
              </a:spcAft>
            </a:pPr>
            <a:r>
              <a:rPr lang="zh-CN" altLang="en-US" sz="1400" kern="100">
                <a:solidFill>
                  <a:schemeClr val="accent1"/>
                </a:solidFill>
                <a:latin typeface="+mj-lt"/>
                <a:cs typeface="Times New Roman" panose="02020603050405020304" pitchFamily="18" charset="0"/>
              </a:rPr>
              <a:t>线性</a:t>
            </a:r>
            <a:r>
              <a:rPr lang="zh-CN" altLang="en-US" sz="1400" kern="100">
                <a:solidFill>
                  <a:schemeClr val="accent1"/>
                </a:solidFill>
                <a:latin typeface="+mj-lt"/>
                <a:cs typeface="Times New Roman" panose="02020603050405020304" pitchFamily="18" charset="0"/>
              </a:rPr>
              <a:t>不可分</a:t>
            </a:r>
            <a:endParaRPr lang="zh-CN" altLang="en-US" sz="1400" kern="100">
              <a:solidFill>
                <a:schemeClr val="accent1"/>
              </a:solidFill>
              <a:latin typeface="+mj-lt"/>
              <a:cs typeface="Times New Roman" panose="02020603050405020304" pitchFamily="18" charset="0"/>
            </a:endParaRPr>
          </a:p>
        </p:txBody>
      </p:sp>
      <p:sp>
        <p:nvSpPr>
          <p:cNvPr id="33" name="矩形 32"/>
          <p:cNvSpPr/>
          <p:nvPr/>
        </p:nvSpPr>
        <p:spPr>
          <a:xfrm>
            <a:off x="6578092" y="3356834"/>
            <a:ext cx="2305221" cy="370840"/>
          </a:xfrm>
          <a:prstGeom prst="rect">
            <a:avLst/>
          </a:prstGeom>
        </p:spPr>
        <p:txBody>
          <a:bodyPr wrap="square">
            <a:spAutoFit/>
          </a:bodyPr>
          <a:lstStyle/>
          <a:p>
            <a:pPr algn="ctr">
              <a:lnSpc>
                <a:spcPct val="130000"/>
              </a:lnSpc>
              <a:spcBef>
                <a:spcPts val="600"/>
              </a:spcBef>
            </a:pPr>
            <a:r>
              <a:rPr lang="zh-CN" altLang="en-US" sz="1400">
                <a:solidFill>
                  <a:schemeClr val="tx1">
                    <a:lumMod val="85000"/>
                    <a:lumOff val="15000"/>
                  </a:schemeClr>
                </a:solidFill>
              </a:rPr>
              <a:t>高维</a:t>
            </a:r>
            <a:endParaRPr lang="zh-CN" altLang="en-US" sz="1400">
              <a:solidFill>
                <a:schemeClr val="tx1">
                  <a:lumMod val="85000"/>
                  <a:lumOff val="15000"/>
                </a:schemeClr>
              </a:solidFill>
            </a:endParaRPr>
          </a:p>
        </p:txBody>
      </p:sp>
      <p:grpSp>
        <p:nvGrpSpPr>
          <p:cNvPr id="14" name="Group 112"/>
          <p:cNvGrpSpPr/>
          <p:nvPr/>
        </p:nvGrpSpPr>
        <p:grpSpPr>
          <a:xfrm>
            <a:off x="4308930" y="1971606"/>
            <a:ext cx="526139" cy="492920"/>
            <a:chOff x="5368132" y="3540125"/>
            <a:chExt cx="465138" cy="435769"/>
          </a:xfrm>
          <a:solidFill>
            <a:sysClr val="window" lastClr="FFFFFF"/>
          </a:solidFill>
        </p:grpSpPr>
        <p:sp>
          <p:nvSpPr>
            <p:cNvPr id="1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17" name="AutoShape 112"/>
          <p:cNvSpPr/>
          <p:nvPr/>
        </p:nvSpPr>
        <p:spPr bwMode="auto">
          <a:xfrm>
            <a:off x="7467427" y="1954792"/>
            <a:ext cx="526550" cy="52654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18" name="组合 17"/>
          <p:cNvGrpSpPr/>
          <p:nvPr/>
        </p:nvGrpSpPr>
        <p:grpSpPr>
          <a:xfrm>
            <a:off x="1418943" y="1954997"/>
            <a:ext cx="360935" cy="526139"/>
            <a:chOff x="2528974" y="2863357"/>
            <a:chExt cx="246811" cy="359779"/>
          </a:xfrm>
          <a:solidFill>
            <a:sysClr val="window" lastClr="FFFFFF"/>
          </a:solidFill>
        </p:grpSpPr>
        <p:sp>
          <p:nvSpPr>
            <p:cNvPr id="1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778510" cy="706755"/>
          </a:xfrm>
          <a:prstGeom prst="rect">
            <a:avLst/>
          </a:prstGeom>
        </p:spPr>
        <p:txBody>
          <a:bodyPr wrap="none">
            <a:spAutoFit/>
          </a:bodyPr>
          <a:lstStyle/>
          <a:p>
            <a:pPr algn="l">
              <a:spcAft>
                <a:spcPts val="0"/>
              </a:spcAft>
            </a:pPr>
            <a:r>
              <a:rPr lang="en-US" altLang="zh-CN" sz="2000" b="1" kern="100">
                <a:solidFill>
                  <a:schemeClr val="accent1"/>
                </a:solidFill>
                <a:latin typeface="+mn-ea"/>
                <a:cs typeface="Times New Roman" panose="02020603050405020304" pitchFamily="18" charset="0"/>
                <a:sym typeface="+mn-ea"/>
              </a:rPr>
              <a:t>SVM</a:t>
            </a:r>
            <a:endParaRPr lang="zh-CN" altLang="en-US" sz="2000" b="1" kern="100">
              <a:solidFill>
                <a:schemeClr val="accent1"/>
              </a:solidFill>
              <a:latin typeface="+mn-ea"/>
              <a:cs typeface="Times New Roman" panose="02020603050405020304" pitchFamily="18" charset="0"/>
            </a:endParaRPr>
          </a:p>
          <a:p>
            <a:pPr>
              <a:spcAft>
                <a:spcPts val="0"/>
              </a:spcAft>
            </a:pP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944880" cy="275590"/>
          </a:xfrm>
          <a:prstGeom prst="rect">
            <a:avLst/>
          </a:prstGeom>
        </p:spPr>
        <p:txBody>
          <a:bodyPr wrap="none">
            <a:spAutoFit/>
          </a:bodyPr>
          <a:lstStyle/>
          <a:p>
            <a:pPr algn="l">
              <a:spcAft>
                <a:spcPts val="0"/>
              </a:spcAft>
            </a:pPr>
            <a:r>
              <a:rPr lang="zh-CN" altLang="en-US" sz="1200" kern="100">
                <a:solidFill>
                  <a:schemeClr val="accent1"/>
                </a:solidFill>
                <a:latin typeface="+mj-lt"/>
                <a:cs typeface="Times New Roman" panose="02020603050405020304" pitchFamily="18" charset="0"/>
                <a:sym typeface="+mn-ea"/>
              </a:rPr>
              <a:t>支持向量</a:t>
            </a:r>
            <a:r>
              <a:rPr lang="zh-CN" altLang="en-US" sz="1200" kern="100">
                <a:solidFill>
                  <a:schemeClr val="accent1"/>
                </a:solidFill>
                <a:latin typeface="+mj-lt"/>
                <a:cs typeface="Times New Roman" panose="02020603050405020304" pitchFamily="18" charset="0"/>
                <a:sym typeface="+mn-ea"/>
              </a:rPr>
              <a:t>机</a:t>
            </a:r>
            <a:endParaRPr lang="zh-CN" altLang="en-US" sz="1200" kern="100">
              <a:solidFill>
                <a:schemeClr val="accent1"/>
              </a:solidFill>
              <a:latin typeface="+mj-lt"/>
              <a:cs typeface="Times New Roman" panose="02020603050405020304" pitchFamily="18" charset="0"/>
              <a:sym typeface="+mn-ea"/>
            </a:endParaRPr>
          </a:p>
        </p:txBody>
      </p:sp>
      <p:sp>
        <p:nvSpPr>
          <p:cNvPr id="63" name="椭圆 62"/>
          <p:cNvSpPr/>
          <p:nvPr/>
        </p:nvSpPr>
        <p:spPr>
          <a:xfrm>
            <a:off x="4121459" y="1114096"/>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矩形: 圆角 63"/>
          <p:cNvSpPr/>
          <p:nvPr/>
        </p:nvSpPr>
        <p:spPr>
          <a:xfrm>
            <a:off x="3996690" y="1018540"/>
            <a:ext cx="4781550" cy="1092200"/>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5430284" y="1365259"/>
            <a:ext cx="2214880" cy="706755"/>
          </a:xfrm>
          <a:prstGeom prst="rect">
            <a:avLst/>
          </a:prstGeom>
        </p:spPr>
        <p:txBody>
          <a:bodyPr wrap="none">
            <a:spAutoFit/>
          </a:bodyPr>
          <a:lstStyle/>
          <a:p>
            <a:pPr algn="l">
              <a:spcAft>
                <a:spcPts val="0"/>
              </a:spcAft>
            </a:pPr>
            <a:r>
              <a:rPr lang="zh-CN" altLang="en-US" sz="2000" b="1" kern="100">
                <a:solidFill>
                  <a:schemeClr val="accent1"/>
                </a:solidFill>
                <a:latin typeface="+mj-lt"/>
                <a:cs typeface="Times New Roman" panose="02020603050405020304" pitchFamily="18" charset="0"/>
              </a:rPr>
              <a:t>分割面：</a:t>
            </a:r>
            <a:r>
              <a:rPr lang="zh-CN" altLang="en-US" sz="2000">
                <a:sym typeface="+mn-ea"/>
              </a:rPr>
              <a:t>几何距离</a:t>
            </a:r>
            <a:endParaRPr lang="zh-CN" altLang="en-US" sz="2000"/>
          </a:p>
          <a:p>
            <a:pPr>
              <a:spcAft>
                <a:spcPts val="0"/>
              </a:spcAft>
            </a:pPr>
            <a:endParaRPr lang="zh-CN" altLang="en-US" sz="2000" b="1" kern="100">
              <a:solidFill>
                <a:schemeClr val="accent1"/>
              </a:solidFill>
              <a:latin typeface="+mj-lt"/>
              <a:cs typeface="Times New Roman" panose="02020603050405020304" pitchFamily="18" charset="0"/>
            </a:endParaRPr>
          </a:p>
        </p:txBody>
      </p:sp>
      <p:grpSp>
        <p:nvGrpSpPr>
          <p:cNvPr id="2" name="组合 1"/>
          <p:cNvGrpSpPr/>
          <p:nvPr/>
        </p:nvGrpSpPr>
        <p:grpSpPr>
          <a:xfrm>
            <a:off x="1111507" y="3915124"/>
            <a:ext cx="512006" cy="514311"/>
            <a:chOff x="1087405" y="3965980"/>
            <a:chExt cx="512006" cy="514311"/>
          </a:xfrm>
        </p:grpSpPr>
        <p:sp>
          <p:nvSpPr>
            <p:cNvPr id="20" name="AutoShape 37"/>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38"/>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39"/>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3" name="AutoShape 40"/>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41"/>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42"/>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13" name="文本框 12"/>
          <p:cNvSpPr txBox="1"/>
          <p:nvPr/>
        </p:nvSpPr>
        <p:spPr>
          <a:xfrm>
            <a:off x="4429760" y="2377440"/>
            <a:ext cx="4110990" cy="922020"/>
          </a:xfrm>
          <a:prstGeom prst="rect">
            <a:avLst/>
          </a:prstGeom>
          <a:noFill/>
        </p:spPr>
        <p:txBody>
          <a:bodyPr wrap="square" rtlCol="0">
            <a:spAutoFit/>
          </a:bodyPr>
          <a:p>
            <a:r>
              <a:rPr lang="en-US" altLang="zh-CN"/>
              <a:t>最佳决策边界</a:t>
            </a:r>
            <a:endParaRPr lang="en-US" altLang="zh-CN"/>
          </a:p>
          <a:p>
            <a:endParaRPr lang="en-US" altLang="zh-CN"/>
          </a:p>
          <a:p>
            <a:r>
              <a:rPr lang="zh-CN" altLang="en-US"/>
              <a:t>支持向量（Support Vecto）</a:t>
            </a:r>
            <a:endParaRPr lang="zh-CN" altLang="en-US"/>
          </a:p>
        </p:txBody>
      </p:sp>
      <p:grpSp>
        <p:nvGrpSpPr>
          <p:cNvPr id="27" name="组合 26"/>
          <p:cNvGrpSpPr/>
          <p:nvPr/>
        </p:nvGrpSpPr>
        <p:grpSpPr>
          <a:xfrm>
            <a:off x="4350263" y="1308285"/>
            <a:ext cx="352547" cy="513912"/>
            <a:chOff x="2528974" y="2863357"/>
            <a:chExt cx="246811" cy="359779"/>
          </a:xfrm>
          <a:solidFill>
            <a:sysClr val="window" lastClr="FFFFFF"/>
          </a:solidFill>
        </p:grpSpPr>
        <p:sp>
          <p:nvSpPr>
            <p:cNvPr id="28"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pic>
        <p:nvPicPr>
          <p:cNvPr id="14" name="图片 13" descr="机器学习IMG_6609(20221222-231748)"/>
          <p:cNvPicPr>
            <a:picLocks noChangeAspect="1"/>
          </p:cNvPicPr>
          <p:nvPr/>
        </p:nvPicPr>
        <p:blipFill>
          <a:blip r:embed="rId1"/>
          <a:srcRect l="2363" t="5554" r="4049"/>
          <a:stretch>
            <a:fillRect/>
          </a:stretch>
        </p:blipFill>
        <p:spPr>
          <a:xfrm>
            <a:off x="336550" y="1589405"/>
            <a:ext cx="3420110" cy="28397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778510" cy="706755"/>
          </a:xfrm>
          <a:prstGeom prst="rect">
            <a:avLst/>
          </a:prstGeom>
        </p:spPr>
        <p:txBody>
          <a:bodyPr wrap="none">
            <a:spAutoFit/>
          </a:bodyPr>
          <a:lstStyle/>
          <a:p>
            <a:pPr algn="l">
              <a:spcAft>
                <a:spcPts val="0"/>
              </a:spcAft>
            </a:pPr>
            <a:r>
              <a:rPr lang="en-US" altLang="zh-CN" sz="2000" b="1" kern="100">
                <a:solidFill>
                  <a:schemeClr val="accent1"/>
                </a:solidFill>
                <a:latin typeface="+mn-ea"/>
                <a:cs typeface="Times New Roman" panose="02020603050405020304" pitchFamily="18" charset="0"/>
                <a:sym typeface="+mn-ea"/>
              </a:rPr>
              <a:t>SVM</a:t>
            </a:r>
            <a:endParaRPr lang="zh-CN" altLang="en-US" sz="2000" b="1" kern="100">
              <a:solidFill>
                <a:schemeClr val="accent1"/>
              </a:solidFill>
              <a:latin typeface="+mn-ea"/>
              <a:cs typeface="Times New Roman" panose="02020603050405020304" pitchFamily="18" charset="0"/>
            </a:endParaRPr>
          </a:p>
          <a:p>
            <a:pPr>
              <a:spcAft>
                <a:spcPts val="0"/>
              </a:spcAft>
            </a:pP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944880" cy="275590"/>
          </a:xfrm>
          <a:prstGeom prst="rect">
            <a:avLst/>
          </a:prstGeom>
        </p:spPr>
        <p:txBody>
          <a:bodyPr wrap="none">
            <a:spAutoFit/>
          </a:bodyPr>
          <a:lstStyle/>
          <a:p>
            <a:pPr algn="l">
              <a:spcAft>
                <a:spcPts val="0"/>
              </a:spcAft>
            </a:pPr>
            <a:r>
              <a:rPr lang="zh-CN" altLang="en-US" sz="1200" kern="100">
                <a:solidFill>
                  <a:schemeClr val="accent1"/>
                </a:solidFill>
                <a:latin typeface="+mj-lt"/>
                <a:cs typeface="Times New Roman" panose="02020603050405020304" pitchFamily="18" charset="0"/>
                <a:sym typeface="+mn-ea"/>
              </a:rPr>
              <a:t>支持向量</a:t>
            </a:r>
            <a:r>
              <a:rPr lang="zh-CN" altLang="en-US" sz="1200" kern="100">
                <a:solidFill>
                  <a:schemeClr val="accent1"/>
                </a:solidFill>
                <a:latin typeface="+mj-lt"/>
                <a:cs typeface="Times New Roman" panose="02020603050405020304" pitchFamily="18" charset="0"/>
                <a:sym typeface="+mn-ea"/>
              </a:rPr>
              <a:t>机</a:t>
            </a:r>
            <a:endParaRPr lang="zh-CN" altLang="en-US" sz="1200" kern="100">
              <a:solidFill>
                <a:schemeClr val="accent1"/>
              </a:solidFill>
              <a:latin typeface="+mj-lt"/>
              <a:cs typeface="Times New Roman" panose="02020603050405020304" pitchFamily="18" charset="0"/>
              <a:sym typeface="+mn-ea"/>
            </a:endParaRPr>
          </a:p>
        </p:txBody>
      </p:sp>
      <p:sp>
        <p:nvSpPr>
          <p:cNvPr id="63" name="椭圆 62"/>
          <p:cNvSpPr/>
          <p:nvPr/>
        </p:nvSpPr>
        <p:spPr>
          <a:xfrm>
            <a:off x="4121459" y="1114096"/>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矩形: 圆角 63"/>
          <p:cNvSpPr/>
          <p:nvPr/>
        </p:nvSpPr>
        <p:spPr>
          <a:xfrm>
            <a:off x="3996690" y="1018540"/>
            <a:ext cx="4781550" cy="1092200"/>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5430284" y="1365259"/>
            <a:ext cx="2722880" cy="706755"/>
          </a:xfrm>
          <a:prstGeom prst="rect">
            <a:avLst/>
          </a:prstGeom>
        </p:spPr>
        <p:txBody>
          <a:bodyPr wrap="none">
            <a:spAutoFit/>
          </a:bodyPr>
          <a:lstStyle/>
          <a:p>
            <a:pPr algn="l">
              <a:spcAft>
                <a:spcPts val="0"/>
              </a:spcAft>
            </a:pPr>
            <a:r>
              <a:rPr lang="zh-CN" altLang="en-US" sz="2000" b="1" kern="100">
                <a:solidFill>
                  <a:schemeClr val="accent1"/>
                </a:solidFill>
                <a:latin typeface="+mj-lt"/>
                <a:cs typeface="Times New Roman" panose="02020603050405020304" pitchFamily="18" charset="0"/>
              </a:rPr>
              <a:t>线性不可分：</a:t>
            </a:r>
            <a:r>
              <a:rPr lang="zh-CN" altLang="en-US" sz="2000">
                <a:sym typeface="+mn-ea"/>
              </a:rPr>
              <a:t>惩罚因子</a:t>
            </a:r>
            <a:endParaRPr lang="zh-CN" altLang="en-US" sz="2000"/>
          </a:p>
          <a:p>
            <a:pPr>
              <a:spcAft>
                <a:spcPts val="0"/>
              </a:spcAft>
            </a:pPr>
            <a:endParaRPr lang="zh-CN" altLang="en-US" sz="2000" b="1" kern="100">
              <a:solidFill>
                <a:schemeClr val="accent1"/>
              </a:solidFill>
              <a:latin typeface="+mj-lt"/>
              <a:cs typeface="Times New Roman" panose="02020603050405020304" pitchFamily="18" charset="0"/>
            </a:endParaRPr>
          </a:p>
        </p:txBody>
      </p:sp>
      <p:grpSp>
        <p:nvGrpSpPr>
          <p:cNvPr id="2" name="组合 1"/>
          <p:cNvGrpSpPr/>
          <p:nvPr/>
        </p:nvGrpSpPr>
        <p:grpSpPr>
          <a:xfrm>
            <a:off x="1111507" y="3915124"/>
            <a:ext cx="512006" cy="514311"/>
            <a:chOff x="1087405" y="3965980"/>
            <a:chExt cx="512006" cy="514311"/>
          </a:xfrm>
        </p:grpSpPr>
        <p:sp>
          <p:nvSpPr>
            <p:cNvPr id="20" name="AutoShape 37"/>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38"/>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39"/>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3" name="AutoShape 40"/>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41"/>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42"/>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5" name="组合 4"/>
          <p:cNvGrpSpPr/>
          <p:nvPr/>
        </p:nvGrpSpPr>
        <p:grpSpPr>
          <a:xfrm>
            <a:off x="4269997" y="1316704"/>
            <a:ext cx="512006" cy="514311"/>
            <a:chOff x="1087405" y="3965980"/>
            <a:chExt cx="512006" cy="514311"/>
          </a:xfrm>
        </p:grpSpPr>
        <p:sp>
          <p:nvSpPr>
            <p:cNvPr id="6" name="AutoShape 37"/>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7" name="AutoShape 38"/>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8" name="AutoShape 39"/>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9" name="AutoShape 40"/>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0" name="AutoShape 41"/>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1" name="AutoShape 42"/>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pic>
        <p:nvPicPr>
          <p:cNvPr id="12" name="图片 11" descr="D:\桌面\IMG_6613.PNGIMG_6613"/>
          <p:cNvPicPr>
            <a:picLocks noChangeAspect="1"/>
          </p:cNvPicPr>
          <p:nvPr/>
        </p:nvPicPr>
        <p:blipFill>
          <a:blip r:embed="rId1"/>
          <a:srcRect l="24444" t="14951" r="16861" b="19247"/>
          <a:stretch>
            <a:fillRect/>
          </a:stretch>
        </p:blipFill>
        <p:spPr>
          <a:xfrm>
            <a:off x="321310" y="1537970"/>
            <a:ext cx="3436620" cy="2891155"/>
          </a:xfrm>
          <a:prstGeom prst="rect">
            <a:avLst/>
          </a:prstGeom>
        </p:spPr>
      </p:pic>
      <p:sp>
        <p:nvSpPr>
          <p:cNvPr id="13" name="文本框 12"/>
          <p:cNvSpPr txBox="1"/>
          <p:nvPr/>
        </p:nvSpPr>
        <p:spPr>
          <a:xfrm>
            <a:off x="4396740" y="2387600"/>
            <a:ext cx="4110990" cy="368300"/>
          </a:xfrm>
          <a:prstGeom prst="rect">
            <a:avLst/>
          </a:prstGeom>
          <a:noFill/>
        </p:spPr>
        <p:txBody>
          <a:bodyPr wrap="square" rtlCol="0">
            <a:spAutoFit/>
          </a:bodyPr>
          <a:p>
            <a:r>
              <a:rPr lang="en-US" altLang="zh-CN"/>
              <a:t>                               </a:t>
            </a:r>
            <a:endParaRPr lang="zh-CN" altLang="en-US"/>
          </a:p>
        </p:txBody>
      </p:sp>
      <p:sp>
        <p:nvSpPr>
          <p:cNvPr id="14" name="文本框 13"/>
          <p:cNvSpPr txBox="1"/>
          <p:nvPr/>
        </p:nvSpPr>
        <p:spPr>
          <a:xfrm>
            <a:off x="4493895" y="2532380"/>
            <a:ext cx="3048000" cy="368300"/>
          </a:xfrm>
          <a:prstGeom prst="rect">
            <a:avLst/>
          </a:prstGeom>
          <a:noFill/>
        </p:spPr>
        <p:txBody>
          <a:bodyPr wrap="square" rtlCol="0">
            <a:spAutoFit/>
          </a:bodyPr>
          <a:p>
            <a:r>
              <a:rPr lang="zh-CN" altLang="en-US"/>
              <a:t>容错率</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778510" cy="706755"/>
          </a:xfrm>
          <a:prstGeom prst="rect">
            <a:avLst/>
          </a:prstGeom>
        </p:spPr>
        <p:txBody>
          <a:bodyPr wrap="none">
            <a:spAutoFit/>
          </a:bodyPr>
          <a:lstStyle/>
          <a:p>
            <a:pPr algn="l">
              <a:spcAft>
                <a:spcPts val="0"/>
              </a:spcAft>
            </a:pPr>
            <a:r>
              <a:rPr lang="en-US" altLang="zh-CN" sz="2000" b="1" kern="100">
                <a:solidFill>
                  <a:schemeClr val="accent1"/>
                </a:solidFill>
                <a:latin typeface="+mn-ea"/>
                <a:cs typeface="Times New Roman" panose="02020603050405020304" pitchFamily="18" charset="0"/>
                <a:sym typeface="+mn-ea"/>
              </a:rPr>
              <a:t>SVM</a:t>
            </a:r>
            <a:endParaRPr lang="zh-CN" altLang="en-US" sz="2000" b="1" kern="100">
              <a:solidFill>
                <a:schemeClr val="accent1"/>
              </a:solidFill>
              <a:latin typeface="+mn-ea"/>
              <a:cs typeface="Times New Roman" panose="02020603050405020304" pitchFamily="18" charset="0"/>
            </a:endParaRPr>
          </a:p>
          <a:p>
            <a:pPr>
              <a:spcAft>
                <a:spcPts val="0"/>
              </a:spcAft>
            </a:pP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944880" cy="275590"/>
          </a:xfrm>
          <a:prstGeom prst="rect">
            <a:avLst/>
          </a:prstGeom>
        </p:spPr>
        <p:txBody>
          <a:bodyPr wrap="none">
            <a:spAutoFit/>
          </a:bodyPr>
          <a:lstStyle/>
          <a:p>
            <a:pPr algn="l">
              <a:spcAft>
                <a:spcPts val="0"/>
              </a:spcAft>
            </a:pPr>
            <a:r>
              <a:rPr lang="zh-CN" altLang="en-US" sz="1200" kern="100">
                <a:solidFill>
                  <a:schemeClr val="accent1"/>
                </a:solidFill>
                <a:latin typeface="+mj-lt"/>
                <a:cs typeface="Times New Roman" panose="02020603050405020304" pitchFamily="18" charset="0"/>
                <a:sym typeface="+mn-ea"/>
              </a:rPr>
              <a:t>支持向量</a:t>
            </a:r>
            <a:r>
              <a:rPr lang="zh-CN" altLang="en-US" sz="1200" kern="100">
                <a:solidFill>
                  <a:schemeClr val="accent1"/>
                </a:solidFill>
                <a:latin typeface="+mj-lt"/>
                <a:cs typeface="Times New Roman" panose="02020603050405020304" pitchFamily="18" charset="0"/>
                <a:sym typeface="+mn-ea"/>
              </a:rPr>
              <a:t>机</a:t>
            </a:r>
            <a:endParaRPr lang="zh-CN" altLang="en-US" sz="1200" kern="100">
              <a:solidFill>
                <a:schemeClr val="accent1"/>
              </a:solidFill>
              <a:latin typeface="+mj-lt"/>
              <a:cs typeface="Times New Roman" panose="02020603050405020304" pitchFamily="18" charset="0"/>
              <a:sym typeface="+mn-ea"/>
            </a:endParaRPr>
          </a:p>
        </p:txBody>
      </p:sp>
      <p:sp>
        <p:nvSpPr>
          <p:cNvPr id="63" name="椭圆 62"/>
          <p:cNvSpPr/>
          <p:nvPr/>
        </p:nvSpPr>
        <p:spPr>
          <a:xfrm>
            <a:off x="4121459" y="1114096"/>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矩形: 圆角 63"/>
          <p:cNvSpPr/>
          <p:nvPr/>
        </p:nvSpPr>
        <p:spPr>
          <a:xfrm>
            <a:off x="3996690" y="1018540"/>
            <a:ext cx="4781550" cy="1092200"/>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5813189" y="1365259"/>
            <a:ext cx="1706880" cy="398780"/>
          </a:xfrm>
          <a:prstGeom prst="rect">
            <a:avLst/>
          </a:prstGeom>
        </p:spPr>
        <p:txBody>
          <a:bodyPr wrap="none">
            <a:spAutoFit/>
          </a:bodyPr>
          <a:lstStyle/>
          <a:p>
            <a:pPr>
              <a:spcAft>
                <a:spcPts val="0"/>
              </a:spcAft>
            </a:pPr>
            <a:r>
              <a:rPr lang="zh-CN" altLang="en-US" sz="2000" b="1" kern="100">
                <a:solidFill>
                  <a:schemeClr val="accent1"/>
                </a:solidFill>
                <a:latin typeface="+mj-lt"/>
                <a:cs typeface="Times New Roman" panose="02020603050405020304" pitchFamily="18" charset="0"/>
              </a:rPr>
              <a:t>高维：</a:t>
            </a:r>
            <a:r>
              <a:rPr lang="zh-CN" altLang="en-US" sz="2000" kern="100">
                <a:solidFill>
                  <a:schemeClr val="accent1"/>
                </a:solidFill>
                <a:latin typeface="+mj-lt"/>
                <a:cs typeface="Times New Roman" panose="02020603050405020304" pitchFamily="18" charset="0"/>
              </a:rPr>
              <a:t>核函数</a:t>
            </a:r>
            <a:endParaRPr lang="zh-CN" altLang="en-US" sz="2000" kern="100">
              <a:solidFill>
                <a:schemeClr val="accent1"/>
              </a:solidFill>
              <a:latin typeface="+mj-lt"/>
              <a:cs typeface="Times New Roman" panose="02020603050405020304" pitchFamily="18" charset="0"/>
            </a:endParaRPr>
          </a:p>
        </p:txBody>
      </p:sp>
      <p:grpSp>
        <p:nvGrpSpPr>
          <p:cNvPr id="2" name="组合 1"/>
          <p:cNvGrpSpPr/>
          <p:nvPr/>
        </p:nvGrpSpPr>
        <p:grpSpPr>
          <a:xfrm>
            <a:off x="1111507" y="3915124"/>
            <a:ext cx="512006" cy="514311"/>
            <a:chOff x="1087405" y="3965980"/>
            <a:chExt cx="512006" cy="514311"/>
          </a:xfrm>
        </p:grpSpPr>
        <p:sp>
          <p:nvSpPr>
            <p:cNvPr id="20" name="AutoShape 37"/>
            <p:cNvSpPr/>
            <p:nvPr/>
          </p:nvSpPr>
          <p:spPr bwMode="auto">
            <a:xfrm>
              <a:off x="1087405" y="4014412"/>
              <a:ext cx="465879" cy="465879"/>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38"/>
            <p:cNvSpPr/>
            <p:nvPr/>
          </p:nvSpPr>
          <p:spPr bwMode="auto">
            <a:xfrm>
              <a:off x="1311119" y="4224289"/>
              <a:ext cx="78415" cy="78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39"/>
            <p:cNvSpPr/>
            <p:nvPr/>
          </p:nvSpPr>
          <p:spPr bwMode="auto">
            <a:xfrm>
              <a:off x="1518689" y="3965980"/>
              <a:ext cx="80722" cy="807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3" name="AutoShape 40"/>
            <p:cNvSpPr/>
            <p:nvPr/>
          </p:nvSpPr>
          <p:spPr bwMode="auto">
            <a:xfrm>
              <a:off x="1214253" y="4208144"/>
              <a:ext cx="64577" cy="64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41"/>
            <p:cNvSpPr/>
            <p:nvPr/>
          </p:nvSpPr>
          <p:spPr bwMode="auto">
            <a:xfrm>
              <a:off x="1278830" y="4318848"/>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42"/>
            <p:cNvSpPr/>
            <p:nvPr/>
          </p:nvSpPr>
          <p:spPr bwMode="auto">
            <a:xfrm>
              <a:off x="1534834" y="4078989"/>
              <a:ext cx="32289" cy="322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13" name="文本框 12"/>
          <p:cNvSpPr txBox="1"/>
          <p:nvPr/>
        </p:nvSpPr>
        <p:spPr>
          <a:xfrm>
            <a:off x="2105660" y="607060"/>
            <a:ext cx="1447800" cy="411480"/>
          </a:xfrm>
          <a:prstGeom prst="rect">
            <a:avLst/>
          </a:prstGeom>
          <a:noFill/>
        </p:spPr>
        <p:txBody>
          <a:bodyPr wrap="square" rtlCol="0">
            <a:noAutofit/>
          </a:bodyPr>
          <a:p>
            <a:r>
              <a:rPr lang="en-US" altLang="zh-CN"/>
              <a:t>                          </a:t>
            </a:r>
            <a:endParaRPr lang="zh-CN" altLang="en-US"/>
          </a:p>
        </p:txBody>
      </p:sp>
      <p:sp>
        <p:nvSpPr>
          <p:cNvPr id="26" name="AutoShape 112"/>
          <p:cNvSpPr/>
          <p:nvPr/>
        </p:nvSpPr>
        <p:spPr bwMode="auto">
          <a:xfrm>
            <a:off x="4315093" y="1307339"/>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pic>
        <p:nvPicPr>
          <p:cNvPr id="14" name="图片 13" descr="机器学习IMG_6610"/>
          <p:cNvPicPr>
            <a:picLocks noChangeAspect="1"/>
          </p:cNvPicPr>
          <p:nvPr/>
        </p:nvPicPr>
        <p:blipFill>
          <a:blip r:embed="rId1"/>
          <a:srcRect l="22056" t="18667" r="22537" b="18790"/>
          <a:stretch>
            <a:fillRect/>
          </a:stretch>
        </p:blipFill>
        <p:spPr>
          <a:xfrm>
            <a:off x="196850" y="1673225"/>
            <a:ext cx="3799840" cy="3216910"/>
          </a:xfrm>
          <a:prstGeom prst="rect">
            <a:avLst/>
          </a:prstGeom>
        </p:spPr>
      </p:pic>
      <p:pic>
        <p:nvPicPr>
          <p:cNvPr id="15" name="图片 14" descr="机器学习IMG_6611"/>
          <p:cNvPicPr>
            <a:picLocks noChangeAspect="1"/>
          </p:cNvPicPr>
          <p:nvPr/>
        </p:nvPicPr>
        <p:blipFill>
          <a:blip r:embed="rId2"/>
          <a:srcRect l="23315" t="18852" r="22250" b="19247"/>
          <a:stretch>
            <a:fillRect/>
          </a:stretch>
        </p:blipFill>
        <p:spPr>
          <a:xfrm>
            <a:off x="5082540" y="2392680"/>
            <a:ext cx="2839085" cy="24212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778510" cy="398780"/>
          </a:xfrm>
          <a:prstGeom prst="rect">
            <a:avLst/>
          </a:prstGeom>
        </p:spPr>
        <p:txBody>
          <a:bodyPr wrap="none">
            <a:spAutoFit/>
          </a:bodyPr>
          <a:lstStyle/>
          <a:p>
            <a:pPr>
              <a:spcAft>
                <a:spcPts val="0"/>
              </a:spcAft>
            </a:pPr>
            <a:r>
              <a:rPr lang="en-US" altLang="zh-CN" sz="2000" b="1" kern="100">
                <a:solidFill>
                  <a:schemeClr val="accent1"/>
                </a:solidFill>
                <a:latin typeface="+mn-ea"/>
                <a:cs typeface="Times New Roman" panose="02020603050405020304" pitchFamily="18" charset="0"/>
              </a:rPr>
              <a:t>SVM</a:t>
            </a:r>
            <a:endParaRPr lang="en-US" altLang="zh-CN"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944880" cy="275590"/>
          </a:xfrm>
          <a:prstGeom prst="rect">
            <a:avLst/>
          </a:prstGeom>
        </p:spPr>
        <p:txBody>
          <a:bodyPr wrap="none">
            <a:spAutoFit/>
          </a:bodyPr>
          <a:lstStyle/>
          <a:p>
            <a:pPr>
              <a:spcAft>
                <a:spcPts val="0"/>
              </a:spcAft>
            </a:pPr>
            <a:r>
              <a:rPr lang="zh-CN" altLang="en-US" sz="1200" kern="100">
                <a:solidFill>
                  <a:schemeClr val="accent1"/>
                </a:solidFill>
                <a:latin typeface="+mj-lt"/>
                <a:cs typeface="Times New Roman" panose="02020603050405020304" pitchFamily="18" charset="0"/>
              </a:rPr>
              <a:t>支持</a:t>
            </a:r>
            <a:r>
              <a:rPr lang="zh-CN" altLang="en-US" sz="1200" kern="100">
                <a:solidFill>
                  <a:schemeClr val="accent1"/>
                </a:solidFill>
                <a:latin typeface="+mj-lt"/>
                <a:cs typeface="Times New Roman" panose="02020603050405020304" pitchFamily="18" charset="0"/>
              </a:rPr>
              <a:t>向量机</a:t>
            </a:r>
            <a:endParaRPr lang="zh-CN" altLang="en-US" sz="1200" kern="100">
              <a:solidFill>
                <a:schemeClr val="accent1"/>
              </a:solidFill>
              <a:latin typeface="+mj-lt"/>
              <a:cs typeface="Times New Roman" panose="02020603050405020304" pitchFamily="18" charset="0"/>
            </a:endParaRPr>
          </a:p>
        </p:txBody>
      </p:sp>
      <p:sp>
        <p:nvSpPr>
          <p:cNvPr id="14" name="Freeform 11"/>
          <p:cNvSpPr/>
          <p:nvPr/>
        </p:nvSpPr>
        <p:spPr bwMode="auto">
          <a:xfrm>
            <a:off x="755338" y="2438124"/>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5" name="Freeform 12"/>
          <p:cNvSpPr/>
          <p:nvPr/>
        </p:nvSpPr>
        <p:spPr bwMode="auto">
          <a:xfrm>
            <a:off x="2676359" y="2519826"/>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6" name="Freeform 13"/>
          <p:cNvSpPr/>
          <p:nvPr/>
        </p:nvSpPr>
        <p:spPr bwMode="auto">
          <a:xfrm>
            <a:off x="4540208" y="2438124"/>
            <a:ext cx="2144813"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7" name="Freeform 14"/>
          <p:cNvSpPr/>
          <p:nvPr/>
        </p:nvSpPr>
        <p:spPr bwMode="auto">
          <a:xfrm>
            <a:off x="6462862" y="2519826"/>
            <a:ext cx="2146447" cy="517987"/>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9" name="矩形 18"/>
          <p:cNvSpPr/>
          <p:nvPr/>
        </p:nvSpPr>
        <p:spPr>
          <a:xfrm>
            <a:off x="1258159" y="2533836"/>
            <a:ext cx="915379" cy="400110"/>
          </a:xfrm>
          <a:prstGeom prst="rect">
            <a:avLst/>
          </a:prstGeom>
        </p:spPr>
        <p:txBody>
          <a:bodyPr wrap="none">
            <a:spAutoFit/>
          </a:bodyPr>
          <a:lstStyle/>
          <a:p>
            <a:pPr>
              <a:spcAft>
                <a:spcPts val="0"/>
              </a:spcAft>
            </a:pPr>
            <a:r>
              <a:rPr lang="en-US" altLang="zh-CN" sz="2000" b="1" kern="100">
                <a:solidFill>
                  <a:schemeClr val="bg1"/>
                </a:solidFill>
                <a:latin typeface="+mn-ea"/>
                <a:cs typeface="Times New Roman" panose="02020603050405020304" pitchFamily="18" charset="0"/>
              </a:rPr>
              <a:t>Step1</a:t>
            </a:r>
            <a:endParaRPr lang="zh-CN" altLang="en-US" sz="2000" b="1" kern="100">
              <a:solidFill>
                <a:schemeClr val="bg1"/>
              </a:solidFill>
              <a:latin typeface="+mn-ea"/>
              <a:cs typeface="Times New Roman" panose="02020603050405020304" pitchFamily="18" charset="0"/>
            </a:endParaRPr>
          </a:p>
        </p:txBody>
      </p:sp>
      <p:sp>
        <p:nvSpPr>
          <p:cNvPr id="20" name="矩形 19"/>
          <p:cNvSpPr/>
          <p:nvPr/>
        </p:nvSpPr>
        <p:spPr>
          <a:xfrm>
            <a:off x="3179180" y="2533836"/>
            <a:ext cx="915379" cy="400110"/>
          </a:xfrm>
          <a:prstGeom prst="rect">
            <a:avLst/>
          </a:prstGeom>
        </p:spPr>
        <p:txBody>
          <a:bodyPr wrap="none">
            <a:spAutoFit/>
          </a:bodyPr>
          <a:lstStyle/>
          <a:p>
            <a:pPr>
              <a:spcAft>
                <a:spcPts val="0"/>
              </a:spcAft>
            </a:pPr>
            <a:r>
              <a:rPr lang="en-US" altLang="zh-CN" sz="2000" b="1" kern="100">
                <a:solidFill>
                  <a:srgbClr val="222B34"/>
                </a:solidFill>
                <a:latin typeface="+mn-ea"/>
                <a:cs typeface="Times New Roman" panose="02020603050405020304" pitchFamily="18" charset="0"/>
              </a:rPr>
              <a:t>Step2</a:t>
            </a:r>
            <a:endParaRPr lang="zh-CN" altLang="en-US" sz="2000" b="1" kern="100">
              <a:solidFill>
                <a:srgbClr val="222B34"/>
              </a:solidFill>
              <a:latin typeface="+mn-ea"/>
              <a:cs typeface="Times New Roman" panose="02020603050405020304" pitchFamily="18" charset="0"/>
            </a:endParaRPr>
          </a:p>
        </p:txBody>
      </p:sp>
      <p:sp>
        <p:nvSpPr>
          <p:cNvPr id="21" name="矩形 20"/>
          <p:cNvSpPr/>
          <p:nvPr/>
        </p:nvSpPr>
        <p:spPr>
          <a:xfrm>
            <a:off x="5114231" y="2518184"/>
            <a:ext cx="915379" cy="400110"/>
          </a:xfrm>
          <a:prstGeom prst="rect">
            <a:avLst/>
          </a:prstGeom>
        </p:spPr>
        <p:txBody>
          <a:bodyPr wrap="none">
            <a:spAutoFit/>
          </a:bodyPr>
          <a:lstStyle/>
          <a:p>
            <a:pPr>
              <a:spcAft>
                <a:spcPts val="0"/>
              </a:spcAft>
            </a:pPr>
            <a:r>
              <a:rPr lang="en-US" altLang="zh-CN" sz="2000" b="1" kern="100">
                <a:solidFill>
                  <a:schemeClr val="bg1"/>
                </a:solidFill>
                <a:latin typeface="+mn-ea"/>
                <a:cs typeface="Times New Roman" panose="02020603050405020304" pitchFamily="18" charset="0"/>
              </a:rPr>
              <a:t>Step3</a:t>
            </a:r>
            <a:endParaRPr lang="zh-CN" altLang="en-US" sz="2000" b="1" kern="100">
              <a:solidFill>
                <a:schemeClr val="bg1"/>
              </a:solidFill>
              <a:latin typeface="+mn-ea"/>
              <a:cs typeface="Times New Roman" panose="02020603050405020304" pitchFamily="18" charset="0"/>
            </a:endParaRPr>
          </a:p>
        </p:txBody>
      </p:sp>
      <p:sp>
        <p:nvSpPr>
          <p:cNvPr id="22" name="矩形 21"/>
          <p:cNvSpPr/>
          <p:nvPr/>
        </p:nvSpPr>
        <p:spPr>
          <a:xfrm>
            <a:off x="7035252" y="2518184"/>
            <a:ext cx="915379" cy="400110"/>
          </a:xfrm>
          <a:prstGeom prst="rect">
            <a:avLst/>
          </a:prstGeom>
        </p:spPr>
        <p:txBody>
          <a:bodyPr wrap="none">
            <a:spAutoFit/>
          </a:bodyPr>
          <a:lstStyle/>
          <a:p>
            <a:pPr>
              <a:spcAft>
                <a:spcPts val="0"/>
              </a:spcAft>
            </a:pPr>
            <a:r>
              <a:rPr lang="en-US" altLang="zh-CN" sz="2000" b="1" kern="100">
                <a:solidFill>
                  <a:srgbClr val="222B34"/>
                </a:solidFill>
                <a:latin typeface="+mn-ea"/>
                <a:cs typeface="Times New Roman" panose="02020603050405020304" pitchFamily="18" charset="0"/>
              </a:rPr>
              <a:t>Step4</a:t>
            </a:r>
            <a:endParaRPr lang="zh-CN" altLang="en-US" sz="2000" b="1" kern="100">
              <a:solidFill>
                <a:srgbClr val="222B34"/>
              </a:solidFill>
              <a:latin typeface="+mn-ea"/>
              <a:cs typeface="Times New Roman" panose="02020603050405020304" pitchFamily="18" charset="0"/>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850583" y="1336673"/>
            <a:ext cx="1730529" cy="645160"/>
          </a:xfrm>
          <a:prstGeom prst="rect">
            <a:avLst/>
          </a:prstGeom>
        </p:spPr>
        <p:txBody>
          <a:bodyPr wrap="square">
            <a:spAutoFit/>
          </a:bodyPr>
          <a:lstStyle/>
          <a:p>
            <a:pPr algn="ctr">
              <a:lnSpc>
                <a:spcPct val="150000"/>
              </a:lnSpc>
            </a:pPr>
            <a:r>
              <a:rPr lang="en-US" altLang="zh-CN" sz="1200">
                <a:solidFill>
                  <a:schemeClr val="tx1">
                    <a:lumMod val="85000"/>
                    <a:lumOff val="15000"/>
                  </a:schemeClr>
                </a:solidFill>
              </a:rPr>
              <a:t>导入数据</a:t>
            </a:r>
            <a:endParaRPr lang="en-US" altLang="zh-CN" sz="1200">
              <a:solidFill>
                <a:schemeClr val="tx1">
                  <a:lumMod val="85000"/>
                  <a:lumOff val="15000"/>
                </a:schemeClr>
              </a:solidFill>
            </a:endParaRPr>
          </a:p>
          <a:p>
            <a:pPr algn="ctr">
              <a:lnSpc>
                <a:spcPct val="150000"/>
              </a:lnSpc>
            </a:pPr>
            <a:r>
              <a:rPr lang="en-US" altLang="zh-CN" sz="1200">
                <a:solidFill>
                  <a:schemeClr val="tx1">
                    <a:lumMod val="85000"/>
                    <a:lumOff val="15000"/>
                  </a:schemeClr>
                </a:solidFill>
              </a:rPr>
              <a:t>划分训练集和测试集</a:t>
            </a:r>
            <a:endParaRPr lang="en-US" altLang="zh-CN" sz="1200">
              <a:solidFill>
                <a:schemeClr val="tx1">
                  <a:lumMod val="85000"/>
                  <a:lumOff val="15000"/>
                </a:schemeClr>
              </a:solidFill>
            </a:endParaRPr>
          </a:p>
        </p:txBody>
      </p:sp>
      <p:sp>
        <p:nvSpPr>
          <p:cNvPr id="24" name="矩形 2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771604" y="3257622"/>
            <a:ext cx="1730529" cy="645160"/>
          </a:xfrm>
          <a:prstGeom prst="rect">
            <a:avLst/>
          </a:prstGeom>
        </p:spPr>
        <p:txBody>
          <a:bodyPr wrap="square">
            <a:spAutoFit/>
          </a:bodyPr>
          <a:lstStyle/>
          <a:p>
            <a:pPr algn="ctr">
              <a:lnSpc>
                <a:spcPct val="150000"/>
              </a:lnSpc>
            </a:pPr>
            <a:r>
              <a:rPr lang="zh-CN" altLang="en-US" sz="1200">
                <a:solidFill>
                  <a:schemeClr val="tx1">
                    <a:lumMod val="85000"/>
                    <a:lumOff val="15000"/>
                  </a:schemeClr>
                </a:solidFill>
              </a:rPr>
              <a:t>最大最小值归一化</a:t>
            </a:r>
            <a:endParaRPr lang="zh-CN" altLang="en-US" sz="1200">
              <a:solidFill>
                <a:schemeClr val="tx1">
                  <a:lumMod val="85000"/>
                  <a:lumOff val="15000"/>
                </a:schemeClr>
              </a:solidFill>
            </a:endParaRPr>
          </a:p>
          <a:p>
            <a:pPr algn="ctr">
              <a:lnSpc>
                <a:spcPct val="150000"/>
              </a:lnSpc>
            </a:pPr>
            <a:r>
              <a:rPr lang="zh-CN" altLang="en-US" sz="1200">
                <a:solidFill>
                  <a:schemeClr val="tx1">
                    <a:lumMod val="85000"/>
                    <a:lumOff val="15000"/>
                  </a:schemeClr>
                </a:solidFill>
              </a:rPr>
              <a:t>格式处理（转置）</a:t>
            </a:r>
            <a:endParaRPr lang="zh-CN" altLang="en-US" sz="1200">
              <a:solidFill>
                <a:schemeClr val="tx1">
                  <a:lumMod val="85000"/>
                  <a:lumOff val="15000"/>
                </a:schemeClr>
              </a:solidFill>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42935" y="1275960"/>
            <a:ext cx="1730529" cy="645160"/>
          </a:xfrm>
          <a:prstGeom prst="rect">
            <a:avLst/>
          </a:prstGeom>
        </p:spPr>
        <p:txBody>
          <a:bodyPr wrap="square">
            <a:spAutoFit/>
          </a:bodyPr>
          <a:lstStyle/>
          <a:p>
            <a:pPr algn="ctr">
              <a:lnSpc>
                <a:spcPct val="150000"/>
              </a:lnSpc>
            </a:pPr>
            <a:r>
              <a:rPr lang="zh-CN" altLang="en-US" sz="1200">
                <a:solidFill>
                  <a:schemeClr val="tx1">
                    <a:lumMod val="85000"/>
                    <a:lumOff val="15000"/>
                  </a:schemeClr>
                </a:solidFill>
              </a:rPr>
              <a:t>训练模型</a:t>
            </a:r>
            <a:endParaRPr lang="zh-CN" altLang="en-US" sz="1200">
              <a:solidFill>
                <a:schemeClr val="tx1">
                  <a:lumMod val="85000"/>
                  <a:lumOff val="15000"/>
                </a:schemeClr>
              </a:solidFill>
            </a:endParaRPr>
          </a:p>
          <a:p>
            <a:pPr algn="ctr">
              <a:lnSpc>
                <a:spcPct val="150000"/>
              </a:lnSpc>
            </a:pPr>
            <a:r>
              <a:rPr lang="zh-CN" altLang="en-US" sz="1200">
                <a:solidFill>
                  <a:schemeClr val="tx1">
                    <a:lumMod val="85000"/>
                    <a:lumOff val="15000"/>
                  </a:schemeClr>
                </a:solidFill>
              </a:rPr>
              <a:t>仿真测试</a:t>
            </a:r>
            <a:r>
              <a:rPr lang="zh-CN" altLang="en-US" sz="1200">
                <a:solidFill>
                  <a:schemeClr val="tx1">
                    <a:lumMod val="85000"/>
                    <a:lumOff val="15000"/>
                  </a:schemeClr>
                </a:solidFill>
              </a:rPr>
              <a:t>预测结果</a:t>
            </a:r>
            <a:endParaRPr lang="zh-CN" altLang="en-US" sz="1200">
              <a:solidFill>
                <a:schemeClr val="tx1">
                  <a:lumMod val="85000"/>
                  <a:lumOff val="15000"/>
                </a:schemeClr>
              </a:solidFill>
            </a:endParaRPr>
          </a:p>
        </p:txBody>
      </p:sp>
      <p:sp>
        <p:nvSpPr>
          <p:cNvPr id="26" name="矩形 2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549441" y="3259365"/>
            <a:ext cx="1730529" cy="645160"/>
          </a:xfrm>
          <a:prstGeom prst="rect">
            <a:avLst/>
          </a:prstGeom>
        </p:spPr>
        <p:txBody>
          <a:bodyPr wrap="square">
            <a:spAutoFit/>
          </a:bodyPr>
          <a:lstStyle/>
          <a:p>
            <a:pPr algn="ctr">
              <a:lnSpc>
                <a:spcPct val="150000"/>
              </a:lnSpc>
            </a:pPr>
            <a:r>
              <a:rPr lang="en-US" altLang="zh-CN" sz="1200">
                <a:solidFill>
                  <a:schemeClr val="tx1">
                    <a:lumMod val="85000"/>
                    <a:lumOff val="15000"/>
                  </a:schemeClr>
                </a:solidFill>
              </a:rPr>
              <a:t>绘图</a:t>
            </a:r>
            <a:endParaRPr lang="en-US" altLang="zh-CN" sz="1200">
              <a:solidFill>
                <a:schemeClr val="tx1">
                  <a:lumMod val="85000"/>
                  <a:lumOff val="15000"/>
                </a:schemeClr>
              </a:solidFill>
            </a:endParaRPr>
          </a:p>
          <a:p>
            <a:pPr algn="ctr">
              <a:lnSpc>
                <a:spcPct val="150000"/>
              </a:lnSpc>
            </a:pPr>
            <a:r>
              <a:rPr lang="zh-CN" altLang="en-US" sz="1200">
                <a:solidFill>
                  <a:schemeClr val="tx1">
                    <a:lumMod val="85000"/>
                    <a:lumOff val="15000"/>
                  </a:schemeClr>
                </a:solidFill>
              </a:rPr>
              <a:t>性能分析</a:t>
            </a:r>
            <a:endParaRPr lang="zh-CN" altLang="en-US" sz="1200">
              <a:solidFill>
                <a:schemeClr val="tx1">
                  <a:lumMod val="85000"/>
                  <a:lumOff val="1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44264" y="2110758"/>
            <a:ext cx="2926080" cy="645160"/>
          </a:xfrm>
          <a:prstGeom prst="rect">
            <a:avLst/>
          </a:prstGeom>
        </p:spPr>
        <p:txBody>
          <a:bodyPr wrap="none">
            <a:spAutoFit/>
          </a:bodyPr>
          <a:lstStyle/>
          <a:p>
            <a:pPr algn="l">
              <a:spcAft>
                <a:spcPts val="0"/>
              </a:spcAft>
            </a:pPr>
            <a:r>
              <a:rPr lang="zh-CN" altLang="en-US" sz="3600" b="1" kern="100">
                <a:solidFill>
                  <a:schemeClr val="accent1"/>
                </a:solidFill>
                <a:latin typeface="+mn-ea"/>
                <a:cs typeface="Times New Roman" panose="02020603050405020304" pitchFamily="18" charset="0"/>
                <a:sym typeface="+mn-ea"/>
              </a:rPr>
              <a:t>算法性能比较</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144264" y="2733086"/>
            <a:ext cx="1826895" cy="46037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Comparison</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706880" cy="398780"/>
          </a:xfrm>
          <a:prstGeom prst="rect">
            <a:avLst/>
          </a:prstGeom>
        </p:spPr>
        <p:txBody>
          <a:bodyPr wrap="none">
            <a:spAutoFit/>
          </a:bodyPr>
          <a:lstStyle/>
          <a:p>
            <a:pPr algn="l">
              <a:spcAft>
                <a:spcPts val="0"/>
              </a:spcAft>
            </a:pPr>
            <a:r>
              <a:rPr lang="zh-CN" altLang="en-US" sz="2000" b="1" kern="100">
                <a:solidFill>
                  <a:schemeClr val="accent1"/>
                </a:solidFill>
                <a:latin typeface="+mn-ea"/>
                <a:cs typeface="Times New Roman" panose="02020603050405020304" pitchFamily="18" charset="0"/>
                <a:sym typeface="+mn-ea"/>
              </a:rPr>
              <a:t>算法性能比较</a:t>
            </a:r>
            <a:endParaRPr lang="en-US" altLang="zh-CN"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002665" cy="460375"/>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Comparison</a:t>
            </a:r>
            <a:endParaRPr lang="en-US" altLang="zh-CN" sz="1200" kern="100">
              <a:solidFill>
                <a:schemeClr val="accent1"/>
              </a:solidFill>
              <a:latin typeface="+mj-lt"/>
              <a:cs typeface="Times New Roman" panose="02020603050405020304" pitchFamily="18" charset="0"/>
            </a:endParaRPr>
          </a:p>
          <a:p>
            <a:pPr>
              <a:spcAft>
                <a:spcPts val="0"/>
              </a:spcAft>
            </a:pPr>
            <a:endParaRPr lang="en-US" altLang="zh-CN" sz="1200" kern="100">
              <a:solidFill>
                <a:schemeClr val="accent1"/>
              </a:solidFill>
              <a:latin typeface="+mj-lt"/>
              <a:cs typeface="Times New Roman" panose="02020603050405020304" pitchFamily="18" charset="0"/>
            </a:endParaRPr>
          </a:p>
        </p:txBody>
      </p:sp>
      <p:sp>
        <p:nvSpPr>
          <p:cNvPr id="10" name="矩形 9"/>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1738871" y="1484053"/>
            <a:ext cx="894080" cy="306705"/>
          </a:xfrm>
          <a:prstGeom prst="rect">
            <a:avLst/>
          </a:prstGeom>
        </p:spPr>
        <p:txBody>
          <a:bodyPr wrap="none">
            <a:spAutoFit/>
          </a:bodyPr>
          <a:lstStyle/>
          <a:p>
            <a:pPr algn="l">
              <a:spcAft>
                <a:spcPts val="0"/>
              </a:spcAft>
            </a:pPr>
            <a:r>
              <a:rPr lang="en-US" altLang="zh-CN" sz="1400" kern="100">
                <a:solidFill>
                  <a:schemeClr val="accent1"/>
                </a:solidFill>
                <a:latin typeface="+mj-lt"/>
                <a:cs typeface="Times New Roman" panose="02020603050405020304" pitchFamily="18" charset="0"/>
              </a:rPr>
              <a:t>学习时间</a:t>
            </a:r>
            <a:endParaRPr lang="en-US" altLang="zh-CN" sz="1400" kern="100">
              <a:solidFill>
                <a:schemeClr val="accent1"/>
              </a:solidFill>
              <a:latin typeface="+mj-lt"/>
              <a:cs typeface="Times New Roman" panose="02020603050405020304" pitchFamily="18" charset="0"/>
            </a:endParaRPr>
          </a:p>
        </p:txBody>
      </p:sp>
      <p:sp>
        <p:nvSpPr>
          <p:cNvPr id="12" name="矩形 11"/>
          <p:cNvSpPr/>
          <p:nvPr/>
        </p:nvSpPr>
        <p:spPr>
          <a:xfrm>
            <a:off x="1738871" y="1728520"/>
            <a:ext cx="2853230" cy="924560"/>
          </a:xfrm>
          <a:prstGeom prst="rect">
            <a:avLst/>
          </a:prstGeom>
        </p:spPr>
        <p:txBody>
          <a:bodyPr wrap="square">
            <a:spAutoFit/>
          </a:bodyPr>
          <a:lstStyle/>
          <a:p>
            <a:pPr>
              <a:lnSpc>
                <a:spcPct val="130000"/>
              </a:lnSpc>
              <a:spcBef>
                <a:spcPts val="600"/>
              </a:spcBef>
            </a:pPr>
            <a:r>
              <a:rPr lang="en-US" altLang="zh-CN" sz="1000">
                <a:solidFill>
                  <a:schemeClr val="tx1">
                    <a:lumMod val="85000"/>
                    <a:lumOff val="15000"/>
                  </a:schemeClr>
                </a:solidFill>
                <a:sym typeface="+mn-ea"/>
              </a:rPr>
              <a:t>n= 训练样本数，f = 特征数，c = 分类的类别数</a:t>
            </a:r>
            <a:endParaRPr lang="en-US" altLang="zh-CN" sz="1000">
              <a:solidFill>
                <a:schemeClr val="tx1">
                  <a:lumMod val="85000"/>
                  <a:lumOff val="15000"/>
                </a:schemeClr>
              </a:solidFill>
            </a:endParaRPr>
          </a:p>
          <a:p>
            <a:pPr>
              <a:lnSpc>
                <a:spcPct val="130000"/>
              </a:lnSpc>
              <a:spcBef>
                <a:spcPts val="600"/>
              </a:spcBef>
            </a:pPr>
            <a:r>
              <a:rPr lang="zh-CN" altLang="en-US" sz="1200">
                <a:solidFill>
                  <a:schemeClr val="tx1">
                    <a:lumMod val="85000"/>
                    <a:lumOff val="15000"/>
                  </a:schemeClr>
                </a:solidFill>
                <a:sym typeface="+mn-ea"/>
              </a:rPr>
              <a:t>贝叶斯</a:t>
            </a:r>
            <a:r>
              <a:rPr lang="en-US" altLang="zh-CN" sz="1200">
                <a:solidFill>
                  <a:schemeClr val="tx1">
                    <a:lumMod val="85000"/>
                    <a:lumOff val="15000"/>
                  </a:schemeClr>
                </a:solidFill>
                <a:sym typeface="+mn-ea"/>
              </a:rPr>
              <a:t>：O(nfc)</a:t>
            </a:r>
            <a:endParaRPr lang="en-US" altLang="zh-CN" sz="1200">
              <a:solidFill>
                <a:schemeClr val="tx1">
                  <a:lumMod val="85000"/>
                  <a:lumOff val="15000"/>
                </a:schemeClr>
              </a:solidFill>
            </a:endParaRPr>
          </a:p>
          <a:p>
            <a:pPr algn="l">
              <a:lnSpc>
                <a:spcPct val="130000"/>
              </a:lnSpc>
              <a:spcBef>
                <a:spcPts val="600"/>
              </a:spcBef>
              <a:buClrTx/>
              <a:buSzTx/>
              <a:buFontTx/>
            </a:pPr>
            <a:r>
              <a:rPr lang="zh-CN" altLang="en-US" sz="1200">
                <a:solidFill>
                  <a:schemeClr val="tx1">
                    <a:lumMod val="85000"/>
                    <a:lumOff val="15000"/>
                  </a:schemeClr>
                </a:solidFill>
              </a:rPr>
              <a:t>支持向量机：O(n²) 到 O(n³)</a:t>
            </a:r>
            <a:endParaRPr lang="zh-CN" altLang="en-US" sz="1200">
              <a:solidFill>
                <a:schemeClr val="tx1">
                  <a:lumMod val="85000"/>
                  <a:lumOff val="15000"/>
                </a:schemeClr>
              </a:solidFill>
            </a:endParaRPr>
          </a:p>
        </p:txBody>
      </p:sp>
      <p:sp>
        <p:nvSpPr>
          <p:cNvPr id="13" name="矩形 12"/>
          <p:cNvSpPr/>
          <p:nvPr/>
        </p:nvSpPr>
        <p:spPr>
          <a:xfrm>
            <a:off x="4592101"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a:off x="5835025" y="1484053"/>
            <a:ext cx="1071880" cy="306705"/>
          </a:xfrm>
          <a:prstGeom prst="rect">
            <a:avLst/>
          </a:prstGeom>
        </p:spPr>
        <p:txBody>
          <a:bodyPr wrap="none">
            <a:spAutoFit/>
          </a:bodyPr>
          <a:lstStyle/>
          <a:p>
            <a:pPr algn="l">
              <a:spcAft>
                <a:spcPts val="0"/>
              </a:spcAft>
            </a:pPr>
            <a:r>
              <a:rPr lang="en-US" altLang="zh-CN" sz="1400" kern="100">
                <a:solidFill>
                  <a:schemeClr val="accent1"/>
                </a:solidFill>
                <a:latin typeface="+mj-lt"/>
                <a:cs typeface="Times New Roman" panose="02020603050405020304" pitchFamily="18" charset="0"/>
              </a:rPr>
              <a:t>预测准确率</a:t>
            </a:r>
            <a:endParaRPr lang="en-US" altLang="zh-CN" sz="1400" kern="100">
              <a:solidFill>
                <a:schemeClr val="accent1"/>
              </a:solidFill>
              <a:latin typeface="+mj-lt"/>
              <a:cs typeface="Times New Roman" panose="02020603050405020304" pitchFamily="18" charset="0"/>
            </a:endParaRPr>
          </a:p>
        </p:txBody>
      </p:sp>
      <p:sp>
        <p:nvSpPr>
          <p:cNvPr id="15" name="矩形 14"/>
          <p:cNvSpPr/>
          <p:nvPr/>
        </p:nvSpPr>
        <p:spPr>
          <a:xfrm>
            <a:off x="5835025" y="1728520"/>
            <a:ext cx="2853230" cy="887730"/>
          </a:xfrm>
          <a:prstGeom prst="rect">
            <a:avLst/>
          </a:prstGeom>
        </p:spPr>
        <p:txBody>
          <a:bodyPr wrap="square">
            <a:spAutoFit/>
          </a:bodyPr>
          <a:lstStyle/>
          <a:p>
            <a:pPr>
              <a:lnSpc>
                <a:spcPct val="130000"/>
              </a:lnSpc>
              <a:spcBef>
                <a:spcPts val="600"/>
              </a:spcBef>
            </a:pP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在被判定为正样本的数据中，实际为正样本的个数</a:t>
            </a:r>
            <a:r>
              <a:rPr lang="zh-CN" altLang="en-US" sz="1200">
                <a:solidFill>
                  <a:schemeClr val="tx1">
                    <a:lumMod val="85000"/>
                    <a:lumOff val="15000"/>
                  </a:schemeClr>
                </a:solidFill>
              </a:rPr>
              <a:t>。</a:t>
            </a:r>
            <a:endParaRPr lang="zh-CN" altLang="en-US" sz="1200">
              <a:solidFill>
                <a:schemeClr val="tx1">
                  <a:lumMod val="85000"/>
                  <a:lumOff val="15000"/>
                </a:schemeClr>
              </a:solidFill>
            </a:endParaRPr>
          </a:p>
        </p:txBody>
      </p:sp>
      <p:sp>
        <p:nvSpPr>
          <p:cNvPr id="16" name="矩形 15"/>
          <p:cNvSpPr/>
          <p:nvPr/>
        </p:nvSpPr>
        <p:spPr>
          <a:xfrm>
            <a:off x="495947"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16"/>
          <p:cNvSpPr/>
          <p:nvPr/>
        </p:nvSpPr>
        <p:spPr>
          <a:xfrm>
            <a:off x="1738871" y="3080166"/>
            <a:ext cx="716280" cy="306705"/>
          </a:xfrm>
          <a:prstGeom prst="rect">
            <a:avLst/>
          </a:prstGeom>
        </p:spPr>
        <p:txBody>
          <a:bodyPr wrap="none">
            <a:spAutoFit/>
          </a:bodyPr>
          <a:lstStyle/>
          <a:p>
            <a:pPr algn="l">
              <a:spcAft>
                <a:spcPts val="0"/>
              </a:spcAft>
            </a:pPr>
            <a:r>
              <a:rPr lang="en-US" altLang="zh-CN" sz="1400" kern="100">
                <a:solidFill>
                  <a:schemeClr val="accent1"/>
                </a:solidFill>
                <a:latin typeface="+mj-lt"/>
                <a:cs typeface="Times New Roman" panose="02020603050405020304" pitchFamily="18" charset="0"/>
              </a:rPr>
              <a:t>召回率</a:t>
            </a:r>
            <a:endParaRPr lang="en-US" altLang="zh-CN" sz="1400" kern="100">
              <a:solidFill>
                <a:schemeClr val="accent1"/>
              </a:solidFill>
              <a:latin typeface="+mj-lt"/>
              <a:cs typeface="Times New Roman" panose="02020603050405020304" pitchFamily="18" charset="0"/>
            </a:endParaRPr>
          </a:p>
        </p:txBody>
      </p:sp>
      <p:sp>
        <p:nvSpPr>
          <p:cNvPr id="18" name="矩形 17"/>
          <p:cNvSpPr/>
          <p:nvPr/>
        </p:nvSpPr>
        <p:spPr>
          <a:xfrm>
            <a:off x="1738871" y="3324633"/>
            <a:ext cx="2853230" cy="887730"/>
          </a:xfrm>
          <a:prstGeom prst="rect">
            <a:avLst/>
          </a:prstGeom>
        </p:spPr>
        <p:txBody>
          <a:bodyPr wrap="square">
            <a:spAutoFit/>
          </a:bodyPr>
          <a:lstStyle/>
          <a:p>
            <a:pPr>
              <a:lnSpc>
                <a:spcPct val="130000"/>
              </a:lnSpc>
              <a:spcBef>
                <a:spcPts val="600"/>
              </a:spcBef>
            </a:pP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在实际为正样本的数据中，被判定为正样本的个数</a:t>
            </a:r>
            <a:r>
              <a:rPr lang="zh-CN" altLang="en-US" sz="1200">
                <a:solidFill>
                  <a:schemeClr val="tx1">
                    <a:lumMod val="85000"/>
                    <a:lumOff val="15000"/>
                  </a:schemeClr>
                </a:solidFill>
              </a:rPr>
              <a:t>。</a:t>
            </a:r>
            <a:endParaRPr lang="zh-CN" altLang="en-US" sz="1200">
              <a:solidFill>
                <a:schemeClr val="tx1">
                  <a:lumMod val="85000"/>
                  <a:lumOff val="15000"/>
                </a:schemeClr>
              </a:solidFill>
            </a:endParaRPr>
          </a:p>
        </p:txBody>
      </p:sp>
      <p:sp>
        <p:nvSpPr>
          <p:cNvPr id="19" name="矩形 18"/>
          <p:cNvSpPr/>
          <p:nvPr/>
        </p:nvSpPr>
        <p:spPr>
          <a:xfrm>
            <a:off x="4592101"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5835025" y="3080166"/>
            <a:ext cx="577850" cy="306705"/>
          </a:xfrm>
          <a:prstGeom prst="rect">
            <a:avLst/>
          </a:prstGeom>
        </p:spPr>
        <p:txBody>
          <a:bodyPr wrap="none">
            <a:spAutoFit/>
          </a:bodyPr>
          <a:lstStyle/>
          <a:p>
            <a:pPr algn="l">
              <a:spcAft>
                <a:spcPts val="0"/>
              </a:spcAft>
            </a:pPr>
            <a:r>
              <a:rPr lang="en-US" altLang="zh-CN" sz="1400" kern="100">
                <a:solidFill>
                  <a:schemeClr val="accent1"/>
                </a:solidFill>
                <a:latin typeface="+mj-lt"/>
                <a:cs typeface="Times New Roman" panose="02020603050405020304" pitchFamily="18" charset="0"/>
              </a:rPr>
              <a:t>ROC</a:t>
            </a:r>
            <a:endParaRPr lang="en-US" altLang="zh-CN" sz="1400" kern="100">
              <a:solidFill>
                <a:schemeClr val="accent1"/>
              </a:solidFill>
              <a:latin typeface="+mj-lt"/>
              <a:cs typeface="Times New Roman" panose="02020603050405020304" pitchFamily="18" charset="0"/>
            </a:endParaRPr>
          </a:p>
        </p:txBody>
      </p:sp>
      <p:sp>
        <p:nvSpPr>
          <p:cNvPr id="21" name="矩形 20"/>
          <p:cNvSpPr/>
          <p:nvPr/>
        </p:nvSpPr>
        <p:spPr>
          <a:xfrm>
            <a:off x="5835025" y="3324633"/>
            <a:ext cx="2853230" cy="1127125"/>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反映敏感性和特异性连续变量的综合指标</a:t>
            </a:r>
            <a:r>
              <a:rPr lang="zh-CN" altLang="en-US" sz="1200">
                <a:solidFill>
                  <a:schemeClr val="tx1">
                    <a:lumMod val="85000"/>
                    <a:lumOff val="15000"/>
                  </a:schemeClr>
                </a:solidFill>
              </a:rPr>
              <a:t>。</a:t>
            </a:r>
            <a:endParaRPr lang="zh-CN" altLang="en-US" sz="1200">
              <a:solidFill>
                <a:schemeClr val="tx1">
                  <a:lumMod val="85000"/>
                  <a:lumOff val="15000"/>
                </a:schemeClr>
              </a:solidFill>
            </a:endParaRPr>
          </a:p>
          <a:p>
            <a:pPr algn="l">
              <a:lnSpc>
                <a:spcPct val="130000"/>
              </a:lnSpc>
              <a:spcBef>
                <a:spcPts val="600"/>
              </a:spcBef>
              <a:buClrTx/>
              <a:buSzTx/>
              <a:buFontTx/>
            </a:pPr>
            <a:r>
              <a:rPr lang="en-US" altLang="zh-CN" sz="1200">
                <a:solidFill>
                  <a:schemeClr val="tx1">
                    <a:lumMod val="85000"/>
                    <a:lumOff val="15000"/>
                  </a:schemeClr>
                </a:solidFill>
              </a:rPr>
              <a:t>曲线越靠拢(0,1)点，越偏离45度对角线越好。</a:t>
            </a:r>
            <a:endParaRPr lang="en-US" altLang="zh-CN" sz="1200">
              <a:solidFill>
                <a:schemeClr val="tx1">
                  <a:lumMod val="85000"/>
                  <a:lumOff val="15000"/>
                </a:schemeClr>
              </a:solidFill>
            </a:endParaRPr>
          </a:p>
        </p:txBody>
      </p:sp>
      <p:sp>
        <p:nvSpPr>
          <p:cNvPr id="22" name="AutoShape 112"/>
          <p:cNvSpPr/>
          <p:nvPr/>
        </p:nvSpPr>
        <p:spPr bwMode="auto">
          <a:xfrm>
            <a:off x="4751508" y="3234054"/>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23" name="组合 22"/>
          <p:cNvGrpSpPr/>
          <p:nvPr/>
        </p:nvGrpSpPr>
        <p:grpSpPr>
          <a:xfrm>
            <a:off x="812230" y="3242831"/>
            <a:ext cx="430561" cy="627634"/>
            <a:chOff x="2528974" y="2863357"/>
            <a:chExt cx="246811" cy="359779"/>
          </a:xfrm>
          <a:solidFill>
            <a:schemeClr val="bg1"/>
          </a:solidFill>
        </p:grpSpPr>
        <p:sp>
          <p:nvSpPr>
            <p:cNvPr id="2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6" name="组合 25"/>
          <p:cNvGrpSpPr/>
          <p:nvPr/>
        </p:nvGrpSpPr>
        <p:grpSpPr>
          <a:xfrm>
            <a:off x="4790263" y="1637941"/>
            <a:ext cx="626564" cy="626564"/>
            <a:chOff x="3191434" y="2145028"/>
            <a:chExt cx="359165" cy="359165"/>
          </a:xfrm>
          <a:solidFill>
            <a:schemeClr val="bg1"/>
          </a:solidFill>
        </p:grpSpPr>
        <p:sp>
          <p:nvSpPr>
            <p:cNvPr id="27"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0" name="组合 29"/>
          <p:cNvGrpSpPr/>
          <p:nvPr/>
        </p:nvGrpSpPr>
        <p:grpSpPr>
          <a:xfrm>
            <a:off x="699771" y="1647253"/>
            <a:ext cx="626564" cy="626564"/>
            <a:chOff x="2473104" y="2145028"/>
            <a:chExt cx="359165" cy="359165"/>
          </a:xfrm>
          <a:solidFill>
            <a:schemeClr val="bg1"/>
          </a:solidFill>
        </p:grpSpPr>
        <p:sp>
          <p:nvSpPr>
            <p:cNvPr id="3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aphicFrame>
        <p:nvGraphicFramePr>
          <p:cNvPr id="2" name="对象 1">
            <a:hlinkClick r:id="" action="ppaction://ole?verb="/>
          </p:cNvPr>
          <p:cNvGraphicFramePr>
            <a:graphicFrameLocks noChangeAspect="1"/>
          </p:cNvGraphicFramePr>
          <p:nvPr/>
        </p:nvGraphicFramePr>
        <p:xfrm>
          <a:off x="2472055" y="3290570"/>
          <a:ext cx="685800" cy="419100"/>
        </p:xfrm>
        <a:graphic>
          <a:graphicData uri="http://schemas.openxmlformats.org/presentationml/2006/ole">
            <mc:AlternateContent xmlns:mc="http://schemas.openxmlformats.org/markup-compatibility/2006">
              <mc:Choice xmlns:v="urn:schemas-microsoft-com:vml" Requires="v">
                <p:oleObj spid="_x0000_s1025" name="" r:id="rId1" imgW="685800" imgH="419100" progId="Equation.KSEE3">
                  <p:embed/>
                </p:oleObj>
              </mc:Choice>
              <mc:Fallback>
                <p:oleObj name="" r:id="rId1" imgW="685800" imgH="419100" progId="Equation.KSEE3">
                  <p:embed/>
                  <p:pic>
                    <p:nvPicPr>
                      <p:cNvPr id="0" name="图片 1024"/>
                      <p:cNvPicPr/>
                      <p:nvPr/>
                    </p:nvPicPr>
                    <p:blipFill>
                      <a:blip r:embed="rId2"/>
                      <a:stretch>
                        <a:fillRect/>
                      </a:stretch>
                    </p:blipFill>
                    <p:spPr>
                      <a:xfrm>
                        <a:off x="2472055" y="3290570"/>
                        <a:ext cx="685800" cy="4191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906895" y="1668780"/>
          <a:ext cx="673100" cy="419100"/>
        </p:xfrm>
        <a:graphic>
          <a:graphicData uri="http://schemas.openxmlformats.org/presentationml/2006/ole">
            <mc:AlternateContent xmlns:mc="http://schemas.openxmlformats.org/markup-compatibility/2006">
              <mc:Choice xmlns:v="urn:schemas-microsoft-com:vml" Requires="v">
                <p:oleObj spid="_x0000_s1026" name="" r:id="rId3" imgW="673100" imgH="419100" progId="Equation.KSEE3">
                  <p:embed/>
                </p:oleObj>
              </mc:Choice>
              <mc:Fallback>
                <p:oleObj name="" r:id="rId3" imgW="673100" imgH="419100" progId="Equation.KSEE3">
                  <p:embed/>
                  <p:pic>
                    <p:nvPicPr>
                      <p:cNvPr id="0" name="图片 1025"/>
                      <p:cNvPicPr/>
                      <p:nvPr/>
                    </p:nvPicPr>
                    <p:blipFill>
                      <a:blip r:embed="rId4"/>
                      <a:stretch>
                        <a:fillRect/>
                      </a:stretch>
                    </p:blipFill>
                    <p:spPr>
                      <a:xfrm>
                        <a:off x="6906895" y="1668780"/>
                        <a:ext cx="673100" cy="4191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19888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混淆</a:t>
            </a:r>
            <a:r>
              <a:rPr lang="zh-CN" altLang="en-US" sz="2000" b="1" kern="100">
                <a:solidFill>
                  <a:schemeClr val="accent1"/>
                </a:solidFill>
                <a:latin typeface="+mn-ea"/>
                <a:cs typeface="Times New Roman" panose="02020603050405020304" pitchFamily="18" charset="0"/>
              </a:rPr>
              <a:t>矩阵</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324610" cy="275590"/>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Confusion Matrix</a:t>
            </a:r>
            <a:endParaRPr lang="en-US" altLang="zh-CN" sz="1200" kern="100">
              <a:solidFill>
                <a:schemeClr val="accent1"/>
              </a:solidFill>
              <a:latin typeface="+mj-lt"/>
              <a:cs typeface="Times New Roman" panose="02020603050405020304" pitchFamily="18" charset="0"/>
            </a:endParaRPr>
          </a:p>
        </p:txBody>
      </p:sp>
      <p:sp>
        <p:nvSpPr>
          <p:cNvPr id="46" name="Rectangle 24"/>
          <p:cNvSpPr>
            <a:spLocks noChangeArrowheads="1"/>
          </p:cNvSpPr>
          <p:nvPr/>
        </p:nvSpPr>
        <p:spPr bwMode="auto">
          <a:xfrm>
            <a:off x="3876675" y="3037840"/>
            <a:ext cx="1390650" cy="13906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52" name="Rectangle 24"/>
          <p:cNvSpPr>
            <a:spLocks noChangeArrowheads="1"/>
          </p:cNvSpPr>
          <p:nvPr/>
        </p:nvSpPr>
        <p:spPr bwMode="auto">
          <a:xfrm>
            <a:off x="3876675" y="1136650"/>
            <a:ext cx="1390650" cy="13906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54" name="矩形 53"/>
          <p:cNvSpPr/>
          <p:nvPr/>
        </p:nvSpPr>
        <p:spPr>
          <a:xfrm>
            <a:off x="6650476" y="1190520"/>
            <a:ext cx="741680" cy="46037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svm</a:t>
            </a:r>
            <a:endParaRPr lang="en-US" altLang="zh-CN" sz="2400" kern="100">
              <a:solidFill>
                <a:schemeClr val="accent1"/>
              </a:solidFill>
              <a:latin typeface="+mj-lt"/>
              <a:cs typeface="Times New Roman" panose="02020603050405020304" pitchFamily="18" charset="0"/>
            </a:endParaRPr>
          </a:p>
        </p:txBody>
      </p:sp>
      <p:sp>
        <p:nvSpPr>
          <p:cNvPr id="59" name="矩形 58"/>
          <p:cNvSpPr/>
          <p:nvPr/>
        </p:nvSpPr>
        <p:spPr>
          <a:xfrm>
            <a:off x="78266" y="3296192"/>
            <a:ext cx="2853230" cy="330835"/>
          </a:xfrm>
          <a:prstGeom prst="rect">
            <a:avLst/>
          </a:prstGeom>
        </p:spPr>
        <p:txBody>
          <a:bodyPr wrap="square">
            <a:spAutoFit/>
          </a:bodyPr>
          <a:lstStyle/>
          <a:p>
            <a:pPr algn="r">
              <a:lnSpc>
                <a:spcPct val="130000"/>
              </a:lnSpc>
              <a:spcBef>
                <a:spcPts val="600"/>
              </a:spcBef>
            </a:pPr>
            <a:r>
              <a:rPr lang="en-US" altLang="zh-CN" sz="1200">
                <a:solidFill>
                  <a:schemeClr val="tx1">
                    <a:lumMod val="85000"/>
                    <a:lumOff val="15000"/>
                  </a:schemeClr>
                </a:solidFill>
              </a:rPr>
              <a:t> </a:t>
            </a:r>
            <a:endParaRPr lang="en-US" altLang="zh-CN" sz="1200">
              <a:solidFill>
                <a:schemeClr val="tx1">
                  <a:lumMod val="85000"/>
                  <a:lumOff val="15000"/>
                </a:schemeClr>
              </a:solidFill>
            </a:endParaRPr>
          </a:p>
        </p:txBody>
      </p:sp>
      <p:sp>
        <p:nvSpPr>
          <p:cNvPr id="60" name="矩形 59"/>
          <p:cNvSpPr/>
          <p:nvPr/>
        </p:nvSpPr>
        <p:spPr>
          <a:xfrm>
            <a:off x="767255" y="1190520"/>
            <a:ext cx="1706880" cy="460375"/>
          </a:xfrm>
          <a:prstGeom prst="rect">
            <a:avLst/>
          </a:prstGeom>
        </p:spPr>
        <p:txBody>
          <a:bodyPr wrap="none">
            <a:spAutoFit/>
          </a:bodyPr>
          <a:lstStyle/>
          <a:p>
            <a:pPr algn="r">
              <a:spcAft>
                <a:spcPts val="0"/>
              </a:spcAft>
            </a:pPr>
            <a:r>
              <a:rPr lang="zh-CN" altLang="en-US" sz="2400" kern="100">
                <a:solidFill>
                  <a:schemeClr val="accent1"/>
                </a:solidFill>
                <a:latin typeface="+mj-lt"/>
                <a:cs typeface="Times New Roman" panose="02020603050405020304" pitchFamily="18" charset="0"/>
              </a:rPr>
              <a:t>朴素贝叶斯</a:t>
            </a:r>
            <a:endParaRPr lang="zh-CN" altLang="en-US" sz="2400" kern="100">
              <a:solidFill>
                <a:schemeClr val="accent1"/>
              </a:solidFill>
              <a:latin typeface="+mj-lt"/>
              <a:cs typeface="Times New Roman" panose="02020603050405020304" pitchFamily="18" charset="0"/>
            </a:endParaRPr>
          </a:p>
        </p:txBody>
      </p:sp>
      <p:sp>
        <p:nvSpPr>
          <p:cNvPr id="61" name="矩形 60"/>
          <p:cNvSpPr/>
          <p:nvPr/>
        </p:nvSpPr>
        <p:spPr>
          <a:xfrm>
            <a:off x="0" y="1939177"/>
            <a:ext cx="2853230" cy="330835"/>
          </a:xfrm>
          <a:prstGeom prst="rect">
            <a:avLst/>
          </a:prstGeom>
        </p:spPr>
        <p:txBody>
          <a:bodyPr wrap="square">
            <a:spAutoFit/>
          </a:bodyPr>
          <a:lstStyle/>
          <a:p>
            <a:pPr algn="r">
              <a:lnSpc>
                <a:spcPct val="130000"/>
              </a:lnSpc>
              <a:spcBef>
                <a:spcPts val="600"/>
              </a:spcBef>
            </a:pPr>
            <a:r>
              <a:rPr lang="en-US" altLang="zh-CN" sz="1200">
                <a:solidFill>
                  <a:schemeClr val="tx1">
                    <a:lumMod val="85000"/>
                    <a:lumOff val="15000"/>
                  </a:schemeClr>
                </a:solidFill>
              </a:rPr>
              <a:t> </a:t>
            </a:r>
            <a:endParaRPr lang="en-US" altLang="zh-CN" sz="1200">
              <a:solidFill>
                <a:schemeClr val="tx1">
                  <a:lumMod val="85000"/>
                  <a:lumOff val="15000"/>
                </a:schemeClr>
              </a:solidFill>
            </a:endParaRPr>
          </a:p>
        </p:txBody>
      </p:sp>
      <p:grpSp>
        <p:nvGrpSpPr>
          <p:cNvPr id="32" name="Group 112"/>
          <p:cNvGrpSpPr/>
          <p:nvPr/>
        </p:nvGrpSpPr>
        <p:grpSpPr>
          <a:xfrm>
            <a:off x="4283173" y="3461907"/>
            <a:ext cx="578191" cy="541686"/>
            <a:chOff x="5368132" y="3540125"/>
            <a:chExt cx="465138" cy="435769"/>
          </a:xfrm>
          <a:solidFill>
            <a:sysClr val="window" lastClr="FFFFFF"/>
          </a:solidFill>
        </p:grpSpPr>
        <p:sp>
          <p:nvSpPr>
            <p:cNvPr id="33"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4"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9" name="Group 69"/>
          <p:cNvGrpSpPr/>
          <p:nvPr/>
        </p:nvGrpSpPr>
        <p:grpSpPr>
          <a:xfrm>
            <a:off x="4328945" y="1650705"/>
            <a:ext cx="486074" cy="456162"/>
            <a:chOff x="10074275" y="1647825"/>
            <a:chExt cx="464344" cy="435769"/>
          </a:xfrm>
          <a:solidFill>
            <a:sysClr val="window" lastClr="FFFFFF"/>
          </a:solidFill>
        </p:grpSpPr>
        <p:sp>
          <p:nvSpPr>
            <p:cNvPr id="40"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1"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2"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3"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pic>
        <p:nvPicPr>
          <p:cNvPr id="2" name="图片 1"/>
          <p:cNvPicPr>
            <a:picLocks noChangeAspect="1"/>
          </p:cNvPicPr>
          <p:nvPr/>
        </p:nvPicPr>
        <p:blipFill>
          <a:blip r:embed="rId1"/>
          <a:stretch>
            <a:fillRect/>
          </a:stretch>
        </p:blipFill>
        <p:spPr>
          <a:xfrm>
            <a:off x="432435" y="1878330"/>
            <a:ext cx="3138805" cy="1597660"/>
          </a:xfrm>
          <a:prstGeom prst="rect">
            <a:avLst/>
          </a:prstGeom>
        </p:spPr>
      </p:pic>
      <p:pic>
        <p:nvPicPr>
          <p:cNvPr id="5" name="图片 4"/>
          <p:cNvPicPr>
            <a:picLocks noChangeAspect="1"/>
          </p:cNvPicPr>
          <p:nvPr/>
        </p:nvPicPr>
        <p:blipFill>
          <a:blip r:embed="rId2"/>
          <a:stretch>
            <a:fillRect/>
          </a:stretch>
        </p:blipFill>
        <p:spPr>
          <a:xfrm>
            <a:off x="5462270" y="1969770"/>
            <a:ext cx="2986405" cy="15544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9123" y="641940"/>
            <a:ext cx="735330" cy="398780"/>
          </a:xfrm>
          <a:prstGeom prst="rect">
            <a:avLst/>
          </a:prstGeom>
        </p:spPr>
        <p:txBody>
          <a:bodyPr wrap="none">
            <a:spAutoFit/>
          </a:bodyPr>
          <a:lstStyle/>
          <a:p>
            <a:pPr>
              <a:spcAft>
                <a:spcPts val="0"/>
              </a:spcAft>
            </a:pPr>
            <a:r>
              <a:rPr lang="en-US" altLang="zh-CN" sz="2000" b="1" kern="100">
                <a:solidFill>
                  <a:schemeClr val="accent1"/>
                </a:solidFill>
                <a:latin typeface="+mn-ea"/>
                <a:cs typeface="Times New Roman" panose="02020603050405020304" pitchFamily="18" charset="0"/>
              </a:rPr>
              <a:t>ROC</a:t>
            </a:r>
            <a:endParaRPr lang="en-US" altLang="zh-CN" sz="2000" b="1" kern="100">
              <a:solidFill>
                <a:schemeClr val="accent1"/>
              </a:solidFill>
              <a:latin typeface="+mn-ea"/>
              <a:cs typeface="Times New Roman" panose="02020603050405020304" pitchFamily="18" charset="0"/>
            </a:endParaRPr>
          </a:p>
        </p:txBody>
      </p:sp>
      <p:sp>
        <p:nvSpPr>
          <p:cNvPr id="10" name="矩形 9"/>
          <p:cNvSpPr/>
          <p:nvPr/>
        </p:nvSpPr>
        <p:spPr>
          <a:xfrm>
            <a:off x="368947" y="37975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1903971" y="1109403"/>
            <a:ext cx="1071880" cy="306705"/>
          </a:xfrm>
          <a:prstGeom prst="rect">
            <a:avLst/>
          </a:prstGeom>
        </p:spPr>
        <p:txBody>
          <a:bodyPr wrap="none">
            <a:spAutoFit/>
          </a:bodyPr>
          <a:lstStyle/>
          <a:p>
            <a:pPr>
              <a:spcAft>
                <a:spcPts val="0"/>
              </a:spcAft>
            </a:pPr>
            <a:r>
              <a:rPr lang="zh-CN" altLang="en-US" sz="1400" kern="100">
                <a:solidFill>
                  <a:schemeClr val="accent1"/>
                </a:solidFill>
                <a:latin typeface="+mj-lt"/>
                <a:cs typeface="Times New Roman" panose="02020603050405020304" pitchFamily="18" charset="0"/>
              </a:rPr>
              <a:t>朴素</a:t>
            </a:r>
            <a:r>
              <a:rPr lang="zh-CN" altLang="en-US" sz="1400" kern="100">
                <a:solidFill>
                  <a:schemeClr val="accent1"/>
                </a:solidFill>
                <a:latin typeface="+mj-lt"/>
                <a:cs typeface="Times New Roman" panose="02020603050405020304" pitchFamily="18" charset="0"/>
              </a:rPr>
              <a:t>贝叶斯</a:t>
            </a:r>
            <a:endParaRPr lang="zh-CN" altLang="en-US" sz="1400" kern="100">
              <a:solidFill>
                <a:schemeClr val="accent1"/>
              </a:solidFill>
              <a:latin typeface="+mj-lt"/>
              <a:cs typeface="Times New Roman" panose="02020603050405020304" pitchFamily="18" charset="0"/>
            </a:endParaRPr>
          </a:p>
        </p:txBody>
      </p:sp>
      <p:sp>
        <p:nvSpPr>
          <p:cNvPr id="14" name="矩形 13"/>
          <p:cNvSpPr/>
          <p:nvPr/>
        </p:nvSpPr>
        <p:spPr>
          <a:xfrm>
            <a:off x="5487045" y="1109403"/>
            <a:ext cx="568325" cy="306705"/>
          </a:xfrm>
          <a:prstGeom prst="rect">
            <a:avLst/>
          </a:prstGeom>
        </p:spPr>
        <p:txBody>
          <a:bodyPr wrap="none">
            <a:spAutoFit/>
          </a:bodyPr>
          <a:lstStyle/>
          <a:p>
            <a:pPr>
              <a:spcAft>
                <a:spcPts val="0"/>
              </a:spcAft>
            </a:pPr>
            <a:r>
              <a:rPr lang="en-US" altLang="zh-CN" sz="1400" kern="100">
                <a:solidFill>
                  <a:schemeClr val="accent1"/>
                </a:solidFill>
                <a:latin typeface="+mj-lt"/>
                <a:cs typeface="Times New Roman" panose="02020603050405020304" pitchFamily="18" charset="0"/>
              </a:rPr>
              <a:t>SVM</a:t>
            </a:r>
            <a:endParaRPr lang="en-US" altLang="zh-CN" sz="1400" kern="100">
              <a:solidFill>
                <a:schemeClr val="accent1"/>
              </a:solidFill>
              <a:latin typeface="+mj-lt"/>
              <a:cs typeface="Times New Roman" panose="02020603050405020304" pitchFamily="18" charset="0"/>
            </a:endParaRPr>
          </a:p>
        </p:txBody>
      </p:sp>
      <p:sp>
        <p:nvSpPr>
          <p:cNvPr id="22" name="AutoShape 112"/>
          <p:cNvSpPr/>
          <p:nvPr/>
        </p:nvSpPr>
        <p:spPr bwMode="auto">
          <a:xfrm>
            <a:off x="566223" y="577214"/>
            <a:ext cx="628124" cy="62812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pic>
        <p:nvPicPr>
          <p:cNvPr id="2" name="图片 1" descr="IMG_0582"/>
          <p:cNvPicPr>
            <a:picLocks noChangeAspect="1"/>
          </p:cNvPicPr>
          <p:nvPr>
            <p:custDataLst>
              <p:tags r:id="rId1"/>
            </p:custDataLst>
          </p:nvPr>
        </p:nvPicPr>
        <p:blipFill>
          <a:blip r:embed="rId2"/>
          <a:stretch>
            <a:fillRect/>
          </a:stretch>
        </p:blipFill>
        <p:spPr>
          <a:xfrm>
            <a:off x="1311275" y="1483995"/>
            <a:ext cx="3060000" cy="3093481"/>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4987925" y="1483995"/>
            <a:ext cx="3060000" cy="309279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endParaRPr lang="zh-CN" altLang="en-US" sz="4000">
              <a:solidFill>
                <a:schemeClr val="accent1"/>
              </a:solidFill>
            </a:endParaRPr>
          </a:p>
        </p:txBody>
      </p:sp>
      <p:cxnSp>
        <p:nvCxnSpPr>
          <p:cNvPr id="4" name="直接连接符 3"/>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p:cNvSpPr/>
          <p:nvPr/>
        </p:nvSpPr>
        <p:spPr>
          <a:xfrm>
            <a:off x="81532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837798" y="3069531"/>
            <a:ext cx="995680" cy="337185"/>
          </a:xfrm>
          <a:prstGeom prst="rect">
            <a:avLst/>
          </a:prstGeom>
        </p:spPr>
        <p:txBody>
          <a:bodyPr wrap="none">
            <a:spAutoFit/>
          </a:bodyPr>
          <a:lstStyle/>
          <a:p>
            <a:pPr algn="ctr">
              <a:spcAft>
                <a:spcPts val="0"/>
              </a:spcAft>
            </a:pPr>
            <a:r>
              <a:rPr lang="zh-CN" altLang="zh-CN" sz="1600" kern="100">
                <a:solidFill>
                  <a:schemeClr val="accent1"/>
                </a:solidFill>
                <a:latin typeface="+mn-ea"/>
                <a:cs typeface="Times New Roman" panose="02020603050405020304" pitchFamily="18" charset="0"/>
              </a:rPr>
              <a:t>项目背景</a:t>
            </a:r>
            <a:endParaRPr lang="zh-CN" altLang="zh-CN" sz="1600" kern="100">
              <a:solidFill>
                <a:schemeClr val="accent1"/>
              </a:solidFill>
              <a:latin typeface="+mn-ea"/>
              <a:cs typeface="Times New Roman" panose="02020603050405020304" pitchFamily="18" charset="0"/>
            </a:endParaRPr>
          </a:p>
        </p:txBody>
      </p:sp>
      <p:sp>
        <p:nvSpPr>
          <p:cNvPr id="8" name="椭圆 7"/>
          <p:cNvSpPr/>
          <p:nvPr/>
        </p:nvSpPr>
        <p:spPr>
          <a:xfrm>
            <a:off x="248816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2409038" y="3069531"/>
            <a:ext cx="11988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数据</a:t>
            </a:r>
            <a:r>
              <a:rPr lang="zh-CN" altLang="en-US" sz="1600" kern="100">
                <a:solidFill>
                  <a:schemeClr val="accent1"/>
                </a:solidFill>
                <a:latin typeface="+mn-ea"/>
                <a:cs typeface="Times New Roman" panose="02020603050405020304" pitchFamily="18" charset="0"/>
              </a:rPr>
              <a:t>预处理</a:t>
            </a:r>
            <a:endParaRPr lang="zh-CN" altLang="en-US" sz="1600" kern="100">
              <a:solidFill>
                <a:schemeClr val="accent1"/>
              </a:solidFill>
              <a:latin typeface="+mn-ea"/>
              <a:cs typeface="Times New Roman" panose="02020603050405020304" pitchFamily="18" charset="0"/>
            </a:endParaRPr>
          </a:p>
        </p:txBody>
      </p:sp>
      <p:sp>
        <p:nvSpPr>
          <p:cNvPr id="10" name="椭圆 9"/>
          <p:cNvSpPr/>
          <p:nvPr/>
        </p:nvSpPr>
        <p:spPr>
          <a:xfrm>
            <a:off x="4092097"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3911369" y="3069531"/>
            <a:ext cx="14020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机器学习</a:t>
            </a:r>
            <a:r>
              <a:rPr lang="zh-CN" altLang="en-US" sz="1600" kern="100">
                <a:solidFill>
                  <a:schemeClr val="accent1"/>
                </a:solidFill>
                <a:latin typeface="+mn-ea"/>
                <a:cs typeface="Times New Roman" panose="02020603050405020304" pitchFamily="18" charset="0"/>
              </a:rPr>
              <a:t>算法</a:t>
            </a:r>
            <a:endParaRPr lang="zh-CN" altLang="en-US" sz="1600" kern="100">
              <a:solidFill>
                <a:schemeClr val="accent1"/>
              </a:solidFill>
              <a:latin typeface="+mn-ea"/>
              <a:cs typeface="Times New Roman" panose="02020603050405020304" pitchFamily="18" charset="0"/>
            </a:endParaRPr>
          </a:p>
        </p:txBody>
      </p:sp>
      <p:sp>
        <p:nvSpPr>
          <p:cNvPr id="12" name="椭圆 11"/>
          <p:cNvSpPr/>
          <p:nvPr/>
        </p:nvSpPr>
        <p:spPr>
          <a:xfrm>
            <a:off x="571689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5536163" y="3069531"/>
            <a:ext cx="14020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算法性能</a:t>
            </a:r>
            <a:r>
              <a:rPr lang="zh-CN" altLang="en-US" sz="1600" kern="100">
                <a:solidFill>
                  <a:schemeClr val="accent1"/>
                </a:solidFill>
                <a:latin typeface="+mn-ea"/>
                <a:cs typeface="Times New Roman" panose="02020603050405020304" pitchFamily="18" charset="0"/>
              </a:rPr>
              <a:t>比较</a:t>
            </a:r>
            <a:endParaRPr lang="zh-CN" altLang="en-US" sz="1600" kern="100">
              <a:solidFill>
                <a:schemeClr val="accent1"/>
              </a:solidFill>
              <a:latin typeface="+mn-ea"/>
              <a:cs typeface="Times New Roman" panose="02020603050405020304" pitchFamily="18" charset="0"/>
            </a:endParaRPr>
          </a:p>
        </p:txBody>
      </p:sp>
      <p:sp>
        <p:nvSpPr>
          <p:cNvPr id="14" name="椭圆 13"/>
          <p:cNvSpPr/>
          <p:nvPr/>
        </p:nvSpPr>
        <p:spPr>
          <a:xfrm>
            <a:off x="729118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a:off x="7313658" y="3069531"/>
            <a:ext cx="995680" cy="337185"/>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结项思考</a:t>
            </a:r>
            <a:endParaRPr lang="zh-CN" altLang="en-US" sz="1600" kern="100">
              <a:solidFill>
                <a:schemeClr val="accent1"/>
              </a:solidFill>
              <a:latin typeface="+mn-ea"/>
              <a:cs typeface="Times New Roman" panose="02020603050405020304" pitchFamily="18" charset="0"/>
            </a:endParaRPr>
          </a:p>
        </p:txBody>
      </p:sp>
      <p:sp>
        <p:nvSpPr>
          <p:cNvPr id="16" name="文本框 15"/>
          <p:cNvSpPr txBox="1"/>
          <p:nvPr/>
        </p:nvSpPr>
        <p:spPr>
          <a:xfrm>
            <a:off x="938579" y="2015248"/>
            <a:ext cx="755335" cy="707886"/>
          </a:xfrm>
          <a:prstGeom prst="rect">
            <a:avLst/>
          </a:prstGeom>
          <a:noFill/>
        </p:spPr>
        <p:txBody>
          <a:bodyPr wrap="none" rtlCol="0">
            <a:spAutoFit/>
          </a:bodyPr>
          <a:lstStyle/>
          <a:p>
            <a:pPr algn="ctr"/>
            <a:r>
              <a:rPr lang="en-US" altLang="zh-CN" sz="4000" b="1">
                <a:solidFill>
                  <a:schemeClr val="bg1"/>
                </a:solidFill>
                <a:latin typeface="+mj-lt"/>
              </a:rPr>
              <a:t>01</a:t>
            </a:r>
            <a:endParaRPr lang="zh-CN" altLang="en-US" sz="4000" b="1">
              <a:solidFill>
                <a:schemeClr val="bg1"/>
              </a:solidFill>
              <a:latin typeface="+mj-lt"/>
            </a:endParaRPr>
          </a:p>
        </p:txBody>
      </p:sp>
      <p:sp>
        <p:nvSpPr>
          <p:cNvPr id="17" name="文本框 16"/>
          <p:cNvSpPr txBox="1"/>
          <p:nvPr/>
        </p:nvSpPr>
        <p:spPr>
          <a:xfrm>
            <a:off x="2630128" y="201524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8" name="文本框 17"/>
          <p:cNvSpPr txBox="1"/>
          <p:nvPr/>
        </p:nvSpPr>
        <p:spPr>
          <a:xfrm>
            <a:off x="4234742" y="201644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p:cNvSpPr txBox="1"/>
          <p:nvPr/>
        </p:nvSpPr>
        <p:spPr>
          <a:xfrm>
            <a:off x="5859534" y="201524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21" name="文本框 20"/>
          <p:cNvSpPr txBox="1"/>
          <p:nvPr/>
        </p:nvSpPr>
        <p:spPr>
          <a:xfrm>
            <a:off x="7433830" y="201524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44264" y="2110758"/>
            <a:ext cx="2011680" cy="645160"/>
          </a:xfrm>
          <a:prstGeom prst="rect">
            <a:avLst/>
          </a:prstGeom>
        </p:spPr>
        <p:txBody>
          <a:bodyPr wrap="none">
            <a:spAutoFit/>
          </a:bodyPr>
          <a:lstStyle/>
          <a:p>
            <a:pPr algn="l">
              <a:spcAft>
                <a:spcPts val="0"/>
              </a:spcAft>
            </a:pPr>
            <a:r>
              <a:rPr lang="zh-CN" altLang="en-US" sz="3600" b="1" kern="100">
                <a:solidFill>
                  <a:schemeClr val="accent1"/>
                </a:solidFill>
                <a:latin typeface="+mn-ea"/>
                <a:cs typeface="Times New Roman" panose="02020603050405020304" pitchFamily="18" charset="0"/>
                <a:sym typeface="+mn-ea"/>
              </a:rPr>
              <a:t>结项思考</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144264" y="2733086"/>
            <a:ext cx="1335405" cy="46037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Thinking</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9738" y="626700"/>
            <a:ext cx="119888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心得体会</a:t>
            </a:r>
            <a:endParaRPr lang="zh-CN" altLang="en-US" sz="2000" b="1" kern="100">
              <a:solidFill>
                <a:schemeClr val="accent1"/>
              </a:solidFill>
              <a:latin typeface="+mn-ea"/>
              <a:cs typeface="Times New Roman" panose="02020603050405020304" pitchFamily="18" charset="0"/>
            </a:endParaRPr>
          </a:p>
        </p:txBody>
      </p:sp>
      <p:sp>
        <p:nvSpPr>
          <p:cNvPr id="36" name="矩形 35"/>
          <p:cNvSpPr/>
          <p:nvPr/>
        </p:nvSpPr>
        <p:spPr>
          <a:xfrm>
            <a:off x="656877" y="1127288"/>
            <a:ext cx="2363003"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1.</a:t>
            </a:r>
            <a:endParaRPr lang="en-US" altLang="zh-CN" sz="2000" kern="100">
              <a:solidFill>
                <a:schemeClr val="bg1"/>
              </a:solidFill>
              <a:latin typeface="+mj-lt"/>
              <a:cs typeface="Times New Roman" panose="02020603050405020304" pitchFamily="18" charset="0"/>
            </a:endParaRPr>
          </a:p>
        </p:txBody>
      </p:sp>
      <p:sp>
        <p:nvSpPr>
          <p:cNvPr id="63" name="矩形 62"/>
          <p:cNvSpPr/>
          <p:nvPr/>
        </p:nvSpPr>
        <p:spPr>
          <a:xfrm>
            <a:off x="656877" y="2439935"/>
            <a:ext cx="2363003"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2.</a:t>
            </a:r>
            <a:endParaRPr lang="en-US" altLang="zh-CN" sz="2000" kern="100">
              <a:solidFill>
                <a:schemeClr val="bg1"/>
              </a:solidFill>
              <a:latin typeface="+mj-lt"/>
              <a:cs typeface="Times New Roman" panose="02020603050405020304" pitchFamily="18" charset="0"/>
            </a:endParaRPr>
          </a:p>
        </p:txBody>
      </p:sp>
      <p:sp>
        <p:nvSpPr>
          <p:cNvPr id="66" name="矩形 65"/>
          <p:cNvSpPr/>
          <p:nvPr/>
        </p:nvSpPr>
        <p:spPr>
          <a:xfrm>
            <a:off x="656877" y="3738629"/>
            <a:ext cx="2363003" cy="398780"/>
          </a:xfrm>
          <a:prstGeom prst="rect">
            <a:avLst/>
          </a:prstGeom>
          <a:solidFill>
            <a:schemeClr val="accent1"/>
          </a:solidFill>
        </p:spPr>
        <p:txBody>
          <a:bodyPr wrap="square">
            <a:spAutoFit/>
          </a:bodyPr>
          <a:lstStyle/>
          <a:p>
            <a:pPr algn="ctr">
              <a:spcAft>
                <a:spcPts val="0"/>
              </a:spcAft>
            </a:pPr>
            <a:r>
              <a:rPr lang="en-US" altLang="zh-CN" sz="2000" kern="100">
                <a:solidFill>
                  <a:schemeClr val="bg1"/>
                </a:solidFill>
                <a:latin typeface="+mj-lt"/>
                <a:cs typeface="Times New Roman" panose="02020603050405020304" pitchFamily="18" charset="0"/>
              </a:rPr>
              <a:t>3.</a:t>
            </a:r>
            <a:endParaRPr lang="en-US" altLang="zh-CN" sz="2000" kern="100">
              <a:solidFill>
                <a:schemeClr val="bg1"/>
              </a:solidFill>
              <a:latin typeface="+mj-lt"/>
              <a:cs typeface="Times New Roman" panose="02020603050405020304" pitchFamily="18" charset="0"/>
            </a:endParaRPr>
          </a:p>
        </p:txBody>
      </p:sp>
      <p:sp>
        <p:nvSpPr>
          <p:cNvPr id="2" name="文本框 1"/>
          <p:cNvSpPr txBox="1"/>
          <p:nvPr/>
        </p:nvSpPr>
        <p:spPr>
          <a:xfrm>
            <a:off x="3259455" y="1127125"/>
            <a:ext cx="4554855" cy="666115"/>
          </a:xfrm>
          <a:prstGeom prst="rect">
            <a:avLst/>
          </a:prstGeom>
          <a:noFill/>
        </p:spPr>
        <p:txBody>
          <a:bodyPr wrap="square" rtlCol="0">
            <a:noAutofit/>
          </a:bodyPr>
          <a:p>
            <a:r>
              <a:rPr lang="zh-CN" altLang="en-US"/>
              <a:t>基础知识是非常重要的。比如各种评价指标的概念，以及如何计算。</a:t>
            </a:r>
            <a:endParaRPr lang="zh-CN" altLang="en-US"/>
          </a:p>
        </p:txBody>
      </p:sp>
      <p:sp>
        <p:nvSpPr>
          <p:cNvPr id="5" name="文本框 4"/>
          <p:cNvSpPr txBox="1"/>
          <p:nvPr/>
        </p:nvSpPr>
        <p:spPr>
          <a:xfrm>
            <a:off x="3288030" y="2383155"/>
            <a:ext cx="4612005" cy="645160"/>
          </a:xfrm>
          <a:prstGeom prst="rect">
            <a:avLst/>
          </a:prstGeom>
          <a:noFill/>
        </p:spPr>
        <p:txBody>
          <a:bodyPr wrap="square" rtlCol="0">
            <a:spAutoFit/>
          </a:bodyPr>
          <a:p>
            <a:r>
              <a:rPr lang="zh-CN" altLang="en-US"/>
              <a:t>在写代码之前进行讨论，多人合作得出大致思路。</a:t>
            </a:r>
            <a:endParaRPr lang="en-US" altLang="zh-CN"/>
          </a:p>
        </p:txBody>
      </p:sp>
      <p:sp>
        <p:nvSpPr>
          <p:cNvPr id="6" name="文本框 5"/>
          <p:cNvSpPr txBox="1"/>
          <p:nvPr/>
        </p:nvSpPr>
        <p:spPr>
          <a:xfrm>
            <a:off x="3372485" y="3738880"/>
            <a:ext cx="4017645" cy="368300"/>
          </a:xfrm>
          <a:prstGeom prst="rect">
            <a:avLst/>
          </a:prstGeom>
          <a:noFill/>
        </p:spPr>
        <p:txBody>
          <a:bodyPr wrap="square" rtlCol="0">
            <a:spAutoFit/>
          </a:bodyPr>
          <a:p>
            <a:r>
              <a:rPr lang="zh-CN" altLang="en-US"/>
              <a:t>遇到问题要及时向老师、同学请教。</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9738" y="626700"/>
            <a:ext cx="119888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参考文献</a:t>
            </a:r>
            <a:endParaRPr lang="zh-CN" altLang="en-US" sz="2000" b="1" kern="100">
              <a:solidFill>
                <a:schemeClr val="accent1"/>
              </a:solidFill>
              <a:latin typeface="+mn-ea"/>
              <a:cs typeface="Times New Roman" panose="02020603050405020304" pitchFamily="18" charset="0"/>
            </a:endParaRPr>
          </a:p>
        </p:txBody>
      </p:sp>
      <p:sp>
        <p:nvSpPr>
          <p:cNvPr id="37" name="矩形 36"/>
          <p:cNvSpPr/>
          <p:nvPr/>
        </p:nvSpPr>
        <p:spPr>
          <a:xfrm>
            <a:off x="575769" y="1285301"/>
            <a:ext cx="6325998" cy="6477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GLCM Texture: A Tutorial v. 3.0 March 2017,Hall-Beyer, Mryka</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基于灰度共生矩阵的纹理特征提取 高程程， 惠晓威 - 计算机系统应用, 2010 - csa.org.cn</a:t>
            </a:r>
            <a:endParaRPr lang="en-US" altLang="zh-CN" sz="1200">
              <a:solidFill>
                <a:schemeClr val="tx1">
                  <a:lumMod val="85000"/>
                  <a:lumOff val="15000"/>
                </a:schemeClr>
              </a:solidFill>
            </a:endParaRPr>
          </a:p>
        </p:txBody>
      </p:sp>
      <p:sp>
        <p:nvSpPr>
          <p:cNvPr id="6" name="矩形 5"/>
          <p:cNvSpPr/>
          <p:nvPr/>
        </p:nvSpPr>
        <p:spPr>
          <a:xfrm>
            <a:off x="388823" y="1186853"/>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47524" y="2674148"/>
            <a:ext cx="6325998" cy="64770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Pang-Ning Tan / Michael Steinbach / Vipin Kumar</a:t>
            </a:r>
            <a:r>
              <a:rPr lang="zh-CN" altLang="en-US" sz="1200">
                <a:solidFill>
                  <a:schemeClr val="tx1">
                    <a:lumMod val="85000"/>
                    <a:lumOff val="15000"/>
                  </a:schemeClr>
                </a:solidFill>
              </a:rPr>
              <a:t>《</a:t>
            </a:r>
            <a:r>
              <a:rPr lang="en-US" altLang="zh-CN" sz="1200">
                <a:solidFill>
                  <a:schemeClr val="tx1">
                    <a:lumMod val="85000"/>
                    <a:lumOff val="15000"/>
                  </a:schemeClr>
                </a:solidFill>
              </a:rPr>
              <a:t>数据挖掘导论</a:t>
            </a:r>
            <a:r>
              <a:rPr lang="zh-CN" altLang="en-US" sz="1200">
                <a:solidFill>
                  <a:schemeClr val="tx1">
                    <a:lumMod val="85000"/>
                    <a:lumOff val="15000"/>
                  </a:schemeClr>
                </a:solidFill>
              </a:rPr>
              <a:t>》</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Peter Norvig / Stuart Russell《人工智能：一种现代方法》</a:t>
            </a:r>
            <a:endParaRPr lang="en-US" altLang="zh-CN" sz="1200">
              <a:solidFill>
                <a:schemeClr val="tx1">
                  <a:lumMod val="85000"/>
                  <a:lumOff val="15000"/>
                </a:schemeClr>
              </a:solidFill>
            </a:endParaRPr>
          </a:p>
        </p:txBody>
      </p:sp>
      <p:sp>
        <p:nvSpPr>
          <p:cNvPr id="62" name="矩形 61"/>
          <p:cNvSpPr/>
          <p:nvPr/>
        </p:nvSpPr>
        <p:spPr>
          <a:xfrm>
            <a:off x="388823" y="2538235"/>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647524" y="3743607"/>
            <a:ext cx="6325998" cy="887730"/>
          </a:xfrm>
          <a:prstGeom prst="rect">
            <a:avLst/>
          </a:prstGeom>
        </p:spPr>
        <p:txBody>
          <a:bodyPr wrap="square">
            <a:spAutoFit/>
          </a:bodyPr>
          <a:lstStyle/>
          <a:p>
            <a:pPr>
              <a:lnSpc>
                <a:spcPct val="130000"/>
              </a:lnSpc>
              <a:spcBef>
                <a:spcPts val="600"/>
              </a:spcBef>
            </a:pPr>
            <a:r>
              <a:rPr lang="en-US" altLang="zh-CN" sz="1200">
                <a:solidFill>
                  <a:schemeClr val="tx1">
                    <a:lumMod val="85000"/>
                    <a:lumOff val="15000"/>
                  </a:schemeClr>
                </a:solidFill>
              </a:rPr>
              <a:t> 支持向量机理论与算法研究综述 丁世飞， 齐丙娟， 谭红艳 - 电子科技大学学报, 2011 - cqvip.com</a:t>
            </a:r>
            <a:endParaRPr lang="en-US" altLang="zh-CN" sz="1200">
              <a:solidFill>
                <a:schemeClr val="tx1">
                  <a:lumMod val="85000"/>
                  <a:lumOff val="15000"/>
                </a:schemeClr>
              </a:solidFill>
            </a:endParaRPr>
          </a:p>
          <a:p>
            <a:pPr>
              <a:lnSpc>
                <a:spcPct val="130000"/>
              </a:lnSpc>
              <a:spcBef>
                <a:spcPts val="600"/>
              </a:spcBef>
            </a:pPr>
            <a:r>
              <a:rPr lang="en-US" altLang="zh-CN" sz="1200">
                <a:solidFill>
                  <a:schemeClr val="tx1">
                    <a:lumMod val="85000"/>
                    <a:lumOff val="15000"/>
                  </a:schemeClr>
                </a:solidFill>
              </a:rPr>
              <a:t>支持向量机算法的研究及其应用 范昕炜 - 博士论文]. 杭州: 浙江大学, 2003 - cdmd.cnki.com.cn</a:t>
            </a:r>
            <a:endParaRPr lang="en-US" altLang="zh-CN" sz="1200">
              <a:solidFill>
                <a:schemeClr val="tx1">
                  <a:lumMod val="85000"/>
                  <a:lumOff val="15000"/>
                </a:schemeClr>
              </a:solidFill>
            </a:endParaRPr>
          </a:p>
        </p:txBody>
      </p:sp>
      <p:sp>
        <p:nvSpPr>
          <p:cNvPr id="65" name="矩形 64"/>
          <p:cNvSpPr/>
          <p:nvPr/>
        </p:nvSpPr>
        <p:spPr>
          <a:xfrm>
            <a:off x="388823" y="3786764"/>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11" name="文本框 10"/>
          <p:cNvSpPr txBox="1"/>
          <p:nvPr/>
        </p:nvSpPr>
        <p:spPr>
          <a:xfrm>
            <a:off x="3283432" y="2696223"/>
            <a:ext cx="2722880" cy="706755"/>
          </a:xfrm>
          <a:prstGeom prst="rect">
            <a:avLst/>
          </a:prstGeom>
          <a:noFill/>
        </p:spPr>
        <p:txBody>
          <a:bodyPr wrap="none" rtlCol="0">
            <a:spAutoFit/>
          </a:bodyPr>
          <a:lstStyle/>
          <a:p>
            <a:pPr lvl="0"/>
            <a:r>
              <a:rPr lang="zh-CN" altLang="en-US" sz="4000">
                <a:solidFill>
                  <a:srgbClr val="222B34"/>
                </a:solidFill>
              </a:rPr>
              <a:t>谢谢大家！</a:t>
            </a:r>
            <a:endParaRPr lang="zh-CN" altLang="en-US" sz="4000">
              <a:solidFill>
                <a:srgbClr val="222B34"/>
              </a:solidFill>
            </a:endParaRPr>
          </a:p>
        </p:txBody>
      </p:sp>
      <p:cxnSp>
        <p:nvCxnSpPr>
          <p:cNvPr id="14" name="直接连接符 13"/>
          <p:cNvCxnSpPr/>
          <p:nvPr/>
        </p:nvCxnSpPr>
        <p:spPr>
          <a:xfrm>
            <a:off x="4441372" y="361801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49275" y="9629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grpSp>
        <p:nvGrpSpPr>
          <p:cNvPr id="25" name="组合 24"/>
          <p:cNvGrpSpPr/>
          <p:nvPr/>
        </p:nvGrpSpPr>
        <p:grpSpPr>
          <a:xfrm>
            <a:off x="2902849" y="3999047"/>
            <a:ext cx="1968002" cy="359410"/>
            <a:chOff x="3003583" y="4147869"/>
            <a:chExt cx="1968002" cy="359410"/>
          </a:xfrm>
        </p:grpSpPr>
        <p:sp>
          <p:nvSpPr>
            <p:cNvPr id="20" name="文本框 19"/>
            <p:cNvSpPr txBox="1"/>
            <p:nvPr/>
          </p:nvSpPr>
          <p:spPr>
            <a:xfrm>
              <a:off x="3003583" y="4200574"/>
              <a:ext cx="309880" cy="30670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222B34"/>
                </a:solidFill>
                <a:effectLst/>
                <a:uLnTx/>
                <a:uFillTx/>
                <a:latin typeface="Calibri Light" panose="020F0302020204030204"/>
                <a:ea typeface="微软雅黑" panose="020B0503020204020204" charset="-122"/>
                <a:cs typeface="+mn-cs"/>
              </a:endParaRPr>
            </a:p>
          </p:txBody>
        </p:sp>
        <p:sp>
          <p:nvSpPr>
            <p:cNvPr id="21" name="文本框 20"/>
            <p:cNvSpPr txBox="1"/>
            <p:nvPr/>
          </p:nvSpPr>
          <p:spPr>
            <a:xfrm>
              <a:off x="4661705" y="4147869"/>
              <a:ext cx="309880" cy="30670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B34"/>
                </a:solidFill>
                <a:effectLst/>
                <a:uLnTx/>
                <a:uFillTx/>
                <a:latin typeface="Calibri Light" panose="020F0302020204030204"/>
                <a:ea typeface="微软雅黑" panose="020B0503020204020204" charset="-122"/>
                <a:cs typeface="+mn-cs"/>
              </a:endParaRPr>
            </a:p>
          </p:txBody>
        </p:sp>
      </p:grpSp>
      <p:sp>
        <p:nvSpPr>
          <p:cNvPr id="26" name="文本框 25"/>
          <p:cNvSpPr txBox="1"/>
          <p:nvPr/>
        </p:nvSpPr>
        <p:spPr>
          <a:xfrm>
            <a:off x="2117433" y="3756765"/>
            <a:ext cx="4791825" cy="492443"/>
          </a:xfrm>
          <a:prstGeom prst="rect">
            <a:avLst/>
          </a:prstGeom>
          <a:noFill/>
        </p:spPr>
        <p:txBody>
          <a:bodyPr wrap="none" rtlCol="0">
            <a:spAutoFit/>
          </a:bodyPr>
          <a:lstStyle/>
          <a:p>
            <a:pPr lvl="0" algn="ctr"/>
            <a:r>
              <a:rPr lang="en-US" altLang="zh-CN" sz="2600">
                <a:solidFill>
                  <a:srgbClr val="222B34"/>
                </a:solidFill>
                <a:latin typeface="Arial" panose="020B0604020202020204"/>
              </a:rPr>
              <a:t>THANK YOU FOR WATCHING</a:t>
            </a:r>
            <a:endParaRPr lang="en-US" altLang="zh-CN" sz="2600">
              <a:solidFill>
                <a:srgbClr val="222B34"/>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011680" cy="1198880"/>
          </a:xfrm>
          <a:prstGeom prst="rect">
            <a:avLst/>
          </a:prstGeom>
        </p:spPr>
        <p:txBody>
          <a:bodyPr wrap="none">
            <a:spAutoFit/>
          </a:bodyPr>
          <a:lstStyle/>
          <a:p>
            <a:pPr algn="l">
              <a:spcAft>
                <a:spcPts val="0"/>
              </a:spcAft>
            </a:pPr>
            <a:r>
              <a:rPr lang="zh-CN" altLang="zh-CN" sz="3600" b="1" kern="100">
                <a:solidFill>
                  <a:schemeClr val="accent1"/>
                </a:solidFill>
                <a:latin typeface="+mn-ea"/>
                <a:cs typeface="Times New Roman" panose="02020603050405020304" pitchFamily="18" charset="0"/>
                <a:sym typeface="+mn-ea"/>
              </a:rPr>
              <a:t>项目背景</a:t>
            </a:r>
            <a:endParaRPr lang="zh-CN" altLang="zh-CN" sz="3600" kern="100">
              <a:solidFill>
                <a:schemeClr val="accent1"/>
              </a:solidFill>
              <a:latin typeface="+mn-ea"/>
              <a:cs typeface="Times New Roman" panose="02020603050405020304" pitchFamily="18" charset="0"/>
            </a:endParaRPr>
          </a:p>
          <a:p>
            <a:pPr>
              <a:spcAft>
                <a:spcPts val="0"/>
              </a:spcAft>
            </a:pPr>
            <a:endParaRPr lang="en-US" altLang="zh-CN"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1809750" cy="46037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Background</a:t>
            </a:r>
            <a:endParaRPr lang="en-US" altLang="zh-CN" sz="2400" kern="100">
              <a:solidFill>
                <a:schemeClr val="accent1"/>
              </a:solidFill>
              <a:latin typeface="+mj-lt"/>
              <a:cs typeface="Times New Roman" panose="02020603050405020304" pitchFamily="18" charset="0"/>
            </a:endParaRP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097280" cy="368300"/>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基本</a:t>
            </a:r>
            <a:r>
              <a:rPr lang="zh-CN" altLang="en-US" kern="100">
                <a:solidFill>
                  <a:schemeClr val="accent1"/>
                </a:solidFill>
                <a:latin typeface="+mn-ea"/>
                <a:cs typeface="Times New Roman" panose="02020603050405020304" pitchFamily="18" charset="0"/>
              </a:rPr>
              <a:t>原理</a:t>
            </a:r>
            <a:endParaRPr lang="zh-CN" altLang="en-US" kern="10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4992403" y="3078127"/>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5238828" y="3007805"/>
            <a:ext cx="1097280" cy="368300"/>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研究意义</a:t>
            </a:r>
            <a:endParaRPr lang="zh-CN" altLang="en-US" kern="100">
              <a:solidFill>
                <a:schemeClr val="accent1"/>
              </a:solidFill>
              <a:latin typeface="+mn-ea"/>
              <a:cs typeface="Times New Roman" panose="02020603050405020304" pitchFamily="18" charset="0"/>
            </a:endParaRPr>
          </a:p>
        </p:txBody>
      </p:sp>
      <p:grpSp>
        <p:nvGrpSpPr>
          <p:cNvPr id="14" name="组合 13"/>
          <p:cNvGrpSpPr/>
          <p:nvPr/>
        </p:nvGrpSpPr>
        <p:grpSpPr>
          <a:xfrm>
            <a:off x="1392603" y="1961831"/>
            <a:ext cx="1115661" cy="1115661"/>
            <a:chOff x="2473104" y="2145028"/>
            <a:chExt cx="359165" cy="359165"/>
          </a:xfrm>
          <a:solidFill>
            <a:sysClr val="window" lastClr="FFFFFF"/>
          </a:solidFill>
        </p:grpSpPr>
        <p:sp>
          <p:nvSpPr>
            <p:cNvPr id="1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forest04"/>
          <p:cNvPicPr>
            <a:picLocks noChangeAspect="1"/>
          </p:cNvPicPr>
          <p:nvPr/>
        </p:nvPicPr>
        <p:blipFill>
          <a:blip r:embed="rId1"/>
          <a:srcRect b="10165"/>
          <a:stretch>
            <a:fillRect/>
          </a:stretch>
        </p:blipFill>
        <p:spPr>
          <a:xfrm>
            <a:off x="6071235" y="2522855"/>
            <a:ext cx="2423795" cy="2177415"/>
          </a:xfrm>
          <a:prstGeom prst="rect">
            <a:avLst/>
          </a:prstGeom>
        </p:spPr>
      </p:pic>
      <p:sp>
        <p:nvSpPr>
          <p:cNvPr id="26" name="矩形 25"/>
          <p:cNvSpPr/>
          <p:nvPr/>
        </p:nvSpPr>
        <p:spPr>
          <a:xfrm>
            <a:off x="388822" y="1294108"/>
            <a:ext cx="7794281" cy="11381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airplane00"/>
          <p:cNvPicPr>
            <a:picLocks noChangeAspect="1"/>
          </p:cNvPicPr>
          <p:nvPr/>
        </p:nvPicPr>
        <p:blipFill>
          <a:blip r:embed="rId2"/>
          <a:srcRect t="10596" b="12575"/>
          <a:stretch>
            <a:fillRect/>
          </a:stretch>
        </p:blipFill>
        <p:spPr>
          <a:xfrm>
            <a:off x="6055995" y="1174750"/>
            <a:ext cx="2439035" cy="1873885"/>
          </a:xfrm>
          <a:prstGeom prst="rect">
            <a:avLst/>
          </a:prstGeom>
        </p:spPr>
      </p:pic>
      <p:sp>
        <p:nvSpPr>
          <p:cNvPr id="3" name="矩形 2"/>
          <p:cNvSpPr/>
          <p:nvPr/>
        </p:nvSpPr>
        <p:spPr>
          <a:xfrm>
            <a:off x="388823" y="375240"/>
            <a:ext cx="1198880" cy="706755"/>
          </a:xfrm>
          <a:prstGeom prst="rect">
            <a:avLst/>
          </a:prstGeom>
        </p:spPr>
        <p:txBody>
          <a:bodyPr wrap="none">
            <a:spAutoFit/>
          </a:bodyPr>
          <a:lstStyle/>
          <a:p>
            <a:pPr algn="l">
              <a:spcAft>
                <a:spcPts val="0"/>
              </a:spcAft>
            </a:pPr>
            <a:r>
              <a:rPr lang="zh-CN" altLang="zh-CN" sz="2000" b="1" kern="100">
                <a:solidFill>
                  <a:schemeClr val="accent1"/>
                </a:solidFill>
                <a:latin typeface="+mn-ea"/>
                <a:cs typeface="Times New Roman" panose="02020603050405020304" pitchFamily="18" charset="0"/>
                <a:sym typeface="+mn-ea"/>
              </a:rPr>
              <a:t>项目背景</a:t>
            </a:r>
            <a:endParaRPr lang="zh-CN" altLang="zh-CN" sz="2000" kern="100">
              <a:solidFill>
                <a:schemeClr val="accent1"/>
              </a:solidFill>
              <a:latin typeface="+mn-ea"/>
              <a:cs typeface="Times New Roman" panose="02020603050405020304" pitchFamily="18" charset="0"/>
            </a:endParaRPr>
          </a:p>
          <a:p>
            <a:pPr>
              <a:spcAft>
                <a:spcPts val="0"/>
              </a:spcAft>
            </a:pP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994410" cy="460375"/>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sym typeface="+mn-ea"/>
              </a:rPr>
              <a:t>Background</a:t>
            </a:r>
            <a:endParaRPr lang="en-US" altLang="zh-CN" sz="1200" kern="100">
              <a:solidFill>
                <a:schemeClr val="accent1"/>
              </a:solidFill>
              <a:latin typeface="+mj-lt"/>
              <a:cs typeface="Times New Roman" panose="02020603050405020304" pitchFamily="18" charset="0"/>
            </a:endParaRPr>
          </a:p>
          <a:p>
            <a:pPr>
              <a:spcAft>
                <a:spcPts val="0"/>
              </a:spcAft>
            </a:pPr>
            <a:endParaRPr lang="en-US" altLang="zh-CN" sz="1200" kern="100">
              <a:solidFill>
                <a:schemeClr val="accent1"/>
              </a:solidFill>
              <a:latin typeface="+mj-lt"/>
              <a:cs typeface="Times New Roman" panose="02020603050405020304" pitchFamily="18" charset="0"/>
            </a:endParaRPr>
          </a:p>
        </p:txBody>
      </p:sp>
      <p:pic>
        <p:nvPicPr>
          <p:cNvPr id="25" name="图片 2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851439" y="991172"/>
            <a:ext cx="2789695" cy="3920002"/>
          </a:xfrm>
          <a:prstGeom prst="rect">
            <a:avLst/>
          </a:prstGeom>
        </p:spPr>
      </p:pic>
      <p:sp>
        <p:nvSpPr>
          <p:cNvPr id="27" name="矩形 26"/>
          <p:cNvSpPr/>
          <p:nvPr/>
        </p:nvSpPr>
        <p:spPr>
          <a:xfrm>
            <a:off x="450816" y="1306410"/>
            <a:ext cx="1198880" cy="398780"/>
          </a:xfrm>
          <a:prstGeom prst="rect">
            <a:avLst/>
          </a:prstGeom>
        </p:spPr>
        <p:txBody>
          <a:bodyPr wrap="none">
            <a:spAutoFit/>
          </a:bodyPr>
          <a:lstStyle/>
          <a:p>
            <a:pPr>
              <a:spcAft>
                <a:spcPts val="0"/>
              </a:spcAft>
            </a:pPr>
            <a:r>
              <a:rPr lang="zh-CN" altLang="en-US" sz="2000" b="1" kern="100">
                <a:solidFill>
                  <a:schemeClr val="bg1"/>
                </a:solidFill>
                <a:latin typeface="+mn-ea"/>
                <a:cs typeface="Times New Roman" panose="02020603050405020304" pitchFamily="18" charset="0"/>
              </a:rPr>
              <a:t>基本</a:t>
            </a:r>
            <a:r>
              <a:rPr lang="zh-CN" altLang="en-US" sz="2000" b="1" kern="100">
                <a:solidFill>
                  <a:schemeClr val="bg1"/>
                </a:solidFill>
                <a:latin typeface="+mn-ea"/>
                <a:cs typeface="Times New Roman" panose="02020603050405020304" pitchFamily="18" charset="0"/>
              </a:rPr>
              <a:t>原理</a:t>
            </a:r>
            <a:endParaRPr lang="zh-CN" altLang="en-US" sz="2000" b="1" kern="100">
              <a:solidFill>
                <a:schemeClr val="bg1"/>
              </a:solidFill>
              <a:latin typeface="+mn-ea"/>
              <a:cs typeface="Times New Roman" panose="02020603050405020304" pitchFamily="18" charset="0"/>
            </a:endParaRPr>
          </a:p>
        </p:txBody>
      </p:sp>
      <p:sp>
        <p:nvSpPr>
          <p:cNvPr id="28" name="矩形 27"/>
          <p:cNvSpPr/>
          <p:nvPr/>
        </p:nvSpPr>
        <p:spPr>
          <a:xfrm>
            <a:off x="388699" y="1621699"/>
            <a:ext cx="5217899" cy="810260"/>
          </a:xfrm>
          <a:prstGeom prst="rect">
            <a:avLst/>
          </a:prstGeom>
        </p:spPr>
        <p:txBody>
          <a:bodyPr wrap="square">
            <a:spAutoFit/>
          </a:bodyPr>
          <a:lstStyle/>
          <a:p>
            <a:pPr>
              <a:lnSpc>
                <a:spcPct val="130000"/>
              </a:lnSpc>
              <a:spcBef>
                <a:spcPts val="600"/>
              </a:spcBef>
            </a:pPr>
            <a:r>
              <a:rPr lang="en-US" altLang="zh-CN" sz="1200">
                <a:solidFill>
                  <a:schemeClr val="bg1"/>
                </a:solidFill>
              </a:rPr>
              <a:t>多光谱图像是指物体对任一波段电磁波的反射和透射所形成的一类图像，它是由多个波段对同一目标进行反复拍摄而获得的图像，由于目标中各物体对同一波段的敏感性不一样，所以该类图像含有非常丰富的物质信息</a:t>
            </a:r>
            <a:r>
              <a:rPr lang="zh-CN" altLang="en-US" sz="1200">
                <a:solidFill>
                  <a:schemeClr val="bg1"/>
                </a:solidFill>
              </a:rPr>
              <a:t>。</a:t>
            </a:r>
            <a:endParaRPr lang="zh-CN" altLang="en-US" sz="1200">
              <a:solidFill>
                <a:schemeClr val="bg1"/>
              </a:solidFill>
            </a:endParaRPr>
          </a:p>
        </p:txBody>
      </p:sp>
      <p:sp>
        <p:nvSpPr>
          <p:cNvPr id="29" name="椭圆 28"/>
          <p:cNvSpPr/>
          <p:nvPr/>
        </p:nvSpPr>
        <p:spPr>
          <a:xfrm>
            <a:off x="469979" y="2610060"/>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450816" y="3694941"/>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1283641" y="2731049"/>
            <a:ext cx="4280252" cy="720090"/>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民用领域</a:t>
            </a:r>
            <a:r>
              <a:rPr lang="zh-CN" altLang="en-US" sz="1050">
                <a:solidFill>
                  <a:schemeClr val="tx1">
                    <a:lumMod val="85000"/>
                    <a:lumOff val="15000"/>
                  </a:schemeClr>
                </a:solidFill>
              </a:rPr>
              <a:t>：环境监控、城市规划、土地利用、 地质勘探、重大灾害检测、医学诊断与辅助治疗、物质无损检测、病虫害识别、纸币防伪鉴定及隐藏物品检测。</a:t>
            </a:r>
            <a:endParaRPr lang="zh-CN" altLang="en-US" sz="1050">
              <a:solidFill>
                <a:schemeClr val="tx1">
                  <a:lumMod val="85000"/>
                  <a:lumOff val="15000"/>
                </a:schemeClr>
              </a:solidFill>
            </a:endParaRPr>
          </a:p>
        </p:txBody>
      </p:sp>
      <p:sp>
        <p:nvSpPr>
          <p:cNvPr id="32" name="矩形 31"/>
          <p:cNvSpPr/>
          <p:nvPr/>
        </p:nvSpPr>
        <p:spPr>
          <a:xfrm>
            <a:off x="1283641" y="3862173"/>
            <a:ext cx="4280252" cy="300990"/>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军事领域</a:t>
            </a:r>
            <a:r>
              <a:rPr lang="zh-CN" altLang="en-US" sz="1050">
                <a:solidFill>
                  <a:schemeClr val="tx1">
                    <a:lumMod val="85000"/>
                    <a:lumOff val="15000"/>
                  </a:schemeClr>
                </a:solidFill>
              </a:rPr>
              <a:t>：战场环境监测、重点目标侦查和打击</a:t>
            </a:r>
            <a:endParaRPr lang="en-US" altLang="zh-CN" sz="1050">
              <a:solidFill>
                <a:schemeClr val="tx1">
                  <a:lumMod val="85000"/>
                  <a:lumOff val="15000"/>
                </a:schemeClr>
              </a:solidFill>
            </a:endParaRPr>
          </a:p>
        </p:txBody>
      </p:sp>
      <p:grpSp>
        <p:nvGrpSpPr>
          <p:cNvPr id="15" name="组合 14"/>
          <p:cNvGrpSpPr/>
          <p:nvPr/>
        </p:nvGrpSpPr>
        <p:grpSpPr>
          <a:xfrm>
            <a:off x="609421" y="3858897"/>
            <a:ext cx="352425" cy="354012"/>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2" name="组合 21"/>
          <p:cNvGrpSpPr/>
          <p:nvPr/>
        </p:nvGrpSpPr>
        <p:grpSpPr>
          <a:xfrm>
            <a:off x="642570" y="2774455"/>
            <a:ext cx="353134" cy="353134"/>
            <a:chOff x="2473104" y="2145028"/>
            <a:chExt cx="359165" cy="359165"/>
          </a:xfrm>
          <a:solidFill>
            <a:sysClr val="window" lastClr="FFFFFF"/>
          </a:solidFill>
        </p:grpSpPr>
        <p:sp>
          <p:nvSpPr>
            <p:cNvPr id="2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37408"/>
            <a:ext cx="2468880" cy="645160"/>
          </a:xfrm>
          <a:prstGeom prst="rect">
            <a:avLst/>
          </a:prstGeom>
        </p:spPr>
        <p:txBody>
          <a:bodyPr wrap="none">
            <a:spAutoFit/>
          </a:bodyPr>
          <a:lstStyle/>
          <a:p>
            <a:pPr algn="ctr">
              <a:spcAft>
                <a:spcPts val="0"/>
              </a:spcAft>
            </a:pPr>
            <a:r>
              <a:rPr lang="zh-CN" altLang="en-US" sz="3600" b="1" kern="100">
                <a:solidFill>
                  <a:schemeClr val="accent1"/>
                </a:solidFill>
                <a:latin typeface="+mn-ea"/>
                <a:cs typeface="Times New Roman" panose="02020603050405020304" pitchFamily="18" charset="0"/>
                <a:sym typeface="+mn-ea"/>
              </a:rPr>
              <a:t>数据预处理</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2503805" cy="460375"/>
          </a:xfrm>
          <a:prstGeom prst="rect">
            <a:avLst/>
          </a:prstGeom>
        </p:spPr>
        <p:txBody>
          <a:bodyPr wrap="none">
            <a:spAutoFit/>
          </a:bodyPr>
          <a:lstStyle/>
          <a:p>
            <a:pPr algn="l">
              <a:spcAft>
                <a:spcPts val="0"/>
              </a:spcAft>
            </a:pPr>
            <a:r>
              <a:rPr lang="en-US" altLang="zh-CN" sz="2400" kern="100">
                <a:solidFill>
                  <a:schemeClr val="accent1"/>
                </a:solidFill>
                <a:latin typeface="+mj-lt"/>
                <a:cs typeface="Times New Roman" panose="02020603050405020304" pitchFamily="18" charset="0"/>
              </a:rPr>
              <a:t> Data Processing</a:t>
            </a:r>
            <a:endParaRPr lang="en-US" altLang="zh-CN" sz="2400" kern="100">
              <a:solidFill>
                <a:schemeClr val="accent1"/>
              </a:solidFill>
              <a:latin typeface="+mj-lt"/>
              <a:cs typeface="Times New Roman" panose="02020603050405020304" pitchFamily="18" charset="0"/>
            </a:endParaRP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097280" cy="368300"/>
          </a:xfrm>
          <a:prstGeom prst="rect">
            <a:avLst/>
          </a:prstGeom>
        </p:spPr>
        <p:txBody>
          <a:bodyPr wrap="none">
            <a:spAutoFit/>
          </a:bodyPr>
          <a:lstStyle/>
          <a:p>
            <a:pPr algn="l">
              <a:spcAft>
                <a:spcPts val="0"/>
              </a:spcAft>
            </a:pPr>
            <a:r>
              <a:rPr lang="zh-CN" altLang="en-US" kern="100">
                <a:solidFill>
                  <a:schemeClr val="accent1"/>
                </a:solidFill>
                <a:latin typeface="+mn-ea"/>
                <a:cs typeface="Times New Roman" panose="02020603050405020304" pitchFamily="18" charset="0"/>
              </a:rPr>
              <a:t>特征提取</a:t>
            </a:r>
            <a:endParaRPr lang="zh-CN" altLang="en-US" kern="10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5185022"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5376202" y="3015425"/>
            <a:ext cx="1325880" cy="368300"/>
          </a:xfrm>
          <a:prstGeom prst="rect">
            <a:avLst/>
          </a:prstGeom>
        </p:spPr>
        <p:txBody>
          <a:bodyPr wrap="none">
            <a:spAutoFit/>
          </a:bodyPr>
          <a:lstStyle/>
          <a:p>
            <a:pPr algn="l">
              <a:spcAft>
                <a:spcPts val="0"/>
              </a:spcAft>
            </a:pPr>
            <a:r>
              <a:rPr lang="zh-CN" altLang="en-US" kern="100">
                <a:solidFill>
                  <a:schemeClr val="accent1"/>
                </a:solidFill>
                <a:latin typeface="+mn-ea"/>
                <a:cs typeface="Times New Roman" panose="02020603050405020304" pitchFamily="18" charset="0"/>
              </a:rPr>
              <a:t>数据标准化</a:t>
            </a:r>
            <a:endParaRPr lang="zh-CN" altLang="en-US" kern="100">
              <a:solidFill>
                <a:schemeClr val="accent1"/>
              </a:solidFill>
              <a:latin typeface="+mn-ea"/>
              <a:cs typeface="Times New Roman" panose="02020603050405020304" pitchFamily="18" charset="0"/>
            </a:endParaRP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88975" y="556895"/>
            <a:ext cx="5508625" cy="368300"/>
          </a:xfrm>
          <a:prstGeom prst="rect">
            <a:avLst/>
          </a:prstGeom>
          <a:noFill/>
        </p:spPr>
        <p:txBody>
          <a:bodyPr wrap="square" rtlCol="0" anchor="t">
            <a:spAutoFit/>
          </a:bodyPr>
          <a:p>
            <a:r>
              <a:rPr lang="zh-CN" altLang="en-US"/>
              <a:t>基于影像灰度共生矩阵的纹理特征提取算法纹理特征</a:t>
            </a:r>
            <a:endParaRPr lang="zh-CN" altLang="en-US"/>
          </a:p>
        </p:txBody>
      </p:sp>
      <p:sp>
        <p:nvSpPr>
          <p:cNvPr id="14" name="Freeform 11"/>
          <p:cNvSpPr/>
          <p:nvPr>
            <p:custDataLst>
              <p:tags r:id="rId1"/>
            </p:custDataLst>
          </p:nvPr>
        </p:nvSpPr>
        <p:spPr bwMode="auto">
          <a:xfrm>
            <a:off x="755338" y="2438124"/>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p>
            <a:endParaRPr lang="zh-CN" altLang="en-US" sz="2400">
              <a:solidFill>
                <a:schemeClr val="bg1">
                  <a:lumMod val="50000"/>
                </a:schemeClr>
              </a:solidFill>
            </a:endParaRPr>
          </a:p>
        </p:txBody>
      </p:sp>
      <p:sp>
        <p:nvSpPr>
          <p:cNvPr id="15" name="Freeform 12"/>
          <p:cNvSpPr/>
          <p:nvPr>
            <p:custDataLst>
              <p:tags r:id="rId2"/>
            </p:custDataLst>
          </p:nvPr>
        </p:nvSpPr>
        <p:spPr bwMode="auto">
          <a:xfrm>
            <a:off x="2676359" y="2519826"/>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p>
            <a:endParaRPr lang="zh-CN" altLang="en-US" sz="2400">
              <a:solidFill>
                <a:schemeClr val="bg1">
                  <a:lumMod val="50000"/>
                </a:schemeClr>
              </a:solidFill>
            </a:endParaRPr>
          </a:p>
        </p:txBody>
      </p:sp>
      <p:sp>
        <p:nvSpPr>
          <p:cNvPr id="16" name="Freeform 13"/>
          <p:cNvSpPr/>
          <p:nvPr>
            <p:custDataLst>
              <p:tags r:id="rId3"/>
            </p:custDataLst>
          </p:nvPr>
        </p:nvSpPr>
        <p:spPr bwMode="auto">
          <a:xfrm>
            <a:off x="4540208" y="2438124"/>
            <a:ext cx="2144813"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p>
            <a:endParaRPr lang="zh-CN" altLang="en-US" sz="2400">
              <a:solidFill>
                <a:schemeClr val="bg1">
                  <a:lumMod val="50000"/>
                </a:schemeClr>
              </a:solidFill>
            </a:endParaRPr>
          </a:p>
        </p:txBody>
      </p:sp>
      <p:sp>
        <p:nvSpPr>
          <p:cNvPr id="17" name="Freeform 14"/>
          <p:cNvSpPr/>
          <p:nvPr>
            <p:custDataLst>
              <p:tags r:id="rId4"/>
            </p:custDataLst>
          </p:nvPr>
        </p:nvSpPr>
        <p:spPr bwMode="auto">
          <a:xfrm>
            <a:off x="6462862" y="2519826"/>
            <a:ext cx="2146447" cy="517987"/>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2"/>
          </a:solidFill>
          <a:ln w="12700">
            <a:solidFill>
              <a:schemeClr val="accent2"/>
            </a:solidFill>
          </a:ln>
        </p:spPr>
        <p:txBody>
          <a:bodyPr/>
          <a:p>
            <a:endParaRPr lang="zh-CN" altLang="en-US" sz="2400">
              <a:solidFill>
                <a:schemeClr val="bg1">
                  <a:lumMod val="50000"/>
                </a:schemeClr>
              </a:solidFill>
            </a:endParaRPr>
          </a:p>
        </p:txBody>
      </p:sp>
      <p:sp>
        <p:nvSpPr>
          <p:cNvPr id="19" name="矩形 18"/>
          <p:cNvSpPr/>
          <p:nvPr>
            <p:custDataLst>
              <p:tags r:id="rId5"/>
            </p:custDataLst>
          </p:nvPr>
        </p:nvSpPr>
        <p:spPr>
          <a:xfrm>
            <a:off x="1258159" y="2533836"/>
            <a:ext cx="915379" cy="400110"/>
          </a:xfrm>
          <a:prstGeom prst="rect">
            <a:avLst/>
          </a:prstGeom>
        </p:spPr>
        <p:txBody>
          <a:bodyPr wrap="none">
            <a:spAutoFit/>
          </a:bodyPr>
          <a:p>
            <a:pPr>
              <a:spcAft>
                <a:spcPts val="0"/>
              </a:spcAft>
            </a:pPr>
            <a:r>
              <a:rPr lang="en-US" altLang="zh-CN" sz="2000" b="1" kern="100">
                <a:solidFill>
                  <a:schemeClr val="bg1"/>
                </a:solidFill>
                <a:latin typeface="+mn-ea"/>
                <a:cs typeface="Times New Roman" panose="02020603050405020304" pitchFamily="18" charset="0"/>
              </a:rPr>
              <a:t>Step1</a:t>
            </a:r>
            <a:endParaRPr lang="zh-CN" altLang="en-US" sz="2000" b="1" kern="100">
              <a:solidFill>
                <a:schemeClr val="bg1"/>
              </a:solidFill>
              <a:latin typeface="+mn-ea"/>
              <a:cs typeface="Times New Roman" panose="02020603050405020304" pitchFamily="18" charset="0"/>
            </a:endParaRPr>
          </a:p>
        </p:txBody>
      </p:sp>
      <p:sp>
        <p:nvSpPr>
          <p:cNvPr id="20" name="矩形 19"/>
          <p:cNvSpPr/>
          <p:nvPr>
            <p:custDataLst>
              <p:tags r:id="rId6"/>
            </p:custDataLst>
          </p:nvPr>
        </p:nvSpPr>
        <p:spPr>
          <a:xfrm>
            <a:off x="3179180" y="2533836"/>
            <a:ext cx="915379" cy="400110"/>
          </a:xfrm>
          <a:prstGeom prst="rect">
            <a:avLst/>
          </a:prstGeom>
        </p:spPr>
        <p:txBody>
          <a:bodyPr wrap="none">
            <a:spAutoFit/>
          </a:bodyPr>
          <a:p>
            <a:pPr>
              <a:spcAft>
                <a:spcPts val="0"/>
              </a:spcAft>
            </a:pPr>
            <a:r>
              <a:rPr lang="en-US" altLang="zh-CN" sz="2000" b="1" kern="100">
                <a:solidFill>
                  <a:srgbClr val="222B34"/>
                </a:solidFill>
                <a:latin typeface="+mn-ea"/>
                <a:cs typeface="Times New Roman" panose="02020603050405020304" pitchFamily="18" charset="0"/>
              </a:rPr>
              <a:t>Step2</a:t>
            </a:r>
            <a:endParaRPr lang="zh-CN" altLang="en-US" sz="2000" b="1" kern="100">
              <a:solidFill>
                <a:srgbClr val="222B34"/>
              </a:solidFill>
              <a:latin typeface="+mn-ea"/>
              <a:cs typeface="Times New Roman" panose="02020603050405020304" pitchFamily="18" charset="0"/>
            </a:endParaRPr>
          </a:p>
        </p:txBody>
      </p:sp>
      <p:sp>
        <p:nvSpPr>
          <p:cNvPr id="21" name="矩形 20"/>
          <p:cNvSpPr/>
          <p:nvPr>
            <p:custDataLst>
              <p:tags r:id="rId7"/>
            </p:custDataLst>
          </p:nvPr>
        </p:nvSpPr>
        <p:spPr>
          <a:xfrm>
            <a:off x="5114231" y="2518184"/>
            <a:ext cx="915379" cy="400110"/>
          </a:xfrm>
          <a:prstGeom prst="rect">
            <a:avLst/>
          </a:prstGeom>
        </p:spPr>
        <p:txBody>
          <a:bodyPr wrap="none">
            <a:spAutoFit/>
          </a:bodyPr>
          <a:p>
            <a:pPr>
              <a:spcAft>
                <a:spcPts val="0"/>
              </a:spcAft>
            </a:pPr>
            <a:r>
              <a:rPr lang="en-US" altLang="zh-CN" sz="2000" b="1" kern="100">
                <a:solidFill>
                  <a:schemeClr val="bg1"/>
                </a:solidFill>
                <a:latin typeface="+mn-ea"/>
                <a:cs typeface="Times New Roman" panose="02020603050405020304" pitchFamily="18" charset="0"/>
              </a:rPr>
              <a:t>Step3</a:t>
            </a:r>
            <a:endParaRPr lang="zh-CN" altLang="en-US" sz="2000" b="1" kern="100">
              <a:solidFill>
                <a:schemeClr val="bg1"/>
              </a:solidFill>
              <a:latin typeface="+mn-ea"/>
              <a:cs typeface="Times New Roman" panose="02020603050405020304" pitchFamily="18" charset="0"/>
            </a:endParaRPr>
          </a:p>
        </p:txBody>
      </p:sp>
      <p:sp>
        <p:nvSpPr>
          <p:cNvPr id="22" name="矩形 21"/>
          <p:cNvSpPr/>
          <p:nvPr>
            <p:custDataLst>
              <p:tags r:id="rId8"/>
            </p:custDataLst>
          </p:nvPr>
        </p:nvSpPr>
        <p:spPr>
          <a:xfrm>
            <a:off x="7035252" y="2518184"/>
            <a:ext cx="915379" cy="400110"/>
          </a:xfrm>
          <a:prstGeom prst="rect">
            <a:avLst/>
          </a:prstGeom>
        </p:spPr>
        <p:txBody>
          <a:bodyPr wrap="none">
            <a:spAutoFit/>
          </a:bodyPr>
          <a:p>
            <a:pPr>
              <a:spcAft>
                <a:spcPts val="0"/>
              </a:spcAft>
            </a:pPr>
            <a:r>
              <a:rPr lang="en-US" altLang="zh-CN" sz="2000" b="1" kern="100">
                <a:solidFill>
                  <a:srgbClr val="222B34"/>
                </a:solidFill>
                <a:latin typeface="+mn-ea"/>
                <a:cs typeface="Times New Roman" panose="02020603050405020304" pitchFamily="18" charset="0"/>
              </a:rPr>
              <a:t>Step4</a:t>
            </a:r>
            <a:endParaRPr lang="zh-CN" altLang="en-US" sz="2000" b="1" kern="100">
              <a:solidFill>
                <a:srgbClr val="222B34"/>
              </a:solidFill>
              <a:latin typeface="+mn-ea"/>
              <a:cs typeface="Times New Roman" panose="02020603050405020304" pitchFamily="18" charset="0"/>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9"/>
            </p:custDataLst>
          </p:nvPr>
        </p:nvSpPr>
        <p:spPr>
          <a:xfrm>
            <a:off x="902653" y="1768473"/>
            <a:ext cx="1730529" cy="368300"/>
          </a:xfrm>
          <a:prstGeom prst="rect">
            <a:avLst/>
          </a:prstGeom>
        </p:spPr>
        <p:txBody>
          <a:bodyPr wrap="square">
            <a:spAutoFit/>
          </a:bodyPr>
          <a:p>
            <a:pPr algn="ctr">
              <a:lnSpc>
                <a:spcPct val="150000"/>
              </a:lnSpc>
            </a:pPr>
            <a:r>
              <a:rPr lang="en-US" altLang="zh-CN" sz="1200">
                <a:solidFill>
                  <a:schemeClr val="tx1">
                    <a:lumMod val="85000"/>
                    <a:lumOff val="15000"/>
                  </a:schemeClr>
                </a:solidFill>
              </a:rPr>
              <a:t>提取灰度图像</a:t>
            </a:r>
            <a:endParaRPr lang="en-US" altLang="zh-CN" sz="1200">
              <a:solidFill>
                <a:schemeClr val="tx1">
                  <a:lumMod val="85000"/>
                  <a:lumOff val="15000"/>
                </a:schemeClr>
              </a:solidFill>
            </a:endParaRPr>
          </a:p>
        </p:txBody>
      </p:sp>
      <p:sp>
        <p:nvSpPr>
          <p:cNvPr id="24" name="矩形 2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0"/>
            </p:custDataLst>
          </p:nvPr>
        </p:nvSpPr>
        <p:spPr>
          <a:xfrm>
            <a:off x="2771604" y="3257622"/>
            <a:ext cx="1730529" cy="368300"/>
          </a:xfrm>
          <a:prstGeom prst="rect">
            <a:avLst/>
          </a:prstGeom>
        </p:spPr>
        <p:txBody>
          <a:bodyPr wrap="square">
            <a:spAutoFit/>
          </a:bodyPr>
          <a:p>
            <a:pPr algn="ctr">
              <a:lnSpc>
                <a:spcPct val="150000"/>
              </a:lnSpc>
            </a:pPr>
            <a:r>
              <a:rPr lang="zh-CN" altLang="en-US" sz="1200">
                <a:solidFill>
                  <a:schemeClr val="tx1">
                    <a:lumMod val="85000"/>
                    <a:lumOff val="15000"/>
                  </a:schemeClr>
                </a:solidFill>
              </a:rPr>
              <a:t>灰度级量化</a:t>
            </a:r>
            <a:endParaRPr lang="zh-CN" altLang="en-US" sz="1200">
              <a:solidFill>
                <a:schemeClr val="tx1">
                  <a:lumMod val="85000"/>
                  <a:lumOff val="15000"/>
                </a:schemeClr>
              </a:solidFill>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1"/>
            </p:custDataLst>
          </p:nvPr>
        </p:nvSpPr>
        <p:spPr>
          <a:xfrm>
            <a:off x="4670875" y="1766815"/>
            <a:ext cx="1730529" cy="368300"/>
          </a:xfrm>
          <a:prstGeom prst="rect">
            <a:avLst/>
          </a:prstGeom>
        </p:spPr>
        <p:txBody>
          <a:bodyPr wrap="square">
            <a:spAutoFit/>
          </a:bodyPr>
          <a:p>
            <a:pPr algn="ctr">
              <a:lnSpc>
                <a:spcPct val="150000"/>
              </a:lnSpc>
            </a:pPr>
            <a:r>
              <a:rPr lang="zh-CN" altLang="en-US" sz="1200">
                <a:solidFill>
                  <a:schemeClr val="tx1">
                    <a:lumMod val="85000"/>
                    <a:lumOff val="15000"/>
                  </a:schemeClr>
                </a:solidFill>
              </a:rPr>
              <a:t>计算特征值</a:t>
            </a:r>
            <a:endParaRPr lang="zh-CN" altLang="en-US" sz="1200">
              <a:solidFill>
                <a:schemeClr val="tx1">
                  <a:lumMod val="85000"/>
                  <a:lumOff val="15000"/>
                </a:schemeClr>
              </a:solidFill>
            </a:endParaRPr>
          </a:p>
        </p:txBody>
      </p:sp>
      <p:sp>
        <p:nvSpPr>
          <p:cNvPr id="26" name="矩形 2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custDataLst>
              <p:tags r:id="rId12"/>
            </p:custDataLst>
          </p:nvPr>
        </p:nvSpPr>
        <p:spPr>
          <a:xfrm>
            <a:off x="6549441" y="3259365"/>
            <a:ext cx="1730529" cy="368300"/>
          </a:xfrm>
          <a:prstGeom prst="rect">
            <a:avLst/>
          </a:prstGeom>
        </p:spPr>
        <p:txBody>
          <a:bodyPr wrap="square">
            <a:spAutoFit/>
          </a:bodyPr>
          <a:p>
            <a:pPr algn="ctr">
              <a:lnSpc>
                <a:spcPct val="150000"/>
              </a:lnSpc>
            </a:pPr>
            <a:r>
              <a:rPr lang="en-US" altLang="zh-CN" sz="1200">
                <a:solidFill>
                  <a:schemeClr val="tx1">
                    <a:lumMod val="85000"/>
                    <a:lumOff val="15000"/>
                  </a:schemeClr>
                </a:solidFill>
              </a:rPr>
              <a:t>纹理特征影像的生成</a:t>
            </a:r>
            <a:endParaRPr lang="en-US" altLang="zh-CN" sz="1200">
              <a:solidFill>
                <a:schemeClr val="tx1">
                  <a:lumMod val="85000"/>
                  <a:lumOff val="1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654050" y="241935"/>
            <a:ext cx="6521450" cy="466026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810250" y="2054225"/>
            <a:ext cx="2862580" cy="695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926080" cy="645160"/>
          </a:xfrm>
          <a:prstGeom prst="rect">
            <a:avLst/>
          </a:prstGeom>
        </p:spPr>
        <p:txBody>
          <a:bodyPr wrap="none">
            <a:spAutoFit/>
          </a:bodyPr>
          <a:lstStyle/>
          <a:p>
            <a:pPr algn="l">
              <a:spcAft>
                <a:spcPts val="0"/>
              </a:spcAft>
            </a:pPr>
            <a:r>
              <a:rPr lang="zh-CN" altLang="en-US" sz="3600" b="1" kern="100">
                <a:solidFill>
                  <a:schemeClr val="accent1"/>
                </a:solidFill>
                <a:latin typeface="+mn-ea"/>
                <a:cs typeface="Times New Roman" panose="02020603050405020304" pitchFamily="18" charset="0"/>
                <a:sym typeface="+mn-ea"/>
              </a:rPr>
              <a:t>机器学习算法</a:t>
            </a:r>
            <a:endParaRPr lang="zh-CN" altLang="en-US" sz="3600" b="1" kern="100">
              <a:solidFill>
                <a:schemeClr val="accent1"/>
              </a:solidFill>
              <a:latin typeface="+mn-ea"/>
              <a:cs typeface="Times New Roman" panose="02020603050405020304" pitchFamily="18" charset="0"/>
              <a:sym typeface="+mn-ea"/>
            </a:endParaRPr>
          </a:p>
        </p:txBody>
      </p:sp>
      <p:sp>
        <p:nvSpPr>
          <p:cNvPr id="30" name="矩形 29"/>
          <p:cNvSpPr/>
          <p:nvPr/>
        </p:nvSpPr>
        <p:spPr>
          <a:xfrm>
            <a:off x="3085528" y="2431161"/>
            <a:ext cx="2606675" cy="46037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Machine Learning</a:t>
            </a:r>
            <a:endParaRPr lang="en-US" altLang="zh-CN" sz="2400" kern="100">
              <a:solidFill>
                <a:schemeClr val="accent1"/>
              </a:solidFill>
              <a:latin typeface="+mj-lt"/>
              <a:cs typeface="Times New Roman" panose="02020603050405020304" pitchFamily="18" charset="0"/>
            </a:endParaRP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439774" y="3016695"/>
            <a:ext cx="1325880" cy="368300"/>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朴素</a:t>
            </a:r>
            <a:r>
              <a:rPr lang="zh-CN" altLang="en-US" kern="100">
                <a:solidFill>
                  <a:schemeClr val="accent1"/>
                </a:solidFill>
                <a:latin typeface="+mn-ea"/>
                <a:cs typeface="Times New Roman" panose="02020603050405020304" pitchFamily="18" charset="0"/>
              </a:rPr>
              <a:t>贝叶斯</a:t>
            </a:r>
            <a:endParaRPr lang="zh-CN" altLang="en-US" kern="10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5215109" y="307876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5460899" y="3017330"/>
            <a:ext cx="692785" cy="368300"/>
          </a:xfrm>
          <a:prstGeom prst="rect">
            <a:avLst/>
          </a:prstGeom>
        </p:spPr>
        <p:txBody>
          <a:bodyPr wrap="none">
            <a:spAutoFit/>
          </a:bodyPr>
          <a:lstStyle/>
          <a:p>
            <a:pPr>
              <a:spcAft>
                <a:spcPts val="0"/>
              </a:spcAft>
            </a:pPr>
            <a:r>
              <a:rPr lang="en-US" altLang="zh-CN" kern="100">
                <a:solidFill>
                  <a:schemeClr val="accent1"/>
                </a:solidFill>
                <a:latin typeface="+mn-ea"/>
                <a:cs typeface="Times New Roman" panose="02020603050405020304" pitchFamily="18" charset="0"/>
              </a:rPr>
              <a:t>SVM</a:t>
            </a:r>
            <a:endParaRPr lang="en-US" altLang="zh-CN" kern="100">
              <a:solidFill>
                <a:schemeClr val="accent1"/>
              </a:solidFill>
              <a:latin typeface="+mn-ea"/>
              <a:cs typeface="Times New Roman" panose="02020603050405020304" pitchFamily="18" charset="0"/>
            </a:endParaRP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45288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朴素</a:t>
            </a:r>
            <a:r>
              <a:rPr lang="zh-CN" altLang="en-US" sz="2000" b="1" kern="100">
                <a:solidFill>
                  <a:schemeClr val="accent1"/>
                </a:solidFill>
                <a:latin typeface="+mn-ea"/>
                <a:cs typeface="Times New Roman" panose="02020603050405020304" pitchFamily="18" charset="0"/>
              </a:rPr>
              <a:t>贝叶斯</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282065" cy="275590"/>
          </a:xfrm>
          <a:prstGeom prst="rect">
            <a:avLst/>
          </a:prstGeom>
        </p:spPr>
        <p:txBody>
          <a:bodyPr wrap="none">
            <a:spAutoFit/>
          </a:bodyPr>
          <a:lstStyle/>
          <a:p>
            <a:pPr algn="l">
              <a:spcAft>
                <a:spcPts val="0"/>
              </a:spcAft>
            </a:pPr>
            <a:r>
              <a:rPr lang="en-US" altLang="zh-CN" sz="1200" kern="100">
                <a:solidFill>
                  <a:schemeClr val="accent1"/>
                </a:solidFill>
                <a:latin typeface="+mj-lt"/>
                <a:cs typeface="Times New Roman" panose="02020603050405020304" pitchFamily="18" charset="0"/>
              </a:rPr>
              <a:t>Naive Bayesian </a:t>
            </a:r>
            <a:endParaRPr lang="en-US" altLang="zh-CN" sz="1200" kern="100">
              <a:solidFill>
                <a:schemeClr val="accent1"/>
              </a:solidFill>
              <a:latin typeface="+mj-lt"/>
              <a:cs typeface="Times New Roman" panose="02020603050405020304" pitchFamily="18" charset="0"/>
            </a:endParaRPr>
          </a:p>
        </p:txBody>
      </p:sp>
      <p:sp>
        <p:nvSpPr>
          <p:cNvPr id="25" name="椭圆 24"/>
          <p:cNvSpPr/>
          <p:nvPr/>
        </p:nvSpPr>
        <p:spPr>
          <a:xfrm>
            <a:off x="90811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3878746"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03744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1063471" y="3049057"/>
            <a:ext cx="1071880" cy="306705"/>
          </a:xfrm>
          <a:prstGeom prst="rect">
            <a:avLst/>
          </a:prstGeom>
        </p:spPr>
        <p:txBody>
          <a:bodyPr wrap="none">
            <a:spAutoFit/>
          </a:bodyPr>
          <a:lstStyle/>
          <a:p>
            <a:pPr algn="ctr">
              <a:spcAft>
                <a:spcPts val="0"/>
              </a:spcAft>
            </a:pPr>
            <a:r>
              <a:rPr lang="en-US" altLang="zh-CN" sz="1400" kern="100">
                <a:solidFill>
                  <a:schemeClr val="accent1"/>
                </a:solidFill>
                <a:latin typeface="+mj-lt"/>
                <a:cs typeface="Times New Roman" panose="02020603050405020304" pitchFamily="18" charset="0"/>
              </a:rPr>
              <a:t>生成式模型</a:t>
            </a:r>
            <a:endParaRPr lang="en-US" altLang="zh-CN" sz="1400" kern="100">
              <a:solidFill>
                <a:schemeClr val="accent1"/>
              </a:solidFill>
              <a:latin typeface="+mj-lt"/>
              <a:cs typeface="Times New Roman" panose="02020603050405020304" pitchFamily="18" charset="0"/>
            </a:endParaRPr>
          </a:p>
        </p:txBody>
      </p:sp>
      <p:sp>
        <p:nvSpPr>
          <p:cNvPr id="30" name="矩形 29"/>
          <p:cNvSpPr/>
          <p:nvPr/>
        </p:nvSpPr>
        <p:spPr>
          <a:xfrm>
            <a:off x="3680460" y="3049057"/>
            <a:ext cx="1783080" cy="306705"/>
          </a:xfrm>
          <a:prstGeom prst="rect">
            <a:avLst/>
          </a:prstGeom>
        </p:spPr>
        <p:txBody>
          <a:bodyPr wrap="none">
            <a:spAutoFit/>
          </a:bodyPr>
          <a:lstStyle/>
          <a:p>
            <a:pPr algn="ctr">
              <a:spcAft>
                <a:spcPts val="0"/>
              </a:spcAft>
            </a:pPr>
            <a:r>
              <a:rPr lang="en-US" altLang="zh-CN" sz="1400" kern="100">
                <a:solidFill>
                  <a:schemeClr val="accent1"/>
                </a:solidFill>
                <a:latin typeface="+mj-lt"/>
                <a:cs typeface="Times New Roman" panose="02020603050405020304" pitchFamily="18" charset="0"/>
              </a:rPr>
              <a:t>属性条件独立性假设</a:t>
            </a:r>
            <a:endParaRPr lang="en-US" altLang="zh-CN" sz="1400" kern="100">
              <a:solidFill>
                <a:schemeClr val="accent1"/>
              </a:solidFill>
              <a:latin typeface="+mj-lt"/>
              <a:cs typeface="Times New Roman" panose="02020603050405020304" pitchFamily="18" charset="0"/>
            </a:endParaRPr>
          </a:p>
        </p:txBody>
      </p:sp>
      <p:sp>
        <p:nvSpPr>
          <p:cNvPr id="31" name="矩形 30"/>
          <p:cNvSpPr/>
          <p:nvPr/>
        </p:nvSpPr>
        <p:spPr>
          <a:xfrm>
            <a:off x="3419389" y="3356834"/>
            <a:ext cx="2305221" cy="570865"/>
          </a:xfrm>
          <a:prstGeom prst="rect">
            <a:avLst/>
          </a:prstGeom>
        </p:spPr>
        <p:txBody>
          <a:bodyPr wrap="square">
            <a:spAutoFit/>
          </a:bodyPr>
          <a:lstStyle/>
          <a:p>
            <a:pPr algn="ctr">
              <a:lnSpc>
                <a:spcPct val="130000"/>
              </a:lnSpc>
              <a:spcBef>
                <a:spcPts val="600"/>
              </a:spcBef>
            </a:pPr>
            <a:r>
              <a:rPr lang="en-US" altLang="zh-CN" sz="1200">
                <a:solidFill>
                  <a:schemeClr val="tx1">
                    <a:lumMod val="85000"/>
                    <a:lumOff val="15000"/>
                  </a:schemeClr>
                </a:solidFill>
              </a:rPr>
              <a:t>每个属性都独立地对分类结果产生影响</a:t>
            </a:r>
            <a:endParaRPr lang="zh-CN" altLang="en-US" sz="1200">
              <a:solidFill>
                <a:schemeClr val="tx1">
                  <a:lumMod val="85000"/>
                  <a:lumOff val="15000"/>
                </a:schemeClr>
              </a:solidFill>
            </a:endParaRPr>
          </a:p>
        </p:txBody>
      </p:sp>
      <p:sp>
        <p:nvSpPr>
          <p:cNvPr id="32" name="矩形 31"/>
          <p:cNvSpPr/>
          <p:nvPr/>
        </p:nvSpPr>
        <p:spPr>
          <a:xfrm>
            <a:off x="7105863" y="3049057"/>
            <a:ext cx="1249680" cy="306705"/>
          </a:xfrm>
          <a:prstGeom prst="rect">
            <a:avLst/>
          </a:prstGeom>
        </p:spPr>
        <p:txBody>
          <a:bodyPr wrap="none">
            <a:spAutoFit/>
          </a:bodyPr>
          <a:lstStyle/>
          <a:p>
            <a:pPr algn="ctr">
              <a:spcAft>
                <a:spcPts val="0"/>
              </a:spcAft>
            </a:pPr>
            <a:r>
              <a:rPr lang="en-US" altLang="zh-CN" sz="1400" kern="100">
                <a:solidFill>
                  <a:schemeClr val="accent1"/>
                </a:solidFill>
                <a:latin typeface="+mj-lt"/>
                <a:cs typeface="Times New Roman" panose="02020603050405020304" pitchFamily="18" charset="0"/>
              </a:rPr>
              <a:t>拉普拉斯平滑</a:t>
            </a:r>
            <a:endParaRPr lang="en-US" altLang="zh-CN" sz="1400" kern="100">
              <a:solidFill>
                <a:schemeClr val="accent1"/>
              </a:solidFill>
              <a:latin typeface="+mj-lt"/>
              <a:cs typeface="Times New Roman" panose="02020603050405020304" pitchFamily="18" charset="0"/>
            </a:endParaRPr>
          </a:p>
        </p:txBody>
      </p:sp>
      <p:sp>
        <p:nvSpPr>
          <p:cNvPr id="33" name="矩形 32"/>
          <p:cNvSpPr/>
          <p:nvPr/>
        </p:nvSpPr>
        <p:spPr>
          <a:xfrm>
            <a:off x="6578092" y="3356834"/>
            <a:ext cx="2305221" cy="330835"/>
          </a:xfrm>
          <a:prstGeom prst="rect">
            <a:avLst/>
          </a:prstGeom>
        </p:spPr>
        <p:txBody>
          <a:bodyPr wrap="square">
            <a:spAutoFit/>
          </a:bodyPr>
          <a:lstStyle/>
          <a:p>
            <a:pPr algn="ctr">
              <a:lnSpc>
                <a:spcPct val="130000"/>
              </a:lnSpc>
              <a:spcBef>
                <a:spcPts val="600"/>
              </a:spcBef>
            </a:pPr>
            <a:r>
              <a:rPr lang="en-US" altLang="zh-CN" sz="1200">
                <a:solidFill>
                  <a:schemeClr val="tx1">
                    <a:lumMod val="85000"/>
                    <a:lumOff val="15000"/>
                  </a:schemeClr>
                </a:solidFill>
              </a:rPr>
              <a:t>解决零概率问题</a:t>
            </a:r>
            <a:endParaRPr lang="en-US" altLang="zh-CN" sz="1200">
              <a:solidFill>
                <a:schemeClr val="tx1">
                  <a:lumMod val="85000"/>
                  <a:lumOff val="15000"/>
                </a:schemeClr>
              </a:solidFill>
            </a:endParaRPr>
          </a:p>
        </p:txBody>
      </p:sp>
      <p:grpSp>
        <p:nvGrpSpPr>
          <p:cNvPr id="14" name="Group 112"/>
          <p:cNvGrpSpPr/>
          <p:nvPr/>
        </p:nvGrpSpPr>
        <p:grpSpPr>
          <a:xfrm>
            <a:off x="4308930" y="1971606"/>
            <a:ext cx="526139" cy="492920"/>
            <a:chOff x="5368132" y="3540125"/>
            <a:chExt cx="465138" cy="435769"/>
          </a:xfrm>
          <a:solidFill>
            <a:sysClr val="window" lastClr="FFFFFF"/>
          </a:solidFill>
        </p:grpSpPr>
        <p:sp>
          <p:nvSpPr>
            <p:cNvPr id="1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17" name="AutoShape 112"/>
          <p:cNvSpPr/>
          <p:nvPr/>
        </p:nvSpPr>
        <p:spPr bwMode="auto">
          <a:xfrm>
            <a:off x="7467427" y="1954792"/>
            <a:ext cx="526550" cy="52654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18" name="组合 17"/>
          <p:cNvGrpSpPr/>
          <p:nvPr/>
        </p:nvGrpSpPr>
        <p:grpSpPr>
          <a:xfrm>
            <a:off x="1418943" y="1954997"/>
            <a:ext cx="360935" cy="526139"/>
            <a:chOff x="2528974" y="2863357"/>
            <a:chExt cx="246811" cy="359779"/>
          </a:xfrm>
          <a:solidFill>
            <a:sysClr val="window" lastClr="FFFFFF"/>
          </a:solidFill>
        </p:grpSpPr>
        <p:sp>
          <p:nvSpPr>
            <p:cNvPr id="1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pic>
        <p:nvPicPr>
          <p:cNvPr id="100" name="图片 99"/>
          <p:cNvPicPr/>
          <p:nvPr>
            <p:custDataLst>
              <p:tags r:id="rId1"/>
            </p:custDataLst>
          </p:nvPr>
        </p:nvPicPr>
        <p:blipFill>
          <a:blip r:embed="rId2"/>
          <a:stretch>
            <a:fillRect/>
          </a:stretch>
        </p:blipFill>
        <p:spPr>
          <a:xfrm>
            <a:off x="725488" y="3493770"/>
            <a:ext cx="2409825" cy="419100"/>
          </a:xfrm>
          <a:prstGeom prst="rect">
            <a:avLst/>
          </a:prstGeom>
          <a:noFill/>
          <a:ln w="9525">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UNIT_PLACING_PICTURE_USER_VIEWPORT" val="{&quot;height&quot;:4897,&quot;width&quot;:4844}"/>
</p:tagLst>
</file>

<file path=ppt/tags/tag17.xml><?xml version="1.0" encoding="utf-8"?>
<p:tagLst xmlns:p="http://schemas.openxmlformats.org/presentationml/2006/main">
  <p:tag name="KSO_WM_UNIT_PLACING_PICTURE_USER_VIEWPORT" val="{&quot;height&quot;:6413,&quot;width&quot;:6345}"/>
</p:tagLst>
</file>

<file path=ppt/tags/tag18.xml><?xml version="1.0" encoding="utf-8"?>
<p:tagLst xmlns:p="http://schemas.openxmlformats.org/presentationml/2006/main">
  <p:tag name="KSO_WPP_MARK_KEY" val="0d053420-5d53-417f-a221-8a0b28d41378"/>
  <p:tag name="COMMONDATA" val="eyJoZGlkIjoiYzA3ODk1ODg1NjliNjNiYzNmYzQyMTVlYmUyYjI4MTc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1576</Words>
  <Application>WPS 演示</Application>
  <PresentationFormat>全屏显示(16:9)</PresentationFormat>
  <Paragraphs>271</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9" baseType="lpstr">
      <vt:lpstr>Arial</vt:lpstr>
      <vt:lpstr>宋体</vt:lpstr>
      <vt:lpstr>Wingdings</vt:lpstr>
      <vt:lpstr>Calibri Light</vt:lpstr>
      <vt:lpstr>微软雅黑</vt:lpstr>
      <vt:lpstr>Gill Sans</vt:lpstr>
      <vt:lpstr>Times New Roman</vt:lpstr>
      <vt:lpstr>Gill Sans MT</vt:lpstr>
      <vt:lpstr>Arial Unicode MS</vt:lpstr>
      <vt:lpstr>Calibri</vt:lpstr>
      <vt:lpstr>Calibri</vt:lpstr>
      <vt:lpstr>Arial</vt:lpstr>
      <vt:lpstr>Calibri Light</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沈怡</dc:creator>
  <cp:lastModifiedBy>1ZHI</cp:lastModifiedBy>
  <cp:revision>160</cp:revision>
  <dcterms:created xsi:type="dcterms:W3CDTF">2017-10-30T02:36:00Z</dcterms:created>
  <dcterms:modified xsi:type="dcterms:W3CDTF">2022-12-25T07:38:52Z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23CDA47653B145CD92A9137266D97CBD</vt:lpwstr>
  </property>
  <property fmtid="{D5CDD505-2E9C-101B-9397-08002B2CF9AE}" pid="3" name="KSOProductBuildVer">
    <vt:lpwstr>2052-11.1.0.12980</vt:lpwstr>
  </property>
</Properties>
</file>