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63.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952860" y="1142984"/>
            <a:ext cx="4824413" cy="706755"/>
          </a:xfrm>
          <a:prstGeom prst="rect">
            <a:avLst/>
          </a:prstGeom>
          <a:noFill/>
          <a:ln w="9525">
            <a:noFill/>
            <a:miter lim="800000"/>
          </a:ln>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8</a:t>
            </a:r>
            <a:r>
              <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章  查找</a:t>
            </a:r>
            <a:endParaRPr lang="zh-CN" altLang="en-US" sz="4000"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0483" name="Text Box 8"/>
          <p:cNvSpPr txBox="1">
            <a:spLocks noChangeArrowheads="1"/>
          </p:cNvSpPr>
          <p:nvPr/>
        </p:nvSpPr>
        <p:spPr bwMode="auto">
          <a:xfrm>
            <a:off x="3809984" y="2214554"/>
            <a:ext cx="4786346" cy="2801620"/>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tIns="216000" bIns="216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2800" dirty="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8.1 </a:t>
            </a:r>
            <a:r>
              <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 </a:t>
            </a:r>
            <a:r>
              <a:rPr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查找</a:t>
            </a:r>
            <a:r>
              <a:rPr lang="zh-CN" altLang="en-US" sz="2800" dirty="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的</a:t>
            </a:r>
            <a:r>
              <a:rPr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概念</a:t>
            </a:r>
            <a:endPar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a:p>
            <a:pPr lvl="1">
              <a:spcBef>
                <a:spcPct val="50000"/>
              </a:spcBef>
            </a:pPr>
            <a:r>
              <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8.2  </a:t>
            </a:r>
            <a:r>
              <a:rPr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静态查找表</a:t>
            </a:r>
            <a:endPar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a:p>
            <a:pPr lvl="1">
              <a:spcBef>
                <a:spcPct val="50000"/>
              </a:spcBef>
            </a:pPr>
            <a:r>
              <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8.3 </a:t>
            </a:r>
            <a:r>
              <a:rPr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 动态查找表</a:t>
            </a:r>
            <a:endParaRPr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a:p>
            <a:pPr lvl="1">
              <a:spcBef>
                <a:spcPct val="50000"/>
              </a:spcBef>
            </a:pPr>
            <a:r>
              <a:rPr kumimoji="1" lang="en-US" altLang="zh-CN"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8.4  </a:t>
            </a:r>
            <a:r>
              <a:rPr kumimoji="1"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哈希表查找</a:t>
            </a:r>
            <a:endParaRPr kumimoji="1" lang="zh-CN" altLang="en-US" sz="2800" dirty="0" smtClean="0">
              <a:ln w="11430"/>
              <a:solidFill>
                <a:schemeClr val="tx1"/>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p:txBody>
      </p:sp>
      <p:sp>
        <p:nvSpPr>
          <p:cNvPr id="4" name="Text Box 2"/>
          <p:cNvSpPr txBox="1">
            <a:spLocks noChangeArrowheads="1"/>
          </p:cNvSpPr>
          <p:nvPr/>
        </p:nvSpPr>
        <p:spPr bwMode="auto">
          <a:xfrm>
            <a:off x="1881190" y="1928802"/>
            <a:ext cx="428596" cy="1476375"/>
          </a:xfrm>
          <a:prstGeom prst="rect">
            <a:avLst/>
          </a:prstGeom>
          <a:noFill/>
          <a:ln w="9525">
            <a:noFill/>
            <a:miter lim="800000"/>
          </a:ln>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50000"/>
              </a:spcBef>
            </a:pPr>
            <a:r>
              <a:rPr lang="zh-CN" altLang="en-US"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8</a:t>
            </a:r>
            <a:r>
              <a:rPr lang="zh-CN" altLang="en-US"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rPr>
              <a:t>章  查找</a:t>
            </a:r>
            <a:endParaRPr lang="zh-CN" altLang="en-US" dirty="0">
              <a:ln w="11430"/>
              <a:solidFill>
                <a:schemeClr val="tx1"/>
              </a:solidFill>
              <a:effectLst>
                <a:outerShdw blurRad="80000" dist="40000" dir="5040000" algn="tl">
                  <a:srgbClr val="000000">
                    <a:alpha val="30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595538" y="357166"/>
            <a:ext cx="7820050" cy="1014730"/>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顺序查找算法如下（在顺序表</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中查找关键字为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的元素，成功时返回找到的元素的逻辑序号，失败时返回</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5603" name="Text Box 3"/>
          <p:cNvSpPr txBox="1">
            <a:spLocks noChangeArrowheads="1"/>
          </p:cNvSpPr>
          <p:nvPr/>
        </p:nvSpPr>
        <p:spPr bwMode="auto">
          <a:xfrm>
            <a:off x="2881290" y="1714488"/>
            <a:ext cx="7500990" cy="312928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SqSearch</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n,KeyType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k)</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顺序查找算法</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&lt;n &amp;&amp;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].key!=k)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从表头往后找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&gt;=n)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未找到返回</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return 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return i+1;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找到后返回其逻辑序号</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i+1</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705106" y="357166"/>
            <a:ext cx="7962926" cy="3528060"/>
          </a:xfrm>
          <a:prstGeom prst="rect">
            <a:avLst/>
          </a:prstGeom>
          <a:noFill/>
          <a:ln w="9525">
            <a:noFill/>
            <a:miter lim="800000"/>
          </a:ln>
        </p:spPr>
        <p:txBody>
          <a:bodyPr wrap="square">
            <a:spAutoFit/>
          </a:bodyPr>
          <a:lstStyle/>
          <a:p>
            <a:pPr>
              <a:lnSpc>
                <a:spcPts val="26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微软雅黑" panose="020B0503020204020204" charset="-122"/>
                <a:ea typeface="微软雅黑" panose="020B0503020204020204" charset="-122"/>
                <a:cs typeface="Consolas" panose="020B0609020204030204" pitchFamily="49" charset="0"/>
              </a:rPr>
              <a:t>算法分析</a:t>
            </a:r>
            <a:r>
              <a:rPr lang="zh-CN" altLang="en-US" sz="2000" dirty="0">
                <a:solidFill>
                  <a:schemeClr val="tx1"/>
                </a:solidFill>
                <a:latin typeface="Consolas" panose="020B0609020204030204" pitchFamily="49" charset="0"/>
                <a:ea typeface="黑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对于含有</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个元素的顺序表，元素的查找在等概率的前提下，查找成功的概率</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en-US" altLang="zh-CN" sz="2000"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个元素（序号为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的元素）查找成功需比较</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次</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个元素（序号为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的元素）查找成功需</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比较</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次</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第</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个元素（序号为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的元素）查找成功需比较</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次</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600"/>
              </a:lnSpc>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即</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成功找到第</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）个元素所需关键字比较次数</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，所以查找成功时的平均查找长度为：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053" name="Rectangle 5"/>
          <p:cNvSpPr>
            <a:spLocks noChangeArrowheads="1"/>
          </p:cNvSpPr>
          <p:nvPr/>
        </p:nvSpPr>
        <p:spPr bwMode="auto">
          <a:xfrm>
            <a:off x="1524000" y="3049588"/>
            <a:ext cx="309880" cy="368300"/>
          </a:xfrm>
          <a:prstGeom prst="rect">
            <a:avLst/>
          </a:prstGeom>
          <a:noFill/>
          <a:ln w="9525">
            <a:noFill/>
            <a:miter lim="800000"/>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3381356" y="4214818"/>
          <a:ext cx="6048375" cy="728662"/>
        </p:xfrm>
        <a:graphic>
          <a:graphicData uri="http://schemas.openxmlformats.org/presentationml/2006/ole">
            <mc:AlternateContent xmlns:mc="http://schemas.openxmlformats.org/markup-compatibility/2006">
              <mc:Choice xmlns:v="urn:schemas-microsoft-com:vml" Requires="v">
                <p:oleObj spid="_x0000_s2065" name="公式" r:id="rId1" imgW="3238500" imgH="393700" progId="Equation.3">
                  <p:embed/>
                </p:oleObj>
              </mc:Choice>
              <mc:Fallback>
                <p:oleObj name="公式" r:id="rId1" imgW="32385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56" y="4214818"/>
                        <a:ext cx="6048375"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3"/>
          <p:cNvSpPr txBox="1">
            <a:spLocks noChangeArrowheads="1"/>
          </p:cNvSpPr>
          <p:nvPr/>
        </p:nvSpPr>
        <p:spPr bwMode="auto">
          <a:xfrm>
            <a:off x="3103566" y="742733"/>
            <a:ext cx="7135838" cy="1398905"/>
          </a:xfrm>
          <a:prstGeom prst="rect">
            <a:avLst/>
          </a:prstGeom>
          <a:noFill/>
          <a:ln w="9525">
            <a:noFill/>
            <a:miter lim="800000"/>
          </a:ln>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任何一次不成功的查找，都需要和顺序表中</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个元素的关键字都比较一次，所以：</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zh-CN" altLang="en-US"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ASL</a:t>
            </a:r>
            <a:r>
              <a:rPr lang="en-US" altLang="zh-CN" sz="2000"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unsucc</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053" name="Rectangle 5"/>
          <p:cNvSpPr>
            <a:spLocks noChangeArrowheads="1"/>
          </p:cNvSpPr>
          <p:nvPr/>
        </p:nvSpPr>
        <p:spPr bwMode="auto">
          <a:xfrm>
            <a:off x="1524000" y="3049588"/>
            <a:ext cx="309880" cy="36830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952728" y="571480"/>
            <a:ext cx="3390894" cy="5219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smtClean="0">
                <a:solidFill>
                  <a:schemeClr val="tx1"/>
                </a:solidFill>
                <a:latin typeface="Consolas" panose="020B0609020204030204" pitchFamily="49" charset="0"/>
                <a:ea typeface="微软雅黑" panose="020B0503020204020204" charset="-122"/>
                <a:cs typeface="Consolas" panose="020B0609020204030204" pitchFamily="49" charset="0"/>
              </a:rPr>
              <a:t>8.2.2 </a:t>
            </a:r>
            <a:r>
              <a:rPr lang="zh-CN" altLang="en-US" sz="2800" dirty="0">
                <a:solidFill>
                  <a:schemeClr val="tx1"/>
                </a:solidFill>
                <a:latin typeface="Consolas" panose="020B0609020204030204" pitchFamily="49" charset="0"/>
                <a:ea typeface="微软雅黑" panose="020B0503020204020204" charset="-122"/>
                <a:cs typeface="Consolas" panose="020B0609020204030204" pitchFamily="49" charset="0"/>
              </a:rPr>
              <a:t>折半查找</a:t>
            </a:r>
            <a:endParaRPr lang="zh-CN" altLang="en-US" sz="2800" dirty="0">
              <a:solidFill>
                <a:schemeClr val="tx1"/>
              </a:solidFill>
              <a:latin typeface="Consolas" panose="020B0609020204030204" pitchFamily="49" charset="0"/>
              <a:ea typeface="微软雅黑" panose="020B0503020204020204" charset="-122"/>
              <a:cs typeface="Consolas" panose="020B0609020204030204" pitchFamily="49" charset="0"/>
            </a:endParaRPr>
          </a:p>
        </p:txBody>
      </p:sp>
      <p:sp>
        <p:nvSpPr>
          <p:cNvPr id="26627" name="Text Box 3"/>
          <p:cNvSpPr txBox="1">
            <a:spLocks noChangeArrowheads="1"/>
          </p:cNvSpPr>
          <p:nvPr/>
        </p:nvSpPr>
        <p:spPr bwMode="auto">
          <a:xfrm>
            <a:off x="2666976" y="1451606"/>
            <a:ext cx="7572428" cy="1476375"/>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折半</a:t>
            </a:r>
            <a:r>
              <a:rPr lang="zh-CN" altLang="en-US" sz="2000" dirty="0">
                <a:solidFill>
                  <a:schemeClr val="tx1"/>
                </a:solidFill>
                <a:ea typeface="楷体" panose="02010609060101010101" pitchFamily="49" charset="-122"/>
                <a:cs typeface="Times New Roman" panose="02020603050405020304" pitchFamily="18" charset="0"/>
              </a:rPr>
              <a:t>查找又称二分查找，它是一种效率较高的查找方法</a:t>
            </a:r>
            <a:r>
              <a:rPr lang="zh-CN" altLang="en-US" sz="2000" dirty="0" smtClean="0">
                <a:solidFill>
                  <a:schemeClr val="tx1"/>
                </a:solidFill>
                <a:ea typeface="楷体" panose="02010609060101010101" pitchFamily="49" charset="-122"/>
                <a:cs typeface="Times New Roman" panose="02020603050405020304" pitchFamily="18" charset="0"/>
              </a:rPr>
              <a:t>。</a:t>
            </a:r>
            <a:endParaRPr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200"/>
              </a:lnSpc>
              <a:spcBef>
                <a:spcPts val="1200"/>
              </a:spcBef>
              <a:buBlip>
                <a:blip r:embed="rId1"/>
              </a:buBlip>
            </a:pPr>
            <a:r>
              <a:rPr lang="zh-CN" altLang="en-US" sz="2000" dirty="0" smtClean="0">
                <a:solidFill>
                  <a:srgbClr val="FF0000"/>
                </a:solidFill>
                <a:ea typeface="楷体" panose="02010609060101010101" pitchFamily="49" charset="-122"/>
                <a:cs typeface="Times New Roman" panose="02020603050405020304" pitchFamily="18" charset="0"/>
              </a:rPr>
              <a:t>折半</a:t>
            </a:r>
            <a:r>
              <a:rPr lang="zh-CN" altLang="en-US" sz="2000" dirty="0">
                <a:solidFill>
                  <a:srgbClr val="FF0000"/>
                </a:solidFill>
                <a:ea typeface="楷体" panose="02010609060101010101" pitchFamily="49" charset="-122"/>
                <a:cs typeface="Times New Roman" panose="02020603050405020304" pitchFamily="18" charset="0"/>
              </a:rPr>
              <a:t>查找要求</a:t>
            </a:r>
            <a:r>
              <a:rPr lang="zh-CN" altLang="en-US" sz="2000" dirty="0">
                <a:solidFill>
                  <a:schemeClr val="tx1"/>
                </a:solidFill>
                <a:ea typeface="楷体" panose="02010609060101010101" pitchFamily="49" charset="-122"/>
                <a:cs typeface="Times New Roman" panose="02020603050405020304" pitchFamily="18" charset="0"/>
              </a:rPr>
              <a:t>顺序表中元素是有序的，即表中元素按关键字有序，假设有序顺序表是递增有序的</a:t>
            </a:r>
            <a:r>
              <a:rPr lang="zh-CN" altLang="en-US" sz="2000" dirty="0" smtClean="0">
                <a:solidFill>
                  <a:schemeClr val="tx1"/>
                </a:solidFill>
                <a:ea typeface="楷体" panose="02010609060101010101" pitchFamily="49" charset="-122"/>
                <a:cs typeface="Times New Roman" panose="02020603050405020304" pitchFamily="18" charset="0"/>
              </a:rPr>
              <a:t>。</a:t>
            </a:r>
            <a:r>
              <a:rPr lang="zh-CN" altLang="en-US" sz="2000" dirty="0">
                <a:solidFill>
                  <a:srgbClr val="0000FF"/>
                </a:solidFill>
                <a:ea typeface="楷体" panose="02010609060101010101" pitchFamily="49" charset="-122"/>
                <a:cs typeface="Times New Roman" panose="02020603050405020304" pitchFamily="18" charset="0"/>
              </a:rPr>
              <a:t>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666976" y="428604"/>
            <a:ext cx="7569257" cy="1322070"/>
          </a:xfrm>
          <a:prstGeom prst="rect">
            <a:avLst/>
          </a:prstGeom>
          <a:noFill/>
          <a:ln w="9525">
            <a:noFill/>
            <a:miter lim="800000"/>
          </a:ln>
        </p:spPr>
        <p:txBody>
          <a:bodyPr wrap="square">
            <a:spAutoFit/>
          </a:bodyPr>
          <a:lstStyle/>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微软雅黑" panose="020B0503020204020204" charset="-122"/>
                <a:ea typeface="微软雅黑" panose="020B0503020204020204" charset="-122"/>
                <a:cs typeface="Consolas" panose="020B0609020204030204" pitchFamily="49" charset="0"/>
              </a:rPr>
              <a:t>基本思路：</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[low..high]</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是当前的查找区间，首先确定该区间的中点位置</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mid=</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low+high</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；然后将待查的</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值与</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[mid].key</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比较</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167042" y="1839667"/>
            <a:ext cx="7286676" cy="3374390"/>
          </a:xfrm>
          <a:prstGeom prst="rect">
            <a:avLst/>
          </a:prstGeom>
          <a:noFill/>
        </p:spPr>
        <p:txBody>
          <a:bodyPr wrap="square" rtlCol="0">
            <a:spAutoFit/>
          </a:bodyPr>
          <a:lstStyle/>
          <a:p>
            <a:pPr marL="457200" indent="-457200">
              <a:lnSpc>
                <a:spcPts val="32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[mid].key=</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，则查找成功并返回该元素的逻辑序号；</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[mid].key&gt;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，则由表的有序性可知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-1].key</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均大于</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，因此若表中存在关键字等于</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的元素，则该元素必定在位置</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左子表</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[0..mid-1]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中，故新的查找区间是左子表</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[0..mid-1]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[mid].key&lt;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，则要查找的</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必在位置</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的右子表</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[mid+1..</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中，即新的查找区间是右子表</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[mid+1..</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024166" y="5429264"/>
            <a:ext cx="5786478" cy="398780"/>
          </a:xfrm>
          <a:prstGeom prst="rect">
            <a:avLst/>
          </a:prstGeom>
          <a:noFill/>
        </p:spPr>
        <p:txBody>
          <a:bodyPr wrap="square" rtlCol="0">
            <a:spAutoFit/>
          </a:bodyPr>
          <a:lstStyle/>
          <a:p>
            <a:r>
              <a:rPr lang="zh-CN" altLang="en-US" sz="2000" dirty="0" smtClean="0">
                <a:solidFill>
                  <a:schemeClr val="tx1"/>
                </a:solidFill>
                <a:ea typeface="楷体" panose="02010609060101010101" pitchFamily="49" charset="-122"/>
                <a:cs typeface="Times New Roman" panose="02020603050405020304" pitchFamily="18" charset="0"/>
              </a:rPr>
              <a:t>下一次查找是针对新的查找区间进行的。</a:t>
            </a:r>
            <a:endParaRPr lang="zh-CN" altLang="en-US" sz="2000" dirty="0" smtClean="0">
              <a:solidFill>
                <a:schemeClr val="tx1"/>
              </a:solidFill>
            </a:endParaRPr>
          </a:p>
        </p:txBody>
      </p:sp>
      <p:sp>
        <p:nvSpPr>
          <p:cNvPr id="7" name="TextBox 6"/>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562231" y="142852"/>
            <a:ext cx="8034363" cy="1414780"/>
          </a:xfrm>
          <a:prstGeom prst="rect">
            <a:avLst/>
          </a:prstGeom>
          <a:noFill/>
          <a:ln w="9525">
            <a:noFill/>
            <a:miter lim="800000"/>
          </a:ln>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8.2</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关键字有序</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序列（</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2,4,7,9,10,14,18,26,32,40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采用折半查找方法查找关键字为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折半查找过程如下：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7" name="组合 36"/>
          <p:cNvGrpSpPr/>
          <p:nvPr/>
        </p:nvGrpSpPr>
        <p:grpSpPr>
          <a:xfrm>
            <a:off x="3381356" y="1643050"/>
            <a:ext cx="4701845" cy="1213414"/>
            <a:chOff x="1857356" y="1643050"/>
            <a:chExt cx="4701845" cy="1213414"/>
          </a:xfrm>
        </p:grpSpPr>
        <p:sp>
          <p:nvSpPr>
            <p:cNvPr id="5" name="TextBox 4"/>
            <p:cNvSpPr txBox="1"/>
            <p:nvPr/>
          </p:nvSpPr>
          <p:spPr>
            <a:xfrm>
              <a:off x="2143108" y="1643050"/>
              <a:ext cx="4143404" cy="398780"/>
            </a:xfrm>
            <a:prstGeom prst="rect">
              <a:avLst/>
            </a:prstGeom>
            <a:noFill/>
          </p:spPr>
          <p:txBody>
            <a:bodyPr wrap="square" rtlCol="0">
              <a:spAutoFit/>
            </a:bodyPr>
            <a:lstStyle/>
            <a:p>
              <a:r>
                <a:rPr lang="en-US"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0  1  2  3  4  5  6  7  8  9</a:t>
              </a:r>
              <a:endParaRPr lang="zh-CN" altLang="en-US" sz="2000">
                <a:solidFill>
                  <a:srgbClr val="00B0F0"/>
                </a:solidFill>
              </a:endParaRPr>
            </a:p>
          </p:txBody>
        </p:sp>
        <p:sp>
          <p:nvSpPr>
            <p:cNvPr id="6" name="TextBox 5"/>
            <p:cNvSpPr txBox="1"/>
            <p:nvPr/>
          </p:nvSpPr>
          <p:spPr>
            <a:xfrm>
              <a:off x="1857356" y="2488164"/>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low=0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2143108" y="1885882"/>
              <a:ext cx="4143404"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2  4  7  9 10 14 18 26 32 40</a:t>
              </a:r>
              <a:endParaRPr lang="zh-CN" altLang="en-US" sz="2000">
                <a:solidFill>
                  <a:srgbClr val="FF00FF"/>
                </a:solidFill>
              </a:endParaRPr>
            </a:p>
          </p:txBody>
        </p:sp>
        <p:cxnSp>
          <p:nvCxnSpPr>
            <p:cNvPr id="9" name="直接箭头连接符 8"/>
            <p:cNvCxnSpPr/>
            <p:nvPr/>
          </p:nvCxnSpPr>
          <p:spPr>
            <a:xfrm rot="5400000" flipH="1" flipV="1">
              <a:off x="2141984"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59069" y="2488164"/>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high=9</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1" name="直接箭头连接符 10"/>
            <p:cNvCxnSpPr/>
            <p:nvPr/>
          </p:nvCxnSpPr>
          <p:spPr>
            <a:xfrm rot="5400000" flipH="1" flipV="1">
              <a:off x="5843697"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024430" y="2214554"/>
            <a:ext cx="1000132" cy="615784"/>
            <a:chOff x="3500430" y="2214554"/>
            <a:chExt cx="1000132" cy="615784"/>
          </a:xfrm>
        </p:grpSpPr>
        <p:sp>
          <p:nvSpPr>
            <p:cNvPr id="12" name="TextBox 11"/>
            <p:cNvSpPr txBox="1"/>
            <p:nvPr/>
          </p:nvSpPr>
          <p:spPr>
            <a:xfrm>
              <a:off x="3500430" y="2462038"/>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mid=4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3" name="直接箭头连接符 12"/>
            <p:cNvCxnSpPr/>
            <p:nvPr/>
          </p:nvCxnSpPr>
          <p:spPr>
            <a:xfrm rot="5400000" flipH="1" flipV="1">
              <a:off x="3785058" y="235776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381356" y="2818307"/>
            <a:ext cx="4429156" cy="1609793"/>
            <a:chOff x="1857356" y="2818307"/>
            <a:chExt cx="4429156" cy="1609793"/>
          </a:xfrm>
        </p:grpSpPr>
        <p:sp>
          <p:nvSpPr>
            <p:cNvPr id="14" name="TextBox 13"/>
            <p:cNvSpPr txBox="1"/>
            <p:nvPr/>
          </p:nvSpPr>
          <p:spPr>
            <a:xfrm>
              <a:off x="3968247" y="2818307"/>
              <a:ext cx="928694" cy="398780"/>
            </a:xfrm>
            <a:prstGeom prst="rect">
              <a:avLst/>
            </a:prstGeom>
            <a:noFill/>
          </p:spPr>
          <p:txBody>
            <a:bodyPr wrap="square" rtlCol="0">
              <a:spAutoFit/>
            </a:bodyPr>
            <a:lstStyle/>
            <a:p>
              <a:r>
                <a:rPr lang="en-US" altLang="zh-CN" sz="2000" smtClean="0">
                  <a:solidFill>
                    <a:srgbClr val="FF0000"/>
                  </a:solidFill>
                  <a:latin typeface="Consolas" panose="020B0609020204030204" pitchFamily="49" charset="0"/>
                  <a:cs typeface="Consolas" panose="020B0609020204030204" pitchFamily="49" charset="0"/>
                </a:rPr>
                <a:t>7</a:t>
              </a:r>
              <a:r>
                <a:rPr lang="en-US" altLang="zh-CN" sz="2000" smtClean="0">
                  <a:solidFill>
                    <a:srgbClr val="0000FF"/>
                  </a:solidFill>
                  <a:latin typeface="Consolas" panose="020B0609020204030204" pitchFamily="49" charset="0"/>
                  <a:cs typeface="Consolas" panose="020B0609020204030204" pitchFamily="49" charset="0"/>
                </a:rPr>
                <a:t>&lt;10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5" name="下箭头 14"/>
            <p:cNvSpPr/>
            <p:nvPr/>
          </p:nvSpPr>
          <p:spPr>
            <a:xfrm>
              <a:off x="3857620" y="2857496"/>
              <a:ext cx="142876" cy="360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TextBox 15"/>
            <p:cNvSpPr txBox="1"/>
            <p:nvPr/>
          </p:nvSpPr>
          <p:spPr>
            <a:xfrm>
              <a:off x="2143108" y="3214686"/>
              <a:ext cx="4143404" cy="398780"/>
            </a:xfrm>
            <a:prstGeom prst="rect">
              <a:avLst/>
            </a:prstGeom>
            <a:noFill/>
          </p:spPr>
          <p:txBody>
            <a:bodyPr wrap="square" rtlCol="0">
              <a:spAutoFit/>
            </a:bodyPr>
            <a:lstStyle/>
            <a:p>
              <a:r>
                <a:rPr lang="en-US"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0  1  2  3  4  5  6  7  8  9</a:t>
              </a:r>
              <a:endParaRPr lang="zh-CN" altLang="en-US" sz="2000">
                <a:solidFill>
                  <a:srgbClr val="00B0F0"/>
                </a:solidFill>
              </a:endParaRPr>
            </a:p>
          </p:txBody>
        </p:sp>
        <p:sp>
          <p:nvSpPr>
            <p:cNvPr id="17" name="TextBox 16"/>
            <p:cNvSpPr txBox="1"/>
            <p:nvPr/>
          </p:nvSpPr>
          <p:spPr>
            <a:xfrm>
              <a:off x="1857356" y="4059800"/>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low=0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8" name="TextBox 17"/>
            <p:cNvSpPr txBox="1"/>
            <p:nvPr/>
          </p:nvSpPr>
          <p:spPr>
            <a:xfrm>
              <a:off x="2143108" y="3457518"/>
              <a:ext cx="4143404" cy="398780"/>
            </a:xfrm>
            <a:prstGeom prst="rect">
              <a:avLst/>
            </a:prstGeom>
            <a:noFill/>
          </p:spPr>
          <p:txBody>
            <a:bodyPr wrap="square" rtlCol="0">
              <a:spAutoFit/>
            </a:bodyPr>
            <a:lstStyle/>
            <a:p>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2  4  7  9 </a:t>
              </a:r>
              <a:r>
                <a:rPr lang="en-US" altLang="zh-CN" sz="2000" smtClean="0">
                  <a:solidFill>
                    <a:srgbClr val="00B050"/>
                  </a:solidFill>
                  <a:latin typeface="Consolas" panose="020B0609020204030204" pitchFamily="49" charset="0"/>
                  <a:ea typeface="楷体" panose="02010609060101010101" pitchFamily="49" charset="-122"/>
                  <a:cs typeface="Consolas" panose="020B0609020204030204" pitchFamily="49" charset="0"/>
                </a:rPr>
                <a:t>10 14 18 26 32 40</a:t>
              </a:r>
              <a:endParaRPr lang="zh-CN" altLang="en-US" sz="2000">
                <a:solidFill>
                  <a:srgbClr val="00B050"/>
                </a:solidFill>
              </a:endParaRPr>
            </a:p>
          </p:txBody>
        </p:sp>
        <p:cxnSp>
          <p:nvCxnSpPr>
            <p:cNvPr id="19" name="直接箭头连接符 18"/>
            <p:cNvCxnSpPr/>
            <p:nvPr/>
          </p:nvCxnSpPr>
          <p:spPr>
            <a:xfrm rot="5400000" flipH="1" flipV="1">
              <a:off x="2141984" y="3929396"/>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17114" y="4059800"/>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high=3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1" name="直接箭头连接符 20"/>
            <p:cNvCxnSpPr/>
            <p:nvPr/>
          </p:nvCxnSpPr>
          <p:spPr>
            <a:xfrm rot="5400000" flipH="1" flipV="1">
              <a:off x="3401742" y="3929396"/>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809984" y="3818439"/>
            <a:ext cx="1000132" cy="1038289"/>
            <a:chOff x="2285984" y="3818439"/>
            <a:chExt cx="1000132" cy="1038289"/>
          </a:xfrm>
        </p:grpSpPr>
        <p:sp>
          <p:nvSpPr>
            <p:cNvPr id="22" name="TextBox 21"/>
            <p:cNvSpPr txBox="1"/>
            <p:nvPr/>
          </p:nvSpPr>
          <p:spPr>
            <a:xfrm>
              <a:off x="2285984" y="4488428"/>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mid=1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3" name="直接箭头连接符 22"/>
            <p:cNvCxnSpPr/>
            <p:nvPr/>
          </p:nvCxnSpPr>
          <p:spPr>
            <a:xfrm rot="5400000" flipH="1" flipV="1">
              <a:off x="2354612" y="4177645"/>
              <a:ext cx="720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667108" y="4429132"/>
            <a:ext cx="4143404" cy="1642042"/>
            <a:chOff x="2143108" y="4429132"/>
            <a:chExt cx="4143404" cy="1642042"/>
          </a:xfrm>
        </p:grpSpPr>
        <p:sp>
          <p:nvSpPr>
            <p:cNvPr id="26" name="TextBox 25"/>
            <p:cNvSpPr txBox="1"/>
            <p:nvPr/>
          </p:nvSpPr>
          <p:spPr>
            <a:xfrm>
              <a:off x="2143108" y="4857760"/>
              <a:ext cx="4143404" cy="398780"/>
            </a:xfrm>
            <a:prstGeom prst="rect">
              <a:avLst/>
            </a:prstGeom>
            <a:noFill/>
          </p:spPr>
          <p:txBody>
            <a:bodyPr wrap="square" rtlCol="0">
              <a:spAutoFit/>
            </a:bodyPr>
            <a:lstStyle/>
            <a:p>
              <a:r>
                <a:rPr lang="en-US"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0  1  2  3  4  5  6  7  8  9</a:t>
              </a:r>
              <a:endParaRPr lang="zh-CN" altLang="en-US" sz="2000">
                <a:solidFill>
                  <a:srgbClr val="00B0F0"/>
                </a:solidFill>
              </a:endParaRPr>
            </a:p>
          </p:txBody>
        </p:sp>
        <p:grpSp>
          <p:nvGrpSpPr>
            <p:cNvPr id="41" name="组合 40"/>
            <p:cNvGrpSpPr/>
            <p:nvPr/>
          </p:nvGrpSpPr>
          <p:grpSpPr>
            <a:xfrm>
              <a:off x="2143108" y="4429132"/>
              <a:ext cx="4143404" cy="1642042"/>
              <a:chOff x="2143108" y="4429132"/>
              <a:chExt cx="4143404" cy="1642042"/>
            </a:xfrm>
          </p:grpSpPr>
          <p:sp>
            <p:nvSpPr>
              <p:cNvPr id="24" name="TextBox 23"/>
              <p:cNvSpPr txBox="1"/>
              <p:nvPr/>
            </p:nvSpPr>
            <p:spPr>
              <a:xfrm>
                <a:off x="3981310" y="4429132"/>
                <a:ext cx="714380" cy="398780"/>
              </a:xfrm>
              <a:prstGeom prst="rect">
                <a:avLst/>
              </a:prstGeom>
              <a:noFill/>
            </p:spPr>
            <p:txBody>
              <a:bodyPr wrap="square" rtlCol="0">
                <a:spAutoFit/>
              </a:bodyPr>
              <a:lstStyle/>
              <a:p>
                <a:r>
                  <a:rPr lang="en-US" altLang="zh-CN" sz="2000" smtClean="0">
                    <a:solidFill>
                      <a:srgbClr val="FF0000"/>
                    </a:solidFill>
                    <a:latin typeface="Consolas" panose="020B0609020204030204" pitchFamily="49" charset="0"/>
                    <a:cs typeface="Consolas" panose="020B0609020204030204" pitchFamily="49" charset="0"/>
                  </a:rPr>
                  <a:t>7</a:t>
                </a:r>
                <a:r>
                  <a:rPr lang="en-US" altLang="zh-CN" sz="2000" smtClean="0">
                    <a:solidFill>
                      <a:srgbClr val="006600"/>
                    </a:solidFill>
                    <a:latin typeface="Consolas" panose="020B0609020204030204" pitchFamily="49" charset="0"/>
                    <a:cs typeface="Consolas" panose="020B0609020204030204" pitchFamily="49" charset="0"/>
                  </a:rPr>
                  <a:t>&gt;4</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25" name="下箭头 24"/>
              <p:cNvSpPr/>
              <p:nvPr/>
            </p:nvSpPr>
            <p:spPr>
              <a:xfrm>
                <a:off x="3857620" y="4500570"/>
                <a:ext cx="142876" cy="3600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2285984" y="5702874"/>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low=2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TextBox 27"/>
              <p:cNvSpPr txBox="1"/>
              <p:nvPr/>
            </p:nvSpPr>
            <p:spPr>
              <a:xfrm>
                <a:off x="2143108" y="5100592"/>
                <a:ext cx="4143404" cy="398780"/>
              </a:xfrm>
              <a:prstGeom prst="rect">
                <a:avLst/>
              </a:prstGeom>
              <a:noFill/>
            </p:spPr>
            <p:txBody>
              <a:bodyPr wrap="square" rtlCol="0">
                <a:spAutoFit/>
              </a:bodyPr>
              <a:lstStyle/>
              <a:p>
                <a:r>
                  <a:rPr lang="en-US" altLang="zh-CN" sz="2000" smtClean="0">
                    <a:solidFill>
                      <a:srgbClr val="00B05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B050"/>
                    </a:solidFill>
                    <a:latin typeface="Consolas" panose="020B0609020204030204" pitchFamily="49" charset="0"/>
                    <a:ea typeface="楷体" panose="02010609060101010101" pitchFamily="49" charset="-122"/>
                    <a:cs typeface="Consolas" panose="020B0609020204030204" pitchFamily="49" charset="0"/>
                  </a:rPr>
                  <a:t>4</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  7  9 </a:t>
                </a:r>
                <a:r>
                  <a:rPr lang="en-US" altLang="zh-CN" sz="2000" smtClean="0">
                    <a:solidFill>
                      <a:srgbClr val="00B050"/>
                    </a:solidFill>
                    <a:latin typeface="Consolas" panose="020B0609020204030204" pitchFamily="49" charset="0"/>
                    <a:ea typeface="楷体" panose="02010609060101010101" pitchFamily="49" charset="-122"/>
                    <a:cs typeface="Consolas" panose="020B0609020204030204" pitchFamily="49" charset="0"/>
                  </a:rPr>
                  <a:t>10 14 18 26 32 40</a:t>
                </a:r>
                <a:endParaRPr lang="zh-CN" altLang="en-US" sz="2000">
                  <a:solidFill>
                    <a:srgbClr val="00B050"/>
                  </a:solidFill>
                </a:endParaRPr>
              </a:p>
            </p:txBody>
          </p:sp>
          <p:cxnSp>
            <p:nvCxnSpPr>
              <p:cNvPr id="29" name="直接箭头连接符 28"/>
              <p:cNvCxnSpPr/>
              <p:nvPr/>
            </p:nvCxnSpPr>
            <p:spPr>
              <a:xfrm rot="5400000" flipH="1" flipV="1">
                <a:off x="2713488" y="5430388"/>
                <a:ext cx="288000" cy="285752"/>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17114" y="5702874"/>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high=3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1" name="直接箭头连接符 30"/>
              <p:cNvCxnSpPr/>
              <p:nvPr/>
            </p:nvCxnSpPr>
            <p:spPr>
              <a:xfrm rot="5400000" flipH="1" flipV="1">
                <a:off x="3401742" y="5572470"/>
                <a:ext cx="288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42" name="组合 41"/>
          <p:cNvGrpSpPr/>
          <p:nvPr/>
        </p:nvGrpSpPr>
        <p:grpSpPr>
          <a:xfrm>
            <a:off x="4212486" y="5461513"/>
            <a:ext cx="4383844" cy="1038289"/>
            <a:chOff x="2688486" y="5461513"/>
            <a:chExt cx="4383844" cy="1038289"/>
          </a:xfrm>
        </p:grpSpPr>
        <p:sp>
          <p:nvSpPr>
            <p:cNvPr id="32" name="TextBox 31"/>
            <p:cNvSpPr txBox="1"/>
            <p:nvPr/>
          </p:nvSpPr>
          <p:spPr>
            <a:xfrm>
              <a:off x="2688486" y="6131502"/>
              <a:ext cx="1000132" cy="368300"/>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mid=2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3" name="直接箭头连接符 32"/>
            <p:cNvCxnSpPr/>
            <p:nvPr/>
          </p:nvCxnSpPr>
          <p:spPr>
            <a:xfrm rot="5400000" flipH="1" flipV="1">
              <a:off x="2757114" y="5820719"/>
              <a:ext cx="720000"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43504" y="5857892"/>
              <a:ext cx="1928826" cy="398780"/>
            </a:xfrm>
            <a:prstGeom prst="rect">
              <a:avLst/>
            </a:prstGeom>
            <a:noFill/>
          </p:spPr>
          <p:txBody>
            <a:bodyPr wrap="square" rtlCol="0">
              <a:spAutoFit/>
            </a:bodyPr>
            <a:lstStyle/>
            <a:p>
              <a:r>
                <a:rPr lang="en-US" altLang="zh-CN" sz="2000" smtClean="0">
                  <a:solidFill>
                    <a:srgbClr val="006600"/>
                  </a:solidFill>
                  <a:latin typeface="Consolas" panose="020B0609020204030204" pitchFamily="49" charset="0"/>
                  <a:ea typeface="微软雅黑" panose="020B0503020204020204" charset="-122"/>
                  <a:cs typeface="Consolas" panose="020B0609020204030204" pitchFamily="49" charset="0"/>
                </a:rPr>
                <a:t>7=</a:t>
              </a:r>
              <a:r>
                <a:rPr lang="en-US" altLang="zh-CN" sz="2000" smtClean="0">
                  <a:solidFill>
                    <a:srgbClr val="FF0000"/>
                  </a:solidFill>
                  <a:latin typeface="Consolas" panose="020B0609020204030204" pitchFamily="49" charset="0"/>
                  <a:ea typeface="微软雅黑" panose="020B0503020204020204" charset="-122"/>
                  <a:cs typeface="Consolas" panose="020B0609020204030204" pitchFamily="49" charset="0"/>
                </a:rPr>
                <a:t>7 </a:t>
              </a:r>
              <a:r>
                <a:rPr lang="zh-CN" altLang="en-US" sz="2000" smtClean="0">
                  <a:solidFill>
                    <a:srgbClr val="FF0000"/>
                  </a:solidFill>
                  <a:latin typeface="Consolas" panose="020B0609020204030204" pitchFamily="49" charset="0"/>
                  <a:ea typeface="微软雅黑" panose="020B0503020204020204" charset="-122"/>
                  <a:cs typeface="Consolas" panose="020B0609020204030204" pitchFamily="49" charset="0"/>
                </a:rPr>
                <a:t>成功！</a:t>
              </a:r>
              <a:endParaRPr lang="zh-CN" altLang="en-US" sz="2000">
                <a:solidFill>
                  <a:srgbClr val="FF0000"/>
                </a:solidFill>
                <a:latin typeface="Consolas" panose="020B0609020204030204" pitchFamily="49" charset="0"/>
                <a:ea typeface="微软雅黑" panose="020B0503020204020204" charset="-122"/>
                <a:cs typeface="Consolas" panose="020B0609020204030204" pitchFamily="49" charset="0"/>
              </a:endParaRPr>
            </a:p>
          </p:txBody>
        </p:sp>
        <p:sp>
          <p:nvSpPr>
            <p:cNvPr id="36" name="右箭头 35"/>
            <p:cNvSpPr/>
            <p:nvPr/>
          </p:nvSpPr>
          <p:spPr>
            <a:xfrm>
              <a:off x="4500562" y="5929330"/>
              <a:ext cx="571504"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44" name="TextBox 43"/>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95538" y="311987"/>
            <a:ext cx="7891488" cy="860425"/>
          </a:xfrm>
          <a:prstGeom prst="rect">
            <a:avLst/>
          </a:prstGeom>
          <a:noFill/>
          <a:ln w="9525">
            <a:noFill/>
            <a:miter lim="800000"/>
          </a:ln>
        </p:spPr>
        <p:txBody>
          <a:bodyPr wrap="square">
            <a:spAutoFit/>
          </a:bodyPr>
          <a:lstStyle/>
          <a:p>
            <a:pPr>
              <a:lnSpc>
                <a:spcPts val="30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折半查找算法如下（在有序顺序表</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中进行折半查找，成功时返回元素的逻辑序号，失败时返回</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675" name="Text Box 3"/>
          <p:cNvSpPr txBox="1">
            <a:spLocks noChangeArrowheads="1"/>
          </p:cNvSpPr>
          <p:nvPr/>
        </p:nvSpPr>
        <p:spPr bwMode="auto">
          <a:xfrm>
            <a:off x="2706692" y="1285860"/>
            <a:ext cx="7747026" cy="469392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ts val="2600"/>
              </a:lnSpc>
            </a:pP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BinSearch</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n,KeyType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k</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拆半查找算法</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low=0,high=n-1,mid;</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(low&lt;=high)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当前区间存在元素时循环</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mid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low+high</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)/2;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求查找区间的中间位置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(R[mid].key==k</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mid+1;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找到后返回其逻辑序号</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mid+1</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else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(R[mid].key&gt;k)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继续在</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R[low..mid-1]</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中查找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high=mid-1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//R[mid].key&lt;k</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low=mid+1</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继续在</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mid+1..high</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中查找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若当前查找区间没有元素时返回</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2595538" y="198759"/>
            <a:ext cx="7637491" cy="1476375"/>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微软雅黑" panose="020B0503020204020204" charset="-122"/>
                <a:cs typeface="Consolas" panose="020B0609020204030204" pitchFamily="49" charset="0"/>
              </a:rPr>
              <a:t>算法分析：</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折半查找过程构成一个判定树，把当前查找区间的中间位置上的记录作为根，左子表和右子表中的记录分别作为根的左子树和右子树</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[0..9]</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的全部查找情况：</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0" name="组合 89"/>
          <p:cNvGrpSpPr/>
          <p:nvPr/>
        </p:nvGrpSpPr>
        <p:grpSpPr>
          <a:xfrm>
            <a:off x="5927350" y="1928802"/>
            <a:ext cx="785818" cy="940836"/>
            <a:chOff x="4403350" y="1928802"/>
            <a:chExt cx="785818" cy="940836"/>
          </a:xfrm>
        </p:grpSpPr>
        <p:sp>
          <p:nvSpPr>
            <p:cNvPr id="6" name="椭圆 5"/>
            <p:cNvSpPr/>
            <p:nvPr/>
          </p:nvSpPr>
          <p:spPr>
            <a:xfrm>
              <a:off x="4403350" y="222669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4403350" y="192880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grpSp>
      <p:grpSp>
        <p:nvGrpSpPr>
          <p:cNvPr id="93" name="组合 92"/>
          <p:cNvGrpSpPr/>
          <p:nvPr/>
        </p:nvGrpSpPr>
        <p:grpSpPr>
          <a:xfrm>
            <a:off x="2966698" y="3573441"/>
            <a:ext cx="1051095" cy="1010709"/>
            <a:chOff x="1442698" y="3573441"/>
            <a:chExt cx="1051095" cy="1010709"/>
          </a:xfrm>
        </p:grpSpPr>
        <p:sp>
          <p:nvSpPr>
            <p:cNvPr id="10" name="椭圆 9"/>
            <p:cNvSpPr/>
            <p:nvPr/>
          </p:nvSpPr>
          <p:spPr>
            <a:xfrm>
              <a:off x="1442698" y="3941208"/>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[0]</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TextBox 10"/>
            <p:cNvSpPr txBox="1"/>
            <p:nvPr/>
          </p:nvSpPr>
          <p:spPr>
            <a:xfrm>
              <a:off x="1442698" y="3643314"/>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0</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29" name="直接连接符 28"/>
            <p:cNvCxnSpPr>
              <a:stCxn id="8" idx="3"/>
              <a:endCxn id="10" idx="7"/>
            </p:cNvCxnSpPr>
            <p:nvPr/>
          </p:nvCxnSpPr>
          <p:spPr>
            <a:xfrm rot="5400000">
              <a:off x="2042164" y="3583736"/>
              <a:ext cx="461924" cy="4413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4522935" y="3573440"/>
            <a:ext cx="1053316" cy="1082148"/>
            <a:chOff x="2998935" y="3573440"/>
            <a:chExt cx="1053316" cy="1082148"/>
          </a:xfrm>
        </p:grpSpPr>
        <p:sp>
          <p:nvSpPr>
            <p:cNvPr id="12" name="椭圆 11"/>
            <p:cNvSpPr/>
            <p:nvPr/>
          </p:nvSpPr>
          <p:spPr>
            <a:xfrm>
              <a:off x="3266433" y="401264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3266433" y="371475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2</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31" name="直接连接符 30"/>
            <p:cNvCxnSpPr>
              <a:stCxn id="8" idx="5"/>
            </p:cNvCxnSpPr>
            <p:nvPr/>
          </p:nvCxnSpPr>
          <p:spPr>
            <a:xfrm rot="16200000" flipH="1">
              <a:off x="2938799" y="3633576"/>
              <a:ext cx="510643" cy="3903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3913174" y="2548167"/>
            <a:ext cx="2014177" cy="1119431"/>
            <a:chOff x="2389174" y="2548167"/>
            <a:chExt cx="2014177" cy="1119431"/>
          </a:xfrm>
        </p:grpSpPr>
        <p:sp>
          <p:nvSpPr>
            <p:cNvPr id="8" name="椭圆 7"/>
            <p:cNvSpPr/>
            <p:nvPr/>
          </p:nvSpPr>
          <p:spPr>
            <a:xfrm>
              <a:off x="2389174" y="302465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2411398" y="271406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0</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33" name="直接连接符 32"/>
            <p:cNvCxnSpPr>
              <a:stCxn id="6" idx="2"/>
              <a:endCxn id="8" idx="7"/>
            </p:cNvCxnSpPr>
            <p:nvPr/>
          </p:nvCxnSpPr>
          <p:spPr>
            <a:xfrm rot="10800000" flipV="1">
              <a:off x="2998936" y="2548167"/>
              <a:ext cx="1404415" cy="5706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6641730" y="2548167"/>
            <a:ext cx="1993292" cy="1119431"/>
            <a:chOff x="5117730" y="2548167"/>
            <a:chExt cx="1993292" cy="1119431"/>
          </a:xfrm>
        </p:grpSpPr>
        <p:sp>
          <p:nvSpPr>
            <p:cNvPr id="16" name="椭圆 15"/>
            <p:cNvSpPr/>
            <p:nvPr/>
          </p:nvSpPr>
          <p:spPr>
            <a:xfrm>
              <a:off x="6325204" y="302465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7" name="TextBox 16"/>
            <p:cNvSpPr txBox="1"/>
            <p:nvPr/>
          </p:nvSpPr>
          <p:spPr>
            <a:xfrm>
              <a:off x="6325204" y="272676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5</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35" name="直接连接符 34"/>
            <p:cNvCxnSpPr>
              <a:stCxn id="6" idx="6"/>
              <a:endCxn id="16" idx="1"/>
            </p:cNvCxnSpPr>
            <p:nvPr/>
          </p:nvCxnSpPr>
          <p:spPr>
            <a:xfrm>
              <a:off x="5117730" y="2548167"/>
              <a:ext cx="1312093" cy="5706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6920510" y="3573441"/>
            <a:ext cx="1033313" cy="1082147"/>
            <a:chOff x="5396510" y="3573441"/>
            <a:chExt cx="1033313" cy="1082147"/>
          </a:xfrm>
        </p:grpSpPr>
        <p:sp>
          <p:nvSpPr>
            <p:cNvPr id="18" name="椭圆 17"/>
            <p:cNvSpPr/>
            <p:nvPr/>
          </p:nvSpPr>
          <p:spPr>
            <a:xfrm>
              <a:off x="5396510" y="401264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9" name="TextBox 18"/>
            <p:cNvSpPr txBox="1"/>
            <p:nvPr/>
          </p:nvSpPr>
          <p:spPr>
            <a:xfrm>
              <a:off x="5396510" y="371475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5</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37" name="直接连接符 36"/>
            <p:cNvCxnSpPr>
              <a:stCxn id="16" idx="3"/>
              <a:endCxn id="18" idx="7"/>
            </p:cNvCxnSpPr>
            <p:nvPr/>
          </p:nvCxnSpPr>
          <p:spPr>
            <a:xfrm rot="5400000">
              <a:off x="5951366" y="3628346"/>
              <a:ext cx="533362" cy="4235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7420576" y="4561430"/>
            <a:ext cx="1071570" cy="1237166"/>
            <a:chOff x="5896576" y="4561430"/>
            <a:chExt cx="1071570" cy="1237166"/>
          </a:xfrm>
        </p:grpSpPr>
        <p:sp>
          <p:nvSpPr>
            <p:cNvPr id="22" name="椭圆 21"/>
            <p:cNvSpPr/>
            <p:nvPr/>
          </p:nvSpPr>
          <p:spPr>
            <a:xfrm>
              <a:off x="5896576" y="5155654"/>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6182328" y="486990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6</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6</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39" name="直接连接符 38"/>
            <p:cNvCxnSpPr>
              <a:stCxn id="18" idx="5"/>
              <a:endCxn id="22" idx="0"/>
            </p:cNvCxnSpPr>
            <p:nvPr/>
          </p:nvCxnSpPr>
          <p:spPr>
            <a:xfrm rot="16200000" flipH="1">
              <a:off x="5832907" y="4734794"/>
              <a:ext cx="594223" cy="2474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8458965" y="3573441"/>
            <a:ext cx="1104751" cy="1094289"/>
            <a:chOff x="6934965" y="3573441"/>
            <a:chExt cx="1104751" cy="1094289"/>
          </a:xfrm>
        </p:grpSpPr>
        <p:sp>
          <p:nvSpPr>
            <p:cNvPr id="20" name="椭圆 19"/>
            <p:cNvSpPr/>
            <p:nvPr/>
          </p:nvSpPr>
          <p:spPr>
            <a:xfrm>
              <a:off x="7253898" y="4024788"/>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TextBox 20"/>
            <p:cNvSpPr txBox="1"/>
            <p:nvPr/>
          </p:nvSpPr>
          <p:spPr>
            <a:xfrm>
              <a:off x="7253898" y="3726894"/>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8</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41" name="直接连接符 40"/>
            <p:cNvCxnSpPr>
              <a:stCxn id="16" idx="5"/>
              <a:endCxn id="20" idx="1"/>
            </p:cNvCxnSpPr>
            <p:nvPr/>
          </p:nvCxnSpPr>
          <p:spPr>
            <a:xfrm rot="16200000" flipH="1">
              <a:off x="6873989" y="3634417"/>
              <a:ext cx="545504" cy="4235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9387659" y="4573573"/>
            <a:ext cx="1104751" cy="1237165"/>
            <a:chOff x="7863659" y="4573573"/>
            <a:chExt cx="1104751" cy="1237165"/>
          </a:xfrm>
        </p:grpSpPr>
        <p:sp>
          <p:nvSpPr>
            <p:cNvPr id="24" name="椭圆 23"/>
            <p:cNvSpPr/>
            <p:nvPr/>
          </p:nvSpPr>
          <p:spPr>
            <a:xfrm>
              <a:off x="8039716" y="5167796"/>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5" name="TextBox 24"/>
            <p:cNvSpPr txBox="1"/>
            <p:nvPr/>
          </p:nvSpPr>
          <p:spPr>
            <a:xfrm>
              <a:off x="8182592" y="4798464"/>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cs typeface="Consolas" panose="020B0609020204030204" pitchFamily="49" charset="0"/>
                </a:rPr>
                <a:t>9</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9</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43" name="直接连接符 42"/>
            <p:cNvCxnSpPr>
              <a:stCxn id="20" idx="5"/>
            </p:cNvCxnSpPr>
            <p:nvPr/>
          </p:nvCxnSpPr>
          <p:spPr>
            <a:xfrm rot="16200000" flipH="1">
              <a:off x="7696366" y="4740865"/>
              <a:ext cx="653518" cy="31893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3095604" y="1698957"/>
            <a:ext cx="2214578" cy="1014730"/>
          </a:xfrm>
          <a:prstGeom prst="rect">
            <a:avLst/>
          </a:prstGeom>
          <a:noFill/>
        </p:spPr>
        <p:txBody>
          <a:bodyPr wrap="square" rtlCol="0">
            <a:spAutoFit/>
          </a:bodyPr>
          <a:lstStyle/>
          <a:p>
            <a:pPr marL="457200" indent="-457200">
              <a:lnSpc>
                <a:spcPct val="150000"/>
              </a:lnSpc>
              <a:buBlip>
                <a:blip r:embed="rId1"/>
              </a:buBlip>
            </a:pPr>
            <a:r>
              <a:rPr lang="zh-CN" altLang="en-US"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查找成功</a:t>
            </a:r>
            <a:endParaRPr lang="en-US" altLang="zh-CN" sz="200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C00000"/>
                </a:solidFill>
                <a:latin typeface="Consolas" panose="020B0609020204030204" pitchFamily="49" charset="0"/>
                <a:ea typeface="仿宋" panose="02010609060101010101" pitchFamily="49" charset="-122"/>
                <a:cs typeface="Consolas" panose="020B0609020204030204" pitchFamily="49" charset="0"/>
              </a:rPr>
              <a:t>查找不成功</a:t>
            </a:r>
            <a:endParaRPr lang="zh-CN" altLang="en-US" sz="2000">
              <a:solidFill>
                <a:srgbClr val="C00000"/>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Box 56"/>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grpSp>
        <p:nvGrpSpPr>
          <p:cNvPr id="95" name="组合 94"/>
          <p:cNvGrpSpPr/>
          <p:nvPr/>
        </p:nvGrpSpPr>
        <p:grpSpPr>
          <a:xfrm>
            <a:off x="5400195" y="4561431"/>
            <a:ext cx="1163125" cy="1258361"/>
            <a:chOff x="3876195" y="4561431"/>
            <a:chExt cx="1163125" cy="1258361"/>
          </a:xfrm>
        </p:grpSpPr>
        <p:sp>
          <p:nvSpPr>
            <p:cNvPr id="14" name="椭圆 13"/>
            <p:cNvSpPr/>
            <p:nvPr/>
          </p:nvSpPr>
          <p:spPr>
            <a:xfrm>
              <a:off x="3999182" y="5176850"/>
              <a:ext cx="714380" cy="642942"/>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R</a:t>
              </a: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4253502" y="4786322"/>
              <a:ext cx="785818" cy="368300"/>
            </a:xfrm>
            <a:prstGeom prst="rect">
              <a:avLst/>
            </a:prstGeom>
            <a:noFill/>
          </p:spPr>
          <p:txBody>
            <a:bodyPr wrap="square" rtlCol="0">
              <a:spAutoFit/>
            </a:bodyPr>
            <a:lstStyle/>
            <a:p>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3</a:t>
              </a:r>
              <a:r>
                <a:rPr lang="zh-CN" altLang="en-US"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1800" smtClean="0">
                  <a:solidFill>
                    <a:srgbClr val="00B0F0"/>
                  </a:solidFill>
                  <a:latin typeface="Consolas" panose="020B0609020204030204" pitchFamily="49" charset="0"/>
                  <a:ea typeface="宋体" panose="02010600030101010101" pitchFamily="2" charset="-122"/>
                  <a:cs typeface="Consolas" panose="020B0609020204030204" pitchFamily="49" charset="0"/>
                </a:rPr>
                <a:t>3</a:t>
              </a:r>
              <a:endParaRPr lang="zh-CN" altLang="en-US" sz="1800">
                <a:solidFill>
                  <a:srgbClr val="00B0F0"/>
                </a:solidFill>
                <a:latin typeface="Consolas" panose="020B0609020204030204" pitchFamily="49" charset="0"/>
                <a:cs typeface="Consolas" panose="020B0609020204030204" pitchFamily="49" charset="0"/>
              </a:endParaRPr>
            </a:p>
          </p:txBody>
        </p:sp>
        <p:cxnSp>
          <p:nvCxnSpPr>
            <p:cNvPr id="59" name="直接连接符 58"/>
            <p:cNvCxnSpPr>
              <a:stCxn id="12" idx="5"/>
              <a:endCxn id="14" idx="0"/>
            </p:cNvCxnSpPr>
            <p:nvPr/>
          </p:nvCxnSpPr>
          <p:spPr>
            <a:xfrm rot="16200000" flipH="1">
              <a:off x="3808574" y="4629051"/>
              <a:ext cx="615419" cy="48017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2666976" y="4489993"/>
            <a:ext cx="7896872" cy="1902827"/>
            <a:chOff x="1142976" y="4489993"/>
            <a:chExt cx="7896872" cy="1902827"/>
          </a:xfrm>
        </p:grpSpPr>
        <p:sp>
          <p:nvSpPr>
            <p:cNvPr id="49" name="矩形 48"/>
            <p:cNvSpPr/>
            <p:nvPr/>
          </p:nvSpPr>
          <p:spPr>
            <a:xfrm>
              <a:off x="1142976"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0" name="矩形 49"/>
            <p:cNvSpPr/>
            <p:nvPr/>
          </p:nvSpPr>
          <p:spPr>
            <a:xfrm>
              <a:off x="3753436" y="6034106"/>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1" name="矩形 50"/>
            <p:cNvSpPr/>
            <p:nvPr/>
          </p:nvSpPr>
          <p:spPr>
            <a:xfrm>
              <a:off x="4610692" y="6034106"/>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4" name="矩形 53"/>
            <p:cNvSpPr/>
            <p:nvPr/>
          </p:nvSpPr>
          <p:spPr>
            <a:xfrm>
              <a:off x="5110758"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5" name="矩形 54"/>
            <p:cNvSpPr/>
            <p:nvPr/>
          </p:nvSpPr>
          <p:spPr>
            <a:xfrm>
              <a:off x="6896708"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0" name="直接连接符 59"/>
            <p:cNvCxnSpPr>
              <a:stCxn id="10" idx="3"/>
              <a:endCxn id="49" idx="0"/>
            </p:cNvCxnSpPr>
            <p:nvPr/>
          </p:nvCxnSpPr>
          <p:spPr>
            <a:xfrm rot="5400000">
              <a:off x="1036247" y="4775317"/>
              <a:ext cx="796395" cy="2257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0" idx="3"/>
              <a:endCxn id="55" idx="0"/>
            </p:cNvCxnSpPr>
            <p:nvPr/>
          </p:nvCxnSpPr>
          <p:spPr>
            <a:xfrm rot="5400000">
              <a:off x="6860503" y="4788373"/>
              <a:ext cx="712815" cy="2832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8" idx="3"/>
              <a:endCxn id="54" idx="0"/>
            </p:cNvCxnSpPr>
            <p:nvPr/>
          </p:nvCxnSpPr>
          <p:spPr>
            <a:xfrm rot="5400000">
              <a:off x="5032763" y="4818021"/>
              <a:ext cx="724957" cy="21177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4" idx="3"/>
              <a:endCxn id="50" idx="0"/>
            </p:cNvCxnSpPr>
            <p:nvPr/>
          </p:nvCxnSpPr>
          <p:spPr>
            <a:xfrm flipH="1">
              <a:off x="3932352" y="5726270"/>
              <a:ext cx="1695450" cy="3079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4" idx="5"/>
              <a:endCxn id="51" idx="0"/>
            </p:cNvCxnSpPr>
            <p:nvPr/>
          </p:nvCxnSpPr>
          <p:spPr>
            <a:xfrm flipH="1">
              <a:off x="4789919" y="5726270"/>
              <a:ext cx="1343025" cy="30797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682262"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7" name="矩形 76"/>
            <p:cNvSpPr/>
            <p:nvPr/>
          </p:nvSpPr>
          <p:spPr>
            <a:xfrm>
              <a:off x="6539518"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8" name="直接连接符 77"/>
            <p:cNvCxnSpPr>
              <a:endCxn id="76" idx="0"/>
            </p:cNvCxnSpPr>
            <p:nvPr/>
          </p:nvCxnSpPr>
          <p:spPr>
            <a:xfrm rot="5400000">
              <a:off x="5792507" y="5795509"/>
              <a:ext cx="308471" cy="1717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7" idx="0"/>
            </p:cNvCxnSpPr>
            <p:nvPr/>
          </p:nvCxnSpPr>
          <p:spPr>
            <a:xfrm rot="16200000" flipH="1">
              <a:off x="6473706" y="5791222"/>
              <a:ext cx="308471" cy="1803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7825402"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1" name="矩形 80"/>
            <p:cNvSpPr/>
            <p:nvPr/>
          </p:nvSpPr>
          <p:spPr>
            <a:xfrm>
              <a:off x="8682658" y="6035630"/>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82" name="直接连接符 81"/>
            <p:cNvCxnSpPr>
              <a:endCxn id="80" idx="0"/>
            </p:cNvCxnSpPr>
            <p:nvPr/>
          </p:nvCxnSpPr>
          <p:spPr>
            <a:xfrm rot="5400000">
              <a:off x="7935647" y="5795509"/>
              <a:ext cx="308471" cy="1717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81" idx="0"/>
            </p:cNvCxnSpPr>
            <p:nvPr/>
          </p:nvCxnSpPr>
          <p:spPr>
            <a:xfrm rot="16200000" flipH="1">
              <a:off x="8616846" y="5791222"/>
              <a:ext cx="308471" cy="1803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753304"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1" name="直接连接符 70"/>
            <p:cNvCxnSpPr>
              <a:stCxn id="12" idx="3"/>
              <a:endCxn id="70" idx="0"/>
            </p:cNvCxnSpPr>
            <p:nvPr/>
          </p:nvCxnSpPr>
          <p:spPr>
            <a:xfrm rot="5400000">
              <a:off x="2788998" y="4704333"/>
              <a:ext cx="724957" cy="43915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2069086" y="5286388"/>
              <a:ext cx="357190" cy="35719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88" name="直接连接符 87"/>
            <p:cNvCxnSpPr>
              <a:stCxn id="10" idx="5"/>
              <a:endCxn id="74" idx="0"/>
            </p:cNvCxnSpPr>
            <p:nvPr/>
          </p:nvCxnSpPr>
          <p:spPr>
            <a:xfrm rot="16200000" flipH="1">
              <a:off x="1751873" y="4790579"/>
              <a:ext cx="796395" cy="1952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100" name="Text Box 3"/>
          <p:cNvSpPr txBox="1">
            <a:spLocks noChangeArrowheads="1"/>
          </p:cNvSpPr>
          <p:nvPr/>
        </p:nvSpPr>
        <p:spPr bwMode="auto">
          <a:xfrm>
            <a:off x="7206615" y="1226185"/>
            <a:ext cx="5210810" cy="860425"/>
          </a:xfrm>
          <a:prstGeom prst="rect">
            <a:avLst/>
          </a:prstGeom>
          <a:noFill/>
          <a:ln w="9525">
            <a:noFill/>
            <a:miter lim="800000"/>
          </a:ln>
        </p:spPr>
        <p:txBody>
          <a:bodyPr wrap="square">
            <a:spAutoFit/>
          </a:bodyPr>
          <a:p>
            <a:pPr>
              <a:spcBef>
                <a:spcPct val="50000"/>
              </a:spcBef>
            </a:pPr>
            <a:r>
              <a:rPr lang="zh-CN" altLang="en-US" sz="2000" dirty="0" err="1" smtClean="0">
                <a:solidFill>
                  <a:schemeClr val="tx1"/>
                </a:solidFill>
                <a:latin typeface="Consolas" panose="020B0609020204030204" pitchFamily="49" charset="0"/>
                <a:cs typeface="Consolas" panose="020B0609020204030204" pitchFamily="49" charset="0"/>
              </a:rPr>
              <a:t>平均比较次数：</a:t>
            </a:r>
            <a:endParaRPr lang="zh-CN" altLang="en-US" sz="2000" i="1" dirty="0" err="1" smtClean="0">
              <a:solidFill>
                <a:schemeClr val="tx1"/>
              </a:solidFill>
              <a:latin typeface="Consolas" panose="020B0609020204030204" pitchFamily="49" charset="0"/>
              <a:cs typeface="Consolas" panose="020B0609020204030204" pitchFamily="49" charset="0"/>
            </a:endParaRPr>
          </a:p>
          <a:p>
            <a:pPr>
              <a:spcBef>
                <a:spcPct val="50000"/>
              </a:spcBef>
            </a:pPr>
            <a:r>
              <a:rPr lang="zh-CN" altLang="en-US" sz="2000" i="1" dirty="0" err="1" smtClean="0">
                <a:solidFill>
                  <a:schemeClr val="tx1"/>
                </a:solidFill>
                <a:latin typeface="Consolas" panose="020B0609020204030204" pitchFamily="49" charset="0"/>
                <a:cs typeface="Consolas" panose="020B0609020204030204" pitchFamily="49" charset="0"/>
              </a:rPr>
              <a:t>（</a:t>
            </a:r>
            <a:r>
              <a:rPr lang="en-US" altLang="zh-CN" sz="2000" i="1" dirty="0" err="1" smtClean="0">
                <a:solidFill>
                  <a:schemeClr val="tx1"/>
                </a:solidFill>
                <a:latin typeface="Consolas" panose="020B0609020204030204" pitchFamily="49" charset="0"/>
                <a:cs typeface="Consolas" panose="020B0609020204030204" pitchFamily="49" charset="0"/>
              </a:rPr>
              <a:t>1+2+2+3*4+4*3</a:t>
            </a:r>
            <a:r>
              <a:rPr lang="zh-CN" altLang="en-US" sz="2000" i="1" dirty="0" err="1" smtClean="0">
                <a:solidFill>
                  <a:schemeClr val="tx1"/>
                </a:solidFill>
                <a:latin typeface="Consolas" panose="020B0609020204030204" pitchFamily="49" charset="0"/>
                <a:cs typeface="Consolas" panose="020B0609020204030204" pitchFamily="49" charset="0"/>
              </a:rPr>
              <a:t>）</a:t>
            </a:r>
            <a:r>
              <a:rPr lang="en-US" altLang="zh-CN" sz="2000" i="1" dirty="0" err="1" smtClean="0">
                <a:solidFill>
                  <a:schemeClr val="tx1"/>
                </a:solidFill>
                <a:latin typeface="Consolas" panose="020B0609020204030204" pitchFamily="49" charset="0"/>
                <a:cs typeface="Consolas" panose="020B0609020204030204" pitchFamily="49" charset="0"/>
              </a:rPr>
              <a:t>/10=2.9</a:t>
            </a:r>
            <a:endParaRPr lang="zh-CN" altLang="en-US" sz="2000" i="1" dirty="0" err="1" smtClean="0">
              <a:solidFill>
                <a:schemeClr val="tx1"/>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816228" y="214290"/>
            <a:ext cx="7566052" cy="1476375"/>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当折半查找表中元素个数</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较大时，可以将整个判定树近似看成是一棵满二叉树，所有</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的叶子结点</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集中在同一层。不考虑外部结点，树的高度</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cs typeface="Consolas" panose="020B0609020204030204" pitchFamily="49" charset="0"/>
                <a:sym typeface="Symbol" panose="05050102010706020507"/>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sz="2000" dirty="0" smtClean="0">
                <a:solidFill>
                  <a:schemeClr val="tx1"/>
                </a:solidFill>
                <a:latin typeface="Consolas" panose="020B0609020204030204" pitchFamily="49" charset="0"/>
                <a:cs typeface="Consolas" panose="020B0609020204030204" pitchFamily="49" charset="0"/>
                <a:sym typeface="Symbol" panose="05050102010706020507"/>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所以有：</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100" name="Text Box 3"/>
          <p:cNvSpPr txBox="1">
            <a:spLocks noChangeArrowheads="1"/>
          </p:cNvSpPr>
          <p:nvPr/>
        </p:nvSpPr>
        <p:spPr bwMode="auto">
          <a:xfrm>
            <a:off x="3524232" y="2928934"/>
            <a:ext cx="4357718" cy="398780"/>
          </a:xfrm>
          <a:prstGeom prst="rect">
            <a:avLst/>
          </a:prstGeom>
          <a:noFill/>
          <a:ln w="9525">
            <a:noFill/>
            <a:miter lim="800000"/>
          </a:ln>
        </p:spPr>
        <p:txBody>
          <a:bodyPr wrap="square">
            <a:spAutoFit/>
          </a:bodyPr>
          <a:lstStyle/>
          <a:p>
            <a:pPr>
              <a:spcBef>
                <a:spcPct val="50000"/>
              </a:spcBef>
            </a:pPr>
            <a:r>
              <a:rPr lang="en-US" altLang="zh-CN" sz="2000" i="1" dirty="0" err="1" smtClean="0">
                <a:solidFill>
                  <a:schemeClr val="tx1"/>
                </a:solidFill>
                <a:latin typeface="Consolas" panose="020B0609020204030204" pitchFamily="49" charset="0"/>
                <a:cs typeface="Consolas" panose="020B0609020204030204" pitchFamily="49" charset="0"/>
              </a:rPr>
              <a:t>ASL</a:t>
            </a:r>
            <a:r>
              <a:rPr lang="en-US" altLang="zh-CN" sz="2000" baseline="-25000" dirty="0" err="1" smtClean="0">
                <a:solidFill>
                  <a:schemeClr val="tx1"/>
                </a:solidFill>
                <a:latin typeface="Consolas" panose="020B0609020204030204" pitchFamily="49" charset="0"/>
                <a:cs typeface="Consolas" panose="020B0609020204030204" pitchFamily="49" charset="0"/>
              </a:rPr>
              <a:t>unsucc</a:t>
            </a:r>
            <a:r>
              <a:rPr lang="en-US" altLang="zh-CN" sz="2000" baseline="-25000" dirty="0" smtClean="0">
                <a:solidFill>
                  <a:schemeClr val="tx1"/>
                </a:solidFill>
                <a:latin typeface="Consolas" panose="020B0609020204030204" pitchFamily="49" charset="0"/>
                <a:cs typeface="Consolas" panose="020B0609020204030204" pitchFamily="49" charset="0"/>
              </a:rPr>
              <a:t> </a:t>
            </a:r>
            <a:r>
              <a:rPr lang="en-US" altLang="zh-CN" sz="2000" dirty="0" smtClean="0">
                <a:solidFill>
                  <a:schemeClr val="tx1"/>
                </a:solidFill>
                <a:latin typeface="Consolas" panose="020B0609020204030204" pitchFamily="49" charset="0"/>
                <a:cs typeface="Consolas" panose="020B0609020204030204" pitchFamily="49" charset="0"/>
              </a:rPr>
              <a:t>= </a:t>
            </a:r>
            <a:r>
              <a:rPr lang="en-US" altLang="zh-CN" sz="2000" i="1" dirty="0" smtClean="0">
                <a:solidFill>
                  <a:schemeClr val="tx1"/>
                </a:solidFill>
                <a:latin typeface="Consolas" panose="020B0609020204030204" pitchFamily="49" charset="0"/>
                <a:cs typeface="Consolas" panose="020B0609020204030204" pitchFamily="49" charset="0"/>
              </a:rPr>
              <a:t>h </a:t>
            </a:r>
            <a:r>
              <a:rPr lang="en-US" altLang="zh-CN" sz="2000" dirty="0" smtClean="0">
                <a:solidFill>
                  <a:schemeClr val="tx1"/>
                </a:solidFill>
                <a:latin typeface="Consolas" panose="020B0609020204030204" pitchFamily="49" charset="0"/>
                <a:cs typeface="Consolas" panose="020B0609020204030204" pitchFamily="49" charset="0"/>
              </a:rPr>
              <a:t>=</a:t>
            </a:r>
            <a:r>
              <a:rPr lang="en-US" sz="2000" dirty="0" smtClean="0">
                <a:solidFill>
                  <a:schemeClr val="tx1"/>
                </a:solidFill>
                <a:latin typeface="Consolas" panose="020B0609020204030204" pitchFamily="49" charset="0"/>
                <a:cs typeface="Consolas" panose="020B0609020204030204" pitchFamily="49" charset="0"/>
                <a:sym typeface="Symbol" panose="05050102010706020507"/>
              </a:rPr>
              <a:t> </a:t>
            </a:r>
            <a:r>
              <a:rPr lang="en-US" altLang="zh-CN" sz="2000" dirty="0" smtClean="0">
                <a:solidFill>
                  <a:schemeClr val="tx1"/>
                </a:solidFill>
                <a:latin typeface="Consolas" panose="020B0609020204030204" pitchFamily="49" charset="0"/>
                <a:cs typeface="Consolas" panose="020B0609020204030204" pitchFamily="49" charset="0"/>
              </a:rPr>
              <a:t>log</a:t>
            </a:r>
            <a:r>
              <a:rPr lang="en-US" altLang="zh-CN" sz="2000" baseline="-25000" dirty="0" smtClean="0">
                <a:solidFill>
                  <a:schemeClr val="tx1"/>
                </a:solidFill>
                <a:latin typeface="Consolas" panose="020B0609020204030204" pitchFamily="49" charset="0"/>
                <a:cs typeface="Consolas" panose="020B0609020204030204" pitchFamily="49" charset="0"/>
              </a:rPr>
              <a:t>2</a:t>
            </a:r>
            <a:r>
              <a:rPr lang="en-US" altLang="zh-CN" sz="2000" dirty="0" smtClean="0">
                <a:solidFill>
                  <a:schemeClr val="tx1"/>
                </a:solidFill>
                <a:latin typeface="Consolas" panose="020B0609020204030204" pitchFamily="49" charset="0"/>
                <a:cs typeface="Consolas" panose="020B0609020204030204" pitchFamily="49" charset="0"/>
              </a:rPr>
              <a:t>(</a:t>
            </a:r>
            <a:r>
              <a:rPr lang="en-US" altLang="zh-CN" sz="2000" i="1" dirty="0" smtClean="0">
                <a:solidFill>
                  <a:schemeClr val="tx1"/>
                </a:solidFill>
                <a:latin typeface="Consolas" panose="020B0609020204030204" pitchFamily="49" charset="0"/>
                <a:cs typeface="Consolas" panose="020B0609020204030204" pitchFamily="49" charset="0"/>
              </a:rPr>
              <a:t>n</a:t>
            </a:r>
            <a:r>
              <a:rPr lang="en-US" altLang="zh-CN" sz="2000" dirty="0" smtClean="0">
                <a:solidFill>
                  <a:schemeClr val="tx1"/>
                </a:solidFill>
                <a:latin typeface="Consolas" panose="020B0609020204030204" pitchFamily="49" charset="0"/>
                <a:cs typeface="Consolas" panose="020B0609020204030204" pitchFamily="49" charset="0"/>
              </a:rPr>
              <a:t>+1)</a:t>
            </a:r>
            <a:r>
              <a:rPr lang="en-US" sz="2000" dirty="0" smtClean="0">
                <a:solidFill>
                  <a:schemeClr val="tx1"/>
                </a:solidFill>
                <a:latin typeface="Consolas" panose="020B0609020204030204" pitchFamily="49" charset="0"/>
                <a:cs typeface="Consolas" panose="020B0609020204030204" pitchFamily="49" charset="0"/>
                <a:sym typeface="Symbol" panose="05050102010706020507"/>
              </a:rPr>
              <a:t></a:t>
            </a:r>
            <a:endParaRPr lang="en-US" altLang="zh-CN" sz="2000" dirty="0">
              <a:solidFill>
                <a:schemeClr val="tx1"/>
              </a:solidFill>
              <a:latin typeface="Consolas" panose="020B0609020204030204" pitchFamily="49" charset="0"/>
              <a:cs typeface="Consolas" panose="020B0609020204030204" pitchFamily="49" charset="0"/>
            </a:endParaRPr>
          </a:p>
        </p:txBody>
      </p:sp>
      <p:sp>
        <p:nvSpPr>
          <p:cNvPr id="4101" name="Rectangle 5"/>
          <p:cNvSpPr>
            <a:spLocks noChangeArrowheads="1"/>
          </p:cNvSpPr>
          <p:nvPr/>
        </p:nvSpPr>
        <p:spPr bwMode="auto">
          <a:xfrm>
            <a:off x="1524000" y="3049588"/>
            <a:ext cx="309880" cy="368300"/>
          </a:xfrm>
          <a:prstGeom prst="rect">
            <a:avLst/>
          </a:prstGeom>
          <a:noFill/>
          <a:ln w="9525">
            <a:noFill/>
            <a:miter lim="800000"/>
          </a:ln>
        </p:spPr>
        <p:txBody>
          <a:bodyPr wrap="none" anchor="ctr">
            <a:spAutoFit/>
          </a:bodyPr>
          <a:lstStyle/>
          <a:p>
            <a:endParaRPr lang="zh-CN" altLang="en-US"/>
          </a:p>
        </p:txBody>
      </p:sp>
      <p:graphicFrame>
        <p:nvGraphicFramePr>
          <p:cNvPr id="4098" name="Object 4"/>
          <p:cNvGraphicFramePr>
            <a:graphicFrameLocks noChangeAspect="1"/>
          </p:cNvGraphicFramePr>
          <p:nvPr/>
        </p:nvGraphicFramePr>
        <p:xfrm>
          <a:off x="3309918" y="1857364"/>
          <a:ext cx="5761038" cy="711200"/>
        </p:xfrm>
        <a:graphic>
          <a:graphicData uri="http://schemas.openxmlformats.org/presentationml/2006/ole">
            <mc:AlternateContent xmlns:mc="http://schemas.openxmlformats.org/markup-compatibility/2006">
              <mc:Choice xmlns:v="urn:schemas-microsoft-com:vml" Requires="v">
                <p:oleObj spid="_x0000_s4113" name="公式" r:id="rId1" imgW="3162300" imgH="393700" progId="Equation.3">
                  <p:embed/>
                </p:oleObj>
              </mc:Choice>
              <mc:Fallback>
                <p:oleObj name="公式" r:id="rId1" imgW="31623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18" y="1857364"/>
                        <a:ext cx="576103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809852" y="500042"/>
            <a:ext cx="2247886" cy="3683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分块</a:t>
            </a:r>
            <a:r>
              <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2771" name="Text Box 3"/>
          <p:cNvSpPr txBox="1">
            <a:spLocks noChangeArrowheads="1"/>
          </p:cNvSpPr>
          <p:nvPr/>
        </p:nvSpPr>
        <p:spPr bwMode="auto">
          <a:xfrm>
            <a:off x="2738414" y="1285860"/>
            <a:ext cx="7572428" cy="1630045"/>
          </a:xfrm>
          <a:prstGeom prst="rect">
            <a:avLst/>
          </a:prstGeom>
          <a:noFill/>
          <a:ln w="9525">
            <a:noFill/>
            <a:miter lim="800000"/>
          </a:ln>
        </p:spPr>
        <p:txBody>
          <a:bodyPr wrap="square">
            <a:spAutoFit/>
          </a:bodyPr>
          <a:lstStyle/>
          <a:p>
            <a:pPr marL="457200" indent="-457200">
              <a:lnSpc>
                <a:spcPts val="3000"/>
              </a:lnSpc>
              <a:spcBef>
                <a:spcPct val="500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主</a:t>
            </a:r>
            <a:r>
              <a:rPr lang="zh-CN" altLang="en-US" sz="2000" dirty="0">
                <a:solidFill>
                  <a:schemeClr val="tx1"/>
                </a:solidFill>
                <a:ea typeface="楷体" panose="02010609060101010101" pitchFamily="49" charset="-122"/>
                <a:cs typeface="Times New Roman" panose="02020603050405020304" pitchFamily="18" charset="0"/>
              </a:rPr>
              <a:t>数据表中的数据呈现这样的规律：主数据表可以分成若干块，每一块中的元素是无序的，但块与块之间元素是有序的，即前一块中的最大关键字小于（或大于）后一块中的最小（或最大）关键字值</a:t>
            </a:r>
            <a:r>
              <a:rPr lang="zh-CN" altLang="en-US" sz="2000" dirty="0" smtClean="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5" name="TextBox 4"/>
          <p:cNvSpPr txBox="1"/>
          <p:nvPr/>
        </p:nvSpPr>
        <p:spPr>
          <a:xfrm>
            <a:off x="2666976" y="3704586"/>
            <a:ext cx="7643866" cy="2168525"/>
          </a:xfrm>
          <a:prstGeom prst="rect">
            <a:avLst/>
          </a:prstGeom>
          <a:noFill/>
        </p:spPr>
        <p:txBody>
          <a:bodyPr wrap="square" rtlCol="0">
            <a:spAutoFit/>
          </a:bodyPr>
          <a:lstStyle/>
          <a:p>
            <a:pPr marL="457200" indent="-457200">
              <a:lnSpc>
                <a:spcPts val="30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索引表中的一项对应主数据表中的一块，索引项由关键字域和链域组成，关键字域存放相应块的最大关键字，链域存放指向本块第一个元素的指针，索引表按关键字值递增（或递减）顺序排列。</a:t>
            </a:r>
            <a:endParaRPr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ts val="3000"/>
              </a:lnSpc>
              <a:spcBef>
                <a:spcPts val="12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在这种索引结构中的查找称为分块查找。</a:t>
            </a:r>
            <a:endParaRPr lang="zh-CN" altLang="en-US" sz="2000" dirty="0" smtClean="0">
              <a:solidFill>
                <a:schemeClr val="tx1"/>
              </a:solidFill>
              <a:ea typeface="楷体" panose="02010609060101010101" pitchFamily="49" charset="-122"/>
              <a:cs typeface="Times New Roman" panose="02020603050405020304" pitchFamily="18" charset="0"/>
            </a:endParaRPr>
          </a:p>
        </p:txBody>
      </p:sp>
      <p:sp>
        <p:nvSpPr>
          <p:cNvPr id="6" name="下箭头 5"/>
          <p:cNvSpPr/>
          <p:nvPr/>
        </p:nvSpPr>
        <p:spPr>
          <a:xfrm>
            <a:off x="5667372" y="2857496"/>
            <a:ext cx="285752" cy="78581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TextBox 6"/>
          <p:cNvSpPr txBox="1"/>
          <p:nvPr/>
        </p:nvSpPr>
        <p:spPr>
          <a:xfrm>
            <a:off x="6024562" y="3000372"/>
            <a:ext cx="3214710" cy="398780"/>
          </a:xfrm>
          <a:prstGeom prst="rect">
            <a:avLst/>
          </a:prstGeom>
          <a:noFill/>
        </p:spPr>
        <p:txBody>
          <a:bodyPr wrap="square" rtlCol="0">
            <a:spAutoFit/>
          </a:bodyPr>
          <a:lstStyle/>
          <a:p>
            <a:r>
              <a:rPr lang="zh-CN" altLang="en-US" sz="2000" dirty="0" smtClean="0">
                <a:solidFill>
                  <a:schemeClr val="tx1"/>
                </a:solidFill>
                <a:latin typeface="仿宋" panose="02010609060101010101" pitchFamily="49" charset="-122"/>
                <a:ea typeface="仿宋" panose="02010609060101010101" pitchFamily="49" charset="-122"/>
              </a:rPr>
              <a:t>用</a:t>
            </a:r>
            <a:r>
              <a:rPr lang="zh-CN" altLang="en-US" sz="2000" dirty="0" smtClean="0">
                <a:solidFill>
                  <a:schemeClr val="tx1"/>
                </a:solidFill>
                <a:latin typeface="仿宋" panose="02010609060101010101" pitchFamily="49" charset="-122"/>
                <a:ea typeface="仿宋" panose="02010609060101010101" pitchFamily="49" charset="-122"/>
                <a:cs typeface="Times New Roman" panose="02020603050405020304" pitchFamily="18" charset="0"/>
              </a:rPr>
              <a:t>索引表表示这种特性</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8" name="TextBox 7"/>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8"/>
          <p:cNvSpPr txBox="1">
            <a:spLocks noChangeArrowheads="1"/>
          </p:cNvSpPr>
          <p:nvPr/>
        </p:nvSpPr>
        <p:spPr bwMode="auto">
          <a:xfrm>
            <a:off x="3720132" y="116819"/>
            <a:ext cx="4143404" cy="58356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8.1 </a:t>
            </a:r>
            <a:r>
              <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查找的概念</a:t>
            </a:r>
            <a:endPar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0484" name="Text Box 9"/>
          <p:cNvSpPr txBox="1">
            <a:spLocks noChangeArrowheads="1"/>
          </p:cNvSpPr>
          <p:nvPr/>
        </p:nvSpPr>
        <p:spPr bwMode="auto">
          <a:xfrm>
            <a:off x="2510155" y="692785"/>
            <a:ext cx="8406130" cy="5708015"/>
          </a:xfrm>
          <a:prstGeom prst="rect">
            <a:avLst/>
          </a:prstGeom>
          <a:noFill/>
          <a:ln w="9525">
            <a:noFill/>
            <a:miter lim="800000"/>
          </a:ln>
        </p:spPr>
        <p:txBody>
          <a:bodyPr wrap="square">
            <a:spAutoFit/>
          </a:bodyPr>
          <a:lstStyle/>
          <a:p>
            <a:pPr marL="457200" indent="-457200" algn="just">
              <a:lnSpc>
                <a:spcPts val="3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概念</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None/>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查找</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是对</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已存入计算机中的数据</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所进行的一种运算</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Font typeface="Wingdings" panose="05000000000000000000" charset="0"/>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具体</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任务：</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Font typeface="Wingdings" panose="05000000000000000000" charset="0"/>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）将待找的数据组织</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Font typeface="Wingdings" panose="05000000000000000000" charset="0"/>
              <a:buNone/>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）查找的</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方法</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342900" indent="-342900" algn="just">
              <a:lnSpc>
                <a:spcPts val="3000"/>
              </a:lnSpc>
              <a:spcBef>
                <a:spcPct val="50000"/>
              </a:spcBef>
              <a:buFont typeface="Wingdings" panose="05000000000000000000" charset="0"/>
              <a:buChar char="n"/>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类型</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gn="just">
              <a:lnSpc>
                <a:spcPts val="3000"/>
              </a:lnSpc>
              <a:spcBef>
                <a:spcPct val="50000"/>
              </a:spcBef>
              <a:buFont typeface="Wingdings" panose="05000000000000000000" charset="0"/>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某些特殊的数据结构来组织表。</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000"/>
              </a:lnSpc>
              <a:spcBef>
                <a:spcPts val="1200"/>
              </a:spcBef>
              <a:buNone/>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）若在查找的同时对表做修改运算（如插入和删除），合适这</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样操作的表称之为动态查找表。</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000"/>
              </a:lnSpc>
              <a:spcBef>
                <a:spcPts val="1200"/>
              </a:spcBef>
              <a:buNone/>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）静态查找表</a:t>
            </a:r>
            <a:endPar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endParaRPr>
          </a:p>
          <a:p>
            <a:pPr marL="0" indent="0">
              <a:lnSpc>
                <a:spcPts val="3000"/>
              </a:lnSpc>
              <a:spcBef>
                <a:spcPts val="1200"/>
              </a:spcBef>
              <a:buNone/>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3</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）哈希查找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3982" y="1785926"/>
            <a:ext cx="459740" cy="2714644"/>
          </a:xfrm>
          <a:prstGeom prst="rect">
            <a:avLst/>
          </a:prstGeom>
          <a:noFill/>
        </p:spPr>
        <p:txBody>
          <a:bodyPr vert="eaVert" wrap="square" rtlCol="0">
            <a:spAutoFit/>
          </a:bodyPr>
          <a:lstStyle/>
          <a:p>
            <a:r>
              <a:rPr lang="en-US" altLang="zh-CN"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8.1  </a:t>
            </a:r>
            <a:r>
              <a:rPr lang="zh-CN" altLang="en-US"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查找的概念</a:t>
            </a:r>
            <a:endParaRPr lang="zh-CN" altLang="en-US"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738414" y="857232"/>
            <a:ext cx="7572428" cy="3246120"/>
          </a:xfrm>
          <a:prstGeom prst="rect">
            <a:avLst/>
          </a:prstGeom>
          <a:noFill/>
          <a:ln w="9525">
            <a:noFill/>
            <a:miter lim="800000"/>
          </a:ln>
        </p:spPr>
        <p:txBody>
          <a:bodyPr wrap="square">
            <a:spAutoFit/>
          </a:bodyPr>
          <a:lstStyle/>
          <a:p>
            <a:pPr>
              <a:lnSpc>
                <a:spcPts val="3000"/>
              </a:lnSpc>
              <a:spcBef>
                <a:spcPts val="1200"/>
              </a:spcBef>
            </a:pPr>
            <a:r>
              <a:rPr lang="zh-CN" altLang="en-US" sz="2000" dirty="0" smtClean="0">
                <a:solidFill>
                  <a:schemeClr val="tx1"/>
                </a:solidFill>
                <a:latin typeface="楷体" panose="02010609060101010101" pitchFamily="49" charset="-122"/>
                <a:ea typeface="楷体" panose="02010609060101010101" pitchFamily="49" charset="-122"/>
              </a:rPr>
              <a:t>分块</a:t>
            </a:r>
            <a:r>
              <a:rPr lang="zh-CN" altLang="en-US" sz="2000" dirty="0">
                <a:solidFill>
                  <a:schemeClr val="tx1"/>
                </a:solidFill>
                <a:latin typeface="楷体" panose="02010609060101010101" pitchFamily="49" charset="-122"/>
                <a:ea typeface="楷体" panose="02010609060101010101" pitchFamily="49" charset="-122"/>
              </a:rPr>
              <a:t>查找过程分为两步</a:t>
            </a:r>
            <a:r>
              <a:rPr lang="zh-CN" altLang="en-US" sz="2000" dirty="0" smtClean="0">
                <a:solidFill>
                  <a:schemeClr val="tx1"/>
                </a:solidFill>
                <a:latin typeface="楷体" panose="02010609060101010101" pitchFamily="49" charset="-122"/>
                <a:ea typeface="楷体" panose="02010609060101010101" pitchFamily="49" charset="-122"/>
              </a:rPr>
              <a:t>进行：</a:t>
            </a:r>
            <a:endParaRPr lang="en-US" altLang="zh-CN" sz="2000" dirty="0" smtClean="0">
              <a:solidFill>
                <a:schemeClr val="tx1"/>
              </a:solidFill>
              <a:latin typeface="楷体" panose="02010609060101010101" pitchFamily="49" charset="-122"/>
              <a:ea typeface="楷体" panose="02010609060101010101" pitchFamily="49" charset="-122"/>
            </a:endParaRPr>
          </a:p>
          <a:p>
            <a:pPr marL="457200" indent="-457200">
              <a:lnSpc>
                <a:spcPts val="3000"/>
              </a:lnSpc>
              <a:spcBef>
                <a:spcPts val="1200"/>
              </a:spcBef>
              <a:buBlip>
                <a:blip r:embed="rId1"/>
              </a:buBlip>
            </a:pPr>
            <a:r>
              <a:rPr lang="zh-CN" altLang="en-US" sz="2000" dirty="0" smtClean="0">
                <a:solidFill>
                  <a:schemeClr val="tx1"/>
                </a:solidFill>
                <a:latin typeface="仿宋" panose="02010609060101010101" pitchFamily="49" charset="-122"/>
                <a:ea typeface="仿宋" panose="02010609060101010101" pitchFamily="49" charset="-122"/>
              </a:rPr>
              <a:t>首先</a:t>
            </a:r>
            <a:r>
              <a:rPr lang="zh-CN" altLang="en-US" sz="2000" dirty="0">
                <a:solidFill>
                  <a:schemeClr val="tx1"/>
                </a:solidFill>
                <a:latin typeface="仿宋" panose="02010609060101010101" pitchFamily="49" charset="-122"/>
                <a:ea typeface="仿宋" panose="02010609060101010101" pitchFamily="49" charset="-122"/>
              </a:rPr>
              <a:t>确定待查找的元素属于哪一块，即查找其所在的</a:t>
            </a:r>
            <a:r>
              <a:rPr lang="zh-CN" altLang="en-US" sz="2000" dirty="0" smtClean="0">
                <a:solidFill>
                  <a:schemeClr val="tx1"/>
                </a:solidFill>
                <a:latin typeface="仿宋" panose="02010609060101010101" pitchFamily="49" charset="-122"/>
                <a:ea typeface="仿宋" panose="02010609060101010101" pitchFamily="49" charset="-122"/>
              </a:rPr>
              <a:t>块。</a:t>
            </a:r>
            <a:endParaRPr lang="en-US" altLang="zh-CN" sz="2000" dirty="0" smtClean="0">
              <a:solidFill>
                <a:schemeClr val="tx1"/>
              </a:solidFill>
              <a:latin typeface="仿宋" panose="02010609060101010101" pitchFamily="49" charset="-122"/>
              <a:ea typeface="仿宋" panose="02010609060101010101" pitchFamily="49" charset="-122"/>
            </a:endParaRPr>
          </a:p>
          <a:p>
            <a:pPr marL="457200" indent="-457200">
              <a:lnSpc>
                <a:spcPts val="3000"/>
              </a:lnSpc>
              <a:spcBef>
                <a:spcPts val="1200"/>
              </a:spcBef>
              <a:buBlip>
                <a:blip r:embed="rId1"/>
              </a:buBlip>
            </a:pPr>
            <a:r>
              <a:rPr lang="zh-CN" altLang="en-US" sz="2000" dirty="0" smtClean="0">
                <a:solidFill>
                  <a:schemeClr val="tx1"/>
                </a:solidFill>
                <a:latin typeface="仿宋" panose="02010609060101010101" pitchFamily="49" charset="-122"/>
                <a:ea typeface="仿宋" panose="02010609060101010101" pitchFamily="49" charset="-122"/>
              </a:rPr>
              <a:t>然后</a:t>
            </a:r>
            <a:r>
              <a:rPr lang="zh-CN" altLang="en-US" sz="2000" dirty="0">
                <a:solidFill>
                  <a:schemeClr val="tx1"/>
                </a:solidFill>
                <a:latin typeface="仿宋" panose="02010609060101010101" pitchFamily="49" charset="-122"/>
                <a:ea typeface="仿宋" panose="02010609060101010101" pitchFamily="49" charset="-122"/>
              </a:rPr>
              <a:t>在块内查找相应的元素。</a:t>
            </a:r>
            <a:endParaRPr lang="zh-CN" altLang="en-US" sz="2000" dirty="0">
              <a:solidFill>
                <a:schemeClr val="tx1"/>
              </a:solidFill>
              <a:latin typeface="仿宋" panose="02010609060101010101" pitchFamily="49" charset="-122"/>
              <a:ea typeface="仿宋" panose="02010609060101010101" pitchFamily="49" charset="-122"/>
            </a:endParaRPr>
          </a:p>
          <a:p>
            <a:pPr marL="457200" indent="-457200">
              <a:lnSpc>
                <a:spcPts val="3000"/>
              </a:lnSpc>
              <a:spcBef>
                <a:spcPts val="1200"/>
              </a:spcBef>
              <a:buBlip>
                <a:blip r:embed="rId1"/>
              </a:buBlip>
            </a:pPr>
            <a:r>
              <a:rPr lang="zh-CN" altLang="en-US" sz="2000" dirty="0" smtClean="0">
                <a:solidFill>
                  <a:schemeClr val="tx1"/>
                </a:solidFill>
                <a:latin typeface="仿宋" panose="02010609060101010101" pitchFamily="49" charset="-122"/>
                <a:ea typeface="仿宋" panose="02010609060101010101" pitchFamily="49" charset="-122"/>
              </a:rPr>
              <a:t>由于</a:t>
            </a:r>
            <a:r>
              <a:rPr lang="zh-CN" altLang="en-US" sz="2000" dirty="0">
                <a:solidFill>
                  <a:schemeClr val="tx1"/>
                </a:solidFill>
                <a:latin typeface="仿宋" panose="02010609060101010101" pitchFamily="49" charset="-122"/>
                <a:ea typeface="仿宋" panose="02010609060101010101" pitchFamily="49" charset="-122"/>
              </a:rPr>
              <a:t>索引表是递增有序的，可以对索引表进行折半查找，当索引表中元素个数（即分块的块数）较少时，也可以对索引表采用顺序查找方法。在进行块内查找时，由于块内元素无序，所以只能采用顺序查找方法。</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4" name="TextBox 3"/>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487805" y="-486191"/>
            <a:ext cx="7543800" cy="1450757"/>
          </a:xfrm>
        </p:spPr>
        <p:txBody>
          <a:bodyPr/>
          <a:lstStyle/>
          <a:p>
            <a:pPr eaLnBrk="1" hangingPunct="1"/>
            <a:r>
              <a:rPr lang="zh-CN" altLang="en-US" sz="2800" b="1" spc="0" dirty="0" smtClean="0">
                <a:solidFill>
                  <a:schemeClr val="tx1"/>
                </a:solidFill>
                <a:latin typeface="楷体" panose="02010609060101010101" pitchFamily="49" charset="-122"/>
                <a:ea typeface="楷体" panose="02010609060101010101" pitchFamily="49" charset="-122"/>
                <a:cs typeface="+mn-cs"/>
              </a:rPr>
              <a:t>分块查找 </a:t>
            </a:r>
            <a:endParaRPr lang="zh-CN" altLang="en-US" sz="2800" b="1" spc="0" dirty="0" smtClean="0">
              <a:solidFill>
                <a:schemeClr val="tx1"/>
              </a:solidFill>
              <a:latin typeface="楷体" panose="02010609060101010101" pitchFamily="49" charset="-122"/>
              <a:ea typeface="楷体" panose="02010609060101010101" pitchFamily="49" charset="-122"/>
              <a:cs typeface="+mn-cs"/>
            </a:endParaRPr>
          </a:p>
        </p:txBody>
      </p:sp>
      <p:sp>
        <p:nvSpPr>
          <p:cNvPr id="12292" name="Rectangle 3"/>
          <p:cNvSpPr>
            <a:spLocks noGrp="1" noChangeArrowheads="1"/>
          </p:cNvSpPr>
          <p:nvPr>
            <p:ph idx="1"/>
          </p:nvPr>
        </p:nvSpPr>
        <p:spPr>
          <a:xfrm>
            <a:off x="1529080" y="908685"/>
            <a:ext cx="9024620" cy="4023360"/>
          </a:xfrm>
        </p:spPr>
        <p:txBody>
          <a:bodyPr/>
          <a:lstStyle/>
          <a:p>
            <a:pPr eaLnBrk="1" hangingPunct="1">
              <a:buFont typeface="Wingdings" panose="05000000000000000000" pitchFamily="2" charset="2"/>
              <a:buNone/>
            </a:pPr>
            <a:r>
              <a:rPr lang="en-US" altLang="zh-CN" smtClean="0"/>
              <a:t>【</a:t>
            </a:r>
            <a:r>
              <a:rPr lang="zh-CN" altLang="en-US" smtClean="0"/>
              <a:t>例</a:t>
            </a:r>
            <a:r>
              <a:rPr lang="en-US" altLang="zh-CN" smtClean="0"/>
              <a:t>8-3】</a:t>
            </a:r>
            <a:r>
              <a:rPr lang="zh-CN" altLang="en-US" sz="2800" b="1" dirty="0" smtClean="0">
                <a:solidFill>
                  <a:schemeClr val="tx1"/>
                </a:solidFill>
                <a:latin typeface="楷体" panose="02010609060101010101" pitchFamily="49" charset="-122"/>
                <a:ea typeface="楷体" panose="02010609060101010101" pitchFamily="49" charset="-122"/>
              </a:rPr>
              <a:t>已知一个分块有序的顺序表有20个数据元素，其关键字集合为</a:t>
            </a:r>
            <a:endParaRPr lang="zh-CN" altLang="en-US" sz="2800" b="1" dirty="0" smtClean="0">
              <a:solidFill>
                <a:schemeClr val="tx1"/>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800" b="1" dirty="0" smtClean="0">
                <a:solidFill>
                  <a:schemeClr val="tx1"/>
                </a:solidFill>
                <a:latin typeface="楷体" panose="02010609060101010101" pitchFamily="49" charset="-122"/>
                <a:ea typeface="楷体" panose="02010609060101010101" pitchFamily="49" charset="-122"/>
              </a:rPr>
              <a:t>{3,28,15,8,20,42,30,41,50,51,    62,55,60,73,70,95,75,81,90,77}。</a:t>
            </a:r>
            <a:endParaRPr lang="zh-CN" altLang="en-US" sz="2800" b="1" dirty="0" smtClean="0">
              <a:solidFill>
                <a:schemeClr val="tx1"/>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800" b="1" dirty="0" smtClean="0">
                <a:solidFill>
                  <a:schemeClr val="tx1"/>
                </a:solidFill>
                <a:latin typeface="楷体" panose="02010609060101010101" pitchFamily="49" charset="-122"/>
                <a:ea typeface="楷体" panose="02010609060101010101" pitchFamily="49" charset="-122"/>
              </a:rPr>
              <a:t>请按分块查找方法查找关键字值为60和25的数据元素</a:t>
            </a:r>
            <a:r>
              <a:rPr lang="zh-CN" altLang="en-US" smtClean="0"/>
              <a:t>。 </a:t>
            </a:r>
            <a:endParaRPr lang="zh-CN" altLang="en-US" smtClean="0"/>
          </a:p>
        </p:txBody>
      </p:sp>
      <p:sp>
        <p:nvSpPr>
          <p:cNvPr id="12290" name="灯片编号占位符 3"/>
          <p:cNvSpPr>
            <a:spLocks noGrp="1"/>
          </p:cNvSpPr>
          <p:nvPr>
            <p:ph type="sldNum" sz="quarter" idx="12"/>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5ADCB7B-7BCA-4618-B8DB-FC5C69CD8227}" type="slidenum">
              <a:rPr lang="en-US" altLang="zh-CN" sz="1400"/>
            </a:fld>
            <a:endParaRPr lang="en-US" altLang="zh-CN" sz="1400"/>
          </a:p>
        </p:txBody>
      </p:sp>
      <p:sp>
        <p:nvSpPr>
          <p:cNvPr id="12293" name="Rectangle 5"/>
          <p:cNvSpPr>
            <a:spLocks noChangeArrowheads="1"/>
          </p:cNvSpPr>
          <p:nvPr/>
        </p:nvSpPr>
        <p:spPr bwMode="auto">
          <a:xfrm>
            <a:off x="1524000" y="252888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4" name="Object 4"/>
          <p:cNvGraphicFramePr>
            <a:graphicFrameLocks noChangeAspect="1"/>
          </p:cNvGraphicFramePr>
          <p:nvPr/>
        </p:nvGraphicFramePr>
        <p:xfrm>
          <a:off x="1602740" y="3141980"/>
          <a:ext cx="8650605" cy="2719070"/>
        </p:xfrm>
        <a:graphic>
          <a:graphicData uri="http://schemas.openxmlformats.org/presentationml/2006/ole">
            <mc:AlternateContent xmlns:mc="http://schemas.openxmlformats.org/markup-compatibility/2006">
              <mc:Choice xmlns:v="urn:schemas-microsoft-com:vml" Requires="v">
                <p:oleObj spid="_x0000_s228360" name="Visio" r:id="rId1" imgW="5245735" imgH="2029460" progId="Visio.Drawing.11">
                  <p:embed/>
                </p:oleObj>
              </mc:Choice>
              <mc:Fallback>
                <p:oleObj name="Visio" r:id="rId1" imgW="5245735" imgH="2029460" progId="Visio.Drawing.11">
                  <p:embed/>
                  <p:pic>
                    <p:nvPicPr>
                      <p:cNvPr id="0" name="图片 2283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740" y="3141980"/>
                        <a:ext cx="8650605" cy="271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738546" y="249889"/>
            <a:ext cx="4748216" cy="58356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 </a:t>
            </a:r>
            <a:r>
              <a:rPr lang="zh-CN" altLang="en-US"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动态</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查找表</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35843" name="Text Box 3"/>
          <p:cNvSpPr txBox="1">
            <a:spLocks noChangeArrowheads="1"/>
          </p:cNvSpPr>
          <p:nvPr/>
        </p:nvSpPr>
        <p:spPr bwMode="auto">
          <a:xfrm>
            <a:off x="2738414" y="1178583"/>
            <a:ext cx="3532183" cy="5219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sz="2800" dirty="0">
                <a:solidFill>
                  <a:schemeClr val="tx1"/>
                </a:solidFill>
                <a:latin typeface="Consolas" panose="020B0609020204030204" pitchFamily="49" charset="0"/>
                <a:ea typeface="黑体" panose="02010609060101010101" pitchFamily="49" charset="-122"/>
                <a:cs typeface="Consolas" panose="020B0609020204030204" pitchFamily="49" charset="0"/>
              </a:rPr>
              <a:t>8.3.1 </a:t>
            </a:r>
            <a:r>
              <a:rPr lang="zh-CN" altLang="en-US" sz="2800" dirty="0">
                <a:solidFill>
                  <a:schemeClr val="tx1"/>
                </a:solidFill>
                <a:latin typeface="Consolas" panose="020B0609020204030204" pitchFamily="49" charset="0"/>
                <a:ea typeface="黑体" panose="02010609060101010101" pitchFamily="49" charset="-122"/>
                <a:cs typeface="Consolas" panose="020B0609020204030204" pitchFamily="49" charset="0"/>
              </a:rPr>
              <a:t>二叉排序树</a:t>
            </a:r>
            <a:endParaRPr lang="zh-CN" altLang="en-US" sz="2800" dirty="0">
              <a:solidFill>
                <a:schemeClr val="tx1"/>
              </a:solidFill>
              <a:latin typeface="Consolas" panose="020B0609020204030204" pitchFamily="49" charset="0"/>
              <a:ea typeface="黑体" panose="02010609060101010101" pitchFamily="49" charset="-122"/>
              <a:cs typeface="Consolas" panose="020B0609020204030204" pitchFamily="49" charset="0"/>
            </a:endParaRPr>
          </a:p>
        </p:txBody>
      </p:sp>
      <p:sp>
        <p:nvSpPr>
          <p:cNvPr id="35844" name="Text Box 4"/>
          <p:cNvSpPr txBox="1">
            <a:spLocks noChangeArrowheads="1"/>
          </p:cNvSpPr>
          <p:nvPr/>
        </p:nvSpPr>
        <p:spPr bwMode="auto">
          <a:xfrm>
            <a:off x="3062264" y="3250285"/>
            <a:ext cx="7320016" cy="1783715"/>
          </a:xfrm>
          <a:prstGeom prst="rect">
            <a:avLst/>
          </a:prstGeom>
          <a:noFill/>
          <a:ln w="9525">
            <a:noFill/>
            <a:miter lim="800000"/>
          </a:ln>
        </p:spPr>
        <p:txBody>
          <a:bodyPr wrap="square">
            <a:spAutoFit/>
          </a:bodyPr>
          <a:lstStyle/>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二</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叉排序树是一种特殊的二叉树，在一般二叉树中，区分左子树和右子树，但</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结点的值是无序的</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二叉排序树中，</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不仅区分左子树和右子树，而且整个树的结点是有序的</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09852" y="2250153"/>
            <a:ext cx="3357586" cy="3683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  </a:t>
            </a:r>
            <a:r>
              <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二叉排序树的定义</a:t>
            </a:r>
            <a:endPar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p:cNvSpPr txBox="1">
            <a:spLocks noChangeArrowheads="1"/>
          </p:cNvSpPr>
          <p:nvPr/>
        </p:nvSpPr>
        <p:spPr bwMode="auto">
          <a:xfrm>
            <a:off x="2738414" y="857232"/>
            <a:ext cx="7605736" cy="1014730"/>
          </a:xfrm>
          <a:prstGeom prst="rect">
            <a:avLst/>
          </a:prstGeom>
          <a:noFill/>
          <a:ln w="9525">
            <a:noFill/>
            <a:miter lim="800000"/>
          </a:ln>
        </p:spPr>
        <p:txBody>
          <a:bodyPr wrap="square">
            <a:spAutoFit/>
          </a:bodyPr>
          <a:lstStyle/>
          <a:p>
            <a:pPr>
              <a:lnSpc>
                <a:spcPct val="150000"/>
              </a:lnSpc>
            </a:pPr>
            <a:r>
              <a:rPr lang="zh-CN" altLang="en-US" sz="2000" dirty="0" smtClean="0">
                <a:solidFill>
                  <a:srgbClr val="0000FF"/>
                </a:solidFill>
                <a:ea typeface="楷体" panose="02010609060101010101" pitchFamily="49" charset="-122"/>
                <a:cs typeface="Times New Roman" panose="02020603050405020304" pitchFamily="18" charset="0"/>
              </a:rPr>
              <a:t>       </a:t>
            </a:r>
            <a:r>
              <a:rPr lang="zh-CN" altLang="en-US" sz="2000" dirty="0" smtClean="0">
                <a:solidFill>
                  <a:schemeClr val="tx1"/>
                </a:solidFill>
                <a:latin typeface="微软雅黑" panose="020B0503020204020204" charset="-122"/>
                <a:ea typeface="微软雅黑" panose="020B0503020204020204" charset="-122"/>
                <a:cs typeface="Times New Roman" panose="02020603050405020304" pitchFamily="18" charset="0"/>
              </a:rPr>
              <a:t>二</a:t>
            </a:r>
            <a:r>
              <a:rPr lang="zh-CN" altLang="en-US" sz="2000" dirty="0">
                <a:solidFill>
                  <a:schemeClr val="tx1"/>
                </a:solidFill>
                <a:latin typeface="微软雅黑" panose="020B0503020204020204" charset="-122"/>
                <a:ea typeface="微软雅黑" panose="020B0503020204020204" charset="-122"/>
                <a:cs typeface="Times New Roman" panose="02020603050405020304" pitchFamily="18" charset="0"/>
              </a:rPr>
              <a:t>叉排序树</a:t>
            </a:r>
            <a:r>
              <a:rPr lang="zh-CN" altLang="en-US" sz="2000" dirty="0">
                <a:solidFill>
                  <a:schemeClr val="tx1"/>
                </a:solidFill>
                <a:ea typeface="楷体" panose="02010609060101010101" pitchFamily="49" charset="-122"/>
                <a:cs typeface="Times New Roman" panose="02020603050405020304" pitchFamily="18" charset="0"/>
              </a:rPr>
              <a:t>又称二叉查找树，它或者是一棵空树，或者是一棵具有如下特性的非空二叉树</a:t>
            </a:r>
            <a:r>
              <a:rPr lang="zh-CN" altLang="en-US" sz="2000" dirty="0" smtClean="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7" name="TextBox 6"/>
          <p:cNvSpPr txBox="1"/>
          <p:nvPr/>
        </p:nvSpPr>
        <p:spPr>
          <a:xfrm>
            <a:off x="3238480" y="2071678"/>
            <a:ext cx="6929486" cy="2322830"/>
          </a:xfrm>
          <a:prstGeom prst="rect">
            <a:avLst/>
          </a:prstGeom>
          <a:noFill/>
        </p:spPr>
        <p:txBody>
          <a:bodyPr wrap="square" rtlCol="0">
            <a:spAutoFit/>
          </a:bodyPr>
          <a:lstStyle/>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若它的左子树非空，则左子树上所有结点的关键字均小于根结点的关键字；</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若它的右子树非空，则右子树上所有结点的关键字均大于根结点的关键字；</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左、右子树本身又各是一棵二叉排序树。</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ChangeArrowheads="1"/>
          </p:cNvSpPr>
          <p:nvPr/>
        </p:nvSpPr>
        <p:spPr bwMode="auto">
          <a:xfrm>
            <a:off x="1524000" y="2616200"/>
            <a:ext cx="309880" cy="368300"/>
          </a:xfrm>
          <a:prstGeom prst="rect">
            <a:avLst/>
          </a:prstGeom>
          <a:noFill/>
          <a:ln w="9525">
            <a:noFill/>
            <a:miter lim="800000"/>
          </a:ln>
        </p:spPr>
        <p:txBody>
          <a:bodyPr wrap="none" anchor="ctr">
            <a:spAutoFit/>
          </a:bodyPr>
          <a:lstStyle/>
          <a:p>
            <a:endParaRPr lang="zh-CN" altLang="en-US"/>
          </a:p>
        </p:txBody>
      </p:sp>
      <p:sp>
        <p:nvSpPr>
          <p:cNvPr id="5124" name="Text Box 6"/>
          <p:cNvSpPr txBox="1">
            <a:spLocks noChangeArrowheads="1"/>
          </p:cNvSpPr>
          <p:nvPr/>
        </p:nvSpPr>
        <p:spPr bwMode="auto">
          <a:xfrm>
            <a:off x="2881290" y="357166"/>
            <a:ext cx="3671887" cy="398780"/>
          </a:xfrm>
          <a:prstGeom prst="rect">
            <a:avLst/>
          </a:prstGeom>
          <a:noFill/>
          <a:ln w="9525">
            <a:noFill/>
            <a:miter lim="800000"/>
          </a:ln>
        </p:spPr>
        <p:txBody>
          <a:bodyPr>
            <a:spAutoFit/>
          </a:bodyPr>
          <a:lstStyle/>
          <a:p>
            <a:pPr>
              <a:spcBef>
                <a:spcPct val="50000"/>
              </a:spcBef>
            </a:pPr>
            <a:r>
              <a:rPr lang="zh-CN" altLang="en-US" sz="2000" dirty="0">
                <a:solidFill>
                  <a:schemeClr val="tx1"/>
                </a:solidFill>
                <a:latin typeface="楷体" panose="02010609060101010101" pitchFamily="49" charset="-122"/>
                <a:ea typeface="楷体" panose="02010609060101010101" pitchFamily="49" charset="-122"/>
              </a:rPr>
              <a:t>一棵二叉排序</a:t>
            </a:r>
            <a:r>
              <a:rPr lang="zh-CN" altLang="en-US" sz="2000" dirty="0" smtClean="0">
                <a:solidFill>
                  <a:schemeClr val="tx1"/>
                </a:solidFill>
                <a:latin typeface="楷体" panose="02010609060101010101" pitchFamily="49" charset="-122"/>
                <a:ea typeface="楷体" panose="02010609060101010101" pitchFamily="49" charset="-122"/>
              </a:rPr>
              <a:t>树示例</a:t>
            </a:r>
            <a:r>
              <a:rPr lang="zh-CN" altLang="en-US" sz="2000" dirty="0" smtClean="0">
                <a:solidFill>
                  <a:srgbClr val="0000FF"/>
                </a:solidFill>
                <a:latin typeface="楷体" panose="02010609060101010101" pitchFamily="49" charset="-122"/>
                <a:ea typeface="楷体" panose="02010609060101010101" pitchFamily="49" charset="-122"/>
              </a:rPr>
              <a:t>： </a:t>
            </a:r>
            <a:endParaRPr lang="zh-CN" altLang="en-US" sz="2000" dirty="0">
              <a:solidFill>
                <a:srgbClr val="0000FF"/>
              </a:solidFill>
              <a:latin typeface="楷体" panose="02010609060101010101" pitchFamily="49" charset="-122"/>
              <a:ea typeface="楷体" panose="02010609060101010101" pitchFamily="49" charset="-122"/>
            </a:endParaRPr>
          </a:p>
        </p:txBody>
      </p:sp>
      <p:grpSp>
        <p:nvGrpSpPr>
          <p:cNvPr id="34" name="组合 33"/>
          <p:cNvGrpSpPr/>
          <p:nvPr/>
        </p:nvGrpSpPr>
        <p:grpSpPr>
          <a:xfrm>
            <a:off x="5024430" y="857232"/>
            <a:ext cx="3143272" cy="2824454"/>
            <a:chOff x="3214678" y="2857496"/>
            <a:chExt cx="3143272" cy="2824454"/>
          </a:xfrm>
        </p:grpSpPr>
        <p:sp>
          <p:nvSpPr>
            <p:cNvPr id="6" name="椭圆 5"/>
            <p:cNvSpPr/>
            <p:nvPr/>
          </p:nvSpPr>
          <p:spPr>
            <a:xfrm>
              <a:off x="4357686" y="28574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4</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643306"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214678" y="439606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000496"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000628"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5605198"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7</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248008" y="5253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6</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5929322" y="5253322"/>
              <a:ext cx="428628"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dirty="0" smtClean="0">
                  <a:solidFill>
                    <a:srgbClr val="0000FF"/>
                  </a:solidFill>
                  <a:latin typeface="Consolas" panose="020B0609020204030204" pitchFamily="49" charset="0"/>
                  <a:cs typeface="Consolas" panose="020B0609020204030204" pitchFamily="49" charset="0"/>
                </a:rPr>
                <a:t>8</a:t>
              </a:r>
              <a:endParaRPr lang="zh-CN" altLang="en-US" sz="2000" dirty="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6" idx="3"/>
              <a:endCxn id="7" idx="7"/>
            </p:cNvCxnSpPr>
            <p:nvPr/>
          </p:nvCxnSpPr>
          <p:spPr>
            <a:xfrm rot="5400000">
              <a:off x="3973444" y="3259072"/>
              <a:ext cx="482732" cy="4112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7" idx="3"/>
              <a:endCxn id="8" idx="0"/>
            </p:cNvCxnSpPr>
            <p:nvPr/>
          </p:nvCxnSpPr>
          <p:spPr>
            <a:xfrm rot="5400000">
              <a:off x="3374088" y="4064076"/>
              <a:ext cx="386895" cy="2770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5"/>
              <a:endCxn id="9" idx="0"/>
            </p:cNvCxnSpPr>
            <p:nvPr/>
          </p:nvCxnSpPr>
          <p:spPr>
            <a:xfrm rot="16200000" flipH="1">
              <a:off x="3918539" y="4099794"/>
              <a:ext cx="386895"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5"/>
              <a:endCxn id="10" idx="1"/>
            </p:cNvCxnSpPr>
            <p:nvPr/>
          </p:nvCxnSpPr>
          <p:spPr>
            <a:xfrm rot="16200000" flipH="1">
              <a:off x="4652105" y="3294791"/>
              <a:ext cx="482732" cy="3398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5"/>
              <a:endCxn id="11" idx="1"/>
            </p:cNvCxnSpPr>
            <p:nvPr/>
          </p:nvCxnSpPr>
          <p:spPr>
            <a:xfrm rot="16200000" flipH="1">
              <a:off x="5292394" y="4083262"/>
              <a:ext cx="449666" cy="3014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3"/>
              <a:endCxn id="12" idx="0"/>
            </p:cNvCxnSpPr>
            <p:nvPr/>
          </p:nvCxnSpPr>
          <p:spPr>
            <a:xfrm rot="5400000">
              <a:off x="5319447" y="4904799"/>
              <a:ext cx="491399"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5"/>
              <a:endCxn id="13" idx="0"/>
            </p:cNvCxnSpPr>
            <p:nvPr/>
          </p:nvCxnSpPr>
          <p:spPr>
            <a:xfrm rot="16200000" flipH="1">
              <a:off x="5811646" y="4921331"/>
              <a:ext cx="491399" cy="1725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738414" y="2000240"/>
            <a:ext cx="2000264" cy="1014730"/>
          </a:xfrm>
          <a:prstGeom prst="rect">
            <a:avLst/>
          </a:prstGeom>
          <a:noFill/>
        </p:spPr>
        <p:txBody>
          <a:bodyPr wrap="square" rtlCol="0">
            <a:spAutoFit/>
          </a:bodyPr>
          <a:lstStyle/>
          <a:p>
            <a:r>
              <a:rPr lang="zh-CN" altLang="en-US" sz="2000" dirty="0" smtClean="0">
                <a:solidFill>
                  <a:schemeClr val="tx1"/>
                </a:solidFill>
                <a:latin typeface="仿宋" panose="02010609060101010101" pitchFamily="49" charset="-122"/>
                <a:ea typeface="仿宋" panose="02010609060101010101" pitchFamily="49" charset="-122"/>
              </a:rPr>
              <a:t>根结点最左下结点，即为关键字最小的结点</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32" name="TextBox 31"/>
          <p:cNvSpPr txBox="1"/>
          <p:nvPr/>
        </p:nvSpPr>
        <p:spPr>
          <a:xfrm>
            <a:off x="8239140" y="2000240"/>
            <a:ext cx="2071702" cy="101473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根结点最右下结点，即为关键字最大的结点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4095736" y="3929066"/>
            <a:ext cx="5357850" cy="1091565"/>
          </a:xfrm>
          <a:prstGeom prst="rect">
            <a:avLst/>
          </a:prstGeom>
          <a:noFill/>
        </p:spPr>
        <p:txBody>
          <a:bodyPr wrap="square" rtlCol="0">
            <a:spAutoFit/>
          </a:bodyPr>
          <a:lstStyle/>
          <a:p>
            <a:pPr>
              <a:lnSpc>
                <a:spcPts val="2600"/>
              </a:lnSpc>
            </a:pP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nSpc>
                <a:spcPts val="2600"/>
              </a:lnSpc>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中序序列：</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a:t>
            </a:r>
            <a:endPar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lvl="1">
              <a:lnSpc>
                <a:spcPts val="2600"/>
              </a:lnSpc>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中序序列是一个递增有序序列！</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36" name="直接箭头连接符 35"/>
          <p:cNvCxnSpPr>
            <a:endCxn id="13" idx="7"/>
          </p:cNvCxnSpPr>
          <p:nvPr/>
        </p:nvCxnSpPr>
        <p:spPr>
          <a:xfrm rot="5400000">
            <a:off x="8085746" y="3019558"/>
            <a:ext cx="315457" cy="2770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1" idx="3"/>
            <a:endCxn id="8" idx="2"/>
          </p:cNvCxnSpPr>
          <p:nvPr/>
        </p:nvCxnSpPr>
        <p:spPr>
          <a:xfrm>
            <a:off x="6262678" y="2507437"/>
            <a:ext cx="285750" cy="1028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674969" y="571480"/>
            <a:ext cx="7921625" cy="398780"/>
          </a:xfrm>
          <a:prstGeom prst="rect">
            <a:avLst/>
          </a:prstGeom>
          <a:noFill/>
          <a:ln w="9525">
            <a:noFill/>
            <a:miter lim="800000"/>
          </a:ln>
        </p:spPr>
        <p:txBody>
          <a:bodyPr>
            <a:spAutoFit/>
          </a:bodyPr>
          <a:lstStyle/>
          <a:p>
            <a:pPr>
              <a:spcBef>
                <a:spcPct val="50000"/>
              </a:spcBef>
            </a:pPr>
            <a:r>
              <a:rPr lang="zh-CN" altLang="en-US" sz="2000" dirty="0">
                <a:solidFill>
                  <a:schemeClr val="tx1"/>
                </a:solidFill>
                <a:ea typeface="楷体" panose="02010609060101010101" pitchFamily="49" charset="-122"/>
                <a:cs typeface="Times New Roman" panose="02020603050405020304" pitchFamily="18" charset="0"/>
              </a:rPr>
              <a:t>二叉排序树的二叉链存储结构的结点的</a:t>
            </a:r>
            <a:r>
              <a:rPr lang="zh-CN" altLang="en-US" sz="2000" dirty="0" smtClean="0">
                <a:solidFill>
                  <a:schemeClr val="tx1"/>
                </a:solidFill>
                <a:ea typeface="楷体" panose="02010609060101010101" pitchFamily="49" charset="-122"/>
                <a:cs typeface="Times New Roman" panose="02020603050405020304" pitchFamily="18" charset="0"/>
              </a:rPr>
              <a:t>类型声明如下</a:t>
            </a:r>
            <a:r>
              <a:rPr lang="zh-CN" altLang="en-US" sz="2000" dirty="0">
                <a:solidFill>
                  <a:schemeClr val="tx1"/>
                </a:solidFill>
                <a:ea typeface="楷体" panose="02010609060101010101" pitchFamily="49" charset="-122"/>
                <a:cs typeface="Times New Roman" panose="02020603050405020304" pitchFamily="18" charset="0"/>
              </a:rPr>
              <a:t>：</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36867" name="Text Box 3"/>
          <p:cNvSpPr txBox="1">
            <a:spLocks noChangeArrowheads="1"/>
          </p:cNvSpPr>
          <p:nvPr/>
        </p:nvSpPr>
        <p:spPr bwMode="auto">
          <a:xfrm>
            <a:off x="2778131" y="1384297"/>
            <a:ext cx="7604149" cy="195389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key;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存放关键字</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ElemType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data;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存放其他数据</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存放左、右孩子的指针</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738414" y="285728"/>
            <a:ext cx="4071966" cy="3683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chemeClr val="tx1"/>
                </a:solidFill>
                <a:latin typeface="Consolas" panose="020B0609020204030204" pitchFamily="49" charset="0"/>
                <a:ea typeface="楷体" panose="02010609060101010101" pitchFamily="49" charset="-122"/>
                <a:cs typeface="Consolas" panose="020B0609020204030204" pitchFamily="49" charset="0"/>
              </a:rPr>
              <a:t>2. </a:t>
            </a:r>
            <a:r>
              <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二叉排序树的基本运算</a:t>
            </a:r>
            <a:endPar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7891" name="Text Box 3"/>
          <p:cNvSpPr txBox="1">
            <a:spLocks noChangeArrowheads="1"/>
          </p:cNvSpPr>
          <p:nvPr/>
        </p:nvSpPr>
        <p:spPr bwMode="auto">
          <a:xfrm>
            <a:off x="2666976" y="1071546"/>
            <a:ext cx="5137128" cy="398780"/>
          </a:xfrm>
          <a:prstGeom prst="rect">
            <a:avLst/>
          </a:prstGeom>
          <a:noFill/>
          <a:ln w="9525">
            <a:noFill/>
            <a:miter lim="800000"/>
          </a:ln>
        </p:spPr>
        <p:txBody>
          <a:bodyPr wrap="square">
            <a:spAutoFit/>
          </a:bodyPr>
          <a:lstStyle/>
          <a:p>
            <a:r>
              <a:rPr lang="zh-CN" altLang="en-US" sz="2000" dirty="0">
                <a:solidFill>
                  <a:schemeClr val="tx1"/>
                </a:solidFill>
                <a:ea typeface="楷体" panose="02010609060101010101" pitchFamily="49" charset="-122"/>
                <a:cs typeface="Times New Roman" panose="02020603050405020304" pitchFamily="18" charset="0"/>
              </a:rPr>
              <a:t>二叉排序树的基本运算如下：</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37892" name="Text Box 4"/>
          <p:cNvSpPr txBox="1">
            <a:spLocks noChangeArrowheads="1"/>
          </p:cNvSpPr>
          <p:nvPr/>
        </p:nvSpPr>
        <p:spPr bwMode="auto">
          <a:xfrm>
            <a:off x="2809852" y="1714488"/>
            <a:ext cx="7278681" cy="4399915"/>
          </a:xfrm>
          <a:prstGeom prst="rect">
            <a:avLst/>
          </a:prstGeom>
          <a:noFill/>
          <a:ln w="9525">
            <a:noFill/>
            <a:miter lim="800000"/>
          </a:ln>
        </p:spPr>
        <p:txBody>
          <a:bodyPr wrap="square">
            <a:spAutoFit/>
          </a:bodyPr>
          <a:lstStyle/>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创建</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CreateBST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bt,str,</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：由关键字数组</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str</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建立一棵二叉排序树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销毁</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DestroyBST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：释放二叉排序树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中所有结点的内存空间。</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查找</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BSTSearch</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：在二叉排序树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中查找关键字为</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插入</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BSTInsert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：在二叉排序树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中插入关键字为</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输出</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DispBST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：采用括号表示法输出二叉排序树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28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删除</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BSTDelete</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2000" i="1" dirty="0" err="1">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：在二叉排序树</a:t>
            </a:r>
            <a:r>
              <a:rPr lang="en-US" altLang="zh-CN" sz="20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中删除关键字为</a:t>
            </a:r>
            <a:r>
              <a:rPr lang="en-US" altLang="zh-CN" sz="2000" i="1"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738414" y="428604"/>
            <a:ext cx="5000660" cy="3683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chemeClr val="tx1"/>
                </a:solidFill>
                <a:latin typeface="Consolas" panose="020B0609020204030204" pitchFamily="49" charset="0"/>
                <a:ea typeface="楷体" panose="02010609060101010101" pitchFamily="49" charset="-122"/>
                <a:cs typeface="Consolas" panose="020B0609020204030204" pitchFamily="49" charset="0"/>
              </a:rPr>
              <a:t>3. </a:t>
            </a:r>
            <a:r>
              <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二叉排序树基本运算算法实现</a:t>
            </a:r>
            <a:endParaRPr lang="zh-CN" altLang="en-US"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38915" name="Text Box 3"/>
          <p:cNvSpPr txBox="1">
            <a:spLocks noChangeArrowheads="1"/>
          </p:cNvSpPr>
          <p:nvPr/>
        </p:nvSpPr>
        <p:spPr bwMode="auto">
          <a:xfrm>
            <a:off x="2738414" y="1285860"/>
            <a:ext cx="7461274" cy="1522095"/>
          </a:xfrm>
          <a:prstGeom prst="rect">
            <a:avLst/>
          </a:prstGeom>
          <a:noFill/>
          <a:ln w="9525">
            <a:noFill/>
            <a:miter lim="800000"/>
          </a:ln>
        </p:spPr>
        <p:txBody>
          <a:bodyPr wrap="square">
            <a:spAutoFit/>
          </a:bodyPr>
          <a:lstStyle/>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）查找结点运算算法</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在二叉排序树</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中查找关键字为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的结点，找到后返回该结点的指针，找不到返回</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NULL</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024166" y="3000372"/>
            <a:ext cx="6786610" cy="1476375"/>
          </a:xfrm>
          <a:prstGeom prst="rect">
            <a:avLst/>
          </a:prstGeom>
          <a:noFill/>
        </p:spPr>
        <p:txBody>
          <a:bodyPr wrap="square" rtlCol="0">
            <a:spAutoFit/>
          </a:bodyPr>
          <a:lstStyle/>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若当前结点</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的关键字等于</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，则返回</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否则若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小于当前结点的关键字，则在左子树中查找。</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否则若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大于当前结点的关键字，则在右子树中查找</a:t>
            </a:r>
            <a:r>
              <a:rPr lang="zh-CN" altLang="en-US"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809852" y="642918"/>
            <a:ext cx="7034232" cy="428815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BSTSearch</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k)</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(p!=NULL)</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if (p-&gt;key==k)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找到关键字为</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return p;</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else if (k&lt;p-&gt;key)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p=p-&gt;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沿左子树查找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p=p-&gt;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沿右子树查找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未找到时返回</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633668" y="763486"/>
            <a:ext cx="7748612" cy="198374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8.6】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在含有</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27</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个结点的二叉排序树上，查找关键字为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35</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的结点，以下哪些是可能的关键字比较序列？</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A.28,36,18,46,35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B.18,36,28,46,35</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C.46,28,18,36,35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D.46,36,18,28,35</a:t>
            </a:r>
            <a:endPar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81290" y="3214686"/>
            <a:ext cx="7215238" cy="758190"/>
          </a:xfrm>
          <a:prstGeom prst="rect">
            <a:avLst/>
          </a:prstGeom>
          <a:noFill/>
        </p:spPr>
        <p:txBody>
          <a:bodyPr wrap="square" rtlCol="0">
            <a:spAutoFit/>
          </a:bodyPr>
          <a:lstStyle/>
          <a:p>
            <a:pPr>
              <a:lnSpc>
                <a:spcPts val="2600"/>
              </a:lnSpc>
            </a:pPr>
            <a:r>
              <a:rPr lang="zh-CN" altLang="en-US" sz="2000" dirty="0" smtClean="0">
                <a:solidFill>
                  <a:schemeClr val="tx1"/>
                </a:solidFill>
                <a:latin typeface="微软雅黑" panose="020B0503020204020204" charset="-122"/>
                <a:ea typeface="微软雅黑" panose="020B0503020204020204" charset="-122"/>
                <a:cs typeface="Consolas" panose="020B0609020204030204" pitchFamily="49" charset="0"/>
              </a:rPr>
              <a:t>判断标准：</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在二叉排序树中的查找路径是原来二叉排序树的一部分，也一定构成一棵二叉排序树。</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5"/>
          <p:cNvSpPr txBox="1">
            <a:spLocks noChangeArrowheads="1"/>
          </p:cNvSpPr>
          <p:nvPr/>
        </p:nvSpPr>
        <p:spPr bwMode="auto">
          <a:xfrm>
            <a:off x="2666976" y="428604"/>
            <a:ext cx="7643866" cy="2014855"/>
          </a:xfrm>
          <a:prstGeom prst="rect">
            <a:avLst/>
          </a:prstGeom>
          <a:noFill/>
          <a:ln w="9525">
            <a:noFill/>
            <a:miter lim="800000"/>
          </a:ln>
        </p:spPr>
        <p:txBody>
          <a:bodyPr wrap="square">
            <a:spAutoFit/>
          </a:bodyPr>
          <a:lstStyle/>
          <a:p>
            <a:pPr marL="457200" indent="-457200">
              <a:lnSpc>
                <a:spcPts val="3000"/>
              </a:lnSpc>
              <a:spcBef>
                <a:spcPts val="0"/>
              </a:spcBef>
              <a:buBlip>
                <a:blip r:embed="rId1"/>
              </a:buBlip>
            </a:pPr>
            <a:r>
              <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性能</a:t>
            </a:r>
            <a:r>
              <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指标</a:t>
            </a:r>
            <a:endParaRPr lang="zh-CN" altLang="en-US"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000"/>
              </a:lnSpc>
              <a:spcBef>
                <a:spcPts val="0"/>
              </a:spcBef>
              <a:buNone/>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由于</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查找运算的主要运算是关键字的比较，所以通常把查找过程中对关键字执行的</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平均比较次数</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（也称为平均查找长度）作为衡量一个查找算法效率优劣的标准。平均查找长度</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ASL</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Average Search Length</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）定义为：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1029" name="Rectangle 7"/>
          <p:cNvSpPr>
            <a:spLocks noChangeArrowheads="1"/>
          </p:cNvSpPr>
          <p:nvPr/>
        </p:nvSpPr>
        <p:spPr bwMode="auto">
          <a:xfrm>
            <a:off x="1524000" y="3049588"/>
            <a:ext cx="309880" cy="368300"/>
          </a:xfrm>
          <a:prstGeom prst="rect">
            <a:avLst/>
          </a:prstGeom>
          <a:noFill/>
          <a:ln w="9525">
            <a:noFill/>
            <a:miter lim="800000"/>
          </a:ln>
        </p:spPr>
        <p:txBody>
          <a:bodyPr wrap="none" anchor="ctr">
            <a:spAutoFit/>
          </a:bodyPr>
          <a:lstStyle/>
          <a:p>
            <a:endParaRPr lang="zh-CN" altLang="en-US"/>
          </a:p>
        </p:txBody>
      </p:sp>
      <p:graphicFrame>
        <p:nvGraphicFramePr>
          <p:cNvPr id="1026" name="Object 6"/>
          <p:cNvGraphicFramePr>
            <a:graphicFrameLocks noChangeAspect="1"/>
          </p:cNvGraphicFramePr>
          <p:nvPr/>
        </p:nvGraphicFramePr>
        <p:xfrm>
          <a:off x="5453058" y="2214554"/>
          <a:ext cx="1757590" cy="857256"/>
        </p:xfrm>
        <a:graphic>
          <a:graphicData uri="http://schemas.openxmlformats.org/presentationml/2006/ole">
            <mc:AlternateContent xmlns:mc="http://schemas.openxmlformats.org/markup-compatibility/2006">
              <mc:Choice xmlns:v="urn:schemas-microsoft-com:vml" Requires="v">
                <p:oleObj spid="_x0000_s112657" name="公式" r:id="rId2" imgW="799465" imgH="393700" progId="Equation.3">
                  <p:embed/>
                </p:oleObj>
              </mc:Choice>
              <mc:Fallback>
                <p:oleObj name="公式" r:id="rId2" imgW="799465" imgH="3937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058" y="2214554"/>
                        <a:ext cx="1757590"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8"/>
          <p:cNvSpPr txBox="1">
            <a:spLocks noChangeArrowheads="1"/>
          </p:cNvSpPr>
          <p:nvPr/>
        </p:nvSpPr>
        <p:spPr bwMode="auto">
          <a:xfrm>
            <a:off x="2738414" y="3357562"/>
            <a:ext cx="7572428" cy="1245235"/>
          </a:xfrm>
          <a:prstGeom prst="rect">
            <a:avLst/>
          </a:prstGeom>
          <a:noFill/>
          <a:ln w="9525">
            <a:noFill/>
            <a:miter lim="800000"/>
          </a:ln>
        </p:spPr>
        <p:txBody>
          <a:bodyPr wrap="square">
            <a:spAutoFit/>
          </a:bodyPr>
          <a:lstStyle/>
          <a:p>
            <a:pPr marL="457200" indent="-457200">
              <a:lnSpc>
                <a:spcPts val="3000"/>
              </a:lnSpc>
              <a:spcBef>
                <a:spcPts val="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其中</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是查找表中元素的个数。</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是查找第</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chemeClr val="tx1"/>
                </a:solidFill>
                <a:latin typeface="Consolas" panose="020B0609020204030204" pitchFamily="49" charset="0"/>
                <a:ea typeface="宋体" panose="02010600030101010101" pitchFamily="2"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）个元素的概率，一般地，除特别指出外，均认为每个元素的查找概率相等，即</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en-US" altLang="zh-CN" sz="2000" i="1" baseline="-25000" dirty="0">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25000"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是找到第</a:t>
            </a:r>
            <a:r>
              <a:rPr lang="en-US" altLang="zh-CN" sz="2000" i="1" dirty="0" err="1">
                <a:solidFill>
                  <a:schemeClr val="tx1"/>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个元素所需进行的比较次数</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1903982" y="1785926"/>
            <a:ext cx="459740" cy="2714644"/>
          </a:xfrm>
          <a:prstGeom prst="rect">
            <a:avLst/>
          </a:prstGeom>
          <a:noFill/>
        </p:spPr>
        <p:txBody>
          <a:bodyPr vert="eaVert" wrap="square" rtlCol="0">
            <a:spAutoFit/>
          </a:bodyPr>
          <a:lstStyle/>
          <a:p>
            <a:r>
              <a:rPr lang="en-US" altLang="zh-CN"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8.1  </a:t>
            </a:r>
            <a:r>
              <a:rPr lang="zh-CN" altLang="en-US"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查找的概念</a:t>
            </a:r>
            <a:endParaRPr lang="zh-CN" altLang="en-US" dirty="0" smtClean="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852" y="571480"/>
            <a:ext cx="2571768" cy="1938020"/>
          </a:xfrm>
          <a:prstGeom prst="rect">
            <a:avLst/>
          </a:prstGeom>
          <a:noFill/>
        </p:spPr>
        <p:txBody>
          <a:bodyPr wrap="square" rtlCol="0">
            <a:spAutoFit/>
          </a:bodyPr>
          <a:lstStyle/>
          <a:p>
            <a:pPr>
              <a:lnSpc>
                <a:spcPct val="150000"/>
              </a:lnSpc>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A.28,36,18,46,35</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B.18,36,28,46,35</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C.46,28,18,36,35</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D.46,36,18,28,35</a:t>
            </a:r>
            <a:endParaRPr lang="zh-CN" altLang="en-US" sz="2000" dirty="0">
              <a:solidFill>
                <a:schemeClr val="tx1"/>
              </a:solidFill>
            </a:endParaRPr>
          </a:p>
        </p:txBody>
      </p:sp>
      <p:grpSp>
        <p:nvGrpSpPr>
          <p:cNvPr id="52" name="组合 51"/>
          <p:cNvGrpSpPr/>
          <p:nvPr/>
        </p:nvGrpSpPr>
        <p:grpSpPr>
          <a:xfrm>
            <a:off x="6024562" y="500042"/>
            <a:ext cx="1143008" cy="1785950"/>
            <a:chOff x="4214810" y="500042"/>
            <a:chExt cx="1143008" cy="1785950"/>
          </a:xfrm>
        </p:grpSpPr>
        <p:sp>
          <p:nvSpPr>
            <p:cNvPr id="5" name="椭圆 4"/>
            <p:cNvSpPr/>
            <p:nvPr/>
          </p:nvSpPr>
          <p:spPr>
            <a:xfrm>
              <a:off x="4214810" y="5000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4786314" y="107154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214810"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9" name="直接连接符 8"/>
            <p:cNvCxnSpPr>
              <a:stCxn id="5" idx="5"/>
              <a:endCxn id="6" idx="1"/>
            </p:cNvCxnSpPr>
            <p:nvPr/>
          </p:nvCxnSpPr>
          <p:spPr>
            <a:xfrm rot="16200000" flipH="1">
              <a:off x="4677362" y="952132"/>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3"/>
              <a:endCxn id="7" idx="7"/>
            </p:cNvCxnSpPr>
            <p:nvPr/>
          </p:nvCxnSpPr>
          <p:spPr>
            <a:xfrm rot="5400000">
              <a:off x="4605924" y="1595074"/>
              <a:ext cx="360780"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8096264" y="285728"/>
            <a:ext cx="1214446" cy="2435015"/>
            <a:chOff x="6572264" y="500042"/>
            <a:chExt cx="1214446" cy="2435015"/>
          </a:xfrm>
        </p:grpSpPr>
        <p:sp>
          <p:nvSpPr>
            <p:cNvPr id="12" name="椭圆 11"/>
            <p:cNvSpPr/>
            <p:nvPr/>
          </p:nvSpPr>
          <p:spPr>
            <a:xfrm>
              <a:off x="6572264" y="5000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7143768" y="107154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6572264"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28</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2" idx="5"/>
              <a:endCxn id="13" idx="1"/>
            </p:cNvCxnSpPr>
            <p:nvPr/>
          </p:nvCxnSpPr>
          <p:spPr>
            <a:xfrm rot="16200000" flipH="1">
              <a:off x="7034816" y="952132"/>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3"/>
              <a:endCxn id="14" idx="7"/>
            </p:cNvCxnSpPr>
            <p:nvPr/>
          </p:nvCxnSpPr>
          <p:spPr>
            <a:xfrm rot="5400000">
              <a:off x="6963378" y="1595074"/>
              <a:ext cx="360780"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215206" y="243499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a:stCxn id="14" idx="5"/>
              <a:endCxn id="17" idx="1"/>
            </p:cNvCxnSpPr>
            <p:nvPr/>
          </p:nvCxnSpPr>
          <p:spPr>
            <a:xfrm rot="16200000" flipH="1">
              <a:off x="7031755" y="2241077"/>
              <a:ext cx="295465"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3095604" y="3500438"/>
            <a:ext cx="1714512" cy="2500330"/>
            <a:chOff x="1214414" y="3286124"/>
            <a:chExt cx="1714512" cy="2500330"/>
          </a:xfrm>
        </p:grpSpPr>
        <p:sp>
          <p:nvSpPr>
            <p:cNvPr id="20" name="椭圆 19"/>
            <p:cNvSpPr/>
            <p:nvPr/>
          </p:nvSpPr>
          <p:spPr>
            <a:xfrm>
              <a:off x="2357422" y="328612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1785918" y="392294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1214414" y="463732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1785918" y="528638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6" name="直接连接符 35"/>
            <p:cNvCxnSpPr>
              <a:stCxn id="20" idx="3"/>
              <a:endCxn id="21" idx="7"/>
            </p:cNvCxnSpPr>
            <p:nvPr/>
          </p:nvCxnSpPr>
          <p:spPr>
            <a:xfrm rot="5400000">
              <a:off x="2215813" y="3770871"/>
              <a:ext cx="283219"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3"/>
            </p:cNvCxnSpPr>
            <p:nvPr/>
          </p:nvCxnSpPr>
          <p:spPr>
            <a:xfrm rot="5400000">
              <a:off x="1609493" y="4383326"/>
              <a:ext cx="293670"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2" idx="5"/>
              <a:endCxn id="25" idx="1"/>
            </p:cNvCxnSpPr>
            <p:nvPr/>
          </p:nvCxnSpPr>
          <p:spPr>
            <a:xfrm rot="16200000" flipH="1">
              <a:off x="1638186" y="5128193"/>
              <a:ext cx="295465"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6096000" y="3357562"/>
            <a:ext cx="1785950" cy="3143272"/>
            <a:chOff x="4572000" y="3357562"/>
            <a:chExt cx="1785950" cy="3143272"/>
          </a:xfrm>
        </p:grpSpPr>
        <p:sp>
          <p:nvSpPr>
            <p:cNvPr id="27" name="椭圆 26"/>
            <p:cNvSpPr/>
            <p:nvPr/>
          </p:nvSpPr>
          <p:spPr>
            <a:xfrm>
              <a:off x="5643570"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5000628" y="407194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4572000" y="4857760"/>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5143504" y="542926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5786446" y="600076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35</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27" idx="3"/>
              <a:endCxn id="28" idx="7"/>
            </p:cNvCxnSpPr>
            <p:nvPr/>
          </p:nvCxnSpPr>
          <p:spPr>
            <a:xfrm rot="5400000">
              <a:off x="5427461" y="3845371"/>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8" idx="3"/>
              <a:endCxn id="29" idx="0"/>
            </p:cNvCxnSpPr>
            <p:nvPr/>
          </p:nvCxnSpPr>
          <p:spPr>
            <a:xfrm rot="5400000">
              <a:off x="4791546" y="4564982"/>
              <a:ext cx="358985"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9" idx="5"/>
              <a:endCxn id="32" idx="1"/>
            </p:cNvCxnSpPr>
            <p:nvPr/>
          </p:nvCxnSpPr>
          <p:spPr>
            <a:xfrm rot="16200000" flipH="1">
              <a:off x="5034552" y="5309850"/>
              <a:ext cx="217904"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2" idx="5"/>
              <a:endCxn id="41" idx="1"/>
            </p:cNvCxnSpPr>
            <p:nvPr/>
          </p:nvCxnSpPr>
          <p:spPr>
            <a:xfrm rot="16200000" flipH="1">
              <a:off x="5641775" y="5845635"/>
              <a:ext cx="217904"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5" name="Text Box 6"/>
          <p:cNvSpPr txBox="1">
            <a:spLocks noChangeArrowheads="1"/>
          </p:cNvSpPr>
          <p:nvPr/>
        </p:nvSpPr>
        <p:spPr bwMode="auto">
          <a:xfrm>
            <a:off x="7667636" y="4786322"/>
            <a:ext cx="2571768" cy="398780"/>
          </a:xfrm>
          <a:prstGeom prst="rect">
            <a:avLst/>
          </a:prstGeom>
          <a:noFill/>
          <a:ln w="9525">
            <a:noFill/>
            <a:miter lim="800000"/>
          </a:ln>
        </p:spPr>
        <p:txBody>
          <a:bodyPr wrap="square">
            <a:spAutoFit/>
          </a:bodyPr>
          <a:lstStyle/>
          <a:p>
            <a:pPr>
              <a:spcBef>
                <a:spcPct val="50000"/>
              </a:spcBef>
            </a:pPr>
            <a:r>
              <a:rPr lang="zh-CN" altLang="en-US" sz="2000" dirty="0" smtClean="0">
                <a:solidFill>
                  <a:schemeClr val="tx1"/>
                </a:solidFill>
                <a:latin typeface="楷体" panose="02010609060101010101" pitchFamily="49" charset="-122"/>
                <a:ea typeface="楷体" panose="02010609060101010101" pitchFamily="49" charset="-122"/>
              </a:rPr>
              <a:t>是一</a:t>
            </a:r>
            <a:r>
              <a:rPr lang="zh-CN" altLang="en-US" sz="2000" dirty="0">
                <a:solidFill>
                  <a:schemeClr val="tx1"/>
                </a:solidFill>
                <a:latin typeface="楷体" panose="02010609060101010101" pitchFamily="49" charset="-122"/>
                <a:ea typeface="楷体" panose="02010609060101010101" pitchFamily="49" charset="-122"/>
              </a:rPr>
              <a:t>棵二叉</a:t>
            </a:r>
            <a:r>
              <a:rPr lang="zh-CN" altLang="en-US" sz="2000" dirty="0" smtClean="0">
                <a:solidFill>
                  <a:schemeClr val="tx1"/>
                </a:solidFill>
                <a:latin typeface="楷体" panose="02010609060101010101" pitchFamily="49" charset="-122"/>
                <a:ea typeface="楷体" panose="02010609060101010101" pitchFamily="49" charset="-122"/>
              </a:rPr>
              <a:t>排序</a:t>
            </a:r>
            <a:r>
              <a:rPr lang="zh-CN" altLang="en-US" sz="2000" dirty="0" smtClean="0">
                <a:solidFill>
                  <a:srgbClr val="FF0000"/>
                </a:solidFill>
                <a:latin typeface="宋体" panose="02010600030101010101" pitchFamily="2" charset="-122"/>
                <a:ea typeface="宋体" panose="02010600030101010101" pitchFamily="2" charset="-122"/>
              </a:rPr>
              <a:t>√</a:t>
            </a:r>
            <a:r>
              <a:rPr lang="zh-CN" altLang="en-US" sz="2000" dirty="0" smtClean="0">
                <a:solidFill>
                  <a:srgbClr val="0000FF"/>
                </a:solidFill>
                <a:latin typeface="楷体" panose="02010609060101010101" pitchFamily="49" charset="-122"/>
                <a:ea typeface="楷体" panose="02010609060101010101" pitchFamily="49" charset="-122"/>
              </a:rPr>
              <a:t> </a:t>
            </a:r>
            <a:endParaRPr lang="zh-CN" altLang="en-US" sz="2000" dirty="0">
              <a:solidFill>
                <a:srgbClr val="0000FF"/>
              </a:solidFill>
              <a:latin typeface="楷体" panose="02010609060101010101" pitchFamily="49" charset="-122"/>
              <a:ea typeface="楷体" panose="02010609060101010101" pitchFamily="49" charset="-122"/>
            </a:endParaRPr>
          </a:p>
        </p:txBody>
      </p:sp>
      <p:sp>
        <p:nvSpPr>
          <p:cNvPr id="56" name="Text Box 6"/>
          <p:cNvSpPr txBox="1">
            <a:spLocks noChangeArrowheads="1"/>
          </p:cNvSpPr>
          <p:nvPr/>
        </p:nvSpPr>
        <p:spPr bwMode="auto">
          <a:xfrm>
            <a:off x="6881818" y="1785926"/>
            <a:ext cx="500066" cy="398780"/>
          </a:xfrm>
          <a:prstGeom prst="rect">
            <a:avLst/>
          </a:prstGeom>
          <a:noFill/>
          <a:ln w="9525">
            <a:noFill/>
            <a:miter lim="800000"/>
          </a:ln>
        </p:spPr>
        <p:txBody>
          <a:bodyPr wrap="square">
            <a:spAutoFit/>
          </a:bodyPr>
          <a:lstStyle/>
          <a:p>
            <a:pPr>
              <a:spcBef>
                <a:spcPct val="50000"/>
              </a:spcBef>
            </a:pPr>
            <a:r>
              <a:rPr lang="en-US" altLang="zh-CN" sz="2000" smtClean="0">
                <a:solidFill>
                  <a:srgbClr val="FF0000"/>
                </a:solidFill>
                <a:latin typeface="微软雅黑" panose="020B0503020204020204" charset="-122"/>
                <a:ea typeface="微软雅黑" panose="020B0503020204020204" charset="-122"/>
                <a:cs typeface="Times New Roman" panose="02020603050405020304" pitchFamily="18" charset="0"/>
              </a:rPr>
              <a:t>Ⅹ</a:t>
            </a:r>
            <a:endParaRPr lang="zh-CN" altLang="en-US" sz="2000"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cxnSp>
        <p:nvCxnSpPr>
          <p:cNvPr id="58" name="直接箭头连接符 57"/>
          <p:cNvCxnSpPr/>
          <p:nvPr/>
        </p:nvCxnSpPr>
        <p:spPr>
          <a:xfrm>
            <a:off x="5167306" y="857232"/>
            <a:ext cx="71438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5155474" y="1319349"/>
            <a:ext cx="2847703" cy="1515291"/>
          </a:xfrm>
          <a:custGeom>
            <a:avLst/>
            <a:gdLst>
              <a:gd name="connsiteX0" fmla="*/ 0 w 2847703"/>
              <a:gd name="connsiteY0" fmla="*/ 0 h 1515291"/>
              <a:gd name="connsiteX1" fmla="*/ 457200 w 2847703"/>
              <a:gd name="connsiteY1" fmla="*/ 391885 h 1515291"/>
              <a:gd name="connsiteX2" fmla="*/ 992777 w 2847703"/>
              <a:gd name="connsiteY2" fmla="*/ 1358537 h 1515291"/>
              <a:gd name="connsiteX3" fmla="*/ 2286000 w 2847703"/>
              <a:gd name="connsiteY3" fmla="*/ 1332411 h 1515291"/>
              <a:gd name="connsiteX4" fmla="*/ 2847703 w 2847703"/>
              <a:gd name="connsiteY4" fmla="*/ 770708 h 1515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703" h="1515291">
                <a:moveTo>
                  <a:pt x="0" y="0"/>
                </a:moveTo>
                <a:cubicBezTo>
                  <a:pt x="145868" y="82731"/>
                  <a:pt x="291737" y="165462"/>
                  <a:pt x="457200" y="391885"/>
                </a:cubicBezTo>
                <a:cubicBezTo>
                  <a:pt x="622663" y="618308"/>
                  <a:pt x="687977" y="1201783"/>
                  <a:pt x="992777" y="1358537"/>
                </a:cubicBezTo>
                <a:cubicBezTo>
                  <a:pt x="1297577" y="1515291"/>
                  <a:pt x="1976846" y="1430382"/>
                  <a:pt x="2286000" y="1332411"/>
                </a:cubicBezTo>
                <a:cubicBezTo>
                  <a:pt x="2595154" y="1234440"/>
                  <a:pt x="2721428" y="1002574"/>
                  <a:pt x="2847703" y="770708"/>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任意多边形 59"/>
          <p:cNvSpPr/>
          <p:nvPr/>
        </p:nvSpPr>
        <p:spPr>
          <a:xfrm>
            <a:off x="2643051" y="1815737"/>
            <a:ext cx="866503" cy="2364377"/>
          </a:xfrm>
          <a:custGeom>
            <a:avLst/>
            <a:gdLst>
              <a:gd name="connsiteX0" fmla="*/ 226423 w 866503"/>
              <a:gd name="connsiteY0" fmla="*/ 0 h 2364377"/>
              <a:gd name="connsiteX1" fmla="*/ 30480 w 866503"/>
              <a:gd name="connsiteY1" fmla="*/ 365760 h 2364377"/>
              <a:gd name="connsiteX2" fmla="*/ 409303 w 866503"/>
              <a:gd name="connsiteY2" fmla="*/ 1802674 h 2364377"/>
              <a:gd name="connsiteX3" fmla="*/ 866503 w 866503"/>
              <a:gd name="connsiteY3" fmla="*/ 2364377 h 2364377"/>
            </a:gdLst>
            <a:ahLst/>
            <a:cxnLst>
              <a:cxn ang="0">
                <a:pos x="connsiteX0" y="connsiteY0"/>
              </a:cxn>
              <a:cxn ang="0">
                <a:pos x="connsiteX1" y="connsiteY1"/>
              </a:cxn>
              <a:cxn ang="0">
                <a:pos x="connsiteX2" y="connsiteY2"/>
              </a:cxn>
              <a:cxn ang="0">
                <a:pos x="connsiteX3" y="connsiteY3"/>
              </a:cxn>
            </a:cxnLst>
            <a:rect l="l" t="t" r="r" b="b"/>
            <a:pathLst>
              <a:path w="866503" h="2364377">
                <a:moveTo>
                  <a:pt x="226423" y="0"/>
                </a:moveTo>
                <a:cubicBezTo>
                  <a:pt x="113211" y="32657"/>
                  <a:pt x="0" y="65314"/>
                  <a:pt x="30480" y="365760"/>
                </a:cubicBezTo>
                <a:cubicBezTo>
                  <a:pt x="60960" y="666206"/>
                  <a:pt x="269966" y="1469571"/>
                  <a:pt x="409303" y="1802674"/>
                </a:cubicBezTo>
                <a:cubicBezTo>
                  <a:pt x="548640" y="2135777"/>
                  <a:pt x="707571" y="2250077"/>
                  <a:pt x="866503" y="236437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2" name="直接箭头连接符 61"/>
          <p:cNvCxnSpPr/>
          <p:nvPr/>
        </p:nvCxnSpPr>
        <p:spPr>
          <a:xfrm>
            <a:off x="4452926" y="2428868"/>
            <a:ext cx="1928826" cy="18573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 Box 6"/>
          <p:cNvSpPr txBox="1">
            <a:spLocks noChangeArrowheads="1"/>
          </p:cNvSpPr>
          <p:nvPr/>
        </p:nvSpPr>
        <p:spPr bwMode="auto">
          <a:xfrm>
            <a:off x="9310710" y="1785926"/>
            <a:ext cx="500066" cy="398780"/>
          </a:xfrm>
          <a:prstGeom prst="rect">
            <a:avLst/>
          </a:prstGeom>
          <a:noFill/>
          <a:ln w="9525">
            <a:noFill/>
            <a:miter lim="800000"/>
          </a:ln>
        </p:spPr>
        <p:txBody>
          <a:bodyPr wrap="square">
            <a:spAutoFit/>
          </a:bodyPr>
          <a:lstStyle/>
          <a:p>
            <a:pPr>
              <a:spcBef>
                <a:spcPct val="50000"/>
              </a:spcBef>
            </a:pPr>
            <a:r>
              <a:rPr lang="en-US" altLang="zh-CN" sz="2000" smtClean="0">
                <a:solidFill>
                  <a:srgbClr val="FF0000"/>
                </a:solidFill>
                <a:latin typeface="微软雅黑" panose="020B0503020204020204" charset="-122"/>
                <a:ea typeface="微软雅黑" panose="020B0503020204020204" charset="-122"/>
                <a:cs typeface="Times New Roman" panose="02020603050405020304" pitchFamily="18" charset="0"/>
              </a:rPr>
              <a:t>Ⅹ</a:t>
            </a:r>
            <a:endParaRPr lang="zh-CN" altLang="en-US" sz="2000"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64" name="Text Box 6"/>
          <p:cNvSpPr txBox="1">
            <a:spLocks noChangeArrowheads="1"/>
          </p:cNvSpPr>
          <p:nvPr/>
        </p:nvSpPr>
        <p:spPr bwMode="auto">
          <a:xfrm>
            <a:off x="4310050" y="4814840"/>
            <a:ext cx="500066" cy="398780"/>
          </a:xfrm>
          <a:prstGeom prst="rect">
            <a:avLst/>
          </a:prstGeom>
          <a:noFill/>
          <a:ln w="9525">
            <a:noFill/>
            <a:miter lim="800000"/>
          </a:ln>
        </p:spPr>
        <p:txBody>
          <a:bodyPr wrap="square">
            <a:spAutoFit/>
          </a:bodyPr>
          <a:lstStyle/>
          <a:p>
            <a:pPr>
              <a:spcBef>
                <a:spcPct val="50000"/>
              </a:spcBef>
            </a:pPr>
            <a:r>
              <a:rPr lang="en-US" altLang="zh-CN" sz="2000" smtClean="0">
                <a:solidFill>
                  <a:srgbClr val="FF0000"/>
                </a:solidFill>
                <a:latin typeface="微软雅黑" panose="020B0503020204020204" charset="-122"/>
                <a:ea typeface="微软雅黑" panose="020B0503020204020204" charset="-122"/>
                <a:cs typeface="Times New Roman" panose="02020603050405020304" pitchFamily="18" charset="0"/>
              </a:rPr>
              <a:t>Ⅹ</a:t>
            </a:r>
            <a:endParaRPr lang="zh-CN" altLang="en-US" sz="2000"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44" name="TextBox 43"/>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bldLvl="0" animBg="1"/>
      <p:bldP spid="60" grpId="0" bldLvl="0" animBg="1"/>
      <p:bldP spid="63" grpId="0"/>
      <p:bldP spid="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738414" y="571480"/>
            <a:ext cx="3605208" cy="460375"/>
          </a:xfrm>
          <a:prstGeom prst="rect">
            <a:avLst/>
          </a:prstGeom>
          <a:noFill/>
          <a:ln w="9525">
            <a:noFill/>
            <a:miter lim="800000"/>
          </a:ln>
        </p:spPr>
        <p:txBody>
          <a:bodyPr wrap="square">
            <a:spAutoFit/>
          </a:bodyPr>
          <a:lstStyle/>
          <a:p>
            <a:pPr>
              <a:lnSpc>
                <a:spcPts val="288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）插入结点运算</a:t>
            </a:r>
            <a:r>
              <a:rPr lang="zh-CN" altLang="en-US"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算法</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81290" y="1357298"/>
            <a:ext cx="7143800" cy="3399790"/>
          </a:xfrm>
          <a:prstGeom prst="rect">
            <a:avLst/>
          </a:prstGeom>
          <a:noFill/>
        </p:spPr>
        <p:txBody>
          <a:bodyPr wrap="square" rtlCol="0">
            <a:spAutoFit/>
          </a:bodyPr>
          <a:lstStyle/>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先在二叉排序树</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中查找插入新结点的位置，由于二叉排序树中所有新结点都是作为叶子结点插入的，所以这里是查找插入新结点的双亲即</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然后建立一个关键字为</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为空树，则</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结点作为根结点。</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-&gt;key</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结点的左孩子插入。</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-&gt;key</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结点的右孩子插入。 </a:t>
            </a:r>
            <a:endPar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703519" y="285728"/>
            <a:ext cx="7821637" cy="626046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ct val="90000"/>
              </a:lnSpc>
            </a:pP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int BSTInsert(BSTNode *&amp;bt,KeyType k)</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BSTNode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*f,*p=bt;</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(p!=NULL)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找插入位置</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即找插入新结点的</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双亲</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结点</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(p-&gt;key==k)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不能插入相同的关键字</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f=p</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指向</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结点的双亲结点</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(k&lt;p-&gt;key)</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p=p-</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&gt;lchild;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在左子树中查找</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else</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p=p-</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&gt;rchild;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在右子树中查找</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malloc</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sizeof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&gt;key=k;			//</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建立一个存放关键字</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的新结点</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&gt;lchild=p-&gt;rchild=NULL;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新结点总是作为叶子结点插入的</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(bt==NULL)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原树为空时</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作为根结点插入</a:t>
            </a:r>
            <a:endPar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else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if (k&lt;f-&gt;key)</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作为</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的左孩子</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=p;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nb-NO"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作为</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的右孩子</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return </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			</a:t>
            </a:r>
            <a:r>
              <a:rPr lang="nb-NO"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nb-NO" sz="1800" dirty="0">
                <a:solidFill>
                  <a:schemeClr val="tx1"/>
                </a:solidFill>
                <a:latin typeface="Consolas" panose="020B0609020204030204" pitchFamily="49" charset="0"/>
                <a:ea typeface="仿宋" panose="02010609060101010101" pitchFamily="49" charset="-122"/>
                <a:cs typeface="Consolas" panose="020B0609020204030204" pitchFamily="49" charset="0"/>
              </a:rPr>
              <a:t>插入成功返回</a:t>
            </a: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a:t>
            </a:r>
            <a:endPar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ct val="90000"/>
              </a:lnSpc>
            </a:pPr>
            <a:r>
              <a:rPr lang="nb-NO"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0">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0">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0">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0">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0">
                                            <p:txEl>
                                              <p:pRg st="18" end="1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0">
                                            <p:txEl>
                                              <p:pRg st="19" end="1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0">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562230" y="285728"/>
            <a:ext cx="7962926" cy="1398905"/>
          </a:xfrm>
          <a:prstGeom prst="rect">
            <a:avLst/>
          </a:prstGeom>
          <a:noFill/>
          <a:ln w="9525">
            <a:noFill/>
            <a:miter lim="800000"/>
          </a:ln>
        </p:spPr>
        <p:txBody>
          <a:bodyPr wrap="square">
            <a:spAutoFit/>
          </a:bodyPr>
          <a:lstStyle/>
          <a:p>
            <a:pPr>
              <a:lnSpc>
                <a:spcPts val="3000"/>
              </a:lnSpc>
              <a:spcBef>
                <a:spcPts val="1200"/>
              </a:spcBef>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）创建二叉排序树运算算法</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12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由包含</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个关键字的数组</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建立相应的二叉排序树。依次扫描</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数组</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r</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的所有元素，调用</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BSTInsert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将其插入到二叉排序树</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035" name="Text Box 3"/>
          <p:cNvSpPr txBox="1">
            <a:spLocks noChangeArrowheads="1"/>
          </p:cNvSpPr>
          <p:nvPr/>
        </p:nvSpPr>
        <p:spPr bwMode="auto">
          <a:xfrm>
            <a:off x="2738414" y="2065204"/>
            <a:ext cx="7746994" cy="295402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44000" tIns="144000" bIns="144000">
            <a:spAutoFit/>
          </a:bodyPr>
          <a:lstStyle/>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CreateBST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*&amp;</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=NULL</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初始时</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为空树</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&lt;n)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BSTInsert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将关键字</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插入到二叉排序树</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809852" y="785794"/>
            <a:ext cx="7462860" cy="2445385"/>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8.7】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已知一组关键字为</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25,18,46,2,53,39,32,4,74,67,60,11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按表中的元素顺序依次插入到一棵初始为空的二叉排序树中，画出该二叉排序树，并求在等概率的情况下查找成功的平均查找长度和查找不成功的平均查找长度。</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5059" name="Rectangle 5"/>
          <p:cNvSpPr>
            <a:spLocks noChangeArrowheads="1"/>
          </p:cNvSpPr>
          <p:nvPr/>
        </p:nvSpPr>
        <p:spPr bwMode="auto">
          <a:xfrm>
            <a:off x="1524000" y="2463800"/>
            <a:ext cx="309880" cy="368300"/>
          </a:xfrm>
          <a:prstGeom prst="rect">
            <a:avLst/>
          </a:prstGeom>
          <a:noFill/>
          <a:ln w="9525">
            <a:noFill/>
            <a:miter lim="800000"/>
          </a:ln>
        </p:spPr>
        <p:txBody>
          <a:bodyPr wrap="none" anchor="ctr">
            <a:spAutoFit/>
          </a:bodyPr>
          <a:lstStyle/>
          <a:p>
            <a:endParaRPr lang="zh-CN" altLang="en-US"/>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2881290" y="357166"/>
            <a:ext cx="4429156" cy="429895"/>
          </a:xfrm>
          <a:prstGeom prst="rect">
            <a:avLst/>
          </a:prstGeom>
          <a:noFill/>
          <a:ln w="9525">
            <a:noFill/>
            <a:miter lim="800000"/>
          </a:ln>
        </p:spPr>
        <p:txBody>
          <a:bodyPr wrap="square">
            <a:spAutoFit/>
          </a:bodyPr>
          <a:lstStyle/>
          <a:p>
            <a:pPr>
              <a:spcBef>
                <a:spcPct val="50000"/>
              </a:spcBef>
            </a:pPr>
            <a:r>
              <a:rPr lang="zh-CN" altLang="en-US" sz="2200" dirty="0" smtClean="0">
                <a:solidFill>
                  <a:schemeClr val="tx1"/>
                </a:solidFill>
                <a:ea typeface="楷体" panose="02010609060101010101" pitchFamily="49" charset="-122"/>
                <a:cs typeface="Times New Roman" panose="02020603050405020304" pitchFamily="18" charset="0"/>
              </a:rPr>
              <a:t>解</a:t>
            </a:r>
            <a:r>
              <a:rPr lang="zh-CN" altLang="en-US" sz="2200" dirty="0">
                <a:solidFill>
                  <a:schemeClr val="tx1"/>
                </a:solidFill>
                <a:ea typeface="楷体" panose="02010609060101010101" pitchFamily="49" charset="-122"/>
                <a:cs typeface="Times New Roman" panose="02020603050405020304" pitchFamily="18" charset="0"/>
              </a:rPr>
              <a:t>：</a:t>
            </a:r>
            <a:r>
              <a:rPr lang="zh-CN" altLang="en-US" sz="2000" dirty="0">
                <a:solidFill>
                  <a:schemeClr val="tx1"/>
                </a:solidFill>
                <a:ea typeface="楷体" panose="02010609060101010101" pitchFamily="49" charset="-122"/>
                <a:cs typeface="Times New Roman" panose="02020603050405020304" pitchFamily="18" charset="0"/>
              </a:rPr>
              <a:t>生成的二叉排序树如</a:t>
            </a:r>
            <a:r>
              <a:rPr lang="zh-CN" altLang="en-US" sz="2000" dirty="0" smtClean="0">
                <a:solidFill>
                  <a:schemeClr val="tx1"/>
                </a:solidFill>
                <a:ea typeface="楷体" panose="02010609060101010101" pitchFamily="49" charset="-122"/>
                <a:cs typeface="Times New Roman" panose="02020603050405020304" pitchFamily="18" charset="0"/>
              </a:rPr>
              <a:t>图所示。 </a:t>
            </a:r>
            <a:endParaRPr lang="zh-CN" altLang="en-US" sz="2000" dirty="0">
              <a:solidFill>
                <a:schemeClr val="tx1"/>
              </a:solidFill>
              <a:ea typeface="楷体" panose="02010609060101010101" pitchFamily="49" charset="-122"/>
              <a:cs typeface="Times New Roman" panose="02020603050405020304" pitchFamily="18" charset="0"/>
            </a:endParaRPr>
          </a:p>
        </p:txBody>
      </p:sp>
      <p:sp>
        <p:nvSpPr>
          <p:cNvPr id="6152" name="Rectangle 7"/>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6153" name="Rectangle 9"/>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12" name="椭圆 11"/>
          <p:cNvSpPr/>
          <p:nvPr/>
        </p:nvSpPr>
        <p:spPr>
          <a:xfrm>
            <a:off x="5667372" y="178592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25</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109" name="组合 108"/>
          <p:cNvGrpSpPr/>
          <p:nvPr/>
        </p:nvGrpSpPr>
        <p:grpSpPr>
          <a:xfrm>
            <a:off x="4381488" y="2035959"/>
            <a:ext cx="1285885" cy="1035851"/>
            <a:chOff x="2857488" y="2035959"/>
            <a:chExt cx="1285885" cy="1035851"/>
          </a:xfrm>
        </p:grpSpPr>
        <p:sp>
          <p:nvSpPr>
            <p:cNvPr id="11" name="椭圆 10"/>
            <p:cNvSpPr/>
            <p:nvPr/>
          </p:nvSpPr>
          <p:spPr>
            <a:xfrm>
              <a:off x="2857488"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12" idx="2"/>
              <a:endCxn id="11" idx="7"/>
            </p:cNvCxnSpPr>
            <p:nvPr/>
          </p:nvCxnSpPr>
          <p:spPr>
            <a:xfrm rot="10800000" flipV="1">
              <a:off x="3345298"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3881422" y="2998577"/>
            <a:ext cx="583762" cy="930489"/>
            <a:chOff x="2357422" y="2998577"/>
            <a:chExt cx="583762" cy="930489"/>
          </a:xfrm>
        </p:grpSpPr>
        <p:sp>
          <p:nvSpPr>
            <p:cNvPr id="13" name="椭圆 12"/>
            <p:cNvSpPr/>
            <p:nvPr/>
          </p:nvSpPr>
          <p:spPr>
            <a:xfrm>
              <a:off x="2357422" y="3429000"/>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stCxn id="11" idx="3"/>
              <a:endCxn id="13" idx="0"/>
            </p:cNvCxnSpPr>
            <p:nvPr/>
          </p:nvCxnSpPr>
          <p:spPr>
            <a:xfrm rot="5400000">
              <a:off x="2576968" y="3064784"/>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6238876" y="2035959"/>
            <a:ext cx="1285884" cy="1035851"/>
            <a:chOff x="4714876" y="2035959"/>
            <a:chExt cx="1285884" cy="1035851"/>
          </a:xfrm>
        </p:grpSpPr>
        <p:sp>
          <p:nvSpPr>
            <p:cNvPr id="16" name="椭圆 15"/>
            <p:cNvSpPr/>
            <p:nvPr/>
          </p:nvSpPr>
          <p:spPr>
            <a:xfrm>
              <a:off x="5429256" y="257174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12" idx="6"/>
              <a:endCxn id="16" idx="1"/>
            </p:cNvCxnSpPr>
            <p:nvPr/>
          </p:nvCxnSpPr>
          <p:spPr>
            <a:xfrm>
              <a:off x="4714876" y="2035959"/>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4369231" y="3855833"/>
            <a:ext cx="655199" cy="930489"/>
            <a:chOff x="2845231" y="3855833"/>
            <a:chExt cx="655199" cy="930489"/>
          </a:xfrm>
        </p:grpSpPr>
        <p:sp>
          <p:nvSpPr>
            <p:cNvPr id="14" name="椭圆 13"/>
            <p:cNvSpPr/>
            <p:nvPr/>
          </p:nvSpPr>
          <p:spPr>
            <a:xfrm>
              <a:off x="2928926" y="428625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13" idx="5"/>
              <a:endCxn id="14" idx="1"/>
            </p:cNvCxnSpPr>
            <p:nvPr/>
          </p:nvCxnSpPr>
          <p:spPr>
            <a:xfrm rot="16200000" flipH="1">
              <a:off x="2677098" y="4023966"/>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4940735" y="4713089"/>
            <a:ext cx="655199" cy="859051"/>
            <a:chOff x="3416735" y="4713089"/>
            <a:chExt cx="655199" cy="859051"/>
          </a:xfrm>
        </p:grpSpPr>
        <p:sp>
          <p:nvSpPr>
            <p:cNvPr id="15" name="椭圆 14"/>
            <p:cNvSpPr/>
            <p:nvPr/>
          </p:nvSpPr>
          <p:spPr>
            <a:xfrm>
              <a:off x="3500430" y="5072074"/>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11</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14" idx="5"/>
              <a:endCxn id="15" idx="1"/>
            </p:cNvCxnSpPr>
            <p:nvPr/>
          </p:nvCxnSpPr>
          <p:spPr>
            <a:xfrm rot="16200000" flipH="1">
              <a:off x="3284321" y="4845503"/>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53190" y="2998577"/>
            <a:ext cx="583762" cy="859051"/>
            <a:chOff x="4929190" y="2998577"/>
            <a:chExt cx="583762" cy="859051"/>
          </a:xfrm>
        </p:grpSpPr>
        <p:sp>
          <p:nvSpPr>
            <p:cNvPr id="17" name="椭圆 16"/>
            <p:cNvSpPr/>
            <p:nvPr/>
          </p:nvSpPr>
          <p:spPr>
            <a:xfrm>
              <a:off x="4929190"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39</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连接符 36"/>
            <p:cNvCxnSpPr>
              <a:stCxn id="16" idx="3"/>
              <a:endCxn id="17" idx="0"/>
            </p:cNvCxnSpPr>
            <p:nvPr/>
          </p:nvCxnSpPr>
          <p:spPr>
            <a:xfrm rot="5400000">
              <a:off x="5184455" y="3029065"/>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a:off x="7441065" y="2998576"/>
            <a:ext cx="726637" cy="859052"/>
            <a:chOff x="5917065" y="2998576"/>
            <a:chExt cx="726637" cy="859052"/>
          </a:xfrm>
        </p:grpSpPr>
        <p:sp>
          <p:nvSpPr>
            <p:cNvPr id="19" name="椭圆 18"/>
            <p:cNvSpPr/>
            <p:nvPr/>
          </p:nvSpPr>
          <p:spPr>
            <a:xfrm>
              <a:off x="6072198" y="3357562"/>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16" idx="5"/>
              <a:endCxn id="19" idx="0"/>
            </p:cNvCxnSpPr>
            <p:nvPr/>
          </p:nvCxnSpPr>
          <p:spPr>
            <a:xfrm rot="16200000" flipH="1">
              <a:off x="5958015" y="2957626"/>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6" name="组合 115"/>
          <p:cNvGrpSpPr/>
          <p:nvPr/>
        </p:nvGrpSpPr>
        <p:grpSpPr>
          <a:xfrm>
            <a:off x="6024562" y="3784395"/>
            <a:ext cx="571504" cy="930489"/>
            <a:chOff x="4500562" y="3784395"/>
            <a:chExt cx="571504" cy="930489"/>
          </a:xfrm>
        </p:grpSpPr>
        <p:sp>
          <p:nvSpPr>
            <p:cNvPr id="18" name="椭圆 17"/>
            <p:cNvSpPr/>
            <p:nvPr/>
          </p:nvSpPr>
          <p:spPr>
            <a:xfrm>
              <a:off x="4500562"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1" name="直接连接符 40"/>
            <p:cNvCxnSpPr>
              <a:stCxn id="17" idx="3"/>
              <a:endCxn id="18" idx="0"/>
            </p:cNvCxnSpPr>
            <p:nvPr/>
          </p:nvCxnSpPr>
          <p:spPr>
            <a:xfrm rot="5400000">
              <a:off x="4684389" y="3886321"/>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8084007" y="3784395"/>
            <a:ext cx="726637" cy="930489"/>
            <a:chOff x="6560007" y="3784395"/>
            <a:chExt cx="726637" cy="930489"/>
          </a:xfrm>
        </p:grpSpPr>
        <p:sp>
          <p:nvSpPr>
            <p:cNvPr id="20" name="椭圆 19"/>
            <p:cNvSpPr/>
            <p:nvPr/>
          </p:nvSpPr>
          <p:spPr>
            <a:xfrm>
              <a:off x="6715140" y="421481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19" idx="5"/>
              <a:endCxn id="20" idx="1"/>
            </p:cNvCxnSpPr>
            <p:nvPr/>
          </p:nvCxnSpPr>
          <p:spPr>
            <a:xfrm rot="16200000" flipH="1">
              <a:off x="6427593" y="3916809"/>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8" name="组合 117"/>
          <p:cNvGrpSpPr/>
          <p:nvPr/>
        </p:nvGrpSpPr>
        <p:grpSpPr>
          <a:xfrm>
            <a:off x="7596198" y="4641651"/>
            <a:ext cx="726637" cy="787613"/>
            <a:chOff x="6072198" y="4641651"/>
            <a:chExt cx="726637" cy="787613"/>
          </a:xfrm>
        </p:grpSpPr>
        <p:sp>
          <p:nvSpPr>
            <p:cNvPr id="21" name="椭圆 20"/>
            <p:cNvSpPr/>
            <p:nvPr/>
          </p:nvSpPr>
          <p:spPr>
            <a:xfrm>
              <a:off x="6072198" y="4929198"/>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20" idx="3"/>
              <a:endCxn id="21" idx="7"/>
            </p:cNvCxnSpPr>
            <p:nvPr/>
          </p:nvCxnSpPr>
          <p:spPr>
            <a:xfrm rot="5400000">
              <a:off x="6499031" y="4702627"/>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7024694" y="5356031"/>
            <a:ext cx="655199" cy="859051"/>
            <a:chOff x="5500694" y="5356031"/>
            <a:chExt cx="655199" cy="859051"/>
          </a:xfrm>
        </p:grpSpPr>
        <p:sp>
          <p:nvSpPr>
            <p:cNvPr id="22" name="椭圆 21"/>
            <p:cNvSpPr/>
            <p:nvPr/>
          </p:nvSpPr>
          <p:spPr>
            <a:xfrm>
              <a:off x="5500694" y="5715016"/>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21" idx="3"/>
              <a:endCxn id="22" idx="7"/>
            </p:cNvCxnSpPr>
            <p:nvPr/>
          </p:nvCxnSpPr>
          <p:spPr>
            <a:xfrm rot="5400000">
              <a:off x="5856089" y="5488445"/>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595670" y="857232"/>
            <a:ext cx="357190" cy="398780"/>
          </a:xfrm>
          <a:prstGeom prst="rect">
            <a:avLst/>
          </a:prstGeom>
          <a:noFill/>
        </p:spPr>
        <p:txBody>
          <a:bodyPr wrap="square" lIns="0" rIns="0" rtlCol="0">
            <a:spAutoFit/>
          </a:bodyPr>
          <a:lstStyle/>
          <a:p>
            <a:r>
              <a:rPr lang="en-US" altLang="zh-CN" sz="2000" dirty="0" smtClean="0">
                <a:solidFill>
                  <a:srgbClr val="0000FF"/>
                </a:solidFill>
                <a:latin typeface="Consolas" panose="020B0609020204030204" pitchFamily="49" charset="0"/>
                <a:cs typeface="Consolas" panose="020B0609020204030204" pitchFamily="49" charset="0"/>
              </a:rPr>
              <a:t>25</a:t>
            </a:r>
            <a:endParaRPr lang="zh-CN" altLang="en-US" sz="2000" dirty="0">
              <a:solidFill>
                <a:srgbClr val="0000FF"/>
              </a:solidFill>
              <a:latin typeface="Consolas" panose="020B0609020204030204" pitchFamily="49" charset="0"/>
              <a:cs typeface="Consolas" panose="020B0609020204030204" pitchFamily="49" charset="0"/>
            </a:endParaRPr>
          </a:p>
        </p:txBody>
      </p:sp>
      <p:sp>
        <p:nvSpPr>
          <p:cNvPr id="98" name="TextBox 97"/>
          <p:cNvSpPr txBox="1"/>
          <p:nvPr/>
        </p:nvSpPr>
        <p:spPr>
          <a:xfrm>
            <a:off x="4167174"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18</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9" name="TextBox 98"/>
          <p:cNvSpPr txBox="1"/>
          <p:nvPr/>
        </p:nvSpPr>
        <p:spPr>
          <a:xfrm>
            <a:off x="4738678"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46</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0" name="TextBox 99"/>
          <p:cNvSpPr txBox="1"/>
          <p:nvPr/>
        </p:nvSpPr>
        <p:spPr>
          <a:xfrm>
            <a:off x="5310182"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1" name="TextBox 100"/>
          <p:cNvSpPr txBox="1"/>
          <p:nvPr/>
        </p:nvSpPr>
        <p:spPr>
          <a:xfrm>
            <a:off x="5810248"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53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2" name="TextBox 101"/>
          <p:cNvSpPr txBox="1"/>
          <p:nvPr/>
        </p:nvSpPr>
        <p:spPr>
          <a:xfrm>
            <a:off x="6381752"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39</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3" name="TextBox 102"/>
          <p:cNvSpPr txBox="1"/>
          <p:nvPr/>
        </p:nvSpPr>
        <p:spPr>
          <a:xfrm>
            <a:off x="6953256"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32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4" name="TextBox 103"/>
          <p:cNvSpPr txBox="1"/>
          <p:nvPr/>
        </p:nvSpPr>
        <p:spPr>
          <a:xfrm>
            <a:off x="7524760"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5" name="TextBox 104"/>
          <p:cNvSpPr txBox="1"/>
          <p:nvPr/>
        </p:nvSpPr>
        <p:spPr>
          <a:xfrm>
            <a:off x="8024826"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74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6" name="TextBox 105"/>
          <p:cNvSpPr txBox="1"/>
          <p:nvPr/>
        </p:nvSpPr>
        <p:spPr>
          <a:xfrm>
            <a:off x="8596330"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67</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7" name="TextBox 106"/>
          <p:cNvSpPr txBox="1"/>
          <p:nvPr/>
        </p:nvSpPr>
        <p:spPr>
          <a:xfrm>
            <a:off x="9167834"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60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8" name="TextBox 107"/>
          <p:cNvSpPr txBox="1"/>
          <p:nvPr/>
        </p:nvSpPr>
        <p:spPr>
          <a:xfrm>
            <a:off x="9739338" y="857232"/>
            <a:ext cx="357190" cy="398780"/>
          </a:xfrm>
          <a:prstGeom prst="rect">
            <a:avLst/>
          </a:prstGeom>
          <a:noFill/>
        </p:spPr>
        <p:txBody>
          <a:bodyPr wrap="square" lIns="0" rIns="0"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11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0" name="TextBox 119"/>
          <p:cNvSpPr txBox="1"/>
          <p:nvPr/>
        </p:nvSpPr>
        <p:spPr>
          <a:xfrm>
            <a:off x="9382148" y="3429000"/>
            <a:ext cx="1000132" cy="101473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生成的二叉排序树</a:t>
            </a:r>
            <a:endParaRPr lang="zh-CN" altLang="en-US" sz="2000">
              <a:latin typeface="仿宋" panose="02010609060101010101" pitchFamily="49" charset="-122"/>
              <a:ea typeface="仿宋" panose="02010609060101010101" pitchFamily="49" charset="-122"/>
            </a:endParaRPr>
          </a:p>
        </p:txBody>
      </p:sp>
      <p:sp>
        <p:nvSpPr>
          <p:cNvPr id="121" name="左箭头 120"/>
          <p:cNvSpPr/>
          <p:nvPr/>
        </p:nvSpPr>
        <p:spPr>
          <a:xfrm>
            <a:off x="8882082" y="3857628"/>
            <a:ext cx="357190" cy="21431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3" name="TextBox 52"/>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97" grpId="0"/>
      <p:bldP spid="98" grpId="0"/>
      <p:bldP spid="99" grpId="0"/>
      <p:bldP spid="100" grpId="0"/>
      <p:bldP spid="101" grpId="0"/>
      <p:bldP spid="102" grpId="0"/>
      <p:bldP spid="103" grpId="0"/>
      <p:bldP spid="104" grpId="0"/>
      <p:bldP spid="105" grpId="0"/>
      <p:bldP spid="106" grpId="0"/>
      <p:bldP spid="107" grpId="0"/>
      <p:bldP spid="108" grpId="0"/>
      <p:bldP spid="12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7"/>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6153" name="Rectangle 9"/>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11" name="椭圆 10"/>
          <p:cNvSpPr/>
          <p:nvPr/>
        </p:nvSpPr>
        <p:spPr>
          <a:xfrm>
            <a:off x="4095736"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381620" y="15591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595670" y="1798989"/>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4167174" y="265624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738678" y="344206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6667504"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6167438"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5738810"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7310446"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7953388"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7310446" y="329918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6738942" y="408500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12" idx="2"/>
            <a:endCxn id="11" idx="7"/>
          </p:cNvCxnSpPr>
          <p:nvPr/>
        </p:nvCxnSpPr>
        <p:spPr>
          <a:xfrm rot="10800000" flipV="1">
            <a:off x="4583546"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13" idx="0"/>
          </p:cNvCxnSpPr>
          <p:nvPr/>
        </p:nvCxnSpPr>
        <p:spPr>
          <a:xfrm rot="5400000">
            <a:off x="3815216" y="1434773"/>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6"/>
            <a:endCxn id="16" idx="1"/>
          </p:cNvCxnSpPr>
          <p:nvPr/>
        </p:nvCxnSpPr>
        <p:spPr>
          <a:xfrm>
            <a:off x="5953124"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5"/>
            <a:endCxn id="14" idx="1"/>
          </p:cNvCxnSpPr>
          <p:nvPr/>
        </p:nvCxnSpPr>
        <p:spPr>
          <a:xfrm rot="16200000" flipH="1">
            <a:off x="3915346" y="2393955"/>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5"/>
            <a:endCxn id="15" idx="1"/>
          </p:cNvCxnSpPr>
          <p:nvPr/>
        </p:nvCxnSpPr>
        <p:spPr>
          <a:xfrm rot="16200000" flipH="1">
            <a:off x="4522569" y="3215492"/>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6" idx="3"/>
            <a:endCxn id="17" idx="0"/>
          </p:cNvCxnSpPr>
          <p:nvPr/>
        </p:nvCxnSpPr>
        <p:spPr>
          <a:xfrm rot="5400000">
            <a:off x="6422703" y="1399054"/>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5"/>
            <a:endCxn id="19" idx="0"/>
          </p:cNvCxnSpPr>
          <p:nvPr/>
        </p:nvCxnSpPr>
        <p:spPr>
          <a:xfrm rot="16200000" flipH="1">
            <a:off x="7196263" y="1327615"/>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3"/>
            <a:endCxn id="18" idx="0"/>
          </p:cNvCxnSpPr>
          <p:nvPr/>
        </p:nvCxnSpPr>
        <p:spPr>
          <a:xfrm rot="5400000">
            <a:off x="5922637" y="2256310"/>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5"/>
            <a:endCxn id="20" idx="1"/>
          </p:cNvCxnSpPr>
          <p:nvPr/>
        </p:nvCxnSpPr>
        <p:spPr>
          <a:xfrm rot="16200000" flipH="1">
            <a:off x="7665841" y="2286798"/>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21" idx="7"/>
          </p:cNvCxnSpPr>
          <p:nvPr/>
        </p:nvCxnSpPr>
        <p:spPr>
          <a:xfrm rot="5400000">
            <a:off x="7737279" y="3072616"/>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3"/>
            <a:endCxn id="22" idx="7"/>
          </p:cNvCxnSpPr>
          <p:nvPr/>
        </p:nvCxnSpPr>
        <p:spPr>
          <a:xfrm rot="5400000">
            <a:off x="7094337" y="3858434"/>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3" name="Text Box 3"/>
          <p:cNvSpPr txBox="1">
            <a:spLocks noChangeArrowheads="1"/>
          </p:cNvSpPr>
          <p:nvPr/>
        </p:nvSpPr>
        <p:spPr bwMode="auto">
          <a:xfrm>
            <a:off x="2952728" y="4714884"/>
            <a:ext cx="6215106" cy="398780"/>
          </a:xfrm>
          <a:prstGeom prst="rect">
            <a:avLst/>
          </a:prstGeom>
          <a:noFill/>
          <a:ln w="9525">
            <a:noFill/>
            <a:miter lim="800000"/>
          </a:ln>
        </p:spPr>
        <p:txBody>
          <a:bodyPr wrap="square">
            <a:spAutoFit/>
          </a:bodyPr>
          <a:lstStyle/>
          <a:p>
            <a:r>
              <a:rPr lang="zh-CN" altLang="en-US" sz="2000" smtClean="0">
                <a:solidFill>
                  <a:srgbClr val="0000FF"/>
                </a:solidFill>
                <a:ea typeface="楷体" panose="02010609060101010101" pitchFamily="49" charset="-122"/>
                <a:cs typeface="Times New Roman" panose="02020603050405020304" pitchFamily="18" charset="0"/>
              </a:rPr>
              <a:t>在</a:t>
            </a:r>
            <a:r>
              <a:rPr lang="zh-CN" altLang="en-US" sz="2000" dirty="0">
                <a:solidFill>
                  <a:srgbClr val="0000FF"/>
                </a:solidFill>
                <a:ea typeface="楷体" panose="02010609060101010101" pitchFamily="49" charset="-122"/>
                <a:cs typeface="Times New Roman" panose="02020603050405020304" pitchFamily="18" charset="0"/>
              </a:rPr>
              <a:t>等概率的情况下，查找成功的平均查找长度为：</a:t>
            </a:r>
            <a:endParaRPr lang="zh-CN" altLang="en-US" sz="2000" dirty="0">
              <a:solidFill>
                <a:srgbClr val="0000FF"/>
              </a:solidFill>
              <a:ea typeface="楷体" panose="02010609060101010101" pitchFamily="49" charset="-122"/>
              <a:cs typeface="Times New Roman" panose="02020603050405020304" pitchFamily="18" charset="0"/>
            </a:endParaRPr>
          </a:p>
        </p:txBody>
      </p:sp>
      <p:graphicFrame>
        <p:nvGraphicFramePr>
          <p:cNvPr id="223235" name="Object 6"/>
          <p:cNvGraphicFramePr>
            <a:graphicFrameLocks noChangeAspect="1"/>
          </p:cNvGraphicFramePr>
          <p:nvPr/>
        </p:nvGraphicFramePr>
        <p:xfrm>
          <a:off x="3667108" y="5286388"/>
          <a:ext cx="5425496" cy="642942"/>
        </p:xfrm>
        <a:graphic>
          <a:graphicData uri="http://schemas.openxmlformats.org/presentationml/2006/ole">
            <mc:AlternateContent xmlns:mc="http://schemas.openxmlformats.org/markup-compatibility/2006">
              <mc:Choice xmlns:v="urn:schemas-microsoft-com:vml" Requires="v">
                <p:oleObj spid="_x0000_s223249" name="公式" r:id="rId1" imgW="2806700" imgH="330200" progId="Equation.3">
                  <p:embed/>
                </p:oleObj>
              </mc:Choice>
              <mc:Fallback>
                <p:oleObj name="公式" r:id="rId1" imgW="2806700" imgH="330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08" y="5286388"/>
                        <a:ext cx="5425496"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7"/>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6153" name="Rectangle 9"/>
          <p:cNvSpPr>
            <a:spLocks noChangeArrowheads="1"/>
          </p:cNvSpPr>
          <p:nvPr/>
        </p:nvSpPr>
        <p:spPr bwMode="auto">
          <a:xfrm>
            <a:off x="1524000" y="3078163"/>
            <a:ext cx="309880" cy="368300"/>
          </a:xfrm>
          <a:prstGeom prst="rect">
            <a:avLst/>
          </a:prstGeom>
          <a:noFill/>
          <a:ln w="9525">
            <a:noFill/>
            <a:miter lim="800000"/>
          </a:ln>
        </p:spPr>
        <p:txBody>
          <a:bodyPr wrap="none" anchor="ctr">
            <a:spAutoFit/>
          </a:bodyPr>
          <a:lstStyle/>
          <a:p>
            <a:endParaRPr lang="zh-CN" altLang="en-US"/>
          </a:p>
        </p:txBody>
      </p:sp>
      <p:sp>
        <p:nvSpPr>
          <p:cNvPr id="11" name="椭圆 10"/>
          <p:cNvSpPr/>
          <p:nvPr/>
        </p:nvSpPr>
        <p:spPr>
          <a:xfrm>
            <a:off x="4452926"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5738810" y="15591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952860" y="1798989"/>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4524364" y="265624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5095868" y="344206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7024694" y="941733"/>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6524628"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39</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6096000"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7667636" y="1727551"/>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8310578" y="258480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7667636" y="3299187"/>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7096132" y="4085005"/>
            <a:ext cx="571504" cy="500066"/>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12" idx="2"/>
            <a:endCxn id="11" idx="7"/>
          </p:cNvCxnSpPr>
          <p:nvPr/>
        </p:nvCxnSpPr>
        <p:spPr>
          <a:xfrm rot="10800000" flipV="1">
            <a:off x="4940736"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13" idx="0"/>
          </p:cNvCxnSpPr>
          <p:nvPr/>
        </p:nvCxnSpPr>
        <p:spPr>
          <a:xfrm rot="5400000">
            <a:off x="4172406" y="1434773"/>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6"/>
            <a:endCxn id="16" idx="1"/>
          </p:cNvCxnSpPr>
          <p:nvPr/>
        </p:nvCxnSpPr>
        <p:spPr>
          <a:xfrm>
            <a:off x="6310314" y="405948"/>
            <a:ext cx="798075" cy="6090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5"/>
            <a:endCxn id="14" idx="1"/>
          </p:cNvCxnSpPr>
          <p:nvPr/>
        </p:nvCxnSpPr>
        <p:spPr>
          <a:xfrm rot="16200000" flipH="1">
            <a:off x="4272536" y="2393955"/>
            <a:ext cx="503656"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5"/>
            <a:endCxn id="15" idx="1"/>
          </p:cNvCxnSpPr>
          <p:nvPr/>
        </p:nvCxnSpPr>
        <p:spPr>
          <a:xfrm rot="16200000" flipH="1">
            <a:off x="4879759" y="3215492"/>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6" idx="3"/>
            <a:endCxn id="17" idx="0"/>
          </p:cNvCxnSpPr>
          <p:nvPr/>
        </p:nvCxnSpPr>
        <p:spPr>
          <a:xfrm rot="5400000">
            <a:off x="6779893" y="1399054"/>
            <a:ext cx="358985"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6" idx="5"/>
            <a:endCxn id="19" idx="0"/>
          </p:cNvCxnSpPr>
          <p:nvPr/>
        </p:nvCxnSpPr>
        <p:spPr>
          <a:xfrm rot="16200000" flipH="1">
            <a:off x="7553453" y="1327615"/>
            <a:ext cx="358985" cy="440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3"/>
            <a:endCxn id="18" idx="0"/>
          </p:cNvCxnSpPr>
          <p:nvPr/>
        </p:nvCxnSpPr>
        <p:spPr>
          <a:xfrm rot="5400000">
            <a:off x="6279827" y="2256310"/>
            <a:ext cx="430423"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9" idx="5"/>
            <a:endCxn id="20" idx="1"/>
          </p:cNvCxnSpPr>
          <p:nvPr/>
        </p:nvCxnSpPr>
        <p:spPr>
          <a:xfrm rot="16200000" flipH="1">
            <a:off x="8023031" y="2286798"/>
            <a:ext cx="503656"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0" idx="3"/>
            <a:endCxn id="21" idx="7"/>
          </p:cNvCxnSpPr>
          <p:nvPr/>
        </p:nvCxnSpPr>
        <p:spPr>
          <a:xfrm rot="5400000">
            <a:off x="8094469" y="3072616"/>
            <a:ext cx="360780" cy="2388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1" idx="3"/>
            <a:endCxn id="22" idx="7"/>
          </p:cNvCxnSpPr>
          <p:nvPr/>
        </p:nvCxnSpPr>
        <p:spPr>
          <a:xfrm rot="5400000">
            <a:off x="7451527" y="3858434"/>
            <a:ext cx="432218" cy="1673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667108" y="1368565"/>
            <a:ext cx="5572164" cy="3846385"/>
            <a:chOff x="2143108" y="1368565"/>
            <a:chExt cx="5572164" cy="3846385"/>
          </a:xfrm>
        </p:grpSpPr>
        <p:sp>
          <p:nvSpPr>
            <p:cNvPr id="55" name="矩形 54"/>
            <p:cNvSpPr/>
            <p:nvPr/>
          </p:nvSpPr>
          <p:spPr>
            <a:xfrm>
              <a:off x="2143108" y="279912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6" name="矩形 55"/>
            <p:cNvSpPr/>
            <p:nvPr/>
          </p:nvSpPr>
          <p:spPr>
            <a:xfrm>
              <a:off x="2792173" y="358493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7" name="矩形 56"/>
            <p:cNvSpPr/>
            <p:nvPr/>
          </p:nvSpPr>
          <p:spPr>
            <a:xfrm>
              <a:off x="5533760" y="265624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8" name="矩形 57"/>
            <p:cNvSpPr/>
            <p:nvPr/>
          </p:nvSpPr>
          <p:spPr>
            <a:xfrm>
              <a:off x="5929322" y="265624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9" name="矩形 58"/>
            <p:cNvSpPr/>
            <p:nvPr/>
          </p:nvSpPr>
          <p:spPr>
            <a:xfrm>
              <a:off x="7429520" y="344206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0" name="矩形 59"/>
            <p:cNvSpPr/>
            <p:nvPr/>
          </p:nvSpPr>
          <p:spPr>
            <a:xfrm>
              <a:off x="6676768" y="415644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1" name="矩形 60"/>
            <p:cNvSpPr/>
            <p:nvPr/>
          </p:nvSpPr>
          <p:spPr>
            <a:xfrm>
              <a:off x="3409806" y="422788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2" name="矩形 61"/>
            <p:cNvSpPr/>
            <p:nvPr/>
          </p:nvSpPr>
          <p:spPr>
            <a:xfrm>
              <a:off x="4000496" y="422788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64" name="直接连接符 63"/>
            <p:cNvCxnSpPr>
              <a:stCxn id="15" idx="3"/>
              <a:endCxn id="61" idx="0"/>
            </p:cNvCxnSpPr>
            <p:nvPr/>
          </p:nvCxnSpPr>
          <p:spPr>
            <a:xfrm rot="5400000">
              <a:off x="3424631" y="3996948"/>
              <a:ext cx="358985" cy="1028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5" idx="5"/>
              <a:endCxn id="62" idx="0"/>
            </p:cNvCxnSpPr>
            <p:nvPr/>
          </p:nvCxnSpPr>
          <p:spPr>
            <a:xfrm rot="16200000" flipH="1">
              <a:off x="3922032" y="4006540"/>
              <a:ext cx="358985" cy="836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3" idx="3"/>
              <a:endCxn id="55" idx="0"/>
            </p:cNvCxnSpPr>
            <p:nvPr/>
          </p:nvCxnSpPr>
          <p:spPr>
            <a:xfrm rot="5400000">
              <a:off x="2112621" y="2399186"/>
              <a:ext cx="573299"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7" idx="5"/>
              <a:endCxn id="57" idx="0"/>
            </p:cNvCxnSpPr>
            <p:nvPr/>
          </p:nvCxnSpPr>
          <p:spPr>
            <a:xfrm rot="16200000" flipH="1">
              <a:off x="5331606" y="2311214"/>
              <a:ext cx="501861" cy="1881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9" idx="3"/>
              <a:endCxn id="58" idx="0"/>
            </p:cNvCxnSpPr>
            <p:nvPr/>
          </p:nvCxnSpPr>
          <p:spPr>
            <a:xfrm rot="5400000">
              <a:off x="5898835" y="2327748"/>
              <a:ext cx="501861" cy="15513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20" idx="5"/>
              <a:endCxn id="59" idx="0"/>
            </p:cNvCxnSpPr>
            <p:nvPr/>
          </p:nvCxnSpPr>
          <p:spPr>
            <a:xfrm rot="16200000" flipH="1">
              <a:off x="7208180" y="3077846"/>
              <a:ext cx="430423" cy="2980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21" idx="5"/>
              <a:endCxn id="60" idx="0"/>
            </p:cNvCxnSpPr>
            <p:nvPr/>
          </p:nvCxnSpPr>
          <p:spPr>
            <a:xfrm rot="16200000" flipH="1">
              <a:off x="6510333" y="3847131"/>
              <a:ext cx="430423" cy="18819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500430" y="187042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79" name="直接连接符 78"/>
            <p:cNvCxnSpPr>
              <a:stCxn id="11" idx="5"/>
              <a:endCxn id="77" idx="0"/>
            </p:cNvCxnSpPr>
            <p:nvPr/>
          </p:nvCxnSpPr>
          <p:spPr>
            <a:xfrm rot="16200000" flipH="1">
              <a:off x="3279090" y="1506210"/>
              <a:ext cx="501861" cy="226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4" idx="3"/>
              <a:endCxn id="56" idx="0"/>
            </p:cNvCxnSpPr>
            <p:nvPr/>
          </p:nvCxnSpPr>
          <p:spPr>
            <a:xfrm rot="5400000">
              <a:off x="2758624" y="3259503"/>
              <a:ext cx="501861" cy="14901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4416061" y="3423856"/>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4" name="矩形 83"/>
            <p:cNvSpPr/>
            <p:nvPr/>
          </p:nvSpPr>
          <p:spPr>
            <a:xfrm>
              <a:off x="5019814" y="3423856"/>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5" name="直接连接符 84"/>
            <p:cNvCxnSpPr>
              <a:stCxn id="18" idx="3"/>
              <a:endCxn id="83" idx="0"/>
            </p:cNvCxnSpPr>
            <p:nvPr/>
          </p:nvCxnSpPr>
          <p:spPr>
            <a:xfrm rot="5400000">
              <a:off x="4401208" y="3169369"/>
              <a:ext cx="412216" cy="9675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8" idx="5"/>
              <a:endCxn id="84" idx="0"/>
            </p:cNvCxnSpPr>
            <p:nvPr/>
          </p:nvCxnSpPr>
          <p:spPr>
            <a:xfrm rot="16200000" flipH="1">
              <a:off x="4905141" y="3166307"/>
              <a:ext cx="412216" cy="1028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5429256" y="492919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8" name="矩形 87"/>
            <p:cNvSpPr/>
            <p:nvPr/>
          </p:nvSpPr>
          <p:spPr>
            <a:xfrm>
              <a:off x="6033009" y="492919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cxnSp>
          <p:nvCxnSpPr>
            <p:cNvPr id="89" name="直接连接符 88"/>
            <p:cNvCxnSpPr>
              <a:stCxn id="22" idx="3"/>
              <a:endCxn id="87" idx="0"/>
            </p:cNvCxnSpPr>
            <p:nvPr/>
          </p:nvCxnSpPr>
          <p:spPr>
            <a:xfrm rot="5400000">
              <a:off x="5405300" y="4678671"/>
              <a:ext cx="417360" cy="8369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22" idx="5"/>
              <a:endCxn id="88" idx="0"/>
            </p:cNvCxnSpPr>
            <p:nvPr/>
          </p:nvCxnSpPr>
          <p:spPr>
            <a:xfrm rot="16200000" flipH="1">
              <a:off x="5909233" y="4662546"/>
              <a:ext cx="417360" cy="11594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65" name="Text Box 5"/>
          <p:cNvSpPr txBox="1">
            <a:spLocks noChangeArrowheads="1"/>
          </p:cNvSpPr>
          <p:nvPr/>
        </p:nvSpPr>
        <p:spPr bwMode="auto">
          <a:xfrm>
            <a:off x="3167042" y="5286388"/>
            <a:ext cx="6429420" cy="398780"/>
          </a:xfrm>
          <a:prstGeom prst="rect">
            <a:avLst/>
          </a:prstGeom>
          <a:noFill/>
          <a:ln w="9525">
            <a:noFill/>
            <a:miter lim="800000"/>
          </a:ln>
        </p:spPr>
        <p:txBody>
          <a:bodyPr wrap="square">
            <a:spAutoFit/>
          </a:bodyPr>
          <a:lstStyle/>
          <a:p>
            <a:r>
              <a:rPr lang="zh-CN" altLang="en-US" sz="2000" smtClean="0">
                <a:solidFill>
                  <a:srgbClr val="0000FF"/>
                </a:solidFill>
                <a:ea typeface="楷体" panose="02010609060101010101" pitchFamily="49" charset="-122"/>
                <a:cs typeface="Times New Roman" panose="02020603050405020304" pitchFamily="18" charset="0"/>
              </a:rPr>
              <a:t>在</a:t>
            </a:r>
            <a:r>
              <a:rPr lang="zh-CN" altLang="en-US" sz="2000" dirty="0">
                <a:solidFill>
                  <a:srgbClr val="0000FF"/>
                </a:solidFill>
                <a:ea typeface="楷体" panose="02010609060101010101" pitchFamily="49" charset="-122"/>
                <a:cs typeface="Times New Roman" panose="02020603050405020304" pitchFamily="18" charset="0"/>
              </a:rPr>
              <a:t>等概率的情况下，查找不成功的平均查找长度为：</a:t>
            </a:r>
            <a:endParaRPr lang="zh-CN" altLang="en-US" sz="2000" dirty="0">
              <a:solidFill>
                <a:srgbClr val="0000FF"/>
              </a:solidFill>
              <a:ea typeface="楷体" panose="02010609060101010101" pitchFamily="49" charset="-122"/>
              <a:cs typeface="Times New Roman" panose="02020603050405020304" pitchFamily="18" charset="0"/>
            </a:endParaRPr>
          </a:p>
        </p:txBody>
      </p:sp>
      <p:graphicFrame>
        <p:nvGraphicFramePr>
          <p:cNvPr id="224259" name="Object 8"/>
          <p:cNvGraphicFramePr>
            <a:graphicFrameLocks noChangeAspect="1"/>
          </p:cNvGraphicFramePr>
          <p:nvPr/>
        </p:nvGraphicFramePr>
        <p:xfrm>
          <a:off x="3667107" y="5857892"/>
          <a:ext cx="5214975" cy="663725"/>
        </p:xfrm>
        <a:graphic>
          <a:graphicData uri="http://schemas.openxmlformats.org/presentationml/2006/ole">
            <mc:AlternateContent xmlns:mc="http://schemas.openxmlformats.org/markup-compatibility/2006">
              <mc:Choice xmlns:v="urn:schemas-microsoft-com:vml" Requires="v">
                <p:oleObj spid="_x0000_s224273" name="公式" r:id="rId1" imgW="2616200" imgH="330200" progId="Equation.3">
                  <p:embed/>
                </p:oleObj>
              </mc:Choice>
              <mc:Fallback>
                <p:oleObj name="公式" r:id="rId1" imgW="2616200" imgH="330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07" y="5857892"/>
                        <a:ext cx="5214975" cy="66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 name="TextBox 66"/>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81290" y="357166"/>
            <a:ext cx="6000792" cy="39878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个关键字构成的二叉排序树有多棵，如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8" name="组合 17"/>
          <p:cNvGrpSpPr/>
          <p:nvPr/>
        </p:nvGrpSpPr>
        <p:grpSpPr>
          <a:xfrm>
            <a:off x="3095604" y="1142984"/>
            <a:ext cx="6786610" cy="2399044"/>
            <a:chOff x="1571604" y="1142984"/>
            <a:chExt cx="6786610" cy="2399044"/>
          </a:xfrm>
        </p:grpSpPr>
        <p:sp>
          <p:nvSpPr>
            <p:cNvPr id="4" name="椭圆 3"/>
            <p:cNvSpPr/>
            <p:nvPr/>
          </p:nvSpPr>
          <p:spPr>
            <a:xfrm>
              <a:off x="2993620" y="121442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2496926" y="200024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068430" y="263981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6497454" y="192880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636826" y="192880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6068826" y="114298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4" idx="3"/>
              <a:endCxn id="5" idx="7"/>
            </p:cNvCxnSpPr>
            <p:nvPr/>
          </p:nvCxnSpPr>
          <p:spPr>
            <a:xfrm rot="5400000">
              <a:off x="2721099" y="1727719"/>
              <a:ext cx="480348" cy="19122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5"/>
              <a:endCxn id="6" idx="1"/>
            </p:cNvCxnSpPr>
            <p:nvPr/>
          </p:nvCxnSpPr>
          <p:spPr>
            <a:xfrm rot="16200000" flipH="1">
              <a:off x="2831628" y="2403008"/>
              <a:ext cx="334100" cy="2660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9" idx="3"/>
              <a:endCxn id="8" idx="7"/>
            </p:cNvCxnSpPr>
            <p:nvPr/>
          </p:nvCxnSpPr>
          <p:spPr>
            <a:xfrm rot="5400000">
              <a:off x="5828652" y="1688628"/>
              <a:ext cx="480348" cy="12653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5"/>
              <a:endCxn id="7" idx="0"/>
            </p:cNvCxnSpPr>
            <p:nvPr/>
          </p:nvCxnSpPr>
          <p:spPr>
            <a:xfrm rot="16200000" flipH="1">
              <a:off x="6366966" y="1582313"/>
              <a:ext cx="417083"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1604" y="3143248"/>
              <a:ext cx="300039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succ</a:t>
              </a:r>
              <a:r>
                <a:rPr lang="en-US" altLang="zh-CN" sz="2000" smtClean="0">
                  <a:solidFill>
                    <a:srgbClr val="0000FF"/>
                  </a:solidFill>
                  <a:latin typeface="Consolas" panose="020B0609020204030204" pitchFamily="49" charset="0"/>
                  <a:cs typeface="Consolas" panose="020B0609020204030204" pitchFamily="49" charset="0"/>
                </a:rPr>
                <a:t>=(1+2+3)/3=2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5000628" y="3143248"/>
              <a:ext cx="3357586"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ASL</a:t>
              </a:r>
              <a:r>
                <a:rPr lang="en-US" altLang="zh-CN" sz="2000" baseline="-25000" smtClean="0">
                  <a:solidFill>
                    <a:srgbClr val="0000FF"/>
                  </a:solidFill>
                  <a:latin typeface="Consolas" panose="020B0609020204030204" pitchFamily="49" charset="0"/>
                  <a:cs typeface="Consolas" panose="020B0609020204030204" pitchFamily="49" charset="0"/>
                </a:rPr>
                <a:t>succ</a:t>
              </a:r>
              <a:r>
                <a:rPr lang="en-US" altLang="zh-CN" sz="2000" smtClean="0">
                  <a:solidFill>
                    <a:srgbClr val="0000FF"/>
                  </a:solidFill>
                  <a:latin typeface="Consolas" panose="020B0609020204030204" pitchFamily="49" charset="0"/>
                  <a:cs typeface="Consolas" panose="020B0609020204030204" pitchFamily="49" charset="0"/>
                </a:rPr>
                <a:t>=(1+2*2)/3=1.67</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19" name="TextBox 18"/>
          <p:cNvSpPr txBox="1"/>
          <p:nvPr/>
        </p:nvSpPr>
        <p:spPr>
          <a:xfrm>
            <a:off x="3309918" y="4143380"/>
            <a:ext cx="6715172" cy="1398905"/>
          </a:xfrm>
          <a:prstGeom prst="rect">
            <a:avLst/>
          </a:prstGeom>
          <a:noFill/>
        </p:spPr>
        <p:txBody>
          <a:bodyPr wrap="square" rtlCol="0">
            <a:spAutoFit/>
          </a:bodyPr>
          <a:lstStyle/>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一般地，高度为</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h</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的二叉排序树查找时间为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ts val="12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但平均起来，由</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个关键字构成的二叉排序树的查找时间复杂度为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O(log</a:t>
            </a:r>
            <a:r>
              <a:rPr lang="en-US" altLang="zh-CN" sz="2000" baseline="-25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下箭头 19"/>
          <p:cNvSpPr/>
          <p:nvPr/>
        </p:nvSpPr>
        <p:spPr>
          <a:xfrm>
            <a:off x="6024562" y="3571876"/>
            <a:ext cx="285752"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1" name="TextBox 20"/>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703520" y="285728"/>
            <a:ext cx="7821636" cy="1060450"/>
          </a:xfrm>
          <a:prstGeom prst="rect">
            <a:avLst/>
          </a:prstGeom>
          <a:noFill/>
          <a:ln w="9525">
            <a:noFill/>
            <a:miter lim="800000"/>
          </a:ln>
        </p:spPr>
        <p:txBody>
          <a:bodyPr wrap="square">
            <a:spAutoFit/>
          </a:bodyPr>
          <a:lstStyle/>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5</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）输出二叉排序树运算算法</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采用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括号表示法输出二叉排序树</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，其过程类似二叉树的输出</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2567608" y="1411663"/>
            <a:ext cx="7820018" cy="388810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DispBST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BSTNode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("%d",</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-&gt;key);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输出根结点</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 ||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根结点有左或右孩子时输出</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DispBST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递归输出左子树</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!=NULL</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有右孩子时输出</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DispBST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&gt;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递归输出右子树</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输出一个</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712062" y="333042"/>
            <a:ext cx="7500990" cy="5169535"/>
          </a:xfrm>
          <a:prstGeom prst="rect">
            <a:avLst/>
          </a:prstGeom>
          <a:noFill/>
          <a:ln w="9525">
            <a:noFill/>
            <a:miter lim="800000"/>
          </a:ln>
        </p:spPr>
        <p:txBody>
          <a:bodyPr wrap="square">
            <a:spAutoFit/>
          </a:bodyPr>
          <a:lstStyle/>
          <a:p>
            <a:pPr>
              <a:lnSpc>
                <a:spcPct val="150000"/>
              </a:lnSpc>
              <a:spcBef>
                <a:spcPct val="50000"/>
              </a:spcBef>
            </a:pPr>
            <a:r>
              <a:rPr lang="zh-CN" altLang="en-US" sz="2000" dirty="0" smtClean="0">
                <a:solidFill>
                  <a:schemeClr val="tx1"/>
                </a:solidFill>
                <a:ea typeface="楷体" panose="02010609060101010101" pitchFamily="49" charset="-122"/>
                <a:cs typeface="Times New Roman" panose="02020603050405020304" pitchFamily="18" charset="0"/>
              </a:rPr>
              <a:t>平均</a:t>
            </a:r>
            <a:r>
              <a:rPr lang="zh-CN" altLang="en-US" sz="2000" dirty="0">
                <a:solidFill>
                  <a:schemeClr val="tx1"/>
                </a:solidFill>
                <a:ea typeface="楷体" panose="02010609060101010101" pitchFamily="49" charset="-122"/>
                <a:cs typeface="Times New Roman" panose="02020603050405020304" pitchFamily="18" charset="0"/>
              </a:rPr>
              <a:t>查找长度</a:t>
            </a:r>
            <a:r>
              <a:rPr lang="zh-CN" altLang="en-US" sz="2000" dirty="0" smtClean="0">
                <a:solidFill>
                  <a:schemeClr val="tx1"/>
                </a:solidFill>
                <a:ea typeface="楷体" panose="02010609060101010101" pitchFamily="49" charset="-122"/>
                <a:cs typeface="Times New Roman" panose="02020603050405020304" pitchFamily="18" charset="0"/>
              </a:rPr>
              <a:t>分为：</a:t>
            </a:r>
            <a:endParaRPr lang="en-US" altLang="zh-CN" sz="2000" dirty="0" smtClean="0">
              <a:solidFill>
                <a:schemeClr val="tx1"/>
              </a:solidFill>
              <a:ea typeface="楷体" panose="02010609060101010101" pitchFamily="49" charset="-122"/>
              <a:cs typeface="Times New Roman" panose="02020603050405020304" pitchFamily="18" charset="0"/>
            </a:endParaRPr>
          </a:p>
          <a:p>
            <a:pPr marL="457200" indent="-457200">
              <a:lnSpc>
                <a:spcPct val="150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成功</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查找情况下的平均查找长度</a:t>
            </a:r>
            <a:r>
              <a:rPr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ASL</a:t>
            </a:r>
            <a:r>
              <a:rPr lang="en-US" altLang="zh-CN" sz="2000" baseline="-25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succ</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，指在表中找到指定关键字的元素平均所需关键字比较的次数。</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成功查找情况下的平均查找长度</a:t>
            </a:r>
            <a:r>
              <a:rPr lang="en-US" altLang="zh-CN" sz="2000" i="1"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ASL</a:t>
            </a:r>
            <a:r>
              <a:rPr lang="en-US" altLang="zh-CN" sz="2000" baseline="-25000" dirty="0" err="1" smtClean="0">
                <a:solidFill>
                  <a:schemeClr val="tx1"/>
                </a:solidFill>
                <a:latin typeface="Consolas" panose="020B0609020204030204" pitchFamily="49" charset="0"/>
                <a:ea typeface="楷体" panose="02010609060101010101" pitchFamily="49" charset="-122"/>
                <a:cs typeface="Consolas" panose="020B0609020204030204" pitchFamily="49" charset="0"/>
              </a:rPr>
              <a:t>unsucc</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，指</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在表中找不到指定关键字的元素平均所需关键字比较的次数。 </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学习查找需要大家一定</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掌握：</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）算法的思想（手工描述；程序</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描述）</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性能指标</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3982" y="1785926"/>
            <a:ext cx="459740"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的概念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666976" y="428604"/>
            <a:ext cx="7677174" cy="1522095"/>
          </a:xfrm>
          <a:prstGeom prst="rect">
            <a:avLst/>
          </a:prstGeom>
          <a:noFill/>
          <a:ln w="9525">
            <a:noFill/>
            <a:miter lim="800000"/>
          </a:ln>
        </p:spPr>
        <p:txBody>
          <a:bodyPr wrap="square">
            <a:spAutoFit/>
          </a:bodyPr>
          <a:lstStyle/>
          <a:p>
            <a:pPr>
              <a:lnSpc>
                <a:spcPct val="150000"/>
              </a:lnSpc>
            </a:pP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）删除结点运算算法</a:t>
            </a:r>
            <a:endPar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在</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a:t>
            </a:r>
            <a:r>
              <a:rPr lang="en-US" altLang="zh-CN" sz="2000" dirty="0" err="1">
                <a:solidFill>
                  <a:schemeClr val="tx1"/>
                </a:solidFill>
                <a:latin typeface="Consolas" panose="020B0609020204030204" pitchFamily="49" charset="0"/>
                <a:ea typeface="楷体" panose="02010609060101010101" pitchFamily="49" charset="-122"/>
                <a:cs typeface="Consolas" panose="020B0609020204030204" pitchFamily="49" charset="0"/>
              </a:rPr>
              <a:t>bt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中删除关键字为</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的结点后，仍需要保持二叉排序树的特性</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3095604" y="2285992"/>
            <a:ext cx="7000924" cy="1476375"/>
          </a:xfrm>
          <a:prstGeom prst="rect">
            <a:avLst/>
          </a:prstGeom>
          <a:noFill/>
        </p:spPr>
        <p:txBody>
          <a:bodyPr wrap="square" rtlCol="0">
            <a:spAutoFit/>
          </a:bodyPr>
          <a:lstStyle/>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先在二叉排序树</a:t>
            </a:r>
            <a:r>
              <a:rPr lang="en-US" altLang="zh-CN" sz="2000"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中查找关键字为</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指向其双亲结点。</a:t>
            </a:r>
            <a:endPar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删除</a:t>
            </a:r>
            <a:r>
              <a:rPr lang="en-US" altLang="zh-CN" sz="2000" i="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结点分以下三种情况。</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3"/>
          <p:cNvSpPr txBox="1">
            <a:spLocks noChangeArrowheads="1"/>
          </p:cNvSpPr>
          <p:nvPr/>
        </p:nvSpPr>
        <p:spPr bwMode="auto">
          <a:xfrm>
            <a:off x="2738414" y="428604"/>
            <a:ext cx="7492995" cy="101473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结点没有左子树（</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含</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为叶子结点的情况），则</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结点的右孩子替换它。</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3" name="组合 52"/>
          <p:cNvGrpSpPr/>
          <p:nvPr/>
        </p:nvGrpSpPr>
        <p:grpSpPr>
          <a:xfrm>
            <a:off x="2738414" y="2071678"/>
            <a:ext cx="2643206" cy="2786082"/>
            <a:chOff x="1214414" y="2071678"/>
            <a:chExt cx="2643206" cy="2786082"/>
          </a:xfrm>
        </p:grpSpPr>
        <p:sp>
          <p:nvSpPr>
            <p:cNvPr id="6" name="椭圆 5"/>
            <p:cNvSpPr/>
            <p:nvPr/>
          </p:nvSpPr>
          <p:spPr>
            <a:xfrm>
              <a:off x="2428860"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428728" y="2925562"/>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857356" y="3639942"/>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21454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425620" y="285412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139868" y="363657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85748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1500166"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6" idx="3"/>
              <a:endCxn id="7" idx="7"/>
            </p:cNvCxnSpPr>
            <p:nvPr/>
          </p:nvCxnSpPr>
          <p:spPr>
            <a:xfrm rot="5400000">
              <a:off x="1870587"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5"/>
              <a:endCxn id="10" idx="1"/>
            </p:cNvCxnSpPr>
            <p:nvPr/>
          </p:nvCxnSpPr>
          <p:spPr>
            <a:xfrm rot="16200000" flipH="1">
              <a:off x="2904752"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5"/>
              <a:endCxn id="8" idx="0"/>
            </p:cNvCxnSpPr>
            <p:nvPr/>
          </p:nvCxnSpPr>
          <p:spPr>
            <a:xfrm rot="16200000" flipH="1">
              <a:off x="1762587"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3"/>
              <a:endCxn id="13" idx="0"/>
            </p:cNvCxnSpPr>
            <p:nvPr/>
          </p:nvCxnSpPr>
          <p:spPr>
            <a:xfrm rot="5400000">
              <a:off x="1609853"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5"/>
              <a:endCxn id="9" idx="0"/>
            </p:cNvCxnSpPr>
            <p:nvPr/>
          </p:nvCxnSpPr>
          <p:spPr>
            <a:xfrm rot="16200000" flipH="1">
              <a:off x="2121463"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3"/>
              <a:endCxn id="11" idx="0"/>
            </p:cNvCxnSpPr>
            <p:nvPr/>
          </p:nvCxnSpPr>
          <p:spPr>
            <a:xfrm rot="5400000">
              <a:off x="3215522"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3"/>
              <a:endCxn id="12" idx="0"/>
            </p:cNvCxnSpPr>
            <p:nvPr/>
          </p:nvCxnSpPr>
          <p:spPr>
            <a:xfrm rot="5400000">
              <a:off x="2929770"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7" idx="0"/>
            </p:cNvCxnSpPr>
            <p:nvPr/>
          </p:nvCxnSpPr>
          <p:spPr>
            <a:xfrm rot="16200000" flipH="1">
              <a:off x="1395538" y="2676372"/>
              <a:ext cx="353818" cy="144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14414" y="2243072"/>
              <a:ext cx="357190" cy="39878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p</a:t>
              </a:r>
              <a:endParaRPr lang="zh-CN" altLang="en-US" sz="2000" i="1">
                <a:solidFill>
                  <a:srgbClr val="0000FF"/>
                </a:solidFill>
                <a:latin typeface="Consolas" panose="020B0609020204030204" pitchFamily="49" charset="0"/>
                <a:cs typeface="Consolas" panose="020B0609020204030204" pitchFamily="49" charset="0"/>
              </a:endParaRPr>
            </a:p>
          </p:txBody>
        </p:sp>
      </p:grpSp>
      <p:grpSp>
        <p:nvGrpSpPr>
          <p:cNvPr id="54" name="组合 53"/>
          <p:cNvGrpSpPr/>
          <p:nvPr/>
        </p:nvGrpSpPr>
        <p:grpSpPr>
          <a:xfrm>
            <a:off x="7524760" y="2071678"/>
            <a:ext cx="2564828" cy="2782710"/>
            <a:chOff x="6000760" y="2071678"/>
            <a:chExt cx="2564828" cy="2782710"/>
          </a:xfrm>
        </p:grpSpPr>
        <p:sp>
          <p:nvSpPr>
            <p:cNvPr id="31" name="椭圆 30"/>
            <p:cNvSpPr/>
            <p:nvPr/>
          </p:nvSpPr>
          <p:spPr>
            <a:xfrm>
              <a:off x="7136828"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6357950" y="2853307"/>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6715140" y="3635753"/>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8133588" y="285412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7847836" y="363657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756545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6000760" y="363912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31" idx="3"/>
              <a:endCxn id="33" idx="7"/>
            </p:cNvCxnSpPr>
            <p:nvPr/>
          </p:nvCxnSpPr>
          <p:spPr>
            <a:xfrm rot="5400000">
              <a:off x="6725310" y="2441788"/>
              <a:ext cx="476159" cy="4734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1" idx="5"/>
              <a:endCxn id="35" idx="1"/>
            </p:cNvCxnSpPr>
            <p:nvPr/>
          </p:nvCxnSpPr>
          <p:spPr>
            <a:xfrm rot="16200000" flipH="1">
              <a:off x="7612720"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3"/>
              <a:endCxn id="38" idx="0"/>
            </p:cNvCxnSpPr>
            <p:nvPr/>
          </p:nvCxnSpPr>
          <p:spPr>
            <a:xfrm rot="5400000">
              <a:off x="6110447" y="3328356"/>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5"/>
              <a:endCxn id="34" idx="0"/>
            </p:cNvCxnSpPr>
            <p:nvPr/>
          </p:nvCxnSpPr>
          <p:spPr>
            <a:xfrm rot="16200000" flipH="1">
              <a:off x="6622057" y="3326669"/>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6" idx="0"/>
            </p:cNvCxnSpPr>
            <p:nvPr/>
          </p:nvCxnSpPr>
          <p:spPr>
            <a:xfrm rot="5400000">
              <a:off x="7923490"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3"/>
              <a:endCxn id="37" idx="0"/>
            </p:cNvCxnSpPr>
            <p:nvPr/>
          </p:nvCxnSpPr>
          <p:spPr>
            <a:xfrm rot="5400000">
              <a:off x="7637738"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5810248" y="2857496"/>
            <a:ext cx="1428760" cy="785818"/>
            <a:chOff x="4286248" y="2857496"/>
            <a:chExt cx="1428760" cy="785818"/>
          </a:xfrm>
        </p:grpSpPr>
        <p:sp>
          <p:nvSpPr>
            <p:cNvPr id="51" name="右箭头 50"/>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2" name="TextBox 51"/>
            <p:cNvSpPr txBox="1"/>
            <p:nvPr/>
          </p:nvSpPr>
          <p:spPr>
            <a:xfrm>
              <a:off x="4286248" y="2857496"/>
              <a:ext cx="1428760" cy="39878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1" name="TextBox 40"/>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2595538" y="500042"/>
            <a:ext cx="7748612" cy="398780"/>
          </a:xfrm>
          <a:prstGeom prst="rect">
            <a:avLst/>
          </a:prstGeom>
          <a:noFill/>
          <a:ln w="9525">
            <a:noFill/>
            <a:miter lim="800000"/>
          </a:ln>
        </p:spPr>
        <p:txBody>
          <a:bodyPr wrap="square">
            <a:spAutoFit/>
          </a:bodyPr>
          <a:lstStyle/>
          <a:p>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结点没有右子树，则</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结点的左孩子替换它。</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8196" name="Rectangle 6"/>
          <p:cNvSpPr>
            <a:spLocks noChangeArrowheads="1"/>
          </p:cNvSpPr>
          <p:nvPr/>
        </p:nvSpPr>
        <p:spPr bwMode="auto">
          <a:xfrm>
            <a:off x="1524000" y="2644775"/>
            <a:ext cx="309880" cy="368300"/>
          </a:xfrm>
          <a:prstGeom prst="rect">
            <a:avLst/>
          </a:prstGeom>
          <a:noFill/>
          <a:ln w="9525">
            <a:noFill/>
            <a:miter lim="800000"/>
          </a:ln>
        </p:spPr>
        <p:txBody>
          <a:bodyPr wrap="none" anchor="ctr">
            <a:spAutoFit/>
          </a:bodyPr>
          <a:lstStyle/>
          <a:p>
            <a:endParaRPr lang="zh-CN" altLang="en-US"/>
          </a:p>
        </p:txBody>
      </p:sp>
      <p:sp>
        <p:nvSpPr>
          <p:cNvPr id="8197" name="Rectangle 8"/>
          <p:cNvSpPr>
            <a:spLocks noChangeArrowheads="1"/>
          </p:cNvSpPr>
          <p:nvPr/>
        </p:nvSpPr>
        <p:spPr bwMode="auto">
          <a:xfrm>
            <a:off x="1524000" y="2644775"/>
            <a:ext cx="309880" cy="368300"/>
          </a:xfrm>
          <a:prstGeom prst="rect">
            <a:avLst/>
          </a:prstGeom>
          <a:noFill/>
          <a:ln w="9525">
            <a:noFill/>
            <a:miter lim="800000"/>
          </a:ln>
        </p:spPr>
        <p:txBody>
          <a:bodyPr wrap="none" anchor="ctr">
            <a:spAutoFit/>
          </a:bodyPr>
          <a:lstStyle/>
          <a:p>
            <a:endParaRPr lang="zh-CN" altLang="en-US"/>
          </a:p>
        </p:txBody>
      </p:sp>
      <p:grpSp>
        <p:nvGrpSpPr>
          <p:cNvPr id="48" name="组合 47"/>
          <p:cNvGrpSpPr/>
          <p:nvPr/>
        </p:nvGrpSpPr>
        <p:grpSpPr>
          <a:xfrm>
            <a:off x="2952728" y="2071678"/>
            <a:ext cx="2428892" cy="2786082"/>
            <a:chOff x="1428728" y="2071678"/>
            <a:chExt cx="2428892" cy="2786082"/>
          </a:xfrm>
        </p:grpSpPr>
        <p:sp>
          <p:nvSpPr>
            <p:cNvPr id="9" name="椭圆 8"/>
            <p:cNvSpPr/>
            <p:nvPr/>
          </p:nvSpPr>
          <p:spPr>
            <a:xfrm>
              <a:off x="2428860"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428728" y="292556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1857356" y="363994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214546"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425620" y="2854124"/>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139868" y="3636570"/>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285748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1500166"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9" idx="3"/>
              <a:endCxn id="10" idx="7"/>
            </p:cNvCxnSpPr>
            <p:nvPr/>
          </p:nvCxnSpPr>
          <p:spPr>
            <a:xfrm rot="5400000">
              <a:off x="1870587"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5"/>
              <a:endCxn id="13" idx="1"/>
            </p:cNvCxnSpPr>
            <p:nvPr/>
          </p:nvCxnSpPr>
          <p:spPr>
            <a:xfrm rot="16200000" flipH="1">
              <a:off x="2904752" y="2333256"/>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11" idx="0"/>
            </p:cNvCxnSpPr>
            <p:nvPr/>
          </p:nvCxnSpPr>
          <p:spPr>
            <a:xfrm rot="16200000" flipH="1">
              <a:off x="1762587"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16" idx="0"/>
            </p:cNvCxnSpPr>
            <p:nvPr/>
          </p:nvCxnSpPr>
          <p:spPr>
            <a:xfrm rot="5400000">
              <a:off x="1609853"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5"/>
              <a:endCxn id="12" idx="0"/>
            </p:cNvCxnSpPr>
            <p:nvPr/>
          </p:nvCxnSpPr>
          <p:spPr>
            <a:xfrm rot="16200000" flipH="1">
              <a:off x="2121463"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3"/>
              <a:endCxn id="14" idx="0"/>
            </p:cNvCxnSpPr>
            <p:nvPr/>
          </p:nvCxnSpPr>
          <p:spPr>
            <a:xfrm rot="5400000">
              <a:off x="3215522" y="3363206"/>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3"/>
              <a:endCxn id="15" idx="0"/>
            </p:cNvCxnSpPr>
            <p:nvPr/>
          </p:nvCxnSpPr>
          <p:spPr>
            <a:xfrm rot="5400000">
              <a:off x="2929770" y="4149024"/>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16200000" flipH="1">
              <a:off x="3467240" y="2676372"/>
              <a:ext cx="353818" cy="1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7554" y="2214554"/>
              <a:ext cx="357190" cy="39878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p</a:t>
              </a:r>
              <a:endParaRPr lang="zh-CN" altLang="en-US" sz="2000" i="1">
                <a:solidFill>
                  <a:srgbClr val="0000FF"/>
                </a:solidFill>
                <a:latin typeface="Consolas" panose="020B0609020204030204" pitchFamily="49" charset="0"/>
                <a:cs typeface="Consolas" panose="020B0609020204030204" pitchFamily="49" charset="0"/>
              </a:endParaRPr>
            </a:p>
          </p:txBody>
        </p:sp>
      </p:grpSp>
      <p:grpSp>
        <p:nvGrpSpPr>
          <p:cNvPr id="26" name="组合 25"/>
          <p:cNvGrpSpPr/>
          <p:nvPr/>
        </p:nvGrpSpPr>
        <p:grpSpPr>
          <a:xfrm>
            <a:off x="5810248" y="2857496"/>
            <a:ext cx="1428760" cy="785818"/>
            <a:chOff x="4286248" y="2857496"/>
            <a:chExt cx="1428760" cy="785818"/>
          </a:xfrm>
        </p:grpSpPr>
        <p:sp>
          <p:nvSpPr>
            <p:cNvPr id="27" name="右箭头 26"/>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8" name="TextBox 27"/>
            <p:cNvSpPr txBox="1"/>
            <p:nvPr/>
          </p:nvSpPr>
          <p:spPr>
            <a:xfrm>
              <a:off x="4286248" y="2857496"/>
              <a:ext cx="1428760"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删除结点</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8</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9" name="组合 48"/>
          <p:cNvGrpSpPr/>
          <p:nvPr/>
        </p:nvGrpSpPr>
        <p:grpSpPr>
          <a:xfrm>
            <a:off x="7524760" y="2071678"/>
            <a:ext cx="2402766" cy="2786082"/>
            <a:chOff x="6000760" y="2071678"/>
            <a:chExt cx="2402766" cy="2786082"/>
          </a:xfrm>
        </p:grpSpPr>
        <p:sp>
          <p:nvSpPr>
            <p:cNvPr id="30" name="椭圆 29"/>
            <p:cNvSpPr/>
            <p:nvPr/>
          </p:nvSpPr>
          <p:spPr>
            <a:xfrm>
              <a:off x="7000892" y="207167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6000760" y="292556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429388" y="363994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6786578" y="442238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7971526" y="2867187"/>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7689146" y="365300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072198" y="4425760"/>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0" idx="3"/>
              <a:endCxn id="31" idx="7"/>
            </p:cNvCxnSpPr>
            <p:nvPr/>
          </p:nvCxnSpPr>
          <p:spPr>
            <a:xfrm rot="5400000">
              <a:off x="6442619" y="2367289"/>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rot="16200000" flipH="1">
              <a:off x="7457190" y="2352850"/>
              <a:ext cx="490039" cy="6651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1" idx="5"/>
              <a:endCxn id="32" idx="0"/>
            </p:cNvCxnSpPr>
            <p:nvPr/>
          </p:nvCxnSpPr>
          <p:spPr>
            <a:xfrm rot="16200000" flipH="1">
              <a:off x="6334619" y="3329172"/>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2" idx="3"/>
              <a:endCxn id="37" idx="0"/>
            </p:cNvCxnSpPr>
            <p:nvPr/>
          </p:nvCxnSpPr>
          <p:spPr>
            <a:xfrm rot="5400000">
              <a:off x="6181885" y="4114991"/>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33" idx="0"/>
            </p:cNvCxnSpPr>
            <p:nvPr/>
          </p:nvCxnSpPr>
          <p:spPr>
            <a:xfrm rot="16200000" flipH="1">
              <a:off x="6693495" y="4113304"/>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3"/>
              <a:endCxn id="36" idx="0"/>
            </p:cNvCxnSpPr>
            <p:nvPr/>
          </p:nvCxnSpPr>
          <p:spPr>
            <a:xfrm rot="5400000">
              <a:off x="7761428" y="337964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2809852" y="333375"/>
            <a:ext cx="7429552" cy="2399665"/>
          </a:xfrm>
          <a:prstGeom prst="rect">
            <a:avLst/>
          </a:prstGeom>
          <a:noFill/>
          <a:ln w="9525">
            <a:noFill/>
            <a:miter lim="800000"/>
          </a:ln>
        </p:spPr>
        <p:txBody>
          <a:bodyPr wrap="square">
            <a:spAutoFit/>
          </a:bodyPr>
          <a:lstStyle/>
          <a:p>
            <a:pPr>
              <a:lnSpc>
                <a:spcPts val="2800"/>
              </a:lnSpc>
              <a:spcBef>
                <a:spcPts val="1200"/>
              </a:spcBef>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）若</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结点既有左子树又有右子树，用其左子树中最大的结点替代它。</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1200"/>
              </a:spcBef>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通过</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结点的左孩子</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找到它的最右下结点</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结点就是</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结点左子树中最大的结点，将</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结点值替代</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结点值，然后将</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结点删除。由于</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结点一定没有有孩子，可以采用（</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）的操作删除结点</a:t>
            </a:r>
            <a:r>
              <a:rPr lang="en-US" sz="2000" i="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q</a:t>
            </a:r>
            <a:r>
              <a:rPr 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9220" name="Rectangle 6"/>
          <p:cNvSpPr>
            <a:spLocks noChangeArrowheads="1"/>
          </p:cNvSpPr>
          <p:nvPr/>
        </p:nvSpPr>
        <p:spPr bwMode="auto">
          <a:xfrm>
            <a:off x="1524000" y="2420938"/>
            <a:ext cx="309880" cy="368300"/>
          </a:xfrm>
          <a:prstGeom prst="rect">
            <a:avLst/>
          </a:prstGeom>
          <a:noFill/>
          <a:ln w="9525">
            <a:noFill/>
            <a:miter lim="800000"/>
          </a:ln>
        </p:spPr>
        <p:txBody>
          <a:bodyPr wrap="none" anchor="ctr">
            <a:spAutoFit/>
          </a:bodyPr>
          <a:lstStyle/>
          <a:p>
            <a:endParaRPr lang="zh-CN" altLang="en-US"/>
          </a:p>
        </p:txBody>
      </p:sp>
      <p:grpSp>
        <p:nvGrpSpPr>
          <p:cNvPr id="24" name="组合 23"/>
          <p:cNvGrpSpPr/>
          <p:nvPr/>
        </p:nvGrpSpPr>
        <p:grpSpPr>
          <a:xfrm>
            <a:off x="5810248" y="4071942"/>
            <a:ext cx="1428760" cy="785818"/>
            <a:chOff x="4286248" y="2857496"/>
            <a:chExt cx="1428760" cy="785818"/>
          </a:xfrm>
        </p:grpSpPr>
        <p:sp>
          <p:nvSpPr>
            <p:cNvPr id="25" name="右箭头 24"/>
            <p:cNvSpPr/>
            <p:nvPr/>
          </p:nvSpPr>
          <p:spPr>
            <a:xfrm>
              <a:off x="4429124" y="3286124"/>
              <a:ext cx="1214446"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4286248" y="2857496"/>
              <a:ext cx="1428760" cy="39878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删除结点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57" name="组合 56"/>
          <p:cNvGrpSpPr/>
          <p:nvPr/>
        </p:nvGrpSpPr>
        <p:grpSpPr>
          <a:xfrm>
            <a:off x="2738414" y="3100328"/>
            <a:ext cx="2643206" cy="3043316"/>
            <a:chOff x="1214414" y="3100328"/>
            <a:chExt cx="2643206" cy="3043316"/>
          </a:xfrm>
        </p:grpSpPr>
        <p:sp>
          <p:nvSpPr>
            <p:cNvPr id="7" name="椭圆 6"/>
            <p:cNvSpPr/>
            <p:nvPr/>
          </p:nvSpPr>
          <p:spPr>
            <a:xfrm>
              <a:off x="2428860" y="3357562"/>
              <a:ext cx="432000" cy="432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428728" y="4211446"/>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857356" y="4925826"/>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214546" y="5708272"/>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5620" y="4140008"/>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139868" y="492245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857488" y="5708272"/>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1500166" y="5711644"/>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7" idx="3"/>
              <a:endCxn id="8" idx="7"/>
            </p:cNvCxnSpPr>
            <p:nvPr/>
          </p:nvCxnSpPr>
          <p:spPr>
            <a:xfrm rot="5400000">
              <a:off x="1870587" y="3653173"/>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5"/>
              <a:endCxn id="11" idx="1"/>
            </p:cNvCxnSpPr>
            <p:nvPr/>
          </p:nvCxnSpPr>
          <p:spPr>
            <a:xfrm rot="16200000" flipH="1">
              <a:off x="2904752" y="3619140"/>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5"/>
              <a:endCxn id="9" idx="0"/>
            </p:cNvCxnSpPr>
            <p:nvPr/>
          </p:nvCxnSpPr>
          <p:spPr>
            <a:xfrm rot="16200000" flipH="1">
              <a:off x="1762587" y="4615056"/>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3"/>
              <a:endCxn id="14" idx="0"/>
            </p:cNvCxnSpPr>
            <p:nvPr/>
          </p:nvCxnSpPr>
          <p:spPr>
            <a:xfrm rot="5400000">
              <a:off x="1609853" y="5400875"/>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0" idx="0"/>
            </p:cNvCxnSpPr>
            <p:nvPr/>
          </p:nvCxnSpPr>
          <p:spPr>
            <a:xfrm rot="16200000" flipH="1">
              <a:off x="2121463" y="5399188"/>
              <a:ext cx="413711"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12" idx="0"/>
            </p:cNvCxnSpPr>
            <p:nvPr/>
          </p:nvCxnSpPr>
          <p:spPr>
            <a:xfrm rot="5400000">
              <a:off x="3215522" y="4649090"/>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2" idx="3"/>
              <a:endCxn id="13" idx="0"/>
            </p:cNvCxnSpPr>
            <p:nvPr/>
          </p:nvCxnSpPr>
          <p:spPr>
            <a:xfrm rot="5400000">
              <a:off x="2929770" y="5434908"/>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928794" y="3100328"/>
              <a:ext cx="357190" cy="39878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p</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8" name="直接箭头连接符 27"/>
            <p:cNvCxnSpPr>
              <a:stCxn id="23" idx="0"/>
              <a:endCxn id="7" idx="1"/>
            </p:cNvCxnSpPr>
            <p:nvPr/>
          </p:nvCxnSpPr>
          <p:spPr>
            <a:xfrm>
              <a:off x="2107389" y="3100328"/>
              <a:ext cx="384810" cy="3206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8" idx="0"/>
            </p:cNvCxnSpPr>
            <p:nvPr/>
          </p:nvCxnSpPr>
          <p:spPr>
            <a:xfrm rot="16200000" flipH="1">
              <a:off x="1431257" y="3997975"/>
              <a:ext cx="282380" cy="1445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214414" y="3786190"/>
              <a:ext cx="357190" cy="39878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3" name="直接箭头连接符 32"/>
            <p:cNvCxnSpPr>
              <a:endCxn id="10" idx="7"/>
            </p:cNvCxnSpPr>
            <p:nvPr/>
          </p:nvCxnSpPr>
          <p:spPr>
            <a:xfrm rot="5400000">
              <a:off x="2442092" y="5570454"/>
              <a:ext cx="342273" cy="5989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28860" y="5000636"/>
              <a:ext cx="500066" cy="39878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q</a:t>
              </a: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grpSp>
      <p:grpSp>
        <p:nvGrpSpPr>
          <p:cNvPr id="58" name="组合 57"/>
          <p:cNvGrpSpPr/>
          <p:nvPr/>
        </p:nvGrpSpPr>
        <p:grpSpPr>
          <a:xfrm>
            <a:off x="7596198" y="3329045"/>
            <a:ext cx="2428892" cy="2786082"/>
            <a:chOff x="6286512" y="3329045"/>
            <a:chExt cx="2428892" cy="2786082"/>
          </a:xfrm>
        </p:grpSpPr>
        <p:sp>
          <p:nvSpPr>
            <p:cNvPr id="35" name="椭圆 34"/>
            <p:cNvSpPr/>
            <p:nvPr/>
          </p:nvSpPr>
          <p:spPr>
            <a:xfrm>
              <a:off x="7286644" y="3329045"/>
              <a:ext cx="432000" cy="432000"/>
            </a:xfrm>
            <a:prstGeom prst="ellipse">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6286512" y="418292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715140" y="4897309"/>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8283404" y="4111491"/>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8</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7997652" y="489393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7715272" y="5679755"/>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2" name="椭圆 41"/>
            <p:cNvSpPr/>
            <p:nvPr/>
          </p:nvSpPr>
          <p:spPr>
            <a:xfrm>
              <a:off x="6357950" y="5683127"/>
              <a:ext cx="432000" cy="432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35" idx="3"/>
              <a:endCxn id="36" idx="7"/>
            </p:cNvCxnSpPr>
            <p:nvPr/>
          </p:nvCxnSpPr>
          <p:spPr>
            <a:xfrm rot="5400000">
              <a:off x="6728371" y="3624656"/>
              <a:ext cx="548414" cy="694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5"/>
              <a:endCxn id="39" idx="1"/>
            </p:cNvCxnSpPr>
            <p:nvPr/>
          </p:nvCxnSpPr>
          <p:spPr>
            <a:xfrm rot="16200000" flipH="1">
              <a:off x="7762536" y="3590623"/>
              <a:ext cx="476976" cy="6912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37" idx="0"/>
            </p:cNvCxnSpPr>
            <p:nvPr/>
          </p:nvCxnSpPr>
          <p:spPr>
            <a:xfrm rot="16200000" flipH="1">
              <a:off x="6620371" y="4586539"/>
              <a:ext cx="345645" cy="2758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7" idx="3"/>
              <a:endCxn id="42" idx="0"/>
            </p:cNvCxnSpPr>
            <p:nvPr/>
          </p:nvCxnSpPr>
          <p:spPr>
            <a:xfrm rot="5400000">
              <a:off x="6467637" y="5372358"/>
              <a:ext cx="417083" cy="20445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9" idx="3"/>
              <a:endCxn id="40" idx="0"/>
            </p:cNvCxnSpPr>
            <p:nvPr/>
          </p:nvCxnSpPr>
          <p:spPr>
            <a:xfrm rot="5400000">
              <a:off x="8073306" y="4620573"/>
              <a:ext cx="413711" cy="13301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0" idx="3"/>
              <a:endCxn id="41" idx="0"/>
            </p:cNvCxnSpPr>
            <p:nvPr/>
          </p:nvCxnSpPr>
          <p:spPr>
            <a:xfrm rot="5400000">
              <a:off x="7787554" y="5406391"/>
              <a:ext cx="417083" cy="1296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1904013" y="1785926"/>
            <a:ext cx="459740" cy="314327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8.3.1  </a:t>
            </a:r>
            <a:r>
              <a:rPr lang="zh-CN" altLang="en-US" smtClean="0">
                <a:solidFill>
                  <a:srgbClr val="FF0000"/>
                </a:solidFill>
                <a:latin typeface="Consolas" panose="020B0609020204030204" pitchFamily="49" charset="0"/>
                <a:ea typeface="隶书" panose="02010509060101010101" pitchFamily="49" charset="-122"/>
                <a:cs typeface="Consolas" panose="020B0609020204030204" pitchFamily="49" charset="0"/>
              </a:rPr>
              <a:t>二叉排序树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1576705" y="548640"/>
            <a:ext cx="8423910" cy="5643880"/>
          </a:xfrm>
        </p:spPr>
        <p:txBody>
          <a:bodyPr>
            <a:normAutofit fontScale="50000"/>
          </a:bodyPr>
          <a:lstStyle/>
          <a:p>
            <a:pPr eaLnBrk="1" hangingPunct="1">
              <a:buFont typeface="Wingdings" panose="05000000000000000000" pitchFamily="2" charset="2"/>
              <a:buNone/>
            </a:pP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习题</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400" dirty="0" smtClean="0"/>
              <a:t>：</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已知关键字序列{1,25,1</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60</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,45,</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90</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,7,5,8,70,</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100</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endPar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试构造一颗二叉排序树，（过程）</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插入</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88</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后的二叉排序树</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删除</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25</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后的二叉</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排序树</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计算平均查找长度（查找</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成功）</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习题</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13</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23</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33</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45</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67</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89</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90 </a:t>
            </a:r>
            <a:endPar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请画出</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判定树</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r>
              <a:rPr lang="en-US" altLang="zh-CN"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并计算平均查找长度（</a:t>
            </a:r>
            <a:r>
              <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成功）</a:t>
            </a: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endParaRPr lang="zh-CN" altLang="en-US" sz="4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endParaRPr lang="zh-CN" altLang="en-US" sz="2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endParaRPr lang="zh-CN" altLang="en-US" sz="2000" b="1"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eaLnBrk="1" hangingPunct="1">
              <a:buFont typeface="Wingdings" panose="05000000000000000000" pitchFamily="2" charset="2"/>
              <a:buNone/>
            </a:pPr>
            <a:endParaRPr lang="zh-CN" altLang="en-US" sz="3200" dirty="0" smtClean="0"/>
          </a:p>
        </p:txBody>
      </p:sp>
      <p:sp>
        <p:nvSpPr>
          <p:cNvPr id="23554" name="灯片编号占位符 3"/>
          <p:cNvSpPr>
            <a:spLocks noGrp="1"/>
          </p:cNvSpPr>
          <p:nvPr>
            <p:ph type="sldNum" sz="quarter" idx="12"/>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9F0387A-5F79-45EF-90DB-3D698D4212E6}" type="slidenum">
              <a:rPr lang="en-US" altLang="zh-CN" sz="1400"/>
            </a:fld>
            <a:endParaRPr lang="en-US" altLang="zh-CN"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639672" y="44752"/>
            <a:ext cx="7500990" cy="5477510"/>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lang="zh-CN" altLang="en-US" sz="2000" dirty="0" smtClean="0">
                <a:solidFill>
                  <a:schemeClr val="tx1"/>
                </a:solidFill>
                <a:ea typeface="楷体" panose="02010609060101010101" pitchFamily="49" charset="-122"/>
                <a:cs typeface="Times New Roman" panose="02020603050405020304" pitchFamily="18" charset="0"/>
              </a:rPr>
              <a:t>查找的方法</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）静态</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方法</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顺序查找；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二分查找；</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分块查找</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特点：顺序</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表存储</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）动态</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二叉排序树；</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平衡</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二叉树；</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B-</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树</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特点：构建、插入、删除、</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ct val="1500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哈希函数、哈希表、冲突、</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903982" y="1785926"/>
            <a:ext cx="459740" cy="271464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查找</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的概念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48907" y="376267"/>
            <a:ext cx="5033968" cy="58356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sz="3200" dirty="0">
              <a:ln w="11430"/>
              <a:solidFill>
                <a:schemeClr val="tx1"/>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2531" name="Text Box 3"/>
          <p:cNvSpPr txBox="1">
            <a:spLocks noChangeArrowheads="1"/>
          </p:cNvSpPr>
          <p:nvPr/>
        </p:nvSpPr>
        <p:spPr bwMode="auto">
          <a:xfrm>
            <a:off x="2635255" y="1214422"/>
            <a:ext cx="7461273" cy="1398905"/>
          </a:xfrm>
          <a:prstGeom prst="rect">
            <a:avLst/>
          </a:prstGeom>
          <a:noFill/>
          <a:ln w="9525">
            <a:noFill/>
            <a:miter lim="800000"/>
          </a:ln>
        </p:spPr>
        <p:txBody>
          <a:bodyPr wrap="square">
            <a:spAutoFit/>
          </a:bodyPr>
          <a:lstStyle/>
          <a:p>
            <a:pPr>
              <a:lnSpc>
                <a:spcPts val="34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静态查找表采用顺序存储结构，顺序表是一种典型的顺序存储结构，本节静态查找表采用顺序表组织方式，并假设顺序表中数据元素类型的定义如下：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22532" name="Text Box 4"/>
          <p:cNvSpPr txBox="1">
            <a:spLocks noChangeArrowheads="1"/>
          </p:cNvSpPr>
          <p:nvPr/>
        </p:nvSpPr>
        <p:spPr bwMode="auto">
          <a:xfrm>
            <a:off x="2783182" y="2614926"/>
            <a:ext cx="7388250" cy="2026285"/>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pPr>
              <a:lnSpc>
                <a:spcPts val="2600"/>
              </a:lnSpc>
            </a:pP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struct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key;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存放关键字</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KeyType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为关键字类型</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ElemType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data;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其他数据</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ElemType</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为其他数据的类型</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SqType</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2" name="Text Box 4"/>
          <p:cNvSpPr txBox="1">
            <a:spLocks noChangeArrowheads="1"/>
          </p:cNvSpPr>
          <p:nvPr/>
        </p:nvSpPr>
        <p:spPr bwMode="auto">
          <a:xfrm>
            <a:off x="2783182" y="4653276"/>
            <a:ext cx="7388250" cy="169291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p>
            <a:pPr>
              <a:lnSpc>
                <a:spcPts val="2600"/>
              </a:lnSpc>
            </a:pPr>
            <a:r>
              <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学生（学号，姓名，性别，</a:t>
            </a:r>
            <a:r>
              <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rPr>
              <a:t>专业）</a:t>
            </a:r>
            <a:endParaRPr lang="zh-CN" altLang="en-US" sz="1800" dirty="0" err="1">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学号</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》学生</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查找</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时根据关键字来</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查找</a:t>
            </a:r>
            <a:endPar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34</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67</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89</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100</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23</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rPr>
              <a:t>76</a:t>
            </a:r>
            <a:r>
              <a:rPr lang="zh-CN" altLang="en-US" sz="1800" dirty="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809852" y="642918"/>
            <a:ext cx="3319456" cy="52197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chemeClr val="tx1"/>
                </a:solidFill>
                <a:latin typeface="Consolas" panose="020B0609020204030204" pitchFamily="49" charset="0"/>
                <a:ea typeface="微软雅黑" panose="020B0503020204020204" charset="-122"/>
                <a:cs typeface="Consolas" panose="020B0609020204030204" pitchFamily="49" charset="0"/>
              </a:rPr>
              <a:t>8.2.1 </a:t>
            </a:r>
            <a:r>
              <a:rPr lang="zh-CN" altLang="en-US" sz="2800" dirty="0">
                <a:solidFill>
                  <a:schemeClr val="tx1"/>
                </a:solidFill>
                <a:latin typeface="Consolas" panose="020B0609020204030204" pitchFamily="49" charset="0"/>
                <a:ea typeface="微软雅黑" panose="020B0503020204020204" charset="-122"/>
                <a:cs typeface="Consolas" panose="020B0609020204030204" pitchFamily="49" charset="0"/>
              </a:rPr>
              <a:t>顺序查找</a:t>
            </a:r>
            <a:endParaRPr lang="zh-CN" altLang="en-US" sz="2800" dirty="0">
              <a:solidFill>
                <a:schemeClr val="tx1"/>
              </a:solidFill>
              <a:latin typeface="Consolas" panose="020B0609020204030204" pitchFamily="49" charset="0"/>
              <a:ea typeface="微软雅黑" panose="020B0503020204020204" charset="-122"/>
              <a:cs typeface="Consolas" panose="020B0609020204030204" pitchFamily="49" charset="0"/>
            </a:endParaRPr>
          </a:p>
        </p:txBody>
      </p:sp>
      <p:sp>
        <p:nvSpPr>
          <p:cNvPr id="23555" name="Text Box 3"/>
          <p:cNvSpPr txBox="1">
            <a:spLocks noChangeArrowheads="1"/>
          </p:cNvSpPr>
          <p:nvPr/>
        </p:nvSpPr>
        <p:spPr bwMode="auto">
          <a:xfrm>
            <a:off x="2809852" y="1643050"/>
            <a:ext cx="7358114" cy="3989705"/>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顺序</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查找又称为线性查找，是一种最简单的查找方法</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dirty="0" smtClean="0">
                <a:solidFill>
                  <a:schemeClr val="tx1"/>
                </a:solidFill>
                <a:latin typeface="Consolas" panose="020B0609020204030204" pitchFamily="49" charset="0"/>
                <a:ea typeface="黑体" panose="02010609060101010101" pitchFamily="49" charset="-122"/>
                <a:cs typeface="Consolas" panose="020B0609020204030204" pitchFamily="49" charset="0"/>
              </a:rPr>
              <a:t>基本思路</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从表的一端开始顺序扫描顺序表，依次将扫描到的元素关键字和给定值</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相比较，若当前扫描到的元素关键字与</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相等，则查找成功；若扫描结束后，仍未找到关键字等于</a:t>
            </a:r>
            <a:r>
              <a:rPr lang="en-US" altLang="zh-CN" sz="2000" i="1" dirty="0">
                <a:solidFill>
                  <a:schemeClr val="tx1"/>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的元素，则查找失败。</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解读：</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200"/>
              </a:lnSpc>
              <a:spcBef>
                <a:spcPct val="50000"/>
              </a:spcBef>
              <a:buNone/>
            </a:pP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）逐个</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比较</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marL="0" indent="0">
              <a:lnSpc>
                <a:spcPts val="3200"/>
              </a:lnSpc>
              <a:spcBef>
                <a:spcPct val="50000"/>
              </a:spcBef>
              <a:buNone/>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）结果：找到</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或者</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没有找到</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632082" y="571480"/>
            <a:ext cx="7750198" cy="1398905"/>
          </a:xfrm>
          <a:prstGeom prst="rect">
            <a:avLst/>
          </a:prstGeom>
          <a:noFill/>
          <a:ln w="9525">
            <a:noFill/>
            <a:miter lim="800000"/>
          </a:ln>
        </p:spPr>
        <p:txBody>
          <a:bodyPr wrap="square">
            <a:spAutoFit/>
          </a:bodyPr>
          <a:lstStyle/>
          <a:p>
            <a:pPr>
              <a:lnSpc>
                <a:spcPts val="30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chemeClr val="tx1"/>
                </a:solidFill>
                <a:latin typeface="Consolas" panose="020B0609020204030204" pitchFamily="49" charset="0"/>
                <a:ea typeface="楷体" panose="02010609060101010101" pitchFamily="49" charset="-122"/>
                <a:cs typeface="Consolas" panose="020B0609020204030204" pitchFamily="49" charset="0"/>
              </a:rPr>
              <a:t>8.1】 </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在关键字序列</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3,9,1,5,8,10,6,7,2,4</a:t>
            </a:r>
            <a:r>
              <a:rPr lang="zh-CN" altLang="en-US"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顺序表采用顺序查找方法查找关键字为</a:t>
            </a:r>
            <a:r>
              <a:rPr lang="en-US" altLang="zh-CN" sz="2000" dirty="0">
                <a:solidFill>
                  <a:schemeClr val="tx1"/>
                </a:solidFill>
                <a:latin typeface="Consolas" panose="020B0609020204030204" pitchFamily="49" charset="0"/>
                <a:ea typeface="楷体" panose="02010609060101010101" pitchFamily="49" charset="-122"/>
                <a:cs typeface="Consolas" panose="020B0609020204030204" pitchFamily="49" charset="0"/>
              </a:rPr>
              <a:t>6</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1200"/>
              </a:spcBef>
            </a:pP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chemeClr val="tx1"/>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rPr>
              <a:t>顺序查找过程如下：</a:t>
            </a:r>
            <a:endParaRPr lang="zh-CN" altLang="en-US" sz="2000" dirty="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3132148" y="2071678"/>
            <a:ext cx="5214974" cy="998542"/>
            <a:chOff x="1714480" y="1500174"/>
            <a:chExt cx="5214974" cy="998542"/>
          </a:xfrm>
        </p:grpSpPr>
        <p:sp>
          <p:nvSpPr>
            <p:cNvPr id="5" name="TextBox 4"/>
            <p:cNvSpPr txBox="1"/>
            <p:nvPr/>
          </p:nvSpPr>
          <p:spPr>
            <a:xfrm>
              <a:off x="3643306" y="1500174"/>
              <a:ext cx="3286148" cy="398780"/>
            </a:xfrm>
            <a:prstGeom prst="rect">
              <a:avLst/>
            </a:prstGeom>
            <a:noFill/>
          </p:spPr>
          <p:txBody>
            <a:bodyPr wrap="square" rtlCol="0">
              <a:spAutoFit/>
            </a:bodyPr>
            <a:lstStyle/>
            <a:p>
              <a:r>
                <a:rPr lang="en-US" altLang="zh-CN" sz="2000" dirty="0" smtClean="0">
                  <a:solidFill>
                    <a:schemeClr val="tx1"/>
                  </a:solidFill>
                  <a:latin typeface="Consolas" panose="020B0609020204030204" pitchFamily="49" charset="0"/>
                  <a:ea typeface="楷体" panose="02010609060101010101" pitchFamily="49" charset="-122"/>
                  <a:cs typeface="Consolas" panose="020B0609020204030204" pitchFamily="49" charset="0"/>
                </a:rPr>
                <a:t>3 9 1 5 8 10 6 7 2 </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2000" dirty="0"/>
            </a:p>
          </p:txBody>
        </p:sp>
        <p:cxnSp>
          <p:nvCxnSpPr>
            <p:cNvPr id="7" name="直接箭头连接符 6"/>
            <p:cNvCxnSpPr/>
            <p:nvPr/>
          </p:nvCxnSpPr>
          <p:spPr>
            <a:xfrm rot="5400000" flipH="1" flipV="1">
              <a:off x="3676644"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43306"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 name="TextBox 8"/>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1" name="组合 10"/>
          <p:cNvGrpSpPr/>
          <p:nvPr/>
        </p:nvGrpSpPr>
        <p:grpSpPr>
          <a:xfrm>
            <a:off x="3132148" y="3286682"/>
            <a:ext cx="5214974" cy="998542"/>
            <a:chOff x="1714480" y="1500174"/>
            <a:chExt cx="5214974" cy="998542"/>
          </a:xfrm>
        </p:grpSpPr>
        <p:sp>
          <p:nvSpPr>
            <p:cNvPr id="12" name="TextBox 11"/>
            <p:cNvSpPr txBox="1"/>
            <p:nvPr/>
          </p:nvSpPr>
          <p:spPr>
            <a:xfrm>
              <a:off x="3643306" y="1500174"/>
              <a:ext cx="3286148" cy="398780"/>
            </a:xfrm>
            <a:prstGeom prst="rect">
              <a:avLst/>
            </a:prstGeom>
            <a:noFill/>
          </p:spPr>
          <p:txBody>
            <a:bodyPr wrap="square" rtlCol="0">
              <a:spAutoFit/>
            </a:bodyPr>
            <a:lstStyle/>
            <a:p>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dirty="0"/>
            </a:p>
          </p:txBody>
        </p:sp>
        <p:cxnSp>
          <p:nvCxnSpPr>
            <p:cNvPr id="13" name="直接箭头连接符 12"/>
            <p:cNvCxnSpPr/>
            <p:nvPr/>
          </p:nvCxnSpPr>
          <p:spPr>
            <a:xfrm rot="5400000" flipH="1" flipV="1">
              <a:off x="3936996"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03658"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5" name="TextBox 14"/>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16" name="组合 15"/>
          <p:cNvGrpSpPr/>
          <p:nvPr/>
        </p:nvGrpSpPr>
        <p:grpSpPr>
          <a:xfrm>
            <a:off x="3132148" y="4429690"/>
            <a:ext cx="5214974" cy="998542"/>
            <a:chOff x="1714480" y="1500174"/>
            <a:chExt cx="5214974" cy="998542"/>
          </a:xfrm>
        </p:grpSpPr>
        <p:sp>
          <p:nvSpPr>
            <p:cNvPr id="17" name="TextBox 16"/>
            <p:cNvSpPr txBox="1"/>
            <p:nvPr/>
          </p:nvSpPr>
          <p:spPr>
            <a:xfrm>
              <a:off x="3643306" y="1500174"/>
              <a:ext cx="328614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a:p>
          </p:txBody>
        </p:sp>
        <p:cxnSp>
          <p:nvCxnSpPr>
            <p:cNvPr id="18" name="直接箭头连接符 17"/>
            <p:cNvCxnSpPr/>
            <p:nvPr/>
          </p:nvCxnSpPr>
          <p:spPr>
            <a:xfrm rot="5400000" flipH="1" flipV="1">
              <a:off x="4227510"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4172"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0" name="TextBox 19"/>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1" name="TextBox 20"/>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9"/>
          <p:cNvGrpSpPr/>
          <p:nvPr/>
        </p:nvGrpSpPr>
        <p:grpSpPr>
          <a:xfrm>
            <a:off x="3024166" y="642918"/>
            <a:ext cx="5214974" cy="998542"/>
            <a:chOff x="1714480" y="1500174"/>
            <a:chExt cx="5214974" cy="998542"/>
          </a:xfrm>
        </p:grpSpPr>
        <p:sp>
          <p:nvSpPr>
            <p:cNvPr id="5" name="TextBox 4"/>
            <p:cNvSpPr txBox="1"/>
            <p:nvPr/>
          </p:nvSpPr>
          <p:spPr>
            <a:xfrm>
              <a:off x="3643306" y="1500174"/>
              <a:ext cx="3286148" cy="398780"/>
            </a:xfrm>
            <a:prstGeom prst="rect">
              <a:avLst/>
            </a:prstGeom>
            <a:noFill/>
          </p:spPr>
          <p:txBody>
            <a:bodyPr wrap="square" rtlCol="0">
              <a:spAutoFit/>
            </a:bodyPr>
            <a:lstStyle/>
            <a:p>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dirty="0"/>
            </a:p>
          </p:txBody>
        </p:sp>
        <p:cxnSp>
          <p:nvCxnSpPr>
            <p:cNvPr id="7" name="直接箭头连接符 6"/>
            <p:cNvCxnSpPr/>
            <p:nvPr/>
          </p:nvCxnSpPr>
          <p:spPr>
            <a:xfrm rot="5400000" flipH="1" flipV="1">
              <a:off x="4495800"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62462"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 name="TextBox 8"/>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10"/>
          <p:cNvGrpSpPr/>
          <p:nvPr/>
        </p:nvGrpSpPr>
        <p:grpSpPr>
          <a:xfrm>
            <a:off x="3024166" y="1857922"/>
            <a:ext cx="5214974" cy="998542"/>
            <a:chOff x="1714480" y="1500174"/>
            <a:chExt cx="5214974" cy="998542"/>
          </a:xfrm>
        </p:grpSpPr>
        <p:sp>
          <p:nvSpPr>
            <p:cNvPr id="12" name="TextBox 11"/>
            <p:cNvSpPr txBox="1"/>
            <p:nvPr/>
          </p:nvSpPr>
          <p:spPr>
            <a:xfrm>
              <a:off x="3643306" y="1500174"/>
              <a:ext cx="328614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a:p>
          </p:txBody>
        </p:sp>
        <p:cxnSp>
          <p:nvCxnSpPr>
            <p:cNvPr id="13" name="直接箭头连接符 12"/>
            <p:cNvCxnSpPr/>
            <p:nvPr/>
          </p:nvCxnSpPr>
          <p:spPr>
            <a:xfrm rot="5400000" flipH="1" flipV="1">
              <a:off x="4781552"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8214"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5" name="TextBox 14"/>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 name="组合 15"/>
          <p:cNvGrpSpPr/>
          <p:nvPr/>
        </p:nvGrpSpPr>
        <p:grpSpPr>
          <a:xfrm>
            <a:off x="3024166" y="3000930"/>
            <a:ext cx="5214974" cy="998542"/>
            <a:chOff x="1714480" y="1500174"/>
            <a:chExt cx="5214974" cy="998542"/>
          </a:xfrm>
        </p:grpSpPr>
        <p:sp>
          <p:nvSpPr>
            <p:cNvPr id="17" name="TextBox 16"/>
            <p:cNvSpPr txBox="1"/>
            <p:nvPr/>
          </p:nvSpPr>
          <p:spPr>
            <a:xfrm>
              <a:off x="3643306" y="1500174"/>
              <a:ext cx="328614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a:p>
          </p:txBody>
        </p:sp>
        <p:cxnSp>
          <p:nvCxnSpPr>
            <p:cNvPr id="18" name="直接箭头连接符 17"/>
            <p:cNvCxnSpPr/>
            <p:nvPr/>
          </p:nvCxnSpPr>
          <p:spPr>
            <a:xfrm rot="5400000" flipH="1" flipV="1">
              <a:off x="5105404"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72066"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0" name="TextBox 19"/>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1" name="组合 15"/>
          <p:cNvGrpSpPr/>
          <p:nvPr/>
        </p:nvGrpSpPr>
        <p:grpSpPr>
          <a:xfrm>
            <a:off x="3024166" y="4143938"/>
            <a:ext cx="5214974" cy="998542"/>
            <a:chOff x="1714480" y="1500174"/>
            <a:chExt cx="5214974" cy="998542"/>
          </a:xfrm>
        </p:grpSpPr>
        <p:sp>
          <p:nvSpPr>
            <p:cNvPr id="22" name="TextBox 21"/>
            <p:cNvSpPr txBox="1"/>
            <p:nvPr/>
          </p:nvSpPr>
          <p:spPr>
            <a:xfrm>
              <a:off x="3643306" y="1500174"/>
              <a:ext cx="3286148" cy="39878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3 9 1 5 8 10 </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6</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7 2 4</a:t>
              </a:r>
              <a:endParaRPr lang="zh-CN" altLang="en-US" sz="2000"/>
            </a:p>
          </p:txBody>
        </p:sp>
        <p:cxnSp>
          <p:nvCxnSpPr>
            <p:cNvPr id="23" name="直接箭头连接符 22"/>
            <p:cNvCxnSpPr/>
            <p:nvPr/>
          </p:nvCxnSpPr>
          <p:spPr>
            <a:xfrm rot="5400000" flipH="1" flipV="1">
              <a:off x="5470532" y="1999446"/>
              <a:ext cx="285752" cy="1588"/>
            </a:xfrm>
            <a:prstGeom prst="straightConnector1">
              <a:avLst/>
            </a:pr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437194" y="2130416"/>
              <a:ext cx="1000132" cy="368300"/>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i</a:t>
              </a:r>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25" name="TextBox 24"/>
            <p:cNvSpPr txBox="1"/>
            <p:nvPr/>
          </p:nvSpPr>
          <p:spPr>
            <a:xfrm>
              <a:off x="1714480" y="1571612"/>
              <a:ext cx="1500198" cy="398780"/>
            </a:xfrm>
            <a:prstGeom prst="rect">
              <a:avLst/>
            </a:prstGeom>
            <a:noFill/>
          </p:spPr>
          <p:txBody>
            <a:bodyPr wrap="square" rtlCol="0">
              <a:spAutoFit/>
            </a:bodyPr>
            <a:lstStyle/>
            <a:p>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7</a:t>
              </a:r>
              <a:r>
                <a:rPr lang="zh-CN" altLang="en-US" sz="2000"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次比较</a:t>
              </a:r>
              <a:endParaRPr lang="zh-CN" altLang="en-US" sz="2000" dirty="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6" name="TextBox 25"/>
          <p:cNvSpPr txBox="1"/>
          <p:nvPr/>
        </p:nvSpPr>
        <p:spPr>
          <a:xfrm>
            <a:off x="1903984" y="1785926"/>
            <a:ext cx="459740" cy="292895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8.2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静态查找表</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NjExOTk1Mjc3ZmJkMjA0ZGRiNmEwOGRjODc0NmU2ODM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7958</Words>
  <Application>WPS 演示</Application>
  <PresentationFormat>宽屏</PresentationFormat>
  <Paragraphs>818</Paragraphs>
  <Slides>44</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44</vt:i4>
      </vt:variant>
    </vt:vector>
  </HeadingPairs>
  <TitlesOfParts>
    <vt:vector size="66" baseType="lpstr">
      <vt:lpstr>Arial</vt:lpstr>
      <vt:lpstr>宋体</vt:lpstr>
      <vt:lpstr>Wingdings</vt:lpstr>
      <vt:lpstr>Wingdings</vt:lpstr>
      <vt:lpstr>微软雅黑</vt:lpstr>
      <vt:lpstr>Calibri</vt:lpstr>
      <vt:lpstr>Arial Unicode MS</vt:lpstr>
      <vt:lpstr>Consolas</vt:lpstr>
      <vt:lpstr>隶书</vt:lpstr>
      <vt:lpstr>黑体</vt:lpstr>
      <vt:lpstr>楷体</vt:lpstr>
      <vt:lpstr>Times New Roman</vt:lpstr>
      <vt:lpstr>仿宋</vt:lpstr>
      <vt:lpstr>Symbol</vt:lpstr>
      <vt:lpstr>Symbol</vt:lpstr>
      <vt:lpstr>Office 主题​​</vt:lpstr>
      <vt:lpstr>Equation.3</vt:lpstr>
      <vt:lpstr>Equation.3</vt:lpstr>
      <vt:lpstr>Equation.3</vt:lpstr>
      <vt:lpstr>Visio.Drawing.11</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分块查找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172</cp:revision>
  <dcterms:created xsi:type="dcterms:W3CDTF">2019-06-19T02:08:00Z</dcterms:created>
  <dcterms:modified xsi:type="dcterms:W3CDTF">2022-05-09T04:18:17Z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AE1DD1842E724E5C9B2FB9366370750B</vt:lpwstr>
  </property>
</Properties>
</file>