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gif" ContentType="image/gi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gs" Target="tags/tag6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89C6819-D6EB-4C4D-B693-A2066B5936BD}" type="slidenum">
              <a:rPr lang="en-US" altLang="zh-CN"/>
            </a:fld>
            <a:endParaRPr lang="en-US" altLang="zh-CN"/>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GIF"/><Relationship Id="rId1" Type="http://schemas.openxmlformats.org/officeDocument/2006/relationships/tags" Target="../tags/tag6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GIF"/><Relationship Id="rId7" Type="http://schemas.openxmlformats.org/officeDocument/2006/relationships/image" Target="../media/image12.wmf"/><Relationship Id="rId6" Type="http://schemas.openxmlformats.org/officeDocument/2006/relationships/oleObject" Target="../embeddings/oleObject1.bin"/><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0" Type="http://schemas.openxmlformats.org/officeDocument/2006/relationships/vmlDrawing" Target="../drawings/vmlDrawing1.vml"/><Relationship Id="rId1"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9"/>
          <p:cNvSpPr txBox="1">
            <a:spLocks noChangeArrowheads="1"/>
          </p:cNvSpPr>
          <p:nvPr/>
        </p:nvSpPr>
        <p:spPr bwMode="auto">
          <a:xfrm>
            <a:off x="1437640" y="1412240"/>
            <a:ext cx="9258300" cy="4169410"/>
          </a:xfrm>
          <a:prstGeom prst="rect">
            <a:avLst/>
          </a:prstGeom>
          <a:noFill/>
          <a:ln w="9525">
            <a:noFill/>
            <a:miter lim="800000"/>
          </a:ln>
        </p:spPr>
        <p:txBody>
          <a:bodyPr wrap="square">
            <a:spAutoFit/>
          </a:bodyPr>
          <a:lstStyle/>
          <a:p>
            <a:pPr marL="0" indent="0" algn="just">
              <a:lnSpc>
                <a:spcPts val="3000"/>
              </a:lnSpc>
              <a:spcBef>
                <a:spcPct val="50000"/>
              </a:spcBef>
              <a:buNone/>
            </a:pP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说明：</a:t>
            </a:r>
            <a:endPar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None/>
            </a:pP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）数据结构实验</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课程</a:t>
            </a:r>
            <a:endPar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None/>
            </a:pP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）每个实验需要单独提交实验</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代码</a:t>
            </a:r>
            <a:endPar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None/>
            </a:pP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交一份实验报告（</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模板）</a:t>
            </a:r>
            <a:endPar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None/>
            </a:pP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）截至时间（</a:t>
            </a: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15</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周；</a:t>
            </a:r>
            <a:r>
              <a:rPr lang="en-US" altLang="zh-CN" sz="3200" dirty="0">
                <a:solidFill>
                  <a:schemeClr val="tx1"/>
                </a:solidFill>
                <a:latin typeface="Consolas" panose="020B0609020204030204" pitchFamily="49" charset="0"/>
                <a:ea typeface="楷体" panose="02010609060101010101" pitchFamily="49" charset="-122"/>
                <a:cs typeface="Consolas" panose="020B0609020204030204" pitchFamily="49" charset="0"/>
              </a:rPr>
              <a:t>16</a:t>
            </a:r>
            <a:r>
              <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rPr>
              <a:t>周）</a:t>
            </a:r>
            <a:endPar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None/>
            </a:pPr>
            <a:endParaRPr lang="zh-CN" altLang="en-US" sz="3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None/>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024166" y="1000108"/>
            <a:ext cx="2500330" cy="368300"/>
          </a:xfrm>
          <a:prstGeom prst="rect">
            <a:avLst/>
          </a:prstGeom>
          <a:noFill/>
          <a:ln w="9525">
            <a:noFill/>
            <a:miter lim="800000"/>
          </a:ln>
        </p:spPr>
        <p:txBody>
          <a:bodyPr wrap="square">
            <a:spAutoFit/>
          </a:bodyPr>
          <a:lstStyle/>
          <a:p>
            <a:pPr>
              <a:spcBef>
                <a:spcPts val="0"/>
              </a:spcBef>
            </a:pPr>
            <a:r>
              <a:rPr kumimoji="1" lang="zh-CN" altLang="en-US" b="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err="1">
                <a:solidFill>
                  <a:srgbClr val="FF0000"/>
                </a:solidFill>
                <a:latin typeface="Consolas" panose="020B0609020204030204" pitchFamily="49" charset="0"/>
                <a:ea typeface="楷体" panose="02010609060101010101" pitchFamily="49" charset="-122"/>
                <a:cs typeface="Consolas" panose="020B0609020204030204" pitchFamily="49" charset="0"/>
              </a:rPr>
              <a:t>LR</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型调整</a:t>
            </a:r>
            <a:endPar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59395" name="Rectangle 3"/>
          <p:cNvSpPr>
            <a:spLocks noChangeArrowheads="1"/>
          </p:cNvSpPr>
          <p:nvPr/>
        </p:nvSpPr>
        <p:spPr bwMode="auto">
          <a:xfrm>
            <a:off x="3462338" y="2738438"/>
            <a:ext cx="9144000" cy="368300"/>
          </a:xfrm>
          <a:prstGeom prst="rect">
            <a:avLst/>
          </a:prstGeom>
          <a:noFill/>
          <a:ln w="9525">
            <a:noFill/>
            <a:miter lim="800000"/>
          </a:ln>
        </p:spPr>
        <p:txBody>
          <a:bodyPr>
            <a:spAutoFit/>
          </a:bodyPr>
          <a:lstStyle/>
          <a:p>
            <a:endParaRPr lang="zh-CN" altLang="en-US"/>
          </a:p>
        </p:txBody>
      </p:sp>
      <p:pic>
        <p:nvPicPr>
          <p:cNvPr id="166913" name="Picture 1"/>
          <p:cNvPicPr>
            <a:picLocks noChangeAspect="1" noChangeArrowheads="1"/>
          </p:cNvPicPr>
          <p:nvPr/>
        </p:nvPicPr>
        <p:blipFill>
          <a:blip r:embed="rId1" cstate="print"/>
          <a:srcRect/>
          <a:stretch>
            <a:fillRect/>
          </a:stretch>
        </p:blipFill>
        <p:spPr bwMode="auto">
          <a:xfrm>
            <a:off x="2595538" y="1714488"/>
            <a:ext cx="7959337" cy="3048012"/>
          </a:xfrm>
          <a:prstGeom prst="rect">
            <a:avLst/>
          </a:prstGeom>
          <a:noFill/>
          <a:ln w="9525">
            <a:noFill/>
            <a:miter lim="800000"/>
            <a:headEnd/>
            <a:tailEnd/>
          </a:ln>
          <a:effectLst/>
        </p:spPr>
      </p:pic>
      <p:sp>
        <p:nvSpPr>
          <p:cNvPr id="8" name="TextBox 7"/>
          <p:cNvSpPr txBox="1"/>
          <p:nvPr/>
        </p:nvSpPr>
        <p:spPr>
          <a:xfrm>
            <a:off x="5453058" y="4785528"/>
            <a:ext cx="1571636" cy="398780"/>
          </a:xfrm>
          <a:prstGeom prst="rect">
            <a:avLst/>
          </a:prstGeom>
          <a:noFill/>
        </p:spPr>
        <p:txBody>
          <a:bodyPr wrap="square" rtlCol="0">
            <a:spAutoFit/>
          </a:bodyPr>
          <a:lstStyle/>
          <a:p>
            <a:r>
              <a:rPr lang="zh-CN" altLang="en-US" sz="2000" smtClean="0">
                <a:solidFill>
                  <a:srgbClr val="0000FF"/>
                </a:solidFill>
                <a:latin typeface="仿宋" panose="02010609060101010101" pitchFamily="49" charset="-122"/>
                <a:ea typeface="仿宋" panose="02010609060101010101" pitchFamily="49" charset="-122"/>
              </a:rPr>
              <a:t>插入的结点</a:t>
            </a:r>
            <a:endParaRPr lang="zh-CN" altLang="en-US" sz="2000">
              <a:solidFill>
                <a:srgbClr val="0000FF"/>
              </a:solidFill>
              <a:latin typeface="仿宋" panose="02010609060101010101" pitchFamily="49" charset="-122"/>
              <a:ea typeface="仿宋" panose="02010609060101010101" pitchFamily="49" charset="-122"/>
            </a:endParaRPr>
          </a:p>
        </p:txBody>
      </p:sp>
      <p:cxnSp>
        <p:nvCxnSpPr>
          <p:cNvPr id="9" name="直接箭头连接符 8"/>
          <p:cNvCxnSpPr>
            <a:stCxn id="8" idx="0"/>
          </p:cNvCxnSpPr>
          <p:nvPr/>
        </p:nvCxnSpPr>
        <p:spPr>
          <a:xfrm rot="5400000" flipH="1" flipV="1">
            <a:off x="7620635" y="4641382"/>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reeform 2"/>
          <p:cNvSpPr/>
          <p:nvPr/>
        </p:nvSpPr>
        <p:spPr bwMode="auto">
          <a:xfrm>
            <a:off x="3783013" y="2863850"/>
            <a:ext cx="557212"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ln>
        </p:spPr>
        <p:txBody>
          <a:bodyPr/>
          <a:lstStyle/>
          <a:p>
            <a:endParaRPr lang="zh-CN" altLang="en-US"/>
          </a:p>
        </p:txBody>
      </p:sp>
      <p:sp>
        <p:nvSpPr>
          <p:cNvPr id="60419" name="Freeform 3"/>
          <p:cNvSpPr/>
          <p:nvPr/>
        </p:nvSpPr>
        <p:spPr bwMode="auto">
          <a:xfrm>
            <a:off x="3778250" y="2019300"/>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60420" name="Oval 4"/>
          <p:cNvSpPr>
            <a:spLocks noChangeArrowheads="1"/>
          </p:cNvSpPr>
          <p:nvPr/>
        </p:nvSpPr>
        <p:spPr bwMode="auto">
          <a:xfrm>
            <a:off x="4179888" y="1557338"/>
            <a:ext cx="571500" cy="5349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cs typeface="Consolas" panose="020B0609020204030204" pitchFamily="49" charset="0"/>
              </a:rPr>
              <a:t>16</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60422" name="Oval 6"/>
          <p:cNvSpPr>
            <a:spLocks noChangeArrowheads="1"/>
          </p:cNvSpPr>
          <p:nvPr/>
        </p:nvSpPr>
        <p:spPr bwMode="auto">
          <a:xfrm>
            <a:off x="3408363" y="2460625"/>
            <a:ext cx="571500" cy="5365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cs typeface="Consolas" panose="020B0609020204030204" pitchFamily="49" charset="0"/>
              </a:rPr>
              <a:t>3</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60423" name="Oval 7"/>
          <p:cNvSpPr>
            <a:spLocks noChangeArrowheads="1"/>
          </p:cNvSpPr>
          <p:nvPr/>
        </p:nvSpPr>
        <p:spPr bwMode="auto">
          <a:xfrm>
            <a:off x="4257675" y="3249613"/>
            <a:ext cx="566738" cy="534987"/>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cs typeface="Consolas" panose="020B0609020204030204" pitchFamily="49" charset="0"/>
              </a:rPr>
              <a:t>7</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60428" name="Text Box 12"/>
          <p:cNvSpPr txBox="1">
            <a:spLocks noChangeArrowheads="1"/>
          </p:cNvSpPr>
          <p:nvPr/>
        </p:nvSpPr>
        <p:spPr bwMode="auto">
          <a:xfrm>
            <a:off x="4006850" y="2774950"/>
            <a:ext cx="360363" cy="368300"/>
          </a:xfrm>
          <a:prstGeom prst="rect">
            <a:avLst/>
          </a:prstGeom>
          <a:noFill/>
          <a:ln w="9525">
            <a:noFill/>
            <a:miter lim="800000"/>
          </a:ln>
        </p:spPr>
        <p:txBody>
          <a:bodyPr>
            <a:spAutoFit/>
          </a:bodyPr>
          <a:lstStyle/>
          <a:p>
            <a:pPr>
              <a:spcBef>
                <a:spcPct val="50000"/>
              </a:spcBef>
            </a:pPr>
            <a:r>
              <a:rPr lang="en-US" altLang="zh-CN" sz="1800">
                <a:solidFill>
                  <a:schemeClr val="tx1"/>
                </a:solidFill>
                <a:latin typeface="Verdana" panose="020B0604030504040204" pitchFamily="34" charset="0"/>
                <a:ea typeface="宋体" panose="02010600030101010101" pitchFamily="2" charset="-122"/>
              </a:rPr>
              <a:t>R</a:t>
            </a:r>
            <a:endParaRPr lang="en-US" altLang="zh-CN" sz="1800">
              <a:solidFill>
                <a:schemeClr val="tx1"/>
              </a:solidFill>
              <a:latin typeface="Verdana" panose="020B0604030504040204" pitchFamily="34" charset="0"/>
              <a:ea typeface="宋体" panose="02010600030101010101" pitchFamily="2" charset="-122"/>
            </a:endParaRPr>
          </a:p>
        </p:txBody>
      </p:sp>
      <p:sp>
        <p:nvSpPr>
          <p:cNvPr id="60429" name="Text Box 13"/>
          <p:cNvSpPr txBox="1">
            <a:spLocks noChangeArrowheads="1"/>
          </p:cNvSpPr>
          <p:nvPr/>
        </p:nvSpPr>
        <p:spPr bwMode="auto">
          <a:xfrm>
            <a:off x="3792538" y="1909763"/>
            <a:ext cx="360362" cy="368300"/>
          </a:xfrm>
          <a:prstGeom prst="rect">
            <a:avLst/>
          </a:prstGeom>
          <a:noFill/>
          <a:ln w="9525">
            <a:noFill/>
            <a:miter lim="800000"/>
          </a:ln>
        </p:spPr>
        <p:txBody>
          <a:bodyPr>
            <a:spAutoFit/>
          </a:bodyPr>
          <a:lstStyle/>
          <a:p>
            <a:pPr>
              <a:spcBef>
                <a:spcPct val="50000"/>
              </a:spcBef>
            </a:pPr>
            <a:r>
              <a:rPr lang="en-US" altLang="zh-CN" sz="1800">
                <a:solidFill>
                  <a:schemeClr val="tx1"/>
                </a:solidFill>
                <a:latin typeface="Verdana" panose="020B0604030504040204" pitchFamily="34" charset="0"/>
                <a:ea typeface="宋体" panose="02010600030101010101" pitchFamily="2" charset="-122"/>
              </a:rPr>
              <a:t>L</a:t>
            </a:r>
            <a:endParaRPr lang="en-US" altLang="zh-CN" sz="1800">
              <a:solidFill>
                <a:schemeClr val="tx1"/>
              </a:solidFill>
              <a:latin typeface="Verdana" panose="020B0604030504040204" pitchFamily="34" charset="0"/>
              <a:ea typeface="宋体" panose="02010600030101010101" pitchFamily="2" charset="-122"/>
            </a:endParaRPr>
          </a:p>
        </p:txBody>
      </p:sp>
      <p:sp>
        <p:nvSpPr>
          <p:cNvPr id="60430" name="Text Box 14"/>
          <p:cNvSpPr txBox="1">
            <a:spLocks noChangeArrowheads="1"/>
          </p:cNvSpPr>
          <p:nvPr/>
        </p:nvSpPr>
        <p:spPr bwMode="auto">
          <a:xfrm>
            <a:off x="4800600" y="3284538"/>
            <a:ext cx="287338"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0</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0431" name="Text Box 15"/>
          <p:cNvSpPr txBox="1">
            <a:spLocks noChangeArrowheads="1"/>
          </p:cNvSpPr>
          <p:nvPr/>
        </p:nvSpPr>
        <p:spPr bwMode="auto">
          <a:xfrm>
            <a:off x="4800600" y="1557338"/>
            <a:ext cx="581020" cy="368300"/>
          </a:xfrm>
          <a:prstGeom prst="rect">
            <a:avLst/>
          </a:prstGeom>
          <a:noFill/>
          <a:ln w="9525">
            <a:noFill/>
            <a:miter lim="800000"/>
          </a:ln>
        </p:spPr>
        <p:txBody>
          <a:bodyPr wrap="square">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-2</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0432" name="Text Box 16"/>
          <p:cNvSpPr txBox="1">
            <a:spLocks noChangeArrowheads="1"/>
          </p:cNvSpPr>
          <p:nvPr/>
        </p:nvSpPr>
        <p:spPr bwMode="auto">
          <a:xfrm>
            <a:off x="2952728" y="2557463"/>
            <a:ext cx="550885" cy="368300"/>
          </a:xfrm>
          <a:prstGeom prst="rect">
            <a:avLst/>
          </a:prstGeom>
          <a:noFill/>
          <a:ln w="9525">
            <a:noFill/>
            <a:miter lim="800000"/>
          </a:ln>
        </p:spPr>
        <p:txBody>
          <a:bodyPr wrap="square">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-1</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26" name="Text Box 2"/>
          <p:cNvSpPr txBox="1">
            <a:spLocks noChangeArrowheads="1"/>
          </p:cNvSpPr>
          <p:nvPr/>
        </p:nvSpPr>
        <p:spPr bwMode="auto">
          <a:xfrm>
            <a:off x="2666976" y="500042"/>
            <a:ext cx="2376488" cy="475615"/>
          </a:xfrm>
          <a:prstGeom prst="rect">
            <a:avLst/>
          </a:prstGeom>
          <a:noFill/>
          <a:ln w="9525">
            <a:noFill/>
            <a:miter lim="800000"/>
          </a:ln>
        </p:spPr>
        <p:txBody>
          <a:bodyPr>
            <a:spAutoFit/>
          </a:bodyPr>
          <a:lstStyle/>
          <a:p>
            <a:pPr>
              <a:lnSpc>
                <a:spcPct val="125000"/>
              </a:lnSpc>
            </a:pP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LR</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调整实例</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7" name="TextBox 26"/>
          <p:cNvSpPr txBox="1"/>
          <p:nvPr/>
        </p:nvSpPr>
        <p:spPr>
          <a:xfrm>
            <a:off x="3738546" y="4286256"/>
            <a:ext cx="1071570" cy="398780"/>
          </a:xfrm>
          <a:prstGeom prst="rect">
            <a:avLst/>
          </a:prstGeom>
          <a:noFill/>
        </p:spPr>
        <p:txBody>
          <a:bodyPr wrap="square" rtlCol="0">
            <a:spAutoFit/>
          </a:bodyPr>
          <a:lstStyle/>
          <a:p>
            <a:r>
              <a:rPr lang="zh-CN" altLang="en-US" sz="2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插入</a:t>
            </a:r>
            <a:r>
              <a:rPr lang="en-US" altLang="zh-CN" sz="2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7</a:t>
            </a:r>
            <a:endParaRPr lang="en-US" altLang="zh-CN" sz="2000" b="0" dirty="0" smtClean="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0" name="组合 29"/>
          <p:cNvGrpSpPr/>
          <p:nvPr/>
        </p:nvGrpSpPr>
        <p:grpSpPr>
          <a:xfrm>
            <a:off x="5881686" y="1190625"/>
            <a:ext cx="3327408" cy="3232162"/>
            <a:chOff x="4357686" y="1190625"/>
            <a:chExt cx="3327408" cy="3232162"/>
          </a:xfrm>
        </p:grpSpPr>
        <p:sp>
          <p:nvSpPr>
            <p:cNvPr id="60425" name="Text Box 9"/>
            <p:cNvSpPr txBox="1">
              <a:spLocks noChangeArrowheads="1"/>
            </p:cNvSpPr>
            <p:nvPr/>
          </p:nvSpPr>
          <p:spPr bwMode="auto">
            <a:xfrm>
              <a:off x="5429256" y="3786190"/>
              <a:ext cx="2255838" cy="636597"/>
            </a:xfrm>
            <a:prstGeom prst="rect">
              <a:avLst/>
            </a:prstGeom>
            <a:noFill/>
            <a:ln w="19050">
              <a:solidFill>
                <a:schemeClr val="bg1"/>
              </a:solidFill>
              <a:miter lim="800000"/>
            </a:ln>
          </p:spPr>
          <p:txBody>
            <a:bodyPr lIns="0" tIns="0" rIns="0" bIns="0"/>
            <a:lstStyle/>
            <a:p>
              <a:pPr algn="ctr">
                <a:lnSpc>
                  <a:spcPct val="8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调整以</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16</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为根的不平衡子树</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60434" name="Freeform 18"/>
            <p:cNvSpPr/>
            <p:nvPr/>
          </p:nvSpPr>
          <p:spPr bwMode="auto">
            <a:xfrm>
              <a:off x="6742113" y="1990725"/>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ln>
          </p:spPr>
          <p:txBody>
            <a:bodyPr/>
            <a:lstStyle/>
            <a:p>
              <a:endParaRPr lang="zh-CN" altLang="en-US" sz="2000" b="0">
                <a:solidFill>
                  <a:srgbClr val="0000FF"/>
                </a:solidFill>
                <a:latin typeface="Consolas" panose="020B0609020204030204" pitchFamily="49" charset="0"/>
                <a:cs typeface="Consolas" panose="020B0609020204030204" pitchFamily="49" charset="0"/>
              </a:endParaRPr>
            </a:p>
          </p:txBody>
        </p:sp>
        <p:sp>
          <p:nvSpPr>
            <p:cNvPr id="60435" name="Freeform 19"/>
            <p:cNvSpPr/>
            <p:nvPr/>
          </p:nvSpPr>
          <p:spPr bwMode="auto">
            <a:xfrm>
              <a:off x="5830888" y="2019300"/>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sz="2000" b="0">
                <a:solidFill>
                  <a:srgbClr val="0000FF"/>
                </a:solidFill>
                <a:latin typeface="Consolas" panose="020B0609020204030204" pitchFamily="49" charset="0"/>
                <a:cs typeface="Consolas" panose="020B0609020204030204" pitchFamily="49" charset="0"/>
              </a:endParaRPr>
            </a:p>
          </p:txBody>
        </p:sp>
        <p:sp>
          <p:nvSpPr>
            <p:cNvPr id="60436" name="Oval 20"/>
            <p:cNvSpPr>
              <a:spLocks noChangeArrowheads="1"/>
            </p:cNvSpPr>
            <p:nvPr/>
          </p:nvSpPr>
          <p:spPr bwMode="auto">
            <a:xfrm>
              <a:off x="6232525" y="1557338"/>
              <a:ext cx="571500" cy="534988"/>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cs typeface="Consolas" panose="020B0609020204030204" pitchFamily="49" charset="0"/>
                </a:rPr>
                <a:t>7</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60437" name="Oval 21"/>
            <p:cNvSpPr>
              <a:spLocks noChangeArrowheads="1"/>
            </p:cNvSpPr>
            <p:nvPr/>
          </p:nvSpPr>
          <p:spPr bwMode="auto">
            <a:xfrm>
              <a:off x="5461000" y="2460625"/>
              <a:ext cx="571500" cy="5365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cs typeface="Consolas" panose="020B0609020204030204" pitchFamily="49" charset="0"/>
                </a:rPr>
                <a:t>3</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60438" name="Oval 22"/>
            <p:cNvSpPr>
              <a:spLocks noChangeArrowheads="1"/>
            </p:cNvSpPr>
            <p:nvPr/>
          </p:nvSpPr>
          <p:spPr bwMode="auto">
            <a:xfrm>
              <a:off x="7019925" y="2389188"/>
              <a:ext cx="566738" cy="53498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cs typeface="Consolas" panose="020B0609020204030204" pitchFamily="49" charset="0"/>
                </a:rPr>
                <a:t>16</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60439" name="Text Box 23"/>
            <p:cNvSpPr txBox="1">
              <a:spLocks noChangeArrowheads="1"/>
            </p:cNvSpPr>
            <p:nvPr/>
          </p:nvSpPr>
          <p:spPr bwMode="auto">
            <a:xfrm>
              <a:off x="6300788" y="1190625"/>
              <a:ext cx="431800" cy="398780"/>
            </a:xfrm>
            <a:prstGeom prst="rect">
              <a:avLst/>
            </a:prstGeom>
            <a:noFill/>
            <a:ln w="9525">
              <a:noFill/>
              <a:miter lim="800000"/>
            </a:ln>
          </p:spPr>
          <p:txBody>
            <a:bodyPr>
              <a:spAutoFit/>
            </a:bodyPr>
            <a:lstStyle/>
            <a:p>
              <a:pPr>
                <a:spcBef>
                  <a:spcPct val="50000"/>
                </a:spcBef>
              </a:pPr>
              <a:r>
                <a:rPr lang="en-US" altLang="zh-CN" sz="2000">
                  <a:solidFill>
                    <a:srgbClr val="FF00FF"/>
                  </a:solidFill>
                  <a:latin typeface="Consolas" panose="020B0609020204030204" pitchFamily="49" charset="0"/>
                  <a:cs typeface="Consolas" panose="020B0609020204030204" pitchFamily="49" charset="0"/>
                </a:rPr>
                <a:t>0</a:t>
              </a:r>
              <a:endParaRPr lang="en-US" altLang="zh-CN" sz="2000">
                <a:solidFill>
                  <a:srgbClr val="FF00FF"/>
                </a:solidFill>
                <a:latin typeface="Consolas" panose="020B0609020204030204" pitchFamily="49" charset="0"/>
                <a:cs typeface="Consolas" panose="020B0609020204030204" pitchFamily="49" charset="0"/>
              </a:endParaRPr>
            </a:p>
          </p:txBody>
        </p:sp>
        <p:sp>
          <p:nvSpPr>
            <p:cNvPr id="60440" name="Text Box 24"/>
            <p:cNvSpPr txBox="1">
              <a:spLocks noChangeArrowheads="1"/>
            </p:cNvSpPr>
            <p:nvPr/>
          </p:nvSpPr>
          <p:spPr bwMode="auto">
            <a:xfrm>
              <a:off x="5580063" y="2990850"/>
              <a:ext cx="431800" cy="398780"/>
            </a:xfrm>
            <a:prstGeom prst="rect">
              <a:avLst/>
            </a:prstGeom>
            <a:noFill/>
            <a:ln w="9525">
              <a:noFill/>
              <a:miter lim="800000"/>
            </a:ln>
          </p:spPr>
          <p:txBody>
            <a:bodyPr>
              <a:spAutoFit/>
            </a:bodyPr>
            <a:lstStyle/>
            <a:p>
              <a:pPr>
                <a:spcBef>
                  <a:spcPct val="50000"/>
                </a:spcBef>
              </a:pPr>
              <a:r>
                <a:rPr lang="en-US" altLang="zh-CN" sz="2000">
                  <a:solidFill>
                    <a:srgbClr val="FF00FF"/>
                  </a:solidFill>
                  <a:latin typeface="Consolas" panose="020B0609020204030204" pitchFamily="49" charset="0"/>
                  <a:cs typeface="Consolas" panose="020B0609020204030204" pitchFamily="49" charset="0"/>
                </a:rPr>
                <a:t>0</a:t>
              </a:r>
              <a:endParaRPr lang="en-US" altLang="zh-CN" sz="2000">
                <a:solidFill>
                  <a:srgbClr val="FF00FF"/>
                </a:solidFill>
                <a:latin typeface="Consolas" panose="020B0609020204030204" pitchFamily="49" charset="0"/>
                <a:cs typeface="Consolas" panose="020B0609020204030204" pitchFamily="49" charset="0"/>
              </a:endParaRPr>
            </a:p>
          </p:txBody>
        </p:sp>
        <p:sp>
          <p:nvSpPr>
            <p:cNvPr id="60441" name="Text Box 25"/>
            <p:cNvSpPr txBox="1">
              <a:spLocks noChangeArrowheads="1"/>
            </p:cNvSpPr>
            <p:nvPr/>
          </p:nvSpPr>
          <p:spPr bwMode="auto">
            <a:xfrm>
              <a:off x="7164388" y="2997200"/>
              <a:ext cx="431800" cy="398780"/>
            </a:xfrm>
            <a:prstGeom prst="rect">
              <a:avLst/>
            </a:prstGeom>
            <a:noFill/>
            <a:ln w="9525">
              <a:noFill/>
              <a:miter lim="800000"/>
            </a:ln>
          </p:spPr>
          <p:txBody>
            <a:bodyPr>
              <a:spAutoFit/>
            </a:bodyPr>
            <a:lstStyle/>
            <a:p>
              <a:pPr>
                <a:spcBef>
                  <a:spcPct val="50000"/>
                </a:spcBef>
              </a:pPr>
              <a:r>
                <a:rPr lang="en-US" altLang="zh-CN" sz="2000">
                  <a:solidFill>
                    <a:srgbClr val="FF00FF"/>
                  </a:solidFill>
                  <a:latin typeface="Consolas" panose="020B0609020204030204" pitchFamily="49" charset="0"/>
                  <a:cs typeface="Consolas" panose="020B0609020204030204" pitchFamily="49" charset="0"/>
                </a:rPr>
                <a:t>0</a:t>
              </a:r>
              <a:endParaRPr lang="en-US" altLang="zh-CN" sz="2000">
                <a:solidFill>
                  <a:srgbClr val="FF00FF"/>
                </a:solidFill>
                <a:latin typeface="Consolas" panose="020B0609020204030204" pitchFamily="49" charset="0"/>
                <a:cs typeface="Consolas" panose="020B0609020204030204" pitchFamily="49" charset="0"/>
              </a:endParaRPr>
            </a:p>
          </p:txBody>
        </p:sp>
        <p:sp>
          <p:nvSpPr>
            <p:cNvPr id="29" name="右箭头 28"/>
            <p:cNvSpPr/>
            <p:nvPr/>
          </p:nvSpPr>
          <p:spPr>
            <a:xfrm>
              <a:off x="4357686" y="2357430"/>
              <a:ext cx="714380"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31" name="TextBox 30"/>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462338" y="2709863"/>
            <a:ext cx="9144000" cy="368300"/>
          </a:xfrm>
          <a:prstGeom prst="rect">
            <a:avLst/>
          </a:prstGeom>
          <a:noFill/>
          <a:ln w="9525">
            <a:noFill/>
            <a:miter lim="800000"/>
          </a:ln>
        </p:spPr>
        <p:txBody>
          <a:bodyPr>
            <a:spAutoFit/>
          </a:bodyPr>
          <a:lstStyle/>
          <a:p>
            <a:endParaRPr lang="zh-CN" altLang="en-US"/>
          </a:p>
        </p:txBody>
      </p:sp>
      <p:sp>
        <p:nvSpPr>
          <p:cNvPr id="61444" name="Text Box 4"/>
          <p:cNvSpPr txBox="1">
            <a:spLocks noChangeArrowheads="1"/>
          </p:cNvSpPr>
          <p:nvPr/>
        </p:nvSpPr>
        <p:spPr bwMode="auto">
          <a:xfrm>
            <a:off x="2881290" y="857232"/>
            <a:ext cx="3081338" cy="368300"/>
          </a:xfrm>
          <a:prstGeom prst="rect">
            <a:avLst/>
          </a:prstGeom>
          <a:noFill/>
          <a:ln w="9525">
            <a:noFill/>
            <a:miter lim="800000"/>
          </a:ln>
        </p:spPr>
        <p:txBody>
          <a:bodyPr>
            <a:spAutoFit/>
          </a:bodyPr>
          <a:lstStyle/>
          <a:p>
            <a:pPr>
              <a:spcBef>
                <a:spcPts val="0"/>
              </a:spcBef>
            </a:pPr>
            <a:r>
              <a:rPr kumimoji="1" lang="zh-CN" altLang="en-US" b="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err="1">
                <a:solidFill>
                  <a:srgbClr val="FF0000"/>
                </a:solidFill>
                <a:latin typeface="Consolas" panose="020B0609020204030204" pitchFamily="49" charset="0"/>
                <a:ea typeface="楷体" panose="02010609060101010101" pitchFamily="49" charset="-122"/>
                <a:cs typeface="Consolas" panose="020B0609020204030204" pitchFamily="49" charset="0"/>
              </a:rPr>
              <a:t>RL</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型调整</a:t>
            </a:r>
            <a:endPar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pic>
        <p:nvPicPr>
          <p:cNvPr id="164865" name="Picture 1"/>
          <p:cNvPicPr>
            <a:picLocks noChangeAspect="1" noChangeArrowheads="1"/>
          </p:cNvPicPr>
          <p:nvPr/>
        </p:nvPicPr>
        <p:blipFill>
          <a:blip r:embed="rId1" cstate="print"/>
          <a:srcRect/>
          <a:stretch>
            <a:fillRect/>
          </a:stretch>
        </p:blipFill>
        <p:spPr bwMode="auto">
          <a:xfrm>
            <a:off x="2666976" y="1571612"/>
            <a:ext cx="7873304" cy="2828936"/>
          </a:xfrm>
          <a:prstGeom prst="rect">
            <a:avLst/>
          </a:prstGeom>
          <a:noFill/>
          <a:ln w="9525">
            <a:noFill/>
            <a:miter lim="800000"/>
            <a:headEnd/>
            <a:tailEnd/>
          </a:ln>
          <a:effectLst/>
        </p:spPr>
      </p:pic>
      <p:sp>
        <p:nvSpPr>
          <p:cNvPr id="8" name="TextBox 7"/>
          <p:cNvSpPr txBox="1"/>
          <p:nvPr/>
        </p:nvSpPr>
        <p:spPr>
          <a:xfrm>
            <a:off x="4952992" y="4499776"/>
            <a:ext cx="1571636" cy="398780"/>
          </a:xfrm>
          <a:prstGeom prst="rect">
            <a:avLst/>
          </a:prstGeom>
          <a:noFill/>
        </p:spPr>
        <p:txBody>
          <a:bodyPr wrap="square" rtlCol="0">
            <a:spAutoFit/>
          </a:bodyPr>
          <a:lstStyle/>
          <a:p>
            <a:r>
              <a:rPr lang="zh-CN" altLang="en-US" sz="2000" smtClean="0">
                <a:solidFill>
                  <a:srgbClr val="0000FF"/>
                </a:solidFill>
                <a:latin typeface="仿宋" panose="02010609060101010101" pitchFamily="49" charset="-122"/>
                <a:ea typeface="仿宋" panose="02010609060101010101" pitchFamily="49" charset="-122"/>
              </a:rPr>
              <a:t>插入的结点</a:t>
            </a:r>
            <a:endParaRPr lang="zh-CN" altLang="en-US" sz="2000">
              <a:solidFill>
                <a:srgbClr val="0000FF"/>
              </a:solidFill>
              <a:latin typeface="仿宋" panose="02010609060101010101" pitchFamily="49" charset="-122"/>
              <a:ea typeface="仿宋" panose="02010609060101010101" pitchFamily="49" charset="-122"/>
            </a:endParaRPr>
          </a:p>
        </p:txBody>
      </p:sp>
      <p:cxnSp>
        <p:nvCxnSpPr>
          <p:cNvPr id="9" name="直接箭头连接符 8"/>
          <p:cNvCxnSpPr>
            <a:stCxn id="8" idx="0"/>
          </p:cNvCxnSpPr>
          <p:nvPr/>
        </p:nvCxnSpPr>
        <p:spPr>
          <a:xfrm rot="5400000" flipH="1" flipV="1">
            <a:off x="7156685" y="4035826"/>
            <a:ext cx="570710" cy="35719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2"/>
          <p:cNvSpPr txBox="1">
            <a:spLocks noChangeArrowheads="1"/>
          </p:cNvSpPr>
          <p:nvPr/>
        </p:nvSpPr>
        <p:spPr bwMode="auto">
          <a:xfrm>
            <a:off x="2998738" y="285728"/>
            <a:ext cx="2376488" cy="475615"/>
          </a:xfrm>
          <a:prstGeom prst="rect">
            <a:avLst/>
          </a:prstGeom>
          <a:noFill/>
          <a:ln w="9525">
            <a:noFill/>
            <a:miter lim="800000"/>
          </a:ln>
        </p:spPr>
        <p:txBody>
          <a:bodyPr>
            <a:spAutoFit/>
          </a:bodyPr>
          <a:lstStyle/>
          <a:p>
            <a:pPr>
              <a:lnSpc>
                <a:spcPct val="125000"/>
              </a:lnSpc>
            </a:pP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RL</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调整实例</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7" name="组合 46"/>
          <p:cNvGrpSpPr/>
          <p:nvPr/>
        </p:nvGrpSpPr>
        <p:grpSpPr>
          <a:xfrm>
            <a:off x="3024166" y="981075"/>
            <a:ext cx="3470275" cy="4132589"/>
            <a:chOff x="1500166" y="981075"/>
            <a:chExt cx="3470275" cy="4132589"/>
          </a:xfrm>
        </p:grpSpPr>
        <p:sp>
          <p:nvSpPr>
            <p:cNvPr id="62466" name="Freeform 2"/>
            <p:cNvSpPr/>
            <p:nvPr/>
          </p:nvSpPr>
          <p:spPr bwMode="auto">
            <a:xfrm>
              <a:off x="3070203" y="1728788"/>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ln>
          </p:spPr>
          <p:txBody>
            <a:bodyPr/>
            <a:lstStyle/>
            <a:p>
              <a:endParaRPr lang="zh-CN" altLang="en-US"/>
            </a:p>
          </p:txBody>
        </p:sp>
        <p:sp>
          <p:nvSpPr>
            <p:cNvPr id="62467" name="Freeform 3"/>
            <p:cNvSpPr/>
            <p:nvPr/>
          </p:nvSpPr>
          <p:spPr bwMode="auto">
            <a:xfrm>
              <a:off x="1931966" y="1655763"/>
              <a:ext cx="649287" cy="5032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62468" name="Oval 4"/>
            <p:cNvSpPr>
              <a:spLocks noChangeArrowheads="1"/>
            </p:cNvSpPr>
            <p:nvPr/>
          </p:nvSpPr>
          <p:spPr bwMode="auto">
            <a:xfrm>
              <a:off x="2560616" y="1295400"/>
              <a:ext cx="571500" cy="53498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69" name="Oval 5"/>
            <p:cNvSpPr>
              <a:spLocks noChangeArrowheads="1"/>
            </p:cNvSpPr>
            <p:nvPr/>
          </p:nvSpPr>
          <p:spPr bwMode="auto">
            <a:xfrm>
              <a:off x="1500166" y="2016125"/>
              <a:ext cx="571500" cy="5365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70" name="Oval 6"/>
            <p:cNvSpPr>
              <a:spLocks noChangeArrowheads="1"/>
            </p:cNvSpPr>
            <p:nvPr/>
          </p:nvSpPr>
          <p:spPr bwMode="auto">
            <a:xfrm>
              <a:off x="3544866" y="2114550"/>
              <a:ext cx="566737" cy="53498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71" name="Freeform 7"/>
            <p:cNvSpPr/>
            <p:nvPr/>
          </p:nvSpPr>
          <p:spPr bwMode="auto">
            <a:xfrm>
              <a:off x="3140053" y="2578100"/>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62472" name="Oval 8"/>
            <p:cNvSpPr>
              <a:spLocks noChangeArrowheads="1"/>
            </p:cNvSpPr>
            <p:nvPr/>
          </p:nvSpPr>
          <p:spPr bwMode="auto">
            <a:xfrm>
              <a:off x="2770166" y="3019425"/>
              <a:ext cx="571500" cy="5365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73" name="Freeform 9"/>
            <p:cNvSpPr/>
            <p:nvPr/>
          </p:nvSpPr>
          <p:spPr bwMode="auto">
            <a:xfrm flipH="1">
              <a:off x="3984603" y="2592388"/>
              <a:ext cx="266700" cy="5032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62474" name="Oval 10"/>
            <p:cNvSpPr>
              <a:spLocks noChangeArrowheads="1"/>
            </p:cNvSpPr>
            <p:nvPr/>
          </p:nvSpPr>
          <p:spPr bwMode="auto">
            <a:xfrm>
              <a:off x="4111603" y="3024188"/>
              <a:ext cx="571500" cy="5365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76" name="Freeform 12"/>
            <p:cNvSpPr/>
            <p:nvPr/>
          </p:nvSpPr>
          <p:spPr bwMode="auto">
            <a:xfrm>
              <a:off x="2882878" y="3581400"/>
              <a:ext cx="146050" cy="423863"/>
            </a:xfrm>
            <a:custGeom>
              <a:avLst/>
              <a:gdLst>
                <a:gd name="T0" fmla="*/ 92 w 92"/>
                <a:gd name="T1" fmla="*/ 0 h 267"/>
                <a:gd name="T2" fmla="*/ 0 w 92"/>
                <a:gd name="T3" fmla="*/ 267 h 267"/>
                <a:gd name="T4" fmla="*/ 0 60000 65536"/>
                <a:gd name="T5" fmla="*/ 0 60000 65536"/>
                <a:gd name="T6" fmla="*/ 0 w 92"/>
                <a:gd name="T7" fmla="*/ 0 h 267"/>
                <a:gd name="T8" fmla="*/ 92 w 92"/>
                <a:gd name="T9" fmla="*/ 267 h 267"/>
              </a:gdLst>
              <a:ahLst/>
              <a:cxnLst>
                <a:cxn ang="T4">
                  <a:pos x="T0" y="T1"/>
                </a:cxn>
                <a:cxn ang="T5">
                  <a:pos x="T2" y="T3"/>
                </a:cxn>
              </a:cxnLst>
              <a:rect l="T6" t="T7" r="T8" b="T9"/>
              <a:pathLst>
                <a:path w="92" h="267">
                  <a:moveTo>
                    <a:pt x="92" y="0"/>
                  </a:moveTo>
                  <a:lnTo>
                    <a:pt x="0" y="267"/>
                  </a:lnTo>
                </a:path>
              </a:pathLst>
            </a:custGeom>
            <a:noFill/>
            <a:ln w="31750">
              <a:solidFill>
                <a:srgbClr val="3333FF"/>
              </a:solidFill>
              <a:round/>
            </a:ln>
          </p:spPr>
          <p:txBody>
            <a:bodyPr/>
            <a:lstStyle/>
            <a:p>
              <a:endParaRPr lang="zh-CN" altLang="en-US"/>
            </a:p>
          </p:txBody>
        </p:sp>
        <p:sp>
          <p:nvSpPr>
            <p:cNvPr id="62477" name="Oval 13"/>
            <p:cNvSpPr>
              <a:spLocks noChangeArrowheads="1"/>
            </p:cNvSpPr>
            <p:nvPr/>
          </p:nvSpPr>
          <p:spPr bwMode="auto">
            <a:xfrm>
              <a:off x="2524103" y="4005263"/>
              <a:ext cx="571500" cy="536575"/>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8</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82" name="Text Box 18"/>
            <p:cNvSpPr txBox="1">
              <a:spLocks noChangeArrowheads="1"/>
            </p:cNvSpPr>
            <p:nvPr/>
          </p:nvSpPr>
          <p:spPr bwMode="auto">
            <a:xfrm>
              <a:off x="3314678" y="1628775"/>
              <a:ext cx="360363" cy="368300"/>
            </a:xfrm>
            <a:prstGeom prst="rect">
              <a:avLst/>
            </a:prstGeom>
            <a:noFill/>
            <a:ln w="9525">
              <a:noFill/>
              <a:miter lim="800000"/>
            </a:ln>
          </p:spPr>
          <p:txBody>
            <a:bodyPr>
              <a:spAutoFit/>
            </a:bodyPr>
            <a:lstStyle/>
            <a:p>
              <a:pPr>
                <a:spcBef>
                  <a:spcPct val="50000"/>
                </a:spcBef>
              </a:pPr>
              <a:r>
                <a:rPr lang="en-US" altLang="zh-CN" sz="1800">
                  <a:solidFill>
                    <a:schemeClr val="tx1"/>
                  </a:solidFill>
                  <a:latin typeface="Verdana" panose="020B0604030504040204" pitchFamily="34" charset="0"/>
                  <a:ea typeface="宋体" panose="02010600030101010101" pitchFamily="2" charset="-122"/>
                </a:rPr>
                <a:t>R</a:t>
              </a:r>
              <a:endParaRPr lang="en-US" altLang="zh-CN" sz="1800">
                <a:solidFill>
                  <a:schemeClr val="tx1"/>
                </a:solidFill>
                <a:latin typeface="Verdana" panose="020B0604030504040204" pitchFamily="34" charset="0"/>
                <a:ea typeface="宋体" panose="02010600030101010101" pitchFamily="2" charset="-122"/>
              </a:endParaRPr>
            </a:p>
          </p:txBody>
        </p:sp>
        <p:sp>
          <p:nvSpPr>
            <p:cNvPr id="62483" name="Text Box 19"/>
            <p:cNvSpPr txBox="1">
              <a:spLocks noChangeArrowheads="1"/>
            </p:cNvSpPr>
            <p:nvPr/>
          </p:nvSpPr>
          <p:spPr bwMode="auto">
            <a:xfrm>
              <a:off x="3171803" y="2492375"/>
              <a:ext cx="360363" cy="368300"/>
            </a:xfrm>
            <a:prstGeom prst="rect">
              <a:avLst/>
            </a:prstGeom>
            <a:noFill/>
            <a:ln w="9525">
              <a:noFill/>
              <a:miter lim="800000"/>
            </a:ln>
          </p:spPr>
          <p:txBody>
            <a:bodyPr>
              <a:spAutoFit/>
            </a:bodyPr>
            <a:lstStyle/>
            <a:p>
              <a:pPr>
                <a:spcBef>
                  <a:spcPct val="50000"/>
                </a:spcBef>
              </a:pPr>
              <a:r>
                <a:rPr lang="en-US" altLang="zh-CN" sz="1800">
                  <a:solidFill>
                    <a:schemeClr val="tx1"/>
                  </a:solidFill>
                  <a:latin typeface="Verdana" panose="020B0604030504040204" pitchFamily="34" charset="0"/>
                  <a:ea typeface="宋体" panose="02010600030101010101" pitchFamily="2" charset="-122"/>
                </a:rPr>
                <a:t>L</a:t>
              </a:r>
              <a:endParaRPr lang="en-US" altLang="zh-CN" sz="1800">
                <a:solidFill>
                  <a:schemeClr val="tx1"/>
                </a:solidFill>
                <a:latin typeface="Verdana" panose="020B0604030504040204" pitchFamily="34" charset="0"/>
                <a:ea typeface="宋体" panose="02010600030101010101" pitchFamily="2" charset="-122"/>
              </a:endParaRPr>
            </a:p>
          </p:txBody>
        </p:sp>
        <p:sp>
          <p:nvSpPr>
            <p:cNvPr id="62484" name="Text Box 20"/>
            <p:cNvSpPr txBox="1">
              <a:spLocks noChangeArrowheads="1"/>
            </p:cNvSpPr>
            <p:nvPr/>
          </p:nvSpPr>
          <p:spPr bwMode="auto">
            <a:xfrm>
              <a:off x="3100366" y="4076700"/>
              <a:ext cx="287337"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0</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2485" name="Text Box 21"/>
            <p:cNvSpPr txBox="1">
              <a:spLocks noChangeArrowheads="1"/>
            </p:cNvSpPr>
            <p:nvPr/>
          </p:nvSpPr>
          <p:spPr bwMode="auto">
            <a:xfrm>
              <a:off x="3316266" y="3284538"/>
              <a:ext cx="287337"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1</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2486" name="Text Box 22"/>
            <p:cNvSpPr txBox="1">
              <a:spLocks noChangeArrowheads="1"/>
            </p:cNvSpPr>
            <p:nvPr/>
          </p:nvSpPr>
          <p:spPr bwMode="auto">
            <a:xfrm>
              <a:off x="4683103" y="3068638"/>
              <a:ext cx="287338"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0</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2487" name="Text Box 23"/>
            <p:cNvSpPr txBox="1">
              <a:spLocks noChangeArrowheads="1"/>
            </p:cNvSpPr>
            <p:nvPr/>
          </p:nvSpPr>
          <p:spPr bwMode="auto">
            <a:xfrm>
              <a:off x="4179866" y="2133600"/>
              <a:ext cx="287337"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1</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2489" name="Text Box 25"/>
            <p:cNvSpPr txBox="1">
              <a:spLocks noChangeArrowheads="1"/>
            </p:cNvSpPr>
            <p:nvPr/>
          </p:nvSpPr>
          <p:spPr bwMode="auto">
            <a:xfrm>
              <a:off x="3027341" y="981075"/>
              <a:ext cx="657216" cy="368300"/>
            </a:xfrm>
            <a:prstGeom prst="rect">
              <a:avLst/>
            </a:prstGeom>
            <a:noFill/>
            <a:ln w="9525">
              <a:noFill/>
              <a:miter lim="800000"/>
            </a:ln>
          </p:spPr>
          <p:txBody>
            <a:bodyPr wrap="square">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-2</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2643174" y="4714884"/>
              <a:ext cx="1000132" cy="398780"/>
            </a:xfrm>
            <a:prstGeom prst="rect">
              <a:avLst/>
            </a:prstGeom>
            <a:noFill/>
          </p:spPr>
          <p:txBody>
            <a:bodyPr wrap="square" rtlCol="0">
              <a:spAutoFit/>
            </a:bodyPr>
            <a:lstStyle/>
            <a:p>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插入</a:t>
              </a: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49" name="组合 48"/>
          <p:cNvGrpSpPr/>
          <p:nvPr/>
        </p:nvGrpSpPr>
        <p:grpSpPr>
          <a:xfrm>
            <a:off x="6596066" y="1554163"/>
            <a:ext cx="3663955" cy="3589349"/>
            <a:chOff x="5072066" y="1554163"/>
            <a:chExt cx="3663955" cy="3589349"/>
          </a:xfrm>
        </p:grpSpPr>
        <p:sp>
          <p:nvSpPr>
            <p:cNvPr id="62475" name="Text Box 11"/>
            <p:cNvSpPr txBox="1">
              <a:spLocks noChangeArrowheads="1"/>
            </p:cNvSpPr>
            <p:nvPr/>
          </p:nvSpPr>
          <p:spPr bwMode="auto">
            <a:xfrm>
              <a:off x="6394423" y="4535488"/>
              <a:ext cx="2255838" cy="608024"/>
            </a:xfrm>
            <a:prstGeom prst="rect">
              <a:avLst/>
            </a:prstGeom>
            <a:noFill/>
            <a:ln w="19050">
              <a:solidFill>
                <a:schemeClr val="bg1"/>
              </a:solidFill>
              <a:miter lim="800000"/>
            </a:ln>
          </p:spPr>
          <p:txBody>
            <a:bodyPr lIns="0" tIns="0" rIns="0" bIns="0"/>
            <a:lstStyle/>
            <a:p>
              <a:pPr algn="ctr">
                <a:lnSpc>
                  <a:spcPct val="8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调整以</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为根的不平衡子树</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62491" name="Freeform 27"/>
            <p:cNvSpPr/>
            <p:nvPr/>
          </p:nvSpPr>
          <p:spPr bwMode="auto">
            <a:xfrm>
              <a:off x="6502408" y="2806700"/>
              <a:ext cx="419100" cy="673100"/>
            </a:xfrm>
            <a:custGeom>
              <a:avLst/>
              <a:gdLst>
                <a:gd name="T0" fmla="*/ 0 w 264"/>
                <a:gd name="T1" fmla="*/ 0 h 424"/>
                <a:gd name="T2" fmla="*/ 264 w 264"/>
                <a:gd name="T3" fmla="*/ 424 h 424"/>
                <a:gd name="T4" fmla="*/ 0 60000 65536"/>
                <a:gd name="T5" fmla="*/ 0 60000 65536"/>
                <a:gd name="T6" fmla="*/ 0 w 264"/>
                <a:gd name="T7" fmla="*/ 0 h 424"/>
                <a:gd name="T8" fmla="*/ 264 w 264"/>
                <a:gd name="T9" fmla="*/ 424 h 424"/>
              </a:gdLst>
              <a:ahLst/>
              <a:cxnLst>
                <a:cxn ang="T4">
                  <a:pos x="T0" y="T1"/>
                </a:cxn>
                <a:cxn ang="T5">
                  <a:pos x="T2" y="T3"/>
                </a:cxn>
              </a:cxnLst>
              <a:rect l="T6" t="T7" r="T8" b="T9"/>
              <a:pathLst>
                <a:path w="264" h="424">
                  <a:moveTo>
                    <a:pt x="0" y="0"/>
                  </a:moveTo>
                  <a:lnTo>
                    <a:pt x="264" y="424"/>
                  </a:lnTo>
                </a:path>
              </a:pathLst>
            </a:custGeom>
            <a:noFill/>
            <a:ln w="31750">
              <a:solidFill>
                <a:srgbClr val="3333FF"/>
              </a:solidFill>
              <a:round/>
            </a:ln>
          </p:spPr>
          <p:txBody>
            <a:bodyPr/>
            <a:lstStyle/>
            <a:p>
              <a:endParaRPr lang="zh-CN" altLang="en-US"/>
            </a:p>
          </p:txBody>
        </p:sp>
        <p:sp>
          <p:nvSpPr>
            <p:cNvPr id="62492" name="Freeform 28"/>
            <p:cNvSpPr/>
            <p:nvPr/>
          </p:nvSpPr>
          <p:spPr bwMode="auto">
            <a:xfrm>
              <a:off x="6002345" y="2832100"/>
              <a:ext cx="266700" cy="609600"/>
            </a:xfrm>
            <a:custGeom>
              <a:avLst/>
              <a:gdLst>
                <a:gd name="T0" fmla="*/ 168 w 168"/>
                <a:gd name="T1" fmla="*/ 0 h 384"/>
                <a:gd name="T2" fmla="*/ 0 w 168"/>
                <a:gd name="T3" fmla="*/ 384 h 384"/>
                <a:gd name="T4" fmla="*/ 0 60000 65536"/>
                <a:gd name="T5" fmla="*/ 0 60000 65536"/>
                <a:gd name="T6" fmla="*/ 0 w 168"/>
                <a:gd name="T7" fmla="*/ 0 h 384"/>
                <a:gd name="T8" fmla="*/ 168 w 168"/>
                <a:gd name="T9" fmla="*/ 384 h 384"/>
              </a:gdLst>
              <a:ahLst/>
              <a:cxnLst>
                <a:cxn ang="T4">
                  <a:pos x="T0" y="T1"/>
                </a:cxn>
                <a:cxn ang="T5">
                  <a:pos x="T2" y="T3"/>
                </a:cxn>
              </a:cxnLst>
              <a:rect l="T6" t="T7" r="T8" b="T9"/>
              <a:pathLst>
                <a:path w="168" h="384">
                  <a:moveTo>
                    <a:pt x="168" y="0"/>
                  </a:moveTo>
                  <a:lnTo>
                    <a:pt x="0" y="384"/>
                  </a:lnTo>
                </a:path>
              </a:pathLst>
            </a:custGeom>
            <a:noFill/>
            <a:ln w="31750">
              <a:solidFill>
                <a:srgbClr val="3333FF"/>
              </a:solidFill>
              <a:round/>
            </a:ln>
          </p:spPr>
          <p:txBody>
            <a:bodyPr/>
            <a:lstStyle/>
            <a:p>
              <a:endParaRPr lang="zh-CN" altLang="en-US"/>
            </a:p>
          </p:txBody>
        </p:sp>
        <p:sp>
          <p:nvSpPr>
            <p:cNvPr id="62493" name="Oval 29"/>
            <p:cNvSpPr>
              <a:spLocks noChangeArrowheads="1"/>
            </p:cNvSpPr>
            <p:nvPr/>
          </p:nvSpPr>
          <p:spPr bwMode="auto">
            <a:xfrm>
              <a:off x="6646870" y="3455988"/>
              <a:ext cx="571500" cy="534987"/>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8</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94" name="Oval 30"/>
            <p:cNvSpPr>
              <a:spLocks noChangeArrowheads="1"/>
            </p:cNvSpPr>
            <p:nvPr/>
          </p:nvSpPr>
          <p:spPr bwMode="auto">
            <a:xfrm>
              <a:off x="5643570" y="3455988"/>
              <a:ext cx="571500" cy="5365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95" name="Oval 31"/>
            <p:cNvSpPr>
              <a:spLocks noChangeArrowheads="1"/>
            </p:cNvSpPr>
            <p:nvPr/>
          </p:nvSpPr>
          <p:spPr bwMode="auto">
            <a:xfrm>
              <a:off x="6767520" y="1554163"/>
              <a:ext cx="566738" cy="5349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96" name="Freeform 32"/>
            <p:cNvSpPr/>
            <p:nvPr/>
          </p:nvSpPr>
          <p:spPr bwMode="auto">
            <a:xfrm>
              <a:off x="6477008" y="2019300"/>
              <a:ext cx="363538" cy="488950"/>
            </a:xfrm>
            <a:custGeom>
              <a:avLst/>
              <a:gdLst>
                <a:gd name="T0" fmla="*/ 229 w 229"/>
                <a:gd name="T1" fmla="*/ 0 h 308"/>
                <a:gd name="T2" fmla="*/ 0 w 229"/>
                <a:gd name="T3" fmla="*/ 308 h 308"/>
                <a:gd name="T4" fmla="*/ 0 60000 65536"/>
                <a:gd name="T5" fmla="*/ 0 60000 65536"/>
                <a:gd name="T6" fmla="*/ 0 w 229"/>
                <a:gd name="T7" fmla="*/ 0 h 308"/>
                <a:gd name="T8" fmla="*/ 229 w 229"/>
                <a:gd name="T9" fmla="*/ 308 h 308"/>
              </a:gdLst>
              <a:ahLst/>
              <a:cxnLst>
                <a:cxn ang="T4">
                  <a:pos x="T0" y="T1"/>
                </a:cxn>
                <a:cxn ang="T5">
                  <a:pos x="T2" y="T3"/>
                </a:cxn>
              </a:cxnLst>
              <a:rect l="T6" t="T7" r="T8" b="T9"/>
              <a:pathLst>
                <a:path w="229" h="308">
                  <a:moveTo>
                    <a:pt x="229" y="0"/>
                  </a:moveTo>
                  <a:lnTo>
                    <a:pt x="0" y="308"/>
                  </a:lnTo>
                </a:path>
              </a:pathLst>
            </a:custGeom>
            <a:noFill/>
            <a:ln w="31750">
              <a:solidFill>
                <a:srgbClr val="3333FF"/>
              </a:solidFill>
              <a:round/>
            </a:ln>
          </p:spPr>
          <p:txBody>
            <a:bodyPr/>
            <a:lstStyle/>
            <a:p>
              <a:endParaRPr lang="zh-CN" altLang="en-US"/>
            </a:p>
          </p:txBody>
        </p:sp>
        <p:sp>
          <p:nvSpPr>
            <p:cNvPr id="62497" name="Oval 33"/>
            <p:cNvSpPr>
              <a:spLocks noChangeArrowheads="1"/>
            </p:cNvSpPr>
            <p:nvPr/>
          </p:nvSpPr>
          <p:spPr bwMode="auto">
            <a:xfrm>
              <a:off x="6107120" y="2344738"/>
              <a:ext cx="571500" cy="5365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498" name="Freeform 34"/>
            <p:cNvSpPr/>
            <p:nvPr/>
          </p:nvSpPr>
          <p:spPr bwMode="auto">
            <a:xfrm>
              <a:off x="7272345" y="2006600"/>
              <a:ext cx="330200" cy="381000"/>
            </a:xfrm>
            <a:custGeom>
              <a:avLst/>
              <a:gdLst>
                <a:gd name="T0" fmla="*/ 0 w 208"/>
                <a:gd name="T1" fmla="*/ 0 h 240"/>
                <a:gd name="T2" fmla="*/ 208 w 208"/>
                <a:gd name="T3" fmla="*/ 240 h 240"/>
                <a:gd name="T4" fmla="*/ 0 60000 65536"/>
                <a:gd name="T5" fmla="*/ 0 60000 65536"/>
                <a:gd name="T6" fmla="*/ 0 w 208"/>
                <a:gd name="T7" fmla="*/ 0 h 240"/>
                <a:gd name="T8" fmla="*/ 208 w 208"/>
                <a:gd name="T9" fmla="*/ 240 h 240"/>
              </a:gdLst>
              <a:ahLst/>
              <a:cxnLst>
                <a:cxn ang="T4">
                  <a:pos x="T0" y="T1"/>
                </a:cxn>
                <a:cxn ang="T5">
                  <a:pos x="T2" y="T3"/>
                </a:cxn>
              </a:cxnLst>
              <a:rect l="T6" t="T7" r="T8" b="T9"/>
              <a:pathLst>
                <a:path w="208" h="240">
                  <a:moveTo>
                    <a:pt x="0" y="0"/>
                  </a:moveTo>
                  <a:lnTo>
                    <a:pt x="208" y="240"/>
                  </a:lnTo>
                </a:path>
              </a:pathLst>
            </a:custGeom>
            <a:noFill/>
            <a:ln w="31750">
              <a:solidFill>
                <a:srgbClr val="3333FF"/>
              </a:solidFill>
              <a:round/>
            </a:ln>
          </p:spPr>
          <p:txBody>
            <a:bodyPr/>
            <a:lstStyle/>
            <a:p>
              <a:endParaRPr lang="zh-CN" altLang="en-US"/>
            </a:p>
          </p:txBody>
        </p:sp>
        <p:sp>
          <p:nvSpPr>
            <p:cNvPr id="62499" name="Oval 35"/>
            <p:cNvSpPr>
              <a:spLocks noChangeArrowheads="1"/>
            </p:cNvSpPr>
            <p:nvPr/>
          </p:nvSpPr>
          <p:spPr bwMode="auto">
            <a:xfrm>
              <a:off x="7448558" y="2349500"/>
              <a:ext cx="571500" cy="5365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500" name="Freeform 36"/>
            <p:cNvSpPr/>
            <p:nvPr/>
          </p:nvSpPr>
          <p:spPr bwMode="auto">
            <a:xfrm>
              <a:off x="7826383" y="2852738"/>
              <a:ext cx="373063" cy="639762"/>
            </a:xfrm>
            <a:custGeom>
              <a:avLst/>
              <a:gdLst>
                <a:gd name="T0" fmla="*/ 0 w 235"/>
                <a:gd name="T1" fmla="*/ 0 h 403"/>
                <a:gd name="T2" fmla="*/ 235 w 235"/>
                <a:gd name="T3" fmla="*/ 403 h 403"/>
                <a:gd name="T4" fmla="*/ 0 60000 65536"/>
                <a:gd name="T5" fmla="*/ 0 60000 65536"/>
                <a:gd name="T6" fmla="*/ 0 w 235"/>
                <a:gd name="T7" fmla="*/ 0 h 403"/>
                <a:gd name="T8" fmla="*/ 235 w 235"/>
                <a:gd name="T9" fmla="*/ 403 h 403"/>
              </a:gdLst>
              <a:ahLst/>
              <a:cxnLst>
                <a:cxn ang="T4">
                  <a:pos x="T0" y="T1"/>
                </a:cxn>
                <a:cxn ang="T5">
                  <a:pos x="T2" y="T3"/>
                </a:cxn>
              </a:cxnLst>
              <a:rect l="T6" t="T7" r="T8" b="T9"/>
              <a:pathLst>
                <a:path w="235" h="403">
                  <a:moveTo>
                    <a:pt x="0" y="0"/>
                  </a:moveTo>
                  <a:lnTo>
                    <a:pt x="235" y="403"/>
                  </a:lnTo>
                </a:path>
              </a:pathLst>
            </a:custGeom>
            <a:noFill/>
            <a:ln w="31750">
              <a:solidFill>
                <a:srgbClr val="3333FF"/>
              </a:solidFill>
              <a:round/>
            </a:ln>
          </p:spPr>
          <p:txBody>
            <a:bodyPr/>
            <a:lstStyle/>
            <a:p>
              <a:endParaRPr lang="zh-CN" altLang="en-US"/>
            </a:p>
          </p:txBody>
        </p:sp>
        <p:sp>
          <p:nvSpPr>
            <p:cNvPr id="62501" name="Oval 37"/>
            <p:cNvSpPr>
              <a:spLocks noChangeArrowheads="1"/>
            </p:cNvSpPr>
            <p:nvPr/>
          </p:nvSpPr>
          <p:spPr bwMode="auto">
            <a:xfrm>
              <a:off x="7947033" y="3468688"/>
              <a:ext cx="571500" cy="5365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502" name="Text Box 38"/>
            <p:cNvSpPr txBox="1">
              <a:spLocks noChangeArrowheads="1"/>
            </p:cNvSpPr>
            <p:nvPr/>
          </p:nvSpPr>
          <p:spPr bwMode="auto">
            <a:xfrm>
              <a:off x="6070608" y="3783013"/>
              <a:ext cx="287338"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0</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2503" name="Text Box 39"/>
            <p:cNvSpPr txBox="1">
              <a:spLocks noChangeArrowheads="1"/>
            </p:cNvSpPr>
            <p:nvPr/>
          </p:nvSpPr>
          <p:spPr bwMode="auto">
            <a:xfrm>
              <a:off x="7151695" y="3783013"/>
              <a:ext cx="287338"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0</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2504" name="Text Box 40"/>
            <p:cNvSpPr txBox="1">
              <a:spLocks noChangeArrowheads="1"/>
            </p:cNvSpPr>
            <p:nvPr/>
          </p:nvSpPr>
          <p:spPr bwMode="auto">
            <a:xfrm>
              <a:off x="8448683" y="3783013"/>
              <a:ext cx="287338"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0</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2505" name="Text Box 41"/>
            <p:cNvSpPr txBox="1">
              <a:spLocks noChangeArrowheads="1"/>
            </p:cNvSpPr>
            <p:nvPr/>
          </p:nvSpPr>
          <p:spPr bwMode="auto">
            <a:xfrm>
              <a:off x="7294570" y="1557338"/>
              <a:ext cx="287338"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0</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2506" name="Text Box 42"/>
            <p:cNvSpPr txBox="1">
              <a:spLocks noChangeArrowheads="1"/>
            </p:cNvSpPr>
            <p:nvPr/>
          </p:nvSpPr>
          <p:spPr bwMode="auto">
            <a:xfrm>
              <a:off x="6070608" y="2054225"/>
              <a:ext cx="287338"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0</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62507" name="Text Box 43"/>
            <p:cNvSpPr txBox="1">
              <a:spLocks noChangeArrowheads="1"/>
            </p:cNvSpPr>
            <p:nvPr/>
          </p:nvSpPr>
          <p:spPr bwMode="auto">
            <a:xfrm>
              <a:off x="8088320" y="2270125"/>
              <a:ext cx="503238"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-1</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48" name="右箭头 47"/>
            <p:cNvSpPr/>
            <p:nvPr/>
          </p:nvSpPr>
          <p:spPr>
            <a:xfrm>
              <a:off x="5072066" y="2428868"/>
              <a:ext cx="642942"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43" name="TextBox 42"/>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2824170" y="285728"/>
            <a:ext cx="7415234" cy="866140"/>
          </a:xfrm>
          <a:prstGeom prst="rect">
            <a:avLst/>
          </a:prstGeom>
          <a:noFill/>
          <a:ln w="9525">
            <a:noFill/>
            <a:miter lim="800000"/>
          </a:ln>
        </p:spPr>
        <p:txBody>
          <a:bodyPr wrap="square">
            <a:spAutoFit/>
          </a:bodyPr>
          <a:lstStyle/>
          <a:p>
            <a:pPr algn="just">
              <a:lnSpc>
                <a:spcPct val="120000"/>
              </a:lnSpc>
              <a:spcBef>
                <a:spcPct val="50000"/>
              </a:spcBef>
            </a:pPr>
            <a:r>
              <a:rPr kumimoji="1"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8.9】</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输入</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关键字</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序列（</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16</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11</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9</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26</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18</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14</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15</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），给</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出构造一棵</a:t>
            </a:r>
            <a:r>
              <a:rPr kumimoji="1"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AVL</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树的步骤。</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0244" name="Rectangle 3"/>
          <p:cNvSpPr>
            <a:spLocks noChangeArrowheads="1"/>
          </p:cNvSpPr>
          <p:nvPr/>
        </p:nvSpPr>
        <p:spPr bwMode="auto">
          <a:xfrm>
            <a:off x="3900488" y="347663"/>
            <a:ext cx="9144000" cy="368300"/>
          </a:xfrm>
          <a:prstGeom prst="rect">
            <a:avLst/>
          </a:prstGeom>
          <a:noFill/>
          <a:ln w="9525">
            <a:noFill/>
            <a:miter lim="800000"/>
          </a:ln>
        </p:spPr>
        <p:txBody>
          <a:bodyPr>
            <a:spAutoFit/>
          </a:bodyPr>
          <a:lstStyle/>
          <a:p>
            <a:endParaRPr lang="zh-CN" altLang="en-US"/>
          </a:p>
        </p:txBody>
      </p:sp>
      <p:sp>
        <p:nvSpPr>
          <p:cNvPr id="7" name="TextBox 6"/>
          <p:cNvSpPr txBox="1"/>
          <p:nvPr/>
        </p:nvSpPr>
        <p:spPr>
          <a:xfrm>
            <a:off x="3881422" y="1428736"/>
            <a:ext cx="500066" cy="398780"/>
          </a:xfrm>
          <a:prstGeom prst="rect">
            <a:avLst/>
          </a:prstGeom>
          <a:noFill/>
        </p:spPr>
        <p:txBody>
          <a:bodyPr wrap="square" rtlCol="0">
            <a:spAutoFit/>
          </a:bodyPr>
          <a:lstStyle/>
          <a:p>
            <a:r>
              <a:rPr lang="en-US" altLang="zh-CN" sz="2000" dirty="0" smtClean="0">
                <a:solidFill>
                  <a:srgbClr val="0000FF"/>
                </a:solidFill>
                <a:latin typeface="Consolas" panose="020B0609020204030204" pitchFamily="49" charset="0"/>
                <a:cs typeface="Consolas" panose="020B0609020204030204" pitchFamily="49" charset="0"/>
              </a:rPr>
              <a:t>16</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 name="TextBox 7"/>
          <p:cNvSpPr txBox="1"/>
          <p:nvPr/>
        </p:nvSpPr>
        <p:spPr>
          <a:xfrm>
            <a:off x="4452926" y="1428736"/>
            <a:ext cx="50006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5024430" y="1428736"/>
            <a:ext cx="50006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7</a:t>
            </a:r>
            <a:endParaRPr lang="zh-CN" altLang="en-US" sz="2000">
              <a:solidFill>
                <a:srgbClr val="0000FF"/>
              </a:solidFill>
              <a:latin typeface="Consolas" panose="020B0609020204030204" pitchFamily="49" charset="0"/>
              <a:cs typeface="Consolas" panose="020B0609020204030204" pitchFamily="49" charset="0"/>
            </a:endParaRPr>
          </a:p>
        </p:txBody>
      </p:sp>
      <p:grpSp>
        <p:nvGrpSpPr>
          <p:cNvPr id="32" name="组合 31"/>
          <p:cNvGrpSpPr/>
          <p:nvPr/>
        </p:nvGrpSpPr>
        <p:grpSpPr>
          <a:xfrm>
            <a:off x="2862104" y="2428868"/>
            <a:ext cx="733566" cy="714380"/>
            <a:chOff x="1338104" y="2428868"/>
            <a:chExt cx="733566" cy="714380"/>
          </a:xfrm>
        </p:grpSpPr>
        <p:sp>
          <p:nvSpPr>
            <p:cNvPr id="6" name="Oval 4"/>
            <p:cNvSpPr>
              <a:spLocks noChangeArrowheads="1"/>
            </p:cNvSpPr>
            <p:nvPr/>
          </p:nvSpPr>
          <p:spPr bwMode="auto">
            <a:xfrm>
              <a:off x="1567670" y="2639248"/>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TextBox 11"/>
            <p:cNvSpPr txBox="1"/>
            <p:nvPr/>
          </p:nvSpPr>
          <p:spPr>
            <a:xfrm>
              <a:off x="1338104" y="2428868"/>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grpSp>
      <p:grpSp>
        <p:nvGrpSpPr>
          <p:cNvPr id="33" name="组合 32"/>
          <p:cNvGrpSpPr/>
          <p:nvPr/>
        </p:nvGrpSpPr>
        <p:grpSpPr>
          <a:xfrm>
            <a:off x="3881422" y="2415805"/>
            <a:ext cx="1214446" cy="1513261"/>
            <a:chOff x="2357422" y="2415805"/>
            <a:chExt cx="1214446" cy="1513261"/>
          </a:xfrm>
        </p:grpSpPr>
        <p:sp>
          <p:nvSpPr>
            <p:cNvPr id="13" name="Oval 4"/>
            <p:cNvSpPr>
              <a:spLocks noChangeArrowheads="1"/>
            </p:cNvSpPr>
            <p:nvPr/>
          </p:nvSpPr>
          <p:spPr bwMode="auto">
            <a:xfrm>
              <a:off x="3067868" y="2639248"/>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TextBox 13"/>
            <p:cNvSpPr txBox="1"/>
            <p:nvPr/>
          </p:nvSpPr>
          <p:spPr>
            <a:xfrm>
              <a:off x="2902800" y="2415805"/>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5" name="Oval 4"/>
            <p:cNvSpPr>
              <a:spLocks noChangeArrowheads="1"/>
            </p:cNvSpPr>
            <p:nvPr/>
          </p:nvSpPr>
          <p:spPr bwMode="auto">
            <a:xfrm>
              <a:off x="2571736" y="342506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TextBox 15"/>
            <p:cNvSpPr txBox="1"/>
            <p:nvPr/>
          </p:nvSpPr>
          <p:spPr>
            <a:xfrm>
              <a:off x="2357422" y="3214686"/>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24" name="直接连接符 23"/>
            <p:cNvCxnSpPr>
              <a:stCxn id="13" idx="3"/>
              <a:endCxn id="15" idx="7"/>
            </p:cNvCxnSpPr>
            <p:nvPr/>
          </p:nvCxnSpPr>
          <p:spPr>
            <a:xfrm rot="5400000">
              <a:off x="2857084" y="3214282"/>
              <a:ext cx="429436" cy="139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381620" y="2357430"/>
            <a:ext cx="1571636" cy="2143140"/>
            <a:chOff x="3857620" y="2357430"/>
            <a:chExt cx="1571636" cy="2143140"/>
          </a:xfrm>
        </p:grpSpPr>
        <p:sp>
          <p:nvSpPr>
            <p:cNvPr id="17" name="Oval 4"/>
            <p:cNvSpPr>
              <a:spLocks noChangeArrowheads="1"/>
            </p:cNvSpPr>
            <p:nvPr/>
          </p:nvSpPr>
          <p:spPr bwMode="auto">
            <a:xfrm>
              <a:off x="4782380" y="256781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8" name="TextBox 17"/>
            <p:cNvSpPr txBox="1"/>
            <p:nvPr/>
          </p:nvSpPr>
          <p:spPr>
            <a:xfrm>
              <a:off x="4500562" y="2357430"/>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9" name="Oval 4"/>
            <p:cNvSpPr>
              <a:spLocks noChangeArrowheads="1"/>
            </p:cNvSpPr>
            <p:nvPr/>
          </p:nvSpPr>
          <p:spPr bwMode="auto">
            <a:xfrm>
              <a:off x="4210876" y="3353628"/>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 name="TextBox 19"/>
            <p:cNvSpPr txBox="1"/>
            <p:nvPr/>
          </p:nvSpPr>
          <p:spPr>
            <a:xfrm>
              <a:off x="3857620" y="3143248"/>
              <a:ext cx="500066"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1" name="Oval 4"/>
            <p:cNvSpPr>
              <a:spLocks noChangeArrowheads="1"/>
            </p:cNvSpPr>
            <p:nvPr/>
          </p:nvSpPr>
          <p:spPr bwMode="auto">
            <a:xfrm>
              <a:off x="4853818" y="399657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2" name="TextBox 21"/>
            <p:cNvSpPr txBox="1"/>
            <p:nvPr/>
          </p:nvSpPr>
          <p:spPr>
            <a:xfrm>
              <a:off x="5143504" y="3714752"/>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26" name="直接连接符 25"/>
            <p:cNvCxnSpPr>
              <a:stCxn id="17" idx="3"/>
              <a:endCxn id="19" idx="7"/>
            </p:cNvCxnSpPr>
            <p:nvPr/>
          </p:nvCxnSpPr>
          <p:spPr>
            <a:xfrm rot="5400000">
              <a:off x="4533910" y="3105158"/>
              <a:ext cx="429436"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5"/>
              <a:endCxn id="21" idx="1"/>
            </p:cNvCxnSpPr>
            <p:nvPr/>
          </p:nvCxnSpPr>
          <p:spPr>
            <a:xfrm rot="16200000" flipH="1">
              <a:off x="4641067" y="3783819"/>
              <a:ext cx="286560" cy="28656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5953124" y="2858417"/>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L</a:t>
            </a:r>
            <a:endParaRPr lang="zh-CN" altLang="en-US" sz="1800">
              <a:solidFill>
                <a:schemeClr val="tx1"/>
              </a:solidFill>
              <a:latin typeface="Consolas" panose="020B0609020204030204" pitchFamily="49" charset="0"/>
              <a:cs typeface="Consolas" panose="020B0609020204030204" pitchFamily="49" charset="0"/>
            </a:endParaRPr>
          </a:p>
        </p:txBody>
      </p:sp>
      <p:sp>
        <p:nvSpPr>
          <p:cNvPr id="31" name="TextBox 30"/>
          <p:cNvSpPr txBox="1"/>
          <p:nvPr/>
        </p:nvSpPr>
        <p:spPr>
          <a:xfrm>
            <a:off x="6024562" y="3857628"/>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R</a:t>
            </a:r>
            <a:endParaRPr lang="zh-CN" altLang="en-US" sz="1800">
              <a:solidFill>
                <a:schemeClr val="tx1"/>
              </a:solidFill>
              <a:latin typeface="Consolas" panose="020B0609020204030204" pitchFamily="49" charset="0"/>
              <a:cs typeface="Consolas" panose="020B0609020204030204" pitchFamily="49" charset="0"/>
            </a:endParaRPr>
          </a:p>
        </p:txBody>
      </p:sp>
      <p:grpSp>
        <p:nvGrpSpPr>
          <p:cNvPr id="46" name="组合 45"/>
          <p:cNvGrpSpPr/>
          <p:nvPr/>
        </p:nvGrpSpPr>
        <p:grpSpPr>
          <a:xfrm>
            <a:off x="8167702" y="2500306"/>
            <a:ext cx="1838202" cy="1643074"/>
            <a:chOff x="6643702" y="2285992"/>
            <a:chExt cx="1838202" cy="1643074"/>
          </a:xfrm>
        </p:grpSpPr>
        <p:sp>
          <p:nvSpPr>
            <p:cNvPr id="36" name="Oval 4"/>
            <p:cNvSpPr>
              <a:spLocks noChangeArrowheads="1"/>
            </p:cNvSpPr>
            <p:nvPr/>
          </p:nvSpPr>
          <p:spPr bwMode="auto">
            <a:xfrm>
              <a:off x="7354148" y="256781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7" name="TextBox 36"/>
            <p:cNvSpPr txBox="1"/>
            <p:nvPr/>
          </p:nvSpPr>
          <p:spPr>
            <a:xfrm>
              <a:off x="7358082" y="2285992"/>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8" name="Oval 4"/>
            <p:cNvSpPr>
              <a:spLocks noChangeArrowheads="1"/>
            </p:cNvSpPr>
            <p:nvPr/>
          </p:nvSpPr>
          <p:spPr bwMode="auto">
            <a:xfrm>
              <a:off x="6782644" y="342506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9" name="TextBox 38"/>
            <p:cNvSpPr txBox="1"/>
            <p:nvPr/>
          </p:nvSpPr>
          <p:spPr>
            <a:xfrm>
              <a:off x="6643702" y="3143248"/>
              <a:ext cx="357190"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0" name="Oval 4"/>
            <p:cNvSpPr>
              <a:spLocks noChangeArrowheads="1"/>
            </p:cNvSpPr>
            <p:nvPr/>
          </p:nvSpPr>
          <p:spPr bwMode="auto">
            <a:xfrm>
              <a:off x="7906466" y="342506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1" name="TextBox 40"/>
            <p:cNvSpPr txBox="1"/>
            <p:nvPr/>
          </p:nvSpPr>
          <p:spPr>
            <a:xfrm>
              <a:off x="8196152" y="3143248"/>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42" name="直接连接符 41"/>
            <p:cNvCxnSpPr>
              <a:stCxn id="36" idx="3"/>
              <a:endCxn id="38" idx="7"/>
            </p:cNvCxnSpPr>
            <p:nvPr/>
          </p:nvCxnSpPr>
          <p:spPr>
            <a:xfrm rot="5400000">
              <a:off x="7069959" y="3140877"/>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40" idx="1"/>
            </p:cNvCxnSpPr>
            <p:nvPr/>
          </p:nvCxnSpPr>
          <p:spPr>
            <a:xfrm rot="16200000" flipH="1">
              <a:off x="7631870" y="3150470"/>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7" name="右箭头 46"/>
          <p:cNvSpPr/>
          <p:nvPr/>
        </p:nvSpPr>
        <p:spPr>
          <a:xfrm>
            <a:off x="7167570" y="3214686"/>
            <a:ext cx="714380"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3" name="TextBox 42"/>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30" grpId="0"/>
      <p:bldP spid="31" grpId="0"/>
      <p:bldP spid="4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ChangeArrowheads="1"/>
          </p:cNvSpPr>
          <p:nvPr/>
        </p:nvSpPr>
        <p:spPr bwMode="auto">
          <a:xfrm>
            <a:off x="3900488" y="347663"/>
            <a:ext cx="9144000" cy="368300"/>
          </a:xfrm>
          <a:prstGeom prst="rect">
            <a:avLst/>
          </a:prstGeom>
          <a:noFill/>
          <a:ln w="9525">
            <a:noFill/>
            <a:miter lim="800000"/>
          </a:ln>
        </p:spPr>
        <p:txBody>
          <a:bodyPr>
            <a:spAutoFit/>
          </a:bodyPr>
          <a:lstStyle/>
          <a:p>
            <a:endParaRPr lang="zh-CN" altLang="en-US"/>
          </a:p>
        </p:txBody>
      </p:sp>
      <p:sp>
        <p:nvSpPr>
          <p:cNvPr id="10" name="TextBox 9"/>
          <p:cNvSpPr txBox="1"/>
          <p:nvPr/>
        </p:nvSpPr>
        <p:spPr>
          <a:xfrm>
            <a:off x="3452794" y="599998"/>
            <a:ext cx="50006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TextBox 10"/>
          <p:cNvSpPr txBox="1"/>
          <p:nvPr/>
        </p:nvSpPr>
        <p:spPr>
          <a:xfrm>
            <a:off x="4024298" y="599998"/>
            <a:ext cx="50006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6" name="Oval 4"/>
          <p:cNvSpPr>
            <a:spLocks noChangeArrowheads="1"/>
          </p:cNvSpPr>
          <p:nvPr/>
        </p:nvSpPr>
        <p:spPr bwMode="auto">
          <a:xfrm>
            <a:off x="3448860" y="2424934"/>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8" name="Oval 4"/>
          <p:cNvSpPr>
            <a:spLocks noChangeArrowheads="1"/>
          </p:cNvSpPr>
          <p:nvPr/>
        </p:nvSpPr>
        <p:spPr bwMode="auto">
          <a:xfrm>
            <a:off x="2877356" y="328219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0" name="Oval 4"/>
          <p:cNvSpPr>
            <a:spLocks noChangeArrowheads="1"/>
          </p:cNvSpPr>
          <p:nvPr/>
        </p:nvSpPr>
        <p:spPr bwMode="auto">
          <a:xfrm>
            <a:off x="4001178" y="328219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42" name="直接连接符 41"/>
          <p:cNvCxnSpPr>
            <a:stCxn id="36" idx="3"/>
            <a:endCxn id="38" idx="7"/>
          </p:cNvCxnSpPr>
          <p:nvPr/>
        </p:nvCxnSpPr>
        <p:spPr>
          <a:xfrm rot="5400000">
            <a:off x="3164671" y="2998001"/>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40" idx="1"/>
          </p:cNvCxnSpPr>
          <p:nvPr/>
        </p:nvCxnSpPr>
        <p:spPr>
          <a:xfrm rot="16200000" flipH="1">
            <a:off x="3726582" y="3007594"/>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3452794" y="2071678"/>
            <a:ext cx="1123822" cy="2643206"/>
            <a:chOff x="1928794" y="2071678"/>
            <a:chExt cx="1123822" cy="2643206"/>
          </a:xfrm>
        </p:grpSpPr>
        <p:sp>
          <p:nvSpPr>
            <p:cNvPr id="37" name="TextBox 36"/>
            <p:cNvSpPr txBox="1"/>
            <p:nvPr/>
          </p:nvSpPr>
          <p:spPr>
            <a:xfrm>
              <a:off x="1928794" y="2071678"/>
              <a:ext cx="500066"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1" name="TextBox 40"/>
            <p:cNvSpPr txBox="1"/>
            <p:nvPr/>
          </p:nvSpPr>
          <p:spPr>
            <a:xfrm>
              <a:off x="2766864" y="3000372"/>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6" name="Oval 4"/>
            <p:cNvSpPr>
              <a:spLocks noChangeArrowheads="1"/>
            </p:cNvSpPr>
            <p:nvPr/>
          </p:nvSpPr>
          <p:spPr bwMode="auto">
            <a:xfrm>
              <a:off x="2071670" y="4210884"/>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8" name="TextBox 47"/>
            <p:cNvSpPr txBox="1"/>
            <p:nvPr/>
          </p:nvSpPr>
          <p:spPr>
            <a:xfrm>
              <a:off x="2500298" y="4131238"/>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50" name="直接连接符 49"/>
            <p:cNvCxnSpPr>
              <a:stCxn id="40" idx="3"/>
              <a:endCxn id="46" idx="0"/>
            </p:cNvCxnSpPr>
            <p:nvPr/>
          </p:nvCxnSpPr>
          <p:spPr>
            <a:xfrm rot="5400000">
              <a:off x="2188078" y="3847974"/>
              <a:ext cx="498503" cy="2273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5595934" y="2361364"/>
            <a:ext cx="1214446" cy="2473172"/>
            <a:chOff x="4071934" y="2361364"/>
            <a:chExt cx="1214446" cy="2473172"/>
          </a:xfrm>
        </p:grpSpPr>
        <p:sp>
          <p:nvSpPr>
            <p:cNvPr id="59" name="TextBox 58"/>
            <p:cNvSpPr txBox="1"/>
            <p:nvPr/>
          </p:nvSpPr>
          <p:spPr>
            <a:xfrm>
              <a:off x="4786314" y="2361364"/>
              <a:ext cx="500066"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1" name="TextBox 60"/>
            <p:cNvSpPr txBox="1"/>
            <p:nvPr/>
          </p:nvSpPr>
          <p:spPr>
            <a:xfrm>
              <a:off x="4519748" y="3492230"/>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4" name="TextBox 63"/>
            <p:cNvSpPr txBox="1"/>
            <p:nvPr/>
          </p:nvSpPr>
          <p:spPr>
            <a:xfrm>
              <a:off x="4071934" y="4466236"/>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grpSp>
      <p:grpSp>
        <p:nvGrpSpPr>
          <p:cNvPr id="91" name="组合 90"/>
          <p:cNvGrpSpPr/>
          <p:nvPr/>
        </p:nvGrpSpPr>
        <p:grpSpPr>
          <a:xfrm>
            <a:off x="4896806" y="1785926"/>
            <a:ext cx="1627822" cy="3263956"/>
            <a:chOff x="3372806" y="1785926"/>
            <a:chExt cx="1627822" cy="3263956"/>
          </a:xfrm>
        </p:grpSpPr>
        <p:cxnSp>
          <p:nvCxnSpPr>
            <p:cNvPr id="62" name="直接连接符 61"/>
            <p:cNvCxnSpPr>
              <a:stCxn id="54" idx="3"/>
              <a:endCxn id="60" idx="0"/>
            </p:cNvCxnSpPr>
            <p:nvPr/>
          </p:nvCxnSpPr>
          <p:spPr>
            <a:xfrm rot="5400000">
              <a:off x="4207528" y="3208966"/>
              <a:ext cx="498503" cy="2273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63" idx="0"/>
            </p:cNvCxnSpPr>
            <p:nvPr/>
          </p:nvCxnSpPr>
          <p:spPr>
            <a:xfrm rot="5400000">
              <a:off x="3795433" y="4147253"/>
              <a:ext cx="498503" cy="2987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2" name="Oval 4"/>
            <p:cNvSpPr>
              <a:spLocks noChangeArrowheads="1"/>
            </p:cNvSpPr>
            <p:nvPr/>
          </p:nvSpPr>
          <p:spPr bwMode="auto">
            <a:xfrm>
              <a:off x="3944310" y="178592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3" name="Oval 4"/>
            <p:cNvSpPr>
              <a:spLocks noChangeArrowheads="1"/>
            </p:cNvSpPr>
            <p:nvPr/>
          </p:nvSpPr>
          <p:spPr bwMode="auto">
            <a:xfrm>
              <a:off x="3372806" y="2643182"/>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4" name="Oval 4"/>
            <p:cNvSpPr>
              <a:spLocks noChangeArrowheads="1"/>
            </p:cNvSpPr>
            <p:nvPr/>
          </p:nvSpPr>
          <p:spPr bwMode="auto">
            <a:xfrm>
              <a:off x="4496628" y="2643182"/>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55" name="直接连接符 54"/>
            <p:cNvCxnSpPr>
              <a:stCxn id="52" idx="3"/>
              <a:endCxn id="53" idx="7"/>
            </p:cNvCxnSpPr>
            <p:nvPr/>
          </p:nvCxnSpPr>
          <p:spPr>
            <a:xfrm rot="5400000">
              <a:off x="3660121" y="2358993"/>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2" idx="5"/>
              <a:endCxn id="54" idx="1"/>
            </p:cNvCxnSpPr>
            <p:nvPr/>
          </p:nvCxnSpPr>
          <p:spPr>
            <a:xfrm rot="16200000" flipH="1">
              <a:off x="4222032" y="2368586"/>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0" name="Oval 4"/>
            <p:cNvSpPr>
              <a:spLocks noChangeArrowheads="1"/>
            </p:cNvSpPr>
            <p:nvPr/>
          </p:nvSpPr>
          <p:spPr bwMode="auto">
            <a:xfrm>
              <a:off x="4091120" y="357187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3" name="Oval 4"/>
            <p:cNvSpPr>
              <a:spLocks noChangeArrowheads="1"/>
            </p:cNvSpPr>
            <p:nvPr/>
          </p:nvSpPr>
          <p:spPr bwMode="auto">
            <a:xfrm>
              <a:off x="3643306" y="4545882"/>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grpSp>
      <p:sp>
        <p:nvSpPr>
          <p:cNvPr id="67" name="TextBox 66"/>
          <p:cNvSpPr txBox="1"/>
          <p:nvPr/>
        </p:nvSpPr>
        <p:spPr>
          <a:xfrm>
            <a:off x="5667372" y="3063602"/>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L</a:t>
            </a:r>
            <a:endParaRPr lang="zh-CN" altLang="en-US" sz="1800">
              <a:solidFill>
                <a:schemeClr val="tx1"/>
              </a:solidFill>
              <a:latin typeface="Consolas" panose="020B0609020204030204" pitchFamily="49" charset="0"/>
              <a:cs typeface="Consolas" panose="020B0609020204030204" pitchFamily="49" charset="0"/>
            </a:endParaRPr>
          </a:p>
        </p:txBody>
      </p:sp>
      <p:sp>
        <p:nvSpPr>
          <p:cNvPr id="68" name="TextBox 67"/>
          <p:cNvSpPr txBox="1"/>
          <p:nvPr/>
        </p:nvSpPr>
        <p:spPr>
          <a:xfrm>
            <a:off x="5310182" y="3992296"/>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L</a:t>
            </a:r>
            <a:endParaRPr lang="zh-CN" altLang="en-US" sz="1800">
              <a:solidFill>
                <a:schemeClr val="tx1"/>
              </a:solidFill>
              <a:latin typeface="Consolas" panose="020B0609020204030204" pitchFamily="49" charset="0"/>
              <a:cs typeface="Consolas" panose="020B0609020204030204" pitchFamily="49" charset="0"/>
            </a:endParaRPr>
          </a:p>
        </p:txBody>
      </p:sp>
      <p:sp>
        <p:nvSpPr>
          <p:cNvPr id="70" name="右箭头 69"/>
          <p:cNvSpPr/>
          <p:nvPr/>
        </p:nvSpPr>
        <p:spPr>
          <a:xfrm>
            <a:off x="6953256" y="2928934"/>
            <a:ext cx="428628"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89" name="组合 88"/>
          <p:cNvGrpSpPr/>
          <p:nvPr/>
        </p:nvGrpSpPr>
        <p:grpSpPr>
          <a:xfrm>
            <a:off x="7667636" y="1996306"/>
            <a:ext cx="2133194" cy="2289950"/>
            <a:chOff x="6143636" y="1996306"/>
            <a:chExt cx="2133194" cy="2289950"/>
          </a:xfrm>
        </p:grpSpPr>
        <p:sp>
          <p:nvSpPr>
            <p:cNvPr id="71" name="Oval 4"/>
            <p:cNvSpPr>
              <a:spLocks noChangeArrowheads="1"/>
            </p:cNvSpPr>
            <p:nvPr/>
          </p:nvSpPr>
          <p:spPr bwMode="auto">
            <a:xfrm>
              <a:off x="6715140" y="199630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72" name="Oval 4"/>
            <p:cNvSpPr>
              <a:spLocks noChangeArrowheads="1"/>
            </p:cNvSpPr>
            <p:nvPr/>
          </p:nvSpPr>
          <p:spPr bwMode="auto">
            <a:xfrm>
              <a:off x="6143636" y="2853562"/>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73" name="Oval 4"/>
            <p:cNvSpPr>
              <a:spLocks noChangeArrowheads="1"/>
            </p:cNvSpPr>
            <p:nvPr/>
          </p:nvSpPr>
          <p:spPr bwMode="auto">
            <a:xfrm>
              <a:off x="7267458" y="2853562"/>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74" name="直接连接符 73"/>
            <p:cNvCxnSpPr>
              <a:stCxn id="71" idx="3"/>
              <a:endCxn id="72" idx="7"/>
            </p:cNvCxnSpPr>
            <p:nvPr/>
          </p:nvCxnSpPr>
          <p:spPr>
            <a:xfrm rot="5400000">
              <a:off x="6430951" y="2569373"/>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1" idx="5"/>
              <a:endCxn id="73" idx="1"/>
            </p:cNvCxnSpPr>
            <p:nvPr/>
          </p:nvCxnSpPr>
          <p:spPr>
            <a:xfrm rot="16200000" flipH="1">
              <a:off x="6992862" y="2578966"/>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6" name="Oval 4"/>
            <p:cNvSpPr>
              <a:spLocks noChangeArrowheads="1"/>
            </p:cNvSpPr>
            <p:nvPr/>
          </p:nvSpPr>
          <p:spPr bwMode="auto">
            <a:xfrm>
              <a:off x="6861950" y="378225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77" name="直接连接符 76"/>
            <p:cNvCxnSpPr>
              <a:stCxn id="73" idx="3"/>
              <a:endCxn id="76" idx="0"/>
            </p:cNvCxnSpPr>
            <p:nvPr/>
          </p:nvCxnSpPr>
          <p:spPr>
            <a:xfrm rot="5400000">
              <a:off x="6978358" y="3419346"/>
              <a:ext cx="498503" cy="2273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8" name="Oval 4"/>
            <p:cNvSpPr>
              <a:spLocks noChangeArrowheads="1"/>
            </p:cNvSpPr>
            <p:nvPr/>
          </p:nvSpPr>
          <p:spPr bwMode="auto">
            <a:xfrm>
              <a:off x="7669143" y="378225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0" name="TextBox 79"/>
            <p:cNvSpPr txBox="1"/>
            <p:nvPr/>
          </p:nvSpPr>
          <p:spPr>
            <a:xfrm>
              <a:off x="7557144" y="2571744"/>
              <a:ext cx="500066"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81" name="TextBox 80"/>
            <p:cNvSpPr txBox="1"/>
            <p:nvPr/>
          </p:nvSpPr>
          <p:spPr>
            <a:xfrm>
              <a:off x="7290578" y="3702610"/>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82" name="TextBox 81"/>
            <p:cNvSpPr txBox="1"/>
            <p:nvPr/>
          </p:nvSpPr>
          <p:spPr>
            <a:xfrm>
              <a:off x="7991078" y="3425066"/>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87" name="直接连接符 86"/>
            <p:cNvCxnSpPr>
              <a:stCxn id="73" idx="5"/>
              <a:endCxn id="78" idx="0"/>
            </p:cNvCxnSpPr>
            <p:nvPr/>
          </p:nvCxnSpPr>
          <p:spPr>
            <a:xfrm rot="16200000" flipH="1">
              <a:off x="7560145" y="3421257"/>
              <a:ext cx="498503" cy="22349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67" grpId="0"/>
      <p:bldP spid="68" grpId="0"/>
      <p:bldP spid="7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1356" y="428604"/>
            <a:ext cx="50006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26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Oval 4"/>
          <p:cNvSpPr>
            <a:spLocks noChangeArrowheads="1"/>
          </p:cNvSpPr>
          <p:nvPr/>
        </p:nvSpPr>
        <p:spPr bwMode="auto">
          <a:xfrm>
            <a:off x="3309918" y="164305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Oval 4"/>
          <p:cNvSpPr>
            <a:spLocks noChangeArrowheads="1"/>
          </p:cNvSpPr>
          <p:nvPr/>
        </p:nvSpPr>
        <p:spPr bwMode="auto">
          <a:xfrm>
            <a:off x="2738414" y="250030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Oval 4"/>
          <p:cNvSpPr>
            <a:spLocks noChangeArrowheads="1"/>
          </p:cNvSpPr>
          <p:nvPr/>
        </p:nvSpPr>
        <p:spPr bwMode="auto">
          <a:xfrm>
            <a:off x="3862236" y="250030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8" name="直接连接符 7"/>
          <p:cNvCxnSpPr>
            <a:stCxn id="5" idx="3"/>
            <a:endCxn id="6" idx="7"/>
          </p:cNvCxnSpPr>
          <p:nvPr/>
        </p:nvCxnSpPr>
        <p:spPr>
          <a:xfrm rot="5400000">
            <a:off x="3025729" y="2216117"/>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5"/>
            <a:endCxn id="7" idx="1"/>
          </p:cNvCxnSpPr>
          <p:nvPr/>
        </p:nvCxnSpPr>
        <p:spPr>
          <a:xfrm rot="16200000" flipH="1">
            <a:off x="3587640" y="2225710"/>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0" name="Oval 4"/>
          <p:cNvSpPr>
            <a:spLocks noChangeArrowheads="1"/>
          </p:cNvSpPr>
          <p:nvPr/>
        </p:nvSpPr>
        <p:spPr bwMode="auto">
          <a:xfrm>
            <a:off x="3456728" y="342900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11" name="直接连接符 10"/>
          <p:cNvCxnSpPr>
            <a:stCxn id="7" idx="3"/>
            <a:endCxn id="10" idx="0"/>
          </p:cNvCxnSpPr>
          <p:nvPr/>
        </p:nvCxnSpPr>
        <p:spPr>
          <a:xfrm rot="5400000">
            <a:off x="3573136" y="3066090"/>
            <a:ext cx="498503" cy="2273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2" name="Oval 4"/>
          <p:cNvSpPr>
            <a:spLocks noChangeArrowheads="1"/>
          </p:cNvSpPr>
          <p:nvPr/>
        </p:nvSpPr>
        <p:spPr bwMode="auto">
          <a:xfrm>
            <a:off x="4250858" y="343594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TextBox 12"/>
          <p:cNvSpPr txBox="1"/>
          <p:nvPr/>
        </p:nvSpPr>
        <p:spPr>
          <a:xfrm>
            <a:off x="4151922" y="2218488"/>
            <a:ext cx="500066"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5" name="TextBox 14"/>
          <p:cNvSpPr txBox="1"/>
          <p:nvPr/>
        </p:nvSpPr>
        <p:spPr>
          <a:xfrm>
            <a:off x="4595802" y="3202544"/>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16" name="直接连接符 15"/>
          <p:cNvCxnSpPr>
            <a:stCxn id="7" idx="5"/>
            <a:endCxn id="12" idx="0"/>
          </p:cNvCxnSpPr>
          <p:nvPr/>
        </p:nvCxnSpPr>
        <p:spPr>
          <a:xfrm rot="16200000" flipH="1">
            <a:off x="4144921" y="3078002"/>
            <a:ext cx="505443" cy="21043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10116" y="4070380"/>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grpSp>
        <p:nvGrpSpPr>
          <p:cNvPr id="22" name="组合 21"/>
          <p:cNvGrpSpPr/>
          <p:nvPr/>
        </p:nvGrpSpPr>
        <p:grpSpPr>
          <a:xfrm>
            <a:off x="4536610" y="3929066"/>
            <a:ext cx="504000" cy="1009444"/>
            <a:chOff x="3012610" y="3929066"/>
            <a:chExt cx="504000" cy="1009444"/>
          </a:xfrm>
        </p:grpSpPr>
        <p:sp>
          <p:nvSpPr>
            <p:cNvPr id="18" name="Oval 4"/>
            <p:cNvSpPr>
              <a:spLocks noChangeArrowheads="1"/>
            </p:cNvSpPr>
            <p:nvPr/>
          </p:nvSpPr>
          <p:spPr bwMode="auto">
            <a:xfrm>
              <a:off x="3012610" y="443451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26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20" name="直接连接符 19"/>
            <p:cNvCxnSpPr>
              <a:endCxn id="18" idx="0"/>
            </p:cNvCxnSpPr>
            <p:nvPr/>
          </p:nvCxnSpPr>
          <p:spPr>
            <a:xfrm rot="16200000" flipH="1">
              <a:off x="2906673" y="4076572"/>
              <a:ext cx="505443" cy="21043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667108" y="1428736"/>
            <a:ext cx="500066"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3" name="TextBox 22"/>
          <p:cNvSpPr txBox="1"/>
          <p:nvPr/>
        </p:nvSpPr>
        <p:spPr>
          <a:xfrm>
            <a:off x="3881422" y="2032489"/>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R</a:t>
            </a:r>
            <a:endParaRPr lang="zh-CN" altLang="en-US" sz="1800">
              <a:solidFill>
                <a:schemeClr val="tx1"/>
              </a:solidFill>
              <a:latin typeface="Consolas" panose="020B0609020204030204" pitchFamily="49" charset="0"/>
              <a:cs typeface="Consolas" panose="020B0609020204030204" pitchFamily="49" charset="0"/>
            </a:endParaRPr>
          </a:p>
        </p:txBody>
      </p:sp>
      <p:sp>
        <p:nvSpPr>
          <p:cNvPr id="24" name="TextBox 23"/>
          <p:cNvSpPr txBox="1"/>
          <p:nvPr/>
        </p:nvSpPr>
        <p:spPr>
          <a:xfrm>
            <a:off x="4381488" y="2988230"/>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R</a:t>
            </a:r>
            <a:endParaRPr lang="zh-CN" altLang="en-US" sz="1800">
              <a:solidFill>
                <a:schemeClr val="tx1"/>
              </a:solidFill>
              <a:latin typeface="Consolas" panose="020B0609020204030204" pitchFamily="49" charset="0"/>
              <a:cs typeface="Consolas" panose="020B0609020204030204" pitchFamily="49" charset="0"/>
            </a:endParaRPr>
          </a:p>
        </p:txBody>
      </p:sp>
      <p:grpSp>
        <p:nvGrpSpPr>
          <p:cNvPr id="62" name="组合 61"/>
          <p:cNvGrpSpPr/>
          <p:nvPr/>
        </p:nvGrpSpPr>
        <p:grpSpPr>
          <a:xfrm>
            <a:off x="5453058" y="1357298"/>
            <a:ext cx="3857652" cy="2571768"/>
            <a:chOff x="3929058" y="1357298"/>
            <a:chExt cx="3857652" cy="2571768"/>
          </a:xfrm>
        </p:grpSpPr>
        <p:sp>
          <p:nvSpPr>
            <p:cNvPr id="25" name="右箭头 24"/>
            <p:cNvSpPr/>
            <p:nvPr/>
          </p:nvSpPr>
          <p:spPr>
            <a:xfrm>
              <a:off x="3929058" y="2714620"/>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6" name="Oval 4"/>
            <p:cNvSpPr>
              <a:spLocks noChangeArrowheads="1"/>
            </p:cNvSpPr>
            <p:nvPr/>
          </p:nvSpPr>
          <p:spPr bwMode="auto">
            <a:xfrm>
              <a:off x="5572132" y="2454177"/>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7" name="Oval 4"/>
            <p:cNvSpPr>
              <a:spLocks noChangeArrowheads="1"/>
            </p:cNvSpPr>
            <p:nvPr/>
          </p:nvSpPr>
          <p:spPr bwMode="auto">
            <a:xfrm>
              <a:off x="5143504" y="342506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8" name="Oval 4"/>
            <p:cNvSpPr>
              <a:spLocks noChangeArrowheads="1"/>
            </p:cNvSpPr>
            <p:nvPr/>
          </p:nvSpPr>
          <p:spPr bwMode="auto">
            <a:xfrm>
              <a:off x="6072198" y="1571612"/>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1" name="Oval 4"/>
            <p:cNvSpPr>
              <a:spLocks noChangeArrowheads="1"/>
            </p:cNvSpPr>
            <p:nvPr/>
          </p:nvSpPr>
          <p:spPr bwMode="auto">
            <a:xfrm>
              <a:off x="5929322" y="342506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 name="Oval 4"/>
            <p:cNvSpPr>
              <a:spLocks noChangeArrowheads="1"/>
            </p:cNvSpPr>
            <p:nvPr/>
          </p:nvSpPr>
          <p:spPr bwMode="auto">
            <a:xfrm>
              <a:off x="6669011" y="2454177"/>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4" name="TextBox 33"/>
            <p:cNvSpPr txBox="1"/>
            <p:nvPr/>
          </p:nvSpPr>
          <p:spPr>
            <a:xfrm>
              <a:off x="6429388" y="1357298"/>
              <a:ext cx="500066"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5" name="TextBox 34"/>
            <p:cNvSpPr txBox="1"/>
            <p:nvPr/>
          </p:nvSpPr>
          <p:spPr>
            <a:xfrm>
              <a:off x="5572132" y="3425066"/>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7" name="TextBox 36"/>
            <p:cNvSpPr txBox="1"/>
            <p:nvPr/>
          </p:nvSpPr>
          <p:spPr>
            <a:xfrm>
              <a:off x="6357950" y="3273982"/>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1" name="TextBox 40"/>
            <p:cNvSpPr txBox="1"/>
            <p:nvPr/>
          </p:nvSpPr>
          <p:spPr>
            <a:xfrm>
              <a:off x="6000760" y="2345288"/>
              <a:ext cx="357190"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7" name="Oval 4"/>
            <p:cNvSpPr>
              <a:spLocks noChangeArrowheads="1"/>
            </p:cNvSpPr>
            <p:nvPr/>
          </p:nvSpPr>
          <p:spPr bwMode="auto">
            <a:xfrm>
              <a:off x="7061456" y="3425066"/>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26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8" name="TextBox 47"/>
            <p:cNvSpPr txBox="1"/>
            <p:nvPr/>
          </p:nvSpPr>
          <p:spPr>
            <a:xfrm>
              <a:off x="7500958" y="3286124"/>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50" name="直接连接符 49"/>
            <p:cNvCxnSpPr>
              <a:stCxn id="28" idx="3"/>
              <a:endCxn id="26" idx="0"/>
            </p:cNvCxnSpPr>
            <p:nvPr/>
          </p:nvCxnSpPr>
          <p:spPr>
            <a:xfrm rot="5400000">
              <a:off x="5758883" y="2067053"/>
              <a:ext cx="452374" cy="32187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6" idx="3"/>
              <a:endCxn id="27" idx="0"/>
            </p:cNvCxnSpPr>
            <p:nvPr/>
          </p:nvCxnSpPr>
          <p:spPr>
            <a:xfrm rot="5400000">
              <a:off x="5250374" y="3029499"/>
              <a:ext cx="540698"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6" idx="5"/>
              <a:endCxn id="31" idx="0"/>
            </p:cNvCxnSpPr>
            <p:nvPr/>
          </p:nvCxnSpPr>
          <p:spPr>
            <a:xfrm rot="16200000" flipH="1">
              <a:off x="5821473" y="3065217"/>
              <a:ext cx="540698"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3" idx="5"/>
              <a:endCxn id="47" idx="0"/>
            </p:cNvCxnSpPr>
            <p:nvPr/>
          </p:nvCxnSpPr>
          <p:spPr>
            <a:xfrm rot="16200000" flipH="1">
              <a:off x="6935980" y="3047590"/>
              <a:ext cx="540698" cy="2142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8" idx="5"/>
              <a:endCxn id="33" idx="0"/>
            </p:cNvCxnSpPr>
            <p:nvPr/>
          </p:nvCxnSpPr>
          <p:spPr>
            <a:xfrm rot="16200000" flipH="1">
              <a:off x="6485513" y="2018679"/>
              <a:ext cx="452374" cy="4186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072330" y="2285992"/>
              <a:ext cx="64294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grpSp>
      <p:sp>
        <p:nvSpPr>
          <p:cNvPr id="40" name="TextBox 39"/>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9" grpId="0"/>
      <p:bldP spid="21"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7108" y="428604"/>
            <a:ext cx="50006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Oval 4"/>
          <p:cNvSpPr>
            <a:spLocks noChangeArrowheads="1"/>
          </p:cNvSpPr>
          <p:nvPr/>
        </p:nvSpPr>
        <p:spPr bwMode="auto">
          <a:xfrm>
            <a:off x="3095604" y="2454177"/>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Oval 4"/>
          <p:cNvSpPr>
            <a:spLocks noChangeArrowheads="1"/>
          </p:cNvSpPr>
          <p:nvPr/>
        </p:nvSpPr>
        <p:spPr bwMode="auto">
          <a:xfrm>
            <a:off x="2666976" y="3412003"/>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Oval 4"/>
          <p:cNvSpPr>
            <a:spLocks noChangeArrowheads="1"/>
          </p:cNvSpPr>
          <p:nvPr/>
        </p:nvSpPr>
        <p:spPr bwMode="auto">
          <a:xfrm>
            <a:off x="3595670" y="1571612"/>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Oval 4"/>
          <p:cNvSpPr>
            <a:spLocks noChangeArrowheads="1"/>
          </p:cNvSpPr>
          <p:nvPr/>
        </p:nvSpPr>
        <p:spPr bwMode="auto">
          <a:xfrm>
            <a:off x="3452794" y="3412003"/>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Oval 4"/>
          <p:cNvSpPr>
            <a:spLocks noChangeArrowheads="1"/>
          </p:cNvSpPr>
          <p:nvPr/>
        </p:nvSpPr>
        <p:spPr bwMode="auto">
          <a:xfrm>
            <a:off x="4192483" y="2454177"/>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Oval 4"/>
          <p:cNvSpPr>
            <a:spLocks noChangeArrowheads="1"/>
          </p:cNvSpPr>
          <p:nvPr/>
        </p:nvSpPr>
        <p:spPr bwMode="auto">
          <a:xfrm>
            <a:off x="4584928" y="3412003"/>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26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TextBox 14"/>
          <p:cNvSpPr txBox="1"/>
          <p:nvPr/>
        </p:nvSpPr>
        <p:spPr>
          <a:xfrm>
            <a:off x="5024430" y="3286124"/>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16" name="直接连接符 15"/>
          <p:cNvCxnSpPr>
            <a:stCxn id="7" idx="3"/>
            <a:endCxn id="5" idx="0"/>
          </p:cNvCxnSpPr>
          <p:nvPr/>
        </p:nvCxnSpPr>
        <p:spPr>
          <a:xfrm rot="5400000">
            <a:off x="3282355" y="2067053"/>
            <a:ext cx="452374" cy="32187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3"/>
            <a:endCxn id="6" idx="0"/>
          </p:cNvCxnSpPr>
          <p:nvPr/>
        </p:nvCxnSpPr>
        <p:spPr>
          <a:xfrm rot="5400000">
            <a:off x="2780378" y="3022967"/>
            <a:ext cx="527635"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5"/>
            <a:endCxn id="8" idx="0"/>
          </p:cNvCxnSpPr>
          <p:nvPr/>
        </p:nvCxnSpPr>
        <p:spPr>
          <a:xfrm rot="16200000" flipH="1">
            <a:off x="3351477" y="3058685"/>
            <a:ext cx="527635"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5"/>
            <a:endCxn id="14" idx="0"/>
          </p:cNvCxnSpPr>
          <p:nvPr/>
        </p:nvCxnSpPr>
        <p:spPr>
          <a:xfrm rot="16200000" flipH="1">
            <a:off x="4465984" y="3041058"/>
            <a:ext cx="527635" cy="2142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5"/>
            <a:endCxn id="9" idx="0"/>
          </p:cNvCxnSpPr>
          <p:nvPr/>
        </p:nvCxnSpPr>
        <p:spPr>
          <a:xfrm rot="16200000" flipH="1">
            <a:off x="4008985" y="2018679"/>
            <a:ext cx="452374" cy="4186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95802" y="2285992"/>
            <a:ext cx="64294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2" name="Oval 4"/>
          <p:cNvSpPr>
            <a:spLocks noChangeArrowheads="1"/>
          </p:cNvSpPr>
          <p:nvPr/>
        </p:nvSpPr>
        <p:spPr bwMode="auto">
          <a:xfrm>
            <a:off x="4163240" y="435376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18</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24" name="直接连接符 23"/>
          <p:cNvCxnSpPr>
            <a:stCxn id="14" idx="3"/>
            <a:endCxn id="22" idx="0"/>
          </p:cNvCxnSpPr>
          <p:nvPr/>
        </p:nvCxnSpPr>
        <p:spPr>
          <a:xfrm rot="5400000">
            <a:off x="4281206" y="3976229"/>
            <a:ext cx="511566" cy="24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67240" y="4416990"/>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6" name="TextBox 25"/>
          <p:cNvSpPr txBox="1"/>
          <p:nvPr/>
        </p:nvSpPr>
        <p:spPr>
          <a:xfrm>
            <a:off x="4706429" y="2928934"/>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R</a:t>
            </a:r>
            <a:endParaRPr lang="zh-CN" altLang="en-US" sz="1800">
              <a:solidFill>
                <a:schemeClr val="tx1"/>
              </a:solidFill>
              <a:latin typeface="Consolas" panose="020B0609020204030204" pitchFamily="49" charset="0"/>
              <a:cs typeface="Consolas" panose="020B0609020204030204" pitchFamily="49" charset="0"/>
            </a:endParaRPr>
          </a:p>
        </p:txBody>
      </p:sp>
      <p:sp>
        <p:nvSpPr>
          <p:cNvPr id="27" name="TextBox 26"/>
          <p:cNvSpPr txBox="1"/>
          <p:nvPr/>
        </p:nvSpPr>
        <p:spPr>
          <a:xfrm>
            <a:off x="4238612" y="3857628"/>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L</a:t>
            </a:r>
            <a:endParaRPr lang="zh-CN" altLang="en-US" sz="1800">
              <a:solidFill>
                <a:schemeClr val="tx1"/>
              </a:solidFill>
              <a:latin typeface="Consolas" panose="020B0609020204030204" pitchFamily="49" charset="0"/>
              <a:cs typeface="Consolas" panose="020B0609020204030204" pitchFamily="49" charset="0"/>
            </a:endParaRPr>
          </a:p>
        </p:txBody>
      </p:sp>
      <p:grpSp>
        <p:nvGrpSpPr>
          <p:cNvPr id="49" name="组合 48"/>
          <p:cNvGrpSpPr/>
          <p:nvPr/>
        </p:nvGrpSpPr>
        <p:grpSpPr>
          <a:xfrm>
            <a:off x="5667372" y="1643050"/>
            <a:ext cx="3500462" cy="2725754"/>
            <a:chOff x="4143372" y="1643050"/>
            <a:chExt cx="3500462" cy="2725754"/>
          </a:xfrm>
        </p:grpSpPr>
        <p:sp>
          <p:nvSpPr>
            <p:cNvPr id="28" name="Oval 4"/>
            <p:cNvSpPr>
              <a:spLocks noChangeArrowheads="1"/>
            </p:cNvSpPr>
            <p:nvPr/>
          </p:nvSpPr>
          <p:spPr bwMode="auto">
            <a:xfrm>
              <a:off x="5500694" y="252561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9" name="Oval 4"/>
            <p:cNvSpPr>
              <a:spLocks noChangeArrowheads="1"/>
            </p:cNvSpPr>
            <p:nvPr/>
          </p:nvSpPr>
          <p:spPr bwMode="auto">
            <a:xfrm>
              <a:off x="5072066" y="3496504"/>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0" name="Oval 4"/>
            <p:cNvSpPr>
              <a:spLocks noChangeArrowheads="1"/>
            </p:cNvSpPr>
            <p:nvPr/>
          </p:nvSpPr>
          <p:spPr bwMode="auto">
            <a:xfrm>
              <a:off x="6105264" y="164305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1" name="Oval 4"/>
            <p:cNvSpPr>
              <a:spLocks noChangeArrowheads="1"/>
            </p:cNvSpPr>
            <p:nvPr/>
          </p:nvSpPr>
          <p:spPr bwMode="auto">
            <a:xfrm>
              <a:off x="5857884" y="3496504"/>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2" name="Oval 4"/>
            <p:cNvSpPr>
              <a:spLocks noChangeArrowheads="1"/>
            </p:cNvSpPr>
            <p:nvPr/>
          </p:nvSpPr>
          <p:spPr bwMode="auto">
            <a:xfrm>
              <a:off x="6754329" y="252561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18</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 name="Oval 4"/>
            <p:cNvSpPr>
              <a:spLocks noChangeArrowheads="1"/>
            </p:cNvSpPr>
            <p:nvPr/>
          </p:nvSpPr>
          <p:spPr bwMode="auto">
            <a:xfrm>
              <a:off x="7139834" y="3483441"/>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26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4" name="TextBox 33"/>
            <p:cNvSpPr txBox="1"/>
            <p:nvPr/>
          </p:nvSpPr>
          <p:spPr>
            <a:xfrm>
              <a:off x="7286644" y="3988362"/>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35" name="直接连接符 34"/>
            <p:cNvCxnSpPr>
              <a:stCxn id="30" idx="3"/>
              <a:endCxn id="28" idx="0"/>
            </p:cNvCxnSpPr>
            <p:nvPr/>
          </p:nvCxnSpPr>
          <p:spPr>
            <a:xfrm rot="5400000">
              <a:off x="5739697" y="2086239"/>
              <a:ext cx="452374" cy="4263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3"/>
              <a:endCxn id="29" idx="0"/>
            </p:cNvCxnSpPr>
            <p:nvPr/>
          </p:nvCxnSpPr>
          <p:spPr>
            <a:xfrm rot="5400000">
              <a:off x="5178936" y="3100937"/>
              <a:ext cx="540698"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5"/>
              <a:endCxn id="31" idx="0"/>
            </p:cNvCxnSpPr>
            <p:nvPr/>
          </p:nvCxnSpPr>
          <p:spPr>
            <a:xfrm rot="16200000" flipH="1">
              <a:off x="5750035" y="3136655"/>
              <a:ext cx="540698"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5"/>
              <a:endCxn id="33" idx="0"/>
            </p:cNvCxnSpPr>
            <p:nvPr/>
          </p:nvCxnSpPr>
          <p:spPr>
            <a:xfrm rot="16200000" flipH="1">
              <a:off x="7024360" y="3115966"/>
              <a:ext cx="527635"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2" idx="0"/>
            </p:cNvCxnSpPr>
            <p:nvPr/>
          </p:nvCxnSpPr>
          <p:spPr>
            <a:xfrm rot="16200000" flipH="1">
              <a:off x="6544705" y="2063991"/>
              <a:ext cx="452374" cy="470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215206" y="2357430"/>
              <a:ext cx="428628"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1" name="Oval 4"/>
            <p:cNvSpPr>
              <a:spLocks noChangeArrowheads="1"/>
            </p:cNvSpPr>
            <p:nvPr/>
          </p:nvSpPr>
          <p:spPr bwMode="auto">
            <a:xfrm>
              <a:off x="6429388" y="3496504"/>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3" name="TextBox 42"/>
            <p:cNvSpPr txBox="1"/>
            <p:nvPr/>
          </p:nvSpPr>
          <p:spPr>
            <a:xfrm>
              <a:off x="6572264" y="4000504"/>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6" name="右箭头 45"/>
            <p:cNvSpPr/>
            <p:nvPr/>
          </p:nvSpPr>
          <p:spPr>
            <a:xfrm>
              <a:off x="4143372" y="2928934"/>
              <a:ext cx="571504"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48" name="直接连接符 47"/>
            <p:cNvCxnSpPr>
              <a:stCxn id="32" idx="3"/>
              <a:endCxn id="41" idx="0"/>
            </p:cNvCxnSpPr>
            <p:nvPr/>
          </p:nvCxnSpPr>
          <p:spPr>
            <a:xfrm rot="5400000">
              <a:off x="6484414" y="3152780"/>
              <a:ext cx="540698"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1" grpId="0"/>
      <p:bldP spid="22" grpId="0" bldLvl="0" animBg="1"/>
      <p:bldP spid="25" grpId="0"/>
      <p:bldP spid="26"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p:cNvSpPr>
            <a:spLocks noChangeArrowheads="1"/>
          </p:cNvSpPr>
          <p:nvPr/>
        </p:nvSpPr>
        <p:spPr bwMode="auto">
          <a:xfrm>
            <a:off x="3738546" y="252561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 name="Oval 4"/>
          <p:cNvSpPr>
            <a:spLocks noChangeArrowheads="1"/>
          </p:cNvSpPr>
          <p:nvPr/>
        </p:nvSpPr>
        <p:spPr bwMode="auto">
          <a:xfrm>
            <a:off x="3309918" y="3483441"/>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Oval 4"/>
          <p:cNvSpPr>
            <a:spLocks noChangeArrowheads="1"/>
          </p:cNvSpPr>
          <p:nvPr/>
        </p:nvSpPr>
        <p:spPr bwMode="auto">
          <a:xfrm>
            <a:off x="4343116" y="1643050"/>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Oval 4"/>
          <p:cNvSpPr>
            <a:spLocks noChangeArrowheads="1"/>
          </p:cNvSpPr>
          <p:nvPr/>
        </p:nvSpPr>
        <p:spPr bwMode="auto">
          <a:xfrm>
            <a:off x="4095736" y="3483441"/>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Oval 4"/>
          <p:cNvSpPr>
            <a:spLocks noChangeArrowheads="1"/>
          </p:cNvSpPr>
          <p:nvPr/>
        </p:nvSpPr>
        <p:spPr bwMode="auto">
          <a:xfrm>
            <a:off x="4992181" y="252561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18</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Oval 4"/>
          <p:cNvSpPr>
            <a:spLocks noChangeArrowheads="1"/>
          </p:cNvSpPr>
          <p:nvPr/>
        </p:nvSpPr>
        <p:spPr bwMode="auto">
          <a:xfrm>
            <a:off x="5377686" y="3483441"/>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26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10" name="直接连接符 9"/>
          <p:cNvCxnSpPr>
            <a:stCxn id="5" idx="3"/>
            <a:endCxn id="3" idx="0"/>
          </p:cNvCxnSpPr>
          <p:nvPr/>
        </p:nvCxnSpPr>
        <p:spPr>
          <a:xfrm rot="5400000">
            <a:off x="3977549" y="2086239"/>
            <a:ext cx="452374" cy="4263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3"/>
            <a:endCxn id="4" idx="0"/>
          </p:cNvCxnSpPr>
          <p:nvPr/>
        </p:nvCxnSpPr>
        <p:spPr>
          <a:xfrm rot="5400000">
            <a:off x="3423320" y="3094405"/>
            <a:ext cx="527635"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3994419" y="3130123"/>
            <a:ext cx="527635"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8" idx="0"/>
          </p:cNvCxnSpPr>
          <p:nvPr/>
        </p:nvCxnSpPr>
        <p:spPr>
          <a:xfrm rot="16200000" flipH="1">
            <a:off x="5262212" y="3115966"/>
            <a:ext cx="527635"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7" idx="0"/>
          </p:cNvCxnSpPr>
          <p:nvPr/>
        </p:nvCxnSpPr>
        <p:spPr>
          <a:xfrm rot="16200000" flipH="1">
            <a:off x="4782557" y="2063991"/>
            <a:ext cx="452374" cy="470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6" name="Oval 4"/>
          <p:cNvSpPr>
            <a:spLocks noChangeArrowheads="1"/>
          </p:cNvSpPr>
          <p:nvPr/>
        </p:nvSpPr>
        <p:spPr bwMode="auto">
          <a:xfrm>
            <a:off x="4667240" y="3483441"/>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19" name="直接连接符 18"/>
          <p:cNvCxnSpPr>
            <a:stCxn id="7" idx="3"/>
            <a:endCxn id="16" idx="0"/>
          </p:cNvCxnSpPr>
          <p:nvPr/>
        </p:nvCxnSpPr>
        <p:spPr>
          <a:xfrm rot="5400000">
            <a:off x="4728798" y="3146248"/>
            <a:ext cx="527635"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10050" y="428604"/>
            <a:ext cx="500066" cy="398780"/>
          </a:xfrm>
          <a:prstGeom prst="rect">
            <a:avLst/>
          </a:prstGeom>
          <a:noFill/>
        </p:spPr>
        <p:txBody>
          <a:bodyPr wrap="square" rtlCol="0">
            <a:spAutoFit/>
          </a:bodyPr>
          <a:lstStyle/>
          <a:p>
            <a:r>
              <a:rPr lang="en-US" altLang="zh-CN" sz="2000" dirty="0" smtClean="0">
                <a:solidFill>
                  <a:schemeClr val="tx1"/>
                </a:solidFill>
                <a:latin typeface="Consolas" panose="020B0609020204030204" pitchFamily="49" charset="0"/>
                <a:cs typeface="Consolas" panose="020B0609020204030204" pitchFamily="49" charset="0"/>
              </a:rPr>
              <a:t>14</a:t>
            </a:r>
            <a:endParaRPr lang="zh-CN" altLang="en-US" sz="2000" dirty="0">
              <a:solidFill>
                <a:schemeClr val="tx1"/>
              </a:solidFill>
              <a:latin typeface="Consolas" panose="020B0609020204030204" pitchFamily="49" charset="0"/>
              <a:cs typeface="Consolas" panose="020B0609020204030204" pitchFamily="49" charset="0"/>
            </a:endParaRPr>
          </a:p>
        </p:txBody>
      </p:sp>
      <p:sp>
        <p:nvSpPr>
          <p:cNvPr id="21" name="Oval 4"/>
          <p:cNvSpPr>
            <a:spLocks noChangeArrowheads="1"/>
          </p:cNvSpPr>
          <p:nvPr/>
        </p:nvSpPr>
        <p:spPr bwMode="auto">
          <a:xfrm>
            <a:off x="4420677" y="453582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14</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22" name="直接连接符 21"/>
          <p:cNvCxnSpPr>
            <a:endCxn id="21" idx="0"/>
          </p:cNvCxnSpPr>
          <p:nvPr/>
        </p:nvCxnSpPr>
        <p:spPr>
          <a:xfrm rot="5400000">
            <a:off x="4475703" y="4192101"/>
            <a:ext cx="540698"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667240" y="1428736"/>
            <a:ext cx="1214446" cy="3440134"/>
            <a:chOff x="2571736" y="1428736"/>
            <a:chExt cx="1214446" cy="3440134"/>
          </a:xfrm>
        </p:grpSpPr>
        <p:sp>
          <p:nvSpPr>
            <p:cNvPr id="15" name="TextBox 14"/>
            <p:cNvSpPr txBox="1"/>
            <p:nvPr/>
          </p:nvSpPr>
          <p:spPr>
            <a:xfrm>
              <a:off x="3357554" y="2357430"/>
              <a:ext cx="428628"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7" name="TextBox 16"/>
            <p:cNvSpPr txBox="1"/>
            <p:nvPr/>
          </p:nvSpPr>
          <p:spPr>
            <a:xfrm>
              <a:off x="2786050" y="4500570"/>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3" name="TextBox 22"/>
            <p:cNvSpPr txBox="1"/>
            <p:nvPr/>
          </p:nvSpPr>
          <p:spPr>
            <a:xfrm>
              <a:off x="2928926" y="3214686"/>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4" name="TextBox 23"/>
            <p:cNvSpPr txBox="1"/>
            <p:nvPr/>
          </p:nvSpPr>
          <p:spPr>
            <a:xfrm>
              <a:off x="2571736" y="1428736"/>
              <a:ext cx="571504"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grpSp>
      <p:sp>
        <p:nvSpPr>
          <p:cNvPr id="26" name="TextBox 25"/>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p:cNvSpPr>
            <a:spLocks noChangeArrowheads="1"/>
          </p:cNvSpPr>
          <p:nvPr/>
        </p:nvSpPr>
        <p:spPr bwMode="auto">
          <a:xfrm>
            <a:off x="3167042" y="2025549"/>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 name="Oval 4"/>
          <p:cNvSpPr>
            <a:spLocks noChangeArrowheads="1"/>
          </p:cNvSpPr>
          <p:nvPr/>
        </p:nvSpPr>
        <p:spPr bwMode="auto">
          <a:xfrm>
            <a:off x="2738414" y="298337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Oval 4"/>
          <p:cNvSpPr>
            <a:spLocks noChangeArrowheads="1"/>
          </p:cNvSpPr>
          <p:nvPr/>
        </p:nvSpPr>
        <p:spPr bwMode="auto">
          <a:xfrm>
            <a:off x="3771612" y="1142984"/>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Oval 4"/>
          <p:cNvSpPr>
            <a:spLocks noChangeArrowheads="1"/>
          </p:cNvSpPr>
          <p:nvPr/>
        </p:nvSpPr>
        <p:spPr bwMode="auto">
          <a:xfrm>
            <a:off x="3524232" y="298337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Oval 4"/>
          <p:cNvSpPr>
            <a:spLocks noChangeArrowheads="1"/>
          </p:cNvSpPr>
          <p:nvPr/>
        </p:nvSpPr>
        <p:spPr bwMode="auto">
          <a:xfrm>
            <a:off x="4420677" y="2025549"/>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18</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Oval 4"/>
          <p:cNvSpPr>
            <a:spLocks noChangeArrowheads="1"/>
          </p:cNvSpPr>
          <p:nvPr/>
        </p:nvSpPr>
        <p:spPr bwMode="auto">
          <a:xfrm>
            <a:off x="4806182" y="298337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26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10" name="直接连接符 9"/>
          <p:cNvCxnSpPr>
            <a:stCxn id="5" idx="3"/>
            <a:endCxn id="3" idx="0"/>
          </p:cNvCxnSpPr>
          <p:nvPr/>
        </p:nvCxnSpPr>
        <p:spPr>
          <a:xfrm rot="5400000">
            <a:off x="3406045" y="1586173"/>
            <a:ext cx="452374" cy="4263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3"/>
            <a:endCxn id="4" idx="0"/>
          </p:cNvCxnSpPr>
          <p:nvPr/>
        </p:nvCxnSpPr>
        <p:spPr>
          <a:xfrm rot="5400000">
            <a:off x="2851816" y="2594339"/>
            <a:ext cx="527635"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3422915" y="2630057"/>
            <a:ext cx="527635"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8" idx="0"/>
          </p:cNvCxnSpPr>
          <p:nvPr/>
        </p:nvCxnSpPr>
        <p:spPr>
          <a:xfrm rot="16200000" flipH="1">
            <a:off x="4690708" y="2615900"/>
            <a:ext cx="527635"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7" idx="0"/>
          </p:cNvCxnSpPr>
          <p:nvPr/>
        </p:nvCxnSpPr>
        <p:spPr>
          <a:xfrm rot="16200000" flipH="1">
            <a:off x="4211053" y="1563925"/>
            <a:ext cx="452374" cy="470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6" name="Oval 4"/>
          <p:cNvSpPr>
            <a:spLocks noChangeArrowheads="1"/>
          </p:cNvSpPr>
          <p:nvPr/>
        </p:nvSpPr>
        <p:spPr bwMode="auto">
          <a:xfrm>
            <a:off x="4095736" y="298337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TextBox 16"/>
          <p:cNvSpPr txBox="1"/>
          <p:nvPr/>
        </p:nvSpPr>
        <p:spPr>
          <a:xfrm>
            <a:off x="4310050" y="4000504"/>
            <a:ext cx="571504"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19" name="直接连接符 18"/>
          <p:cNvCxnSpPr>
            <a:stCxn id="7" idx="3"/>
            <a:endCxn id="16" idx="0"/>
          </p:cNvCxnSpPr>
          <p:nvPr/>
        </p:nvCxnSpPr>
        <p:spPr>
          <a:xfrm rot="5400000">
            <a:off x="4157294" y="2646182"/>
            <a:ext cx="527635"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09984" y="357166"/>
            <a:ext cx="500066" cy="398780"/>
          </a:xfrm>
          <a:prstGeom prst="rect">
            <a:avLst/>
          </a:prstGeom>
          <a:noFill/>
        </p:spPr>
        <p:txBody>
          <a:bodyPr wrap="square" rtlCol="0">
            <a:spAutoFit/>
          </a:bodyPr>
          <a:lstStyle/>
          <a:p>
            <a:r>
              <a:rPr lang="en-US" altLang="zh-CN" sz="2000" dirty="0" smtClean="0">
                <a:solidFill>
                  <a:schemeClr val="tx1"/>
                </a:solidFill>
                <a:latin typeface="Consolas" panose="020B0609020204030204" pitchFamily="49" charset="0"/>
                <a:cs typeface="Consolas" panose="020B0609020204030204" pitchFamily="49" charset="0"/>
              </a:rPr>
              <a:t>15</a:t>
            </a:r>
            <a:endParaRPr lang="zh-CN" altLang="en-US" sz="2000" dirty="0">
              <a:solidFill>
                <a:schemeClr val="tx1"/>
              </a:solidFill>
              <a:latin typeface="Consolas" panose="020B0609020204030204" pitchFamily="49" charset="0"/>
              <a:cs typeface="Consolas" panose="020B0609020204030204" pitchFamily="49" charset="0"/>
            </a:endParaRPr>
          </a:p>
        </p:txBody>
      </p:sp>
      <p:sp>
        <p:nvSpPr>
          <p:cNvPr id="21" name="Oval 4"/>
          <p:cNvSpPr>
            <a:spLocks noChangeArrowheads="1"/>
          </p:cNvSpPr>
          <p:nvPr/>
        </p:nvSpPr>
        <p:spPr bwMode="auto">
          <a:xfrm>
            <a:off x="3849173" y="4035759"/>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14</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22" name="直接连接符 21"/>
          <p:cNvCxnSpPr>
            <a:endCxn id="21" idx="0"/>
          </p:cNvCxnSpPr>
          <p:nvPr/>
        </p:nvCxnSpPr>
        <p:spPr>
          <a:xfrm rot="5400000">
            <a:off x="3904199" y="3692035"/>
            <a:ext cx="540698"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52926" y="2714620"/>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5" name="Oval 4"/>
          <p:cNvSpPr>
            <a:spLocks noChangeArrowheads="1"/>
          </p:cNvSpPr>
          <p:nvPr/>
        </p:nvSpPr>
        <p:spPr bwMode="auto">
          <a:xfrm>
            <a:off x="4234678" y="4912201"/>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15</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6" name="TextBox 25"/>
          <p:cNvSpPr txBox="1"/>
          <p:nvPr/>
        </p:nvSpPr>
        <p:spPr>
          <a:xfrm>
            <a:off x="4381488" y="5417122"/>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27" name="直接连接符 26"/>
          <p:cNvCxnSpPr>
            <a:stCxn id="21" idx="5"/>
            <a:endCxn id="25" idx="0"/>
          </p:cNvCxnSpPr>
          <p:nvPr/>
        </p:nvCxnSpPr>
        <p:spPr>
          <a:xfrm rot="16200000" flipH="1">
            <a:off x="4159896" y="4585418"/>
            <a:ext cx="446251"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27985" y="3651175"/>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L</a:t>
            </a:r>
            <a:endParaRPr lang="zh-CN" altLang="en-US" sz="1800">
              <a:solidFill>
                <a:schemeClr val="tx1"/>
              </a:solidFill>
              <a:latin typeface="Consolas" panose="020B0609020204030204" pitchFamily="49" charset="0"/>
              <a:cs typeface="Consolas" panose="020B0609020204030204" pitchFamily="49" charset="0"/>
            </a:endParaRPr>
          </a:p>
        </p:txBody>
      </p:sp>
      <p:sp>
        <p:nvSpPr>
          <p:cNvPr id="30" name="TextBox 29"/>
          <p:cNvSpPr txBox="1"/>
          <p:nvPr/>
        </p:nvSpPr>
        <p:spPr>
          <a:xfrm>
            <a:off x="4381488" y="4488428"/>
            <a:ext cx="285752" cy="368300"/>
          </a:xfrm>
          <a:prstGeom prst="rect">
            <a:avLst/>
          </a:prstGeom>
          <a:noFill/>
        </p:spPr>
        <p:txBody>
          <a:bodyPr wrap="square" rtlCol="0">
            <a:spAutoFit/>
          </a:bodyPr>
          <a:lstStyle/>
          <a:p>
            <a:r>
              <a:rPr lang="en-US" altLang="zh-CN" sz="1800" smtClean="0">
                <a:solidFill>
                  <a:schemeClr val="tx1"/>
                </a:solidFill>
                <a:latin typeface="Consolas" panose="020B0609020204030204" pitchFamily="49" charset="0"/>
                <a:cs typeface="Consolas" panose="020B0609020204030204" pitchFamily="49" charset="0"/>
              </a:rPr>
              <a:t>R</a:t>
            </a:r>
            <a:endParaRPr lang="zh-CN" altLang="en-US" sz="1800">
              <a:solidFill>
                <a:schemeClr val="tx1"/>
              </a:solidFill>
              <a:latin typeface="Consolas" panose="020B0609020204030204" pitchFamily="49" charset="0"/>
              <a:cs typeface="Consolas" panose="020B0609020204030204" pitchFamily="49" charset="0"/>
            </a:endParaRPr>
          </a:p>
        </p:txBody>
      </p:sp>
      <p:grpSp>
        <p:nvGrpSpPr>
          <p:cNvPr id="56" name="组合 55"/>
          <p:cNvGrpSpPr/>
          <p:nvPr/>
        </p:nvGrpSpPr>
        <p:grpSpPr>
          <a:xfrm>
            <a:off x="5953124" y="1142984"/>
            <a:ext cx="3571900" cy="3370649"/>
            <a:chOff x="4429124" y="1142984"/>
            <a:chExt cx="3571900" cy="3370649"/>
          </a:xfrm>
        </p:grpSpPr>
        <p:sp>
          <p:nvSpPr>
            <p:cNvPr id="31" name="Oval 4"/>
            <p:cNvSpPr>
              <a:spLocks noChangeArrowheads="1"/>
            </p:cNvSpPr>
            <p:nvPr/>
          </p:nvSpPr>
          <p:spPr bwMode="auto">
            <a:xfrm>
              <a:off x="5857884" y="2025549"/>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2" name="Oval 4"/>
            <p:cNvSpPr>
              <a:spLocks noChangeArrowheads="1"/>
            </p:cNvSpPr>
            <p:nvPr/>
          </p:nvSpPr>
          <p:spPr bwMode="auto">
            <a:xfrm>
              <a:off x="5429256" y="298337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 name="Oval 4"/>
            <p:cNvSpPr>
              <a:spLocks noChangeArrowheads="1"/>
            </p:cNvSpPr>
            <p:nvPr/>
          </p:nvSpPr>
          <p:spPr bwMode="auto">
            <a:xfrm>
              <a:off x="6462454" y="1142984"/>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11</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4" name="Oval 4"/>
            <p:cNvSpPr>
              <a:spLocks noChangeArrowheads="1"/>
            </p:cNvSpPr>
            <p:nvPr/>
          </p:nvSpPr>
          <p:spPr bwMode="auto">
            <a:xfrm>
              <a:off x="6215074" y="298337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5" name="Oval 4"/>
            <p:cNvSpPr>
              <a:spLocks noChangeArrowheads="1"/>
            </p:cNvSpPr>
            <p:nvPr/>
          </p:nvSpPr>
          <p:spPr bwMode="auto">
            <a:xfrm>
              <a:off x="7111519" y="2025549"/>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18</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6" name="Oval 4"/>
            <p:cNvSpPr>
              <a:spLocks noChangeArrowheads="1"/>
            </p:cNvSpPr>
            <p:nvPr/>
          </p:nvSpPr>
          <p:spPr bwMode="auto">
            <a:xfrm>
              <a:off x="7497024" y="298337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26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37" name="直接连接符 36"/>
            <p:cNvCxnSpPr>
              <a:stCxn id="33" idx="3"/>
              <a:endCxn id="31" idx="0"/>
            </p:cNvCxnSpPr>
            <p:nvPr/>
          </p:nvCxnSpPr>
          <p:spPr>
            <a:xfrm rot="5400000">
              <a:off x="6096887" y="1586173"/>
              <a:ext cx="452374" cy="4263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1" idx="3"/>
              <a:endCxn id="32" idx="0"/>
            </p:cNvCxnSpPr>
            <p:nvPr/>
          </p:nvCxnSpPr>
          <p:spPr>
            <a:xfrm rot="5400000">
              <a:off x="5542658" y="2594339"/>
              <a:ext cx="527635"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1" idx="5"/>
              <a:endCxn id="34" idx="0"/>
            </p:cNvCxnSpPr>
            <p:nvPr/>
          </p:nvCxnSpPr>
          <p:spPr>
            <a:xfrm rot="16200000" flipH="1">
              <a:off x="6113757" y="2630057"/>
              <a:ext cx="527635"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5" idx="5"/>
              <a:endCxn id="36" idx="0"/>
            </p:cNvCxnSpPr>
            <p:nvPr/>
          </p:nvCxnSpPr>
          <p:spPr>
            <a:xfrm rot="16200000" flipH="1">
              <a:off x="7381550" y="2615900"/>
              <a:ext cx="527635"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5"/>
              <a:endCxn id="35" idx="0"/>
            </p:cNvCxnSpPr>
            <p:nvPr/>
          </p:nvCxnSpPr>
          <p:spPr>
            <a:xfrm rot="16200000" flipH="1">
              <a:off x="6901895" y="1563925"/>
              <a:ext cx="452374" cy="470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2" name="Oval 4"/>
            <p:cNvSpPr>
              <a:spLocks noChangeArrowheads="1"/>
            </p:cNvSpPr>
            <p:nvPr/>
          </p:nvSpPr>
          <p:spPr bwMode="auto">
            <a:xfrm>
              <a:off x="6786578" y="2983375"/>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15</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3" name="TextBox 42"/>
            <p:cNvSpPr txBox="1"/>
            <p:nvPr/>
          </p:nvSpPr>
          <p:spPr>
            <a:xfrm>
              <a:off x="6215074" y="4000504"/>
              <a:ext cx="357190"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44" name="直接连接符 43"/>
            <p:cNvCxnSpPr>
              <a:stCxn id="35" idx="3"/>
              <a:endCxn id="42" idx="0"/>
            </p:cNvCxnSpPr>
            <p:nvPr/>
          </p:nvCxnSpPr>
          <p:spPr>
            <a:xfrm rot="5400000">
              <a:off x="6848136" y="2646182"/>
              <a:ext cx="527635"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5" name="Oval 4"/>
            <p:cNvSpPr>
              <a:spLocks noChangeArrowheads="1"/>
            </p:cNvSpPr>
            <p:nvPr/>
          </p:nvSpPr>
          <p:spPr bwMode="auto">
            <a:xfrm>
              <a:off x="6487763" y="4009633"/>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14</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cxnSp>
          <p:nvCxnSpPr>
            <p:cNvPr id="46" name="直接连接符 45"/>
            <p:cNvCxnSpPr>
              <a:endCxn id="45" idx="0"/>
            </p:cNvCxnSpPr>
            <p:nvPr/>
          </p:nvCxnSpPr>
          <p:spPr>
            <a:xfrm rot="5400000">
              <a:off x="6542789" y="3665909"/>
              <a:ext cx="540698"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143768" y="2714620"/>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8" name="Oval 4"/>
            <p:cNvSpPr>
              <a:spLocks noChangeArrowheads="1"/>
            </p:cNvSpPr>
            <p:nvPr/>
          </p:nvSpPr>
          <p:spPr bwMode="auto">
            <a:xfrm>
              <a:off x="7162954" y="4009633"/>
              <a:ext cx="504000" cy="504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16</a:t>
              </a:r>
              <a:endParaRPr kumimoji="1" lang="en-US" altLang="zh-CN" sz="2000" b="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9" name="TextBox 48"/>
            <p:cNvSpPr txBox="1"/>
            <p:nvPr/>
          </p:nvSpPr>
          <p:spPr>
            <a:xfrm>
              <a:off x="7643834" y="3929066"/>
              <a:ext cx="285752" cy="368300"/>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54" name="直接连接符 53"/>
            <p:cNvCxnSpPr>
              <a:stCxn id="42" idx="5"/>
              <a:endCxn id="48" idx="0"/>
            </p:cNvCxnSpPr>
            <p:nvPr/>
          </p:nvCxnSpPr>
          <p:spPr>
            <a:xfrm rot="16200000" flipH="1">
              <a:off x="7017828" y="3612506"/>
              <a:ext cx="596067" cy="1981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5" name="右箭头 54"/>
            <p:cNvSpPr/>
            <p:nvPr/>
          </p:nvSpPr>
          <p:spPr>
            <a:xfrm>
              <a:off x="4429124" y="2643182"/>
              <a:ext cx="571504"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57" name="TextBox 56"/>
          <p:cNvSpPr txBox="1"/>
          <p:nvPr/>
        </p:nvSpPr>
        <p:spPr>
          <a:xfrm>
            <a:off x="7524760" y="5357826"/>
            <a:ext cx="2428892" cy="398780"/>
          </a:xfrm>
          <a:prstGeom prst="rect">
            <a:avLst/>
          </a:prstGeom>
          <a:noFill/>
        </p:spPr>
        <p:txBody>
          <a:bodyPr wrap="square" rtlCol="0">
            <a:spAutoFit/>
          </a:bodyPr>
          <a:lstStyle/>
          <a:p>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构造的结果</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AVL</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树</a:t>
            </a:r>
            <a:endParaRPr lang="zh-CN" altLang="en-US" sz="2000" dirty="0">
              <a:solidFill>
                <a:schemeClr val="tx1"/>
              </a:solidFill>
            </a:endParaRPr>
          </a:p>
        </p:txBody>
      </p:sp>
      <p:sp>
        <p:nvSpPr>
          <p:cNvPr id="58" name="上箭头 57"/>
          <p:cNvSpPr/>
          <p:nvPr/>
        </p:nvSpPr>
        <p:spPr>
          <a:xfrm>
            <a:off x="8524892" y="4786322"/>
            <a:ext cx="214314" cy="42862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p:bldP spid="25" grpId="0" bldLvl="0" animBg="1"/>
      <p:bldP spid="26" grpId="0"/>
      <p:bldP spid="29" grpId="0"/>
      <p:bldP spid="30" grpId="0"/>
      <p:bldP spid="57" grpId="0"/>
      <p:bldP spid="5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8"/>
          <p:cNvSpPr txBox="1">
            <a:spLocks noChangeArrowheads="1"/>
          </p:cNvSpPr>
          <p:nvPr/>
        </p:nvSpPr>
        <p:spPr bwMode="auto">
          <a:xfrm>
            <a:off x="4225592" y="404474"/>
            <a:ext cx="4143404" cy="645160"/>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36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二叉排序</a:t>
            </a:r>
            <a:r>
              <a:rPr lang="zh-CN" altLang="en-US" sz="36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sz="36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0484" name="Text Box 9"/>
          <p:cNvSpPr txBox="1">
            <a:spLocks noChangeArrowheads="1"/>
          </p:cNvSpPr>
          <p:nvPr/>
        </p:nvSpPr>
        <p:spPr bwMode="auto">
          <a:xfrm>
            <a:off x="1847215" y="1412240"/>
            <a:ext cx="7891145" cy="1014730"/>
          </a:xfrm>
          <a:prstGeom prst="rect">
            <a:avLst/>
          </a:prstGeom>
          <a:noFill/>
          <a:ln w="9525">
            <a:noFill/>
            <a:miter lim="800000"/>
          </a:ln>
        </p:spPr>
        <p:txBody>
          <a:bodyPr wrap="square">
            <a:spAutoFit/>
          </a:bodyPr>
          <a:lstStyle/>
          <a:p>
            <a:pPr marL="0" indent="0" algn="just">
              <a:lnSpc>
                <a:spcPts val="3000"/>
              </a:lnSpc>
              <a:spcBef>
                <a:spcPct val="50000"/>
              </a:spcBef>
              <a:buNone/>
            </a:pP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二叉排序树</a:t>
            </a:r>
            <a:endPar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None/>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58" name="组合 57"/>
          <p:cNvGrpSpPr/>
          <p:nvPr/>
        </p:nvGrpSpPr>
        <p:grpSpPr>
          <a:xfrm>
            <a:off x="7182188" y="3145021"/>
            <a:ext cx="1000132" cy="2000264"/>
            <a:chOff x="7715272" y="4111491"/>
            <a:chExt cx="1000132" cy="2000264"/>
          </a:xfrm>
        </p:grpSpPr>
        <p:sp>
          <p:nvSpPr>
            <p:cNvPr id="39" name="椭圆 38"/>
            <p:cNvSpPr/>
            <p:nvPr/>
          </p:nvSpPr>
          <p:spPr>
            <a:xfrm>
              <a:off x="8283404" y="4111491"/>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0" name="椭圆 39"/>
            <p:cNvSpPr/>
            <p:nvPr/>
          </p:nvSpPr>
          <p:spPr>
            <a:xfrm>
              <a:off x="7997652" y="4893937"/>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1" name="椭圆 40"/>
            <p:cNvSpPr/>
            <p:nvPr/>
          </p:nvSpPr>
          <p:spPr>
            <a:xfrm>
              <a:off x="7715272" y="567975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8" name="直接连接符 47"/>
            <p:cNvCxnSpPr>
              <a:stCxn id="39" idx="3"/>
              <a:endCxn id="40" idx="0"/>
            </p:cNvCxnSpPr>
            <p:nvPr/>
          </p:nvCxnSpPr>
          <p:spPr>
            <a:xfrm rot="5400000">
              <a:off x="8073306" y="4620573"/>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0" idx="3"/>
              <a:endCxn id="41" idx="0"/>
            </p:cNvCxnSpPr>
            <p:nvPr/>
          </p:nvCxnSpPr>
          <p:spPr>
            <a:xfrm rot="5400000">
              <a:off x="7787554" y="5406391"/>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566998" y="2426710"/>
            <a:ext cx="2428892" cy="2786082"/>
            <a:chOff x="6286512" y="3329045"/>
            <a:chExt cx="2428892" cy="2786082"/>
          </a:xfrm>
        </p:grpSpPr>
        <p:sp>
          <p:nvSpPr>
            <p:cNvPr id="3" name="椭圆 2"/>
            <p:cNvSpPr/>
            <p:nvPr/>
          </p:nvSpPr>
          <p:spPr>
            <a:xfrm>
              <a:off x="7286644" y="3329045"/>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6286512" y="4182929"/>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6715140" y="4897309"/>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8283404" y="4111491"/>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7997652" y="4893937"/>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7715272" y="567975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2" name="椭圆 41"/>
            <p:cNvSpPr/>
            <p:nvPr/>
          </p:nvSpPr>
          <p:spPr>
            <a:xfrm>
              <a:off x="6357950" y="5683127"/>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3" name="直接连接符 42"/>
            <p:cNvCxnSpPr>
              <a:stCxn id="3" idx="3"/>
              <a:endCxn id="36" idx="7"/>
            </p:cNvCxnSpPr>
            <p:nvPr/>
          </p:nvCxnSpPr>
          <p:spPr>
            <a:xfrm rot="5400000">
              <a:off x="6728371" y="3624656"/>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5"/>
              <a:endCxn id="4" idx="1"/>
            </p:cNvCxnSpPr>
            <p:nvPr/>
          </p:nvCxnSpPr>
          <p:spPr>
            <a:xfrm rot="16200000" flipH="1">
              <a:off x="7762536" y="3590623"/>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37" idx="0"/>
            </p:cNvCxnSpPr>
            <p:nvPr/>
          </p:nvCxnSpPr>
          <p:spPr>
            <a:xfrm rot="16200000" flipH="1">
              <a:off x="6620371" y="4586539"/>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7" idx="3"/>
              <a:endCxn id="42" idx="0"/>
            </p:cNvCxnSpPr>
            <p:nvPr/>
          </p:nvCxnSpPr>
          <p:spPr>
            <a:xfrm rot="5400000">
              <a:off x="6467637" y="5372358"/>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 idx="3"/>
              <a:endCxn id="5" idx="0"/>
            </p:cNvCxnSpPr>
            <p:nvPr/>
          </p:nvCxnSpPr>
          <p:spPr>
            <a:xfrm rot="5400000">
              <a:off x="8073306" y="4620573"/>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3"/>
              <a:endCxn id="6" idx="0"/>
            </p:cNvCxnSpPr>
            <p:nvPr/>
          </p:nvCxnSpPr>
          <p:spPr>
            <a:xfrm rot="5400000">
              <a:off x="7787554" y="5406391"/>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567916" y="1124427"/>
            <a:ext cx="7786742" cy="2861310"/>
          </a:xfrm>
          <a:prstGeom prst="rect">
            <a:avLst/>
          </a:prstGeom>
          <a:noFill/>
          <a:ln w="9525">
            <a:noFill/>
            <a:miter lim="800000"/>
          </a:ln>
        </p:spPr>
        <p:txBody>
          <a:bodyPr wrap="square">
            <a:spAutoFit/>
          </a:bodyPr>
          <a:lstStyle/>
          <a:p>
            <a:pPr marL="457200" indent="-457200" algn="just" fontAlgn="ctr">
              <a:lnSpc>
                <a:spcPts val="3200"/>
              </a:lnSpc>
              <a:spcBef>
                <a:spcPct val="50000"/>
              </a:spcBef>
              <a:buBlip>
                <a:blip r:embed="rId1"/>
              </a:buBlip>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平衡二叉树上的</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查找</a:t>
            </a:r>
            <a:endPar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fontAlgn="ctr">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平衡二叉树上进行查找的过程和在二叉排序树上进行查找的过程完全</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相同。</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fontAlgn="ctr">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最坏的情况下，普通二叉排序树的查找长度为</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O(</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。那么，平衡二叉树的情况又是怎样的呢？下面分析平衡二叉树的高度</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和结点个数</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之间的关系。 </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567282" y="404794"/>
            <a:ext cx="7462860" cy="1983740"/>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8.7】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已知一组关键字为</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25,18,46,2,53,39,32,4,74,67,60,11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按表中的元素顺序依次插入到一棵初始为空的二叉排序树中，</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请判断其是否为平衡二叉树，若不是，请</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调整成</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5059" name="Rectangle 5"/>
          <p:cNvSpPr>
            <a:spLocks noChangeArrowheads="1"/>
          </p:cNvSpPr>
          <p:nvPr/>
        </p:nvSpPr>
        <p:spPr bwMode="auto">
          <a:xfrm>
            <a:off x="1524000" y="2463800"/>
            <a:ext cx="309880" cy="368300"/>
          </a:xfrm>
          <a:prstGeom prst="rect">
            <a:avLst/>
          </a:prstGeom>
          <a:noFill/>
          <a:ln w="9525">
            <a:noFill/>
            <a:miter lim="800000"/>
          </a:ln>
        </p:spPr>
        <p:txBody>
          <a:bodyPr wrap="none" anchor="ctr">
            <a:spAutoFit/>
          </a:bodyPr>
          <a:lstStyle/>
          <a:p>
            <a:endParaRPr lang="zh-CN" altLang="en-US"/>
          </a:p>
        </p:txBody>
      </p:sp>
      <p:sp>
        <p:nvSpPr>
          <p:cNvPr id="5" name="TextBox 4"/>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2353310" y="116205"/>
            <a:ext cx="8354695" cy="2076450"/>
          </a:xfrm>
          <a:prstGeom prst="rect">
            <a:avLst/>
          </a:prstGeom>
          <a:noFill/>
          <a:ln w="9525">
            <a:noFill/>
            <a:miter lim="800000"/>
          </a:ln>
        </p:spPr>
        <p:txBody>
          <a:bodyPr wrap="square">
            <a:spAutoFit/>
          </a:bodyPr>
          <a:lstStyle/>
          <a:p>
            <a:pPr>
              <a:lnSpc>
                <a:spcPct val="150000"/>
              </a:lnSpc>
            </a:pP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已知一组关键字为</a:t>
            </a:r>
            <a:r>
              <a:rPr lang="zh-CN" altLang="en-US"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a:t>
            </a:r>
            <a:r>
              <a:rPr lang="en-US" altLang="zh-CN"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25,18,46,2,53,39,32,4,74,67,60,11</a:t>
            </a:r>
            <a:r>
              <a:rPr lang="zh-CN" altLang="en-US"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a:t>
            </a:r>
            <a:endPar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按表中的元素顺序依次插入到一棵初始为空的二叉排序树中，</a:t>
            </a:r>
            <a:endPar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请判断其是否为平衡二叉树，若不是，请调整成</a:t>
            </a:r>
            <a:endPar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6152" name="Rectangle 7"/>
          <p:cNvSpPr>
            <a:spLocks noChangeArrowheads="1"/>
          </p:cNvSpPr>
          <p:nvPr/>
        </p:nvSpPr>
        <p:spPr bwMode="auto">
          <a:xfrm>
            <a:off x="1524000" y="3078163"/>
            <a:ext cx="309880" cy="368300"/>
          </a:xfrm>
          <a:prstGeom prst="rect">
            <a:avLst/>
          </a:prstGeom>
          <a:noFill/>
          <a:ln w="9525">
            <a:noFill/>
            <a:miter lim="800000"/>
          </a:ln>
        </p:spPr>
        <p:txBody>
          <a:bodyPr wrap="none" anchor="ctr">
            <a:spAutoFit/>
          </a:bodyPr>
          <a:lstStyle/>
          <a:p>
            <a:endParaRPr lang="zh-CN" altLang="en-US"/>
          </a:p>
        </p:txBody>
      </p:sp>
      <p:sp>
        <p:nvSpPr>
          <p:cNvPr id="6153" name="Rectangle 9"/>
          <p:cNvSpPr>
            <a:spLocks noChangeArrowheads="1"/>
          </p:cNvSpPr>
          <p:nvPr/>
        </p:nvSpPr>
        <p:spPr bwMode="auto">
          <a:xfrm>
            <a:off x="1524000" y="3078163"/>
            <a:ext cx="309880" cy="368300"/>
          </a:xfrm>
          <a:prstGeom prst="rect">
            <a:avLst/>
          </a:prstGeom>
          <a:noFill/>
          <a:ln w="9525">
            <a:noFill/>
            <a:miter lim="800000"/>
          </a:ln>
        </p:spPr>
        <p:txBody>
          <a:bodyPr wrap="none" anchor="ctr">
            <a:spAutoFit/>
          </a:bodyPr>
          <a:lstStyle/>
          <a:p>
            <a:endParaRPr lang="zh-CN" altLang="en-US"/>
          </a:p>
        </p:txBody>
      </p:sp>
      <p:sp>
        <p:nvSpPr>
          <p:cNvPr id="12" name="椭圆 11"/>
          <p:cNvSpPr/>
          <p:nvPr/>
        </p:nvSpPr>
        <p:spPr>
          <a:xfrm>
            <a:off x="5667372" y="178592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25</a:t>
            </a: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109" name="组合 108"/>
          <p:cNvGrpSpPr/>
          <p:nvPr/>
        </p:nvGrpSpPr>
        <p:grpSpPr>
          <a:xfrm>
            <a:off x="4381488" y="2035959"/>
            <a:ext cx="1285885" cy="1035851"/>
            <a:chOff x="2857488" y="2035959"/>
            <a:chExt cx="1285885" cy="1035851"/>
          </a:xfrm>
        </p:grpSpPr>
        <p:sp>
          <p:nvSpPr>
            <p:cNvPr id="11" name="椭圆 10"/>
            <p:cNvSpPr/>
            <p:nvPr/>
          </p:nvSpPr>
          <p:spPr>
            <a:xfrm>
              <a:off x="2857488" y="257174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18</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4" name="直接连接符 23"/>
            <p:cNvCxnSpPr>
              <a:stCxn id="12" idx="2"/>
              <a:endCxn id="11" idx="7"/>
            </p:cNvCxnSpPr>
            <p:nvPr/>
          </p:nvCxnSpPr>
          <p:spPr>
            <a:xfrm rot="10800000" flipV="1">
              <a:off x="3345298" y="2035959"/>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3881422" y="2998577"/>
            <a:ext cx="583762" cy="930489"/>
            <a:chOff x="2357422" y="2998577"/>
            <a:chExt cx="583762" cy="930489"/>
          </a:xfrm>
        </p:grpSpPr>
        <p:sp>
          <p:nvSpPr>
            <p:cNvPr id="13" name="椭圆 12"/>
            <p:cNvSpPr/>
            <p:nvPr/>
          </p:nvSpPr>
          <p:spPr>
            <a:xfrm>
              <a:off x="2357422" y="3429000"/>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6" name="直接连接符 25"/>
            <p:cNvCxnSpPr>
              <a:stCxn id="11" idx="3"/>
              <a:endCxn id="13" idx="0"/>
            </p:cNvCxnSpPr>
            <p:nvPr/>
          </p:nvCxnSpPr>
          <p:spPr>
            <a:xfrm rot="5400000">
              <a:off x="2576968" y="3064784"/>
              <a:ext cx="430423"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6238876" y="2035959"/>
            <a:ext cx="1285884" cy="1035851"/>
            <a:chOff x="4714876" y="2035959"/>
            <a:chExt cx="1285884" cy="1035851"/>
          </a:xfrm>
        </p:grpSpPr>
        <p:sp>
          <p:nvSpPr>
            <p:cNvPr id="16" name="椭圆 15"/>
            <p:cNvSpPr/>
            <p:nvPr/>
          </p:nvSpPr>
          <p:spPr>
            <a:xfrm>
              <a:off x="5429256" y="257174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0" name="直接连接符 29"/>
            <p:cNvCxnSpPr>
              <a:stCxn id="12" idx="6"/>
              <a:endCxn id="16" idx="1"/>
            </p:cNvCxnSpPr>
            <p:nvPr/>
          </p:nvCxnSpPr>
          <p:spPr>
            <a:xfrm>
              <a:off x="4714876" y="2035959"/>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4369231" y="3855833"/>
            <a:ext cx="655199" cy="930489"/>
            <a:chOff x="2845231" y="3855833"/>
            <a:chExt cx="655199" cy="930489"/>
          </a:xfrm>
        </p:grpSpPr>
        <p:sp>
          <p:nvSpPr>
            <p:cNvPr id="14" name="椭圆 13"/>
            <p:cNvSpPr/>
            <p:nvPr/>
          </p:nvSpPr>
          <p:spPr>
            <a:xfrm>
              <a:off x="2928926" y="428625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2" name="直接连接符 31"/>
            <p:cNvCxnSpPr>
              <a:stCxn id="13" idx="5"/>
              <a:endCxn id="14" idx="1"/>
            </p:cNvCxnSpPr>
            <p:nvPr/>
          </p:nvCxnSpPr>
          <p:spPr>
            <a:xfrm rot="16200000" flipH="1">
              <a:off x="2677098" y="4023966"/>
              <a:ext cx="503656"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4940735" y="4713089"/>
            <a:ext cx="655199" cy="859051"/>
            <a:chOff x="3416735" y="4713089"/>
            <a:chExt cx="655199" cy="859051"/>
          </a:xfrm>
        </p:grpSpPr>
        <p:sp>
          <p:nvSpPr>
            <p:cNvPr id="15" name="椭圆 14"/>
            <p:cNvSpPr/>
            <p:nvPr/>
          </p:nvSpPr>
          <p:spPr>
            <a:xfrm>
              <a:off x="3500430" y="507207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11</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4" name="直接连接符 33"/>
            <p:cNvCxnSpPr>
              <a:stCxn id="14" idx="5"/>
              <a:endCxn id="15" idx="1"/>
            </p:cNvCxnSpPr>
            <p:nvPr/>
          </p:nvCxnSpPr>
          <p:spPr>
            <a:xfrm rot="16200000" flipH="1">
              <a:off x="3284321" y="4845503"/>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6453190" y="2998577"/>
            <a:ext cx="583762" cy="859051"/>
            <a:chOff x="4929190" y="2998577"/>
            <a:chExt cx="583762" cy="859051"/>
          </a:xfrm>
        </p:grpSpPr>
        <p:sp>
          <p:nvSpPr>
            <p:cNvPr id="17" name="椭圆 16"/>
            <p:cNvSpPr/>
            <p:nvPr/>
          </p:nvSpPr>
          <p:spPr>
            <a:xfrm>
              <a:off x="4929190" y="335756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39</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7" name="直接连接符 36"/>
            <p:cNvCxnSpPr>
              <a:stCxn id="16" idx="3"/>
              <a:endCxn id="17" idx="0"/>
            </p:cNvCxnSpPr>
            <p:nvPr/>
          </p:nvCxnSpPr>
          <p:spPr>
            <a:xfrm rot="5400000">
              <a:off x="5184455" y="3029065"/>
              <a:ext cx="358985"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7441065" y="2998576"/>
            <a:ext cx="726637" cy="859052"/>
            <a:chOff x="5917065" y="2998576"/>
            <a:chExt cx="726637" cy="859052"/>
          </a:xfrm>
        </p:grpSpPr>
        <p:sp>
          <p:nvSpPr>
            <p:cNvPr id="19" name="椭圆 18"/>
            <p:cNvSpPr/>
            <p:nvPr/>
          </p:nvSpPr>
          <p:spPr>
            <a:xfrm>
              <a:off x="6072198" y="335756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9" name="直接连接符 38"/>
            <p:cNvCxnSpPr>
              <a:stCxn id="16" idx="5"/>
              <a:endCxn id="19" idx="0"/>
            </p:cNvCxnSpPr>
            <p:nvPr/>
          </p:nvCxnSpPr>
          <p:spPr>
            <a:xfrm rot="16200000" flipH="1">
              <a:off x="5958015" y="2957626"/>
              <a:ext cx="358985" cy="4408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6024562" y="3784395"/>
            <a:ext cx="571504" cy="930489"/>
            <a:chOff x="4500562" y="3784395"/>
            <a:chExt cx="571504" cy="930489"/>
          </a:xfrm>
        </p:grpSpPr>
        <p:sp>
          <p:nvSpPr>
            <p:cNvPr id="18" name="椭圆 17"/>
            <p:cNvSpPr/>
            <p:nvPr/>
          </p:nvSpPr>
          <p:spPr>
            <a:xfrm>
              <a:off x="4500562" y="421481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1" name="直接连接符 40"/>
            <p:cNvCxnSpPr>
              <a:stCxn id="17" idx="3"/>
              <a:endCxn id="18" idx="0"/>
            </p:cNvCxnSpPr>
            <p:nvPr/>
          </p:nvCxnSpPr>
          <p:spPr>
            <a:xfrm rot="5400000">
              <a:off x="4684389" y="3886321"/>
              <a:ext cx="430423"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8084007" y="3784395"/>
            <a:ext cx="726637" cy="930489"/>
            <a:chOff x="6560007" y="3784395"/>
            <a:chExt cx="726637" cy="930489"/>
          </a:xfrm>
        </p:grpSpPr>
        <p:sp>
          <p:nvSpPr>
            <p:cNvPr id="20" name="椭圆 19"/>
            <p:cNvSpPr/>
            <p:nvPr/>
          </p:nvSpPr>
          <p:spPr>
            <a:xfrm>
              <a:off x="6715140" y="421481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74</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3" name="直接连接符 42"/>
            <p:cNvCxnSpPr>
              <a:stCxn id="19" idx="5"/>
              <a:endCxn id="20" idx="1"/>
            </p:cNvCxnSpPr>
            <p:nvPr/>
          </p:nvCxnSpPr>
          <p:spPr>
            <a:xfrm rot="16200000" flipH="1">
              <a:off x="6427593" y="3916809"/>
              <a:ext cx="503656"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8" name="组合 117"/>
          <p:cNvGrpSpPr/>
          <p:nvPr/>
        </p:nvGrpSpPr>
        <p:grpSpPr>
          <a:xfrm>
            <a:off x="7596198" y="4641651"/>
            <a:ext cx="726637" cy="787613"/>
            <a:chOff x="6072198" y="4641651"/>
            <a:chExt cx="726637" cy="787613"/>
          </a:xfrm>
        </p:grpSpPr>
        <p:sp>
          <p:nvSpPr>
            <p:cNvPr id="21" name="椭圆 20"/>
            <p:cNvSpPr/>
            <p:nvPr/>
          </p:nvSpPr>
          <p:spPr>
            <a:xfrm>
              <a:off x="6072198" y="492919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67</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5" name="直接连接符 44"/>
            <p:cNvCxnSpPr>
              <a:stCxn id="20" idx="3"/>
              <a:endCxn id="21" idx="7"/>
            </p:cNvCxnSpPr>
            <p:nvPr/>
          </p:nvCxnSpPr>
          <p:spPr>
            <a:xfrm rot="5400000">
              <a:off x="6499031" y="4702627"/>
              <a:ext cx="360780"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7024694" y="5356031"/>
            <a:ext cx="655199" cy="859051"/>
            <a:chOff x="5500694" y="5356031"/>
            <a:chExt cx="655199" cy="859051"/>
          </a:xfrm>
        </p:grpSpPr>
        <p:sp>
          <p:nvSpPr>
            <p:cNvPr id="22" name="椭圆 21"/>
            <p:cNvSpPr/>
            <p:nvPr/>
          </p:nvSpPr>
          <p:spPr>
            <a:xfrm>
              <a:off x="5500694" y="571501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7" name="直接连接符 46"/>
            <p:cNvCxnSpPr>
              <a:stCxn id="21" idx="3"/>
              <a:endCxn id="22" idx="7"/>
            </p:cNvCxnSpPr>
            <p:nvPr/>
          </p:nvCxnSpPr>
          <p:spPr>
            <a:xfrm rot="5400000">
              <a:off x="5856089" y="5488445"/>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9382148" y="3429000"/>
            <a:ext cx="1000132" cy="1014730"/>
          </a:xfrm>
          <a:prstGeom prst="rect">
            <a:avLst/>
          </a:prstGeom>
          <a:noFill/>
        </p:spPr>
        <p:txBody>
          <a:bodyPr wrap="square" rtlCol="0">
            <a:spAutoFit/>
          </a:bodyPr>
          <a:lstStyle/>
          <a:p>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生成的二叉排序树</a:t>
            </a:r>
            <a:endParaRPr lang="zh-CN" altLang="en-US" sz="2000">
              <a:latin typeface="仿宋" panose="02010609060101010101" pitchFamily="49" charset="-122"/>
              <a:ea typeface="仿宋" panose="02010609060101010101" pitchFamily="49" charset="-122"/>
            </a:endParaRPr>
          </a:p>
        </p:txBody>
      </p:sp>
      <p:sp>
        <p:nvSpPr>
          <p:cNvPr id="121" name="左箭头 120"/>
          <p:cNvSpPr/>
          <p:nvPr/>
        </p:nvSpPr>
        <p:spPr>
          <a:xfrm>
            <a:off x="8882082" y="3857628"/>
            <a:ext cx="357190" cy="214314"/>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3" name="TextBox 52"/>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809852" y="2357430"/>
            <a:ext cx="7572428" cy="1014730"/>
          </a:xfrm>
          <a:prstGeom prst="rect">
            <a:avLst/>
          </a:prstGeom>
          <a:noFill/>
          <a:ln w="9525">
            <a:noFill/>
            <a:miter lim="800000"/>
          </a:ln>
        </p:spPr>
        <p:txBody>
          <a:bodyPr wrap="square">
            <a:spAutoFit/>
          </a:bodyPr>
          <a:lstStyle/>
          <a:p>
            <a:pPr marL="457200" indent="-457200">
              <a:lnSpc>
                <a:spcPct val="150000"/>
              </a:lnSpc>
              <a:spcBef>
                <a:spcPct val="50000"/>
              </a:spcBef>
              <a:buBlip>
                <a:blip r:embed="rId1"/>
              </a:buBlip>
            </a:pPr>
            <a:r>
              <a:rPr kumimoji="1"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哈希</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表</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Hash Table</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）又称散列表，是除</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顺序存储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结构、</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链式存储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结构和索引表存储结构之外的又一种</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存储结构。</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4310050" y="214290"/>
            <a:ext cx="3500462" cy="5835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1" lang="en-US" altLang="zh-CN" sz="3200"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z="3200"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哈希表查找</a:t>
            </a:r>
            <a:endParaRPr kumimoji="1" lang="zh-CN" altLang="en-US" sz="3200"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4" name="TextBox 3"/>
          <p:cNvSpPr txBox="1"/>
          <p:nvPr/>
        </p:nvSpPr>
        <p:spPr>
          <a:xfrm>
            <a:off x="2738414" y="1285860"/>
            <a:ext cx="4572032" cy="52197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8.4.1 </a:t>
            </a:r>
            <a:r>
              <a:rPr kumimoji="1" lang="zh-CN" altLang="en-US" sz="2800" smtClean="0">
                <a:solidFill>
                  <a:srgbClr val="FF0000"/>
                </a:solidFill>
                <a:latin typeface="Consolas" panose="020B0609020204030204" pitchFamily="49" charset="0"/>
                <a:ea typeface="微软雅黑" panose="020B0503020204020204" charset="-122"/>
                <a:cs typeface="Consolas" panose="020B0609020204030204" pitchFamily="49" charset="0"/>
              </a:rPr>
              <a:t>哈希</a:t>
            </a:r>
            <a:r>
              <a:rPr kumimoji="1" lang="zh-CN" altLang="en-US" sz="2800" dirty="0" smtClean="0">
                <a:solidFill>
                  <a:srgbClr val="FF0000"/>
                </a:solidFill>
                <a:latin typeface="Consolas" panose="020B0609020204030204" pitchFamily="49" charset="0"/>
                <a:ea typeface="微软雅黑" panose="020B0503020204020204" charset="-122"/>
                <a:cs typeface="Consolas" panose="020B0609020204030204" pitchFamily="49" charset="0"/>
              </a:rPr>
              <a:t>表的基本概念</a:t>
            </a:r>
            <a:endParaRPr kumimoji="1" lang="zh-CN" altLang="en-US" sz="2800" dirty="0" smtClean="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Oval 2"/>
          <p:cNvSpPr>
            <a:spLocks noChangeArrowheads="1"/>
          </p:cNvSpPr>
          <p:nvPr/>
        </p:nvSpPr>
        <p:spPr bwMode="auto">
          <a:xfrm>
            <a:off x="3484586" y="1655761"/>
            <a:ext cx="373114" cy="45245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zh-CN" altLang="en-US"/>
          </a:p>
        </p:txBody>
      </p:sp>
      <p:sp>
        <p:nvSpPr>
          <p:cNvPr id="80899" name="Oval 3"/>
          <p:cNvSpPr>
            <a:spLocks noChangeArrowheads="1"/>
          </p:cNvSpPr>
          <p:nvPr/>
        </p:nvSpPr>
        <p:spPr bwMode="auto">
          <a:xfrm>
            <a:off x="3700486" y="1871661"/>
            <a:ext cx="373114" cy="45245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zh-CN" altLang="en-US"/>
          </a:p>
        </p:txBody>
      </p:sp>
      <p:sp>
        <p:nvSpPr>
          <p:cNvPr id="80900" name="Oval 4"/>
          <p:cNvSpPr>
            <a:spLocks noChangeArrowheads="1"/>
          </p:cNvSpPr>
          <p:nvPr/>
        </p:nvSpPr>
        <p:spPr bwMode="auto">
          <a:xfrm>
            <a:off x="3916386" y="2087561"/>
            <a:ext cx="373114" cy="45245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zh-CN" altLang="en-US"/>
          </a:p>
        </p:txBody>
      </p:sp>
      <p:sp>
        <p:nvSpPr>
          <p:cNvPr id="80901" name="Oval 5"/>
          <p:cNvSpPr>
            <a:spLocks noChangeArrowheads="1"/>
          </p:cNvSpPr>
          <p:nvPr/>
        </p:nvSpPr>
        <p:spPr bwMode="auto">
          <a:xfrm>
            <a:off x="4203723" y="1582736"/>
            <a:ext cx="373114" cy="45245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zh-CN" altLang="en-US"/>
          </a:p>
        </p:txBody>
      </p:sp>
      <p:sp>
        <p:nvSpPr>
          <p:cNvPr id="80902" name="Oval 6"/>
          <p:cNvSpPr>
            <a:spLocks noChangeArrowheads="1"/>
          </p:cNvSpPr>
          <p:nvPr/>
        </p:nvSpPr>
        <p:spPr bwMode="auto">
          <a:xfrm>
            <a:off x="3484586" y="2447924"/>
            <a:ext cx="373114" cy="45245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zh-CN" altLang="en-US"/>
          </a:p>
        </p:txBody>
      </p:sp>
      <p:sp>
        <p:nvSpPr>
          <p:cNvPr id="80903" name="Oval 7"/>
          <p:cNvSpPr>
            <a:spLocks noChangeArrowheads="1"/>
          </p:cNvSpPr>
          <p:nvPr/>
        </p:nvSpPr>
        <p:spPr bwMode="auto">
          <a:xfrm>
            <a:off x="4276748" y="2374899"/>
            <a:ext cx="373114" cy="45245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zh-CN" altLang="en-US"/>
          </a:p>
        </p:txBody>
      </p:sp>
      <p:sp>
        <p:nvSpPr>
          <p:cNvPr id="80904" name="Oval 8"/>
          <p:cNvSpPr>
            <a:spLocks noChangeArrowheads="1"/>
          </p:cNvSpPr>
          <p:nvPr/>
        </p:nvSpPr>
        <p:spPr bwMode="auto">
          <a:xfrm>
            <a:off x="4637111" y="2016123"/>
            <a:ext cx="373114" cy="45245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zh-CN" altLang="en-US"/>
          </a:p>
        </p:txBody>
      </p:sp>
      <p:sp>
        <p:nvSpPr>
          <p:cNvPr id="80905" name="Oval 9"/>
          <p:cNvSpPr>
            <a:spLocks noChangeArrowheads="1"/>
          </p:cNvSpPr>
          <p:nvPr/>
        </p:nvSpPr>
        <p:spPr bwMode="auto">
          <a:xfrm>
            <a:off x="4132286" y="2808286"/>
            <a:ext cx="373114" cy="45245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zh-CN" altLang="en-US"/>
          </a:p>
        </p:txBody>
      </p:sp>
      <p:sp>
        <p:nvSpPr>
          <p:cNvPr id="80906" name="Oval 10"/>
          <p:cNvSpPr>
            <a:spLocks noChangeArrowheads="1"/>
          </p:cNvSpPr>
          <p:nvPr/>
        </p:nvSpPr>
        <p:spPr bwMode="auto">
          <a:xfrm>
            <a:off x="4708548" y="1655761"/>
            <a:ext cx="373114" cy="45245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zh-CN" altLang="en-US"/>
          </a:p>
        </p:txBody>
      </p:sp>
      <p:sp>
        <p:nvSpPr>
          <p:cNvPr id="80907" name="AutoShape 11"/>
          <p:cNvSpPr>
            <a:spLocks noChangeArrowheads="1"/>
          </p:cNvSpPr>
          <p:nvPr/>
        </p:nvSpPr>
        <p:spPr bwMode="auto">
          <a:xfrm>
            <a:off x="5356248" y="2457459"/>
            <a:ext cx="2160588" cy="360362"/>
          </a:xfrm>
          <a:prstGeom prst="rightArrow">
            <a:avLst>
              <a:gd name="adj1" fmla="val 50000"/>
              <a:gd name="adj2" fmla="val 149890"/>
            </a:avLst>
          </a:prstGeom>
        </p:spPr>
        <p:style>
          <a:lnRef idx="1">
            <a:schemeClr val="accent3"/>
          </a:lnRef>
          <a:fillRef idx="3">
            <a:schemeClr val="accent3"/>
          </a:fillRef>
          <a:effectRef idx="2">
            <a:schemeClr val="accent3"/>
          </a:effectRef>
          <a:fontRef idx="minor">
            <a:schemeClr val="lt1"/>
          </a:fontRef>
        </p:style>
        <p:txBody>
          <a:bodyPr wrap="none" anchor="ctr">
            <a:noAutofit/>
          </a:bodyPr>
          <a:lstStyle/>
          <a:p>
            <a:endParaRPr lang="zh-CN" altLang="en-US"/>
          </a:p>
        </p:txBody>
      </p:sp>
      <p:sp>
        <p:nvSpPr>
          <p:cNvPr id="80908" name="Text Box 12"/>
          <p:cNvSpPr txBox="1">
            <a:spLocks noChangeArrowheads="1"/>
          </p:cNvSpPr>
          <p:nvPr/>
        </p:nvSpPr>
        <p:spPr bwMode="auto">
          <a:xfrm>
            <a:off x="5381620" y="2000240"/>
            <a:ext cx="2016125" cy="398780"/>
          </a:xfrm>
          <a:prstGeom prst="rect">
            <a:avLst/>
          </a:prstGeom>
          <a:noFill/>
          <a:ln w="9525">
            <a:noFill/>
            <a:miter lim="800000"/>
          </a:ln>
        </p:spPr>
        <p:txBody>
          <a:bodyPr>
            <a:spAutoFit/>
          </a:bodyPr>
          <a:lstStyle/>
          <a:p>
            <a:pPr>
              <a:spcBef>
                <a:spcPct val="50000"/>
              </a:spcBef>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哈希函数</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t>
            </a:r>
            <a:endParaRPr lang="zh-CN" altLang="en-US" sz="2000" i="1"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80909" name="AutoShape 13"/>
          <p:cNvSpPr>
            <a:spLocks noChangeAspect="1" noChangeArrowheads="1"/>
          </p:cNvSpPr>
          <p:nvPr/>
        </p:nvSpPr>
        <p:spPr bwMode="auto">
          <a:xfrm>
            <a:off x="7804173" y="2026140"/>
            <a:ext cx="1649413" cy="1203433"/>
          </a:xfrm>
          <a:prstGeom prst="cube">
            <a:avLst>
              <a:gd name="adj" fmla="val 25000"/>
            </a:avLst>
          </a:prstGeom>
        </p:spPr>
        <p:style>
          <a:lnRef idx="1">
            <a:schemeClr val="accent2"/>
          </a:lnRef>
          <a:fillRef idx="2">
            <a:schemeClr val="accent2"/>
          </a:fillRef>
          <a:effectRef idx="1">
            <a:schemeClr val="accent2"/>
          </a:effectRef>
          <a:fontRef idx="minor">
            <a:schemeClr val="dk1"/>
          </a:fontRef>
        </p:style>
        <p:txBody>
          <a:bodyPr wrap="square" tIns="144000" bIns="144000" anchor="ctr">
            <a:spAutoFit/>
          </a:bodyPr>
          <a:lstStyle/>
          <a:p>
            <a:pPr algn="ctr"/>
            <a:r>
              <a:rPr lang="zh-CN" altLang="en-US" sz="2000" smtClean="0">
                <a:solidFill>
                  <a:srgbClr val="0000FF"/>
                </a:solidFill>
                <a:ea typeface="楷体" panose="02010609060101010101" pitchFamily="49" charset="-122"/>
                <a:cs typeface="Times New Roman" panose="02020603050405020304" pitchFamily="18" charset="0"/>
              </a:rPr>
              <a:t>存储</a:t>
            </a:r>
            <a:endParaRPr lang="en-US" altLang="zh-CN" sz="2000" smtClean="0">
              <a:solidFill>
                <a:srgbClr val="0000FF"/>
              </a:solidFill>
              <a:ea typeface="楷体" panose="02010609060101010101" pitchFamily="49" charset="-122"/>
              <a:cs typeface="Times New Roman" panose="02020603050405020304" pitchFamily="18" charset="0"/>
            </a:endParaRPr>
          </a:p>
          <a:p>
            <a:pPr algn="ctr"/>
            <a:r>
              <a:rPr lang="zh-CN" altLang="en-US" sz="2000" smtClean="0">
                <a:solidFill>
                  <a:srgbClr val="0000FF"/>
                </a:solidFill>
                <a:ea typeface="楷体" panose="02010609060101010101" pitchFamily="49" charset="-122"/>
                <a:cs typeface="Times New Roman" panose="02020603050405020304" pitchFamily="18" charset="0"/>
              </a:rPr>
              <a:t>地址</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80910" name="Text Box 14"/>
          <p:cNvSpPr txBox="1">
            <a:spLocks noChangeArrowheads="1"/>
          </p:cNvSpPr>
          <p:nvPr/>
        </p:nvSpPr>
        <p:spPr bwMode="auto">
          <a:xfrm>
            <a:off x="5146686" y="2928934"/>
            <a:ext cx="2592388" cy="398780"/>
          </a:xfrm>
          <a:prstGeom prst="rect">
            <a:avLst/>
          </a:prstGeom>
          <a:noFill/>
          <a:ln w="9525">
            <a:noFill/>
            <a:miter lim="800000"/>
          </a:ln>
        </p:spPr>
        <p:txBody>
          <a:bodyPr>
            <a:spAutoFit/>
          </a:bodyPr>
          <a:lstStyle/>
          <a:p>
            <a:pPr>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存储地址</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(key)</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TextBox 14"/>
          <p:cNvSpPr txBox="1"/>
          <p:nvPr/>
        </p:nvSpPr>
        <p:spPr>
          <a:xfrm>
            <a:off x="3758077" y="689364"/>
            <a:ext cx="2143140" cy="398780"/>
          </a:xfrm>
          <a:prstGeom prst="rect">
            <a:avLst/>
          </a:prstGeom>
          <a:noFill/>
        </p:spPr>
        <p:txBody>
          <a:bodyPr wrap="square" rtlCol="0">
            <a:spAutoFit/>
          </a:bodyPr>
          <a:lstStyle/>
          <a:p>
            <a:pPr algn="ctr"/>
            <a:r>
              <a:rPr kumimoji="1"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kumimoji="1"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个对象个数</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7024694" y="714356"/>
            <a:ext cx="3429024" cy="398780"/>
          </a:xfrm>
          <a:prstGeom prst="rect">
            <a:avLst/>
          </a:prstGeom>
          <a:noFill/>
        </p:spPr>
        <p:txBody>
          <a:bodyPr wrap="square" rtlCol="0">
            <a:spAutoFit/>
          </a:bodyPr>
          <a:lstStyle/>
          <a:p>
            <a:r>
              <a:rPr kumimoji="1"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a:t>
            </a:r>
            <a:r>
              <a:rPr kumimoji="1"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m</a:t>
            </a:r>
            <a:r>
              <a:rPr kumimoji="1" lang="en-US" altLang="zh-CN" sz="20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kumimoji="1"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）的连续内存单元</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8" name="直接箭头连接符 17"/>
          <p:cNvCxnSpPr>
            <a:stCxn id="15" idx="2"/>
          </p:cNvCxnSpPr>
          <p:nvPr/>
        </p:nvCxnSpPr>
        <p:spPr>
          <a:xfrm rot="5400000">
            <a:off x="6160158" y="1280423"/>
            <a:ext cx="385708" cy="1588"/>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8547146" y="1377964"/>
            <a:ext cx="385708" cy="1588"/>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024166" y="571480"/>
          <a:ext cx="4468495" cy="2969895"/>
        </p:xfrm>
        <a:graphic>
          <a:graphicData uri="http://schemas.openxmlformats.org/drawingml/2006/table">
            <a:tbl>
              <a:tblPr/>
              <a:tblGrid>
                <a:gridCol w="829945"/>
                <a:gridCol w="1133475"/>
                <a:gridCol w="1156335"/>
                <a:gridCol w="1348740"/>
              </a:tblGrid>
              <a:tr h="433705">
                <a:tc>
                  <a:txBody>
                    <a:bodyPr/>
                    <a:lstStyle/>
                    <a:p>
                      <a:pPr indent="0" algn="ctr">
                        <a:lnSpc>
                          <a:spcPct val="150000"/>
                        </a:lnSpc>
                        <a:spcAft>
                          <a:spcPts val="0"/>
                        </a:spcAft>
                      </a:pPr>
                      <a:r>
                        <a:rPr lang="zh-CN" sz="1600" b="1" kern="100" dirty="0">
                          <a:solidFill>
                            <a:srgbClr val="CC3300"/>
                          </a:solidFill>
                          <a:latin typeface="Consolas" panose="020B0609020204030204" pitchFamily="49" charset="0"/>
                          <a:ea typeface="楷体" panose="02010609060101010101" pitchFamily="49" charset="-122"/>
                          <a:cs typeface="Consolas" panose="020B0609020204030204" pitchFamily="49" charset="0"/>
                        </a:rPr>
                        <a:t>地址</a:t>
                      </a:r>
                      <a:endParaRPr lang="zh-CN" sz="1600" b="1" kern="100" dirty="0">
                        <a:solidFill>
                          <a:srgbClr val="CC33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a:noFill/>
                    </a:lnR>
                    <a:lnT>
                      <a:noFill/>
                    </a:lnT>
                    <a:lnB>
                      <a:noFill/>
                    </a:lnB>
                  </a:tcPr>
                </a:tc>
                <a:tc>
                  <a:txBody>
                    <a:bodyPr/>
                    <a:lstStyle/>
                    <a:p>
                      <a:pPr indent="0" algn="ctr">
                        <a:lnSpc>
                          <a:spcPct val="150000"/>
                        </a:lnSpc>
                        <a:spcAft>
                          <a:spcPts val="0"/>
                        </a:spcAft>
                      </a:pPr>
                      <a:r>
                        <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rPr>
                        <a:t>学号</a:t>
                      </a:r>
                      <a:endPar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rPr>
                        <a:t>姓名</a:t>
                      </a:r>
                      <a:endPar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rPr>
                        <a:t>分数</a:t>
                      </a:r>
                      <a:endPar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434340">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dirty="0">
                          <a:solidFill>
                            <a:schemeClr val="tx1"/>
                          </a:solidFill>
                          <a:latin typeface="Consolas" panose="020B0609020204030204" pitchFamily="49" charset="0"/>
                          <a:ea typeface="楷体" panose="02010609060101010101" pitchFamily="49" charset="-122"/>
                          <a:cs typeface="Consolas" panose="020B0609020204030204" pitchFamily="49" charset="0"/>
                        </a:rPr>
                        <a:t>201201</a:t>
                      </a:r>
                      <a:endParaRPr lang="zh-CN" sz="1600" b="1" kern="1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dirty="0">
                          <a:solidFill>
                            <a:schemeClr val="tx1"/>
                          </a:solidFill>
                          <a:latin typeface="Consolas" panose="020B0609020204030204" pitchFamily="49" charset="0"/>
                          <a:ea typeface="楷体" panose="02010609060101010101" pitchFamily="49" charset="-122"/>
                          <a:cs typeface="Consolas" panose="020B0609020204030204" pitchFamily="49" charset="0"/>
                        </a:rPr>
                        <a:t>王实</a:t>
                      </a:r>
                      <a:endParaRPr lang="zh-CN" sz="1600" b="1" kern="1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dirty="0">
                          <a:solidFill>
                            <a:schemeClr val="tx1"/>
                          </a:solidFill>
                          <a:latin typeface="Consolas" panose="020B0609020204030204" pitchFamily="49" charset="0"/>
                          <a:ea typeface="楷体" panose="02010609060101010101" pitchFamily="49" charset="-122"/>
                          <a:cs typeface="Consolas" panose="020B0609020204030204" pitchFamily="49" charset="0"/>
                        </a:rPr>
                        <a:t>85</a:t>
                      </a:r>
                      <a:endParaRPr lang="zh-CN" sz="1600" b="1" kern="1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705">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1</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201202</a:t>
                      </a:r>
                      <a:endPar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张山</a:t>
                      </a:r>
                      <a:endPar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ct val="150000"/>
                        </a:lnSpc>
                        <a:spcAft>
                          <a:spcPts val="0"/>
                        </a:spcAft>
                      </a:pPr>
                      <a:endParaRPr lang="en-US"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34340">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3</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陈功</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90</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705">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李斌</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5</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刘英</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453454" y="5143512"/>
            <a:ext cx="1500198" cy="1014730"/>
          </a:xfrm>
          <a:prstGeom prst="rect">
            <a:avLst/>
          </a:prstGeom>
          <a:noFill/>
        </p:spPr>
        <p:txBody>
          <a:bodyPr wrap="square" rtlCol="0">
            <a:spAutoFit/>
          </a:bodyPr>
          <a:lstStyle/>
          <a:p>
            <a:pPr indent="-457200">
              <a:spcBef>
                <a:spcPts val="0"/>
              </a:spcBef>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O(1)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，按关键字查找速度快</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3524232" y="3786190"/>
            <a:ext cx="4286280" cy="368300"/>
          </a:xfrm>
          <a:prstGeom prst="rect">
            <a:avLst/>
          </a:prstGeom>
          <a:noFill/>
        </p:spPr>
        <p:txBody>
          <a:bodyPr wrap="square" rtlCol="0">
            <a:spAutoFit/>
          </a:bodyPr>
          <a:lstStyle/>
          <a:p>
            <a:pPr marL="457200" indent="-457200"/>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哈希函数：</a:t>
            </a:r>
            <a:r>
              <a:rPr lang="en-US" altLang="zh-CN" sz="18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学号</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 </a:t>
            </a: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学号</a:t>
            </a:r>
            <a:r>
              <a:rPr lang="en-US" altLang="zh-CN" sz="1800" dirty="0" smtClean="0">
                <a:solidFill>
                  <a:schemeClr val="tx1"/>
                </a:solidFill>
                <a:latin typeface="Consolas" panose="020B0609020204030204" pitchFamily="49" charset="0"/>
                <a:ea typeface="宋体" panose="02010600030101010101" pitchFamily="2" charset="-122"/>
                <a:cs typeface="Consolas" panose="020B0609020204030204" pitchFamily="49" charset="0"/>
              </a:rPr>
              <a:t>-</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201201</a:t>
            </a:r>
            <a:endParaRPr lang="zh-CN" altLang="en-US" sz="1800" dirty="0">
              <a:solidFill>
                <a:schemeClr val="tx1"/>
              </a:solidFill>
              <a:latin typeface="Consolas" panose="020B0609020204030204" pitchFamily="49" charset="0"/>
              <a:cs typeface="Consolas" panose="020B0609020204030204" pitchFamily="49" charset="0"/>
            </a:endParaRPr>
          </a:p>
        </p:txBody>
      </p:sp>
      <p:sp>
        <p:nvSpPr>
          <p:cNvPr id="7" name="TextBox 6"/>
          <p:cNvSpPr txBox="1"/>
          <p:nvPr/>
        </p:nvSpPr>
        <p:spPr>
          <a:xfrm>
            <a:off x="8453454" y="2214554"/>
            <a:ext cx="1214446" cy="398780"/>
          </a:xfrm>
          <a:prstGeom prst="rect">
            <a:avLst/>
          </a:prstGeom>
          <a:noFill/>
        </p:spPr>
        <p:txBody>
          <a:bodyPr wrap="square" rtlCol="0">
            <a:spAutoFit/>
          </a:bodyPr>
          <a:lstStyle/>
          <a:p>
            <a:r>
              <a:rPr lang="zh-CN" altLang="en-US" sz="2000" spc="300" dirty="0" smtClean="0">
                <a:solidFill>
                  <a:schemeClr val="tx1"/>
                </a:solidFill>
                <a:latin typeface="微软雅黑" panose="020B0503020204020204" charset="-122"/>
                <a:ea typeface="微软雅黑" panose="020B0503020204020204" charset="-122"/>
                <a:cs typeface="Consolas" panose="020B0609020204030204" pitchFamily="49" charset="0"/>
              </a:rPr>
              <a:t>哈希表</a:t>
            </a:r>
            <a:endParaRPr lang="en-US" altLang="zh-CN" sz="2000" spc="300" dirty="0" smtClean="0">
              <a:solidFill>
                <a:schemeClr val="tx1"/>
              </a:solidFill>
              <a:latin typeface="微软雅黑" panose="020B0503020204020204" charset="-122"/>
              <a:ea typeface="微软雅黑" panose="020B0503020204020204" charset="-122"/>
              <a:cs typeface="Consolas" panose="020B0609020204030204" pitchFamily="49" charset="0"/>
            </a:endParaRPr>
          </a:p>
        </p:txBody>
      </p:sp>
      <p:sp>
        <p:nvSpPr>
          <p:cNvPr id="8" name="右大括号 7"/>
          <p:cNvSpPr/>
          <p:nvPr/>
        </p:nvSpPr>
        <p:spPr>
          <a:xfrm>
            <a:off x="8096264" y="1000108"/>
            <a:ext cx="285752" cy="2928958"/>
          </a:xfrm>
          <a:prstGeom prst="rightBrace">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095604" y="4500570"/>
            <a:ext cx="3143272"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mj-ea"/>
                <a:cs typeface="Consolas" panose="020B0609020204030204" pitchFamily="49" charset="0"/>
              </a:rPr>
              <a:t>查找</a:t>
            </a:r>
            <a:r>
              <a:rPr lang="en-US" altLang="zh-CN" sz="2000" dirty="0" smtClean="0">
                <a:solidFill>
                  <a:schemeClr val="tx1"/>
                </a:solidFill>
                <a:latin typeface="Consolas" panose="020B0609020204030204" pitchFamily="49" charset="0"/>
                <a:ea typeface="+mj-ea"/>
                <a:cs typeface="Consolas" panose="020B0609020204030204" pitchFamily="49" charset="0"/>
              </a:rPr>
              <a:t>201204</a:t>
            </a:r>
            <a:r>
              <a:rPr lang="zh-CN" altLang="en-US" sz="2000" dirty="0" smtClean="0">
                <a:solidFill>
                  <a:schemeClr val="tx1"/>
                </a:solidFill>
                <a:latin typeface="Consolas" panose="020B0609020204030204" pitchFamily="49" charset="0"/>
                <a:ea typeface="+mj-ea"/>
                <a:cs typeface="Consolas" panose="020B0609020204030204" pitchFamily="49" charset="0"/>
              </a:rPr>
              <a:t>的学生姓名</a:t>
            </a:r>
            <a:endParaRPr lang="zh-CN" altLang="en-US" sz="2000" dirty="0">
              <a:solidFill>
                <a:schemeClr val="tx1"/>
              </a:solidFill>
              <a:latin typeface="Consolas" panose="020B0609020204030204" pitchFamily="49" charset="0"/>
              <a:ea typeface="+mj-ea"/>
              <a:cs typeface="Consolas" panose="020B0609020204030204" pitchFamily="49" charset="0"/>
            </a:endParaRPr>
          </a:p>
        </p:txBody>
      </p:sp>
      <p:sp>
        <p:nvSpPr>
          <p:cNvPr id="10" name="TextBox 9"/>
          <p:cNvSpPr txBox="1"/>
          <p:nvPr/>
        </p:nvSpPr>
        <p:spPr>
          <a:xfrm>
            <a:off x="3309918" y="5000636"/>
            <a:ext cx="4214842" cy="1014730"/>
          </a:xfrm>
          <a:prstGeom prst="rect">
            <a:avLst/>
          </a:prstGeom>
          <a:noFill/>
        </p:spPr>
        <p:txBody>
          <a:bodyPr wrap="square" rtlCol="0">
            <a:spAutoFit/>
          </a:bodyPr>
          <a:lstStyle/>
          <a:p>
            <a:pPr marL="457200" indent="-457200">
              <a:lnSpc>
                <a:spcPct val="150000"/>
              </a:lnSpc>
              <a:buBlip>
                <a:blip r:embed="rId1"/>
              </a:buBlip>
            </a:pP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(201204)=201204-201201=3</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地址</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的记录姓名为</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kern="1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陈功</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右箭头 10"/>
          <p:cNvSpPr/>
          <p:nvPr/>
        </p:nvSpPr>
        <p:spPr>
          <a:xfrm>
            <a:off x="7739074" y="5500702"/>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2" name="TextBox 11"/>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738414" y="1000108"/>
            <a:ext cx="7691462" cy="2245360"/>
          </a:xfrm>
          <a:prstGeom prst="rect">
            <a:avLst/>
          </a:prstGeom>
          <a:noFill/>
          <a:ln w="9525">
            <a:noFill/>
            <a:miter lim="800000"/>
          </a:ln>
        </p:spPr>
        <p:txBody>
          <a:bodyPr wrap="square">
            <a:spAutoFit/>
          </a:bodyPr>
          <a:lstStyle/>
          <a:p>
            <a:pPr marL="457200" indent="-457200" algn="just">
              <a:lnSpc>
                <a:spcPct val="13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可能存在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这样的问题，对于两个关键字</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30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和</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30000" dirty="0" err="1">
                <a:solidFill>
                  <a:schemeClr val="tx1"/>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），有</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30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30000" dirty="0" err="1">
                <a:solidFill>
                  <a:schemeClr val="tx1"/>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），但</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30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i="1" baseline="-30000" dirty="0" err="1">
                <a:solidFill>
                  <a:schemeClr val="tx1"/>
                </a:solidFill>
                <a:latin typeface="Consolas" panose="020B0609020204030204" pitchFamily="49" charset="0"/>
                <a:ea typeface="楷体" panose="02010609060101010101" pitchFamily="49" charset="-122"/>
                <a:cs typeface="Consolas" panose="020B0609020204030204" pitchFamily="49" charset="0"/>
              </a:rPr>
              <a:t>j</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。把这种现象叫做哈希</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冲突（同义词冲突）。</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3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如果出现同义词冲突，后存储的记录会覆盖前面存储的记录。这是不允许的！！！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4452926" y="4000504"/>
            <a:ext cx="2714644" cy="398780"/>
          </a:xfrm>
          <a:prstGeom prst="rect">
            <a:avLst/>
          </a:prstGeom>
          <a:noFill/>
        </p:spPr>
        <p:txBody>
          <a:bodyPr wrap="square" rtlCol="0">
            <a:spAutoFit/>
          </a:bodyPr>
          <a:lstStyle/>
          <a:p>
            <a:r>
              <a:rPr lang="zh-CN" altLang="en-US" sz="2000" spc="300" dirty="0" smtClean="0">
                <a:solidFill>
                  <a:schemeClr val="tx1"/>
                </a:solidFill>
                <a:latin typeface="微软雅黑" panose="020B0503020204020204" charset="-122"/>
                <a:ea typeface="微软雅黑" panose="020B0503020204020204" charset="-122"/>
              </a:rPr>
              <a:t>需要解决哈希</a:t>
            </a:r>
            <a:r>
              <a:rPr kumimoji="1" lang="zh-CN" altLang="en-US" sz="2000" spc="300" dirty="0" smtClean="0">
                <a:solidFill>
                  <a:schemeClr val="tx1"/>
                </a:solidFill>
                <a:latin typeface="微软雅黑" panose="020B0503020204020204" charset="-122"/>
                <a:ea typeface="微软雅黑" panose="020B0503020204020204" charset="-122"/>
                <a:cs typeface="Consolas" panose="020B0609020204030204" pitchFamily="49" charset="0"/>
              </a:rPr>
              <a:t>冲突</a:t>
            </a:r>
            <a:endParaRPr lang="zh-CN" altLang="en-US" sz="2000" spc="300" dirty="0">
              <a:solidFill>
                <a:schemeClr val="tx1"/>
              </a:solidFill>
              <a:latin typeface="微软雅黑" panose="020B0503020204020204" charset="-122"/>
              <a:ea typeface="微软雅黑" panose="020B0503020204020204" charset="-122"/>
            </a:endParaRPr>
          </a:p>
        </p:txBody>
      </p:sp>
      <p:sp>
        <p:nvSpPr>
          <p:cNvPr id="7" name="上箭头 6"/>
          <p:cNvSpPr/>
          <p:nvPr/>
        </p:nvSpPr>
        <p:spPr>
          <a:xfrm>
            <a:off x="5524496" y="3357562"/>
            <a:ext cx="214314" cy="428628"/>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TextBox 7"/>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2952728" y="1285860"/>
            <a:ext cx="7267628" cy="1446530"/>
          </a:xfrm>
          <a:prstGeom prst="rect">
            <a:avLst/>
          </a:prstGeom>
          <a:noFill/>
          <a:ln w="9525">
            <a:noFill/>
            <a:miter lim="800000"/>
          </a:ln>
        </p:spPr>
        <p:txBody>
          <a:bodyPr wrap="square" lIns="0" tIns="0" rIns="0" bIns="0">
            <a:spAutoFit/>
          </a:bodyPr>
          <a:lstStyle/>
          <a:p>
            <a:pPr marL="457200" lvl="2" indent="-457200" algn="just" fontAlgn="ctr">
              <a:lnSpc>
                <a:spcPct val="140000"/>
              </a:lnSpc>
              <a:spcBef>
                <a:spcPts val="1200"/>
              </a:spcBef>
              <a:buBlip>
                <a:blip r:embed="rId1"/>
              </a:buBlip>
            </a:pPr>
            <a:r>
              <a:rPr kumimoji="1"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设计好的</a:t>
            </a:r>
            <a:r>
              <a:rPr kumimoji="1" lang="zh-CN" altLang="en-US" sz="2000"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哈希函数</a:t>
            </a:r>
            <a:r>
              <a:rPr kumimoji="1"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。一般情况下，只能选择恰当的哈希函数，使冲突尽可能少地产生。</a:t>
            </a:r>
            <a:endParaRPr kumimoji="1"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lvl="2" indent="-457200" algn="just" fontAlgn="ctr">
              <a:lnSpc>
                <a:spcPct val="140000"/>
              </a:lnSpc>
              <a:spcBef>
                <a:spcPts val="1200"/>
              </a:spcBef>
              <a:buBlip>
                <a:blip r:embed="rId1"/>
              </a:buBlip>
            </a:pPr>
            <a:r>
              <a:rPr kumimoji="1"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设计解决冲</a:t>
            </a:r>
            <a:r>
              <a:rPr kumimoji="1" lang="zh-CN" altLang="en-US" sz="2000"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突的方法</a:t>
            </a:r>
            <a:r>
              <a:rPr kumimoji="1"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3095604" y="571480"/>
            <a:ext cx="3286148" cy="398780"/>
          </a:xfrm>
          <a:prstGeom prst="rect">
            <a:avLst/>
          </a:prstGeom>
          <a:noFill/>
        </p:spPr>
        <p:txBody>
          <a:bodyPr wrap="square" rtlCol="0">
            <a:spAutoFit/>
          </a:bodyPr>
          <a:lstStyle/>
          <a:p>
            <a:pPr marL="0" lvl="2"/>
            <a:r>
              <a:rPr kumimoji="1" lang="zh-CN" altLang="en-US" sz="2000" dirty="0" smtClean="0">
                <a:solidFill>
                  <a:schemeClr val="tx1"/>
                </a:solidFill>
                <a:ea typeface="楷体" panose="02010609060101010101" pitchFamily="49" charset="-122"/>
                <a:cs typeface="Times New Roman" panose="02020603050405020304" pitchFamily="18" charset="0"/>
              </a:rPr>
              <a:t>归纳起来，哈希表设计</a:t>
            </a:r>
            <a:r>
              <a:rPr kumimoji="1" lang="zh-CN" altLang="en-US" sz="2000" dirty="0" smtClean="0">
                <a:solidFill>
                  <a:srgbClr val="0000FF"/>
                </a:solidFill>
                <a:ea typeface="楷体" panose="02010609060101010101" pitchFamily="49" charset="-122"/>
                <a:cs typeface="Times New Roman" panose="02020603050405020304" pitchFamily="18" charset="0"/>
              </a:rPr>
              <a:t>：</a:t>
            </a:r>
            <a:endParaRPr kumimoji="1" lang="zh-CN" altLang="en-US" sz="2000" dirty="0" smtClean="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738414" y="1357298"/>
            <a:ext cx="7500990" cy="2091690"/>
          </a:xfrm>
          <a:prstGeom prst="rect">
            <a:avLst/>
          </a:prstGeom>
          <a:noFill/>
          <a:ln w="9525">
            <a:noFill/>
            <a:miter lim="800000"/>
          </a:ln>
        </p:spPr>
        <p:txBody>
          <a:bodyPr wrap="square">
            <a:spAutoFit/>
          </a:bodyPr>
          <a:lstStyle/>
          <a:p>
            <a:pPr marL="457200" indent="-457200">
              <a:lnSpc>
                <a:spcPct val="15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构造</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哈希函数的</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目标：使得</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到的哈希地址尽可能均匀地分布</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个</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连续内存单元地址</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上</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同时</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使计算过程尽可能简单以达到尽可能高的时间效率</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根据关键字的结构和分布的不同，有多种构造哈希函数的方法。</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2738414" y="357166"/>
            <a:ext cx="4714908" cy="52197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8.4.2 </a:t>
            </a:r>
            <a:r>
              <a:rPr kumimoji="1" lang="zh-CN" altLang="en-US" sz="2800" smtClean="0">
                <a:solidFill>
                  <a:srgbClr val="FF0000"/>
                </a:solidFill>
                <a:latin typeface="Consolas" panose="020B0609020204030204" pitchFamily="49" charset="0"/>
                <a:ea typeface="微软雅黑" panose="020B0503020204020204" charset="-122"/>
                <a:cs typeface="Consolas" panose="020B0609020204030204" pitchFamily="49" charset="0"/>
              </a:rPr>
              <a:t>哈希</a:t>
            </a:r>
            <a:r>
              <a:rPr kumimoji="1" lang="zh-CN" altLang="en-US" sz="2800" dirty="0" smtClean="0">
                <a:solidFill>
                  <a:srgbClr val="FF0000"/>
                </a:solidFill>
                <a:latin typeface="Consolas" panose="020B0609020204030204" pitchFamily="49" charset="0"/>
                <a:ea typeface="微软雅黑" panose="020B0503020204020204" charset="-122"/>
                <a:cs typeface="Consolas" panose="020B0609020204030204" pitchFamily="49" charset="0"/>
              </a:rPr>
              <a:t>函数构造方法</a:t>
            </a:r>
            <a:endParaRPr kumimoji="1" lang="zh-CN" altLang="en-US" sz="2800" dirty="0" smtClean="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809852" y="1357298"/>
            <a:ext cx="7500990" cy="2707005"/>
          </a:xfrm>
          <a:prstGeom prst="rect">
            <a:avLst/>
          </a:prstGeom>
          <a:noFill/>
          <a:ln w="9525">
            <a:noFill/>
            <a:miter lim="800000"/>
          </a:ln>
        </p:spPr>
        <p:txBody>
          <a:bodyPr wrap="square">
            <a:spAutoFit/>
          </a:bodyPr>
          <a:lstStyle/>
          <a:p>
            <a:pPr marL="457200" indent="-457200">
              <a:lnSpc>
                <a:spcPct val="15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以</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关键字</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本身或关键字加上某个数值常量</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c</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作为哈希地址的方法</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。即</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+c</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5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这种</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哈希函数计算</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简单，并且</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不可能有冲突发生</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5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当</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关键字的分布基本连续</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时，可用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直接定址法的哈希函数；</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否则，若</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关键字分布不连续将造成内存单元的大量浪费</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809852" y="500042"/>
            <a:ext cx="2357454"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1. </a:t>
            </a:r>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直接定址法</a:t>
            </a:r>
            <a:endPar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595538" y="1428736"/>
            <a:ext cx="7929618" cy="3630930"/>
          </a:xfrm>
          <a:prstGeom prst="rect">
            <a:avLst/>
          </a:prstGeom>
          <a:noFill/>
          <a:ln w="9525">
            <a:noFill/>
            <a:miter lim="800000"/>
          </a:ln>
        </p:spPr>
        <p:txBody>
          <a:bodyPr wrap="square">
            <a:spAutoFit/>
          </a:bodyPr>
          <a:lstStyle/>
          <a:p>
            <a:pPr marL="457200" indent="-457200">
              <a:lnSpc>
                <a:spcPts val="3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一棵</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二叉树</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a:t>
            </a:r>
            <a:r>
              <a:rPr kumimoji="1" lang="zh-CN" altLang="en-US" sz="20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每个结点</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左、右子树的高度至多相差</a:t>
            </a:r>
            <a:r>
              <a:rPr kumimoji="1" lang="en-US" altLang="zh-CN" sz="20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，则</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称此二叉树为平衡二叉树。</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ts val="3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二叉树</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每个结点设置一</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平衡</a:t>
            </a:r>
            <a:r>
              <a:rPr kumimoji="1" lang="zh-CN" altLang="en-US" sz="20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因子</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balancd</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factor</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，用</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bf</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表示）域。</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ts val="3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每个结点的</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平衡因子是</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该</a:t>
            </a:r>
            <a:r>
              <a:rPr kumimoji="1" lang="zh-CN" altLang="en-US" sz="20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结点左子树</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的高度减去右子树的高度</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ts val="3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平衡因子的角度可以说，若一棵二叉树中</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所有结点的</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平衡因子的绝对值小于或等于</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，即平衡因子取值</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为</a:t>
            </a:r>
            <a:r>
              <a:rPr kumimoji="1"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或</a:t>
            </a:r>
            <a:r>
              <a:rPr kumimoji="1"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，则该二叉树称为平衡二叉树。</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2809852" y="285728"/>
            <a:ext cx="4500594" cy="52197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sz="2800" dirty="0" smtClean="0">
                <a:solidFill>
                  <a:schemeClr val="tx1"/>
                </a:solidFill>
                <a:latin typeface="Consolas" panose="020B0609020204030204" pitchFamily="49" charset="0"/>
                <a:ea typeface="黑体" panose="02010609060101010101" pitchFamily="49" charset="-122"/>
                <a:cs typeface="Consolas" panose="020B0609020204030204" pitchFamily="49" charset="0"/>
              </a:rPr>
              <a:t>8.3.2 </a:t>
            </a:r>
            <a:r>
              <a:rPr kumimoji="1" lang="zh-CN" altLang="en-US" sz="2800" dirty="0" smtClean="0">
                <a:solidFill>
                  <a:schemeClr val="tx1"/>
                </a:solidFill>
                <a:latin typeface="Consolas" panose="020B0609020204030204" pitchFamily="49" charset="0"/>
                <a:ea typeface="黑体" panose="02010609060101010101" pitchFamily="49" charset="-122"/>
                <a:cs typeface="Consolas" panose="020B0609020204030204" pitchFamily="49" charset="0"/>
              </a:rPr>
              <a:t>平衡二叉树</a:t>
            </a:r>
            <a:r>
              <a:rPr kumimoji="1" lang="en-US" altLang="zh-CN" sz="2800" dirty="0" smtClean="0">
                <a:solidFill>
                  <a:schemeClr val="tx1"/>
                </a:solidFill>
                <a:latin typeface="Consolas" panose="020B0609020204030204" pitchFamily="49" charset="0"/>
                <a:ea typeface="黑体" panose="02010609060101010101" pitchFamily="49" charset="-122"/>
                <a:cs typeface="Consolas" panose="020B0609020204030204" pitchFamily="49" charset="0"/>
              </a:rPr>
              <a:t>(</a:t>
            </a:r>
            <a:r>
              <a:rPr kumimoji="1" lang="en-US" altLang="zh-CN" sz="2800" dirty="0" err="1" smtClean="0">
                <a:solidFill>
                  <a:schemeClr val="tx1"/>
                </a:solidFill>
                <a:latin typeface="Consolas" panose="020B0609020204030204" pitchFamily="49" charset="0"/>
                <a:ea typeface="黑体" panose="02010609060101010101" pitchFamily="49" charset="-122"/>
                <a:cs typeface="Consolas" panose="020B0609020204030204" pitchFamily="49" charset="0"/>
              </a:rPr>
              <a:t>AVL</a:t>
            </a:r>
            <a:r>
              <a:rPr kumimoji="1" lang="en-US" altLang="zh-CN" sz="2800" dirty="0" smtClean="0">
                <a:solidFill>
                  <a:schemeClr val="tx1"/>
                </a:solidFill>
                <a:latin typeface="Consolas" panose="020B0609020204030204" pitchFamily="49" charset="0"/>
                <a:ea typeface="黑体" panose="02010609060101010101" pitchFamily="49" charset="-122"/>
                <a:cs typeface="Consolas" panose="020B0609020204030204" pitchFamily="49" charset="0"/>
              </a:rPr>
              <a:t>)</a:t>
            </a:r>
            <a:endParaRPr kumimoji="1" lang="en-US" altLang="zh-CN" sz="2800" dirty="0" smtClean="0">
              <a:solidFill>
                <a:schemeClr val="tx1"/>
              </a:solidFill>
              <a:latin typeface="Consolas" panose="020B0609020204030204" pitchFamily="49" charset="0"/>
              <a:ea typeface="黑体" panose="02010609060101010101" pitchFamily="49" charset="-122"/>
              <a:cs typeface="Consolas" panose="020B0609020204030204" pitchFamily="49" charset="0"/>
            </a:endParaRPr>
          </a:p>
        </p:txBody>
      </p:sp>
      <p:sp>
        <p:nvSpPr>
          <p:cNvPr id="5" name="TextBox 4"/>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3816053" y="71414"/>
          <a:ext cx="5208905" cy="2642870"/>
        </p:xfrm>
        <a:graphic>
          <a:graphicData uri="http://schemas.openxmlformats.org/drawingml/2006/table">
            <a:tbl>
              <a:tblPr>
                <a:tableStyleId>{284E427A-3D55-4303-BF80-6455036E1DE7}</a:tableStyleId>
              </a:tblPr>
              <a:tblGrid>
                <a:gridCol w="1746885"/>
                <a:gridCol w="1858010"/>
                <a:gridCol w="1604010"/>
              </a:tblGrid>
              <a:tr h="433705">
                <a:tc>
                  <a:txBody>
                    <a:bodyPr/>
                    <a:lstStyle/>
                    <a:p>
                      <a:pPr indent="0" algn="ctr">
                        <a:lnSpc>
                          <a:spcPct val="150000"/>
                        </a:lnSpc>
                        <a:spcAft>
                          <a:spcPts val="0"/>
                        </a:spcAft>
                      </a:pPr>
                      <a:r>
                        <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rPr>
                        <a:t>学号</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rPr>
                        <a:t>姓名</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rPr>
                        <a:t>分数</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441960">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王实</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r>
              <a:tr h="441960">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李斌</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r>
              <a:tr h="441325">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刘英</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r>
              <a:tr h="441960">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张山</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r>
              <a:tr h="441960">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陈功</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90</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r>
            </a:tbl>
          </a:graphicData>
        </a:graphic>
      </p:graphicFrame>
      <p:sp>
        <p:nvSpPr>
          <p:cNvPr id="6" name="下箭头 5"/>
          <p:cNvSpPr/>
          <p:nvPr/>
        </p:nvSpPr>
        <p:spPr>
          <a:xfrm>
            <a:off x="4524364" y="2928934"/>
            <a:ext cx="214314" cy="78581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7" name="TextBox 6"/>
          <p:cNvSpPr txBox="1"/>
          <p:nvPr/>
        </p:nvSpPr>
        <p:spPr>
          <a:xfrm>
            <a:off x="4881554" y="2862860"/>
            <a:ext cx="5357850" cy="922020"/>
          </a:xfrm>
          <a:prstGeom prst="rect">
            <a:avLst/>
          </a:prstGeom>
          <a:noFill/>
        </p:spPr>
        <p:txBody>
          <a:bodyPr wrap="square" rtlCol="0">
            <a:spAutoFit/>
          </a:bodyPr>
          <a:lstStyle/>
          <a:p>
            <a:pPr marL="457200" indent="-457200">
              <a:buBlip>
                <a:blip r:embed="rId1"/>
              </a:buBlip>
            </a:pP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哈希表长度</a:t>
            </a:r>
            <a:r>
              <a:rPr lang="en-US" altLang="zh-CN" sz="18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a:t>
            </a: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（存储单元的地址为</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buBlip>
                <a:blip r:embed="rId1"/>
              </a:buBlip>
            </a:pP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记录个数</a:t>
            </a:r>
            <a:r>
              <a:rPr lang="en-US" altLang="zh-CN" sz="18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=5</a:t>
            </a:r>
            <a:endPar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buBlip>
                <a:blip r:embed="rId1"/>
              </a:buBlip>
            </a:pP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哈希函数：</a:t>
            </a:r>
            <a:r>
              <a:rPr lang="en-US" altLang="zh-CN" sz="18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学号</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 </a:t>
            </a:r>
            <a:r>
              <a:rPr lang="zh-CN" altLang="en-US"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学号</a:t>
            </a:r>
            <a:r>
              <a:rPr lang="en-US" altLang="zh-CN" sz="1800" dirty="0" smtClean="0">
                <a:solidFill>
                  <a:schemeClr val="tx1"/>
                </a:solidFill>
                <a:latin typeface="Consolas" panose="020B0609020204030204" pitchFamily="49" charset="0"/>
                <a:ea typeface="宋体" panose="02010600030101010101" pitchFamily="2" charset="-122"/>
                <a:cs typeface="Consolas" panose="020B0609020204030204" pitchFamily="49" charset="0"/>
              </a:rPr>
              <a:t>-</a:t>
            </a:r>
            <a:r>
              <a:rPr lang="en-US" altLang="zh-CN" sz="1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201201</a:t>
            </a:r>
            <a:endParaRPr lang="zh-CN" altLang="en-US" sz="1800" dirty="0">
              <a:solidFill>
                <a:schemeClr val="tx1"/>
              </a:solidFill>
              <a:latin typeface="Consolas" panose="020B0609020204030204" pitchFamily="49" charset="0"/>
              <a:cs typeface="Consolas" panose="020B0609020204030204" pitchFamily="49" charset="0"/>
            </a:endParaRPr>
          </a:p>
        </p:txBody>
      </p:sp>
      <p:graphicFrame>
        <p:nvGraphicFramePr>
          <p:cNvPr id="9" name="表格 8"/>
          <p:cNvGraphicFramePr>
            <a:graphicFrameLocks noGrp="1"/>
          </p:cNvGraphicFramePr>
          <p:nvPr/>
        </p:nvGraphicFramePr>
        <p:xfrm>
          <a:off x="3024166" y="3816826"/>
          <a:ext cx="4468495" cy="2969895"/>
        </p:xfrm>
        <a:graphic>
          <a:graphicData uri="http://schemas.openxmlformats.org/drawingml/2006/table">
            <a:tbl>
              <a:tblPr/>
              <a:tblGrid>
                <a:gridCol w="829945"/>
                <a:gridCol w="1133475"/>
                <a:gridCol w="1156335"/>
                <a:gridCol w="1348740"/>
              </a:tblGrid>
              <a:tr h="433705">
                <a:tc>
                  <a:txBody>
                    <a:bodyPr/>
                    <a:lstStyle/>
                    <a:p>
                      <a:pPr indent="0" algn="ctr">
                        <a:lnSpc>
                          <a:spcPct val="150000"/>
                        </a:lnSpc>
                        <a:spcAft>
                          <a:spcPts val="0"/>
                        </a:spcAft>
                      </a:pPr>
                      <a:r>
                        <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rPr>
                        <a:t>地址</a:t>
                      </a:r>
                      <a:endPar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a:noFill/>
                    </a:lnR>
                    <a:lnT>
                      <a:noFill/>
                    </a:lnT>
                    <a:lnB>
                      <a:noFill/>
                    </a:lnB>
                  </a:tcPr>
                </a:tc>
                <a:tc>
                  <a:txBody>
                    <a:bodyPr/>
                    <a:lstStyle/>
                    <a:p>
                      <a:pPr indent="0" algn="ctr">
                        <a:lnSpc>
                          <a:spcPct val="150000"/>
                        </a:lnSpc>
                        <a:spcAft>
                          <a:spcPts val="0"/>
                        </a:spcAft>
                      </a:pPr>
                      <a:r>
                        <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rPr>
                        <a:t>学号</a:t>
                      </a:r>
                      <a:endPar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rPr>
                        <a:t>姓名</a:t>
                      </a:r>
                      <a:endPar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rPr>
                        <a:t>分数</a:t>
                      </a:r>
                      <a:endParaRPr lang="zh-CN" sz="1600" b="1" kern="100">
                        <a:solidFill>
                          <a:srgbClr val="CC33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434340">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201201</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王实</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705">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1</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张山</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34340">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3</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陈功</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90</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705">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李斌</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a:txBody>
                    <a:bodyPr/>
                    <a:lstStyle/>
                    <a:p>
                      <a:pPr indent="0" algn="ctr">
                        <a:lnSpc>
                          <a:spcPct val="150000"/>
                        </a:lnSpc>
                        <a:spcAft>
                          <a:spcPts val="0"/>
                        </a:spcAft>
                      </a:pPr>
                      <a:r>
                        <a:rPr lang="en-US" sz="1600" b="1" kern="100">
                          <a:solidFill>
                            <a:srgbClr val="006600"/>
                          </a:solidFill>
                          <a:latin typeface="Consolas" panose="020B0609020204030204" pitchFamily="49" charset="0"/>
                          <a:ea typeface="楷体" panose="02010609060101010101" pitchFamily="49" charset="-122"/>
                          <a:cs typeface="Consolas" panose="020B0609020204030204" pitchFamily="49" charset="0"/>
                        </a:rPr>
                        <a:t>5</a:t>
                      </a:r>
                      <a:endParaRPr lang="zh-CN" sz="16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201206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刘英</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92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TextBox 13"/>
          <p:cNvSpPr txBox="1"/>
          <p:nvPr/>
        </p:nvSpPr>
        <p:spPr>
          <a:xfrm>
            <a:off x="2666976" y="642918"/>
            <a:ext cx="1000132" cy="922020"/>
          </a:xfrm>
          <a:prstGeom prst="rect">
            <a:avLst/>
          </a:prstGeom>
          <a:noFill/>
        </p:spPr>
        <p:txBody>
          <a:bodyPr wrap="square" rtlCol="0">
            <a:spAutoFit/>
          </a:bodyPr>
          <a:lstStyle/>
          <a:p>
            <a:pPr algn="ctr"/>
            <a:r>
              <a:rPr lang="zh-CN" altLang="en-US" sz="1800" dirty="0" smtClean="0">
                <a:solidFill>
                  <a:schemeClr val="tx1"/>
                </a:solidFill>
                <a:latin typeface="+mj-ea"/>
                <a:ea typeface="+mj-ea"/>
              </a:rPr>
              <a:t>第</a:t>
            </a:r>
            <a:r>
              <a:rPr lang="en-US" altLang="zh-CN" sz="1800" dirty="0" smtClean="0">
                <a:solidFill>
                  <a:schemeClr val="tx1"/>
                </a:solidFill>
                <a:latin typeface="+mj-ea"/>
                <a:ea typeface="+mj-ea"/>
              </a:rPr>
              <a:t>1</a:t>
            </a:r>
            <a:r>
              <a:rPr lang="zh-CN" altLang="en-US" sz="1800" dirty="0" smtClean="0">
                <a:solidFill>
                  <a:schemeClr val="tx1"/>
                </a:solidFill>
                <a:latin typeface="+mj-ea"/>
                <a:ea typeface="+mj-ea"/>
              </a:rPr>
              <a:t>章</a:t>
            </a:r>
            <a:endParaRPr lang="en-US" altLang="zh-CN" sz="1800" dirty="0" smtClean="0">
              <a:solidFill>
                <a:schemeClr val="tx1"/>
              </a:solidFill>
              <a:latin typeface="+mj-ea"/>
              <a:ea typeface="+mj-ea"/>
            </a:endParaRPr>
          </a:p>
          <a:p>
            <a:pPr algn="ctr"/>
            <a:r>
              <a:rPr lang="zh-CN" altLang="en-US" sz="1800" dirty="0" smtClean="0">
                <a:solidFill>
                  <a:schemeClr val="tx1"/>
                </a:solidFill>
                <a:latin typeface="+mj-ea"/>
                <a:ea typeface="+mj-ea"/>
              </a:rPr>
              <a:t>学生</a:t>
            </a:r>
            <a:endParaRPr lang="en-US" altLang="zh-CN" sz="1800" dirty="0" smtClean="0">
              <a:solidFill>
                <a:schemeClr val="tx1"/>
              </a:solidFill>
              <a:latin typeface="+mj-ea"/>
              <a:ea typeface="+mj-ea"/>
            </a:endParaRPr>
          </a:p>
          <a:p>
            <a:pPr algn="ctr"/>
            <a:r>
              <a:rPr lang="zh-CN" altLang="en-US" sz="1800" dirty="0" smtClean="0">
                <a:solidFill>
                  <a:schemeClr val="tx1"/>
                </a:solidFill>
                <a:latin typeface="+mj-ea"/>
                <a:ea typeface="+mj-ea"/>
              </a:rPr>
              <a:t>成绩表</a:t>
            </a:r>
            <a:endParaRPr lang="zh-CN" altLang="en-US" sz="1800" dirty="0">
              <a:solidFill>
                <a:schemeClr val="tx1"/>
              </a:solidFill>
              <a:latin typeface="+mj-ea"/>
              <a:ea typeface="+mj-ea"/>
            </a:endParaRPr>
          </a:p>
        </p:txBody>
      </p:sp>
      <p:sp>
        <p:nvSpPr>
          <p:cNvPr id="10" name="TextBox 9"/>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881290" y="1428736"/>
            <a:ext cx="7429552" cy="2707005"/>
          </a:xfrm>
          <a:prstGeom prst="rect">
            <a:avLst/>
          </a:prstGeom>
          <a:noFill/>
          <a:ln w="9525">
            <a:noFill/>
            <a:miter lim="800000"/>
          </a:ln>
        </p:spPr>
        <p:txBody>
          <a:bodyPr wrap="square">
            <a:spAutoFit/>
          </a:bodyPr>
          <a:lstStyle/>
          <a:p>
            <a:pPr marL="457200" indent="-457200" algn="just">
              <a:lnSpc>
                <a:spcPct val="15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关键字</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除以某个不大于哈希表长度</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的数</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所得的余数作为哈希地址的方法</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5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除</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留余数法的哈希函数</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为</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mod </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(mod</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为求余运算，</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p</a:t>
            </a:r>
            <a:r>
              <a:rPr kumimoji="1"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50000"/>
              </a:lnSpc>
              <a:spcBef>
                <a:spcPct val="50000"/>
              </a:spcBef>
              <a:buBlip>
                <a:blip r:embed="rId1"/>
              </a:buBlip>
            </a:pP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最好是质数（素数）。</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2809852" y="467005"/>
            <a:ext cx="2428892" cy="3683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en-US" altLang="zh-CN" dirty="0" smtClean="0">
                <a:solidFill>
                  <a:srgbClr val="050507"/>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2. </a:t>
            </a:r>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除留余数法</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2738382" y="1428736"/>
            <a:ext cx="7572460" cy="1476375"/>
          </a:xfrm>
          <a:prstGeom prst="rect">
            <a:avLst/>
          </a:prstGeom>
          <a:noFill/>
          <a:ln w="9525">
            <a:noFill/>
            <a:miter lim="800000"/>
          </a:ln>
        </p:spPr>
        <p:txBody>
          <a:bodyPr wrap="square">
            <a:spAutoFit/>
          </a:bodyPr>
          <a:lstStyle/>
          <a:p>
            <a:pPr marL="457200" indent="-457200" algn="just">
              <a:lnSpc>
                <a:spcPts val="3200"/>
              </a:lnSpc>
              <a:spcBef>
                <a:spcPct val="500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提取</a:t>
            </a:r>
            <a:r>
              <a:rPr kumimoji="1" lang="zh-CN" altLang="en-US" sz="2000" dirty="0">
                <a:solidFill>
                  <a:schemeClr val="tx1"/>
                </a:solidFill>
                <a:ea typeface="楷体" panose="02010609060101010101" pitchFamily="49" charset="-122"/>
                <a:cs typeface="Times New Roman" panose="02020603050405020304" pitchFamily="18" charset="0"/>
              </a:rPr>
              <a:t>关键字中取值较均匀的数字位作为哈希地址的方法</a:t>
            </a:r>
            <a:r>
              <a:rPr kumimoji="1" lang="zh-CN" altLang="en-US" sz="2000" dirty="0" smtClean="0">
                <a:solidFill>
                  <a:schemeClr val="tx1"/>
                </a:solidFill>
                <a:ea typeface="楷体" panose="02010609060101010101" pitchFamily="49" charset="-122"/>
                <a:cs typeface="Times New Roman" panose="02020603050405020304" pitchFamily="18" charset="0"/>
              </a:rPr>
              <a:t>。</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gn="just">
              <a:lnSpc>
                <a:spcPts val="3200"/>
              </a:lnSpc>
              <a:spcBef>
                <a:spcPct val="500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适合于</a:t>
            </a:r>
            <a:r>
              <a:rPr kumimoji="1" lang="zh-CN" altLang="en-US" sz="2000" dirty="0">
                <a:solidFill>
                  <a:schemeClr val="tx1"/>
                </a:solidFill>
                <a:ea typeface="楷体" panose="02010609060101010101" pitchFamily="49" charset="-122"/>
                <a:cs typeface="Times New Roman" panose="02020603050405020304" pitchFamily="18" charset="0"/>
              </a:rPr>
              <a:t>所有关键字值都已知的情况，并需要对关键字中每一位的取值分布情况进行分析</a:t>
            </a:r>
            <a:r>
              <a:rPr kumimoji="1" lang="zh-CN" altLang="en-US" sz="2000" dirty="0" smtClean="0">
                <a:solidFill>
                  <a:schemeClr val="tx1"/>
                </a:solidFill>
                <a:ea typeface="楷体" panose="02010609060101010101" pitchFamily="49" charset="-122"/>
                <a:cs typeface="Times New Roman" panose="02020603050405020304" pitchFamily="18" charset="0"/>
              </a:rPr>
              <a:t>。</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sp>
        <p:nvSpPr>
          <p:cNvPr id="3" name="TextBox 2"/>
          <p:cNvSpPr txBox="1"/>
          <p:nvPr/>
        </p:nvSpPr>
        <p:spPr>
          <a:xfrm>
            <a:off x="2809852" y="285728"/>
            <a:ext cx="2643206" cy="3683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en-US" altLang="zh-CN" dirty="0" smtClean="0">
                <a:solidFill>
                  <a:srgbClr val="050507"/>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3. </a:t>
            </a:r>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数字分析法</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3309918" y="642918"/>
          <a:ext cx="6097905" cy="3291840"/>
        </p:xfrm>
        <a:graphic>
          <a:graphicData uri="http://schemas.openxmlformats.org/drawingml/2006/table">
            <a:tbl>
              <a:tblPr/>
              <a:tblGrid>
                <a:gridCol w="677545"/>
                <a:gridCol w="677545"/>
                <a:gridCol w="677545"/>
                <a:gridCol w="677545"/>
                <a:gridCol w="677545"/>
                <a:gridCol w="677545"/>
                <a:gridCol w="677545"/>
                <a:gridCol w="677545"/>
                <a:gridCol w="677545"/>
              </a:tblGrid>
              <a:tr h="0">
                <a:tc>
                  <a:txBody>
                    <a:bodyPr/>
                    <a:lstStyle/>
                    <a:p>
                      <a:pPr indent="0" algn="ctr">
                        <a:lnSpc>
                          <a:spcPct val="150000"/>
                        </a:lnSpc>
                        <a:spcAft>
                          <a:spcPts val="0"/>
                        </a:spcAft>
                      </a:pPr>
                      <a:r>
                        <a:rPr lang="zh-CN" sz="1600" b="1" kern="100" dirty="0">
                          <a:solidFill>
                            <a:srgbClr val="0000FF"/>
                          </a:solidFill>
                          <a:latin typeface="仿宋" panose="02010609060101010101" pitchFamily="49" charset="-122"/>
                          <a:ea typeface="仿宋" panose="02010609060101010101" pitchFamily="49" charset="-122"/>
                          <a:cs typeface="Consolas" panose="020B0609020204030204" pitchFamily="49" charset="0"/>
                        </a:rPr>
                        <a:t>位序</a:t>
                      </a:r>
                      <a:endParaRPr lang="zh-CN" sz="1600" b="1" kern="1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a:txBody>
                  <a:tcPr marL="68580" marR="68580" marT="0" marB="0">
                    <a:lnL>
                      <a:noFill/>
                    </a:lnL>
                    <a:lnR>
                      <a:noFill/>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4</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5</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6</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8</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6</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6</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8</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7</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5</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6</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8</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4</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6</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4</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6</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8</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6</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7</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4</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6</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8</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8</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6</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endPar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4</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0000FF"/>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zh-CN" sz="1600" b="1" kern="100">
                        <a:solidFill>
                          <a:srgbClr val="FF0000"/>
                        </a:solidFill>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524232" y="4572008"/>
            <a:ext cx="6715172"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哈希地址的集合为</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75</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28</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34</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16</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38</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20}</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下箭头 6"/>
          <p:cNvSpPr/>
          <p:nvPr/>
        </p:nvSpPr>
        <p:spPr>
          <a:xfrm>
            <a:off x="6167438" y="3857628"/>
            <a:ext cx="285752"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TextBox 7"/>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2666976" y="214290"/>
            <a:ext cx="4833942" cy="47815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90000"/>
              </a:lnSpc>
              <a:spcBef>
                <a:spcPct val="50000"/>
              </a:spcBef>
            </a:pPr>
            <a:r>
              <a:rPr kumimoji="1" lang="en-US" altLang="zh-CN" sz="2800" dirty="0">
                <a:solidFill>
                  <a:srgbClr val="FF0000"/>
                </a:solidFill>
                <a:latin typeface="Consolas" panose="020B0609020204030204" pitchFamily="49" charset="0"/>
                <a:ea typeface="微软雅黑" panose="020B0503020204020204" charset="-122"/>
                <a:cs typeface="Consolas" panose="020B0609020204030204" pitchFamily="49" charset="0"/>
              </a:rPr>
              <a:t>8.4.3  </a:t>
            </a:r>
            <a:r>
              <a:rPr kumimoji="1"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rPr>
              <a:t>哈希冲突解决方法 </a:t>
            </a:r>
            <a:endParaRPr kumimoji="1"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88067" name="Text Box 3"/>
          <p:cNvSpPr txBox="1">
            <a:spLocks noChangeArrowheads="1"/>
          </p:cNvSpPr>
          <p:nvPr/>
        </p:nvSpPr>
        <p:spPr bwMode="auto">
          <a:xfrm>
            <a:off x="2670211" y="883491"/>
            <a:ext cx="7497755" cy="1014730"/>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ea typeface="楷体" panose="02010609060101010101" pitchFamily="49" charset="-122"/>
                <a:cs typeface="Times New Roman" panose="02020603050405020304" pitchFamily="18" charset="0"/>
              </a:rPr>
              <a:t>　　</a:t>
            </a:r>
            <a:r>
              <a:rPr lang="zh-CN" altLang="en-US" sz="2000" dirty="0">
                <a:solidFill>
                  <a:schemeClr val="tx1"/>
                </a:solidFill>
                <a:ea typeface="楷体" panose="02010609060101010101" pitchFamily="49" charset="-122"/>
                <a:cs typeface="Times New Roman" panose="02020603050405020304" pitchFamily="18" charset="0"/>
              </a:rPr>
              <a:t>在哈希表中，虽然冲突很难避免，但发生冲突的可能性却有大有小。这主要与三个因素有关：</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88068" name="Text Box 4"/>
          <p:cNvSpPr txBox="1">
            <a:spLocks noChangeArrowheads="1"/>
          </p:cNvSpPr>
          <p:nvPr/>
        </p:nvSpPr>
        <p:spPr bwMode="auto">
          <a:xfrm>
            <a:off x="2920975" y="2143116"/>
            <a:ext cx="7532743" cy="2451100"/>
          </a:xfrm>
          <a:prstGeom prst="rect">
            <a:avLst/>
          </a:prstGeom>
          <a:noFill/>
          <a:ln w="9525">
            <a:noFill/>
            <a:miter lim="800000"/>
          </a:ln>
        </p:spPr>
        <p:txBody>
          <a:bodyPr wrap="square">
            <a:spAutoFit/>
          </a:bodyPr>
          <a:lstStyle/>
          <a:p>
            <a:pPr marL="457200" indent="-457200">
              <a:lnSpc>
                <a:spcPts val="3200"/>
              </a:lnSpc>
              <a:spcBef>
                <a:spcPts val="1200"/>
              </a:spcBef>
              <a:buBlip>
                <a:blip r:embed="rId1"/>
              </a:buBlip>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与装填因子有关。所谓装填因子</a:t>
            </a:r>
            <a:r>
              <a:rPr lang="el-GR"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α</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是指哈希表中已</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存入的</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元素数</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与哈希地址空间大小</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的比值，即</a:t>
            </a:r>
            <a:r>
              <a:rPr lang="el-GR"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l-GR"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α</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越小，冲突的可能性就越小； 但</a:t>
            </a:r>
            <a:r>
              <a:rPr lang="el-GR"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α</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越小，存储空间的利用率就越低。</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与所采用的哈希函数有关。</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与解决冲突的哈希冲突函数有关。</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809852" y="1428736"/>
            <a:ext cx="6357982" cy="1168400"/>
          </a:xfrm>
          <a:prstGeom prst="rect">
            <a:avLst/>
          </a:prstGeom>
          <a:noFill/>
          <a:ln w="9525">
            <a:noFill/>
            <a:miter lim="800000"/>
          </a:ln>
        </p:spPr>
        <p:txBody>
          <a:bodyPr wrap="square">
            <a:spAutoFit/>
          </a:bodyPr>
          <a:lstStyle/>
          <a:p>
            <a:pPr marL="457200" indent="-457200" algn="just">
              <a:lnSpc>
                <a:spcPct val="15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发生冲突时</a:t>
            </a:r>
            <a:r>
              <a:rPr kumimoji="1"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查找周围一个空位置存放记录</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5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设置一个查找周围一个空位置的函数。</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2881290" y="428604"/>
            <a:ext cx="2571768" cy="3683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1. </a:t>
            </a:r>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开放定址法</a:t>
            </a:r>
            <a:endPar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881290" y="1142984"/>
            <a:ext cx="7572428" cy="1886585"/>
          </a:xfrm>
          <a:prstGeom prst="rect">
            <a:avLst/>
          </a:prstGeom>
          <a:noFill/>
          <a:ln w="9525">
            <a:noFill/>
            <a:miter lim="800000"/>
          </a:ln>
        </p:spPr>
        <p:txBody>
          <a:bodyPr wrap="square">
            <a:spAutoFit/>
          </a:bodyPr>
          <a:lstStyle/>
          <a:p>
            <a:pPr marL="457200" indent="-457200" algn="just">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发生冲突的地址（设为</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）开始</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，依次循环探测</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的下一个地址（当到达下标为</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的哈希表表尾时，下一个探测的地址是表首地址</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），直到找到一个空闲单元</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为止。</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描述</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公式为</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kumimoji="1" lang="en-US" altLang="zh-CN" sz="2000" baseline="-30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kumimoji="1" lang="en-US" altLang="zh-CN" sz="2000" i="1" baseline="-30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kumimoji="1" lang="en-US" altLang="zh-CN" sz="2000" i="1" baseline="-30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30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 mod </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(1</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809852" y="428604"/>
            <a:ext cx="3143272" cy="368300"/>
          </a:xfrm>
          <a:prstGeom prst="rect">
            <a:avLst/>
          </a:prstGeom>
          <a:noFill/>
        </p:spPr>
        <p:txBody>
          <a:bodyPr wrap="square" rtlCol="0">
            <a:spAutoFit/>
          </a:bodyPr>
          <a:lstStyle/>
          <a:p>
            <a:r>
              <a:rPr kumimoji="1" lang="zh-CN" altLang="en-US"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mtClean="0">
                <a:solidFill>
                  <a:srgbClr val="FF0000"/>
                </a:solidFill>
                <a:latin typeface="Consolas" panose="020B0609020204030204" pitchFamily="49" charset="0"/>
                <a:ea typeface="楷体" panose="02010609060101010101" pitchFamily="49" charset="-122"/>
                <a:cs typeface="Consolas" panose="020B0609020204030204" pitchFamily="49" charset="0"/>
              </a:rPr>
              <a:t>）线性探测法</a:t>
            </a:r>
            <a:endParaRPr lang="zh-CN" altLang="en-US">
              <a:latin typeface="Consolas" panose="020B0609020204030204" pitchFamily="49" charset="0"/>
              <a:cs typeface="Consolas" panose="020B0609020204030204" pitchFamily="49" charset="0"/>
            </a:endParaRPr>
          </a:p>
        </p:txBody>
      </p:sp>
      <p:graphicFrame>
        <p:nvGraphicFramePr>
          <p:cNvPr id="9" name="表格 8"/>
          <p:cNvGraphicFramePr>
            <a:graphicFrameLocks noGrp="1"/>
          </p:cNvGraphicFramePr>
          <p:nvPr/>
        </p:nvGraphicFramePr>
        <p:xfrm>
          <a:off x="3452794" y="3786190"/>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smtClean="0">
                          <a:latin typeface="Consolas" panose="020B0609020204030204" pitchFamily="49" charset="0"/>
                          <a:cs typeface="Consolas" panose="020B0609020204030204" pitchFamily="49" charset="0"/>
                        </a:rPr>
                        <a:t>0</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2</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3</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4</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5</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6</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7</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8</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9</a:t>
                      </a:r>
                      <a:endParaRPr lang="zh-CN" altLang="en-US">
                        <a:latin typeface="Consolas" panose="020B0609020204030204" pitchFamily="49" charset="0"/>
                        <a:cs typeface="Consolas" panose="020B0609020204030204" pitchFamily="49" charset="0"/>
                      </a:endParaRPr>
                    </a:p>
                  </a:txBody>
                  <a:tcPr/>
                </a:tc>
              </a:tr>
              <a:tr h="370840">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FF0000"/>
                          </a:solidFill>
                          <a:latin typeface="Consolas" panose="020B0609020204030204" pitchFamily="49" charset="0"/>
                          <a:cs typeface="Consolas" panose="020B0609020204030204" pitchFamily="49" charset="0"/>
                        </a:rPr>
                        <a:t>*</a:t>
                      </a:r>
                      <a:endParaRPr lang="zh-CN" altLang="en-US" b="1">
                        <a:solidFill>
                          <a:srgbClr val="FF0000"/>
                        </a:solidFill>
                        <a:latin typeface="Consolas" panose="020B0609020204030204" pitchFamily="49" charset="0"/>
                        <a:cs typeface="Consolas" panose="020B0609020204030204" pitchFamily="49" charset="0"/>
                      </a:endParaRPr>
                    </a:p>
                  </a:txBody>
                  <a:tcPr>
                    <a:solidFill>
                      <a:srgbClr val="92D050"/>
                    </a:solidFill>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r>
            </a:tbl>
          </a:graphicData>
        </a:graphic>
      </p:graphicFrame>
      <p:sp>
        <p:nvSpPr>
          <p:cNvPr id="12" name="椭圆 11"/>
          <p:cNvSpPr/>
          <p:nvPr/>
        </p:nvSpPr>
        <p:spPr>
          <a:xfrm>
            <a:off x="6810380"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p:cNvSpPr/>
          <p:nvPr/>
        </p:nvSpPr>
        <p:spPr>
          <a:xfrm>
            <a:off x="7974026"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p:cNvSpPr/>
          <p:nvPr/>
        </p:nvSpPr>
        <p:spPr>
          <a:xfrm>
            <a:off x="7369184"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椭圆 14"/>
          <p:cNvSpPr/>
          <p:nvPr/>
        </p:nvSpPr>
        <p:spPr>
          <a:xfrm>
            <a:off x="8631206"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p:cNvSpPr/>
          <p:nvPr/>
        </p:nvSpPr>
        <p:spPr>
          <a:xfrm>
            <a:off x="9175772"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椭圆 16"/>
          <p:cNvSpPr/>
          <p:nvPr/>
        </p:nvSpPr>
        <p:spPr>
          <a:xfrm>
            <a:off x="3701984" y="45720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箭头连接符 18"/>
          <p:cNvCxnSpPr>
            <a:stCxn id="12" idx="6"/>
            <a:endCxn id="14" idx="2"/>
          </p:cNvCxnSpPr>
          <p:nvPr/>
        </p:nvCxnSpPr>
        <p:spPr>
          <a:xfrm>
            <a:off x="6918380" y="4719646"/>
            <a:ext cx="450804" cy="1588"/>
          </a:xfrm>
          <a:prstGeom prst="straightConnector1">
            <a:avLst/>
          </a:prstGeom>
          <a:ln>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a:off x="7510522" y="4727584"/>
            <a:ext cx="450804" cy="1588"/>
          </a:xfrm>
          <a:prstGeom prst="straightConnector1">
            <a:avLst/>
          </a:prstGeom>
          <a:ln>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p:nvPr/>
        </p:nvCxnSpPr>
        <p:spPr>
          <a:xfrm>
            <a:off x="8145526" y="4727584"/>
            <a:ext cx="450804" cy="1588"/>
          </a:xfrm>
          <a:prstGeom prst="straightConnector1">
            <a:avLst/>
          </a:prstGeom>
          <a:ln>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p:nvPr/>
        </p:nvCxnSpPr>
        <p:spPr>
          <a:xfrm>
            <a:off x="8750368" y="4714884"/>
            <a:ext cx="450804" cy="1588"/>
          </a:xfrm>
          <a:prstGeom prst="straightConnector1">
            <a:avLst/>
          </a:prstGeom>
          <a:ln>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5" name="任意多边形 24"/>
          <p:cNvSpPr/>
          <p:nvPr/>
        </p:nvSpPr>
        <p:spPr>
          <a:xfrm>
            <a:off x="3771900" y="4737100"/>
            <a:ext cx="5486400" cy="292100"/>
          </a:xfrm>
          <a:custGeom>
            <a:avLst/>
            <a:gdLst>
              <a:gd name="connsiteX0" fmla="*/ 5486400 w 5486400"/>
              <a:gd name="connsiteY0" fmla="*/ 12700 h 292100"/>
              <a:gd name="connsiteX1" fmla="*/ 5422900 w 5486400"/>
              <a:gd name="connsiteY1" fmla="*/ 292100 h 292100"/>
              <a:gd name="connsiteX2" fmla="*/ 203200 w 5486400"/>
              <a:gd name="connsiteY2" fmla="*/ 228600 h 292100"/>
              <a:gd name="connsiteX3" fmla="*/ 0 w 5486400"/>
              <a:gd name="connsiteY3" fmla="*/ 0 h 292100"/>
            </a:gdLst>
            <a:ahLst/>
            <a:cxnLst>
              <a:cxn ang="0">
                <a:pos x="connsiteX0" y="connsiteY0"/>
              </a:cxn>
              <a:cxn ang="0">
                <a:pos x="connsiteX1" y="connsiteY1"/>
              </a:cxn>
              <a:cxn ang="0">
                <a:pos x="connsiteX2" y="connsiteY2"/>
              </a:cxn>
              <a:cxn ang="0">
                <a:pos x="connsiteX3" y="connsiteY3"/>
              </a:cxn>
            </a:cxnLst>
            <a:rect l="l" t="t" r="r" b="b"/>
            <a:pathLst>
              <a:path w="5486400" h="292100">
                <a:moveTo>
                  <a:pt x="5486400" y="12700"/>
                </a:moveTo>
                <a:lnTo>
                  <a:pt x="5422900" y="292100"/>
                </a:lnTo>
                <a:lnTo>
                  <a:pt x="203200" y="228600"/>
                </a:lnTo>
                <a:lnTo>
                  <a:pt x="0" y="0"/>
                </a:lnTo>
              </a:path>
            </a:pathLst>
          </a:custGeom>
          <a:ln>
            <a:solidFill>
              <a:srgbClr val="CC33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upRight)">
                                      <p:cBhvr>
                                        <p:cTn id="15" dur="500"/>
                                        <p:tgtEl>
                                          <p:spTgt spid="19"/>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upRight)">
                                      <p:cBhvr>
                                        <p:cTn id="18" dur="500"/>
                                        <p:tgtEl>
                                          <p:spTgt spid="14"/>
                                        </p:tgtEl>
                                      </p:cBhvr>
                                    </p:animEffect>
                                  </p:childTnLst>
                                </p:cTn>
                              </p:par>
                              <p:par>
                                <p:cTn id="19" presetID="18" presetClass="entr" presetSubtype="3"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strips(upRight)">
                                      <p:cBhvr>
                                        <p:cTn id="21" dur="500"/>
                                        <p:tgtEl>
                                          <p:spTgt spid="21"/>
                                        </p:tgtEl>
                                      </p:cBhvr>
                                    </p:animEffect>
                                  </p:childTnLst>
                                </p:cTn>
                              </p:par>
                              <p:par>
                                <p:cTn id="22" presetID="18" presetClass="entr" presetSubtype="3"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strips(upRight)">
                                      <p:cBhvr>
                                        <p:cTn id="24" dur="500"/>
                                        <p:tgtEl>
                                          <p:spTgt spid="13"/>
                                        </p:tgtEl>
                                      </p:cBhvr>
                                    </p:animEffect>
                                  </p:childTnLst>
                                </p:cTn>
                              </p:par>
                              <p:par>
                                <p:cTn id="25" presetID="18" presetClass="entr" presetSubtype="3"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upRight)">
                                      <p:cBhvr>
                                        <p:cTn id="27" dur="500"/>
                                        <p:tgtEl>
                                          <p:spTgt spid="22"/>
                                        </p:tgtEl>
                                      </p:cBhvr>
                                    </p:animEffect>
                                  </p:childTnLst>
                                </p:cTn>
                              </p:par>
                              <p:par>
                                <p:cTn id="28" presetID="18" presetClass="entr" presetSubtype="3"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strips(upRight)">
                                      <p:cBhvr>
                                        <p:cTn id="30" dur="500"/>
                                        <p:tgtEl>
                                          <p:spTgt spid="15"/>
                                        </p:tgtEl>
                                      </p:cBhvr>
                                    </p:animEffect>
                                  </p:childTnLst>
                                </p:cTn>
                              </p:par>
                              <p:par>
                                <p:cTn id="31" presetID="18" presetClass="entr" presetSubtype="3"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upRight)">
                                      <p:cBhvr>
                                        <p:cTn id="33" dur="500"/>
                                        <p:tgtEl>
                                          <p:spTgt spid="23"/>
                                        </p:tgtEl>
                                      </p:cBhvr>
                                    </p:animEffect>
                                  </p:childTnLst>
                                </p:cTn>
                              </p:par>
                              <p:par>
                                <p:cTn id="34" presetID="18" presetClass="entr" presetSubtype="3"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up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trips(downLeft)">
                                      <p:cBhvr>
                                        <p:cTn id="41" dur="500"/>
                                        <p:tgtEl>
                                          <p:spTgt spid="25"/>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16" grpId="0" bldLvl="0" animBg="1"/>
      <p:bldP spid="17" grpId="0" bldLvl="0" animBg="1"/>
      <p:bldP spid="2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1290" y="142852"/>
            <a:ext cx="3786214" cy="398780"/>
          </a:xfrm>
          <a:prstGeom prst="rect">
            <a:avLst/>
          </a:prstGeom>
          <a:noFill/>
        </p:spPr>
        <p:txBody>
          <a:bodyPr wrap="square" rtlCol="0">
            <a:spAutoFit/>
          </a:bodyPr>
          <a:lstStyle/>
          <a:p>
            <a:r>
              <a:rPr kumimoji="1" lang="zh-CN" altLang="en-US" sz="2000" dirty="0" smtClean="0">
                <a:solidFill>
                  <a:srgbClr val="FF0000"/>
                </a:solidFill>
                <a:latin typeface="微软雅黑" panose="020B0503020204020204" charset="-122"/>
                <a:ea typeface="微软雅黑" panose="020B0503020204020204" charset="-122"/>
                <a:cs typeface="Times New Roman" panose="02020603050405020304" pitchFamily="18" charset="0"/>
              </a:rPr>
              <a:t>问题：</a:t>
            </a:r>
            <a:r>
              <a:rPr kumimoji="1" lang="zh-CN" altLang="en-US" sz="2000" dirty="0" smtClean="0">
                <a:solidFill>
                  <a:schemeClr val="tx1"/>
                </a:solidFill>
                <a:ea typeface="楷体" panose="02010609060101010101" pitchFamily="49" charset="-122"/>
                <a:cs typeface="Times New Roman" panose="02020603050405020304" pitchFamily="18" charset="0"/>
              </a:rPr>
              <a:t>可能出现堆积现象：</a:t>
            </a:r>
            <a:endParaRPr lang="zh-CN" altLang="en-US" sz="2000" dirty="0">
              <a:solidFill>
                <a:schemeClr val="tx1"/>
              </a:solidFill>
            </a:endParaRPr>
          </a:p>
        </p:txBody>
      </p:sp>
      <p:graphicFrame>
        <p:nvGraphicFramePr>
          <p:cNvPr id="7" name="表格 6"/>
          <p:cNvGraphicFramePr>
            <a:graphicFrameLocks noGrp="1"/>
          </p:cNvGraphicFramePr>
          <p:nvPr/>
        </p:nvGraphicFramePr>
        <p:xfrm>
          <a:off x="2857520" y="1901502"/>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smtClean="0">
                          <a:latin typeface="Consolas" panose="020B0609020204030204" pitchFamily="49" charset="0"/>
                          <a:cs typeface="Consolas" panose="020B0609020204030204" pitchFamily="49" charset="0"/>
                        </a:rPr>
                        <a:t>0</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2</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3</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4</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5</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6</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7</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8</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9</a:t>
                      </a:r>
                      <a:endParaRPr lang="zh-CN" altLang="en-US">
                        <a:latin typeface="Consolas" panose="020B0609020204030204" pitchFamily="49" charset="0"/>
                        <a:cs typeface="Consolas" panose="020B0609020204030204" pitchFamily="49" charset="0"/>
                      </a:endParaRPr>
                    </a:p>
                  </a:txBody>
                  <a:tcPr/>
                </a:tc>
              </a:tr>
              <a:tr h="370840">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00FF"/>
                          </a:solidFill>
                          <a:latin typeface="Consolas" panose="020B0609020204030204" pitchFamily="49" charset="0"/>
                          <a:cs typeface="Consolas" panose="020B0609020204030204" pitchFamily="49" charset="0"/>
                        </a:rPr>
                        <a:t>10</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00FF"/>
                          </a:solidFill>
                          <a:latin typeface="Consolas" panose="020B0609020204030204" pitchFamily="49" charset="0"/>
                          <a:cs typeface="Consolas" panose="020B0609020204030204" pitchFamily="49" charset="0"/>
                        </a:rPr>
                        <a:t>11</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00FF"/>
                          </a:solidFill>
                          <a:latin typeface="Consolas" panose="020B0609020204030204" pitchFamily="49" charset="0"/>
                          <a:cs typeface="Consolas" panose="020B0609020204030204" pitchFamily="49" charset="0"/>
                        </a:rPr>
                        <a:t>12</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r>
            </a:tbl>
          </a:graphicData>
        </a:graphic>
      </p:graphicFrame>
      <p:sp>
        <p:nvSpPr>
          <p:cNvPr id="8" name="TextBox 7"/>
          <p:cNvSpPr txBox="1"/>
          <p:nvPr/>
        </p:nvSpPr>
        <p:spPr>
          <a:xfrm>
            <a:off x="2881290" y="571480"/>
            <a:ext cx="6500858" cy="706755"/>
          </a:xfrm>
          <a:prstGeom prst="rect">
            <a:avLst/>
          </a:prstGeom>
          <a:noFill/>
        </p:spPr>
        <p:txBody>
          <a:bodyPr wrap="square" rtlCol="0">
            <a:spAutoFit/>
          </a:bodyPr>
          <a:lstStyle/>
          <a:p>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关键字为（</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10,11,12,19,20,21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哈希函数：</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(key) = key % 9</a:t>
            </a:r>
            <a:endParaRPr lang="zh-CN" altLang="en-US" sz="2000" dirty="0">
              <a:solidFill>
                <a:schemeClr val="tx1"/>
              </a:solidFill>
            </a:endParaRPr>
          </a:p>
        </p:txBody>
      </p:sp>
      <p:sp>
        <p:nvSpPr>
          <p:cNvPr id="9" name="TextBox 8"/>
          <p:cNvSpPr txBox="1"/>
          <p:nvPr/>
        </p:nvSpPr>
        <p:spPr>
          <a:xfrm>
            <a:off x="2881290" y="1428736"/>
            <a:ext cx="1785950" cy="398780"/>
          </a:xfrm>
          <a:prstGeom prst="rect">
            <a:avLst/>
          </a:prstGeom>
          <a:noFill/>
        </p:spPr>
        <p:txBody>
          <a:bodyPr wrap="square" rtlCol="0">
            <a:spAutoFit/>
          </a:bodyPr>
          <a:lstStyle/>
          <a:p>
            <a:r>
              <a:rPr lang="en-US" altLang="zh-CN" sz="2000" dirty="0" smtClean="0">
                <a:solidFill>
                  <a:schemeClr val="tx1"/>
                </a:solidFill>
                <a:latin typeface="Consolas" panose="020B0609020204030204" pitchFamily="49" charset="0"/>
                <a:cs typeface="Consolas" panose="020B0609020204030204" pitchFamily="49" charset="0"/>
              </a:rPr>
              <a:t>10</a:t>
            </a:r>
            <a:r>
              <a:rPr lang="zh-CN" altLang="en-US" sz="2000" dirty="0" smtClean="0">
                <a:solidFill>
                  <a:schemeClr val="tx1"/>
                </a:solidFill>
                <a:latin typeface="Consolas" panose="020B0609020204030204" pitchFamily="49" charset="0"/>
                <a:cs typeface="Consolas" panose="020B0609020204030204" pitchFamily="49" charset="0"/>
              </a:rPr>
              <a:t>，</a:t>
            </a:r>
            <a:r>
              <a:rPr lang="en-US" altLang="zh-CN" sz="2000" dirty="0" smtClean="0">
                <a:solidFill>
                  <a:schemeClr val="tx1"/>
                </a:solidFill>
                <a:latin typeface="Consolas" panose="020B0609020204030204" pitchFamily="49" charset="0"/>
                <a:cs typeface="Consolas" panose="020B0609020204030204" pitchFamily="49" charset="0"/>
              </a:rPr>
              <a:t>11</a:t>
            </a:r>
            <a:r>
              <a:rPr lang="zh-CN" altLang="en-US" sz="2000" dirty="0" smtClean="0">
                <a:solidFill>
                  <a:schemeClr val="tx1"/>
                </a:solidFill>
                <a:latin typeface="Consolas" panose="020B0609020204030204" pitchFamily="49" charset="0"/>
                <a:cs typeface="Consolas" panose="020B0609020204030204" pitchFamily="49" charset="0"/>
              </a:rPr>
              <a:t>，</a:t>
            </a:r>
            <a:r>
              <a:rPr lang="en-US" altLang="zh-CN" sz="2000" dirty="0" smtClean="0">
                <a:solidFill>
                  <a:schemeClr val="tx1"/>
                </a:solidFill>
                <a:latin typeface="Consolas" panose="020B0609020204030204" pitchFamily="49" charset="0"/>
                <a:cs typeface="Consolas" panose="020B0609020204030204" pitchFamily="49" charset="0"/>
              </a:rPr>
              <a:t>12</a:t>
            </a:r>
            <a:endParaRPr lang="zh-CN" altLang="en-US" sz="2000" dirty="0">
              <a:solidFill>
                <a:schemeClr val="tx1"/>
              </a:solidFill>
              <a:latin typeface="Consolas" panose="020B0609020204030204" pitchFamily="49" charset="0"/>
              <a:cs typeface="Consolas" panose="020B0609020204030204" pitchFamily="49" charset="0"/>
            </a:endParaRPr>
          </a:p>
        </p:txBody>
      </p:sp>
      <p:sp>
        <p:nvSpPr>
          <p:cNvPr id="10" name="TextBox 9"/>
          <p:cNvSpPr txBox="1"/>
          <p:nvPr/>
        </p:nvSpPr>
        <p:spPr>
          <a:xfrm>
            <a:off x="2809852" y="2786058"/>
            <a:ext cx="5072098" cy="1198880"/>
          </a:xfrm>
          <a:prstGeom prst="rect">
            <a:avLst/>
          </a:prstGeom>
          <a:noFill/>
        </p:spPr>
        <p:txBody>
          <a:bodyPr wrap="square" rtlCol="0">
            <a:spAutoFit/>
          </a:bodyPr>
          <a:lstStyle/>
          <a:p>
            <a:pPr marL="457200" indent="-457200">
              <a:buBlip>
                <a:blip r:embed="rId1"/>
              </a:buBlip>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19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h</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(19)=19%9=1</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（冲突）</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a:p>
            <a:pPr marL="457200" indent="-457200">
              <a:buBlip>
                <a:blip r:embed="rId1"/>
              </a:buBlip>
            </a:pP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a:t>
            </a:r>
            <a:r>
              <a:rPr lang="en-US" altLang="zh-CN"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0</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a:t>
            </a:r>
            <a:r>
              <a:rPr lang="en-US" altLang="zh-CN"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=(1+1)%10=2</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（冲突）</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a:p>
            <a:pPr marL="457200" indent="-457200">
              <a:buBlip>
                <a:blip r:embed="rId1"/>
              </a:buBlip>
            </a:pP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a:t>
            </a:r>
            <a:r>
              <a:rPr lang="en-US" altLang="zh-CN"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=(2+1)%10=3</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（冲突）</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a:p>
            <a:pPr marL="457200" indent="-457200">
              <a:buBlip>
                <a:blip r:embed="rId1"/>
              </a:buBlip>
            </a:pP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a:t>
            </a:r>
            <a:r>
              <a:rPr lang="en-US" altLang="zh-CN"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3</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=(3+1)%10=4</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（将</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19</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放在</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4</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位置）</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11" name="表格 10"/>
          <p:cNvGraphicFramePr>
            <a:graphicFrameLocks noGrp="1"/>
          </p:cNvGraphicFramePr>
          <p:nvPr/>
        </p:nvGraphicFramePr>
        <p:xfrm>
          <a:off x="2809852" y="4143380"/>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smtClean="0">
                          <a:latin typeface="Consolas" panose="020B0609020204030204" pitchFamily="49" charset="0"/>
                          <a:cs typeface="Consolas" panose="020B0609020204030204" pitchFamily="49" charset="0"/>
                        </a:rPr>
                        <a:t>0</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2</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3</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4</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5</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6</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7</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8</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9</a:t>
                      </a:r>
                      <a:endParaRPr lang="zh-CN" altLang="en-US">
                        <a:latin typeface="Consolas" panose="020B0609020204030204" pitchFamily="49" charset="0"/>
                        <a:cs typeface="Consolas" panose="020B0609020204030204" pitchFamily="49" charset="0"/>
                      </a:endParaRPr>
                    </a:p>
                  </a:txBody>
                  <a:tcPr/>
                </a:tc>
              </a:tr>
              <a:tr h="370840">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00FF"/>
                          </a:solidFill>
                          <a:latin typeface="Consolas" panose="020B0609020204030204" pitchFamily="49" charset="0"/>
                          <a:cs typeface="Consolas" panose="020B0609020204030204" pitchFamily="49" charset="0"/>
                        </a:rPr>
                        <a:t>10</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00FF"/>
                          </a:solidFill>
                          <a:latin typeface="Consolas" panose="020B0609020204030204" pitchFamily="49" charset="0"/>
                          <a:cs typeface="Consolas" panose="020B0609020204030204" pitchFamily="49" charset="0"/>
                        </a:rPr>
                        <a:t>11</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00FF"/>
                          </a:solidFill>
                          <a:latin typeface="Consolas" panose="020B0609020204030204" pitchFamily="49" charset="0"/>
                          <a:cs typeface="Consolas" panose="020B0609020204030204" pitchFamily="49" charset="0"/>
                        </a:rPr>
                        <a:t>12</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00FF"/>
                          </a:solidFill>
                          <a:latin typeface="Consolas" panose="020B0609020204030204" pitchFamily="49" charset="0"/>
                          <a:cs typeface="Consolas" panose="020B0609020204030204" pitchFamily="49" charset="0"/>
                        </a:rPr>
                        <a:t>19</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r>
            </a:tbl>
          </a:graphicData>
        </a:graphic>
      </p:graphicFrame>
      <p:sp>
        <p:nvSpPr>
          <p:cNvPr id="12" name="TextBox 11"/>
          <p:cNvSpPr txBox="1"/>
          <p:nvPr/>
        </p:nvSpPr>
        <p:spPr>
          <a:xfrm>
            <a:off x="2881290" y="5143512"/>
            <a:ext cx="5072098" cy="1198880"/>
          </a:xfrm>
          <a:prstGeom prst="rect">
            <a:avLst/>
          </a:prstGeom>
          <a:noFill/>
        </p:spPr>
        <p:txBody>
          <a:bodyPr wrap="square" rtlCol="0">
            <a:spAutoFit/>
          </a:bodyPr>
          <a:lstStyle/>
          <a:p>
            <a:pPr marL="457200" indent="-457200">
              <a:buBlip>
                <a:blip r:embed="rId1"/>
              </a:buBlip>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20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h</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(20)=20%9=2</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（冲突）</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a:p>
            <a:pPr marL="457200" indent="-457200">
              <a:buBlip>
                <a:blip r:embed="rId1"/>
              </a:buBlip>
            </a:pP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a:t>
            </a:r>
            <a:r>
              <a:rPr lang="en-US" altLang="zh-CN"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0</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a:t>
            </a:r>
            <a:r>
              <a:rPr lang="en-US" altLang="zh-CN"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=(2+1)%10=3</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（冲突）</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a:p>
            <a:pPr marL="457200" indent="-457200">
              <a:buBlip>
                <a:blip r:embed="rId1"/>
              </a:buBlip>
            </a:pP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a:t>
            </a:r>
            <a:r>
              <a:rPr lang="en-US" altLang="zh-CN"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=(3+1)%10=4</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（冲突）</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a:p>
            <a:pPr marL="457200" indent="-457200">
              <a:buBlip>
                <a:blip r:embed="rId1"/>
              </a:buBlip>
            </a:pP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a:t>
            </a:r>
            <a:r>
              <a:rPr lang="en-US" altLang="zh-CN"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3</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=(4+1)%10=5</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（将</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20</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放在</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5</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位置）</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7881950" y="5143512"/>
            <a:ext cx="2643206" cy="1322070"/>
          </a:xfrm>
          <a:prstGeom prst="rect">
            <a:avLst/>
          </a:prstGeom>
          <a:noFill/>
        </p:spPr>
        <p:txBody>
          <a:bodyPr wrap="square" rtlCol="0">
            <a:spAutoFit/>
          </a:bodyPr>
          <a:lstStyle/>
          <a:p>
            <a:r>
              <a:rPr lang="zh-CN" altLang="en-US" sz="2000" dirty="0" smtClean="0">
                <a:solidFill>
                  <a:schemeClr val="tx1"/>
                </a:solidFill>
                <a:latin typeface="楷体" panose="02010609060101010101" pitchFamily="49" charset="-122"/>
                <a:ea typeface="楷体" panose="02010609060101010101" pitchFamily="49" charset="-122"/>
              </a:rPr>
              <a:t>哈希函数值不相同的多个记录争夺同一个后继哈希地址称为非同义词冲突</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14" name="右箭头 13"/>
          <p:cNvSpPr/>
          <p:nvPr/>
        </p:nvSpPr>
        <p:spPr>
          <a:xfrm>
            <a:off x="7381884" y="5572140"/>
            <a:ext cx="357190"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TextBox 1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909862" y="1285860"/>
            <a:ext cx="7400980" cy="983615"/>
          </a:xfrm>
          <a:prstGeom prst="rect">
            <a:avLst/>
          </a:prstGeom>
          <a:noFill/>
          <a:ln w="9525">
            <a:noFill/>
            <a:miter lim="800000"/>
          </a:ln>
        </p:spPr>
        <p:txBody>
          <a:bodyPr wrap="square">
            <a:spAutoFit/>
          </a:bodyPr>
          <a:lstStyle/>
          <a:p>
            <a:pPr marL="457200" indent="-457200" algn="just">
              <a:lnSpc>
                <a:spcPct val="12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发生冲突时前后查找空位置。</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2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描述公式为：</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kumimoji="1" lang="en-US" altLang="zh-CN" sz="2000" baseline="-30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kumimoji="1" lang="en-US" altLang="zh-CN" sz="2000" i="1" baseline="-30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kumimoji="1" lang="en-US" altLang="zh-CN" sz="2000" baseline="-30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30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mod </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(1</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809852" y="571480"/>
            <a:ext cx="3071834" cy="368300"/>
          </a:xfrm>
          <a:prstGeom prst="rect">
            <a:avLst/>
          </a:prstGeom>
          <a:noFill/>
        </p:spPr>
        <p:txBody>
          <a:bodyPr wrap="square" rtlCol="0">
            <a:spAutoFit/>
          </a:bodyPr>
          <a:lstStyle/>
          <a:p>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）平方探测法</a:t>
            </a:r>
            <a:endParaRPr lang="zh-CN" altLang="en-US" dirty="0">
              <a:latin typeface="Consolas" panose="020B0609020204030204" pitchFamily="49" charset="0"/>
              <a:cs typeface="Consolas" panose="020B0609020204030204" pitchFamily="49" charset="0"/>
            </a:endParaRPr>
          </a:p>
        </p:txBody>
      </p:sp>
      <p:graphicFrame>
        <p:nvGraphicFramePr>
          <p:cNvPr id="5" name="表格 4"/>
          <p:cNvGraphicFramePr>
            <a:graphicFrameLocks noGrp="1"/>
          </p:cNvGraphicFramePr>
          <p:nvPr/>
        </p:nvGraphicFramePr>
        <p:xfrm>
          <a:off x="3452794" y="2857496"/>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smtClean="0">
                          <a:latin typeface="Consolas" panose="020B0609020204030204" pitchFamily="49" charset="0"/>
                          <a:cs typeface="Consolas" panose="020B0609020204030204" pitchFamily="49" charset="0"/>
                        </a:rPr>
                        <a:t>0</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2</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3</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4</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5</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6</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7</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8</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9</a:t>
                      </a:r>
                      <a:endParaRPr lang="zh-CN" altLang="en-US">
                        <a:latin typeface="Consolas" panose="020B0609020204030204" pitchFamily="49" charset="0"/>
                        <a:cs typeface="Consolas" panose="020B0609020204030204" pitchFamily="49" charset="0"/>
                      </a:endParaRPr>
                    </a:p>
                  </a:txBody>
                  <a:tcPr/>
                </a:tc>
              </a:tr>
              <a:tr h="370840">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FF0000"/>
                          </a:solidFill>
                          <a:latin typeface="Consolas" panose="020B0609020204030204" pitchFamily="49" charset="0"/>
                          <a:cs typeface="Consolas" panose="020B0609020204030204" pitchFamily="49" charset="0"/>
                        </a:rPr>
                        <a:t>*</a:t>
                      </a:r>
                      <a:endParaRPr lang="zh-CN" altLang="en-US" b="1">
                        <a:solidFill>
                          <a:srgbClr val="FF0000"/>
                        </a:solidFill>
                        <a:latin typeface="Consolas" panose="020B0609020204030204" pitchFamily="49" charset="0"/>
                        <a:cs typeface="Consolas" panose="020B0609020204030204" pitchFamily="49" charset="0"/>
                      </a:endParaRPr>
                    </a:p>
                  </a:txBody>
                  <a:tcPr>
                    <a:solidFill>
                      <a:srgbClr val="92D050"/>
                    </a:solidFill>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c>
                  <a:txBody>
                    <a:bodyPr/>
                    <a:lstStyle/>
                    <a:p>
                      <a:pPr algn="ctr"/>
                      <a:r>
                        <a:rPr lang="zh-CN" altLang="en-US" b="1" smtClean="0">
                          <a:solidFill>
                            <a:srgbClr val="0000FF"/>
                          </a:solidFill>
                          <a:latin typeface="Consolas" panose="020B0609020204030204" pitchFamily="49" charset="0"/>
                          <a:cs typeface="Consolas" panose="020B0609020204030204" pitchFamily="49" charset="0"/>
                        </a:rPr>
                        <a:t>*</a:t>
                      </a:r>
                      <a:endParaRPr lang="zh-CN" altLang="en-US" b="1">
                        <a:solidFill>
                          <a:srgbClr val="0000FF"/>
                        </a:solidFill>
                        <a:latin typeface="Consolas" panose="020B0609020204030204" pitchFamily="49" charset="0"/>
                        <a:cs typeface="Consolas" panose="020B0609020204030204" pitchFamily="49" charset="0"/>
                      </a:endParaRPr>
                    </a:p>
                  </a:txBody>
                  <a:tcPr/>
                </a:tc>
              </a:tr>
            </a:tbl>
          </a:graphicData>
        </a:graphic>
      </p:graphicFrame>
      <p:sp>
        <p:nvSpPr>
          <p:cNvPr id="7" name="椭圆 6"/>
          <p:cNvSpPr/>
          <p:nvPr/>
        </p:nvSpPr>
        <p:spPr>
          <a:xfrm>
            <a:off x="7381884" y="3786190"/>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椭圆 7"/>
          <p:cNvSpPr/>
          <p:nvPr/>
        </p:nvSpPr>
        <p:spPr>
          <a:xfrm>
            <a:off x="6156276" y="400050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p:cNvSpPr/>
          <p:nvPr/>
        </p:nvSpPr>
        <p:spPr>
          <a:xfrm>
            <a:off x="9202710" y="4286256"/>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椭圆 9"/>
          <p:cNvSpPr/>
          <p:nvPr/>
        </p:nvSpPr>
        <p:spPr>
          <a:xfrm>
            <a:off x="4344926" y="45720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2" name="直接箭头连接符 11"/>
          <p:cNvCxnSpPr>
            <a:endCxn id="7" idx="1"/>
          </p:cNvCxnSpPr>
          <p:nvPr/>
        </p:nvCxnSpPr>
        <p:spPr>
          <a:xfrm>
            <a:off x="6881818" y="3643314"/>
            <a:ext cx="515882" cy="163800"/>
          </a:xfrm>
          <a:prstGeom prst="straightConnector1">
            <a:avLst/>
          </a:prstGeom>
          <a:ln>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7" idx="3"/>
            <a:endCxn id="8" idx="7"/>
          </p:cNvCxnSpPr>
          <p:nvPr/>
        </p:nvCxnSpPr>
        <p:spPr>
          <a:xfrm rot="5400000">
            <a:off x="6766437" y="3390165"/>
            <a:ext cx="113286" cy="1149240"/>
          </a:xfrm>
          <a:prstGeom prst="straightConnector1">
            <a:avLst/>
          </a:prstGeom>
          <a:ln>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8" idx="5"/>
            <a:endCxn id="9" idx="2"/>
          </p:cNvCxnSpPr>
          <p:nvPr/>
        </p:nvCxnSpPr>
        <p:spPr>
          <a:xfrm rot="16200000" flipH="1">
            <a:off x="7607966" y="2762950"/>
            <a:ext cx="235238" cy="2954250"/>
          </a:xfrm>
          <a:prstGeom prst="straightConnector1">
            <a:avLst/>
          </a:prstGeom>
          <a:ln>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stCxn id="9" idx="2"/>
            <a:endCxn id="10" idx="6"/>
          </p:cNvCxnSpPr>
          <p:nvPr/>
        </p:nvCxnSpPr>
        <p:spPr>
          <a:xfrm rot="10800000" flipV="1">
            <a:off x="4452926" y="4357694"/>
            <a:ext cx="4749784" cy="285752"/>
          </a:xfrm>
          <a:prstGeom prst="straightConnector1">
            <a:avLst/>
          </a:prstGeom>
          <a:ln>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0" name="椭圆 19"/>
          <p:cNvSpPr/>
          <p:nvPr/>
        </p:nvSpPr>
        <p:spPr>
          <a:xfrm>
            <a:off x="6810380" y="3584576"/>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TextBox 20"/>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downRight)">
                                      <p:cBhvr>
                                        <p:cTn id="15" dur="500"/>
                                        <p:tgtEl>
                                          <p:spTgt spid="12"/>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500"/>
                                        <p:tgtEl>
                                          <p:spTgt spid="14"/>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Right)">
                                      <p:cBhvr>
                                        <p:cTn id="31" dur="500"/>
                                        <p:tgtEl>
                                          <p:spTgt spid="1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trips(down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trips(downLeft)">
                                      <p:cBhvr>
                                        <p:cTn id="39" dur="500"/>
                                        <p:tgtEl>
                                          <p:spTgt spid="18"/>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strips(down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2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909862" y="1285860"/>
            <a:ext cx="7115228" cy="1353185"/>
          </a:xfrm>
          <a:prstGeom prst="rect">
            <a:avLst/>
          </a:prstGeom>
          <a:noFill/>
          <a:ln w="9525">
            <a:noFill/>
            <a:miter lim="800000"/>
          </a:ln>
        </p:spPr>
        <p:txBody>
          <a:bodyPr wrap="square">
            <a:spAutoFit/>
          </a:bodyPr>
          <a:lstStyle/>
          <a:p>
            <a:pPr marL="457200" indent="-457200" algn="just">
              <a:lnSpc>
                <a:spcPct val="120000"/>
              </a:lnSpc>
              <a:spcBef>
                <a:spcPct val="500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平方</a:t>
            </a:r>
            <a:r>
              <a:rPr kumimoji="1" lang="zh-CN" altLang="en-US" sz="2000" dirty="0">
                <a:solidFill>
                  <a:schemeClr val="tx1"/>
                </a:solidFill>
                <a:ea typeface="楷体" panose="02010609060101010101" pitchFamily="49" charset="-122"/>
                <a:cs typeface="Times New Roman" panose="02020603050405020304" pitchFamily="18" charset="0"/>
              </a:rPr>
              <a:t>探测</a:t>
            </a:r>
            <a:r>
              <a:rPr kumimoji="1" lang="zh-CN" altLang="en-US" sz="2000" dirty="0" smtClean="0">
                <a:solidFill>
                  <a:schemeClr val="tx1"/>
                </a:solidFill>
                <a:ea typeface="楷体" panose="02010609060101010101" pitchFamily="49" charset="-122"/>
                <a:cs typeface="Times New Roman" panose="02020603050405020304" pitchFamily="18" charset="0"/>
              </a:rPr>
              <a:t>法可以</a:t>
            </a:r>
            <a:r>
              <a:rPr kumimoji="1" lang="zh-CN" altLang="en-US" sz="2000" dirty="0">
                <a:solidFill>
                  <a:schemeClr val="tx1"/>
                </a:solidFill>
                <a:ea typeface="楷体" panose="02010609060101010101" pitchFamily="49" charset="-122"/>
                <a:cs typeface="Times New Roman" panose="02020603050405020304" pitchFamily="18" charset="0"/>
              </a:rPr>
              <a:t>避免出现堆积问题</a:t>
            </a:r>
            <a:r>
              <a:rPr kumimoji="1" lang="zh-CN" altLang="en-US" sz="2000" dirty="0" smtClean="0">
                <a:solidFill>
                  <a:schemeClr val="tx1"/>
                </a:solidFill>
                <a:ea typeface="楷体" panose="02010609060101010101" pitchFamily="49" charset="-122"/>
                <a:cs typeface="Times New Roman" panose="02020603050405020304" pitchFamily="18" charset="0"/>
              </a:rPr>
              <a:t>。</a:t>
            </a:r>
            <a:endParaRPr kumimoji="1"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gn="just">
              <a:lnSpc>
                <a:spcPct val="120000"/>
              </a:lnSpc>
              <a:spcBef>
                <a:spcPct val="50000"/>
              </a:spcBef>
              <a:buBlip>
                <a:blip r:embed="rId1"/>
              </a:buBlip>
            </a:pPr>
            <a:r>
              <a:rPr kumimoji="1" lang="zh-CN" altLang="en-US" sz="2000" dirty="0" smtClean="0">
                <a:solidFill>
                  <a:schemeClr val="tx1"/>
                </a:solidFill>
                <a:ea typeface="楷体" panose="02010609060101010101" pitchFamily="49" charset="-122"/>
                <a:cs typeface="Times New Roman" panose="02020603050405020304" pitchFamily="18" charset="0"/>
              </a:rPr>
              <a:t>缺点</a:t>
            </a:r>
            <a:r>
              <a:rPr kumimoji="1" lang="zh-CN" altLang="en-US" sz="2000" dirty="0">
                <a:solidFill>
                  <a:schemeClr val="tx1"/>
                </a:solidFill>
                <a:ea typeface="楷体" panose="02010609060101010101" pitchFamily="49" charset="-122"/>
                <a:cs typeface="Times New Roman" panose="02020603050405020304" pitchFamily="18" charset="0"/>
              </a:rPr>
              <a:t>是</a:t>
            </a:r>
            <a:r>
              <a:rPr kumimoji="1" lang="zh-CN" altLang="en-US" sz="2000" dirty="0">
                <a:solidFill>
                  <a:srgbClr val="FF0000"/>
                </a:solidFill>
                <a:ea typeface="楷体" panose="02010609060101010101" pitchFamily="49" charset="-122"/>
                <a:cs typeface="Times New Roman" panose="02020603050405020304" pitchFamily="18" charset="0"/>
              </a:rPr>
              <a:t>不能探测到哈希表上的所有单元</a:t>
            </a:r>
            <a:r>
              <a:rPr kumimoji="1" lang="zh-CN" altLang="en-US" sz="2000" dirty="0">
                <a:solidFill>
                  <a:schemeClr val="tx1"/>
                </a:solidFill>
                <a:ea typeface="楷体" panose="02010609060101010101" pitchFamily="49" charset="-122"/>
                <a:cs typeface="Times New Roman" panose="02020603050405020304" pitchFamily="18" charset="0"/>
              </a:rPr>
              <a:t>，但至少能探测到一半单元。</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024166" y="642918"/>
            <a:ext cx="4286280" cy="429895"/>
          </a:xfrm>
          <a:prstGeom prst="rect">
            <a:avLst/>
          </a:prstGeom>
          <a:noFill/>
        </p:spPr>
        <p:txBody>
          <a:bodyPr wrap="square" rtlCol="0">
            <a:spAutoFit/>
          </a:bodyPr>
          <a:lstStyle/>
          <a:p>
            <a:r>
              <a:rPr kumimoji="1" lang="zh-CN" altLang="en-US" sz="2200" dirty="0" smtClean="0">
                <a:solidFill>
                  <a:schemeClr val="tx1"/>
                </a:solidFill>
                <a:latin typeface="微软雅黑" panose="020B0503020204020204" charset="-122"/>
                <a:ea typeface="微软雅黑" panose="020B0503020204020204" charset="-122"/>
                <a:cs typeface="Times New Roman" panose="02020603050405020304" pitchFamily="18" charset="0"/>
              </a:rPr>
              <a:t>平衡二叉树总是</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pitchFamily="18" charset="0"/>
              </a:rPr>
              <a:t>二叉排序树</a:t>
            </a:r>
            <a:endParaRPr lang="zh-CN" altLang="en-US" sz="2200" dirty="0">
              <a:solidFill>
                <a:schemeClr val="tx1"/>
              </a:solidFill>
              <a:latin typeface="微软雅黑" panose="020B0503020204020204" charset="-122"/>
              <a:ea typeface="微软雅黑" panose="020B0503020204020204" charset="-122"/>
            </a:endParaRPr>
          </a:p>
        </p:txBody>
      </p:sp>
      <p:grpSp>
        <p:nvGrpSpPr>
          <p:cNvPr id="28" name="组合 27"/>
          <p:cNvGrpSpPr/>
          <p:nvPr/>
        </p:nvGrpSpPr>
        <p:grpSpPr>
          <a:xfrm>
            <a:off x="2881290" y="1528692"/>
            <a:ext cx="3071834" cy="2567376"/>
            <a:chOff x="1357290" y="1528692"/>
            <a:chExt cx="3071834" cy="2567376"/>
          </a:xfrm>
        </p:grpSpPr>
        <p:sp>
          <p:nvSpPr>
            <p:cNvPr id="53263" name="Oval 3"/>
            <p:cNvSpPr>
              <a:spLocks noChangeArrowheads="1"/>
            </p:cNvSpPr>
            <p:nvPr/>
          </p:nvSpPr>
          <p:spPr bwMode="auto">
            <a:xfrm>
              <a:off x="2957546" y="1700213"/>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5</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64" name="Oval 4"/>
            <p:cNvSpPr>
              <a:spLocks noChangeArrowheads="1"/>
            </p:cNvSpPr>
            <p:nvPr/>
          </p:nvSpPr>
          <p:spPr bwMode="auto">
            <a:xfrm>
              <a:off x="2195546" y="2462213"/>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4</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65" name="Oval 5"/>
            <p:cNvSpPr>
              <a:spLocks noChangeArrowheads="1"/>
            </p:cNvSpPr>
            <p:nvPr/>
          </p:nvSpPr>
          <p:spPr bwMode="auto">
            <a:xfrm>
              <a:off x="3719546" y="2462213"/>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8</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66" name="Oval 6"/>
            <p:cNvSpPr>
              <a:spLocks noChangeArrowheads="1"/>
            </p:cNvSpPr>
            <p:nvPr/>
          </p:nvSpPr>
          <p:spPr bwMode="auto">
            <a:xfrm>
              <a:off x="1433546" y="3224213"/>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67" name="Line 7"/>
            <p:cNvSpPr>
              <a:spLocks noChangeShapeType="1"/>
            </p:cNvSpPr>
            <p:nvPr/>
          </p:nvSpPr>
          <p:spPr bwMode="auto">
            <a:xfrm flipH="1">
              <a:off x="2576546" y="2081213"/>
              <a:ext cx="457200" cy="457200"/>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sp>
          <p:nvSpPr>
            <p:cNvPr id="53268" name="Line 8"/>
            <p:cNvSpPr>
              <a:spLocks noChangeShapeType="1"/>
            </p:cNvSpPr>
            <p:nvPr/>
          </p:nvSpPr>
          <p:spPr bwMode="auto">
            <a:xfrm flipH="1">
              <a:off x="1814546" y="2843213"/>
              <a:ext cx="457200" cy="457200"/>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sp>
          <p:nvSpPr>
            <p:cNvPr id="53269" name="Line 9"/>
            <p:cNvSpPr>
              <a:spLocks noChangeShapeType="1"/>
            </p:cNvSpPr>
            <p:nvPr/>
          </p:nvSpPr>
          <p:spPr bwMode="auto">
            <a:xfrm>
              <a:off x="3338546" y="2081213"/>
              <a:ext cx="457200" cy="457200"/>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sp>
          <p:nvSpPr>
            <p:cNvPr id="153620" name="Text Box 20"/>
            <p:cNvSpPr txBox="1">
              <a:spLocks noChangeArrowheads="1"/>
            </p:cNvSpPr>
            <p:nvPr/>
          </p:nvSpPr>
          <p:spPr bwMode="auto">
            <a:xfrm>
              <a:off x="2074896" y="3697288"/>
              <a:ext cx="1594640" cy="398780"/>
            </a:xfrm>
            <a:prstGeom prst="rect">
              <a:avLst/>
            </a:prstGeom>
            <a:noFill/>
            <a:ln w="9525">
              <a:solidFill>
                <a:schemeClr val="bg1"/>
              </a:solidFill>
              <a:miter lim="800000"/>
            </a:ln>
          </p:spPr>
          <p:txBody>
            <a:bodyPr wrap="square">
              <a:spAutoFit/>
            </a:bodyPr>
            <a:lstStyle/>
            <a:p>
              <a:r>
                <a:rPr kumimoji="1" lang="zh-CN" altLang="en-US" sz="2000">
                  <a:solidFill>
                    <a:srgbClr val="0000FF"/>
                  </a:solidFill>
                  <a:latin typeface="仿宋" panose="02010609060101010101" pitchFamily="49" charset="-122"/>
                  <a:ea typeface="仿宋" panose="02010609060101010101" pitchFamily="49" charset="-122"/>
                </a:rPr>
                <a:t>是平衡树</a:t>
              </a:r>
              <a:endParaRPr kumimoji="1" lang="zh-CN" altLang="en-US" sz="2000" b="0">
                <a:solidFill>
                  <a:srgbClr val="0000FF"/>
                </a:solidFill>
                <a:latin typeface="仿宋" panose="02010609060101010101" pitchFamily="49" charset="-122"/>
                <a:ea typeface="仿宋" panose="02010609060101010101" pitchFamily="49" charset="-122"/>
              </a:endParaRPr>
            </a:p>
          </p:txBody>
        </p:sp>
        <p:sp>
          <p:nvSpPr>
            <p:cNvPr id="24" name="TextBox 23"/>
            <p:cNvSpPr txBox="1"/>
            <p:nvPr/>
          </p:nvSpPr>
          <p:spPr>
            <a:xfrm>
              <a:off x="1357290" y="2886014"/>
              <a:ext cx="285752"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0</a:t>
              </a:r>
              <a:endParaRPr lang="zh-CN" altLang="en-US" sz="2000">
                <a:solidFill>
                  <a:srgbClr val="FF00FF"/>
                </a:solidFill>
                <a:latin typeface="Consolas" panose="020B0609020204030204" pitchFamily="49" charset="0"/>
                <a:cs typeface="Consolas" panose="020B0609020204030204" pitchFamily="49" charset="0"/>
              </a:endParaRPr>
            </a:p>
          </p:txBody>
        </p:sp>
        <p:sp>
          <p:nvSpPr>
            <p:cNvPr id="25" name="TextBox 24"/>
            <p:cNvSpPr txBox="1"/>
            <p:nvPr/>
          </p:nvSpPr>
          <p:spPr>
            <a:xfrm>
              <a:off x="2000232" y="2171634"/>
              <a:ext cx="285752"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1</a:t>
              </a:r>
              <a:endParaRPr lang="zh-CN" altLang="en-US" sz="2000">
                <a:solidFill>
                  <a:srgbClr val="FF00FF"/>
                </a:solidFill>
                <a:latin typeface="Consolas" panose="020B0609020204030204" pitchFamily="49" charset="0"/>
                <a:cs typeface="Consolas" panose="020B0609020204030204" pitchFamily="49" charset="0"/>
              </a:endParaRPr>
            </a:p>
          </p:txBody>
        </p:sp>
        <p:sp>
          <p:nvSpPr>
            <p:cNvPr id="26" name="TextBox 25"/>
            <p:cNvSpPr txBox="1"/>
            <p:nvPr/>
          </p:nvSpPr>
          <p:spPr>
            <a:xfrm>
              <a:off x="4143372" y="2214554"/>
              <a:ext cx="285752"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0</a:t>
              </a:r>
              <a:endParaRPr lang="zh-CN" altLang="en-US" sz="2000">
                <a:solidFill>
                  <a:srgbClr val="FF00FF"/>
                </a:solidFill>
                <a:latin typeface="Consolas" panose="020B0609020204030204" pitchFamily="49" charset="0"/>
                <a:cs typeface="Consolas" panose="020B0609020204030204" pitchFamily="49" charset="0"/>
              </a:endParaRPr>
            </a:p>
          </p:txBody>
        </p:sp>
        <p:sp>
          <p:nvSpPr>
            <p:cNvPr id="27" name="TextBox 26"/>
            <p:cNvSpPr txBox="1"/>
            <p:nvPr/>
          </p:nvSpPr>
          <p:spPr>
            <a:xfrm>
              <a:off x="3428992" y="1528692"/>
              <a:ext cx="285752"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1</a:t>
              </a:r>
              <a:endParaRPr lang="zh-CN" altLang="en-US" sz="2000">
                <a:solidFill>
                  <a:srgbClr val="FF00FF"/>
                </a:solidFill>
                <a:latin typeface="Consolas" panose="020B0609020204030204" pitchFamily="49" charset="0"/>
                <a:cs typeface="Consolas" panose="020B0609020204030204" pitchFamily="49" charset="0"/>
              </a:endParaRPr>
            </a:p>
          </p:txBody>
        </p:sp>
      </p:grpSp>
      <p:grpSp>
        <p:nvGrpSpPr>
          <p:cNvPr id="34" name="组合 33"/>
          <p:cNvGrpSpPr/>
          <p:nvPr/>
        </p:nvGrpSpPr>
        <p:grpSpPr>
          <a:xfrm>
            <a:off x="6381752" y="1314378"/>
            <a:ext cx="3786214" cy="3129035"/>
            <a:chOff x="4857752" y="1314378"/>
            <a:chExt cx="3786214" cy="3129035"/>
          </a:xfrm>
        </p:grpSpPr>
        <p:sp>
          <p:nvSpPr>
            <p:cNvPr id="53254" name="Oval 11"/>
            <p:cNvSpPr>
              <a:spLocks noChangeArrowheads="1"/>
            </p:cNvSpPr>
            <p:nvPr/>
          </p:nvSpPr>
          <p:spPr bwMode="auto">
            <a:xfrm>
              <a:off x="7148546" y="1700213"/>
              <a:ext cx="457200" cy="457200"/>
            </a:xfrm>
            <a:prstGeom prst="ellipse">
              <a:avLst/>
            </a:prstGeom>
          </p:spPr>
          <p:style>
            <a:lnRef idx="1">
              <a:schemeClr val="accent4"/>
            </a:lnRef>
            <a:fillRef idx="3">
              <a:schemeClr val="accent4"/>
            </a:fillRef>
            <a:effectRef idx="2">
              <a:schemeClr val="accent4"/>
            </a:effectRef>
            <a:fontRef idx="minor">
              <a:schemeClr val="lt1"/>
            </a:fontRef>
          </p:style>
          <p:txBody>
            <a:bodyPr wrap="none" anchor="ctr"/>
            <a:lstStyle/>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5</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55" name="Oval 12"/>
            <p:cNvSpPr>
              <a:spLocks noChangeArrowheads="1"/>
            </p:cNvSpPr>
            <p:nvPr/>
          </p:nvSpPr>
          <p:spPr bwMode="auto">
            <a:xfrm>
              <a:off x="6386546" y="2462213"/>
              <a:ext cx="457200" cy="457200"/>
            </a:xfrm>
            <a:prstGeom prst="ellipse">
              <a:avLst/>
            </a:prstGeom>
          </p:spPr>
          <p:style>
            <a:lnRef idx="1">
              <a:schemeClr val="accent4"/>
            </a:lnRef>
            <a:fillRef idx="3">
              <a:schemeClr val="accent4"/>
            </a:fillRef>
            <a:effectRef idx="2">
              <a:schemeClr val="accent4"/>
            </a:effectRef>
            <a:fontRef idx="minor">
              <a:schemeClr val="lt1"/>
            </a:fontRef>
          </p:style>
          <p:txBody>
            <a:bodyPr wrap="none" anchor="ctr"/>
            <a:lstStyle/>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4</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56" name="Oval 13"/>
            <p:cNvSpPr>
              <a:spLocks noChangeArrowheads="1"/>
            </p:cNvSpPr>
            <p:nvPr/>
          </p:nvSpPr>
          <p:spPr bwMode="auto">
            <a:xfrm>
              <a:off x="7910546" y="2462213"/>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8</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57" name="Oval 14"/>
            <p:cNvSpPr>
              <a:spLocks noChangeArrowheads="1"/>
            </p:cNvSpPr>
            <p:nvPr/>
          </p:nvSpPr>
          <p:spPr bwMode="auto">
            <a:xfrm>
              <a:off x="5624546" y="3224213"/>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58" name="Oval 15"/>
            <p:cNvSpPr>
              <a:spLocks noChangeArrowheads="1"/>
            </p:cNvSpPr>
            <p:nvPr/>
          </p:nvSpPr>
          <p:spPr bwMode="auto">
            <a:xfrm>
              <a:off x="4862546" y="3986213"/>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59" name="Line 16"/>
            <p:cNvSpPr>
              <a:spLocks noChangeShapeType="1"/>
            </p:cNvSpPr>
            <p:nvPr/>
          </p:nvSpPr>
          <p:spPr bwMode="auto">
            <a:xfrm flipH="1">
              <a:off x="6767546" y="2081213"/>
              <a:ext cx="457200" cy="457200"/>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sp>
          <p:nvSpPr>
            <p:cNvPr id="53260" name="Line 17"/>
            <p:cNvSpPr>
              <a:spLocks noChangeShapeType="1"/>
            </p:cNvSpPr>
            <p:nvPr/>
          </p:nvSpPr>
          <p:spPr bwMode="auto">
            <a:xfrm flipH="1">
              <a:off x="6005546" y="2843213"/>
              <a:ext cx="457200" cy="457200"/>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sp>
          <p:nvSpPr>
            <p:cNvPr id="53261" name="Line 18"/>
            <p:cNvSpPr>
              <a:spLocks noChangeShapeType="1"/>
            </p:cNvSpPr>
            <p:nvPr/>
          </p:nvSpPr>
          <p:spPr bwMode="auto">
            <a:xfrm flipH="1">
              <a:off x="5243546" y="3605213"/>
              <a:ext cx="457200" cy="457200"/>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sp>
          <p:nvSpPr>
            <p:cNvPr id="53262" name="Line 19"/>
            <p:cNvSpPr>
              <a:spLocks noChangeShapeType="1"/>
            </p:cNvSpPr>
            <p:nvPr/>
          </p:nvSpPr>
          <p:spPr bwMode="auto">
            <a:xfrm>
              <a:off x="7529546" y="2081213"/>
              <a:ext cx="457200" cy="457200"/>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sp>
          <p:nvSpPr>
            <p:cNvPr id="153621" name="Text Box 21"/>
            <p:cNvSpPr txBox="1">
              <a:spLocks noChangeArrowheads="1"/>
            </p:cNvSpPr>
            <p:nvPr/>
          </p:nvSpPr>
          <p:spPr bwMode="auto">
            <a:xfrm>
              <a:off x="6691346" y="3681413"/>
              <a:ext cx="1952620" cy="398780"/>
            </a:xfrm>
            <a:prstGeom prst="rect">
              <a:avLst/>
            </a:prstGeom>
            <a:noFill/>
            <a:ln w="9525">
              <a:solidFill>
                <a:schemeClr val="bg1"/>
              </a:solidFill>
              <a:miter lim="800000"/>
            </a:ln>
          </p:spPr>
          <p:txBody>
            <a:bodyPr wrap="square">
              <a:spAutoFit/>
            </a:bodyPr>
            <a:lstStyle/>
            <a:p>
              <a:r>
                <a:rPr kumimoji="1" lang="zh-CN" altLang="en-US" sz="2000" dirty="0">
                  <a:solidFill>
                    <a:srgbClr val="0000FF"/>
                  </a:solidFill>
                  <a:latin typeface="仿宋" panose="02010609060101010101" pitchFamily="49" charset="-122"/>
                  <a:ea typeface="仿宋" panose="02010609060101010101" pitchFamily="49" charset="-122"/>
                </a:rPr>
                <a:t>不是平衡树</a:t>
              </a:r>
              <a:endParaRPr kumimoji="1" lang="zh-CN" altLang="en-US" sz="2000" b="0" dirty="0">
                <a:solidFill>
                  <a:srgbClr val="0000FF"/>
                </a:solidFill>
                <a:latin typeface="仿宋" panose="02010609060101010101" pitchFamily="49" charset="-122"/>
                <a:ea typeface="仿宋" panose="02010609060101010101" pitchFamily="49" charset="-122"/>
              </a:endParaRPr>
            </a:p>
          </p:txBody>
        </p:sp>
        <p:sp>
          <p:nvSpPr>
            <p:cNvPr id="29" name="TextBox 28"/>
            <p:cNvSpPr txBox="1"/>
            <p:nvPr/>
          </p:nvSpPr>
          <p:spPr>
            <a:xfrm>
              <a:off x="4857752" y="3643314"/>
              <a:ext cx="285752"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0</a:t>
              </a:r>
              <a:endParaRPr lang="zh-CN" altLang="en-US" sz="2000">
                <a:solidFill>
                  <a:srgbClr val="FF00FF"/>
                </a:solidFill>
                <a:latin typeface="Consolas" panose="020B0609020204030204" pitchFamily="49" charset="0"/>
                <a:cs typeface="Consolas" panose="020B0609020204030204" pitchFamily="49" charset="0"/>
              </a:endParaRPr>
            </a:p>
          </p:txBody>
        </p:sp>
        <p:sp>
          <p:nvSpPr>
            <p:cNvPr id="30" name="TextBox 29"/>
            <p:cNvSpPr txBox="1"/>
            <p:nvPr/>
          </p:nvSpPr>
          <p:spPr>
            <a:xfrm>
              <a:off x="5500694" y="2857496"/>
              <a:ext cx="285752"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1</a:t>
              </a:r>
              <a:endParaRPr lang="zh-CN" altLang="en-US" sz="2000">
                <a:solidFill>
                  <a:srgbClr val="FF00FF"/>
                </a:solidFill>
                <a:latin typeface="Consolas" panose="020B0609020204030204" pitchFamily="49" charset="0"/>
                <a:cs typeface="Consolas" panose="020B0609020204030204" pitchFamily="49" charset="0"/>
              </a:endParaRPr>
            </a:p>
          </p:txBody>
        </p:sp>
        <p:sp>
          <p:nvSpPr>
            <p:cNvPr id="31" name="TextBox 30"/>
            <p:cNvSpPr txBox="1"/>
            <p:nvPr/>
          </p:nvSpPr>
          <p:spPr>
            <a:xfrm>
              <a:off x="6143636" y="2214554"/>
              <a:ext cx="285752"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2</a:t>
              </a:r>
              <a:endParaRPr lang="zh-CN" altLang="en-US" sz="2000">
                <a:solidFill>
                  <a:srgbClr val="FF00FF"/>
                </a:solidFill>
                <a:latin typeface="Consolas" panose="020B0609020204030204" pitchFamily="49" charset="0"/>
                <a:cs typeface="Consolas" panose="020B0609020204030204" pitchFamily="49" charset="0"/>
              </a:endParaRPr>
            </a:p>
          </p:txBody>
        </p:sp>
        <p:sp>
          <p:nvSpPr>
            <p:cNvPr id="32" name="TextBox 31"/>
            <p:cNvSpPr txBox="1"/>
            <p:nvPr/>
          </p:nvSpPr>
          <p:spPr>
            <a:xfrm>
              <a:off x="7215206" y="1314378"/>
              <a:ext cx="285752"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2</a:t>
              </a:r>
              <a:endParaRPr lang="zh-CN" altLang="en-US" sz="2000">
                <a:solidFill>
                  <a:srgbClr val="FF00FF"/>
                </a:solidFill>
                <a:latin typeface="Consolas" panose="020B0609020204030204" pitchFamily="49" charset="0"/>
                <a:cs typeface="Consolas" panose="020B0609020204030204" pitchFamily="49" charset="0"/>
              </a:endParaRPr>
            </a:p>
          </p:txBody>
        </p:sp>
        <p:sp>
          <p:nvSpPr>
            <p:cNvPr id="33" name="TextBox 32"/>
            <p:cNvSpPr txBox="1"/>
            <p:nvPr/>
          </p:nvSpPr>
          <p:spPr>
            <a:xfrm>
              <a:off x="8358214" y="2457386"/>
              <a:ext cx="285752"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0</a:t>
              </a:r>
              <a:endParaRPr lang="zh-CN" altLang="en-US" sz="2000">
                <a:solidFill>
                  <a:srgbClr val="FF00FF"/>
                </a:solidFill>
                <a:latin typeface="Consolas" panose="020B0609020204030204" pitchFamily="49" charset="0"/>
                <a:cs typeface="Consolas" panose="020B0609020204030204" pitchFamily="49" charset="0"/>
              </a:endParaRPr>
            </a:p>
          </p:txBody>
        </p:sp>
      </p:grpSp>
      <p:sp>
        <p:nvSpPr>
          <p:cNvPr id="35" name="TextBox 34"/>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666976" y="928670"/>
            <a:ext cx="7572428" cy="1476375"/>
          </a:xfrm>
          <a:prstGeom prst="rect">
            <a:avLst/>
          </a:prstGeom>
          <a:noFill/>
          <a:ln w="9525">
            <a:noFill/>
            <a:miter lim="800000"/>
          </a:ln>
        </p:spPr>
        <p:txBody>
          <a:bodyPr wrap="square">
            <a:spAutoFit/>
          </a:bodyPr>
          <a:lstStyle/>
          <a:p>
            <a:pPr algn="just">
              <a:lnSpc>
                <a:spcPts val="3200"/>
              </a:lnSpc>
              <a:spcBef>
                <a:spcPct val="50000"/>
              </a:spcBef>
            </a:pPr>
            <a:r>
              <a:rPr kumimoji="1" lang="en-US" altLang="zh-CN" sz="2200" dirty="0">
                <a:solidFill>
                  <a:srgbClr val="3333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8.15】</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假设</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哈希表长度</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采用</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采用除留余数法加线性探测法</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建立</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如下关键字集合的哈希表</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ts val="3200"/>
              </a:lnSpc>
              <a:spcBef>
                <a:spcPct val="50000"/>
              </a:spcBef>
            </a:pP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(16,74,60,43,54,90,46,31,29,88,77)</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3238480" y="2714620"/>
            <a:ext cx="6215106" cy="1543685"/>
          </a:xfrm>
          <a:prstGeom prst="rect">
            <a:avLst/>
          </a:prstGeom>
          <a:noFill/>
        </p:spPr>
        <p:txBody>
          <a:bodyPr wrap="square" rtlCol="0">
            <a:spAutoFit/>
          </a:bodyPr>
          <a:lstStyle/>
          <a:p>
            <a:pPr algn="just">
              <a:lnSpc>
                <a:spcPct val="120000"/>
              </a:lnSpc>
              <a:spcBef>
                <a:spcPct val="50000"/>
              </a:spcBef>
            </a:pPr>
            <a:r>
              <a:rPr kumimoji="1" lang="zh-CN" alt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 解：</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=11</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，除留余数法的哈希函数为：</a:t>
            </a:r>
            <a:endPar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20000"/>
              </a:lnSpc>
              <a:spcBef>
                <a:spcPct val="50000"/>
              </a:spcBef>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mod </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endPar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20000"/>
              </a:lnSpc>
              <a:spcBef>
                <a:spcPct val="50000"/>
              </a:spcBef>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应为小于等于</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的素数，假设</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取值</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cs typeface="Consolas" panose="020B0609020204030204" pitchFamily="49"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4166" y="642918"/>
            <a:ext cx="4786346" cy="829945"/>
          </a:xfrm>
          <a:prstGeom prst="rect">
            <a:avLst/>
          </a:prstGeom>
          <a:noFill/>
        </p:spPr>
        <p:txBody>
          <a:bodyPr wrap="square" rtlCol="0">
            <a:spAutoFit/>
          </a:bodyPr>
          <a:lstStyle/>
          <a:p>
            <a:pPr algn="just">
              <a:lnSpc>
                <a:spcPct val="120000"/>
              </a:lnSpc>
              <a:spcBef>
                <a:spcPts val="0"/>
              </a:spcBef>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哈希函数：</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mod 13</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gn="just">
              <a:lnSpc>
                <a:spcPct val="120000"/>
              </a:lnSpc>
              <a:spcBef>
                <a:spcPts val="0"/>
              </a:spcBef>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解决冲突方法：线性探测法</a:t>
            </a:r>
            <a:endPar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3167042" y="1571612"/>
            <a:ext cx="6572296" cy="4123055"/>
          </a:xfrm>
          <a:prstGeom prst="rect">
            <a:avLst/>
          </a:prstGeom>
          <a:noFill/>
        </p:spPr>
        <p:txBody>
          <a:bodyPr wrap="square" rtlCol="0">
            <a:spAutoFit/>
          </a:bodyPr>
          <a:lstStyle/>
          <a:p>
            <a:pPr marL="457200" indent="-457200" algn="just">
              <a:lnSpc>
                <a:spcPct val="120000"/>
              </a:lnSpc>
              <a:spcBef>
                <a:spcPct val="50000"/>
              </a:spcBef>
              <a:buBlip>
                <a:blip r:embed="rId1"/>
              </a:buBlip>
            </a:pP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(16)=3			</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ha[3]=16,</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20000"/>
              </a:lnSpc>
              <a:spcBef>
                <a:spcPct val="50000"/>
              </a:spcBef>
              <a:buBlip>
                <a:blip r:embed="rId1"/>
              </a:buBlip>
            </a:pP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(74)=9			</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ha[9]=74,</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20000"/>
              </a:lnSpc>
              <a:spcBef>
                <a:spcPct val="50000"/>
              </a:spcBef>
              <a:buBlip>
                <a:blip r:embed="rId1"/>
              </a:buBlip>
            </a:pP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(60)=8			</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ha[8]=60,</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20000"/>
              </a:lnSpc>
              <a:spcBef>
                <a:spcPct val="50000"/>
              </a:spcBef>
              <a:buBlip>
                <a:blip r:embed="rId1"/>
              </a:buBlip>
            </a:pP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(43)=4			</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ha[4]=43,</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20000"/>
              </a:lnSpc>
              <a:spcBef>
                <a:spcPct val="50000"/>
              </a:spcBef>
              <a:buBlip>
                <a:blip r:embed="rId1"/>
              </a:buBlip>
            </a:pP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(54)=2			</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ha[2]=54,</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20000"/>
              </a:lnSpc>
              <a:spcBef>
                <a:spcPct val="50000"/>
              </a:spcBef>
              <a:buBlip>
                <a:blip r:embed="rId1"/>
              </a:buBlip>
            </a:pP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(90)=12			</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ha[12]=90,</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20000"/>
              </a:lnSpc>
              <a:spcBef>
                <a:spcPct val="50000"/>
              </a:spcBef>
              <a:buBlip>
                <a:blip r:embed="rId1"/>
              </a:buBlip>
            </a:pP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(46)=7			</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ha[7]=46,</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20000"/>
              </a:lnSpc>
              <a:spcBef>
                <a:spcPct val="50000"/>
              </a:spcBef>
              <a:buBlip>
                <a:blip r:embed="rId1"/>
              </a:buBlip>
            </a:pPr>
            <a:r>
              <a:rPr kumimoji="1"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(31)=5			</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ha[5]=31,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9852" y="642918"/>
            <a:ext cx="7572428" cy="3322955"/>
          </a:xfrm>
          <a:prstGeom prst="rect">
            <a:avLst/>
          </a:prstGeom>
          <a:noFill/>
        </p:spPr>
        <p:txBody>
          <a:bodyPr wrap="square" rtlCol="0">
            <a:spAutoFit/>
          </a:bodyPr>
          <a:lstStyle/>
          <a:p>
            <a:pPr marL="457200" indent="-457200">
              <a:lnSpc>
                <a:spcPct val="150000"/>
              </a:lnSpc>
              <a:buBlip>
                <a:blip r:embed="rId1"/>
              </a:buBlip>
            </a:pPr>
            <a:r>
              <a:rPr lang="en-US"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(29)=3 				</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有冲突</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20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0</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20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=(3+1) % 13=4		</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仍有冲突</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20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=(4+1) % 13=5			</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仍有冲突</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20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3</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=(5+1) % 13=6			ha[6]=29,</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en-US"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(88)=10				</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ha[10]=88,</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en-US"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(77)=12				</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有冲突</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20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0</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=12</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20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=(12+1) % 13=0		ha[0]=77</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次探测</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02" name="Group 2"/>
          <p:cNvGraphicFramePr>
            <a:graphicFrameLocks noGrp="1"/>
          </p:cNvGraphicFramePr>
          <p:nvPr>
            <p:custDataLst>
              <p:tags r:id="rId1"/>
            </p:custDataLst>
          </p:nvPr>
        </p:nvGraphicFramePr>
        <p:xfrm>
          <a:off x="2738414" y="857232"/>
          <a:ext cx="7572375" cy="1325245"/>
        </p:xfrm>
        <a:graphic>
          <a:graphicData uri="http://schemas.openxmlformats.org/drawingml/2006/table">
            <a:tbl>
              <a:tblPr>
                <a:tableStyleId>{8799B23B-EC83-4686-B30A-512413B5E67A}</a:tableStyleId>
              </a:tblPr>
              <a:tblGrid>
                <a:gridCol w="1062990"/>
                <a:gridCol w="531495"/>
                <a:gridCol w="464820"/>
                <a:gridCol w="531495"/>
                <a:gridCol w="530860"/>
                <a:gridCol w="465455"/>
                <a:gridCol w="531495"/>
                <a:gridCol w="530860"/>
                <a:gridCol w="465455"/>
                <a:gridCol w="464820"/>
                <a:gridCol w="464820"/>
                <a:gridCol w="531495"/>
                <a:gridCol w="464820"/>
                <a:gridCol w="531495"/>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下标</a:t>
                      </a:r>
                      <a:endParaRPr kumimoji="0" lang="zh-CN" altLang="en-US" sz="16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7</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8</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9</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11</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12</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en-US" altLang="zh-CN" sz="1600" b="1"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77</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54</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16</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43</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31</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29</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46</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60</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74</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88</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90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探测次数</a:t>
                      </a:r>
                      <a:endParaRPr kumimoji="0" lang="zh-CN" altLang="en-US" sz="16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FF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FF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FF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FF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FF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r>
            </a:tbl>
          </a:graphicData>
        </a:graphic>
      </p:graphicFrame>
      <p:sp>
        <p:nvSpPr>
          <p:cNvPr id="93248" name="Text Box 64"/>
          <p:cNvSpPr txBox="1">
            <a:spLocks noChangeArrowheads="1"/>
          </p:cNvSpPr>
          <p:nvPr/>
        </p:nvSpPr>
        <p:spPr bwMode="auto">
          <a:xfrm>
            <a:off x="4648200" y="260350"/>
            <a:ext cx="2971800" cy="398780"/>
          </a:xfrm>
          <a:prstGeom prst="rect">
            <a:avLst/>
          </a:prstGeom>
          <a:noFill/>
          <a:ln w="9525">
            <a:noFill/>
            <a:miter lim="800000"/>
          </a:ln>
        </p:spPr>
        <p:txBody>
          <a:bodyPr>
            <a:spAutoFit/>
          </a:bodyPr>
          <a:lstStyle/>
          <a:p>
            <a:pPr algn="ctr" fontAlgn="t">
              <a:spcBef>
                <a:spcPct val="50000"/>
              </a:spcBef>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哈希表</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ha[0..12]</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1" name="组合 10"/>
          <p:cNvGrpSpPr/>
          <p:nvPr/>
        </p:nvGrpSpPr>
        <p:grpSpPr>
          <a:xfrm>
            <a:off x="3309918" y="5429264"/>
            <a:ext cx="5214974" cy="1013204"/>
            <a:chOff x="1714480" y="2743138"/>
            <a:chExt cx="5214974" cy="1013204"/>
          </a:xfrm>
        </p:grpSpPr>
        <p:sp>
          <p:nvSpPr>
            <p:cNvPr id="5" name="TextBox 4"/>
            <p:cNvSpPr txBox="1"/>
            <p:nvPr/>
          </p:nvSpPr>
          <p:spPr>
            <a:xfrm>
              <a:off x="1714480" y="3000372"/>
              <a:ext cx="128588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ASL</a:t>
              </a:r>
              <a:r>
                <a:rPr lang="en-US" altLang="zh-CN" sz="2000" baseline="-25000" smtClean="0">
                  <a:solidFill>
                    <a:srgbClr val="0000FF"/>
                  </a:solidFill>
                  <a:latin typeface="Consolas" panose="020B0609020204030204" pitchFamily="49" charset="0"/>
                  <a:cs typeface="Consolas" panose="020B0609020204030204" pitchFamily="49" charset="0"/>
                </a:rPr>
                <a:t>succ</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TextBox 5"/>
            <p:cNvSpPr txBox="1"/>
            <p:nvPr/>
          </p:nvSpPr>
          <p:spPr>
            <a:xfrm>
              <a:off x="3000364" y="2743138"/>
              <a:ext cx="1857388" cy="398780"/>
            </a:xfrm>
            <a:prstGeom prst="rect">
              <a:avLst/>
            </a:prstGeom>
            <a:noFill/>
          </p:spPr>
          <p:txBody>
            <a:bodyPr wrap="square" rtlCol="0">
              <a:spAutoFit/>
            </a:bodyPr>
            <a:lstStyle/>
            <a:p>
              <a:r>
                <a:rPr lang="en-US" altLang="zh-CN" sz="2000" dirty="0" smtClean="0">
                  <a:solidFill>
                    <a:schemeClr val="tx1"/>
                  </a:solidFill>
                  <a:latin typeface="Consolas" panose="020B0609020204030204" pitchFamily="49" charset="0"/>
                  <a:cs typeface="Consolas" panose="020B0609020204030204" pitchFamily="49" charset="0"/>
                </a:rPr>
                <a:t>1*9+2*1+4*1</a:t>
              </a:r>
              <a:endParaRPr lang="zh-CN" altLang="en-US" sz="2000" dirty="0">
                <a:solidFill>
                  <a:schemeClr val="tx1"/>
                </a:solidFill>
                <a:latin typeface="Consolas" panose="020B0609020204030204" pitchFamily="49" charset="0"/>
                <a:cs typeface="Consolas" panose="020B0609020204030204" pitchFamily="49" charset="0"/>
              </a:endParaRPr>
            </a:p>
          </p:txBody>
        </p:sp>
        <p:sp>
          <p:nvSpPr>
            <p:cNvPr id="7" name="TextBox 6"/>
            <p:cNvSpPr txBox="1"/>
            <p:nvPr/>
          </p:nvSpPr>
          <p:spPr>
            <a:xfrm>
              <a:off x="3571868" y="3357562"/>
              <a:ext cx="57150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9" name="直接连接符 8"/>
            <p:cNvCxnSpPr/>
            <p:nvPr/>
          </p:nvCxnSpPr>
          <p:spPr>
            <a:xfrm>
              <a:off x="2949564" y="3238527"/>
              <a:ext cx="1928826" cy="14259"/>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000628" y="3028890"/>
              <a:ext cx="192882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 1.364</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12" name="TextBox 11"/>
          <p:cNvSpPr txBox="1"/>
          <p:nvPr/>
        </p:nvSpPr>
        <p:spPr>
          <a:xfrm>
            <a:off x="3095604" y="2714620"/>
            <a:ext cx="5000660" cy="398780"/>
          </a:xfrm>
          <a:prstGeom prst="rect">
            <a:avLst/>
          </a:prstGeom>
          <a:noFill/>
        </p:spPr>
        <p:txBody>
          <a:bodyPr wrap="square" rtlCol="0">
            <a:spAutoFit/>
          </a:bodyPr>
          <a:lstStyle/>
          <a:p>
            <a:r>
              <a:rPr lang="zh-CN" altLang="en-US" sz="2000" dirty="0" smtClean="0">
                <a:solidFill>
                  <a:schemeClr val="tx1"/>
                </a:solidFill>
                <a:latin typeface="微软雅黑" panose="020B0503020204020204" charset="-122"/>
                <a:ea typeface="微软雅黑" panose="020B0503020204020204" charset="-122"/>
                <a:cs typeface="Consolas" panose="020B0609020204030204" pitchFamily="49" charset="0"/>
              </a:rPr>
              <a:t>成功的查找</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中找到对应的关键字</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TextBox 12"/>
          <p:cNvSpPr txBox="1"/>
          <p:nvPr/>
        </p:nvSpPr>
        <p:spPr>
          <a:xfrm>
            <a:off x="3024166" y="3286124"/>
            <a:ext cx="7215238" cy="922020"/>
          </a:xfrm>
          <a:prstGeom prst="rect">
            <a:avLst/>
          </a:prstGeom>
          <a:noFill/>
        </p:spPr>
        <p:txBody>
          <a:bodyPr wrap="square" rtlCol="0">
            <a:spAutoFit/>
          </a:bodyPr>
          <a:lstStyle/>
          <a:p>
            <a:pPr marL="457200" indent="-457200">
              <a:lnSpc>
                <a:spcPct val="150000"/>
              </a:lnSpc>
              <a:buBlip>
                <a:blip r:embed="rId2"/>
              </a:buBlip>
            </a:pP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(77)=12			   ha[12]=90≠77</a:t>
            </a:r>
            <a:endPar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0</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=12</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=(12+1) % 13=0	   ha[0]=77</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TextBox 13"/>
          <p:cNvSpPr txBox="1"/>
          <p:nvPr/>
        </p:nvSpPr>
        <p:spPr>
          <a:xfrm>
            <a:off x="4167174" y="4286256"/>
            <a:ext cx="2928958"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比较的次数</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探测次数</a:t>
            </a:r>
            <a:endParaRPr lang="zh-CN" altLang="en-US" sz="2000" dirty="0">
              <a:solidFill>
                <a:schemeClr val="tx1"/>
              </a:solidFill>
            </a:endParaRPr>
          </a:p>
        </p:txBody>
      </p:sp>
      <p:sp>
        <p:nvSpPr>
          <p:cNvPr id="15" name="下箭头 14"/>
          <p:cNvSpPr/>
          <p:nvPr/>
        </p:nvSpPr>
        <p:spPr>
          <a:xfrm>
            <a:off x="5381620" y="4857760"/>
            <a:ext cx="285752"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TextBox 15"/>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02" name="Group 2"/>
          <p:cNvGraphicFramePr>
            <a:graphicFrameLocks noGrp="1"/>
          </p:cNvGraphicFramePr>
          <p:nvPr/>
        </p:nvGraphicFramePr>
        <p:xfrm>
          <a:off x="2738414" y="1014356"/>
          <a:ext cx="7572375" cy="871220"/>
        </p:xfrm>
        <a:graphic>
          <a:graphicData uri="http://schemas.openxmlformats.org/drawingml/2006/table">
            <a:tbl>
              <a:tblPr>
                <a:tableStyleId>{8799B23B-EC83-4686-B30A-512413B5E67A}</a:tableStyleId>
              </a:tblPr>
              <a:tblGrid>
                <a:gridCol w="1062990"/>
                <a:gridCol w="531495"/>
                <a:gridCol w="464820"/>
                <a:gridCol w="531495"/>
                <a:gridCol w="530860"/>
                <a:gridCol w="465455"/>
                <a:gridCol w="531495"/>
                <a:gridCol w="530860"/>
                <a:gridCol w="465455"/>
                <a:gridCol w="464820"/>
                <a:gridCol w="464820"/>
                <a:gridCol w="531495"/>
                <a:gridCol w="464820"/>
                <a:gridCol w="531495"/>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下标</a:t>
                      </a:r>
                      <a:endParaRPr kumimoji="0" lang="zh-CN" altLang="en-US" sz="16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7</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8</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9</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11</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12</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en-US" altLang="zh-CN" sz="1600" b="1"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77</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54</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16</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43</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31</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29</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46</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60</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74</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88</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90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r>
            </a:tbl>
          </a:graphicData>
        </a:graphic>
      </p:graphicFrame>
      <p:sp>
        <p:nvSpPr>
          <p:cNvPr id="93248" name="Text Box 64"/>
          <p:cNvSpPr txBox="1">
            <a:spLocks noChangeArrowheads="1"/>
          </p:cNvSpPr>
          <p:nvPr/>
        </p:nvSpPr>
        <p:spPr bwMode="auto">
          <a:xfrm>
            <a:off x="4648200" y="417474"/>
            <a:ext cx="2971800" cy="398780"/>
          </a:xfrm>
          <a:prstGeom prst="rect">
            <a:avLst/>
          </a:prstGeom>
          <a:noFill/>
          <a:ln w="9525">
            <a:noFill/>
            <a:miter lim="800000"/>
          </a:ln>
        </p:spPr>
        <p:txBody>
          <a:bodyPr>
            <a:spAutoFit/>
          </a:bodyPr>
          <a:lstStyle/>
          <a:p>
            <a:pPr algn="ctr" fontAlgn="t">
              <a:spcBef>
                <a:spcPct val="50000"/>
              </a:spcBef>
            </a:pP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哈希表</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ha[0..12]</a:t>
            </a:r>
            <a:endPar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TextBox 12"/>
          <p:cNvSpPr txBox="1"/>
          <p:nvPr/>
        </p:nvSpPr>
        <p:spPr>
          <a:xfrm>
            <a:off x="3024166" y="2171634"/>
            <a:ext cx="5786478" cy="398780"/>
          </a:xfrm>
          <a:prstGeom prst="rect">
            <a:avLst/>
          </a:prstGeom>
          <a:noFill/>
        </p:spPr>
        <p:txBody>
          <a:bodyPr wrap="square" rtlCol="0">
            <a:spAutoFit/>
          </a:bodyPr>
          <a:lstStyle/>
          <a:p>
            <a:r>
              <a:rPr lang="zh-CN" altLang="en-US" sz="2000" dirty="0" smtClean="0">
                <a:solidFill>
                  <a:schemeClr val="tx1"/>
                </a:solidFill>
                <a:latin typeface="微软雅黑" panose="020B0503020204020204" charset="-122"/>
                <a:ea typeface="微软雅黑" panose="020B0503020204020204" charset="-122"/>
                <a:cs typeface="Consolas" panose="020B0609020204030204" pitchFamily="49" charset="0"/>
              </a:rPr>
              <a:t>不成功的查找</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中找不到对应的关键字</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x</a:t>
            </a:r>
            <a:endParaRPr lang="zh-CN" altLang="en-US"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TextBox 13"/>
          <p:cNvSpPr txBox="1"/>
          <p:nvPr/>
        </p:nvSpPr>
        <p:spPr>
          <a:xfrm>
            <a:off x="2809852" y="2743138"/>
            <a:ext cx="7858148" cy="1337945"/>
          </a:xfrm>
          <a:prstGeom prst="rect">
            <a:avLst/>
          </a:prstGeom>
          <a:noFill/>
        </p:spPr>
        <p:txBody>
          <a:bodyPr wrap="square" rtlCol="0">
            <a:spAutoFit/>
          </a:bodyPr>
          <a:lstStyle/>
          <a:p>
            <a:pPr marL="457200" indent="-457200">
              <a:lnSpc>
                <a:spcPct val="150000"/>
              </a:lnSpc>
              <a:buBlip>
                <a:blip r:embed="rId1"/>
              </a:buBlip>
            </a:pP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x</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)=12			ha[12]≠</a:t>
            </a: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x</a:t>
            </a:r>
            <a:endParaRPr lang="zh-CN" alt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0</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=12</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=(12+1) % 13=0	ha[0]≠</a:t>
            </a: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x</a:t>
            </a:r>
            <a:endPar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altLang="zh-CN" sz="1800" baseline="-25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=(0+1) % 13=1		ha[1]</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为空，表示查找失败，共</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3</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3238480" y="4386212"/>
            <a:ext cx="4643470" cy="398780"/>
          </a:xfrm>
          <a:prstGeom prst="rect">
            <a:avLst/>
          </a:prstGeom>
          <a:noFill/>
        </p:spPr>
        <p:txBody>
          <a:bodyPr wrap="square" rtlCol="0">
            <a:spAutoFit/>
          </a:bodyPr>
          <a:lstStyle/>
          <a:p>
            <a:r>
              <a:rPr lang="zh-CN" altLang="en-US" sz="2000" smtClean="0">
                <a:solidFill>
                  <a:srgbClr val="FF0000"/>
                </a:solidFill>
                <a:latin typeface="微软雅黑" panose="020B0503020204020204" charset="-122"/>
                <a:ea typeface="微软雅黑" panose="020B0503020204020204" charset="-122"/>
              </a:rPr>
              <a:t>确定查找失败，一定有比较到空为止！</a:t>
            </a:r>
            <a:endParaRPr lang="zh-CN" altLang="en-US" sz="2000">
              <a:solidFill>
                <a:srgbClr val="FF0000"/>
              </a:solidFill>
              <a:latin typeface="微软雅黑" panose="020B0503020204020204" charset="-122"/>
              <a:ea typeface="微软雅黑" panose="020B0503020204020204" charset="-122"/>
            </a:endParaRPr>
          </a:p>
        </p:txBody>
      </p:sp>
      <p:sp>
        <p:nvSpPr>
          <p:cNvPr id="17" name="TextBox 16"/>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48" name="Text Box 64"/>
          <p:cNvSpPr txBox="1">
            <a:spLocks noChangeArrowheads="1"/>
          </p:cNvSpPr>
          <p:nvPr/>
        </p:nvSpPr>
        <p:spPr bwMode="auto">
          <a:xfrm>
            <a:off x="3524232" y="428604"/>
            <a:ext cx="5572164" cy="398780"/>
          </a:xfrm>
          <a:prstGeom prst="rect">
            <a:avLst/>
          </a:prstGeom>
          <a:noFill/>
          <a:ln w="9525">
            <a:noFill/>
            <a:miter lim="800000"/>
          </a:ln>
        </p:spPr>
        <p:txBody>
          <a:bodyPr wrap="square">
            <a:spAutoFit/>
          </a:bodyPr>
          <a:lstStyle/>
          <a:p>
            <a:pPr lvl="0">
              <a:spcBef>
                <a:spcPct val="20000"/>
              </a:spcBef>
            </a:pP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哈希</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表</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中查找失败的所有情况的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探测次数</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11"/>
          <p:cNvGrpSpPr/>
          <p:nvPr/>
        </p:nvGrpSpPr>
        <p:grpSpPr>
          <a:xfrm>
            <a:off x="3095604" y="3571876"/>
            <a:ext cx="6715172" cy="941766"/>
            <a:chOff x="1500166" y="2743138"/>
            <a:chExt cx="6715172" cy="941766"/>
          </a:xfrm>
        </p:grpSpPr>
        <p:sp>
          <p:nvSpPr>
            <p:cNvPr id="5" name="TextBox 4"/>
            <p:cNvSpPr txBox="1"/>
            <p:nvPr/>
          </p:nvSpPr>
          <p:spPr>
            <a:xfrm>
              <a:off x="1500166" y="3000372"/>
              <a:ext cx="1500198"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ASL</a:t>
              </a:r>
              <a:r>
                <a:rPr lang="en-US" altLang="zh-CN" sz="2000" baseline="-25000" smtClean="0">
                  <a:solidFill>
                    <a:srgbClr val="0000FF"/>
                  </a:solidFill>
                  <a:latin typeface="Consolas" panose="020B0609020204030204" pitchFamily="49" charset="0"/>
                  <a:cs typeface="Consolas" panose="020B0609020204030204" pitchFamily="49" charset="0"/>
                </a:rPr>
                <a:t>unsucc </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TextBox 5"/>
            <p:cNvSpPr txBox="1"/>
            <p:nvPr/>
          </p:nvSpPr>
          <p:spPr>
            <a:xfrm>
              <a:off x="3000364" y="2743138"/>
              <a:ext cx="3929090"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2+1+10+9+8+7+6+5+4+3+2+1+3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TextBox 6"/>
            <p:cNvSpPr txBox="1"/>
            <p:nvPr/>
          </p:nvSpPr>
          <p:spPr>
            <a:xfrm>
              <a:off x="4643438" y="3286124"/>
              <a:ext cx="57150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13</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9" name="直接连接符 8"/>
            <p:cNvCxnSpPr/>
            <p:nvPr/>
          </p:nvCxnSpPr>
          <p:spPr>
            <a:xfrm>
              <a:off x="2949564" y="3238527"/>
              <a:ext cx="3908452" cy="0"/>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929454" y="3000372"/>
              <a:ext cx="128588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 4.692</a:t>
              </a:r>
              <a:endParaRPr lang="zh-CN" altLang="en-US" sz="2000">
                <a:solidFill>
                  <a:srgbClr val="0000FF"/>
                </a:solidFill>
                <a:latin typeface="Consolas" panose="020B0609020204030204" pitchFamily="49" charset="0"/>
                <a:cs typeface="Consolas" panose="020B0609020204030204" pitchFamily="49" charset="0"/>
              </a:endParaRPr>
            </a:p>
          </p:txBody>
        </p:sp>
      </p:grpSp>
      <p:graphicFrame>
        <p:nvGraphicFramePr>
          <p:cNvPr id="16" name="Group 2"/>
          <p:cNvGraphicFramePr>
            <a:graphicFrameLocks noGrp="1"/>
          </p:cNvGraphicFramePr>
          <p:nvPr/>
        </p:nvGraphicFramePr>
        <p:xfrm>
          <a:off x="2952728" y="1142984"/>
          <a:ext cx="7572375" cy="1325245"/>
        </p:xfrm>
        <a:graphic>
          <a:graphicData uri="http://schemas.openxmlformats.org/drawingml/2006/table">
            <a:tbl>
              <a:tblPr>
                <a:tableStyleId>{8799B23B-EC83-4686-B30A-512413B5E67A}</a:tableStyleId>
              </a:tblPr>
              <a:tblGrid>
                <a:gridCol w="1062990"/>
                <a:gridCol w="531495"/>
                <a:gridCol w="464820"/>
                <a:gridCol w="531495"/>
                <a:gridCol w="530860"/>
                <a:gridCol w="465455"/>
                <a:gridCol w="531495"/>
                <a:gridCol w="530860"/>
                <a:gridCol w="465455"/>
                <a:gridCol w="464820"/>
                <a:gridCol w="464820"/>
                <a:gridCol w="531495"/>
                <a:gridCol w="464820"/>
                <a:gridCol w="531495"/>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下标</a:t>
                      </a:r>
                      <a:endParaRPr kumimoji="0" lang="zh-CN" altLang="en-US" sz="16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B05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dirty="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7</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8</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9</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11</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B050"/>
                          </a:solidFill>
                          <a:effectLst/>
                          <a:latin typeface="Consolas" panose="020B0609020204030204" pitchFamily="49" charset="0"/>
                          <a:cs typeface="Consolas" panose="020B0609020204030204" pitchFamily="49" charset="0"/>
                        </a:rPr>
                        <a:t>12</a:t>
                      </a:r>
                      <a:endParaRPr kumimoji="0" lang="en-US" altLang="zh-CN" sz="1600" b="1" i="0" u="none" strike="noStrike" cap="none" normalizeH="0" baseline="0" smtClean="0">
                        <a:ln>
                          <a:noFill/>
                        </a:ln>
                        <a:solidFill>
                          <a:srgbClr val="00B05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en-US" altLang="zh-CN" sz="1600" b="1"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77</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54</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16</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43</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31</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29</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46</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60</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74</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88</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90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探测次数</a:t>
                      </a:r>
                      <a:endParaRPr kumimoji="0" lang="zh-CN" altLang="en-US" sz="16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FF00FF"/>
                          </a:solidFill>
                          <a:effectLst/>
                          <a:latin typeface="Consolas" panose="020B0609020204030204" pitchFamily="49" charset="0"/>
                          <a:ea typeface="+mn-ea"/>
                          <a:cs typeface="Consolas" panose="020B0609020204030204" pitchFamily="49" charset="0"/>
                        </a:rPr>
                        <a:t>2</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1</a:t>
                      </a:r>
                      <a:endParaRPr kumimoji="0" lang="zh-CN"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9</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8</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7</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rPr>
                        <a:t>1</a:t>
                      </a:r>
                      <a:endParaRPr kumimoji="0" lang="zh-CN"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smtClean="0">
                          <a:ln>
                            <a:noFill/>
                          </a:ln>
                          <a:solidFill>
                            <a:srgbClr val="FF00FF"/>
                          </a:solidFill>
                          <a:effectLst/>
                          <a:latin typeface="Consolas" panose="020B0609020204030204" pitchFamily="49" charset="0"/>
                          <a:ea typeface="+mn-ea"/>
                          <a:cs typeface="Consolas" panose="020B0609020204030204" pitchFamily="49" charset="0"/>
                        </a:rPr>
                        <a:t>3</a:t>
                      </a:r>
                      <a:endParaRPr kumimoji="0" lang="en-US" altLang="zh-CN" sz="1600" b="1" i="0" u="none" strike="noStrike" cap="none" normalizeH="0" baseline="0" dirty="0" smtClean="0">
                        <a:ln>
                          <a:noFill/>
                        </a:ln>
                        <a:solidFill>
                          <a:srgbClr val="FF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r>
            </a:tbl>
          </a:graphicData>
        </a:graphic>
      </p:graphicFrame>
      <p:sp>
        <p:nvSpPr>
          <p:cNvPr id="17" name="下箭头 16"/>
          <p:cNvSpPr/>
          <p:nvPr/>
        </p:nvSpPr>
        <p:spPr>
          <a:xfrm>
            <a:off x="5738810" y="2786058"/>
            <a:ext cx="285752"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TextBox 17"/>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2738414" y="1414051"/>
            <a:ext cx="7358114" cy="2799715"/>
          </a:xfrm>
          <a:prstGeom prst="rect">
            <a:avLst/>
          </a:prstGeom>
          <a:noFill/>
          <a:ln w="9525">
            <a:noFill/>
            <a:miter lim="800000"/>
          </a:ln>
        </p:spPr>
        <p:txBody>
          <a:bodyPr wrap="square">
            <a:spAutoFit/>
          </a:bodyPr>
          <a:lstStyle/>
          <a:p>
            <a:pPr marL="457200" indent="-457200" algn="just">
              <a:lnSpc>
                <a:spcPct val="13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拉链</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法是把所有的同义词用单链表链接起来的方法。</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3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这种方法中，哈希表每个单元中存放的不再是记录本身，而是相应同义词单链表的头指针</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300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由于</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单链表中可插入任意多</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个结点，</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所以此时装填因子</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α</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根据同义词的多少既可以设定为大于</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，也可以设定为小于或等于</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，通常取</a:t>
            </a:r>
            <a:r>
              <a:rPr kumimoji="1"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α</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2809852" y="571480"/>
            <a:ext cx="2143140" cy="3683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mtClean="0">
                <a:solidFill>
                  <a:srgbClr val="FF0000"/>
                </a:solidFill>
                <a:latin typeface="Consolas" panose="020B0609020204030204" pitchFamily="49" charset="0"/>
                <a:ea typeface="楷体" panose="02010609060101010101" pitchFamily="49" charset="-122"/>
                <a:cs typeface="Consolas" panose="020B0609020204030204" pitchFamily="49" charset="0"/>
              </a:rPr>
              <a:t>拉链</a:t>
            </a:r>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法</a:t>
            </a:r>
            <a:endPar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ChangeArrowheads="1"/>
          </p:cNvSpPr>
          <p:nvPr/>
        </p:nvSpPr>
        <p:spPr bwMode="auto">
          <a:xfrm>
            <a:off x="5162550" y="1862138"/>
            <a:ext cx="9144000" cy="368300"/>
          </a:xfrm>
          <a:prstGeom prst="rect">
            <a:avLst/>
          </a:prstGeom>
          <a:noFill/>
          <a:ln w="9525">
            <a:noFill/>
            <a:miter lim="800000"/>
          </a:ln>
        </p:spPr>
        <p:txBody>
          <a:bodyPr>
            <a:spAutoFit/>
          </a:bodyPr>
          <a:lstStyle/>
          <a:p>
            <a:endParaRPr lang="zh-CN" altLang="en-US"/>
          </a:p>
        </p:txBody>
      </p:sp>
      <p:sp>
        <p:nvSpPr>
          <p:cNvPr id="18438" name="Rectangle 5"/>
          <p:cNvSpPr>
            <a:spLocks noChangeArrowheads="1"/>
          </p:cNvSpPr>
          <p:nvPr/>
        </p:nvSpPr>
        <p:spPr bwMode="auto">
          <a:xfrm>
            <a:off x="1524000" y="2130425"/>
            <a:ext cx="309880" cy="368300"/>
          </a:xfrm>
          <a:prstGeom prst="rect">
            <a:avLst/>
          </a:prstGeom>
          <a:noFill/>
          <a:ln w="9525">
            <a:noFill/>
            <a:miter lim="800000"/>
          </a:ln>
        </p:spPr>
        <p:txBody>
          <a:bodyPr wrap="none" anchor="ctr">
            <a:spAutoFit/>
          </a:bodyPr>
          <a:lstStyle/>
          <a:p>
            <a:endParaRPr lang="zh-CN" altLang="en-US"/>
          </a:p>
        </p:txBody>
      </p:sp>
      <p:sp>
        <p:nvSpPr>
          <p:cNvPr id="10" name="Text Box 2"/>
          <p:cNvSpPr txBox="1">
            <a:spLocks noChangeArrowheads="1"/>
          </p:cNvSpPr>
          <p:nvPr/>
        </p:nvSpPr>
        <p:spPr bwMode="auto">
          <a:xfrm>
            <a:off x="2881290" y="1071546"/>
            <a:ext cx="7572428" cy="1476375"/>
          </a:xfrm>
          <a:prstGeom prst="rect">
            <a:avLst/>
          </a:prstGeom>
          <a:noFill/>
          <a:ln w="9525">
            <a:noFill/>
            <a:miter lim="800000"/>
          </a:ln>
        </p:spPr>
        <p:txBody>
          <a:bodyPr wrap="square">
            <a:spAutoFit/>
          </a:bodyPr>
          <a:lstStyle/>
          <a:p>
            <a:pPr algn="just">
              <a:lnSpc>
                <a:spcPts val="3200"/>
              </a:lnSpc>
              <a:spcBef>
                <a:spcPct val="50000"/>
              </a:spcBef>
            </a:pPr>
            <a:r>
              <a:rPr kumimoji="1" lang="en-US" altLang="zh-CN" sz="2200">
                <a:solidFill>
                  <a:srgbClr val="3333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smtClean="0">
                <a:solidFill>
                  <a:srgbClr val="3333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8.16】</a:t>
            </a: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哈希表长度</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=13</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除留余数法</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加</a:t>
            </a:r>
            <a:r>
              <a:rPr kumimoji="1" lang="zh-CN" altLang="en-US" sz="2000" smtClean="0">
                <a:solidFill>
                  <a:srgbClr val="FF00FF"/>
                </a:solidFill>
                <a:ea typeface="楷体" panose="02010609060101010101" pitchFamily="49" charset="-122"/>
                <a:cs typeface="Times New Roman" panose="02020603050405020304" pitchFamily="18" charset="0"/>
              </a:rPr>
              <a:t>拉链法</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建立</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如下关键字集合的哈希</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表</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ts val="3200"/>
              </a:lnSpc>
              <a:spcBef>
                <a:spcPct val="50000"/>
              </a:spcBef>
            </a:pPr>
            <a:r>
              <a:rPr kumimoji="1"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16,74,60,43,54,90,46,31,29,88,77)</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TextBox 10"/>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2667000" y="214290"/>
            <a:ext cx="7643842" cy="429895"/>
          </a:xfrm>
          <a:prstGeom prst="rect">
            <a:avLst/>
          </a:prstGeom>
          <a:noFill/>
          <a:ln w="9525">
            <a:noFill/>
            <a:miter lim="800000"/>
          </a:ln>
        </p:spPr>
        <p:txBody>
          <a:bodyPr wrap="square">
            <a:spAutoFit/>
          </a:bodyPr>
          <a:lstStyle/>
          <a:p>
            <a:pPr algn="just">
              <a:spcBef>
                <a:spcPct val="50000"/>
              </a:spcBef>
            </a:pPr>
            <a:r>
              <a:rPr kumimoji="1" lang="en-US" altLang="zh-CN" sz="2200" dirty="0">
                <a:solidFill>
                  <a:srgbClr val="3333FF"/>
                </a:solidFill>
                <a:ea typeface="楷体" panose="02010609060101010101" pitchFamily="49" charset="-122"/>
                <a:cs typeface="Times New Roman" panose="02020603050405020304" pitchFamily="18" charset="0"/>
              </a:rPr>
              <a:t> </a:t>
            </a:r>
            <a:r>
              <a:rPr kumimoji="1" lang="zh-CN" altLang="en-US" sz="2200" dirty="0" smtClean="0">
                <a:solidFill>
                  <a:srgbClr val="3333FF"/>
                </a:solidFill>
                <a:ea typeface="楷体" panose="02010609060101010101" pitchFamily="49" charset="-122"/>
                <a:cs typeface="Times New Roman" panose="02020603050405020304" pitchFamily="18" charset="0"/>
              </a:rPr>
              <a:t> </a:t>
            </a:r>
            <a:r>
              <a:rPr kumimoji="1" lang="zh-CN" altLang="en-US" sz="2200" dirty="0" smtClean="0">
                <a:solidFill>
                  <a:srgbClr val="FF0000"/>
                </a:solidFill>
                <a:ea typeface="楷体" panose="02010609060101010101" pitchFamily="49" charset="-122"/>
                <a:cs typeface="Times New Roman" panose="02020603050405020304" pitchFamily="18" charset="0"/>
              </a:rPr>
              <a:t>解</a:t>
            </a:r>
            <a:r>
              <a:rPr kumimoji="1" lang="zh-CN" altLang="en-US" sz="2200" dirty="0">
                <a:solidFill>
                  <a:srgbClr val="FF0000"/>
                </a:solidFill>
                <a:ea typeface="楷体" panose="02010609060101010101" pitchFamily="49" charset="-122"/>
                <a:cs typeface="Times New Roman" panose="02020603050405020304" pitchFamily="18" charset="0"/>
              </a:rPr>
              <a:t>：</a:t>
            </a:r>
            <a:r>
              <a:rPr kumimoji="1" lang="zh-CN" altLang="en-US" sz="2000" dirty="0">
                <a:solidFill>
                  <a:schemeClr val="tx1"/>
                </a:solidFill>
                <a:ea typeface="楷体" panose="02010609060101010101" pitchFamily="49" charset="-122"/>
                <a:cs typeface="Times New Roman" panose="02020603050405020304" pitchFamily="18" charset="0"/>
              </a:rPr>
              <a:t>采用拉链法解决冲突建立的链表如下图所示。</a:t>
            </a:r>
            <a:endParaRPr kumimoji="1" lang="zh-CN" altLang="en-US" sz="2000" dirty="0">
              <a:solidFill>
                <a:schemeClr val="tx1"/>
              </a:solidFill>
              <a:ea typeface="楷体" panose="02010609060101010101" pitchFamily="49" charset="-122"/>
              <a:cs typeface="Times New Roman" panose="02020603050405020304" pitchFamily="18" charset="0"/>
            </a:endParaRPr>
          </a:p>
        </p:txBody>
      </p:sp>
      <p:sp>
        <p:nvSpPr>
          <p:cNvPr id="18436" name="Rectangle 3"/>
          <p:cNvSpPr>
            <a:spLocks noChangeArrowheads="1"/>
          </p:cNvSpPr>
          <p:nvPr/>
        </p:nvSpPr>
        <p:spPr bwMode="auto">
          <a:xfrm>
            <a:off x="5162550" y="1862138"/>
            <a:ext cx="9144000" cy="368300"/>
          </a:xfrm>
          <a:prstGeom prst="rect">
            <a:avLst/>
          </a:prstGeom>
          <a:noFill/>
          <a:ln w="9525">
            <a:noFill/>
            <a:miter lim="800000"/>
          </a:ln>
        </p:spPr>
        <p:txBody>
          <a:bodyPr>
            <a:spAutoFit/>
          </a:bodyPr>
          <a:lstStyle/>
          <a:p>
            <a:endParaRPr lang="zh-CN" altLang="en-US"/>
          </a:p>
        </p:txBody>
      </p:sp>
      <p:sp>
        <p:nvSpPr>
          <p:cNvPr id="18438" name="Rectangle 5"/>
          <p:cNvSpPr>
            <a:spLocks noChangeArrowheads="1"/>
          </p:cNvSpPr>
          <p:nvPr/>
        </p:nvSpPr>
        <p:spPr bwMode="auto">
          <a:xfrm>
            <a:off x="1524000" y="2130425"/>
            <a:ext cx="309880" cy="368300"/>
          </a:xfrm>
          <a:prstGeom prst="rect">
            <a:avLst/>
          </a:prstGeom>
          <a:noFill/>
          <a:ln w="9525">
            <a:noFill/>
            <a:miter lim="800000"/>
          </a:ln>
        </p:spPr>
        <p:txBody>
          <a:bodyPr wrap="none" anchor="ctr">
            <a:spAutoFit/>
          </a:bodyPr>
          <a:lstStyle/>
          <a:p>
            <a:endParaRPr lang="zh-CN" altLang="en-US"/>
          </a:p>
        </p:txBody>
      </p:sp>
      <p:grpSp>
        <p:nvGrpSpPr>
          <p:cNvPr id="70" name="组合 69"/>
          <p:cNvGrpSpPr/>
          <p:nvPr/>
        </p:nvGrpSpPr>
        <p:grpSpPr>
          <a:xfrm>
            <a:off x="4595802" y="857232"/>
            <a:ext cx="3260748" cy="5605502"/>
            <a:chOff x="4643438" y="857232"/>
            <a:chExt cx="3260748" cy="5605502"/>
          </a:xfrm>
        </p:grpSpPr>
        <p:sp>
          <p:nvSpPr>
            <p:cNvPr id="10" name="矩形 9"/>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11" name="TextBox 10"/>
            <p:cNvSpPr txBox="1"/>
            <p:nvPr/>
          </p:nvSpPr>
          <p:spPr>
            <a:xfrm>
              <a:off x="4643438" y="1752588"/>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2</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2" name="矩形 11"/>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13" name="TextBox 12"/>
            <p:cNvSpPr txBox="1"/>
            <p:nvPr/>
          </p:nvSpPr>
          <p:spPr>
            <a:xfrm>
              <a:off x="4643438" y="2181216"/>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3</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4" name="矩形 13"/>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15" name="TextBox 14"/>
            <p:cNvSpPr txBox="1"/>
            <p:nvPr/>
          </p:nvSpPr>
          <p:spPr>
            <a:xfrm>
              <a:off x="4643438" y="882632"/>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0</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6" name="矩形 15"/>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17" name="TextBox 16"/>
            <p:cNvSpPr txBox="1"/>
            <p:nvPr/>
          </p:nvSpPr>
          <p:spPr>
            <a:xfrm>
              <a:off x="4643438" y="1311260"/>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8" name="矩形 17"/>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19" name="TextBox 18"/>
            <p:cNvSpPr txBox="1"/>
            <p:nvPr/>
          </p:nvSpPr>
          <p:spPr>
            <a:xfrm>
              <a:off x="4643438" y="3479800"/>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6</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0" name="矩形 19"/>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1" name="TextBox 20"/>
            <p:cNvSpPr txBox="1"/>
            <p:nvPr/>
          </p:nvSpPr>
          <p:spPr>
            <a:xfrm>
              <a:off x="4643438" y="3908428"/>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7</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2" name="矩形 21"/>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3" name="TextBox 22"/>
            <p:cNvSpPr txBox="1"/>
            <p:nvPr/>
          </p:nvSpPr>
          <p:spPr>
            <a:xfrm>
              <a:off x="4643438" y="2609844"/>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4</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4" name="矩形 23"/>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5" name="TextBox 24"/>
            <p:cNvSpPr txBox="1"/>
            <p:nvPr/>
          </p:nvSpPr>
          <p:spPr>
            <a:xfrm>
              <a:off x="4643438" y="3038472"/>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5</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6" name="矩形 25"/>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7" name="TextBox 26"/>
            <p:cNvSpPr txBox="1"/>
            <p:nvPr/>
          </p:nvSpPr>
          <p:spPr>
            <a:xfrm>
              <a:off x="4643438" y="4344994"/>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8</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8" name="矩形 27"/>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29" name="TextBox 28"/>
            <p:cNvSpPr txBox="1"/>
            <p:nvPr/>
          </p:nvSpPr>
          <p:spPr>
            <a:xfrm>
              <a:off x="4643438" y="5643578"/>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11</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30" name="矩形 29"/>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31" name="TextBox 30"/>
            <p:cNvSpPr txBox="1"/>
            <p:nvPr/>
          </p:nvSpPr>
          <p:spPr>
            <a:xfrm>
              <a:off x="4643438" y="6072206"/>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12</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32" name="矩形 31"/>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33" name="TextBox 32"/>
            <p:cNvSpPr txBox="1"/>
            <p:nvPr/>
          </p:nvSpPr>
          <p:spPr>
            <a:xfrm>
              <a:off x="4643438" y="4773622"/>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9</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34" name="矩形 33"/>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35" name="TextBox 34"/>
            <p:cNvSpPr txBox="1"/>
            <p:nvPr/>
          </p:nvSpPr>
          <p:spPr>
            <a:xfrm>
              <a:off x="4643438" y="5202250"/>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10</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36" name="矩形 35"/>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9" name="直接箭头连接符 38"/>
            <p:cNvCxnSpPr>
              <a:endCxn id="36" idx="1"/>
            </p:cNvCxnSpPr>
            <p:nvPr/>
          </p:nvCxnSpPr>
          <p:spPr>
            <a:xfrm flipV="1">
              <a:off x="5286380" y="192252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0" name="矩形 39"/>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29</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2" name="直接箭头连接符 41"/>
            <p:cNvCxnSpPr>
              <a:endCxn id="40" idx="1"/>
            </p:cNvCxnSpPr>
            <p:nvPr/>
          </p:nvCxnSpPr>
          <p:spPr>
            <a:xfrm flipV="1">
              <a:off x="5286380" y="2371644"/>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3" name="矩形 42"/>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5" name="直接箭头连接符 44"/>
            <p:cNvCxnSpPr>
              <a:endCxn id="43" idx="1"/>
            </p:cNvCxnSpPr>
            <p:nvPr/>
          </p:nvCxnSpPr>
          <p:spPr>
            <a:xfrm flipV="1">
              <a:off x="6475426" y="2376554"/>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6" name="矩形 45"/>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8" name="直接箭头连接符 47"/>
            <p:cNvCxnSpPr>
              <a:endCxn id="46" idx="1"/>
            </p:cNvCxnSpPr>
            <p:nvPr/>
          </p:nvCxnSpPr>
          <p:spPr>
            <a:xfrm flipV="1">
              <a:off x="5286380" y="2812972"/>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9" name="矩形 48"/>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1" name="直接箭头连接符 50"/>
            <p:cNvCxnSpPr>
              <a:endCxn id="49" idx="1"/>
            </p:cNvCxnSpPr>
            <p:nvPr/>
          </p:nvCxnSpPr>
          <p:spPr>
            <a:xfrm flipV="1">
              <a:off x="5286380" y="3254300"/>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2" name="矩形 51"/>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4" name="直接箭头连接符 53"/>
            <p:cNvCxnSpPr>
              <a:endCxn id="52" idx="1"/>
            </p:cNvCxnSpPr>
            <p:nvPr/>
          </p:nvCxnSpPr>
          <p:spPr>
            <a:xfrm flipV="1">
              <a:off x="5286380" y="409885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5" name="矩形 54"/>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7" name="直接箭头连接符 56"/>
            <p:cNvCxnSpPr>
              <a:endCxn id="55" idx="1"/>
            </p:cNvCxnSpPr>
            <p:nvPr/>
          </p:nvCxnSpPr>
          <p:spPr>
            <a:xfrm flipV="1">
              <a:off x="5286380" y="4552884"/>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8" name="矩形 57"/>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60" name="直接箭头连接符 59"/>
            <p:cNvCxnSpPr>
              <a:endCxn id="58" idx="1"/>
            </p:cNvCxnSpPr>
            <p:nvPr/>
          </p:nvCxnSpPr>
          <p:spPr>
            <a:xfrm flipV="1">
              <a:off x="5286380" y="4981512"/>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61" name="矩形 60"/>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88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63" name="直接箭头连接符 62"/>
            <p:cNvCxnSpPr>
              <a:endCxn id="61" idx="1"/>
            </p:cNvCxnSpPr>
            <p:nvPr/>
          </p:nvCxnSpPr>
          <p:spPr>
            <a:xfrm flipV="1">
              <a:off x="5286380" y="5410140"/>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64" name="矩形 63"/>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66" name="直接箭头连接符 65"/>
            <p:cNvCxnSpPr>
              <a:endCxn id="64" idx="1"/>
            </p:cNvCxnSpPr>
            <p:nvPr/>
          </p:nvCxnSpPr>
          <p:spPr>
            <a:xfrm flipV="1">
              <a:off x="5286380" y="626248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67" name="矩形 66"/>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90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69" name="直接箭头连接符 68"/>
            <p:cNvCxnSpPr>
              <a:endCxn id="67" idx="1"/>
            </p:cNvCxnSpPr>
            <p:nvPr/>
          </p:nvCxnSpPr>
          <p:spPr>
            <a:xfrm flipV="1">
              <a:off x="6475426" y="626739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grpSp>
      <p:sp>
        <p:nvSpPr>
          <p:cNvPr id="71" name="TextBox 70"/>
          <p:cNvSpPr txBox="1"/>
          <p:nvPr/>
        </p:nvSpPr>
        <p:spPr>
          <a:xfrm>
            <a:off x="2881290" y="3143248"/>
            <a:ext cx="1357322" cy="645160"/>
          </a:xfrm>
          <a:prstGeom prst="rect">
            <a:avLst/>
          </a:prstGeom>
          <a:noFill/>
        </p:spPr>
        <p:txBody>
          <a:bodyPr wrap="square" rtlCol="0">
            <a:spAutoFit/>
          </a:bodyPr>
          <a:lstStyle/>
          <a:p>
            <a:r>
              <a:rPr kumimoji="1" lang="zh-CN" altLang="en-US" sz="1800" smtClean="0">
                <a:solidFill>
                  <a:srgbClr val="0000FF"/>
                </a:solidFill>
                <a:latin typeface="仿宋" panose="02010609060101010101" pitchFamily="49" charset="-122"/>
                <a:ea typeface="仿宋" panose="02010609060101010101" pitchFamily="49" charset="-122"/>
                <a:cs typeface="Consolas" panose="020B0609020204030204" pitchFamily="49" charset="0"/>
              </a:rPr>
              <a:t>存放的不再是记录本身</a:t>
            </a:r>
            <a:endParaRPr lang="zh-CN" altLang="en-US" sz="1800">
              <a:latin typeface="仿宋" panose="02010609060101010101" pitchFamily="49" charset="-122"/>
              <a:ea typeface="仿宋" panose="02010609060101010101" pitchFamily="49" charset="-122"/>
            </a:endParaRPr>
          </a:p>
        </p:txBody>
      </p:sp>
      <p:cxnSp>
        <p:nvCxnSpPr>
          <p:cNvPr id="73" name="直接箭头连接符 72"/>
          <p:cNvCxnSpPr>
            <a:stCxn id="71" idx="3"/>
          </p:cNvCxnSpPr>
          <p:nvPr/>
        </p:nvCxnSpPr>
        <p:spPr>
          <a:xfrm flipV="1">
            <a:off x="5762612" y="3142613"/>
            <a:ext cx="928694" cy="323166"/>
          </a:xfrm>
          <a:prstGeom prst="straightConnector1">
            <a:avLst/>
          </a:prstGeom>
          <a:ln>
            <a:solidFill>
              <a:srgbClr val="FF00FF"/>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81290" y="857232"/>
            <a:ext cx="3260748" cy="5605502"/>
            <a:chOff x="4643438" y="857232"/>
            <a:chExt cx="3260748" cy="5605502"/>
          </a:xfrm>
        </p:grpSpPr>
        <p:sp>
          <p:nvSpPr>
            <p:cNvPr id="3" name="矩形 2"/>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4" name="TextBox 3"/>
            <p:cNvSpPr txBox="1"/>
            <p:nvPr/>
          </p:nvSpPr>
          <p:spPr>
            <a:xfrm>
              <a:off x="4643438" y="1752588"/>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2</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5" name="矩形 4"/>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6" name="TextBox 5"/>
            <p:cNvSpPr txBox="1"/>
            <p:nvPr/>
          </p:nvSpPr>
          <p:spPr>
            <a:xfrm>
              <a:off x="4643438" y="2181216"/>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3</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7" name="矩形 6"/>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8" name="TextBox 7"/>
            <p:cNvSpPr txBox="1"/>
            <p:nvPr/>
          </p:nvSpPr>
          <p:spPr>
            <a:xfrm>
              <a:off x="4643438" y="882632"/>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0</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9" name="矩形 8"/>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10" name="TextBox 9"/>
            <p:cNvSpPr txBox="1"/>
            <p:nvPr/>
          </p:nvSpPr>
          <p:spPr>
            <a:xfrm>
              <a:off x="4643438" y="1311260"/>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1" name="矩形 10"/>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12" name="TextBox 11"/>
            <p:cNvSpPr txBox="1"/>
            <p:nvPr/>
          </p:nvSpPr>
          <p:spPr>
            <a:xfrm>
              <a:off x="4643438" y="3479800"/>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6</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3" name="矩形 12"/>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14" name="TextBox 13"/>
            <p:cNvSpPr txBox="1"/>
            <p:nvPr/>
          </p:nvSpPr>
          <p:spPr>
            <a:xfrm>
              <a:off x="4643438" y="3908428"/>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7</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5" name="矩形 14"/>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16" name="TextBox 15"/>
            <p:cNvSpPr txBox="1"/>
            <p:nvPr/>
          </p:nvSpPr>
          <p:spPr>
            <a:xfrm>
              <a:off x="4643438" y="2609844"/>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4</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7" name="矩形 16"/>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18" name="TextBox 17"/>
            <p:cNvSpPr txBox="1"/>
            <p:nvPr/>
          </p:nvSpPr>
          <p:spPr>
            <a:xfrm>
              <a:off x="4643438" y="3038472"/>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5</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9" name="矩形 18"/>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0" name="TextBox 19"/>
            <p:cNvSpPr txBox="1"/>
            <p:nvPr/>
          </p:nvSpPr>
          <p:spPr>
            <a:xfrm>
              <a:off x="4643438" y="4344994"/>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8</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1" name="矩形 20"/>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22" name="TextBox 21"/>
            <p:cNvSpPr txBox="1"/>
            <p:nvPr/>
          </p:nvSpPr>
          <p:spPr>
            <a:xfrm>
              <a:off x="4643438" y="5643578"/>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11</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3" name="矩形 22"/>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4" name="TextBox 23"/>
            <p:cNvSpPr txBox="1"/>
            <p:nvPr/>
          </p:nvSpPr>
          <p:spPr>
            <a:xfrm>
              <a:off x="4643438" y="6072206"/>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12</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5" name="矩形 24"/>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6" name="TextBox 25"/>
            <p:cNvSpPr txBox="1"/>
            <p:nvPr/>
          </p:nvSpPr>
          <p:spPr>
            <a:xfrm>
              <a:off x="4643438" y="4773622"/>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9</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7" name="矩形 26"/>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8" name="TextBox 27"/>
            <p:cNvSpPr txBox="1"/>
            <p:nvPr/>
          </p:nvSpPr>
          <p:spPr>
            <a:xfrm>
              <a:off x="4643438" y="5202250"/>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10</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9" name="矩形 28"/>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0" name="矩形 29"/>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1" name="直接箭头连接符 30"/>
            <p:cNvCxnSpPr>
              <a:endCxn id="29" idx="1"/>
            </p:cNvCxnSpPr>
            <p:nvPr/>
          </p:nvCxnSpPr>
          <p:spPr>
            <a:xfrm flipV="1">
              <a:off x="5286380" y="192252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32" name="矩形 31"/>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29</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4" name="直接箭头连接符 33"/>
            <p:cNvCxnSpPr>
              <a:endCxn id="32" idx="1"/>
            </p:cNvCxnSpPr>
            <p:nvPr/>
          </p:nvCxnSpPr>
          <p:spPr>
            <a:xfrm flipV="1">
              <a:off x="5286380" y="2371644"/>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35" name="矩形 34"/>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7" name="直接箭头连接符 36"/>
            <p:cNvCxnSpPr>
              <a:endCxn id="35" idx="1"/>
            </p:cNvCxnSpPr>
            <p:nvPr/>
          </p:nvCxnSpPr>
          <p:spPr>
            <a:xfrm flipV="1">
              <a:off x="6475426" y="2376554"/>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9" name="矩形 38"/>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0" name="直接箭头连接符 39"/>
            <p:cNvCxnSpPr>
              <a:endCxn id="38" idx="1"/>
            </p:cNvCxnSpPr>
            <p:nvPr/>
          </p:nvCxnSpPr>
          <p:spPr>
            <a:xfrm flipV="1">
              <a:off x="5286380" y="2812972"/>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1" name="矩形 40"/>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3" name="直接箭头连接符 42"/>
            <p:cNvCxnSpPr>
              <a:endCxn id="41" idx="1"/>
            </p:cNvCxnSpPr>
            <p:nvPr/>
          </p:nvCxnSpPr>
          <p:spPr>
            <a:xfrm flipV="1">
              <a:off x="5286380" y="3254300"/>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4" name="矩形 43"/>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6" name="直接箭头连接符 45"/>
            <p:cNvCxnSpPr>
              <a:endCxn id="44" idx="1"/>
            </p:cNvCxnSpPr>
            <p:nvPr/>
          </p:nvCxnSpPr>
          <p:spPr>
            <a:xfrm flipV="1">
              <a:off x="5286380" y="409885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7" name="矩形 46"/>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8" name="矩形 47"/>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9" name="直接箭头连接符 48"/>
            <p:cNvCxnSpPr>
              <a:endCxn id="47" idx="1"/>
            </p:cNvCxnSpPr>
            <p:nvPr/>
          </p:nvCxnSpPr>
          <p:spPr>
            <a:xfrm flipV="1">
              <a:off x="5286380" y="4552884"/>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0" name="矩形 49"/>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2" name="直接箭头连接符 51"/>
            <p:cNvCxnSpPr>
              <a:endCxn id="50" idx="1"/>
            </p:cNvCxnSpPr>
            <p:nvPr/>
          </p:nvCxnSpPr>
          <p:spPr>
            <a:xfrm flipV="1">
              <a:off x="5286380" y="4981512"/>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3" name="矩形 52"/>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88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5" name="直接箭头连接符 54"/>
            <p:cNvCxnSpPr>
              <a:endCxn id="53" idx="1"/>
            </p:cNvCxnSpPr>
            <p:nvPr/>
          </p:nvCxnSpPr>
          <p:spPr>
            <a:xfrm flipV="1">
              <a:off x="5286380" y="5410140"/>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6" name="矩形 55"/>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7" name="矩形 56"/>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8" name="直接箭头连接符 57"/>
            <p:cNvCxnSpPr>
              <a:endCxn id="56" idx="1"/>
            </p:cNvCxnSpPr>
            <p:nvPr/>
          </p:nvCxnSpPr>
          <p:spPr>
            <a:xfrm flipV="1">
              <a:off x="5286380" y="626248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90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61" name="直接箭头连接符 60"/>
            <p:cNvCxnSpPr>
              <a:endCxn id="59" idx="1"/>
            </p:cNvCxnSpPr>
            <p:nvPr/>
          </p:nvCxnSpPr>
          <p:spPr>
            <a:xfrm flipV="1">
              <a:off x="6475426" y="626739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3024166" y="214290"/>
            <a:ext cx="5000660" cy="398780"/>
          </a:xfrm>
          <a:prstGeom prst="rect">
            <a:avLst/>
          </a:prstGeom>
          <a:noFill/>
        </p:spPr>
        <p:txBody>
          <a:bodyPr wrap="square" rtlCol="0">
            <a:spAutoFit/>
          </a:bodyPr>
          <a:lstStyle/>
          <a:p>
            <a:r>
              <a:rPr lang="zh-CN" altLang="en-US" sz="2000" smtClean="0">
                <a:solidFill>
                  <a:srgbClr val="FF0000"/>
                </a:solidFill>
                <a:latin typeface="微软雅黑" panose="020B0503020204020204" charset="-122"/>
                <a:ea typeface="微软雅黑" panose="020B0503020204020204" charset="-122"/>
                <a:cs typeface="Consolas" panose="020B0609020204030204" pitchFamily="49" charset="0"/>
              </a:rPr>
              <a:t>成功的查找</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中找到对应的关键字</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63" name="组合 62"/>
          <p:cNvGrpSpPr/>
          <p:nvPr/>
        </p:nvGrpSpPr>
        <p:grpSpPr>
          <a:xfrm>
            <a:off x="6310314" y="3814708"/>
            <a:ext cx="3714776" cy="970284"/>
            <a:chOff x="1714480" y="2743138"/>
            <a:chExt cx="3714776" cy="970284"/>
          </a:xfrm>
        </p:grpSpPr>
        <p:sp>
          <p:nvSpPr>
            <p:cNvPr id="64" name="TextBox 63"/>
            <p:cNvSpPr txBox="1"/>
            <p:nvPr/>
          </p:nvSpPr>
          <p:spPr>
            <a:xfrm>
              <a:off x="1714480" y="3000372"/>
              <a:ext cx="128588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ASL</a:t>
              </a:r>
              <a:r>
                <a:rPr lang="en-US" altLang="zh-CN" sz="2000" baseline="-25000" smtClean="0">
                  <a:solidFill>
                    <a:srgbClr val="0000FF"/>
                  </a:solidFill>
                  <a:latin typeface="Consolas" panose="020B0609020204030204" pitchFamily="49" charset="0"/>
                  <a:cs typeface="Consolas" panose="020B0609020204030204" pitchFamily="49" charset="0"/>
                </a:rPr>
                <a:t>succ</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5" name="TextBox 64"/>
            <p:cNvSpPr txBox="1"/>
            <p:nvPr/>
          </p:nvSpPr>
          <p:spPr>
            <a:xfrm>
              <a:off x="3000364" y="2743138"/>
              <a:ext cx="128588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1*9+2*2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357554" y="3314642"/>
              <a:ext cx="57150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67" name="直接连接符 66"/>
            <p:cNvCxnSpPr/>
            <p:nvPr/>
          </p:nvCxnSpPr>
          <p:spPr>
            <a:xfrm>
              <a:off x="2949564" y="3238527"/>
              <a:ext cx="1265246" cy="467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286248" y="3028890"/>
              <a:ext cx="1143008"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 1.18</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69" name="TextBox 68"/>
          <p:cNvSpPr txBox="1"/>
          <p:nvPr/>
        </p:nvSpPr>
        <p:spPr>
          <a:xfrm>
            <a:off x="6167406" y="928670"/>
            <a:ext cx="4143436" cy="922020"/>
          </a:xfrm>
          <a:prstGeom prst="rect">
            <a:avLst/>
          </a:prstGeom>
          <a:noFill/>
        </p:spPr>
        <p:txBody>
          <a:bodyPr wrap="square" rtlCol="0">
            <a:spAutoFit/>
          </a:bodyPr>
          <a:lstStyle/>
          <a:p>
            <a:pPr marL="457200" indent="-457200">
              <a:lnSpc>
                <a:spcPct val="150000"/>
              </a:lnSpc>
              <a:buBlip>
                <a:blip r:embed="rId1"/>
              </a:buBlip>
            </a:pPr>
            <a:r>
              <a:rPr lang="en-US"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77</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ha[12]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的单链表中</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0" name="TextBox 69"/>
          <p:cNvSpPr txBox="1"/>
          <p:nvPr/>
        </p:nvSpPr>
        <p:spPr>
          <a:xfrm>
            <a:off x="6738942" y="2071678"/>
            <a:ext cx="2928958" cy="706755"/>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比较的次数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对应结点在单链表中的序号</a:t>
            </a:r>
            <a:endParaRPr lang="zh-CN" altLang="en-US" sz="2000"/>
          </a:p>
        </p:txBody>
      </p:sp>
      <p:sp>
        <p:nvSpPr>
          <p:cNvPr id="71" name="下箭头 70"/>
          <p:cNvSpPr/>
          <p:nvPr/>
        </p:nvSpPr>
        <p:spPr>
          <a:xfrm>
            <a:off x="7953388" y="3071810"/>
            <a:ext cx="285752"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3" name="TextBox 72"/>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809852" y="1000108"/>
            <a:ext cx="7343796" cy="3169285"/>
          </a:xfrm>
          <a:prstGeom prst="rect">
            <a:avLst/>
          </a:prstGeom>
          <a:noFill/>
          <a:ln w="9525">
            <a:noFill/>
            <a:miter lim="800000"/>
          </a:ln>
        </p:spPr>
        <p:txBody>
          <a:bodyPr wrap="square">
            <a:spAutoFit/>
          </a:bodyPr>
          <a:lstStyle/>
          <a:p>
            <a:pPr marL="457200" indent="-457200" algn="just">
              <a:lnSpc>
                <a:spcPts val="3200"/>
              </a:lnSpc>
              <a:spcBef>
                <a:spcPct val="50000"/>
              </a:spcBef>
              <a:buBlip>
                <a:blip r:embed="rId1"/>
              </a:buBlip>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平衡</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二叉树的创建</a:t>
            </a:r>
            <a:endPar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200"/>
              </a:lnSpc>
              <a:spcBef>
                <a:spcPct val="50000"/>
              </a:spcBef>
              <a:buNone/>
            </a:pPr>
            <a:r>
              <a:rPr kumimoji="1"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平衡</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二叉树中插入</a:t>
            </a:r>
            <a:r>
              <a:rPr kumimoji="1" lang="zh-CN" altLang="en-US" sz="20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新结点方式</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与二叉排序树相似</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，只是插入后可能破坏了平衡二叉树的平衡</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性，</a:t>
            </a:r>
            <a:r>
              <a:rPr kumimoji="1" lang="zh-CN" altLang="en-US" sz="20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解决</a:t>
            </a:r>
            <a:r>
              <a:rPr kumimoji="1"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方法是调整</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342900" indent="-342900" algn="just">
              <a:lnSpc>
                <a:spcPts val="3200"/>
              </a:lnSpc>
              <a:spcBef>
                <a:spcPct val="50000"/>
              </a:spcBef>
              <a:buFont typeface="Wingdings" panose="05000000000000000000" charset="0"/>
              <a:buChar char="n"/>
            </a:pP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调整</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操作可归纳为下列四种</a:t>
            </a:r>
            <a:r>
              <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情况。</a:t>
            </a:r>
            <a:endParaRPr kumimoji="1"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200"/>
              </a:lnSpc>
              <a:spcBef>
                <a:spcPct val="50000"/>
              </a:spcBef>
              <a:buFont typeface="Wingdings" panose="05000000000000000000" charset="0"/>
              <a:buNone/>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例如：</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5   4   2   7</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200"/>
              </a:lnSpc>
              <a:spcBef>
                <a:spcPct val="50000"/>
              </a:spcBef>
              <a:buFont typeface="Wingdings" panose="05000000000000000000" charset="0"/>
              <a:buNone/>
            </a:pP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5    4   2 </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grpSp>
        <p:nvGrpSpPr>
          <p:cNvPr id="34" name="组合 33"/>
          <p:cNvGrpSpPr/>
          <p:nvPr/>
        </p:nvGrpSpPr>
        <p:grpSpPr>
          <a:xfrm>
            <a:off x="6810699" y="3572438"/>
            <a:ext cx="3143272" cy="2765815"/>
            <a:chOff x="5500694" y="1314378"/>
            <a:chExt cx="3143272" cy="2765815"/>
          </a:xfrm>
        </p:grpSpPr>
        <p:sp>
          <p:nvSpPr>
            <p:cNvPr id="53254" name="Oval 11"/>
            <p:cNvSpPr>
              <a:spLocks noChangeArrowheads="1"/>
            </p:cNvSpPr>
            <p:nvPr/>
          </p:nvSpPr>
          <p:spPr bwMode="auto">
            <a:xfrm>
              <a:off x="7148546" y="1700213"/>
              <a:ext cx="457200" cy="457200"/>
            </a:xfrm>
            <a:prstGeom prst="ellipse">
              <a:avLst/>
            </a:prstGeom>
          </p:spPr>
          <p:style>
            <a:lnRef idx="1">
              <a:schemeClr val="accent4"/>
            </a:lnRef>
            <a:fillRef idx="3">
              <a:schemeClr val="accent4"/>
            </a:fillRef>
            <a:effectRef idx="2">
              <a:schemeClr val="accent4"/>
            </a:effectRef>
            <a:fontRef idx="minor">
              <a:schemeClr val="lt1"/>
            </a:fontRef>
          </p:style>
          <p:txBody>
            <a:bodyPr wrap="none" anchor="ctr"/>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5</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55" name="Oval 12"/>
            <p:cNvSpPr>
              <a:spLocks noChangeArrowheads="1"/>
            </p:cNvSpPr>
            <p:nvPr/>
          </p:nvSpPr>
          <p:spPr bwMode="auto">
            <a:xfrm>
              <a:off x="6386546" y="2462213"/>
              <a:ext cx="457200" cy="457200"/>
            </a:xfrm>
            <a:prstGeom prst="ellipse">
              <a:avLst/>
            </a:prstGeom>
          </p:spPr>
          <p:style>
            <a:lnRef idx="1">
              <a:schemeClr val="accent4"/>
            </a:lnRef>
            <a:fillRef idx="3">
              <a:schemeClr val="accent4"/>
            </a:fillRef>
            <a:effectRef idx="2">
              <a:schemeClr val="accent4"/>
            </a:effectRef>
            <a:fontRef idx="minor">
              <a:schemeClr val="lt1"/>
            </a:fontRef>
          </p:style>
          <p:txBody>
            <a:bodyPr wrap="none" anchor="ctr"/>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4</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57" name="Oval 14"/>
            <p:cNvSpPr>
              <a:spLocks noChangeArrowheads="1"/>
            </p:cNvSpPr>
            <p:nvPr/>
          </p:nvSpPr>
          <p:spPr bwMode="auto">
            <a:xfrm>
              <a:off x="5624546" y="3224213"/>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p>
              <a:pPr algn="ctr"/>
              <a:r>
                <a:rPr kumimoji="1"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kumimoji="1" lang="en-US" altLang="zh-CN" sz="2000" b="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259" name="Line 16"/>
            <p:cNvSpPr>
              <a:spLocks noChangeShapeType="1"/>
            </p:cNvSpPr>
            <p:nvPr/>
          </p:nvSpPr>
          <p:spPr bwMode="auto">
            <a:xfrm flipH="1">
              <a:off x="6767546" y="2081213"/>
              <a:ext cx="457200" cy="457200"/>
            </a:xfrm>
            <a:prstGeom prst="line">
              <a:avLst/>
            </a:prstGeom>
          </p:spPr>
          <p:style>
            <a:lnRef idx="1">
              <a:schemeClr val="accent1"/>
            </a:lnRef>
            <a:fillRef idx="2">
              <a:schemeClr val="accent1"/>
            </a:fillRef>
            <a:effectRef idx="1">
              <a:schemeClr val="accent1"/>
            </a:effectRef>
            <a:fontRef idx="minor">
              <a:schemeClr val="dk1"/>
            </a:fontRef>
          </p:style>
          <p:txBody>
            <a:bodyPr wrap="none" anchor="ctr"/>
            <a:p>
              <a:endParaRPr lang="zh-CN" altLang="en-US" sz="2000">
                <a:latin typeface="Consolas" panose="020B0609020204030204" pitchFamily="49" charset="0"/>
                <a:cs typeface="Consolas" panose="020B0609020204030204" pitchFamily="49" charset="0"/>
              </a:endParaRPr>
            </a:p>
          </p:txBody>
        </p:sp>
        <p:sp>
          <p:nvSpPr>
            <p:cNvPr id="153621" name="Text Box 21"/>
            <p:cNvSpPr txBox="1">
              <a:spLocks noChangeArrowheads="1"/>
            </p:cNvSpPr>
            <p:nvPr/>
          </p:nvSpPr>
          <p:spPr bwMode="auto">
            <a:xfrm>
              <a:off x="6691346" y="3681413"/>
              <a:ext cx="1952620" cy="398780"/>
            </a:xfrm>
            <a:prstGeom prst="rect">
              <a:avLst/>
            </a:prstGeom>
            <a:noFill/>
            <a:ln w="9525">
              <a:solidFill>
                <a:schemeClr val="bg1"/>
              </a:solidFill>
              <a:miter lim="800000"/>
            </a:ln>
          </p:spPr>
          <p:txBody>
            <a:bodyPr wrap="square">
              <a:spAutoFit/>
            </a:bodyPr>
            <a:p>
              <a:r>
                <a:rPr kumimoji="1" lang="zh-CN" altLang="en-US" sz="2000" dirty="0">
                  <a:solidFill>
                    <a:srgbClr val="0000FF"/>
                  </a:solidFill>
                  <a:latin typeface="仿宋" panose="02010609060101010101" pitchFamily="49" charset="-122"/>
                  <a:ea typeface="仿宋" panose="02010609060101010101" pitchFamily="49" charset="-122"/>
                </a:rPr>
                <a:t>不是平衡树</a:t>
              </a:r>
              <a:endParaRPr kumimoji="1" lang="zh-CN" altLang="en-US" sz="2000" b="0" dirty="0">
                <a:solidFill>
                  <a:srgbClr val="0000FF"/>
                </a:solidFill>
                <a:latin typeface="仿宋" panose="02010609060101010101" pitchFamily="49" charset="-122"/>
                <a:ea typeface="仿宋" panose="02010609060101010101" pitchFamily="49" charset="-122"/>
              </a:endParaRPr>
            </a:p>
          </p:txBody>
        </p:sp>
        <p:sp>
          <p:nvSpPr>
            <p:cNvPr id="30" name="TextBox 29"/>
            <p:cNvSpPr txBox="1"/>
            <p:nvPr/>
          </p:nvSpPr>
          <p:spPr>
            <a:xfrm>
              <a:off x="5500694" y="2857496"/>
              <a:ext cx="285752" cy="398780"/>
            </a:xfrm>
            <a:prstGeom prst="rect">
              <a:avLst/>
            </a:prstGeom>
            <a:noFill/>
          </p:spPr>
          <p:txBody>
            <a:bodyPr wrap="square" rtlCol="0">
              <a:spAutoFit/>
            </a:bodyPr>
            <a:p>
              <a:r>
                <a:rPr lang="en-US" altLang="zh-CN" sz="2000" smtClean="0">
                  <a:solidFill>
                    <a:srgbClr val="FF00FF"/>
                  </a:solidFill>
                  <a:latin typeface="Consolas" panose="020B0609020204030204" pitchFamily="49" charset="0"/>
                  <a:cs typeface="Consolas" panose="020B0609020204030204" pitchFamily="49" charset="0"/>
                </a:rPr>
                <a:t>0</a:t>
              </a:r>
              <a:endParaRPr lang="zh-CN" altLang="en-US" sz="2000">
                <a:solidFill>
                  <a:srgbClr val="FF00FF"/>
                </a:solidFill>
                <a:latin typeface="Consolas" panose="020B0609020204030204" pitchFamily="49" charset="0"/>
                <a:cs typeface="Consolas" panose="020B0609020204030204" pitchFamily="49" charset="0"/>
              </a:endParaRPr>
            </a:p>
          </p:txBody>
        </p:sp>
        <p:sp>
          <p:nvSpPr>
            <p:cNvPr id="31" name="TextBox 30"/>
            <p:cNvSpPr txBox="1"/>
            <p:nvPr/>
          </p:nvSpPr>
          <p:spPr>
            <a:xfrm>
              <a:off x="6143636" y="2214554"/>
              <a:ext cx="285752" cy="398780"/>
            </a:xfrm>
            <a:prstGeom prst="rect">
              <a:avLst/>
            </a:prstGeom>
            <a:noFill/>
          </p:spPr>
          <p:txBody>
            <a:bodyPr wrap="square" rtlCol="0">
              <a:spAutoFit/>
            </a:bodyPr>
            <a:p>
              <a:r>
                <a:rPr lang="en-US" altLang="zh-CN" sz="2000" smtClean="0">
                  <a:solidFill>
                    <a:srgbClr val="FF00FF"/>
                  </a:solidFill>
                  <a:latin typeface="Consolas" panose="020B0609020204030204" pitchFamily="49" charset="0"/>
                  <a:cs typeface="Consolas" panose="020B0609020204030204" pitchFamily="49" charset="0"/>
                </a:rPr>
                <a:t>1</a:t>
              </a:r>
              <a:endParaRPr lang="zh-CN" altLang="en-US" sz="2000">
                <a:solidFill>
                  <a:srgbClr val="FF00FF"/>
                </a:solidFill>
                <a:latin typeface="Consolas" panose="020B0609020204030204" pitchFamily="49" charset="0"/>
                <a:cs typeface="Consolas" panose="020B0609020204030204" pitchFamily="49" charset="0"/>
              </a:endParaRPr>
            </a:p>
          </p:txBody>
        </p:sp>
        <p:sp>
          <p:nvSpPr>
            <p:cNvPr id="32" name="TextBox 31"/>
            <p:cNvSpPr txBox="1"/>
            <p:nvPr/>
          </p:nvSpPr>
          <p:spPr>
            <a:xfrm>
              <a:off x="7215206" y="1314378"/>
              <a:ext cx="285752" cy="398780"/>
            </a:xfrm>
            <a:prstGeom prst="rect">
              <a:avLst/>
            </a:prstGeom>
            <a:noFill/>
          </p:spPr>
          <p:txBody>
            <a:bodyPr wrap="square" rtlCol="0">
              <a:spAutoFit/>
            </a:bodyPr>
            <a:p>
              <a:r>
                <a:rPr lang="en-US" altLang="zh-CN" sz="2000" smtClean="0">
                  <a:solidFill>
                    <a:srgbClr val="FF00FF"/>
                  </a:solidFill>
                  <a:latin typeface="Consolas" panose="020B0609020204030204" pitchFamily="49" charset="0"/>
                  <a:cs typeface="Consolas" panose="020B0609020204030204" pitchFamily="49" charset="0"/>
                </a:rPr>
                <a:t>2</a:t>
              </a:r>
              <a:endParaRPr lang="zh-CN" altLang="en-US" sz="2000">
                <a:solidFill>
                  <a:srgbClr val="FF00FF"/>
                </a:solidFill>
                <a:latin typeface="Consolas" panose="020B0609020204030204" pitchFamily="49" charset="0"/>
                <a:cs typeface="Consolas" panose="020B0609020204030204" pitchFamily="49" charset="0"/>
              </a:endParaRPr>
            </a:p>
          </p:txBody>
        </p:sp>
      </p:grpSp>
      <p:sp>
        <p:nvSpPr>
          <p:cNvPr id="2" name="Line 17"/>
          <p:cNvSpPr>
            <a:spLocks noChangeShapeType="1"/>
          </p:cNvSpPr>
          <p:nvPr/>
        </p:nvSpPr>
        <p:spPr bwMode="auto">
          <a:xfrm flipH="1">
            <a:off x="7315551" y="5101273"/>
            <a:ext cx="457200" cy="457200"/>
          </a:xfrm>
          <a:prstGeom prst="line">
            <a:avLst/>
          </a:prstGeom>
        </p:spPr>
        <p:style>
          <a:lnRef idx="1">
            <a:schemeClr val="accent1"/>
          </a:lnRef>
          <a:fillRef idx="2">
            <a:schemeClr val="accent1"/>
          </a:fillRef>
          <a:effectRef idx="1">
            <a:schemeClr val="accent1"/>
          </a:effectRef>
          <a:fontRef idx="minor">
            <a:schemeClr val="dk1"/>
          </a:fontRef>
        </p:style>
        <p:txBody>
          <a:bodyPr wrap="none" anchor="ctr"/>
          <a:p>
            <a:endParaRPr lang="zh-CN" altLang="en-US" sz="20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81290" y="857232"/>
            <a:ext cx="3260748" cy="5605502"/>
            <a:chOff x="4643438" y="857232"/>
            <a:chExt cx="3260748" cy="5605502"/>
          </a:xfrm>
        </p:grpSpPr>
        <p:sp>
          <p:nvSpPr>
            <p:cNvPr id="3" name="矩形 2"/>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4" name="TextBox 3"/>
            <p:cNvSpPr txBox="1"/>
            <p:nvPr/>
          </p:nvSpPr>
          <p:spPr>
            <a:xfrm>
              <a:off x="4643438" y="1752588"/>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2</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5" name="矩形 4"/>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6" name="TextBox 5"/>
            <p:cNvSpPr txBox="1"/>
            <p:nvPr/>
          </p:nvSpPr>
          <p:spPr>
            <a:xfrm>
              <a:off x="4643438" y="2181216"/>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3</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7" name="矩形 6"/>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8" name="TextBox 7"/>
            <p:cNvSpPr txBox="1"/>
            <p:nvPr/>
          </p:nvSpPr>
          <p:spPr>
            <a:xfrm>
              <a:off x="4643438" y="882632"/>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0</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9" name="矩形 8"/>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10" name="TextBox 9"/>
            <p:cNvSpPr txBox="1"/>
            <p:nvPr/>
          </p:nvSpPr>
          <p:spPr>
            <a:xfrm>
              <a:off x="4643438" y="1311260"/>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1" name="矩形 10"/>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12" name="TextBox 11"/>
            <p:cNvSpPr txBox="1"/>
            <p:nvPr/>
          </p:nvSpPr>
          <p:spPr>
            <a:xfrm>
              <a:off x="4643438" y="3479800"/>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6</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3" name="矩形 12"/>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14" name="TextBox 13"/>
            <p:cNvSpPr txBox="1"/>
            <p:nvPr/>
          </p:nvSpPr>
          <p:spPr>
            <a:xfrm>
              <a:off x="4643438" y="3908428"/>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7</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5" name="矩形 14"/>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16" name="TextBox 15"/>
            <p:cNvSpPr txBox="1"/>
            <p:nvPr/>
          </p:nvSpPr>
          <p:spPr>
            <a:xfrm>
              <a:off x="4643438" y="2609844"/>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4</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7" name="矩形 16"/>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18" name="TextBox 17"/>
            <p:cNvSpPr txBox="1"/>
            <p:nvPr/>
          </p:nvSpPr>
          <p:spPr>
            <a:xfrm>
              <a:off x="4643438" y="3038472"/>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5</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19" name="矩形 18"/>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0" name="TextBox 19"/>
            <p:cNvSpPr txBox="1"/>
            <p:nvPr/>
          </p:nvSpPr>
          <p:spPr>
            <a:xfrm>
              <a:off x="4643438" y="4344994"/>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8</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1" name="矩形 20"/>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smtClean="0"/>
                <a:t>∧</a:t>
              </a:r>
              <a:endParaRPr lang="zh-CN" altLang="en-US" sz="2000"/>
            </a:p>
          </p:txBody>
        </p:sp>
        <p:sp>
          <p:nvSpPr>
            <p:cNvPr id="22" name="TextBox 21"/>
            <p:cNvSpPr txBox="1"/>
            <p:nvPr/>
          </p:nvSpPr>
          <p:spPr>
            <a:xfrm>
              <a:off x="4643438" y="5643578"/>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11</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3" name="矩形 22"/>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4" name="TextBox 23"/>
            <p:cNvSpPr txBox="1"/>
            <p:nvPr/>
          </p:nvSpPr>
          <p:spPr>
            <a:xfrm>
              <a:off x="4643438" y="6072206"/>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12</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5" name="矩形 24"/>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6" name="TextBox 25"/>
            <p:cNvSpPr txBox="1"/>
            <p:nvPr/>
          </p:nvSpPr>
          <p:spPr>
            <a:xfrm>
              <a:off x="4643438" y="4773622"/>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9</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7" name="矩形 26"/>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28" name="TextBox 27"/>
            <p:cNvSpPr txBox="1"/>
            <p:nvPr/>
          </p:nvSpPr>
          <p:spPr>
            <a:xfrm>
              <a:off x="4643438" y="5202250"/>
              <a:ext cx="285752" cy="368300"/>
            </a:xfrm>
            <a:prstGeom prst="rect">
              <a:avLst/>
            </a:prstGeom>
            <a:noFill/>
          </p:spPr>
          <p:txBody>
            <a:bodyPr wrap="square" lIns="0" rIns="0"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10</a:t>
              </a:r>
              <a:endParaRPr lang="zh-CN" altLang="en-US" sz="1800">
                <a:solidFill>
                  <a:srgbClr val="00B0F0"/>
                </a:solidFill>
                <a:latin typeface="Consolas" panose="020B0609020204030204" pitchFamily="49" charset="0"/>
                <a:cs typeface="Consolas" panose="020B0609020204030204" pitchFamily="49" charset="0"/>
              </a:endParaRPr>
            </a:p>
          </p:txBody>
        </p:sp>
        <p:sp>
          <p:nvSpPr>
            <p:cNvPr id="29" name="矩形 28"/>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0" name="矩形 29"/>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1" name="直接箭头连接符 30"/>
            <p:cNvCxnSpPr>
              <a:endCxn id="29" idx="1"/>
            </p:cNvCxnSpPr>
            <p:nvPr/>
          </p:nvCxnSpPr>
          <p:spPr>
            <a:xfrm flipV="1">
              <a:off x="5286380" y="192252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32" name="矩形 31"/>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29</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4" name="直接箭头连接符 33"/>
            <p:cNvCxnSpPr>
              <a:endCxn id="32" idx="1"/>
            </p:cNvCxnSpPr>
            <p:nvPr/>
          </p:nvCxnSpPr>
          <p:spPr>
            <a:xfrm flipV="1">
              <a:off x="5286380" y="2371644"/>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35" name="矩形 34"/>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7" name="直接箭头连接符 36"/>
            <p:cNvCxnSpPr>
              <a:endCxn id="35" idx="1"/>
            </p:cNvCxnSpPr>
            <p:nvPr/>
          </p:nvCxnSpPr>
          <p:spPr>
            <a:xfrm flipV="1">
              <a:off x="6475426" y="2376554"/>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9" name="矩形 38"/>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0" name="直接箭头连接符 39"/>
            <p:cNvCxnSpPr>
              <a:endCxn id="38" idx="1"/>
            </p:cNvCxnSpPr>
            <p:nvPr/>
          </p:nvCxnSpPr>
          <p:spPr>
            <a:xfrm flipV="1">
              <a:off x="5286380" y="2812972"/>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1" name="矩形 40"/>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3" name="直接箭头连接符 42"/>
            <p:cNvCxnSpPr>
              <a:endCxn id="41" idx="1"/>
            </p:cNvCxnSpPr>
            <p:nvPr/>
          </p:nvCxnSpPr>
          <p:spPr>
            <a:xfrm flipV="1">
              <a:off x="5286380" y="3254300"/>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4" name="矩形 43"/>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6" name="直接箭头连接符 45"/>
            <p:cNvCxnSpPr>
              <a:endCxn id="44" idx="1"/>
            </p:cNvCxnSpPr>
            <p:nvPr/>
          </p:nvCxnSpPr>
          <p:spPr>
            <a:xfrm flipV="1">
              <a:off x="5286380" y="409885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47" name="矩形 46"/>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8" name="矩形 47"/>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9" name="直接箭头连接符 48"/>
            <p:cNvCxnSpPr>
              <a:endCxn id="47" idx="1"/>
            </p:cNvCxnSpPr>
            <p:nvPr/>
          </p:nvCxnSpPr>
          <p:spPr>
            <a:xfrm flipV="1">
              <a:off x="5286380" y="4552884"/>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0" name="矩形 49"/>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2" name="直接箭头连接符 51"/>
            <p:cNvCxnSpPr>
              <a:endCxn id="50" idx="1"/>
            </p:cNvCxnSpPr>
            <p:nvPr/>
          </p:nvCxnSpPr>
          <p:spPr>
            <a:xfrm flipV="1">
              <a:off x="5286380" y="4981512"/>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3" name="矩形 52"/>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88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5" name="直接箭头连接符 54"/>
            <p:cNvCxnSpPr>
              <a:endCxn id="53" idx="1"/>
            </p:cNvCxnSpPr>
            <p:nvPr/>
          </p:nvCxnSpPr>
          <p:spPr>
            <a:xfrm flipV="1">
              <a:off x="5286380" y="5410140"/>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6" name="矩形 55"/>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7" name="矩形 56"/>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8" name="直接箭头连接符 57"/>
            <p:cNvCxnSpPr>
              <a:endCxn id="56" idx="1"/>
            </p:cNvCxnSpPr>
            <p:nvPr/>
          </p:nvCxnSpPr>
          <p:spPr>
            <a:xfrm flipV="1">
              <a:off x="5286380" y="626248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90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 </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61" name="直接箭头连接符 60"/>
            <p:cNvCxnSpPr>
              <a:endCxn id="59" idx="1"/>
            </p:cNvCxnSpPr>
            <p:nvPr/>
          </p:nvCxnSpPr>
          <p:spPr>
            <a:xfrm flipV="1">
              <a:off x="6475426" y="6267396"/>
              <a:ext cx="568132" cy="0"/>
            </a:xfrm>
            <a:prstGeom prst="straightConnector1">
              <a:avLst/>
            </a:prstGeom>
            <a:ln>
              <a:solidFill>
                <a:srgbClr val="006600"/>
              </a:solidFill>
              <a:tailEnd type="arrow"/>
            </a:ln>
          </p:spPr>
          <p:style>
            <a:lnRef idx="2">
              <a:schemeClr val="accent1"/>
            </a:lnRef>
            <a:fillRef idx="0">
              <a:schemeClr val="accent1"/>
            </a:fillRef>
            <a:effectRef idx="1">
              <a:schemeClr val="accent1"/>
            </a:effectRef>
            <a:fontRef idx="minor">
              <a:schemeClr val="tx1"/>
            </a:fontRef>
          </p:style>
        </p:cxnSp>
      </p:grpSp>
      <p:grpSp>
        <p:nvGrpSpPr>
          <p:cNvPr id="63" name="组合 62"/>
          <p:cNvGrpSpPr/>
          <p:nvPr/>
        </p:nvGrpSpPr>
        <p:grpSpPr>
          <a:xfrm>
            <a:off x="6238876" y="3814708"/>
            <a:ext cx="3929090" cy="970284"/>
            <a:chOff x="1428728" y="2743138"/>
            <a:chExt cx="3929090" cy="970284"/>
          </a:xfrm>
        </p:grpSpPr>
        <p:sp>
          <p:nvSpPr>
            <p:cNvPr id="64" name="TextBox 63"/>
            <p:cNvSpPr txBox="1"/>
            <p:nvPr/>
          </p:nvSpPr>
          <p:spPr>
            <a:xfrm>
              <a:off x="1428728" y="3000372"/>
              <a:ext cx="157163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ASL</a:t>
              </a:r>
              <a:r>
                <a:rPr lang="en-US" altLang="zh-CN" sz="2000" baseline="-25000" smtClean="0">
                  <a:solidFill>
                    <a:srgbClr val="0000FF"/>
                  </a:solidFill>
                  <a:latin typeface="Consolas" panose="020B0609020204030204" pitchFamily="49" charset="0"/>
                  <a:cs typeface="Consolas" panose="020B0609020204030204" pitchFamily="49" charset="0"/>
                </a:rPr>
                <a:t>unsucc</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5" name="TextBox 64"/>
            <p:cNvSpPr txBox="1"/>
            <p:nvPr/>
          </p:nvSpPr>
          <p:spPr>
            <a:xfrm>
              <a:off x="2765412" y="2743138"/>
              <a:ext cx="128588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1*7+2*2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122602" y="3314642"/>
              <a:ext cx="57150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13</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67" name="直接连接符 66"/>
            <p:cNvCxnSpPr/>
            <p:nvPr/>
          </p:nvCxnSpPr>
          <p:spPr>
            <a:xfrm>
              <a:off x="2714612" y="3238527"/>
              <a:ext cx="1265246" cy="467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071934" y="3028890"/>
              <a:ext cx="1285884"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 0.846</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69" name="TextBox 68"/>
          <p:cNvSpPr txBox="1"/>
          <p:nvPr/>
        </p:nvSpPr>
        <p:spPr>
          <a:xfrm>
            <a:off x="6167406" y="928670"/>
            <a:ext cx="4143436" cy="922020"/>
          </a:xfrm>
          <a:prstGeom prst="rect">
            <a:avLst/>
          </a:prstGeom>
          <a:noFill/>
        </p:spPr>
        <p:txBody>
          <a:bodyPr wrap="square" rtlCol="0">
            <a:spAutoFit/>
          </a:bodyPr>
          <a:lstStyle/>
          <a:p>
            <a:pPr marL="457200" indent="-457200">
              <a:lnSpc>
                <a:spcPct val="150000"/>
              </a:lnSpc>
              <a:buBlip>
                <a:blip r:embed="rId1"/>
              </a:buBlip>
            </a:pP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sz="18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x</a:t>
            </a:r>
            <a:r>
              <a:rPr 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)=3</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ha[3]</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的单链表中</a:t>
            </a:r>
            <a:endPar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共</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70" name="TextBox 69"/>
          <p:cNvSpPr txBox="1"/>
          <p:nvPr/>
        </p:nvSpPr>
        <p:spPr>
          <a:xfrm>
            <a:off x="6738942" y="2071678"/>
            <a:ext cx="2928958" cy="706755"/>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比较的次数</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对应单链表中的结点个数</a:t>
            </a:r>
            <a:endParaRPr lang="zh-CN" altLang="en-US" sz="2000" dirty="0">
              <a:solidFill>
                <a:schemeClr val="tx1"/>
              </a:solidFill>
            </a:endParaRPr>
          </a:p>
        </p:txBody>
      </p:sp>
      <p:sp>
        <p:nvSpPr>
          <p:cNvPr id="71" name="下箭头 70"/>
          <p:cNvSpPr/>
          <p:nvPr/>
        </p:nvSpPr>
        <p:spPr>
          <a:xfrm>
            <a:off x="7953388" y="3071810"/>
            <a:ext cx="285752"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2" name="TextBox 71"/>
          <p:cNvSpPr txBox="1"/>
          <p:nvPr/>
        </p:nvSpPr>
        <p:spPr>
          <a:xfrm>
            <a:off x="3095604" y="214290"/>
            <a:ext cx="5786478" cy="398780"/>
          </a:xfrm>
          <a:prstGeom prst="rect">
            <a:avLst/>
          </a:prstGeom>
          <a:noFill/>
        </p:spPr>
        <p:txBody>
          <a:bodyPr wrap="square" rtlCol="0">
            <a:spAutoFit/>
          </a:bodyPr>
          <a:lstStyle/>
          <a:p>
            <a:r>
              <a:rPr lang="zh-CN" altLang="en-US" sz="2000" dirty="0" smtClean="0">
                <a:solidFill>
                  <a:srgbClr val="FF0000"/>
                </a:solidFill>
                <a:latin typeface="微软雅黑" panose="020B0503020204020204" charset="-122"/>
                <a:ea typeface="微软雅黑" panose="020B0503020204020204" charset="-122"/>
                <a:cs typeface="Consolas" panose="020B0609020204030204" pitchFamily="49" charset="0"/>
              </a:rPr>
              <a:t>不成功的查找</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中找不到对应的关键字</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x</a:t>
            </a:r>
            <a:endParaRPr lang="zh-CN" altLang="en-US"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73" name="Text Box 8"/>
          <p:cNvSpPr txBox="1">
            <a:spLocks noChangeArrowheads="1"/>
          </p:cNvSpPr>
          <p:nvPr/>
        </p:nvSpPr>
        <p:spPr bwMode="auto">
          <a:xfrm>
            <a:off x="7881951" y="5000636"/>
            <a:ext cx="714380" cy="398780"/>
          </a:xfrm>
          <a:prstGeom prst="rect">
            <a:avLst/>
          </a:prstGeom>
          <a:noFill/>
          <a:ln w="9525">
            <a:noFill/>
            <a:miter lim="800000"/>
          </a:ln>
        </p:spPr>
        <p:txBody>
          <a:bodyPr wrap="square">
            <a:spAutoFit/>
          </a:bodyPr>
          <a:lstStyle/>
          <a:p>
            <a:pPr>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=α</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4" name="TextBox 73"/>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bldLvl="0" animBg="1"/>
      <p:bldP spid="7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2666976" y="714356"/>
            <a:ext cx="7786742" cy="3830955"/>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8.17】</a:t>
            </a:r>
            <a:r>
              <a:rPr kumimoji="1"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将关键字</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序列</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(7,8,30,11,18,9,14)</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散</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列存储到散列表中，散列表的存储空间是一个下标从</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开始的一维数组，散列函数为：</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key</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key</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×3</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mod 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，处理冲突采用线性探测再散列法，要求装填（载）因子为</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）请画出所构造的散列表。</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）分别计算等概率情况下，查找成功和查找不成功的平均查找长度。</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rgbClr val="FF0000"/>
                </a:solidFill>
                <a:latin typeface="微软雅黑" panose="020B0503020204020204" charset="-122"/>
                <a:ea typeface="微软雅黑" panose="020B0503020204020204" charset="-122"/>
                <a:cs typeface="Consolas" panose="020B0609020204030204" pitchFamily="49" charset="0"/>
              </a:rPr>
              <a:t>说明</a:t>
            </a:r>
            <a:r>
              <a:rPr lang="zh-CN" altLang="en-US" sz="2000" dirty="0">
                <a:solidFill>
                  <a:srgbClr val="FF0000"/>
                </a:solidFill>
                <a:latin typeface="微软雅黑" panose="020B0503020204020204" charset="-122"/>
                <a:ea typeface="微软雅黑" panose="020B0503020204020204" charset="-122"/>
                <a:cs typeface="Consolas" panose="020B0609020204030204" pitchFamily="49" charset="0"/>
              </a:rPr>
              <a:t>：本题为</a:t>
            </a:r>
            <a:r>
              <a:rPr lang="en-US" altLang="zh-CN" sz="2000" dirty="0">
                <a:solidFill>
                  <a:srgbClr val="FF0000"/>
                </a:solidFill>
                <a:latin typeface="微软雅黑" panose="020B0503020204020204" charset="-122"/>
                <a:ea typeface="微软雅黑" panose="020B0503020204020204" charset="-122"/>
                <a:cs typeface="Consolas" panose="020B0609020204030204" pitchFamily="49" charset="0"/>
              </a:rPr>
              <a:t>2010</a:t>
            </a:r>
            <a:r>
              <a:rPr lang="zh-CN" altLang="en-US" sz="2000" dirty="0">
                <a:solidFill>
                  <a:srgbClr val="FF0000"/>
                </a:solidFill>
                <a:latin typeface="微软雅黑" panose="020B0503020204020204" charset="-122"/>
                <a:ea typeface="微软雅黑" panose="020B0503020204020204" charset="-122"/>
                <a:cs typeface="Consolas" panose="020B0609020204030204" pitchFamily="49" charset="0"/>
              </a:rPr>
              <a:t>年全国考研题。</a:t>
            </a:r>
            <a:endParaRPr lang="zh-CN" altLang="en-US" sz="2000" dirty="0">
              <a:solidFill>
                <a:srgbClr val="FF0000"/>
              </a:solidFill>
              <a:latin typeface="微软雅黑" panose="020B0503020204020204" charset="-122"/>
              <a:ea typeface="微软雅黑" panose="020B0503020204020204" charset="-122"/>
              <a:cs typeface="Consolas" panose="020B0609020204030204" pitchFamily="49" charset="0"/>
            </a:endParaRPr>
          </a:p>
        </p:txBody>
      </p:sp>
      <p:sp>
        <p:nvSpPr>
          <p:cNvPr id="5" name="TextBox 4"/>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595538" y="380599"/>
            <a:ext cx="7643866" cy="5836285"/>
          </a:xfrm>
          <a:prstGeom prst="rect">
            <a:avLst/>
          </a:prstGeom>
          <a:noFill/>
          <a:ln w="9525">
            <a:noFill/>
            <a:miter lim="800000"/>
          </a:ln>
        </p:spPr>
        <p:txBody>
          <a:bodyPr wrap="square">
            <a:spAutoFit/>
          </a:bodyPr>
          <a:lstStyle/>
          <a:p>
            <a:pPr>
              <a:lnSpc>
                <a:spcPts val="3200"/>
              </a:lnSpc>
            </a:pP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α=0.7=</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m</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/0.7=10</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计算</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各关键字存储地址的过程如下：</a:t>
            </a:r>
            <a:endPar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pt-BR"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)=7×3 mod 7=0</a:t>
            </a:r>
            <a:endParaRPr lang="pt-BR"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pt-BR"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)=8×3 mod 7=3</a:t>
            </a:r>
            <a:endParaRPr lang="pt-BR"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pt-BR"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(30</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)=30×3 mod 7=6</a:t>
            </a:r>
            <a:endParaRPr lang="pt-BR"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pt-BR"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(11</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)=11×3 mod 7=5</a:t>
            </a:r>
            <a:endParaRPr lang="pt-BR"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pt-BR"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(18</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)=18×3 mod 7=5	</a:t>
            </a:r>
            <a:r>
              <a:rPr lang="zh-CN" altLang="pt-BR" sz="2000" dirty="0">
                <a:solidFill>
                  <a:schemeClr val="tx1"/>
                </a:solidFill>
                <a:latin typeface="Consolas" panose="020B0609020204030204" pitchFamily="49" charset="0"/>
                <a:ea typeface="楷体" panose="02010609060101010101" pitchFamily="49" charset="-122"/>
                <a:cs typeface="Consolas" panose="020B0609020204030204" pitchFamily="49" charset="0"/>
              </a:rPr>
              <a:t>冲突</a:t>
            </a:r>
            <a:endPar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lang="pt-BR" altLang="zh-CN" sz="2000"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=(5+1) mod 10=6	</a:t>
            </a:r>
            <a:r>
              <a:rPr lang="zh-CN" altLang="pt-BR" sz="2000" dirty="0">
                <a:solidFill>
                  <a:schemeClr val="tx1"/>
                </a:solidFill>
                <a:latin typeface="Consolas" panose="020B0609020204030204" pitchFamily="49" charset="0"/>
                <a:ea typeface="楷体" panose="02010609060101010101" pitchFamily="49" charset="-122"/>
                <a:cs typeface="Consolas" panose="020B0609020204030204" pitchFamily="49" charset="0"/>
              </a:rPr>
              <a:t>仍冲突</a:t>
            </a:r>
            <a:endPar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lang="pt-BR" altLang="zh-CN" sz="2000"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=(6+1) mod 10=7</a:t>
            </a:r>
            <a:endParaRPr lang="pt-BR"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pt-BR"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(9</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)=9×3 mod 7=6	</a:t>
            </a:r>
            <a:r>
              <a:rPr lang="zh-CN" altLang="pt-BR" sz="2000" dirty="0">
                <a:solidFill>
                  <a:schemeClr val="tx1"/>
                </a:solidFill>
                <a:latin typeface="Consolas" panose="020B0609020204030204" pitchFamily="49" charset="0"/>
                <a:ea typeface="楷体" panose="02010609060101010101" pitchFamily="49" charset="-122"/>
                <a:cs typeface="Consolas" panose="020B0609020204030204" pitchFamily="49" charset="0"/>
              </a:rPr>
              <a:t>冲突</a:t>
            </a:r>
            <a:endPar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lang="pt-BR" altLang="zh-CN" sz="2000"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=(6+1) mod 10=7	</a:t>
            </a:r>
            <a:r>
              <a:rPr lang="zh-CN" altLang="pt-BR" sz="2000" dirty="0">
                <a:solidFill>
                  <a:schemeClr val="tx1"/>
                </a:solidFill>
                <a:latin typeface="Consolas" panose="020B0609020204030204" pitchFamily="49" charset="0"/>
                <a:ea typeface="楷体" panose="02010609060101010101" pitchFamily="49" charset="-122"/>
                <a:cs typeface="Consolas" panose="020B0609020204030204" pitchFamily="49" charset="0"/>
              </a:rPr>
              <a:t>仍冲突</a:t>
            </a:r>
            <a:endPar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lang="pt-BR" altLang="zh-CN" sz="2000"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=(7+1) mod 10=8</a:t>
            </a:r>
            <a:endParaRPr lang="pt-BR"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pt-BR"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(14</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)=14×3 mod 7=0	</a:t>
            </a:r>
            <a:r>
              <a:rPr lang="zh-CN" altLang="pt-BR" sz="2000" dirty="0">
                <a:solidFill>
                  <a:schemeClr val="tx1"/>
                </a:solidFill>
                <a:latin typeface="Consolas" panose="020B0609020204030204" pitchFamily="49" charset="0"/>
                <a:ea typeface="楷体" panose="02010609060101010101" pitchFamily="49" charset="-122"/>
                <a:cs typeface="Consolas" panose="020B0609020204030204" pitchFamily="49" charset="0"/>
              </a:rPr>
              <a:t>冲突</a:t>
            </a:r>
            <a:endPar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d</a:t>
            </a:r>
            <a:r>
              <a:rPr lang="pt-BR" altLang="zh-CN" sz="2000"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=(0+1) mod 10=1</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3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3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23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23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23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23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23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23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2603532" y="333375"/>
            <a:ext cx="3638542" cy="398780"/>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ea typeface="楷体" panose="02010609060101010101" pitchFamily="49" charset="-122"/>
                <a:cs typeface="Times New Roman" panose="02020603050405020304" pitchFamily="18" charset="0"/>
              </a:rPr>
              <a:t>构造的</a:t>
            </a:r>
            <a:r>
              <a:rPr lang="zh-CN" altLang="en-US" sz="2000">
                <a:solidFill>
                  <a:srgbClr val="0000FF"/>
                </a:solidFill>
                <a:ea typeface="楷体" panose="02010609060101010101" pitchFamily="49" charset="-122"/>
                <a:cs typeface="Times New Roman" panose="02020603050405020304" pitchFamily="18" charset="0"/>
              </a:rPr>
              <a:t>哈希</a:t>
            </a:r>
            <a:r>
              <a:rPr lang="zh-CN" altLang="en-US" sz="2000" smtClean="0">
                <a:solidFill>
                  <a:srgbClr val="0000FF"/>
                </a:solidFill>
                <a:ea typeface="楷体" panose="02010609060101010101" pitchFamily="49" charset="-122"/>
                <a:cs typeface="Times New Roman" panose="02020603050405020304" pitchFamily="18" charset="0"/>
              </a:rPr>
              <a:t>表：</a:t>
            </a:r>
            <a:endParaRPr lang="zh-CN" altLang="en-US" sz="2000" dirty="0">
              <a:solidFill>
                <a:srgbClr val="0000FF"/>
              </a:solidFill>
              <a:ea typeface="楷体" panose="02010609060101010101" pitchFamily="49" charset="-122"/>
              <a:cs typeface="Times New Roman" panose="02020603050405020304" pitchFamily="18" charset="0"/>
            </a:endParaRPr>
          </a:p>
        </p:txBody>
      </p:sp>
      <p:graphicFrame>
        <p:nvGraphicFramePr>
          <p:cNvPr id="207875" name="Group 3"/>
          <p:cNvGraphicFramePr>
            <a:graphicFrameLocks noGrp="1"/>
          </p:cNvGraphicFramePr>
          <p:nvPr/>
        </p:nvGraphicFramePr>
        <p:xfrm>
          <a:off x="2605118" y="981075"/>
          <a:ext cx="7919720" cy="1097280"/>
        </p:xfrm>
        <a:graphic>
          <a:graphicData uri="http://schemas.openxmlformats.org/drawingml/2006/table">
            <a:tbl>
              <a:tblPr>
                <a:tableStyleId>{ED083AE6-46FA-4A59-8FB0-9F97EB10719F}</a:tableStyleId>
              </a:tblPr>
              <a:tblGrid>
                <a:gridCol w="1224280"/>
                <a:gridCol w="647700"/>
                <a:gridCol w="647700"/>
                <a:gridCol w="720725"/>
                <a:gridCol w="720090"/>
                <a:gridCol w="574675"/>
                <a:gridCol w="720725"/>
                <a:gridCol w="720725"/>
                <a:gridCol w="647700"/>
                <a:gridCol w="718820"/>
                <a:gridCol w="57658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下标</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800" b="1" i="0" u="none" strike="noStrike" cap="none" normalizeH="0" baseline="0" dirty="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5</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7</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8</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9</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关键字</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14</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11</a:t>
                      </a:r>
                      <a:endParaRPr kumimoji="0" lang="en-US" altLang="zh-CN"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30</a:t>
                      </a:r>
                      <a:endParaRPr kumimoji="0" lang="en-US" altLang="zh-CN"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18</a:t>
                      </a:r>
                      <a:endParaRPr kumimoji="0" lang="en-US" altLang="zh-CN"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endParaRPr kumimoji="0" lang="en-US" altLang="zh-CN"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探测次数</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bl>
          </a:graphicData>
        </a:graphic>
      </p:graphicFrame>
      <p:sp>
        <p:nvSpPr>
          <p:cNvPr id="96309" name="Text Box 53"/>
          <p:cNvSpPr txBox="1">
            <a:spLocks noChangeArrowheads="1"/>
          </p:cNvSpPr>
          <p:nvPr/>
        </p:nvSpPr>
        <p:spPr bwMode="auto">
          <a:xfrm>
            <a:off x="2952728" y="2500306"/>
            <a:ext cx="6064237" cy="1014730"/>
          </a:xfrm>
          <a:prstGeom prst="rect">
            <a:avLst/>
          </a:prstGeom>
          <a:noFill/>
          <a:ln w="9525">
            <a:noFill/>
            <a:miter lim="800000"/>
          </a:ln>
        </p:spPr>
        <p:txBody>
          <a:bodyPr wrap="square">
            <a:spAutoFit/>
          </a:bodyPr>
          <a:lstStyle/>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）在等概率情况下：</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ASL</a:t>
            </a:r>
            <a:r>
              <a:rPr lang="zh-CN" altLang="en-US"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成功</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=(1+2+1+1+1+3+3)/7=12/7=1.71</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666976" y="500042"/>
            <a:ext cx="4178299" cy="398780"/>
          </a:xfrm>
          <a:prstGeom prst="rect">
            <a:avLst/>
          </a:prstGeom>
          <a:noFill/>
          <a:ln w="9525">
            <a:noFill/>
            <a:miter lim="800000"/>
          </a:ln>
        </p:spPr>
        <p:txBody>
          <a:bodyPr wrap="square">
            <a:spAutoFit/>
          </a:bodyPr>
          <a:lstStyle/>
          <a:p>
            <a:pPr lvl="0">
              <a:spcBef>
                <a:spcPct val="50000"/>
              </a:spcBef>
            </a:pPr>
            <a:r>
              <a:rPr lang="zh-CN" altLang="en-US" sz="2000" smtClean="0">
                <a:solidFill>
                  <a:srgbClr val="0000FF"/>
                </a:solidFill>
                <a:ea typeface="楷体" panose="02010609060101010101" pitchFamily="49" charset="-122"/>
                <a:cs typeface="Times New Roman" panose="02020603050405020304" pitchFamily="18" charset="0"/>
              </a:rPr>
              <a:t>不</a:t>
            </a:r>
            <a:r>
              <a:rPr lang="zh-CN" altLang="en-US" sz="2000" dirty="0">
                <a:solidFill>
                  <a:srgbClr val="0000FF"/>
                </a:solidFill>
                <a:ea typeface="楷体" panose="02010609060101010101" pitchFamily="49" charset="-122"/>
                <a:cs typeface="Times New Roman" panose="02020603050405020304" pitchFamily="18" charset="0"/>
              </a:rPr>
              <a:t>成功的</a:t>
            </a:r>
            <a:r>
              <a:rPr lang="zh-CN" altLang="en-US" sz="2000">
                <a:solidFill>
                  <a:srgbClr val="0000FF"/>
                </a:solidFill>
                <a:ea typeface="楷体" panose="02010609060101010101" pitchFamily="49" charset="-122"/>
                <a:cs typeface="Times New Roman" panose="02020603050405020304" pitchFamily="18" charset="0"/>
              </a:rPr>
              <a:t>情况</a:t>
            </a:r>
            <a:r>
              <a:rPr lang="zh-CN" altLang="en-US" sz="2000" smtClean="0">
                <a:solidFill>
                  <a:srgbClr val="0000FF"/>
                </a:solidFill>
                <a:ea typeface="楷体" panose="02010609060101010101" pitchFamily="49" charset="-122"/>
                <a:cs typeface="Times New Roman" panose="02020603050405020304" pitchFamily="18" charset="0"/>
              </a:rPr>
              <a:t>下所有探测次数：</a:t>
            </a:r>
            <a:endParaRPr lang="zh-CN" altLang="en-US" sz="2000" smtClean="0">
              <a:solidFill>
                <a:srgbClr val="0000FF"/>
              </a:solidFill>
              <a:ea typeface="楷体" panose="02010609060101010101" pitchFamily="49" charset="-122"/>
              <a:cs typeface="Times New Roman" panose="02020603050405020304" pitchFamily="18" charset="0"/>
            </a:endParaRPr>
          </a:p>
        </p:txBody>
      </p:sp>
      <p:graphicFrame>
        <p:nvGraphicFramePr>
          <p:cNvPr id="208899" name="Group 3"/>
          <p:cNvGraphicFramePr>
            <a:graphicFrameLocks noGrp="1"/>
          </p:cNvGraphicFramePr>
          <p:nvPr/>
        </p:nvGraphicFramePr>
        <p:xfrm>
          <a:off x="2738414" y="1500174"/>
          <a:ext cx="7643495" cy="1115695"/>
        </p:xfrm>
        <a:graphic>
          <a:graphicData uri="http://schemas.openxmlformats.org/drawingml/2006/table">
            <a:tbl>
              <a:tblPr>
                <a:tableStyleId>{ED083AE6-46FA-4A59-8FB0-9F97EB10719F}</a:tableStyleId>
              </a:tblPr>
              <a:tblGrid>
                <a:gridCol w="1214755"/>
                <a:gridCol w="714375"/>
                <a:gridCol w="714375"/>
                <a:gridCol w="571500"/>
                <a:gridCol w="641985"/>
                <a:gridCol w="521970"/>
                <a:gridCol w="668655"/>
                <a:gridCol w="665480"/>
                <a:gridCol w="668655"/>
                <a:gridCol w="668020"/>
                <a:gridCol w="593725"/>
              </a:tblGrid>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下标</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800" b="1" i="0" u="none" strike="noStrike" cap="none" normalizeH="0" baseline="0" dirty="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5</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7</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8</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9</a:t>
                      </a:r>
                      <a:endParaRPr kumimoji="0" lang="en-US" altLang="zh-CN" sz="1800" b="1"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关键字</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14</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11</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30</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18</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dirty="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探测次数</a:t>
                      </a:r>
                      <a:endParaRPr kumimoji="0" lang="zh-CN" altLang="en-US" sz="1800" b="1"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1"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1" i="0" u="none" strike="noStrike" cap="none" normalizeH="0" baseline="0" dirty="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tc>
              </a:tr>
            </a:tbl>
          </a:graphicData>
        </a:graphic>
      </p:graphicFrame>
      <p:sp>
        <p:nvSpPr>
          <p:cNvPr id="97333" name="Text Box 53"/>
          <p:cNvSpPr txBox="1">
            <a:spLocks noChangeArrowheads="1"/>
          </p:cNvSpPr>
          <p:nvPr/>
        </p:nvSpPr>
        <p:spPr bwMode="auto">
          <a:xfrm>
            <a:off x="3095605" y="3357562"/>
            <a:ext cx="5786478" cy="1014730"/>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所以有：</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ASL</a:t>
            </a:r>
            <a:r>
              <a:rPr lang="zh-CN" altLang="en-US"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不成功</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=(3+2+1+2+1+5+4)/7=18/7=2.57</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24166" y="1857364"/>
            <a:ext cx="3786214" cy="39878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平均情况下的平均查找长度：</a:t>
            </a:r>
            <a:endParaRPr lang="zh-CN" altLang="en-US" sz="2000" dirty="0">
              <a:solidFill>
                <a:srgbClr val="0000FF"/>
              </a:solidFill>
              <a:ea typeface="楷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nvGraphicFramePr>
        <p:xfrm>
          <a:off x="2881291" y="2428869"/>
          <a:ext cx="7286625" cy="3429000"/>
        </p:xfrm>
        <a:graphic>
          <a:graphicData uri="http://schemas.openxmlformats.org/drawingml/2006/table">
            <a:tbl>
              <a:tblPr>
                <a:tableStyleId>{775DCB02-9BB8-47FD-8907-85C794F793BA}</a:tableStyleId>
              </a:tblPr>
              <a:tblGrid>
                <a:gridCol w="2332355"/>
                <a:gridCol w="2477135"/>
                <a:gridCol w="2477135"/>
              </a:tblGrid>
              <a:tr h="676920">
                <a:tc rowSpan="2">
                  <a:txBody>
                    <a:bodyPr/>
                    <a:lstStyle/>
                    <a:p>
                      <a:pPr indent="0" algn="ctr">
                        <a:lnSpc>
                          <a:spcPts val="1200"/>
                        </a:lnSpc>
                        <a:spcAft>
                          <a:spcPts val="0"/>
                        </a:spcAft>
                      </a:pPr>
                      <a:r>
                        <a:rPr lang="zh-CN"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rPr>
                        <a:t>解决冲突的方法</a:t>
                      </a:r>
                      <a:endParaRPr lang="zh-CN"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nchor="ctr"/>
                </a:tc>
                <a:tc gridSpan="2">
                  <a:txBody>
                    <a:bodyPr/>
                    <a:lstStyle/>
                    <a:p>
                      <a:pPr indent="-1270" algn="ctr">
                        <a:lnSpc>
                          <a:spcPts val="1560"/>
                        </a:lnSpc>
                        <a:spcAft>
                          <a:spcPts val="0"/>
                        </a:spcAft>
                      </a:pPr>
                      <a:r>
                        <a:rPr lang="zh-CN"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rPr>
                        <a:t>平均查找长度</a:t>
                      </a:r>
                      <a:r>
                        <a:rPr lang="en-US" sz="2000" b="1" kern="1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ASL</a:t>
                      </a:r>
                      <a:endParaRPr lang="zh-CN"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nchor="ctr"/>
                </a:tc>
                <a:tc hMerge="1">
                  <a:tcPr/>
                </a:tc>
              </a:tr>
              <a:tr h="676920">
                <a:tc vMerge="1">
                  <a:tcPr/>
                </a:tc>
                <a:tc>
                  <a:txBody>
                    <a:bodyPr/>
                    <a:lstStyle/>
                    <a:p>
                      <a:pPr indent="-1270" algn="ctr">
                        <a:lnSpc>
                          <a:spcPts val="1560"/>
                        </a:lnSpc>
                        <a:spcAft>
                          <a:spcPts val="0"/>
                        </a:spcAft>
                      </a:pPr>
                      <a:r>
                        <a:rPr lang="zh-CN"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rPr>
                        <a:t>成功的查找</a:t>
                      </a:r>
                      <a:endParaRPr lang="zh-CN"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nchor="ctr"/>
                </a:tc>
                <a:tc>
                  <a:txBody>
                    <a:bodyPr/>
                    <a:lstStyle/>
                    <a:p>
                      <a:pPr indent="-1270" algn="ctr">
                        <a:lnSpc>
                          <a:spcPts val="1560"/>
                        </a:lnSpc>
                        <a:spcAft>
                          <a:spcPts val="0"/>
                        </a:spcAft>
                      </a:pPr>
                      <a:r>
                        <a:rPr lang="zh-CN"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rPr>
                        <a:t>不成功的查找</a:t>
                      </a:r>
                      <a:endParaRPr lang="zh-CN"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nchor="ctr"/>
                </a:tc>
              </a:tr>
              <a:tr h="676920">
                <a:tc>
                  <a:txBody>
                    <a:bodyPr/>
                    <a:lstStyle/>
                    <a:p>
                      <a:pPr indent="269875" algn="ctr">
                        <a:lnSpc>
                          <a:spcPts val="1560"/>
                        </a:lnSpc>
                        <a:spcAft>
                          <a:spcPts val="0"/>
                        </a:spcAft>
                      </a:pPr>
                      <a:r>
                        <a:rPr lang="zh-CN" sz="2000" b="1" kern="100" dirty="0">
                          <a:solidFill>
                            <a:srgbClr val="006600"/>
                          </a:solidFill>
                          <a:latin typeface="Consolas" panose="020B0609020204030204" pitchFamily="49" charset="0"/>
                          <a:ea typeface="仿宋" panose="02010609060101010101" pitchFamily="49" charset="-122"/>
                          <a:cs typeface="Consolas" panose="020B0609020204030204" pitchFamily="49" charset="0"/>
                        </a:rPr>
                        <a:t>线性探测法</a:t>
                      </a:r>
                      <a:endParaRPr lang="zh-CN" sz="2000" b="1" kern="1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nchor="ctr"/>
                </a:tc>
                <a:tc>
                  <a:txBody>
                    <a:bodyPr/>
                    <a:lstStyle/>
                    <a:p>
                      <a:pPr indent="269875" algn="just">
                        <a:lnSpc>
                          <a:spcPts val="1560"/>
                        </a:lnSpc>
                        <a:spcAft>
                          <a:spcPts val="0"/>
                        </a:spcAft>
                      </a:pPr>
                      <a:endParaRPr lang="en-US"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tc>
                <a:tc>
                  <a:txBody>
                    <a:bodyPr/>
                    <a:lstStyle/>
                    <a:p>
                      <a:pPr indent="269875" algn="just">
                        <a:lnSpc>
                          <a:spcPts val="1560"/>
                        </a:lnSpc>
                        <a:spcAft>
                          <a:spcPts val="0"/>
                        </a:spcAft>
                      </a:pPr>
                      <a:endParaRPr lang="en-US"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tc>
              </a:tr>
              <a:tr h="721343">
                <a:tc>
                  <a:txBody>
                    <a:bodyPr/>
                    <a:lstStyle/>
                    <a:p>
                      <a:pPr indent="269875" algn="ctr">
                        <a:lnSpc>
                          <a:spcPts val="1560"/>
                        </a:lnSpc>
                        <a:spcAft>
                          <a:spcPts val="0"/>
                        </a:spcAft>
                      </a:pPr>
                      <a:r>
                        <a:rPr lang="zh-CN" sz="2000" b="1" kern="100" dirty="0">
                          <a:solidFill>
                            <a:srgbClr val="006600"/>
                          </a:solidFill>
                          <a:latin typeface="Consolas" panose="020B0609020204030204" pitchFamily="49" charset="0"/>
                          <a:ea typeface="仿宋" panose="02010609060101010101" pitchFamily="49" charset="-122"/>
                          <a:cs typeface="Consolas" panose="020B0609020204030204" pitchFamily="49" charset="0"/>
                        </a:rPr>
                        <a:t>平方探测法</a:t>
                      </a:r>
                      <a:endParaRPr lang="zh-CN" sz="2000" b="1" kern="1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nchor="ctr"/>
                </a:tc>
                <a:tc>
                  <a:txBody>
                    <a:bodyPr/>
                    <a:lstStyle/>
                    <a:p>
                      <a:pPr indent="269875" algn="just">
                        <a:lnSpc>
                          <a:spcPts val="1560"/>
                        </a:lnSpc>
                        <a:spcAft>
                          <a:spcPts val="0"/>
                        </a:spcAft>
                      </a:pPr>
                      <a:endParaRPr lang="en-US" sz="20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tc>
                <a:tc>
                  <a:txBody>
                    <a:bodyPr/>
                    <a:lstStyle/>
                    <a:p>
                      <a:pPr indent="269875" algn="just">
                        <a:lnSpc>
                          <a:spcPts val="1560"/>
                        </a:lnSpc>
                        <a:spcAft>
                          <a:spcPts val="0"/>
                        </a:spcAft>
                      </a:pPr>
                      <a:endParaRPr lang="en-US"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tc>
              </a:tr>
              <a:tr h="676920">
                <a:tc>
                  <a:txBody>
                    <a:bodyPr/>
                    <a:lstStyle/>
                    <a:p>
                      <a:pPr indent="269875" algn="ctr">
                        <a:lnSpc>
                          <a:spcPts val="1560"/>
                        </a:lnSpc>
                        <a:spcAft>
                          <a:spcPts val="0"/>
                        </a:spcAft>
                      </a:pPr>
                      <a:r>
                        <a:rPr lang="zh-CN" sz="2000" b="1" kern="100" dirty="0">
                          <a:solidFill>
                            <a:srgbClr val="006600"/>
                          </a:solidFill>
                          <a:latin typeface="Consolas" panose="020B0609020204030204" pitchFamily="49" charset="0"/>
                          <a:ea typeface="仿宋" panose="02010609060101010101" pitchFamily="49" charset="-122"/>
                          <a:cs typeface="Consolas" panose="020B0609020204030204" pitchFamily="49" charset="0"/>
                        </a:rPr>
                        <a:t>拉链法</a:t>
                      </a:r>
                      <a:endParaRPr lang="zh-CN" sz="2000" b="1" kern="1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nchor="ctr"/>
                </a:tc>
                <a:tc>
                  <a:txBody>
                    <a:bodyPr/>
                    <a:lstStyle/>
                    <a:p>
                      <a:pPr indent="269875" algn="just">
                        <a:lnSpc>
                          <a:spcPts val="1560"/>
                        </a:lnSpc>
                        <a:spcAft>
                          <a:spcPts val="0"/>
                        </a:spcAft>
                      </a:pPr>
                      <a:endParaRPr lang="en-US"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tc>
                <a:tc>
                  <a:txBody>
                    <a:bodyPr/>
                    <a:lstStyle/>
                    <a:p>
                      <a:pPr indent="269875" algn="just">
                        <a:lnSpc>
                          <a:spcPts val="1560"/>
                        </a:lnSpc>
                        <a:spcAft>
                          <a:spcPts val="0"/>
                        </a:spcAft>
                      </a:pPr>
                      <a:endParaRPr lang="en-US" sz="2000" b="1" kern="1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137160" marR="137160" marT="137160" marB="137160"/>
                </a:tc>
              </a:tr>
            </a:tbl>
          </a:graphicData>
        </a:graphic>
      </p:graphicFrame>
      <p:pic>
        <p:nvPicPr>
          <p:cNvPr id="116743" name="Picture 7"/>
          <p:cNvPicPr>
            <a:picLocks noChangeAspect="1" noChangeArrowheads="1"/>
          </p:cNvPicPr>
          <p:nvPr/>
        </p:nvPicPr>
        <p:blipFill>
          <a:blip r:embed="rId1" cstate="print"/>
          <a:srcRect/>
          <a:stretch>
            <a:fillRect/>
          </a:stretch>
        </p:blipFill>
        <p:spPr bwMode="auto">
          <a:xfrm>
            <a:off x="5953124" y="3786190"/>
            <a:ext cx="1214446" cy="607223"/>
          </a:xfrm>
          <a:prstGeom prst="rect">
            <a:avLst/>
          </a:prstGeom>
          <a:noFill/>
          <a:ln w="9525">
            <a:noFill/>
            <a:miter lim="800000"/>
            <a:headEnd/>
            <a:tailEnd/>
          </a:ln>
        </p:spPr>
      </p:pic>
      <p:pic>
        <p:nvPicPr>
          <p:cNvPr id="116744" name="Picture 8"/>
          <p:cNvPicPr>
            <a:picLocks noChangeAspect="1" noChangeArrowheads="1"/>
          </p:cNvPicPr>
          <p:nvPr/>
        </p:nvPicPr>
        <p:blipFill>
          <a:blip r:embed="rId2" cstate="print"/>
          <a:srcRect/>
          <a:stretch>
            <a:fillRect/>
          </a:stretch>
        </p:blipFill>
        <p:spPr bwMode="auto">
          <a:xfrm>
            <a:off x="8310578" y="3857628"/>
            <a:ext cx="1107288" cy="642942"/>
          </a:xfrm>
          <a:prstGeom prst="rect">
            <a:avLst/>
          </a:prstGeom>
          <a:noFill/>
          <a:ln w="9525">
            <a:noFill/>
            <a:miter lim="800000"/>
            <a:headEnd/>
            <a:tailEnd/>
          </a:ln>
        </p:spPr>
      </p:pic>
      <p:pic>
        <p:nvPicPr>
          <p:cNvPr id="116745" name="Picture 9"/>
          <p:cNvPicPr>
            <a:picLocks noChangeAspect="1" noChangeArrowheads="1"/>
          </p:cNvPicPr>
          <p:nvPr/>
        </p:nvPicPr>
        <p:blipFill>
          <a:blip r:embed="rId3" cstate="print"/>
          <a:srcRect/>
          <a:stretch>
            <a:fillRect/>
          </a:stretch>
        </p:blipFill>
        <p:spPr bwMode="auto">
          <a:xfrm>
            <a:off x="5738810" y="4500570"/>
            <a:ext cx="1483713" cy="642942"/>
          </a:xfrm>
          <a:prstGeom prst="rect">
            <a:avLst/>
          </a:prstGeom>
          <a:noFill/>
          <a:ln w="9525">
            <a:noFill/>
            <a:miter lim="800000"/>
            <a:headEnd/>
            <a:tailEnd/>
          </a:ln>
        </p:spPr>
      </p:pic>
      <p:pic>
        <p:nvPicPr>
          <p:cNvPr id="116746" name="Picture 10"/>
          <p:cNvPicPr>
            <a:picLocks noChangeAspect="1" noChangeArrowheads="1"/>
          </p:cNvPicPr>
          <p:nvPr/>
        </p:nvPicPr>
        <p:blipFill>
          <a:blip r:embed="rId4" cstate="print"/>
          <a:srcRect/>
          <a:stretch>
            <a:fillRect/>
          </a:stretch>
        </p:blipFill>
        <p:spPr bwMode="auto">
          <a:xfrm>
            <a:off x="8524892" y="4393413"/>
            <a:ext cx="642942" cy="750099"/>
          </a:xfrm>
          <a:prstGeom prst="rect">
            <a:avLst/>
          </a:prstGeom>
          <a:noFill/>
          <a:ln w="9525">
            <a:noFill/>
            <a:miter lim="800000"/>
            <a:headEnd/>
            <a:tailEnd/>
          </a:ln>
        </p:spPr>
      </p:pic>
      <p:pic>
        <p:nvPicPr>
          <p:cNvPr id="116747" name="Picture 11"/>
          <p:cNvPicPr>
            <a:picLocks noChangeAspect="1" noChangeArrowheads="1"/>
          </p:cNvPicPr>
          <p:nvPr/>
        </p:nvPicPr>
        <p:blipFill>
          <a:blip r:embed="rId5" cstate="print"/>
          <a:srcRect/>
          <a:stretch>
            <a:fillRect/>
          </a:stretch>
        </p:blipFill>
        <p:spPr bwMode="auto">
          <a:xfrm>
            <a:off x="6238876" y="5072074"/>
            <a:ext cx="571504" cy="714381"/>
          </a:xfrm>
          <a:prstGeom prst="rect">
            <a:avLst/>
          </a:prstGeom>
          <a:noFill/>
          <a:ln w="9525">
            <a:noFill/>
            <a:miter lim="800000"/>
            <a:headEnd/>
            <a:tailEnd/>
          </a:ln>
        </p:spPr>
      </p:pic>
      <p:sp>
        <p:nvSpPr>
          <p:cNvPr id="116749" name="Rectangle 13"/>
          <p:cNvSpPr>
            <a:spLocks noChangeArrowheads="1"/>
          </p:cNvSpPr>
          <p:nvPr/>
        </p:nvSpPr>
        <p:spPr bwMode="auto">
          <a:xfrm>
            <a:off x="1524000" y="-184150"/>
            <a:ext cx="309880" cy="3683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6751" name="Rectangle 15"/>
          <p:cNvSpPr>
            <a:spLocks noChangeArrowheads="1"/>
          </p:cNvSpPr>
          <p:nvPr/>
        </p:nvSpPr>
        <p:spPr bwMode="auto">
          <a:xfrm>
            <a:off x="1524000" y="-184150"/>
            <a:ext cx="309880" cy="3683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6750" name="Object 14"/>
          <p:cNvGraphicFramePr>
            <a:graphicFrameLocks noChangeAspect="1"/>
          </p:cNvGraphicFramePr>
          <p:nvPr/>
        </p:nvGraphicFramePr>
        <p:xfrm>
          <a:off x="8239140" y="5330104"/>
          <a:ext cx="1357322" cy="384912"/>
        </p:xfrm>
        <a:graphic>
          <a:graphicData uri="http://schemas.openxmlformats.org/presentationml/2006/ole">
            <mc:AlternateContent xmlns:mc="http://schemas.openxmlformats.org/markup-compatibility/2006">
              <mc:Choice xmlns:v="urn:schemas-microsoft-com:vml" Requires="v">
                <p:oleObj spid="_x0000_s227341" name="公式" r:id="rId6" imgW="634365" imgH="177800" progId="Equation.3">
                  <p:embed/>
                </p:oleObj>
              </mc:Choice>
              <mc:Fallback>
                <p:oleObj name="公式" r:id="rId6" imgW="634365" imgH="177800" progId="Equation.3">
                  <p:embed/>
                  <p:pic>
                    <p:nvPicPr>
                      <p:cNvPr id="0" name="图片 2273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9140" y="5330104"/>
                        <a:ext cx="1357322" cy="38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2881290" y="357166"/>
            <a:ext cx="7358114" cy="1283970"/>
          </a:xfrm>
          <a:prstGeom prst="rect">
            <a:avLst/>
          </a:prstGeom>
          <a:noFill/>
        </p:spPr>
        <p:txBody>
          <a:bodyPr wrap="square" rtlCol="0">
            <a:spAutoFit/>
          </a:bodyPr>
          <a:lstStyle/>
          <a:p>
            <a:pPr marL="457200" indent="-457200">
              <a:lnSpc>
                <a:spcPts val="3100"/>
              </a:lnSpc>
              <a:buBlip>
                <a:blip r:embed="rId8"/>
              </a:buBlip>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个关键字的构造顺序不同得到的哈希表不同</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100"/>
              </a:lnSpc>
              <a:buBlip>
                <a:blip r:embed="rId8"/>
              </a:buBlip>
            </a:pPr>
            <a:r>
              <a:rPr lang="zh-CN" altLang="en-US" sz="2000"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平均查找长度</a:t>
            </a:r>
            <a:r>
              <a:rPr lang="en-US" sz="2000"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ASL</a:t>
            </a:r>
            <a:r>
              <a:rPr lang="zh-CN" altLang="en-US" sz="2000"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也不同</a:t>
            </a:r>
            <a:endParaRPr lang="en-US" altLang="zh-CN" sz="2000" kern="1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100"/>
              </a:lnSpc>
              <a:buBlip>
                <a:blip r:embed="rId8"/>
              </a:buBlip>
            </a:pPr>
            <a:r>
              <a:rPr lang="zh-CN" altLang="en-US" sz="2000"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考虑所有顺序构造哈希表的平均情况</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TextBox 13"/>
          <p:cNvSpPr txBox="1"/>
          <p:nvPr/>
        </p:nvSpPr>
        <p:spPr>
          <a:xfrm>
            <a:off x="1904004" y="1785926"/>
            <a:ext cx="459740" cy="278608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8.4  </a:t>
            </a:r>
            <a:r>
              <a:rPr kumimoji="1"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哈希</a:t>
            </a:r>
            <a:r>
              <a:rPr kumimoji="1"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表查找</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67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7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7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7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7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6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666976" y="500042"/>
            <a:ext cx="2643206" cy="368300"/>
          </a:xfrm>
          <a:prstGeom prst="rect">
            <a:avLst/>
          </a:prstGeom>
          <a:noFill/>
          <a:ln w="9525">
            <a:noFill/>
            <a:miter lim="800000"/>
          </a:ln>
        </p:spPr>
        <p:txBody>
          <a:bodyPr wrap="square">
            <a:spAutoFit/>
          </a:bodyPr>
          <a:lstStyle/>
          <a:p>
            <a:pPr>
              <a:spcBef>
                <a:spcPts val="0"/>
              </a:spcBef>
            </a:pPr>
            <a:r>
              <a:rPr kumimoji="1" lang="zh-CN" altLang="en-US" b="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LL</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型调整</a:t>
            </a:r>
            <a:endPar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55299" name="Rectangle 3"/>
          <p:cNvSpPr>
            <a:spLocks noChangeArrowheads="1"/>
          </p:cNvSpPr>
          <p:nvPr/>
        </p:nvSpPr>
        <p:spPr bwMode="auto">
          <a:xfrm>
            <a:off x="3462338" y="2795588"/>
            <a:ext cx="9144000" cy="368300"/>
          </a:xfrm>
          <a:prstGeom prst="rect">
            <a:avLst/>
          </a:prstGeom>
          <a:noFill/>
          <a:ln w="9525">
            <a:noFill/>
            <a:miter lim="800000"/>
          </a:ln>
        </p:spPr>
        <p:txBody>
          <a:bodyPr>
            <a:spAutoFit/>
          </a:bodyPr>
          <a:lstStyle/>
          <a:p>
            <a:endParaRPr lang="zh-CN" altLang="en-US"/>
          </a:p>
        </p:txBody>
      </p:sp>
      <p:pic>
        <p:nvPicPr>
          <p:cNvPr id="171009" name="Picture 1"/>
          <p:cNvPicPr>
            <a:picLocks noChangeAspect="1" noChangeArrowheads="1"/>
          </p:cNvPicPr>
          <p:nvPr/>
        </p:nvPicPr>
        <p:blipFill>
          <a:blip r:embed="rId1" cstate="print"/>
          <a:srcRect/>
          <a:stretch>
            <a:fillRect/>
          </a:stretch>
        </p:blipFill>
        <p:spPr bwMode="auto">
          <a:xfrm>
            <a:off x="2666976" y="1285860"/>
            <a:ext cx="7756126" cy="2286016"/>
          </a:xfrm>
          <a:prstGeom prst="rect">
            <a:avLst/>
          </a:prstGeom>
          <a:noFill/>
          <a:ln w="9525">
            <a:noFill/>
            <a:miter lim="800000"/>
            <a:headEnd/>
            <a:tailEnd/>
          </a:ln>
          <a:effectLst/>
        </p:spPr>
      </p:pic>
      <p:sp>
        <p:nvSpPr>
          <p:cNvPr id="8" name="TextBox 7"/>
          <p:cNvSpPr txBox="1"/>
          <p:nvPr/>
        </p:nvSpPr>
        <p:spPr>
          <a:xfrm>
            <a:off x="5342431" y="3643314"/>
            <a:ext cx="1571636" cy="398780"/>
          </a:xfrm>
          <a:prstGeom prst="rect">
            <a:avLst/>
          </a:prstGeom>
          <a:noFill/>
        </p:spPr>
        <p:txBody>
          <a:bodyPr wrap="square" rtlCol="0">
            <a:spAutoFit/>
          </a:bodyPr>
          <a:lstStyle/>
          <a:p>
            <a:r>
              <a:rPr lang="zh-CN" altLang="en-US" sz="2000" smtClean="0">
                <a:solidFill>
                  <a:srgbClr val="0000FF"/>
                </a:solidFill>
                <a:latin typeface="仿宋" panose="02010609060101010101" pitchFamily="49" charset="-122"/>
                <a:ea typeface="仿宋" panose="02010609060101010101" pitchFamily="49" charset="-122"/>
              </a:rPr>
              <a:t>插入的结点</a:t>
            </a:r>
            <a:endParaRPr lang="zh-CN" altLang="en-US" sz="2000">
              <a:solidFill>
                <a:srgbClr val="0000FF"/>
              </a:solidFill>
              <a:latin typeface="仿宋" panose="02010609060101010101" pitchFamily="49" charset="-122"/>
              <a:ea typeface="仿宋" panose="02010609060101010101" pitchFamily="49" charset="-122"/>
            </a:endParaRPr>
          </a:p>
        </p:txBody>
      </p:sp>
      <p:cxnSp>
        <p:nvCxnSpPr>
          <p:cNvPr id="10" name="直接箭头连接符 9"/>
          <p:cNvCxnSpPr>
            <a:stCxn id="8" idx="0"/>
          </p:cNvCxnSpPr>
          <p:nvPr/>
        </p:nvCxnSpPr>
        <p:spPr>
          <a:xfrm rot="5400000" flipH="1" flipV="1">
            <a:off x="7510008" y="3499803"/>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3128957" y="714356"/>
            <a:ext cx="2376488" cy="475615"/>
          </a:xfrm>
          <a:prstGeom prst="rect">
            <a:avLst/>
          </a:prstGeom>
          <a:noFill/>
          <a:ln w="9525">
            <a:noFill/>
            <a:miter lim="800000"/>
          </a:ln>
        </p:spPr>
        <p:txBody>
          <a:bodyPr>
            <a:spAutoFit/>
          </a:bodyPr>
          <a:lstStyle/>
          <a:p>
            <a:pPr>
              <a:lnSpc>
                <a:spcPct val="125000"/>
              </a:lnSpc>
            </a:pP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LL</a:t>
            </a: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调整实例</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6323" name="Oval 3"/>
          <p:cNvSpPr>
            <a:spLocks noChangeArrowheads="1"/>
          </p:cNvSpPr>
          <p:nvPr/>
        </p:nvSpPr>
        <p:spPr bwMode="auto">
          <a:xfrm>
            <a:off x="5691206" y="2014538"/>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5</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6324" name="Oval 4"/>
          <p:cNvSpPr>
            <a:spLocks noChangeArrowheads="1"/>
          </p:cNvSpPr>
          <p:nvPr/>
        </p:nvSpPr>
        <p:spPr bwMode="auto">
          <a:xfrm>
            <a:off x="4929206" y="2776538"/>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4</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6325" name="Oval 5"/>
          <p:cNvSpPr>
            <a:spLocks noChangeArrowheads="1"/>
          </p:cNvSpPr>
          <p:nvPr/>
        </p:nvSpPr>
        <p:spPr bwMode="auto">
          <a:xfrm>
            <a:off x="4167206" y="3538538"/>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6326" name="Line 6"/>
          <p:cNvSpPr>
            <a:spLocks noChangeShapeType="1"/>
          </p:cNvSpPr>
          <p:nvPr/>
        </p:nvSpPr>
        <p:spPr bwMode="auto">
          <a:xfrm flipH="1">
            <a:off x="5310206" y="2395538"/>
            <a:ext cx="457200" cy="457200"/>
          </a:xfrm>
          <a:prstGeom prst="line">
            <a:avLst/>
          </a:prstGeom>
          <a:noFill/>
          <a:ln w="28575">
            <a:solidFill>
              <a:srgbClr val="00FF00"/>
            </a:solidFill>
            <a:round/>
          </a:ln>
        </p:spPr>
        <p:txBody>
          <a:bodyPr wrap="none" anchor="ctr"/>
          <a:lstStyle/>
          <a:p>
            <a:endParaRPr lang="zh-CN" altLang="en-US" sz="2000"/>
          </a:p>
        </p:txBody>
      </p:sp>
      <p:sp>
        <p:nvSpPr>
          <p:cNvPr id="56327" name="Line 7"/>
          <p:cNvSpPr>
            <a:spLocks noChangeShapeType="1"/>
          </p:cNvSpPr>
          <p:nvPr/>
        </p:nvSpPr>
        <p:spPr bwMode="auto">
          <a:xfrm flipH="1">
            <a:off x="4548206" y="3157538"/>
            <a:ext cx="457200" cy="457200"/>
          </a:xfrm>
          <a:prstGeom prst="line">
            <a:avLst/>
          </a:prstGeom>
          <a:noFill/>
          <a:ln w="28575">
            <a:solidFill>
              <a:srgbClr val="00FF00"/>
            </a:solidFill>
            <a:round/>
          </a:ln>
        </p:spPr>
        <p:txBody>
          <a:bodyPr wrap="none" anchor="ctr"/>
          <a:lstStyle/>
          <a:p>
            <a:endParaRPr lang="zh-CN" altLang="en-US" sz="2000"/>
          </a:p>
        </p:txBody>
      </p:sp>
      <p:sp>
        <p:nvSpPr>
          <p:cNvPr id="56334" name="Line 14"/>
          <p:cNvSpPr>
            <a:spLocks noChangeShapeType="1"/>
          </p:cNvSpPr>
          <p:nvPr/>
        </p:nvSpPr>
        <p:spPr bwMode="auto">
          <a:xfrm>
            <a:off x="5234006" y="1557338"/>
            <a:ext cx="533400" cy="533400"/>
          </a:xfrm>
          <a:prstGeom prst="line">
            <a:avLst/>
          </a:prstGeom>
          <a:noFill/>
          <a:ln w="28575">
            <a:solidFill>
              <a:srgbClr val="00B050"/>
            </a:solidFill>
            <a:round/>
            <a:tailEnd type="triangle" w="med" len="lg"/>
          </a:ln>
        </p:spPr>
        <p:txBody>
          <a:bodyPr wrap="none" anchor="ctr"/>
          <a:lstStyle/>
          <a:p>
            <a:endParaRPr lang="zh-CN" altLang="en-US"/>
          </a:p>
        </p:txBody>
      </p:sp>
      <p:sp>
        <p:nvSpPr>
          <p:cNvPr id="56337" name="Text Box 17"/>
          <p:cNvSpPr txBox="1">
            <a:spLocks noChangeArrowheads="1"/>
          </p:cNvSpPr>
          <p:nvPr/>
        </p:nvSpPr>
        <p:spPr bwMode="auto">
          <a:xfrm>
            <a:off x="5189556" y="2276475"/>
            <a:ext cx="287338" cy="398780"/>
          </a:xfrm>
          <a:prstGeom prst="rect">
            <a:avLst/>
          </a:prstGeom>
          <a:noFill/>
          <a:ln w="9525">
            <a:noFill/>
            <a:miter lim="800000"/>
          </a:ln>
        </p:spPr>
        <p:txBody>
          <a:bodyPr>
            <a:spAutoFit/>
          </a:bodyPr>
          <a:lstStyle/>
          <a:p>
            <a:pPr>
              <a:spcBef>
                <a:spcPct val="50000"/>
              </a:spcBef>
            </a:pPr>
            <a:r>
              <a:rPr lang="en-US" altLang="zh-CN" sz="2000">
                <a:solidFill>
                  <a:schemeClr val="tx1"/>
                </a:solidFill>
                <a:latin typeface="Verdana" panose="020B0604030504040204" pitchFamily="34" charset="0"/>
                <a:ea typeface="宋体" panose="02010600030101010101" pitchFamily="2" charset="-122"/>
              </a:rPr>
              <a:t>L</a:t>
            </a:r>
            <a:endParaRPr lang="en-US" altLang="zh-CN" sz="2000">
              <a:solidFill>
                <a:schemeClr val="tx1"/>
              </a:solidFill>
              <a:latin typeface="Verdana" panose="020B0604030504040204" pitchFamily="34" charset="0"/>
              <a:ea typeface="宋体" panose="02010600030101010101" pitchFamily="2" charset="-122"/>
            </a:endParaRPr>
          </a:p>
        </p:txBody>
      </p:sp>
      <p:sp>
        <p:nvSpPr>
          <p:cNvPr id="56338" name="Text Box 18"/>
          <p:cNvSpPr txBox="1">
            <a:spLocks noChangeArrowheads="1"/>
          </p:cNvSpPr>
          <p:nvPr/>
        </p:nvSpPr>
        <p:spPr bwMode="auto">
          <a:xfrm>
            <a:off x="4470419" y="2997200"/>
            <a:ext cx="287337" cy="398780"/>
          </a:xfrm>
          <a:prstGeom prst="rect">
            <a:avLst/>
          </a:prstGeom>
          <a:noFill/>
          <a:ln w="9525">
            <a:noFill/>
            <a:miter lim="800000"/>
          </a:ln>
        </p:spPr>
        <p:txBody>
          <a:bodyPr>
            <a:spAutoFit/>
          </a:bodyPr>
          <a:lstStyle/>
          <a:p>
            <a:pPr>
              <a:spcBef>
                <a:spcPct val="50000"/>
              </a:spcBef>
            </a:pPr>
            <a:r>
              <a:rPr lang="en-US" altLang="zh-CN" sz="2000">
                <a:solidFill>
                  <a:schemeClr val="tx1"/>
                </a:solidFill>
                <a:latin typeface="Verdana" panose="020B0604030504040204" pitchFamily="34" charset="0"/>
                <a:ea typeface="宋体" panose="02010600030101010101" pitchFamily="2" charset="-122"/>
              </a:rPr>
              <a:t>L</a:t>
            </a:r>
            <a:endParaRPr lang="en-US" altLang="zh-CN" sz="2000">
              <a:solidFill>
                <a:schemeClr val="tx1"/>
              </a:solidFill>
              <a:latin typeface="Verdana" panose="020B0604030504040204" pitchFamily="34" charset="0"/>
              <a:ea typeface="宋体" panose="02010600030101010101" pitchFamily="2" charset="-122"/>
            </a:endParaRPr>
          </a:p>
        </p:txBody>
      </p:sp>
      <p:sp>
        <p:nvSpPr>
          <p:cNvPr id="56339" name="Text Box 19"/>
          <p:cNvSpPr txBox="1">
            <a:spLocks noChangeArrowheads="1"/>
          </p:cNvSpPr>
          <p:nvPr/>
        </p:nvSpPr>
        <p:spPr bwMode="auto">
          <a:xfrm>
            <a:off x="4046563" y="4214818"/>
            <a:ext cx="1835123" cy="398780"/>
          </a:xfrm>
          <a:prstGeom prst="rect">
            <a:avLst/>
          </a:prstGeom>
          <a:noFill/>
          <a:ln w="9525">
            <a:noFill/>
            <a:miter lim="800000"/>
          </a:ln>
        </p:spPr>
        <p:txBody>
          <a:bodyPr wrap="square">
            <a:spAutoFit/>
          </a:bodyPr>
          <a:lstStyle/>
          <a:p>
            <a:pPr>
              <a:spcBef>
                <a:spcPct val="50000"/>
              </a:spcBef>
            </a:pP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插入关键字</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6340" name="Text Box 20"/>
          <p:cNvSpPr txBox="1">
            <a:spLocks noChangeArrowheads="1"/>
          </p:cNvSpPr>
          <p:nvPr/>
        </p:nvSpPr>
        <p:spPr bwMode="auto">
          <a:xfrm>
            <a:off x="3894156" y="3429000"/>
            <a:ext cx="287338" cy="398780"/>
          </a:xfrm>
          <a:prstGeom prst="rect">
            <a:avLst/>
          </a:prstGeom>
          <a:noFill/>
          <a:ln w="9525">
            <a:noFill/>
            <a:miter lim="800000"/>
          </a:ln>
        </p:spPr>
        <p:txBody>
          <a:bodyPr>
            <a:spAutoFit/>
          </a:bodyPr>
          <a:lstStyle/>
          <a:p>
            <a:pPr>
              <a:spcBef>
                <a:spcPct val="50000"/>
              </a:spcBef>
            </a:pPr>
            <a:r>
              <a:rPr lang="en-US" altLang="zh-CN" sz="2000">
                <a:solidFill>
                  <a:srgbClr val="FF00FF"/>
                </a:solidFill>
                <a:latin typeface="Consolas" panose="020B0609020204030204" pitchFamily="49" charset="0"/>
                <a:cs typeface="Consolas" panose="020B0609020204030204" pitchFamily="49" charset="0"/>
              </a:rPr>
              <a:t>0</a:t>
            </a:r>
            <a:endParaRPr lang="en-US" altLang="zh-CN" sz="2000">
              <a:solidFill>
                <a:srgbClr val="FF00FF"/>
              </a:solidFill>
              <a:latin typeface="Consolas" panose="020B0609020204030204" pitchFamily="49" charset="0"/>
              <a:cs typeface="Consolas" panose="020B0609020204030204" pitchFamily="49" charset="0"/>
            </a:endParaRPr>
          </a:p>
        </p:txBody>
      </p:sp>
      <p:sp>
        <p:nvSpPr>
          <p:cNvPr id="56341" name="Text Box 21"/>
          <p:cNvSpPr txBox="1">
            <a:spLocks noChangeArrowheads="1"/>
          </p:cNvSpPr>
          <p:nvPr/>
        </p:nvSpPr>
        <p:spPr bwMode="auto">
          <a:xfrm>
            <a:off x="4686319" y="2636838"/>
            <a:ext cx="287337" cy="398780"/>
          </a:xfrm>
          <a:prstGeom prst="rect">
            <a:avLst/>
          </a:prstGeom>
          <a:noFill/>
          <a:ln w="9525">
            <a:noFill/>
            <a:miter lim="800000"/>
          </a:ln>
        </p:spPr>
        <p:txBody>
          <a:bodyPr>
            <a:spAutoFit/>
          </a:bodyPr>
          <a:lstStyle/>
          <a:p>
            <a:pPr>
              <a:spcBef>
                <a:spcPct val="50000"/>
              </a:spcBef>
            </a:pPr>
            <a:r>
              <a:rPr lang="en-US" altLang="zh-CN" sz="2000">
                <a:solidFill>
                  <a:srgbClr val="FF00FF"/>
                </a:solidFill>
                <a:latin typeface="Consolas" panose="020B0609020204030204" pitchFamily="49" charset="0"/>
                <a:cs typeface="Consolas" panose="020B0609020204030204" pitchFamily="49" charset="0"/>
              </a:rPr>
              <a:t>1</a:t>
            </a:r>
            <a:endParaRPr lang="en-US" altLang="zh-CN" sz="2000">
              <a:solidFill>
                <a:srgbClr val="FF00FF"/>
              </a:solidFill>
              <a:latin typeface="Consolas" panose="020B0609020204030204" pitchFamily="49" charset="0"/>
              <a:cs typeface="Consolas" panose="020B0609020204030204" pitchFamily="49" charset="0"/>
            </a:endParaRPr>
          </a:p>
        </p:txBody>
      </p:sp>
      <p:sp>
        <p:nvSpPr>
          <p:cNvPr id="56342" name="Text Box 22"/>
          <p:cNvSpPr txBox="1">
            <a:spLocks noChangeArrowheads="1"/>
          </p:cNvSpPr>
          <p:nvPr/>
        </p:nvSpPr>
        <p:spPr bwMode="auto">
          <a:xfrm>
            <a:off x="5765819" y="1628775"/>
            <a:ext cx="287337" cy="398780"/>
          </a:xfrm>
          <a:prstGeom prst="rect">
            <a:avLst/>
          </a:prstGeom>
          <a:noFill/>
          <a:ln w="9525">
            <a:noFill/>
            <a:miter lim="800000"/>
          </a:ln>
        </p:spPr>
        <p:txBody>
          <a:bodyPr>
            <a:spAutoFit/>
          </a:bodyPr>
          <a:lstStyle/>
          <a:p>
            <a:pPr>
              <a:spcBef>
                <a:spcPct val="50000"/>
              </a:spcBef>
            </a:pPr>
            <a:r>
              <a:rPr lang="en-US" altLang="zh-CN" sz="2000">
                <a:solidFill>
                  <a:srgbClr val="FF00FF"/>
                </a:solidFill>
                <a:latin typeface="Consolas" panose="020B0609020204030204" pitchFamily="49" charset="0"/>
                <a:cs typeface="Consolas" panose="020B0609020204030204" pitchFamily="49" charset="0"/>
              </a:rPr>
              <a:t>2</a:t>
            </a:r>
            <a:endParaRPr lang="en-US" altLang="zh-CN" sz="2000">
              <a:solidFill>
                <a:srgbClr val="FF00FF"/>
              </a:solidFill>
              <a:latin typeface="Consolas" panose="020B0609020204030204" pitchFamily="49" charset="0"/>
              <a:cs typeface="Consolas" panose="020B0609020204030204" pitchFamily="49" charset="0"/>
            </a:endParaRPr>
          </a:p>
        </p:txBody>
      </p:sp>
      <p:grpSp>
        <p:nvGrpSpPr>
          <p:cNvPr id="27" name="组合 26"/>
          <p:cNvGrpSpPr/>
          <p:nvPr/>
        </p:nvGrpSpPr>
        <p:grpSpPr>
          <a:xfrm>
            <a:off x="6643694" y="1633538"/>
            <a:ext cx="2952768" cy="1978342"/>
            <a:chOff x="5119694" y="1633538"/>
            <a:chExt cx="2952768" cy="1978342"/>
          </a:xfrm>
        </p:grpSpPr>
        <p:sp>
          <p:nvSpPr>
            <p:cNvPr id="156680" name="AutoShape 8"/>
            <p:cNvSpPr>
              <a:spLocks noChangeArrowheads="1"/>
            </p:cNvSpPr>
            <p:nvPr/>
          </p:nvSpPr>
          <p:spPr bwMode="auto">
            <a:xfrm>
              <a:off x="5119694" y="2786058"/>
              <a:ext cx="381000" cy="457200"/>
            </a:xfrm>
            <a:prstGeom prst="right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sz="2000"/>
            </a:p>
          </p:txBody>
        </p:sp>
        <p:sp>
          <p:nvSpPr>
            <p:cNvPr id="156681" name="Oval 9"/>
            <p:cNvSpPr>
              <a:spLocks noChangeArrowheads="1"/>
            </p:cNvSpPr>
            <p:nvPr/>
          </p:nvSpPr>
          <p:spPr bwMode="auto">
            <a:xfrm>
              <a:off x="6853262" y="2014538"/>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4</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6682" name="Oval 10"/>
            <p:cNvSpPr>
              <a:spLocks noChangeArrowheads="1"/>
            </p:cNvSpPr>
            <p:nvPr/>
          </p:nvSpPr>
          <p:spPr bwMode="auto">
            <a:xfrm>
              <a:off x="6091262" y="2776538"/>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6683" name="Line 11"/>
            <p:cNvSpPr>
              <a:spLocks noChangeShapeType="1"/>
            </p:cNvSpPr>
            <p:nvPr/>
          </p:nvSpPr>
          <p:spPr bwMode="auto">
            <a:xfrm flipH="1">
              <a:off x="6472262" y="2395538"/>
              <a:ext cx="457200" cy="457200"/>
            </a:xfrm>
            <a:prstGeom prst="line">
              <a:avLst/>
            </a:prstGeom>
            <a:noFill/>
            <a:ln w="28575">
              <a:solidFill>
                <a:srgbClr val="00FF00"/>
              </a:solidFill>
              <a:round/>
            </a:ln>
          </p:spPr>
          <p:txBody>
            <a:bodyPr wrap="none" anchor="ctr"/>
            <a:lstStyle/>
            <a:p>
              <a:endParaRPr lang="zh-CN" altLang="en-US" sz="2000"/>
            </a:p>
          </p:txBody>
        </p:sp>
        <p:sp>
          <p:nvSpPr>
            <p:cNvPr id="156684" name="Oval 12"/>
            <p:cNvSpPr>
              <a:spLocks noChangeArrowheads="1"/>
            </p:cNvSpPr>
            <p:nvPr/>
          </p:nvSpPr>
          <p:spPr bwMode="auto">
            <a:xfrm>
              <a:off x="7615262" y="2776538"/>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5</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6685" name="Line 13"/>
            <p:cNvSpPr>
              <a:spLocks noChangeShapeType="1"/>
            </p:cNvSpPr>
            <p:nvPr/>
          </p:nvSpPr>
          <p:spPr bwMode="auto">
            <a:xfrm>
              <a:off x="7234262" y="2395538"/>
              <a:ext cx="457200" cy="457200"/>
            </a:xfrm>
            <a:prstGeom prst="line">
              <a:avLst/>
            </a:prstGeom>
            <a:noFill/>
            <a:ln w="31750">
              <a:solidFill>
                <a:srgbClr val="00B050"/>
              </a:solidFill>
              <a:round/>
            </a:ln>
          </p:spPr>
          <p:txBody>
            <a:bodyPr wrap="none" anchor="ctr"/>
            <a:lstStyle/>
            <a:p>
              <a:endParaRPr lang="zh-CN" altLang="en-US" sz="2000"/>
            </a:p>
          </p:txBody>
        </p:sp>
        <p:sp>
          <p:nvSpPr>
            <p:cNvPr id="156687" name="Line 15"/>
            <p:cNvSpPr>
              <a:spLocks noChangeShapeType="1"/>
            </p:cNvSpPr>
            <p:nvPr/>
          </p:nvSpPr>
          <p:spPr bwMode="auto">
            <a:xfrm>
              <a:off x="6472262" y="1633538"/>
              <a:ext cx="457200" cy="457200"/>
            </a:xfrm>
            <a:prstGeom prst="line">
              <a:avLst/>
            </a:prstGeom>
            <a:noFill/>
            <a:ln w="28575">
              <a:solidFill>
                <a:srgbClr val="00B050"/>
              </a:solidFill>
              <a:round/>
              <a:tailEnd type="triangle" w="med" len="lg"/>
            </a:ln>
          </p:spPr>
          <p:txBody>
            <a:bodyPr wrap="none" anchor="ctr"/>
            <a:lstStyle/>
            <a:p>
              <a:endParaRPr lang="zh-CN" altLang="en-US" sz="2000"/>
            </a:p>
          </p:txBody>
        </p:sp>
        <p:sp>
          <p:nvSpPr>
            <p:cNvPr id="56343" name="Text Box 23"/>
            <p:cNvSpPr txBox="1">
              <a:spLocks noChangeArrowheads="1"/>
            </p:cNvSpPr>
            <p:nvPr/>
          </p:nvSpPr>
          <p:spPr bwMode="auto">
            <a:xfrm>
              <a:off x="6178575" y="3213100"/>
              <a:ext cx="287337" cy="398780"/>
            </a:xfrm>
            <a:prstGeom prst="rect">
              <a:avLst/>
            </a:prstGeom>
            <a:noFill/>
            <a:ln w="9525">
              <a:noFill/>
              <a:miter lim="800000"/>
            </a:ln>
          </p:spPr>
          <p:txBody>
            <a:bodyPr>
              <a:spAutoFit/>
            </a:bodyPr>
            <a:lstStyle/>
            <a:p>
              <a:pPr>
                <a:spcBef>
                  <a:spcPct val="50000"/>
                </a:spcBef>
              </a:pPr>
              <a:r>
                <a:rPr lang="en-US" altLang="zh-CN" sz="2000">
                  <a:solidFill>
                    <a:srgbClr val="FF00FF"/>
                  </a:solidFill>
                  <a:latin typeface="Consolas" panose="020B0609020204030204" pitchFamily="49" charset="0"/>
                  <a:cs typeface="Consolas" panose="020B0609020204030204" pitchFamily="49" charset="0"/>
                </a:rPr>
                <a:t>0</a:t>
              </a:r>
              <a:endParaRPr lang="en-US" altLang="zh-CN" sz="2000">
                <a:solidFill>
                  <a:srgbClr val="FF00FF"/>
                </a:solidFill>
                <a:latin typeface="Consolas" panose="020B0609020204030204" pitchFamily="49" charset="0"/>
                <a:cs typeface="Consolas" panose="020B0609020204030204" pitchFamily="49" charset="0"/>
              </a:endParaRPr>
            </a:p>
          </p:txBody>
        </p:sp>
        <p:sp>
          <p:nvSpPr>
            <p:cNvPr id="56344" name="Text Box 24"/>
            <p:cNvSpPr txBox="1">
              <a:spLocks noChangeArrowheads="1"/>
            </p:cNvSpPr>
            <p:nvPr/>
          </p:nvSpPr>
          <p:spPr bwMode="auto">
            <a:xfrm>
              <a:off x="7691462" y="3206750"/>
              <a:ext cx="287338" cy="398780"/>
            </a:xfrm>
            <a:prstGeom prst="rect">
              <a:avLst/>
            </a:prstGeom>
            <a:noFill/>
            <a:ln w="9525">
              <a:noFill/>
              <a:miter lim="800000"/>
            </a:ln>
          </p:spPr>
          <p:txBody>
            <a:bodyPr>
              <a:spAutoFit/>
            </a:bodyPr>
            <a:lstStyle/>
            <a:p>
              <a:pPr>
                <a:spcBef>
                  <a:spcPct val="50000"/>
                </a:spcBef>
              </a:pPr>
              <a:r>
                <a:rPr lang="en-US" altLang="zh-CN" sz="2000">
                  <a:solidFill>
                    <a:srgbClr val="FF00FF"/>
                  </a:solidFill>
                  <a:latin typeface="Consolas" panose="020B0609020204030204" pitchFamily="49" charset="0"/>
                  <a:cs typeface="Consolas" panose="020B0609020204030204" pitchFamily="49" charset="0"/>
                </a:rPr>
                <a:t>0</a:t>
              </a:r>
              <a:endParaRPr lang="en-US" altLang="zh-CN" sz="2000">
                <a:solidFill>
                  <a:srgbClr val="FF00FF"/>
                </a:solidFill>
                <a:latin typeface="Consolas" panose="020B0609020204030204" pitchFamily="49" charset="0"/>
                <a:cs typeface="Consolas" panose="020B0609020204030204" pitchFamily="49" charset="0"/>
              </a:endParaRPr>
            </a:p>
          </p:txBody>
        </p:sp>
        <p:sp>
          <p:nvSpPr>
            <p:cNvPr id="56345" name="Text Box 25"/>
            <p:cNvSpPr txBox="1">
              <a:spLocks noChangeArrowheads="1"/>
            </p:cNvSpPr>
            <p:nvPr/>
          </p:nvSpPr>
          <p:spPr bwMode="auto">
            <a:xfrm>
              <a:off x="7332687" y="1989138"/>
              <a:ext cx="287338" cy="398780"/>
            </a:xfrm>
            <a:prstGeom prst="rect">
              <a:avLst/>
            </a:prstGeom>
            <a:noFill/>
            <a:ln w="9525">
              <a:noFill/>
              <a:miter lim="800000"/>
            </a:ln>
          </p:spPr>
          <p:txBody>
            <a:bodyPr>
              <a:spAutoFit/>
            </a:bodyPr>
            <a:lstStyle/>
            <a:p>
              <a:pPr>
                <a:spcBef>
                  <a:spcPct val="50000"/>
                </a:spcBef>
              </a:pPr>
              <a:r>
                <a:rPr lang="en-US" altLang="zh-CN" sz="2000">
                  <a:solidFill>
                    <a:srgbClr val="FF00FF"/>
                  </a:solidFill>
                  <a:latin typeface="Consolas" panose="020B0609020204030204" pitchFamily="49" charset="0"/>
                  <a:cs typeface="Consolas" panose="020B0609020204030204" pitchFamily="49" charset="0"/>
                </a:rPr>
                <a:t>0</a:t>
              </a:r>
              <a:endParaRPr lang="en-US" altLang="zh-CN" sz="2000">
                <a:solidFill>
                  <a:srgbClr val="FF00FF"/>
                </a:solidFill>
                <a:latin typeface="Consolas" panose="020B0609020204030204" pitchFamily="49" charset="0"/>
                <a:cs typeface="Consolas" panose="020B0609020204030204" pitchFamily="49" charset="0"/>
              </a:endParaRPr>
            </a:p>
          </p:txBody>
        </p:sp>
      </p:grpSp>
      <p:sp>
        <p:nvSpPr>
          <p:cNvPr id="28" name="TextBox 27"/>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462338" y="2728913"/>
            <a:ext cx="9144000" cy="368300"/>
          </a:xfrm>
          <a:prstGeom prst="rect">
            <a:avLst/>
          </a:prstGeom>
          <a:noFill/>
          <a:ln w="9525">
            <a:noFill/>
            <a:miter lim="800000"/>
          </a:ln>
        </p:spPr>
        <p:txBody>
          <a:bodyPr>
            <a:spAutoFit/>
          </a:bodyPr>
          <a:lstStyle/>
          <a:p>
            <a:endParaRPr lang="zh-CN" altLang="en-US"/>
          </a:p>
        </p:txBody>
      </p:sp>
      <p:sp>
        <p:nvSpPr>
          <p:cNvPr id="57348" name="Text Box 4"/>
          <p:cNvSpPr txBox="1">
            <a:spLocks noChangeArrowheads="1"/>
          </p:cNvSpPr>
          <p:nvPr/>
        </p:nvSpPr>
        <p:spPr bwMode="auto">
          <a:xfrm>
            <a:off x="2952728" y="1000108"/>
            <a:ext cx="2500330" cy="368300"/>
          </a:xfrm>
          <a:prstGeom prst="rect">
            <a:avLst/>
          </a:prstGeom>
          <a:noFill/>
          <a:ln w="9525">
            <a:noFill/>
            <a:miter lim="800000"/>
          </a:ln>
        </p:spPr>
        <p:txBody>
          <a:bodyPr wrap="square">
            <a:spAutoFit/>
          </a:bodyPr>
          <a:lstStyle/>
          <a:p>
            <a:pPr algn="just">
              <a:spcBef>
                <a:spcPts val="0"/>
              </a:spcBef>
            </a:pPr>
            <a:r>
              <a:rPr kumimoji="1" lang="zh-CN" altLang="en-US" b="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RR</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型调整</a:t>
            </a:r>
            <a:endPar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pic>
        <p:nvPicPr>
          <p:cNvPr id="168961" name="Picture 1"/>
          <p:cNvPicPr>
            <a:picLocks noChangeAspect="1" noChangeArrowheads="1"/>
          </p:cNvPicPr>
          <p:nvPr/>
        </p:nvPicPr>
        <p:blipFill>
          <a:blip r:embed="rId1" cstate="print"/>
          <a:srcRect/>
          <a:stretch>
            <a:fillRect/>
          </a:stretch>
        </p:blipFill>
        <p:spPr bwMode="auto">
          <a:xfrm>
            <a:off x="2809852" y="1852608"/>
            <a:ext cx="7632011" cy="2290772"/>
          </a:xfrm>
          <a:prstGeom prst="rect">
            <a:avLst/>
          </a:prstGeom>
          <a:noFill/>
          <a:ln w="9525">
            <a:noFill/>
            <a:miter lim="800000"/>
            <a:headEnd/>
            <a:tailEnd/>
          </a:ln>
          <a:effectLst/>
        </p:spPr>
      </p:pic>
      <p:sp>
        <p:nvSpPr>
          <p:cNvPr id="9" name="TextBox 8"/>
          <p:cNvSpPr txBox="1"/>
          <p:nvPr/>
        </p:nvSpPr>
        <p:spPr>
          <a:xfrm>
            <a:off x="6881818" y="4142586"/>
            <a:ext cx="1571636" cy="398780"/>
          </a:xfrm>
          <a:prstGeom prst="rect">
            <a:avLst/>
          </a:prstGeom>
          <a:noFill/>
        </p:spPr>
        <p:txBody>
          <a:bodyPr wrap="square" rtlCol="0">
            <a:spAutoFit/>
          </a:bodyPr>
          <a:lstStyle/>
          <a:p>
            <a:r>
              <a:rPr lang="zh-CN" altLang="en-US" sz="2000" smtClean="0">
                <a:solidFill>
                  <a:srgbClr val="0000FF"/>
                </a:solidFill>
                <a:latin typeface="仿宋" panose="02010609060101010101" pitchFamily="49" charset="-122"/>
                <a:ea typeface="仿宋" panose="02010609060101010101" pitchFamily="49" charset="-122"/>
              </a:rPr>
              <a:t>插入的结点</a:t>
            </a:r>
            <a:endParaRPr lang="zh-CN" altLang="en-US" sz="2000">
              <a:solidFill>
                <a:srgbClr val="0000FF"/>
              </a:solidFill>
              <a:latin typeface="仿宋" panose="02010609060101010101" pitchFamily="49" charset="-122"/>
              <a:ea typeface="仿宋" panose="02010609060101010101" pitchFamily="49" charset="-122"/>
            </a:endParaRPr>
          </a:p>
        </p:txBody>
      </p:sp>
      <p:cxnSp>
        <p:nvCxnSpPr>
          <p:cNvPr id="10" name="直接箭头连接符 9"/>
          <p:cNvCxnSpPr>
            <a:stCxn id="9" idx="0"/>
          </p:cNvCxnSpPr>
          <p:nvPr/>
        </p:nvCxnSpPr>
        <p:spPr>
          <a:xfrm rot="5400000" flipH="1" flipV="1">
            <a:off x="9050030" y="3999075"/>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7" name="Oval 3"/>
          <p:cNvSpPr>
            <a:spLocks noChangeArrowheads="1"/>
          </p:cNvSpPr>
          <p:nvPr/>
        </p:nvSpPr>
        <p:spPr bwMode="auto">
          <a:xfrm>
            <a:off x="3595718" y="1295400"/>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4</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398" name="Oval 4"/>
          <p:cNvSpPr>
            <a:spLocks noChangeArrowheads="1"/>
          </p:cNvSpPr>
          <p:nvPr/>
        </p:nvSpPr>
        <p:spPr bwMode="auto">
          <a:xfrm>
            <a:off x="2833718" y="2057400"/>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399" name="Line 5"/>
          <p:cNvSpPr>
            <a:spLocks noChangeShapeType="1"/>
          </p:cNvSpPr>
          <p:nvPr/>
        </p:nvSpPr>
        <p:spPr bwMode="auto">
          <a:xfrm flipH="1">
            <a:off x="3214718" y="1676400"/>
            <a:ext cx="457200" cy="457200"/>
          </a:xfrm>
          <a:prstGeom prst="line">
            <a:avLst/>
          </a:prstGeom>
          <a:noFill/>
          <a:ln w="28575">
            <a:solidFill>
              <a:srgbClr val="00B050"/>
            </a:solidFill>
            <a:round/>
          </a:ln>
        </p:spPr>
        <p:txBody>
          <a:bodyPr wrap="none" anchor="ctr"/>
          <a:lstStyle/>
          <a:p>
            <a:endParaRPr lang="zh-CN" altLang="en-US" sz="2000">
              <a:solidFill>
                <a:srgbClr val="0000FF"/>
              </a:solidFill>
              <a:latin typeface="Consolas" panose="020B0609020204030204" pitchFamily="49" charset="0"/>
              <a:cs typeface="Consolas" panose="020B0609020204030204" pitchFamily="49" charset="0"/>
            </a:endParaRPr>
          </a:p>
        </p:txBody>
      </p:sp>
      <p:sp>
        <p:nvSpPr>
          <p:cNvPr id="58400" name="Line 6"/>
          <p:cNvSpPr>
            <a:spLocks noChangeShapeType="1"/>
          </p:cNvSpPr>
          <p:nvPr/>
        </p:nvSpPr>
        <p:spPr bwMode="auto">
          <a:xfrm>
            <a:off x="3976718" y="1676400"/>
            <a:ext cx="457200" cy="457200"/>
          </a:xfrm>
          <a:prstGeom prst="line">
            <a:avLst/>
          </a:prstGeom>
          <a:noFill/>
          <a:ln w="31750">
            <a:solidFill>
              <a:srgbClr val="00FF00"/>
            </a:solidFill>
            <a:round/>
          </a:ln>
        </p:spPr>
        <p:txBody>
          <a:bodyPr wrap="none" anchor="ctr"/>
          <a:lstStyle/>
          <a:p>
            <a:endParaRPr lang="zh-CN" altLang="en-US" sz="2000">
              <a:solidFill>
                <a:srgbClr val="0000FF"/>
              </a:solidFill>
              <a:latin typeface="Consolas" panose="020B0609020204030204" pitchFamily="49" charset="0"/>
              <a:cs typeface="Consolas" panose="020B0609020204030204" pitchFamily="49" charset="0"/>
            </a:endParaRPr>
          </a:p>
        </p:txBody>
      </p:sp>
      <p:sp>
        <p:nvSpPr>
          <p:cNvPr id="58401" name="Line 7"/>
          <p:cNvSpPr>
            <a:spLocks noChangeShapeType="1"/>
          </p:cNvSpPr>
          <p:nvPr/>
        </p:nvSpPr>
        <p:spPr bwMode="auto">
          <a:xfrm>
            <a:off x="3214718" y="914400"/>
            <a:ext cx="457200" cy="457200"/>
          </a:xfrm>
          <a:prstGeom prst="line">
            <a:avLst/>
          </a:prstGeom>
          <a:noFill/>
          <a:ln w="28575">
            <a:solidFill>
              <a:schemeClr val="bg1"/>
            </a:solidFill>
            <a:round/>
            <a:tailEnd type="triangle" w="med" len="lg"/>
          </a:ln>
        </p:spPr>
        <p:txBody>
          <a:bodyPr wrap="none" anchor="ctr"/>
          <a:lstStyle/>
          <a:p>
            <a:endParaRPr lang="zh-CN" altLang="en-US" sz="2000">
              <a:solidFill>
                <a:srgbClr val="0000FF"/>
              </a:solidFill>
              <a:latin typeface="Consolas" panose="020B0609020204030204" pitchFamily="49" charset="0"/>
              <a:cs typeface="Consolas" panose="020B0609020204030204" pitchFamily="49" charset="0"/>
            </a:endParaRPr>
          </a:p>
        </p:txBody>
      </p:sp>
      <p:sp>
        <p:nvSpPr>
          <p:cNvPr id="58402" name="Oval 8"/>
          <p:cNvSpPr>
            <a:spLocks noChangeArrowheads="1"/>
          </p:cNvSpPr>
          <p:nvPr/>
        </p:nvSpPr>
        <p:spPr bwMode="auto">
          <a:xfrm>
            <a:off x="4357718" y="2057400"/>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6</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403" name="Oval 9"/>
          <p:cNvSpPr>
            <a:spLocks noChangeArrowheads="1"/>
          </p:cNvSpPr>
          <p:nvPr/>
        </p:nvSpPr>
        <p:spPr bwMode="auto">
          <a:xfrm>
            <a:off x="3595718" y="2819400"/>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5</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404" name="Line 10"/>
          <p:cNvSpPr>
            <a:spLocks noChangeShapeType="1"/>
          </p:cNvSpPr>
          <p:nvPr/>
        </p:nvSpPr>
        <p:spPr bwMode="auto">
          <a:xfrm flipH="1">
            <a:off x="3976718" y="2438400"/>
            <a:ext cx="457200" cy="457200"/>
          </a:xfrm>
          <a:prstGeom prst="line">
            <a:avLst/>
          </a:prstGeom>
          <a:noFill/>
          <a:ln w="38100">
            <a:solidFill>
              <a:srgbClr val="00FF00"/>
            </a:solidFill>
            <a:round/>
          </a:ln>
        </p:spPr>
        <p:txBody>
          <a:bodyPr wrap="none" anchor="ctr"/>
          <a:lstStyle/>
          <a:p>
            <a:endParaRPr lang="zh-CN" altLang="en-US" sz="2000">
              <a:solidFill>
                <a:srgbClr val="0000FF"/>
              </a:solidFill>
              <a:latin typeface="Consolas" panose="020B0609020204030204" pitchFamily="49" charset="0"/>
              <a:cs typeface="Consolas" panose="020B0609020204030204" pitchFamily="49" charset="0"/>
            </a:endParaRPr>
          </a:p>
        </p:txBody>
      </p:sp>
      <p:sp>
        <p:nvSpPr>
          <p:cNvPr id="58405" name="Line 11"/>
          <p:cNvSpPr>
            <a:spLocks noChangeShapeType="1"/>
          </p:cNvSpPr>
          <p:nvPr/>
        </p:nvSpPr>
        <p:spPr bwMode="auto">
          <a:xfrm>
            <a:off x="4738718" y="2438400"/>
            <a:ext cx="457200" cy="457200"/>
          </a:xfrm>
          <a:prstGeom prst="line">
            <a:avLst/>
          </a:prstGeom>
          <a:noFill/>
          <a:ln w="31750">
            <a:solidFill>
              <a:srgbClr val="00FF00"/>
            </a:solidFill>
            <a:round/>
          </a:ln>
        </p:spPr>
        <p:txBody>
          <a:bodyPr wrap="none" anchor="ctr"/>
          <a:lstStyle/>
          <a:p>
            <a:endParaRPr lang="zh-CN" altLang="en-US" sz="2000">
              <a:solidFill>
                <a:srgbClr val="0000FF"/>
              </a:solidFill>
              <a:latin typeface="Consolas" panose="020B0609020204030204" pitchFamily="49" charset="0"/>
              <a:cs typeface="Consolas" panose="020B0609020204030204" pitchFamily="49" charset="0"/>
            </a:endParaRPr>
          </a:p>
        </p:txBody>
      </p:sp>
      <p:sp>
        <p:nvSpPr>
          <p:cNvPr id="58406" name="Oval 12"/>
          <p:cNvSpPr>
            <a:spLocks noChangeArrowheads="1"/>
          </p:cNvSpPr>
          <p:nvPr/>
        </p:nvSpPr>
        <p:spPr bwMode="auto">
          <a:xfrm>
            <a:off x="5119718" y="2819400"/>
            <a:ext cx="457200" cy="4572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8</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371" name="Oval 13"/>
          <p:cNvSpPr>
            <a:spLocks noChangeArrowheads="1"/>
          </p:cNvSpPr>
          <p:nvPr/>
        </p:nvSpPr>
        <p:spPr bwMode="auto">
          <a:xfrm>
            <a:off x="5881718" y="3581400"/>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372" name="Line 14"/>
          <p:cNvSpPr>
            <a:spLocks noChangeShapeType="1"/>
          </p:cNvSpPr>
          <p:nvPr/>
        </p:nvSpPr>
        <p:spPr bwMode="auto">
          <a:xfrm>
            <a:off x="5500718" y="3200400"/>
            <a:ext cx="457200" cy="457200"/>
          </a:xfrm>
          <a:prstGeom prst="line">
            <a:avLst/>
          </a:prstGeom>
          <a:noFill/>
          <a:ln w="31750">
            <a:solidFill>
              <a:srgbClr val="00FF00"/>
            </a:solidFill>
            <a:round/>
          </a:ln>
        </p:spPr>
        <p:txBody>
          <a:bodyPr wrap="none" anchor="ctr"/>
          <a:lstStyle/>
          <a:p>
            <a:endParaRPr lang="zh-CN" altLang="en-US"/>
          </a:p>
        </p:txBody>
      </p:sp>
      <p:grpSp>
        <p:nvGrpSpPr>
          <p:cNvPr id="3" name="Group 16"/>
          <p:cNvGrpSpPr/>
          <p:nvPr/>
        </p:nvGrpSpPr>
        <p:grpSpPr bwMode="auto">
          <a:xfrm>
            <a:off x="6872318" y="3124200"/>
            <a:ext cx="3581400" cy="2438400"/>
            <a:chOff x="3120" y="1968"/>
            <a:chExt cx="2256" cy="1536"/>
          </a:xfrm>
        </p:grpSpPr>
        <p:grpSp>
          <p:nvGrpSpPr>
            <p:cNvPr id="58383" name="Group 17"/>
            <p:cNvGrpSpPr/>
            <p:nvPr/>
          </p:nvGrpSpPr>
          <p:grpSpPr bwMode="auto">
            <a:xfrm>
              <a:off x="3120" y="2688"/>
              <a:ext cx="768" cy="768"/>
              <a:chOff x="3120" y="2688"/>
              <a:chExt cx="768" cy="768"/>
            </a:xfrm>
          </p:grpSpPr>
          <p:sp>
            <p:nvSpPr>
              <p:cNvPr id="58394" name="Oval 18"/>
              <p:cNvSpPr>
                <a:spLocks noChangeArrowheads="1"/>
              </p:cNvSpPr>
              <p:nvPr/>
            </p:nvSpPr>
            <p:spPr bwMode="auto">
              <a:xfrm>
                <a:off x="3600" y="2688"/>
                <a:ext cx="288" cy="28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anose="020B0609020204030204" pitchFamily="49" charset="0"/>
                    <a:ea typeface="宋体" panose="02010600030101010101" pitchFamily="2" charset="-122"/>
                    <a:cs typeface="Consolas" panose="020B0609020204030204" pitchFamily="49" charset="0"/>
                  </a:rPr>
                  <a:t>4</a:t>
                </a:r>
                <a:endParaRPr kumimoji="1" lang="en-US" altLang="zh-CN" sz="20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8395" name="Oval 19"/>
              <p:cNvSpPr>
                <a:spLocks noChangeArrowheads="1"/>
              </p:cNvSpPr>
              <p:nvPr/>
            </p:nvSpPr>
            <p:spPr bwMode="auto">
              <a:xfrm>
                <a:off x="3120" y="3168"/>
                <a:ext cx="288" cy="28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anose="020B0609020204030204" pitchFamily="49" charset="0"/>
                    <a:ea typeface="宋体" panose="02010600030101010101" pitchFamily="2" charset="-122"/>
                    <a:cs typeface="Consolas" panose="020B0609020204030204" pitchFamily="49" charset="0"/>
                  </a:rPr>
                  <a:t>2</a:t>
                </a:r>
                <a:endParaRPr kumimoji="1" lang="en-US" altLang="zh-CN" sz="20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8396" name="Line 20"/>
              <p:cNvSpPr>
                <a:spLocks noChangeShapeType="1"/>
              </p:cNvSpPr>
              <p:nvPr/>
            </p:nvSpPr>
            <p:spPr bwMode="auto">
              <a:xfrm flipH="1">
                <a:off x="3360" y="2928"/>
                <a:ext cx="288" cy="288"/>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grpSp>
        <p:sp>
          <p:nvSpPr>
            <p:cNvPr id="58384" name="Line 21"/>
            <p:cNvSpPr>
              <a:spLocks noChangeShapeType="1"/>
            </p:cNvSpPr>
            <p:nvPr/>
          </p:nvSpPr>
          <p:spPr bwMode="auto">
            <a:xfrm flipH="1">
              <a:off x="3840" y="2448"/>
              <a:ext cx="288" cy="288"/>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grpSp>
          <p:nvGrpSpPr>
            <p:cNvPr id="58385" name="Group 22"/>
            <p:cNvGrpSpPr/>
            <p:nvPr/>
          </p:nvGrpSpPr>
          <p:grpSpPr bwMode="auto">
            <a:xfrm>
              <a:off x="4128" y="2208"/>
              <a:ext cx="1248" cy="1248"/>
              <a:chOff x="4128" y="2208"/>
              <a:chExt cx="1248" cy="1248"/>
            </a:xfrm>
          </p:grpSpPr>
          <p:sp>
            <p:nvSpPr>
              <p:cNvPr id="58389" name="Oval 23"/>
              <p:cNvSpPr>
                <a:spLocks noChangeArrowheads="1"/>
              </p:cNvSpPr>
              <p:nvPr/>
            </p:nvSpPr>
            <p:spPr bwMode="auto">
              <a:xfrm>
                <a:off x="4128" y="2208"/>
                <a:ext cx="288" cy="28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anose="020B0609020204030204" pitchFamily="49" charset="0"/>
                    <a:ea typeface="宋体" panose="02010600030101010101" pitchFamily="2" charset="-122"/>
                    <a:cs typeface="Consolas" panose="020B0609020204030204" pitchFamily="49" charset="0"/>
                  </a:rPr>
                  <a:t>6</a:t>
                </a:r>
                <a:endParaRPr kumimoji="1" lang="en-US" altLang="zh-CN" sz="20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8390" name="Line 24"/>
              <p:cNvSpPr>
                <a:spLocks noChangeShapeType="1"/>
              </p:cNvSpPr>
              <p:nvPr/>
            </p:nvSpPr>
            <p:spPr bwMode="auto">
              <a:xfrm>
                <a:off x="4368" y="2448"/>
                <a:ext cx="288" cy="288"/>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sp>
            <p:nvSpPr>
              <p:cNvPr id="58391" name="Oval 25"/>
              <p:cNvSpPr>
                <a:spLocks noChangeArrowheads="1"/>
              </p:cNvSpPr>
              <p:nvPr/>
            </p:nvSpPr>
            <p:spPr bwMode="auto">
              <a:xfrm>
                <a:off x="4608" y="2688"/>
                <a:ext cx="288" cy="28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anose="020B0609020204030204" pitchFamily="49" charset="0"/>
                    <a:ea typeface="宋体" panose="02010600030101010101" pitchFamily="2" charset="-122"/>
                    <a:cs typeface="Consolas" panose="020B0609020204030204" pitchFamily="49" charset="0"/>
                  </a:rPr>
                  <a:t>8</a:t>
                </a:r>
                <a:endParaRPr kumimoji="1" lang="en-US" altLang="zh-CN" sz="20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8392" name="Oval 26"/>
              <p:cNvSpPr>
                <a:spLocks noChangeArrowheads="1"/>
              </p:cNvSpPr>
              <p:nvPr/>
            </p:nvSpPr>
            <p:spPr bwMode="auto">
              <a:xfrm>
                <a:off x="5088" y="3168"/>
                <a:ext cx="288" cy="288"/>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2000">
                    <a:solidFill>
                      <a:srgbClr val="006600"/>
                    </a:solidFill>
                    <a:latin typeface="Consolas" panose="020B0609020204030204" pitchFamily="49" charset="0"/>
                    <a:ea typeface="宋体" panose="02010600030101010101" pitchFamily="2" charset="-122"/>
                    <a:cs typeface="Consolas" panose="020B0609020204030204" pitchFamily="49" charset="0"/>
                  </a:rPr>
                  <a:t>9</a:t>
                </a:r>
                <a:endParaRPr kumimoji="1" lang="en-US" altLang="zh-CN" sz="20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8393" name="Line 27"/>
              <p:cNvSpPr>
                <a:spLocks noChangeShapeType="1"/>
              </p:cNvSpPr>
              <p:nvPr/>
            </p:nvSpPr>
            <p:spPr bwMode="auto">
              <a:xfrm>
                <a:off x="4848" y="2928"/>
                <a:ext cx="288" cy="288"/>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grpSp>
        <p:sp>
          <p:nvSpPr>
            <p:cNvPr id="58386" name="Line 28"/>
            <p:cNvSpPr>
              <a:spLocks noChangeShapeType="1"/>
            </p:cNvSpPr>
            <p:nvPr/>
          </p:nvSpPr>
          <p:spPr bwMode="auto">
            <a:xfrm>
              <a:off x="3888" y="1968"/>
              <a:ext cx="288" cy="288"/>
            </a:xfrm>
            <a:prstGeom prst="line">
              <a:avLst/>
            </a:prstGeom>
            <a:ln>
              <a:tailEnd type="triangl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sp>
          <p:nvSpPr>
            <p:cNvPr id="58387" name="Oval 29"/>
            <p:cNvSpPr>
              <a:spLocks noChangeArrowheads="1"/>
            </p:cNvSpPr>
            <p:nvPr/>
          </p:nvSpPr>
          <p:spPr bwMode="auto">
            <a:xfrm>
              <a:off x="4080" y="3216"/>
              <a:ext cx="288" cy="28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anose="020B0609020204030204" pitchFamily="49" charset="0"/>
                  <a:ea typeface="宋体" panose="02010600030101010101" pitchFamily="2" charset="-122"/>
                  <a:cs typeface="Consolas" panose="020B0609020204030204" pitchFamily="49" charset="0"/>
                </a:rPr>
                <a:t>5</a:t>
              </a:r>
              <a:endParaRPr kumimoji="1" lang="en-US" altLang="zh-CN" sz="20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8388" name="Line 30"/>
            <p:cNvSpPr>
              <a:spLocks noChangeShapeType="1"/>
            </p:cNvSpPr>
            <p:nvPr/>
          </p:nvSpPr>
          <p:spPr bwMode="auto">
            <a:xfrm>
              <a:off x="3840" y="2928"/>
              <a:ext cx="336" cy="336"/>
            </a:xfrm>
            <a:prstGeom prst="line">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anose="020B0609020204030204" pitchFamily="49" charset="0"/>
                <a:cs typeface="Consolas" panose="020B0609020204030204" pitchFamily="49" charset="0"/>
              </a:endParaRPr>
            </a:p>
          </p:txBody>
        </p:sp>
      </p:grpSp>
      <p:sp>
        <p:nvSpPr>
          <p:cNvPr id="158751" name="AutoShape 31"/>
          <p:cNvSpPr>
            <a:spLocks noChangeArrowheads="1"/>
          </p:cNvSpPr>
          <p:nvPr/>
        </p:nvSpPr>
        <p:spPr bwMode="auto">
          <a:xfrm rot="5487719">
            <a:off x="6649634" y="1754419"/>
            <a:ext cx="760412" cy="991348"/>
          </a:xfrm>
          <a:custGeom>
            <a:avLst/>
            <a:gdLst>
              <a:gd name="T0" fmla="*/ 533344 w 21600"/>
              <a:gd name="T1" fmla="*/ 0 h 21600"/>
              <a:gd name="T2" fmla="*/ 533344 w 21600"/>
              <a:gd name="T3" fmla="*/ 814924 h 21600"/>
              <a:gd name="T4" fmla="*/ 114414 w 21600"/>
              <a:gd name="T5" fmla="*/ 1447800 h 21600"/>
              <a:gd name="T6" fmla="*/ 760412 w 21600"/>
              <a:gd name="T7" fmla="*/ 407462 h 21600"/>
              <a:gd name="T8" fmla="*/ 17694720 60000 65536"/>
              <a:gd name="T9" fmla="*/ 5898240 60000 65536"/>
              <a:gd name="T10" fmla="*/ 5898240 60000 65536"/>
              <a:gd name="T11" fmla="*/ 0 60000 65536"/>
              <a:gd name="T12" fmla="*/ 12427 w 21600"/>
              <a:gd name="T13" fmla="*/ 2900 h 21600"/>
              <a:gd name="T14" fmla="*/ 18227 w 21600"/>
              <a:gd name="T15" fmla="*/ 9258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00"/>
                </a:lnTo>
                <a:lnTo>
                  <a:pt x="12427" y="2900"/>
                </a:lnTo>
                <a:cubicBezTo>
                  <a:pt x="5564" y="2900"/>
                  <a:pt x="0" y="7045"/>
                  <a:pt x="0" y="12158"/>
                </a:cubicBezTo>
                <a:lnTo>
                  <a:pt x="0" y="21600"/>
                </a:lnTo>
                <a:lnTo>
                  <a:pt x="6499" y="21600"/>
                </a:lnTo>
                <a:lnTo>
                  <a:pt x="6499" y="12158"/>
                </a:lnTo>
                <a:cubicBezTo>
                  <a:pt x="6499" y="10556"/>
                  <a:pt x="9153" y="9258"/>
                  <a:pt x="12427" y="9258"/>
                </a:cubicBezTo>
                <a:lnTo>
                  <a:pt x="15150" y="9258"/>
                </a:lnTo>
                <a:lnTo>
                  <a:pt x="15150" y="12158"/>
                </a:lnTo>
                <a:close/>
              </a:path>
            </a:pathLst>
          </a:cu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58376" name="Text Box 32"/>
          <p:cNvSpPr txBox="1">
            <a:spLocks noChangeArrowheads="1"/>
          </p:cNvSpPr>
          <p:nvPr/>
        </p:nvSpPr>
        <p:spPr bwMode="auto">
          <a:xfrm>
            <a:off x="3251231" y="4149725"/>
            <a:ext cx="2576512" cy="398780"/>
          </a:xfrm>
          <a:prstGeom prst="rect">
            <a:avLst/>
          </a:prstGeom>
          <a:noFill/>
          <a:ln w="9525">
            <a:noFill/>
            <a:miter lim="800000"/>
          </a:ln>
        </p:spPr>
        <p:txBody>
          <a:bodyPr>
            <a:spAutoFit/>
          </a:bodyPr>
          <a:lstStyle/>
          <a:p>
            <a:pPr>
              <a:spcBef>
                <a:spcPct val="50000"/>
              </a:spcBef>
            </a:pPr>
            <a:r>
              <a:rPr kumimoji="1"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插入关键字 </a:t>
            </a:r>
            <a:r>
              <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9</a:t>
            </a:r>
            <a:endParaRPr kumimoji="1"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8377" name="Text Box 33"/>
          <p:cNvSpPr txBox="1">
            <a:spLocks noChangeArrowheads="1"/>
          </p:cNvSpPr>
          <p:nvPr/>
        </p:nvSpPr>
        <p:spPr bwMode="auto">
          <a:xfrm>
            <a:off x="4259293" y="1484313"/>
            <a:ext cx="360363" cy="368300"/>
          </a:xfrm>
          <a:prstGeom prst="rect">
            <a:avLst/>
          </a:prstGeom>
          <a:noFill/>
          <a:ln w="9525">
            <a:noFill/>
            <a:miter lim="800000"/>
          </a:ln>
        </p:spPr>
        <p:txBody>
          <a:bodyPr>
            <a:spAutoFit/>
          </a:bodyPr>
          <a:lstStyle/>
          <a:p>
            <a:pPr>
              <a:spcBef>
                <a:spcPct val="50000"/>
              </a:spcBef>
            </a:pPr>
            <a:r>
              <a:rPr lang="en-US" altLang="zh-CN" sz="1800">
                <a:solidFill>
                  <a:schemeClr val="tx1"/>
                </a:solidFill>
                <a:latin typeface="Verdana" panose="020B0604030504040204" pitchFamily="34" charset="0"/>
                <a:ea typeface="宋体" panose="02010600030101010101" pitchFamily="2" charset="-122"/>
              </a:rPr>
              <a:t>R</a:t>
            </a:r>
            <a:endParaRPr lang="en-US" altLang="zh-CN" sz="1800">
              <a:solidFill>
                <a:schemeClr val="tx1"/>
              </a:solidFill>
              <a:latin typeface="Verdana" panose="020B0604030504040204" pitchFamily="34" charset="0"/>
              <a:ea typeface="宋体" panose="02010600030101010101" pitchFamily="2" charset="-122"/>
            </a:endParaRPr>
          </a:p>
        </p:txBody>
      </p:sp>
      <p:sp>
        <p:nvSpPr>
          <p:cNvPr id="58378" name="Text Box 34"/>
          <p:cNvSpPr txBox="1">
            <a:spLocks noChangeArrowheads="1"/>
          </p:cNvSpPr>
          <p:nvPr/>
        </p:nvSpPr>
        <p:spPr bwMode="auto">
          <a:xfrm>
            <a:off x="4978431" y="2341563"/>
            <a:ext cx="360362" cy="368300"/>
          </a:xfrm>
          <a:prstGeom prst="rect">
            <a:avLst/>
          </a:prstGeom>
          <a:noFill/>
          <a:ln w="9525">
            <a:noFill/>
            <a:miter lim="800000"/>
          </a:ln>
        </p:spPr>
        <p:txBody>
          <a:bodyPr>
            <a:spAutoFit/>
          </a:bodyPr>
          <a:lstStyle/>
          <a:p>
            <a:pPr>
              <a:spcBef>
                <a:spcPct val="50000"/>
              </a:spcBef>
            </a:pPr>
            <a:r>
              <a:rPr lang="en-US" altLang="zh-CN" sz="1800">
                <a:solidFill>
                  <a:schemeClr val="tx1"/>
                </a:solidFill>
                <a:latin typeface="Verdana" panose="020B0604030504040204" pitchFamily="34" charset="0"/>
                <a:ea typeface="宋体" panose="02010600030101010101" pitchFamily="2" charset="-122"/>
              </a:rPr>
              <a:t>R</a:t>
            </a:r>
            <a:endParaRPr lang="en-US" altLang="zh-CN" sz="1800">
              <a:solidFill>
                <a:schemeClr val="tx1"/>
              </a:solidFill>
              <a:latin typeface="Verdana" panose="020B0604030504040204" pitchFamily="34" charset="0"/>
              <a:ea typeface="宋体" panose="02010600030101010101" pitchFamily="2" charset="-122"/>
            </a:endParaRPr>
          </a:p>
        </p:txBody>
      </p:sp>
      <p:sp>
        <p:nvSpPr>
          <p:cNvPr id="58379" name="Text Box 35"/>
          <p:cNvSpPr txBox="1">
            <a:spLocks noChangeArrowheads="1"/>
          </p:cNvSpPr>
          <p:nvPr/>
        </p:nvSpPr>
        <p:spPr bwMode="auto">
          <a:xfrm>
            <a:off x="5627718" y="3567113"/>
            <a:ext cx="287338" cy="368300"/>
          </a:xfrm>
          <a:prstGeom prst="rect">
            <a:avLst/>
          </a:prstGeom>
          <a:noFill/>
          <a:ln w="9525">
            <a:noFill/>
            <a:miter lim="800000"/>
          </a:ln>
        </p:spPr>
        <p:txBody>
          <a:bodyPr>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0</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58380" name="Text Box 36"/>
          <p:cNvSpPr txBox="1">
            <a:spLocks noChangeArrowheads="1"/>
          </p:cNvSpPr>
          <p:nvPr/>
        </p:nvSpPr>
        <p:spPr bwMode="auto">
          <a:xfrm>
            <a:off x="5554692" y="2708275"/>
            <a:ext cx="612745" cy="368300"/>
          </a:xfrm>
          <a:prstGeom prst="rect">
            <a:avLst/>
          </a:prstGeom>
          <a:noFill/>
          <a:ln w="9525">
            <a:noFill/>
            <a:miter lim="800000"/>
          </a:ln>
        </p:spPr>
        <p:txBody>
          <a:bodyPr wrap="square">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-1</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58381" name="Text Box 37"/>
          <p:cNvSpPr txBox="1">
            <a:spLocks noChangeArrowheads="1"/>
          </p:cNvSpPr>
          <p:nvPr/>
        </p:nvSpPr>
        <p:spPr bwMode="auto">
          <a:xfrm>
            <a:off x="4835556" y="1982788"/>
            <a:ext cx="546064" cy="368300"/>
          </a:xfrm>
          <a:prstGeom prst="rect">
            <a:avLst/>
          </a:prstGeom>
          <a:noFill/>
          <a:ln w="9525">
            <a:noFill/>
            <a:miter lim="800000"/>
          </a:ln>
        </p:spPr>
        <p:txBody>
          <a:bodyPr wrap="square">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-1</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58382" name="Text Box 38"/>
          <p:cNvSpPr txBox="1">
            <a:spLocks noChangeArrowheads="1"/>
          </p:cNvSpPr>
          <p:nvPr/>
        </p:nvSpPr>
        <p:spPr bwMode="auto">
          <a:xfrm>
            <a:off x="3970368" y="1125538"/>
            <a:ext cx="553996" cy="368300"/>
          </a:xfrm>
          <a:prstGeom prst="rect">
            <a:avLst/>
          </a:prstGeom>
          <a:noFill/>
          <a:ln w="9525">
            <a:noFill/>
            <a:miter lim="800000"/>
          </a:ln>
        </p:spPr>
        <p:txBody>
          <a:bodyPr wrap="square">
            <a:spAutoFit/>
          </a:bodyPr>
          <a:lstStyle/>
          <a:p>
            <a:pPr>
              <a:spcBef>
                <a:spcPct val="50000"/>
              </a:spcBef>
            </a:pPr>
            <a:r>
              <a:rPr lang="en-US" altLang="zh-CN" sz="1800">
                <a:solidFill>
                  <a:srgbClr val="FF00FF"/>
                </a:solidFill>
                <a:latin typeface="Consolas" panose="020B0609020204030204" pitchFamily="49" charset="0"/>
                <a:cs typeface="Consolas" panose="020B0609020204030204" pitchFamily="49" charset="0"/>
              </a:rPr>
              <a:t>-2</a:t>
            </a:r>
            <a:endParaRPr lang="en-US" altLang="zh-CN" sz="1800">
              <a:solidFill>
                <a:srgbClr val="FF00FF"/>
              </a:solidFill>
              <a:latin typeface="Consolas" panose="020B0609020204030204" pitchFamily="49" charset="0"/>
              <a:cs typeface="Consolas" panose="020B0609020204030204" pitchFamily="49" charset="0"/>
            </a:endParaRPr>
          </a:p>
        </p:txBody>
      </p:sp>
      <p:sp>
        <p:nvSpPr>
          <p:cNvPr id="39" name="Text Box 2"/>
          <p:cNvSpPr txBox="1">
            <a:spLocks noChangeArrowheads="1"/>
          </p:cNvSpPr>
          <p:nvPr/>
        </p:nvSpPr>
        <p:spPr bwMode="auto">
          <a:xfrm>
            <a:off x="3062294" y="285728"/>
            <a:ext cx="2376488" cy="475615"/>
          </a:xfrm>
          <a:prstGeom prst="rect">
            <a:avLst/>
          </a:prstGeom>
          <a:noFill/>
          <a:ln w="9525">
            <a:noFill/>
            <a:miter lim="800000"/>
          </a:ln>
        </p:spPr>
        <p:txBody>
          <a:bodyPr>
            <a:spAutoFit/>
          </a:bodyPr>
          <a:lstStyle/>
          <a:p>
            <a:pPr>
              <a:lnSpc>
                <a:spcPct val="125000"/>
              </a:lnSpc>
            </a:pP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RR</a:t>
            </a: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调整实例</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1904018"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平衡</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ABLE_BEAUTIFY" val="smartTable{279ca1fa-4563-4954-ba23-c86a5f74ef80}"/>
</p:tagLst>
</file>

<file path=ppt/tags/tag64.xml><?xml version="1.0" encoding="utf-8"?>
<p:tagLst xmlns:p="http://schemas.openxmlformats.org/presentationml/2006/main">
  <p:tag name="COMMONDATA" val="eyJoZGlkIjoiNjExOTk1Mjc3ZmJkMjA0ZGRiNmEwOGRjODc0NmU2ODM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6264</Words>
  <Application>WPS 演示</Application>
  <PresentationFormat>宽屏</PresentationFormat>
  <Paragraphs>1948</Paragraphs>
  <Slides>55</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72" baseType="lpstr">
      <vt:lpstr>Arial</vt:lpstr>
      <vt:lpstr>宋体</vt:lpstr>
      <vt:lpstr>Wingdings</vt:lpstr>
      <vt:lpstr>Wingdings</vt:lpstr>
      <vt:lpstr>微软雅黑</vt:lpstr>
      <vt:lpstr>Calibri</vt:lpstr>
      <vt:lpstr>Arial Unicode MS</vt:lpstr>
      <vt:lpstr>Consolas</vt:lpstr>
      <vt:lpstr>隶书</vt:lpstr>
      <vt:lpstr>楷体</vt:lpstr>
      <vt:lpstr>黑体</vt:lpstr>
      <vt:lpstr>Times New Roman</vt:lpstr>
      <vt:lpstr>仿宋</vt:lpstr>
      <vt:lpstr>Verdana</vt:lpstr>
      <vt:lpstr>Wingdings</vt:lpstr>
      <vt:lpstr>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172</cp:revision>
  <dcterms:created xsi:type="dcterms:W3CDTF">2019-06-19T02:08:00Z</dcterms:created>
  <dcterms:modified xsi:type="dcterms:W3CDTF">2022-05-17T07:37:13Z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A8E96F95F8054F50A9E4501E764972CA</vt:lpwstr>
  </property>
</Properties>
</file>