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8"/>
  </p:notesMasterIdLst>
  <p:sldIdLst>
    <p:sldId id="384" r:id="rId2"/>
    <p:sldId id="385" r:id="rId3"/>
    <p:sldId id="387" r:id="rId4"/>
    <p:sldId id="388" r:id="rId5"/>
    <p:sldId id="403" r:id="rId6"/>
    <p:sldId id="394" r:id="rId7"/>
    <p:sldId id="397" r:id="rId8"/>
    <p:sldId id="405" r:id="rId9"/>
    <p:sldId id="414" r:id="rId10"/>
    <p:sldId id="412" r:id="rId11"/>
    <p:sldId id="401" r:id="rId12"/>
    <p:sldId id="346" r:id="rId13"/>
    <p:sldId id="259" r:id="rId14"/>
    <p:sldId id="347" r:id="rId15"/>
    <p:sldId id="337" r:id="rId16"/>
    <p:sldId id="260" r:id="rId17"/>
    <p:sldId id="261" r:id="rId18"/>
    <p:sldId id="348" r:id="rId19"/>
    <p:sldId id="262" r:id="rId20"/>
    <p:sldId id="349" r:id="rId21"/>
    <p:sldId id="263" r:id="rId22"/>
    <p:sldId id="264" r:id="rId23"/>
    <p:sldId id="325" r:id="rId24"/>
    <p:sldId id="338" r:id="rId25"/>
    <p:sldId id="326" r:id="rId26"/>
    <p:sldId id="266" r:id="rId27"/>
    <p:sldId id="267" r:id="rId28"/>
    <p:sldId id="268" r:id="rId29"/>
    <p:sldId id="356" r:id="rId30"/>
    <p:sldId id="318" r:id="rId31"/>
    <p:sldId id="269" r:id="rId32"/>
    <p:sldId id="357" r:id="rId33"/>
    <p:sldId id="270" r:id="rId34"/>
    <p:sldId id="350" r:id="rId35"/>
    <p:sldId id="271" r:id="rId36"/>
    <p:sldId id="358" r:id="rId37"/>
    <p:sldId id="272" r:id="rId38"/>
    <p:sldId id="273" r:id="rId39"/>
    <p:sldId id="359" r:id="rId40"/>
    <p:sldId id="274" r:id="rId41"/>
    <p:sldId id="280" r:id="rId42"/>
    <p:sldId id="417" r:id="rId43"/>
    <p:sldId id="281" r:id="rId44"/>
    <p:sldId id="351" r:id="rId45"/>
    <p:sldId id="372" r:id="rId46"/>
    <p:sldId id="373" r:id="rId47"/>
    <p:sldId id="374" r:id="rId48"/>
    <p:sldId id="375" r:id="rId49"/>
    <p:sldId id="376" r:id="rId50"/>
    <p:sldId id="377" r:id="rId51"/>
    <p:sldId id="380" r:id="rId52"/>
    <p:sldId id="381" r:id="rId53"/>
    <p:sldId id="382" r:id="rId54"/>
    <p:sldId id="282" r:id="rId55"/>
    <p:sldId id="283" r:id="rId56"/>
    <p:sldId id="339" r:id="rId57"/>
    <p:sldId id="361" r:id="rId58"/>
    <p:sldId id="362" r:id="rId59"/>
    <p:sldId id="418" r:id="rId60"/>
    <p:sldId id="420" r:id="rId61"/>
    <p:sldId id="421" r:id="rId62"/>
    <p:sldId id="284" r:id="rId63"/>
    <p:sldId id="353" r:id="rId64"/>
    <p:sldId id="340" r:id="rId65"/>
    <p:sldId id="363" r:id="rId66"/>
    <p:sldId id="285" r:id="rId67"/>
    <p:sldId id="364" r:id="rId68"/>
    <p:sldId id="286" r:id="rId69"/>
    <p:sldId id="287" r:id="rId70"/>
    <p:sldId id="342" r:id="rId71"/>
    <p:sldId id="288" r:id="rId72"/>
    <p:sldId id="343" r:id="rId73"/>
    <p:sldId id="289" r:id="rId74"/>
    <p:sldId id="409" r:id="rId75"/>
    <p:sldId id="352" r:id="rId76"/>
    <p:sldId id="306" r:id="rId77"/>
    <p:sldId id="307" r:id="rId78"/>
    <p:sldId id="365" r:id="rId79"/>
    <p:sldId id="308" r:id="rId80"/>
    <p:sldId id="344" r:id="rId81"/>
    <p:sldId id="309" r:id="rId82"/>
    <p:sldId id="310" r:id="rId83"/>
    <p:sldId id="354" r:id="rId84"/>
    <p:sldId id="311" r:id="rId85"/>
    <p:sldId id="312" r:id="rId86"/>
    <p:sldId id="313" r:id="rId87"/>
    <p:sldId id="314" r:id="rId88"/>
    <p:sldId id="315" r:id="rId89"/>
    <p:sldId id="316" r:id="rId90"/>
    <p:sldId id="321" r:id="rId91"/>
    <p:sldId id="355" r:id="rId92"/>
    <p:sldId id="323" r:id="rId93"/>
    <p:sldId id="328" r:id="rId94"/>
    <p:sldId id="368" r:id="rId95"/>
    <p:sldId id="329" r:id="rId96"/>
    <p:sldId id="330" r:id="rId97"/>
    <p:sldId id="331" r:id="rId98"/>
    <p:sldId id="332" r:id="rId99"/>
    <p:sldId id="333" r:id="rId100"/>
    <p:sldId id="370" r:id="rId101"/>
    <p:sldId id="334" r:id="rId102"/>
    <p:sldId id="335" r:id="rId103"/>
    <p:sldId id="336" r:id="rId104"/>
    <p:sldId id="410" r:id="rId105"/>
    <p:sldId id="411" r:id="rId106"/>
    <p:sldId id="416" r:id="rId10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6600"/>
    <a:srgbClr val="FF0000"/>
    <a:srgbClr val="CC3300"/>
    <a:srgbClr val="0033CC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0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37CF8-CBBF-417E-9D7F-12384F337B5F}" type="datetimeFigureOut">
              <a:rPr lang="zh-CN" altLang="en-US" smtClean="0"/>
              <a:pPr/>
              <a:t>2022/3/2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E73B-E02D-47AB-8CD4-E616256BCC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37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0E73B-E02D-47AB-8CD4-E616256BCC4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5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0E73B-E02D-47AB-8CD4-E616256BCC4F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3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A6652C-A4DE-402D-92B0-D42917556F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A7B2D-2999-4731-ACCA-D68246C7CE2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B8ABC-95B7-4FD7-A818-96CBC733FE9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4" name="日期占位符 12190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545F9-B2B8-458F-B9B6-9206C0733609}" type="datetime1">
              <a:rPr lang="zh-CN" altLang="en-US"/>
              <a:pPr>
                <a:defRPr/>
              </a:pPr>
              <a:t>2022/3/2</a:t>
            </a:fld>
            <a:endParaRPr lang="zh-CN" altLang="en-US"/>
          </a:p>
        </p:txBody>
      </p:sp>
      <p:sp>
        <p:nvSpPr>
          <p:cNvPr id="5" name="页脚占位符 12190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219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E9509F-81A9-4D4F-AA7D-29F716A02610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72FA7-9479-42A4-893B-583500900BB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4B2876-45FC-4139-B0F7-8D7CE9CD434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EA7C6-9F45-4024-9A7E-3326ED4469A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FA6EA-3728-43BD-A738-306F8F8CBD0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C86313-0B89-4E16-87B6-35DD788D8C3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A9E95-0254-4B86-B673-F8F94667379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3B507-1D33-4EE4-805D-826F7F0EFA3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5168DF-99DF-4CB6-A0D8-2D1905A679E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66B1070-0465-4DBF-A98C-16F1A5A21A5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8469312" cy="3581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noProof="1" smtClean="0"/>
              <a:t>数据结构课程的教学目的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55776" y="3645024"/>
            <a:ext cx="5976664" cy="1752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200" noProof="1" smtClean="0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    ----提高编程能力</a:t>
            </a:r>
            <a:endParaRPr lang="zh-CN" altLang="en-US" sz="5200" noProof="1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eaLnBrk="1" hangingPunct="1">
              <a:defRPr/>
            </a:pPr>
            <a:endParaRPr lang="zh-CN" altLang="en-US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691680" y="1412776"/>
            <a:ext cx="6552728" cy="4320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 学习建议：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  1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）课堂作业本（难点和关键点）（讨论）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  2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）课后作业  （巩固课程）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dirty="0">
                <a:latin typeface="楷体" pitchFamily="49" charset="-122"/>
                <a:ea typeface="楷体" pitchFamily="49" charset="-122"/>
              </a:rPr>
              <a:t>cao_cp@usst.edu.cn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 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说明：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数据结构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1+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章节的序号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姓名）  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  3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）交流：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QQ:</a:t>
            </a:r>
          </a:p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）课程的答疑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20222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928670"/>
            <a:ext cx="7572428" cy="4030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intersection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(Set s1,Set s2,Set &amp;s3)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求集合的交集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s3.length=0;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i=0;i&lt;s1.length;i++)	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中出现在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(inset(s2,s1.data[i]))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s3.data[s3.length]=s1.data[i];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s3.length++;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310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28728" y="571480"/>
            <a:ext cx="285752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 pitchFamily="2" charset="2"/>
              </a:rPr>
              <a:t>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设计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主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函数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714480" y="1357298"/>
            <a:ext cx="6264275" cy="4445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44000" rIns="180000" bIns="144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a[]={1,4,2,6,8};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b[]={2,5,3,6};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Set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s1,s2,s3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s1,a,5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s2,b,4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	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(s1,s2,s3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的并集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:”);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(s1,s2,s3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的差集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:”);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dispset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 </a:t>
            </a: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intersection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(s1,s2,s3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的交集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:”);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10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428728" y="500042"/>
            <a:ext cx="36433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应用程序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SetApp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2700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310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214810" y="1357298"/>
            <a:ext cx="1214446" cy="571504"/>
          </a:xfrm>
          <a:prstGeom prst="roundRect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main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571604" y="2786058"/>
            <a:ext cx="785818" cy="5715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cset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500298" y="2786058"/>
            <a:ext cx="1071570" cy="5715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dispset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071934" y="4143380"/>
            <a:ext cx="928694" cy="5715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inset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357686" y="2786058"/>
            <a:ext cx="785818" cy="5715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add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429256" y="2786058"/>
            <a:ext cx="785818" cy="5715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sub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6500826" y="2786058"/>
            <a:ext cx="1928826" cy="5715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intersection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4" name="直接箭头连接符 13"/>
          <p:cNvCxnSpPr>
            <a:stCxn id="6" idx="2"/>
            <a:endCxn id="10" idx="0"/>
          </p:cNvCxnSpPr>
          <p:nvPr/>
        </p:nvCxnSpPr>
        <p:spPr>
          <a:xfrm rot="5400000">
            <a:off x="4357686" y="2321711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 flipV="1">
            <a:off x="3214678" y="1928802"/>
            <a:ext cx="1285884" cy="857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 flipV="1">
            <a:off x="2143108" y="1928802"/>
            <a:ext cx="2143140" cy="857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 rot="16200000" flipH="1">
            <a:off x="5018487" y="1982380"/>
            <a:ext cx="857256" cy="750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2" idx="0"/>
          </p:cNvCxnSpPr>
          <p:nvPr/>
        </p:nvCxnSpPr>
        <p:spPr>
          <a:xfrm>
            <a:off x="5357818" y="1928802"/>
            <a:ext cx="2107421" cy="857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  <a:endCxn id="9" idx="0"/>
          </p:cNvCxnSpPr>
          <p:nvPr/>
        </p:nvCxnSpPr>
        <p:spPr>
          <a:xfrm rot="5400000">
            <a:off x="4250529" y="3643314"/>
            <a:ext cx="785818" cy="21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2"/>
          </p:cNvCxnSpPr>
          <p:nvPr/>
        </p:nvCxnSpPr>
        <p:spPr>
          <a:xfrm rot="5400000">
            <a:off x="4911331" y="3232546"/>
            <a:ext cx="785818" cy="1035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9" idx="3"/>
          </p:cNvCxnSpPr>
          <p:nvPr/>
        </p:nvCxnSpPr>
        <p:spPr>
          <a:xfrm rot="5400000">
            <a:off x="5697149" y="2661042"/>
            <a:ext cx="1071570" cy="2464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500166" y="2428868"/>
            <a:ext cx="3929090" cy="2639521"/>
            <a:chOff x="1500166" y="2428868"/>
            <a:chExt cx="3929090" cy="2639521"/>
          </a:xfrm>
        </p:grpSpPr>
        <p:sp>
          <p:nvSpPr>
            <p:cNvPr id="29" name="任意多边形 28"/>
            <p:cNvSpPr/>
            <p:nvPr/>
          </p:nvSpPr>
          <p:spPr bwMode="auto">
            <a:xfrm>
              <a:off x="1500166" y="2428868"/>
              <a:ext cx="3929090" cy="2639521"/>
            </a:xfrm>
            <a:custGeom>
              <a:avLst/>
              <a:gdLst>
                <a:gd name="connsiteX0" fmla="*/ 0 w 3984172"/>
                <a:gd name="connsiteY0" fmla="*/ 0 h 2664823"/>
                <a:gd name="connsiteX1" fmla="*/ 0 w 3984172"/>
                <a:gd name="connsiteY1" fmla="*/ 2664823 h 2664823"/>
                <a:gd name="connsiteX2" fmla="*/ 3984172 w 3984172"/>
                <a:gd name="connsiteY2" fmla="*/ 2651760 h 2664823"/>
                <a:gd name="connsiteX3" fmla="*/ 3984172 w 3984172"/>
                <a:gd name="connsiteY3" fmla="*/ 1502228 h 2664823"/>
                <a:gd name="connsiteX4" fmla="*/ 2560320 w 3984172"/>
                <a:gd name="connsiteY4" fmla="*/ 1502228 h 2664823"/>
                <a:gd name="connsiteX5" fmla="*/ 2560320 w 3984172"/>
                <a:gd name="connsiteY5" fmla="*/ 13063 h 2664823"/>
                <a:gd name="connsiteX6" fmla="*/ 0 w 3984172"/>
                <a:gd name="connsiteY6" fmla="*/ 0 h 2664823"/>
                <a:gd name="connsiteX0" fmla="*/ 0 w 3984172"/>
                <a:gd name="connsiteY0" fmla="*/ 0 h 2664823"/>
                <a:gd name="connsiteX1" fmla="*/ 0 w 3984172"/>
                <a:gd name="connsiteY1" fmla="*/ 2664823 h 2664823"/>
                <a:gd name="connsiteX2" fmla="*/ 3984172 w 3984172"/>
                <a:gd name="connsiteY2" fmla="*/ 2651760 h 2664823"/>
                <a:gd name="connsiteX3" fmla="*/ 3984172 w 3984172"/>
                <a:gd name="connsiteY3" fmla="*/ 1502228 h 2664823"/>
                <a:gd name="connsiteX4" fmla="*/ 2560320 w 3984172"/>
                <a:gd name="connsiteY4" fmla="*/ 1502228 h 2664823"/>
                <a:gd name="connsiteX5" fmla="*/ 2560320 w 3984172"/>
                <a:gd name="connsiteY5" fmla="*/ 13063 h 2664823"/>
                <a:gd name="connsiteX6" fmla="*/ 0 w 3984172"/>
                <a:gd name="connsiteY6" fmla="*/ 0 h 2664823"/>
                <a:gd name="connsiteX0" fmla="*/ 0 w 3984172"/>
                <a:gd name="connsiteY0" fmla="*/ 0 h 2664823"/>
                <a:gd name="connsiteX1" fmla="*/ 0 w 3984172"/>
                <a:gd name="connsiteY1" fmla="*/ 2664823 h 2664823"/>
                <a:gd name="connsiteX2" fmla="*/ 3984172 w 3984172"/>
                <a:gd name="connsiteY2" fmla="*/ 2651760 h 2664823"/>
                <a:gd name="connsiteX3" fmla="*/ 3984172 w 3984172"/>
                <a:gd name="connsiteY3" fmla="*/ 1502228 h 2664823"/>
                <a:gd name="connsiteX4" fmla="*/ 2560320 w 3984172"/>
                <a:gd name="connsiteY4" fmla="*/ 1502228 h 2664823"/>
                <a:gd name="connsiteX5" fmla="*/ 2560320 w 3984172"/>
                <a:gd name="connsiteY5" fmla="*/ 13063 h 2664823"/>
                <a:gd name="connsiteX6" fmla="*/ 0 w 3984172"/>
                <a:gd name="connsiteY6" fmla="*/ 0 h 266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84172" h="2664823">
                  <a:moveTo>
                    <a:pt x="0" y="0"/>
                  </a:moveTo>
                  <a:lnTo>
                    <a:pt x="0" y="2664823"/>
                  </a:lnTo>
                  <a:lnTo>
                    <a:pt x="3984172" y="2651760"/>
                  </a:lnTo>
                  <a:lnTo>
                    <a:pt x="3984172" y="1502228"/>
                  </a:lnTo>
                  <a:lnTo>
                    <a:pt x="2560320" y="1502228"/>
                  </a:lnTo>
                  <a:lnTo>
                    <a:pt x="2560320" y="13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42000"/>
              </a:schemeClr>
            </a:solidFill>
            <a:ln w="38100">
              <a:solidFill>
                <a:srgbClr val="00B0F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85918" y="3786190"/>
              <a:ext cx="1143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ASet</a:t>
              </a:r>
              <a:endParaRPr lang="zh-CN" altLang="en-US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58491" y="2000240"/>
            <a:ext cx="4650378" cy="1702672"/>
            <a:chOff x="4258491" y="2000240"/>
            <a:chExt cx="4650378" cy="1702672"/>
          </a:xfrm>
        </p:grpSpPr>
        <p:sp>
          <p:nvSpPr>
            <p:cNvPr id="30" name="任意多边形 29"/>
            <p:cNvSpPr/>
            <p:nvPr/>
          </p:nvSpPr>
          <p:spPr bwMode="auto">
            <a:xfrm>
              <a:off x="4258491" y="2000240"/>
              <a:ext cx="4650378" cy="1702672"/>
            </a:xfrm>
            <a:custGeom>
              <a:avLst/>
              <a:gdLst>
                <a:gd name="connsiteX0" fmla="*/ 4245429 w 4650378"/>
                <a:gd name="connsiteY0" fmla="*/ 13063 h 1332411"/>
                <a:gd name="connsiteX1" fmla="*/ 0 w 4650378"/>
                <a:gd name="connsiteY1" fmla="*/ 104503 h 1332411"/>
                <a:gd name="connsiteX2" fmla="*/ 26126 w 4650378"/>
                <a:gd name="connsiteY2" fmla="*/ 1332411 h 1332411"/>
                <a:gd name="connsiteX3" fmla="*/ 4650378 w 4650378"/>
                <a:gd name="connsiteY3" fmla="*/ 1240971 h 1332411"/>
                <a:gd name="connsiteX4" fmla="*/ 4637315 w 4650378"/>
                <a:gd name="connsiteY4" fmla="*/ 0 h 1332411"/>
                <a:gd name="connsiteX5" fmla="*/ 4245429 w 4650378"/>
                <a:gd name="connsiteY5" fmla="*/ 13063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50378" h="1332411">
                  <a:moveTo>
                    <a:pt x="4245429" y="13063"/>
                  </a:moveTo>
                  <a:lnTo>
                    <a:pt x="0" y="104503"/>
                  </a:lnTo>
                  <a:lnTo>
                    <a:pt x="26126" y="1332411"/>
                  </a:lnTo>
                  <a:lnTo>
                    <a:pt x="4650378" y="1240971"/>
                  </a:lnTo>
                  <a:lnTo>
                    <a:pt x="4637315" y="0"/>
                  </a:lnTo>
                  <a:lnTo>
                    <a:pt x="4245429" y="13063"/>
                  </a:lnTo>
                  <a:close/>
                </a:path>
              </a:pathLst>
            </a:custGeom>
            <a:solidFill>
              <a:srgbClr val="FF0000">
                <a:alpha val="16000"/>
              </a:srgbClr>
            </a:solidFill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00958" y="2214554"/>
              <a:ext cx="1143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BSet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293845" y="702423"/>
            <a:ext cx="5635609" cy="45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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程序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执行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结果</a:t>
            </a:r>
            <a:endParaRPr lang="zh-CN" altLang="en-US" sz="22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571604" y="1571612"/>
            <a:ext cx="5029210" cy="22144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1 4 2 6 8</a:t>
            </a:r>
          </a:p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2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5 3 6</a:t>
            </a:r>
          </a:p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的并集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1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4 2 6 8 5 3</a:t>
            </a:r>
          </a:p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的差集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1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4 8</a:t>
            </a:r>
          </a:p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的交集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 2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10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文本框 33793"/>
          <p:cNvSpPr txBox="1">
            <a:spLocks noChangeArrowheads="1"/>
          </p:cNvSpPr>
          <p:nvPr/>
        </p:nvSpPr>
        <p:spPr bwMode="auto">
          <a:xfrm>
            <a:off x="914400" y="1268760"/>
            <a:ext cx="82296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3600" dirty="0">
                <a:solidFill>
                  <a:srgbClr val="FF3300"/>
                </a:solidFill>
                <a:ea typeface="隶书" pitchFamily="49" charset="-122"/>
              </a:rPr>
              <a:t>本章小结</a:t>
            </a:r>
          </a:p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2800" b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ea typeface="楷体_GB2312" pitchFamily="49" charset="-122"/>
              </a:rPr>
              <a:t>本章介绍了数据结构的基本概念，主要学习要点如下：</a:t>
            </a:r>
          </a:p>
          <a:p>
            <a:pPr algn="just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dirty="0">
                <a:ea typeface="楷体_GB2312" pitchFamily="49" charset="-122"/>
              </a:rPr>
              <a:t>      （</a:t>
            </a:r>
            <a:r>
              <a:rPr lang="en-US" altLang="zh-CN" dirty="0">
                <a:ea typeface="楷体_GB2312" pitchFamily="49" charset="-122"/>
              </a:rPr>
              <a:t>1</a:t>
            </a:r>
            <a:r>
              <a:rPr lang="zh-CN" altLang="en-US" dirty="0">
                <a:ea typeface="楷体_GB2312" pitchFamily="49" charset="-122"/>
              </a:rPr>
              <a:t>）数据结构的定义，数据结构包含的逻辑结构、存储结构和运算三方面的相互关系。</a:t>
            </a:r>
          </a:p>
          <a:p>
            <a:pPr algn="just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dirty="0">
                <a:ea typeface="楷体_GB2312" pitchFamily="49" charset="-122"/>
              </a:rPr>
              <a:t>      （</a:t>
            </a:r>
            <a:r>
              <a:rPr lang="en-US" altLang="zh-CN" dirty="0">
                <a:ea typeface="楷体_GB2312" pitchFamily="49" charset="-122"/>
              </a:rPr>
              <a:t>2</a:t>
            </a:r>
            <a:r>
              <a:rPr lang="zh-CN" altLang="en-US" dirty="0">
                <a:ea typeface="楷体_GB2312" pitchFamily="49" charset="-122"/>
              </a:rPr>
              <a:t>）各种逻辑结构即线性结构、树形结构和图形结构之间的差别。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文本框 58369"/>
          <p:cNvSpPr txBox="1">
            <a:spLocks noChangeArrowheads="1"/>
          </p:cNvSpPr>
          <p:nvPr/>
        </p:nvSpPr>
        <p:spPr bwMode="auto">
          <a:xfrm>
            <a:off x="1187624" y="1628800"/>
            <a:ext cx="746760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dirty="0">
                <a:ea typeface="楷体_GB2312" pitchFamily="49" charset="-122"/>
              </a:rPr>
              <a:t>（</a:t>
            </a:r>
            <a:r>
              <a:rPr lang="en-US" altLang="zh-CN" dirty="0">
                <a:ea typeface="楷体_GB2312" pitchFamily="49" charset="-122"/>
              </a:rPr>
              <a:t>3</a:t>
            </a:r>
            <a:r>
              <a:rPr lang="zh-CN" altLang="en-US" dirty="0">
                <a:ea typeface="楷体_GB2312" pitchFamily="49" charset="-122"/>
              </a:rPr>
              <a:t>）数据结构和数据类型的差别和联系。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dirty="0">
                <a:ea typeface="楷体_GB2312" pitchFamily="49" charset="-122"/>
              </a:rPr>
              <a:t>（</a:t>
            </a:r>
            <a:r>
              <a:rPr lang="en-US" altLang="zh-CN" dirty="0">
                <a:ea typeface="楷体_GB2312" pitchFamily="49" charset="-122"/>
              </a:rPr>
              <a:t>4</a:t>
            </a:r>
            <a:r>
              <a:rPr lang="zh-CN" altLang="en-US" dirty="0">
                <a:ea typeface="楷体_GB2312" pitchFamily="49" charset="-122"/>
              </a:rPr>
              <a:t>）算法的定义及其特性。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dirty="0">
                <a:ea typeface="楷体_GB2312" pitchFamily="49" charset="-122"/>
              </a:rPr>
              <a:t>（</a:t>
            </a:r>
            <a:r>
              <a:rPr lang="en-US" altLang="zh-CN" dirty="0">
                <a:ea typeface="楷体_GB2312" pitchFamily="49" charset="-122"/>
              </a:rPr>
              <a:t>5</a:t>
            </a:r>
            <a:r>
              <a:rPr lang="zh-CN" altLang="en-US" dirty="0">
                <a:ea typeface="楷体_GB2312" pitchFamily="49" charset="-122"/>
              </a:rPr>
              <a:t>）算法的时间复杂度和空间复杂度分析。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b="0" dirty="0"/>
          </a:p>
        </p:txBody>
      </p:sp>
      <p:sp>
        <p:nvSpPr>
          <p:cNvPr id="110595" name="文本框 58370"/>
          <p:cNvSpPr txBox="1">
            <a:spLocks noChangeArrowheads="1"/>
          </p:cNvSpPr>
          <p:nvPr/>
        </p:nvSpPr>
        <p:spPr bwMode="auto">
          <a:xfrm>
            <a:off x="1100138" y="36449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endParaRPr lang="zh-CN" altLang="en-US">
              <a:solidFill>
                <a:srgbClr val="FF33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172033"/>
          <p:cNvSpPr txBox="1">
            <a:spLocks noChangeArrowheads="1"/>
          </p:cNvSpPr>
          <p:nvPr/>
        </p:nvSpPr>
        <p:spPr bwMode="auto">
          <a:xfrm>
            <a:off x="1403648" y="1124744"/>
            <a:ext cx="684024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dirty="0">
                <a:solidFill>
                  <a:srgbClr val="FF3300"/>
                </a:solidFill>
                <a:ea typeface="楷体_GB2312" pitchFamily="49" charset="-122"/>
              </a:rPr>
              <a:t>思考题：</a:t>
            </a:r>
          </a:p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dirty="0">
                <a:ea typeface="楷体_GB2312" pitchFamily="49" charset="-122"/>
              </a:rPr>
              <a:t>　　</a:t>
            </a:r>
            <a:r>
              <a:rPr lang="en-US" altLang="zh-CN" dirty="0">
                <a:ea typeface="楷体_GB2312" pitchFamily="49" charset="-122"/>
              </a:rPr>
              <a:t>1</a:t>
            </a:r>
            <a:r>
              <a:rPr lang="zh-CN" altLang="en-US" dirty="0">
                <a:ea typeface="楷体_GB2312" pitchFamily="49" charset="-122"/>
              </a:rPr>
              <a:t>、数据类型和抽象数据类型有什么不同？</a:t>
            </a:r>
            <a:endParaRPr lang="en-US" altLang="zh-CN" dirty="0"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endParaRPr lang="en-US" altLang="zh-CN" dirty="0"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dirty="0">
                <a:ea typeface="楷体_GB2312" pitchFamily="49" charset="-122"/>
              </a:rPr>
              <a:t>        2</a:t>
            </a:r>
            <a:r>
              <a:rPr lang="zh-CN" altLang="en-US" dirty="0">
                <a:ea typeface="楷体_GB2312" pitchFamily="49" charset="-122"/>
              </a:rPr>
              <a:t>、 基于数据结构的</a:t>
            </a:r>
            <a:r>
              <a:rPr lang="zh-CN" altLang="en-US" dirty="0" smtClean="0">
                <a:ea typeface="楷体_GB2312" pitchFamily="49" charset="-122"/>
              </a:rPr>
              <a:t>编程</a:t>
            </a:r>
            <a:endParaRPr lang="en-US" altLang="zh-CN" dirty="0" smtClean="0"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382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143108" y="571480"/>
            <a:ext cx="48244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第</a:t>
            </a:r>
            <a:r>
              <a:rPr lang="en-US" altLang="zh-CN" sz="40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</a:t>
            </a:r>
            <a:r>
              <a:rPr lang="zh-CN" altLang="en-US" sz="40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章 概论 </a:t>
            </a:r>
          </a:p>
        </p:txBody>
      </p:sp>
      <p:sp>
        <p:nvSpPr>
          <p:cNvPr id="16388" name="Text Box 8"/>
          <p:cNvSpPr txBox="1">
            <a:spLocks noChangeArrowheads="1"/>
          </p:cNvSpPr>
          <p:nvPr/>
        </p:nvSpPr>
        <p:spPr bwMode="auto">
          <a:xfrm>
            <a:off x="2000232" y="1857364"/>
            <a:ext cx="5786478" cy="223247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80000" tIns="252000" bIns="25200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1">
              <a:spcBef>
                <a:spcPct val="50000"/>
              </a:spcBef>
            </a:pPr>
            <a:r>
              <a:rPr lang="en-US" altLang="zh-CN" sz="280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1.1  </a:t>
            </a:r>
            <a:r>
              <a:rPr lang="zh-CN" altLang="en-US" sz="280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数据结构</a:t>
            </a:r>
            <a:r>
              <a:rPr lang="zh-CN" altLang="en-US" sz="280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概述</a:t>
            </a:r>
            <a:endParaRPr lang="en-US" altLang="zh-CN" sz="2800" dirty="0" smtClean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1.2  </a:t>
            </a:r>
            <a:r>
              <a:rPr lang="zh-CN" altLang="en-US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算法和算法分析</a:t>
            </a:r>
            <a:endParaRPr lang="en-US" altLang="zh-CN" sz="2800" dirty="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1.3  </a:t>
            </a:r>
            <a:r>
              <a:rPr lang="zh-CN" altLang="en-US" sz="280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数据结构程序设计</a:t>
            </a:r>
            <a:endParaRPr lang="zh-CN" altLang="en-US" sz="280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4282" y="1857364"/>
            <a:ext cx="571471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第</a:t>
            </a:r>
            <a:r>
              <a:rPr lang="en-US" altLang="zh-CN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</a:t>
            </a:r>
            <a:r>
              <a:rPr lang="zh-CN" altLang="en-US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章 </a:t>
            </a:r>
            <a:endParaRPr lang="en-US" altLang="zh-CN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概论 </a:t>
            </a:r>
            <a:endParaRPr lang="zh-CN" altLang="en-US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onsolas" pitchFamily="49" charset="0"/>
              <a:ea typeface="隶书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8"/>
          <p:cNvSpPr txBox="1">
            <a:spLocks noChangeArrowheads="1"/>
          </p:cNvSpPr>
          <p:nvPr/>
        </p:nvSpPr>
        <p:spPr bwMode="auto">
          <a:xfrm>
            <a:off x="1260474" y="285728"/>
            <a:ext cx="61198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1.1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数据结构概述</a:t>
            </a:r>
          </a:p>
        </p:txBody>
      </p:sp>
      <p:sp>
        <p:nvSpPr>
          <p:cNvPr id="16389" name="Text Box 9"/>
          <p:cNvSpPr txBox="1">
            <a:spLocks noChangeArrowheads="1"/>
          </p:cNvSpPr>
          <p:nvPr/>
        </p:nvSpPr>
        <p:spPr bwMode="auto">
          <a:xfrm>
            <a:off x="1331912" y="1191268"/>
            <a:ext cx="407196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1.1.1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什么是数据结构</a:t>
            </a:r>
          </a:p>
        </p:txBody>
      </p:sp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1589114" y="2114544"/>
            <a:ext cx="42687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计算机数据运算的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一般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过程： 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391" name="Text Box 11"/>
          <p:cNvSpPr txBox="1">
            <a:spLocks noChangeArrowheads="1"/>
          </p:cNvSpPr>
          <p:nvPr/>
        </p:nvSpPr>
        <p:spPr bwMode="auto">
          <a:xfrm>
            <a:off x="1285852" y="4500570"/>
            <a:ext cx="760415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是信息的载体，能够被计算机识别、存储和加工处理，数据包括文字、表格、图像等。</a:t>
            </a:r>
          </a:p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是数据的内涵，即数据所表达的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意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义。 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2714620"/>
            <a:ext cx="477840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181106" y="613832"/>
            <a:ext cx="77486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数据的基本单位是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数据元素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（有时称为结点、记录等），通常把数据元素作为一个整体进行处理。例如，一个班的学生数据包括张三、李四等数据元素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214546" y="2571744"/>
            <a:ext cx="5000660" cy="3357586"/>
            <a:chOff x="2214546" y="2571744"/>
            <a:chExt cx="5000660" cy="3357586"/>
          </a:xfrm>
        </p:grpSpPr>
        <p:sp>
          <p:nvSpPr>
            <p:cNvPr id="7" name="矩形 6"/>
            <p:cNvSpPr/>
            <p:nvPr/>
          </p:nvSpPr>
          <p:spPr>
            <a:xfrm>
              <a:off x="2214546" y="2571744"/>
              <a:ext cx="5000660" cy="2571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57554" y="2786058"/>
              <a:ext cx="2071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一个学生数据</a:t>
              </a:r>
              <a:endParaRPr lang="zh-CN" altLang="en-US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500298" y="3500438"/>
              <a:ext cx="1357322" cy="1285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张三，男，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101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班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214810" y="3500438"/>
              <a:ext cx="1357322" cy="1285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李四，计科系，北京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15008" y="4000504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宋体"/>
                  <a:ea typeface="宋体"/>
                </a:rPr>
                <a:t>… …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9" name="直接箭头连接符 8"/>
            <p:cNvCxnSpPr>
              <a:endCxn id="4" idx="4"/>
            </p:cNvCxnSpPr>
            <p:nvPr/>
          </p:nvCxnSpPr>
          <p:spPr>
            <a:xfrm rot="10800000">
              <a:off x="3178960" y="4786322"/>
              <a:ext cx="821537" cy="78581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5" idx="4"/>
            </p:cNvCxnSpPr>
            <p:nvPr/>
          </p:nvCxnSpPr>
          <p:spPr>
            <a:xfrm rot="5400000" flipH="1" flipV="1">
              <a:off x="4196951" y="4875621"/>
              <a:ext cx="785818" cy="60722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6" idx="2"/>
            </p:cNvCxnSpPr>
            <p:nvPr/>
          </p:nvCxnSpPr>
          <p:spPr>
            <a:xfrm flipV="1">
              <a:off x="4786314" y="4400614"/>
              <a:ext cx="1393041" cy="1171526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714744" y="552922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CC3300"/>
                  </a:solidFill>
                  <a:latin typeface="楷体" pitchFamily="49" charset="-122"/>
                  <a:ea typeface="楷体" pitchFamily="49" charset="-122"/>
                </a:rPr>
                <a:t>数据元素</a:t>
              </a:r>
              <a:endParaRPr lang="zh-CN" altLang="en-US" sz="20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181106" y="613832"/>
            <a:ext cx="774861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是具有相同类型的数据元素的集合，因为所有数据元素类型相同时处理起来更加方便，所以在数据结构中除特别指定外数据通常都是数据对象 。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785918" y="2571744"/>
            <a:ext cx="6072230" cy="3357586"/>
            <a:chOff x="1785918" y="2571744"/>
            <a:chExt cx="6072230" cy="3357586"/>
          </a:xfrm>
        </p:grpSpPr>
        <p:sp>
          <p:nvSpPr>
            <p:cNvPr id="12" name="矩形 11"/>
            <p:cNvSpPr/>
            <p:nvPr/>
          </p:nvSpPr>
          <p:spPr>
            <a:xfrm>
              <a:off x="2857488" y="2571744"/>
              <a:ext cx="5000660" cy="2571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43306" y="2857496"/>
              <a:ext cx="2286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一个学生数据对象</a:t>
              </a:r>
              <a:endParaRPr lang="zh-CN" altLang="en-US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143240" y="3500438"/>
              <a:ext cx="1357322" cy="1285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张三，男，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101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班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857752" y="3500438"/>
              <a:ext cx="1357322" cy="1285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李四，男，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102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班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57950" y="4000504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宋体"/>
                  <a:ea typeface="宋体"/>
                </a:rPr>
                <a:t>… …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10800000">
              <a:off x="3821902" y="4786322"/>
              <a:ext cx="821537" cy="78581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5400000" flipH="1" flipV="1">
              <a:off x="4839893" y="4875621"/>
              <a:ext cx="785818" cy="60722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5429256" y="4400614"/>
              <a:ext cx="1393041" cy="1171526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714744" y="5529220"/>
              <a:ext cx="2786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CC3300"/>
                  </a:solidFill>
                  <a:latin typeface="楷体" pitchFamily="49" charset="-122"/>
                  <a:ea typeface="楷体" pitchFamily="49" charset="-122"/>
                </a:rPr>
                <a:t>相同类型的数据元素</a:t>
              </a:r>
              <a:endParaRPr lang="zh-CN" altLang="en-US" sz="2000" dirty="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2500298" y="3857628"/>
              <a:ext cx="857256" cy="158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85918" y="364331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姓名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2500298" y="4203529"/>
              <a:ext cx="857256" cy="158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85918" y="398921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性别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2500298" y="4500570"/>
              <a:ext cx="857256" cy="158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785918" y="4286256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班号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285852" y="357166"/>
            <a:ext cx="750099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有时一个数据元素可以由若干个数据项（也可称为字段、域、属性）组成。</a:t>
            </a:r>
            <a:endParaRPr lang="en-US" altLang="zh-CN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数据项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是具有独立意义的不可分割的最小标识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单位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例如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～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100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的整数数据中，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就是一个数据元素；又比如在一个学生表中，一个学生记录可称为一个数据元素，而这个元素中的某一字段（如姓名）就是一个数据项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00232" y="3286124"/>
            <a:ext cx="6072230" cy="3357586"/>
            <a:chOff x="2000232" y="3286124"/>
            <a:chExt cx="6072230" cy="3357586"/>
          </a:xfrm>
        </p:grpSpPr>
        <p:sp>
          <p:nvSpPr>
            <p:cNvPr id="3" name="矩形 2"/>
            <p:cNvSpPr/>
            <p:nvPr/>
          </p:nvSpPr>
          <p:spPr>
            <a:xfrm>
              <a:off x="3071802" y="3286124"/>
              <a:ext cx="5000660" cy="257176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57620" y="3571876"/>
              <a:ext cx="2286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一个学生数据对象</a:t>
              </a:r>
              <a:endParaRPr lang="zh-CN" altLang="en-US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357554" y="4214818"/>
              <a:ext cx="1357322" cy="1285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张三，男，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101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班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072066" y="4214818"/>
              <a:ext cx="1357322" cy="1285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李四，男，</a:t>
              </a:r>
              <a:r>
                <a:rPr lang="en-US" altLang="zh-CN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102</a:t>
              </a:r>
              <a:r>
                <a:rPr lang="zh-CN" altLang="en-US" sz="18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班</a:t>
              </a:r>
              <a:endPara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72264" y="4714884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宋体"/>
                  <a:ea typeface="宋体"/>
                </a:rPr>
                <a:t>… …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10800000">
              <a:off x="4036216" y="5500702"/>
              <a:ext cx="821537" cy="78581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rot="5400000" flipH="1" flipV="1">
              <a:off x="5054207" y="5590001"/>
              <a:ext cx="785818" cy="60722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5643570" y="5114994"/>
              <a:ext cx="1393041" cy="1171526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9058" y="6243600"/>
              <a:ext cx="2786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CC3300"/>
                  </a:solidFill>
                  <a:latin typeface="楷体" pitchFamily="49" charset="-122"/>
                  <a:ea typeface="楷体" pitchFamily="49" charset="-122"/>
                </a:rPr>
                <a:t>相同类型的数据元素</a:t>
              </a:r>
              <a:endParaRPr lang="zh-CN" altLang="en-US" sz="2000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2714612" y="4572008"/>
              <a:ext cx="857256" cy="158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000232" y="435769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姓名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2714612" y="4917909"/>
              <a:ext cx="857256" cy="158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00232" y="4703595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性别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2714612" y="5214950"/>
              <a:ext cx="857256" cy="158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000232" y="5000636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班号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071538" y="500042"/>
            <a:ext cx="789148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是相互之间存在一种或多种特定关系的数据元素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集合。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这些数据元素不是孤立存在的，而是有着某种关系，这种关系构成了某种结构。 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714480" y="2571744"/>
            <a:ext cx="6929486" cy="2037819"/>
            <a:chOff x="1714480" y="2571744"/>
            <a:chExt cx="6929486" cy="2037819"/>
          </a:xfrm>
        </p:grpSpPr>
        <p:cxnSp>
          <p:nvCxnSpPr>
            <p:cNvPr id="6" name="直接箭头连接符 5"/>
            <p:cNvCxnSpPr/>
            <p:nvPr/>
          </p:nvCxnSpPr>
          <p:spPr>
            <a:xfrm rot="10800000">
              <a:off x="6357950" y="3929066"/>
              <a:ext cx="428628" cy="158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858016" y="3286124"/>
              <a:ext cx="17859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在数据结构中主要讨论数据元素之间的</a:t>
              </a:r>
              <a:r>
                <a:rPr lang="zh-CN" altLang="en-US" sz="2000" dirty="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</a:rPr>
                <a:t>相邻关系</a:t>
              </a:r>
              <a:endParaRPr lang="zh-CN" altLang="en-US" sz="20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14480" y="2571744"/>
              <a:ext cx="4357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数据结构   </a:t>
              </a:r>
              <a:r>
                <a:rPr lang="en-US" altLang="zh-CN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=    </a:t>
              </a: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数据      </a:t>
              </a:r>
              <a:r>
                <a:rPr lang="en-US" altLang="zh-CN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+       </a:t>
              </a: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结构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57554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714744" y="400050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000496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357554" y="435769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000496" y="435769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072066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429256" y="400050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715008" y="3571876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2066" y="435769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715008" y="4357694"/>
              <a:ext cx="214314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>
              <a:stCxn id="14" idx="5"/>
              <a:endCxn id="15" idx="1"/>
            </p:cNvCxnSpPr>
            <p:nvPr/>
          </p:nvCxnSpPr>
          <p:spPr>
            <a:xfrm rot="16200000" flipH="1">
              <a:off x="5219275" y="3790523"/>
              <a:ext cx="277086" cy="20564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6" idx="3"/>
              <a:endCxn id="15" idx="7"/>
            </p:cNvCxnSpPr>
            <p:nvPr/>
          </p:nvCxnSpPr>
          <p:spPr>
            <a:xfrm rot="5400000">
              <a:off x="5540746" y="3826242"/>
              <a:ext cx="277086" cy="13421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6" idx="4"/>
              <a:endCxn id="18" idx="0"/>
            </p:cNvCxnSpPr>
            <p:nvPr/>
          </p:nvCxnSpPr>
          <p:spPr>
            <a:xfrm rot="5400000">
              <a:off x="5536413" y="4071942"/>
              <a:ext cx="571504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7" idx="6"/>
              <a:endCxn id="18" idx="2"/>
            </p:cNvCxnSpPr>
            <p:nvPr/>
          </p:nvCxnSpPr>
          <p:spPr>
            <a:xfrm>
              <a:off x="5286380" y="4464851"/>
              <a:ext cx="428628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5" idx="5"/>
              <a:endCxn id="18" idx="1"/>
            </p:cNvCxnSpPr>
            <p:nvPr/>
          </p:nvCxnSpPr>
          <p:spPr>
            <a:xfrm rot="16200000" flipH="1">
              <a:off x="5576465" y="4219151"/>
              <a:ext cx="205648" cy="13421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785918" y="5286388"/>
            <a:ext cx="6143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数据结构可以看成是带结构的数据元素的集合</a:t>
            </a:r>
            <a:endParaRPr lang="zh-CN" altLang="en-US" sz="2200" dirty="0">
              <a:solidFill>
                <a:srgbClr val="FF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500166" y="1571612"/>
            <a:ext cx="7286676" cy="25991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逻辑结构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数据</a:t>
            </a: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元素之间的</a:t>
            </a: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逻辑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关系的整体。它</a:t>
            </a: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是数据结构在用户面前呈现的形式。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存储结构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数据</a:t>
            </a: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元素及其关系在计算机存储器中的</a:t>
            </a: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存储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方式，</a:t>
            </a: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也称为数据的物理结构。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运算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施加</a:t>
            </a: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在该数据上</a:t>
            </a: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操作。</a:t>
            </a:r>
            <a:endParaRPr lang="zh-CN" altLang="en-US" sz="2000" dirty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928670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数据结构包括如下几个方面：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7290" y="857232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数据结构的视角：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428992" y="1928802"/>
            <a:ext cx="2428892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rPr>
              <a:t>逻辑</a:t>
            </a: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rPr>
              <a:t>结构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rPr>
              <a:t>+</a:t>
            </a: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rPr>
              <a:t>运算定义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571868" y="2891356"/>
            <a:ext cx="2214578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存储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itchFamily="49" charset="-122"/>
                <a:ea typeface="楷体" pitchFamily="49" charset="-122"/>
              </a:rPr>
              <a:t>结构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3571868" y="3857628"/>
            <a:ext cx="2286016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运算实现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下箭头 22"/>
          <p:cNvSpPr/>
          <p:nvPr/>
        </p:nvSpPr>
        <p:spPr bwMode="auto">
          <a:xfrm>
            <a:off x="4572000" y="2557607"/>
            <a:ext cx="142876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" name="下箭头 23"/>
          <p:cNvSpPr/>
          <p:nvPr/>
        </p:nvSpPr>
        <p:spPr bwMode="auto">
          <a:xfrm>
            <a:off x="4572000" y="3525490"/>
            <a:ext cx="142876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069835" y="2003706"/>
            <a:ext cx="2145503" cy="400110"/>
            <a:chOff x="4926827" y="1575078"/>
            <a:chExt cx="2145503" cy="400110"/>
          </a:xfrm>
        </p:grpSpPr>
        <p:cxnSp>
          <p:nvCxnSpPr>
            <p:cNvPr id="26" name="直接箭头连接符 25"/>
            <p:cNvCxnSpPr/>
            <p:nvPr/>
          </p:nvCxnSpPr>
          <p:spPr bwMode="auto">
            <a:xfrm rot="10800000">
              <a:off x="4926827" y="1782222"/>
              <a:ext cx="540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5500694" y="1575078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CC3300"/>
                  </a:solidFill>
                  <a:latin typeface="仿宋" pitchFamily="49" charset="-122"/>
                  <a:ea typeface="仿宋" pitchFamily="49" charset="-122"/>
                </a:rPr>
                <a:t>用户视角</a:t>
              </a:r>
              <a:endParaRPr lang="zh-CN" altLang="en-US" sz="2000" dirty="0">
                <a:solidFill>
                  <a:srgbClr val="CC3300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94776" y="2928934"/>
            <a:ext cx="2263438" cy="1285884"/>
            <a:chOff x="4951768" y="2500306"/>
            <a:chExt cx="2263438" cy="1285884"/>
          </a:xfrm>
        </p:grpSpPr>
        <p:sp>
          <p:nvSpPr>
            <p:cNvPr id="29" name="右大括号 28"/>
            <p:cNvSpPr/>
            <p:nvPr/>
          </p:nvSpPr>
          <p:spPr bwMode="auto">
            <a:xfrm>
              <a:off x="4951768" y="2500306"/>
              <a:ext cx="285752" cy="1285884"/>
            </a:xfrm>
            <a:prstGeom prst="rightBrace">
              <a:avLst/>
            </a:prstGeom>
            <a:noFill/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29256" y="2895897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CC3300"/>
                  </a:solidFill>
                  <a:latin typeface="仿宋" pitchFamily="49" charset="-122"/>
                  <a:ea typeface="仿宋" pitchFamily="49" charset="-122"/>
                </a:rPr>
                <a:t>程序员视角</a:t>
              </a:r>
              <a:endParaRPr lang="zh-CN" altLang="en-US" sz="2000" dirty="0">
                <a:solidFill>
                  <a:srgbClr val="CC3300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31" name="折角形 30"/>
          <p:cNvSpPr/>
          <p:nvPr/>
        </p:nvSpPr>
        <p:spPr>
          <a:xfrm>
            <a:off x="1500166" y="1857364"/>
            <a:ext cx="1357322" cy="71438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数据结构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3000364" y="2071678"/>
            <a:ext cx="357190" cy="21431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1181074" y="571480"/>
            <a:ext cx="7748644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例如一个学生成绩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Score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它由多个学生成绩记录（即数据元素）组成，每个元素又包括多个数据项，其中学号数据项是关键字，即学号唯一标识一个学生记录。现求计算所有学生的平均分。 </a:t>
            </a:r>
          </a:p>
        </p:txBody>
      </p:sp>
      <p:sp>
        <p:nvSpPr>
          <p:cNvPr id="20485" name="Line 6"/>
          <p:cNvSpPr>
            <a:spLocks noChangeShapeType="1"/>
          </p:cNvSpPr>
          <p:nvPr/>
        </p:nvSpPr>
        <p:spPr bwMode="auto">
          <a:xfrm flipV="1">
            <a:off x="4383065" y="4812448"/>
            <a:ext cx="0" cy="35877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3571868" y="5095885"/>
            <a:ext cx="195420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逻辑结构表示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67547" y="2143114"/>
          <a:ext cx="5208905" cy="264320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471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4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344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分数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王实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李斌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陈功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 bwMode="auto">
          <a:xfrm>
            <a:off x="442913" y="103188"/>
            <a:ext cx="8243887" cy="78105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zh-CN" altLang="en-US" smtClean="0">
                <a:effectLst/>
              </a:rPr>
              <a:t/>
            </a:r>
            <a:br>
              <a:rPr lang="zh-CN" altLang="en-US" smtClean="0">
                <a:effectLst/>
              </a:rPr>
            </a:br>
            <a:r>
              <a:rPr lang="zh-CN" altLang="en-US" smtClean="0">
                <a:effectLst/>
              </a:rPr>
              <a:t/>
            </a:r>
            <a:br>
              <a:rPr lang="zh-CN" altLang="en-US" smtClean="0">
                <a:effectLst/>
              </a:rPr>
            </a:br>
            <a:endParaRPr lang="zh-CN" altLang="en-US" smtClean="0">
              <a:effectLst/>
            </a:endParaRPr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>
          <a:xfrm>
            <a:off x="914400" y="260648"/>
            <a:ext cx="8229600" cy="5953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dirty="0" smtClean="0">
                <a:sym typeface="宋体" panose="02010600030101010101" pitchFamily="2" charset="-122"/>
              </a:rPr>
              <a:t>选择</a:t>
            </a:r>
            <a:r>
              <a:rPr lang="en-US" altLang="zh-CN" sz="2400" dirty="0" smtClean="0">
                <a:sym typeface="宋体" panose="02010600030101010101" pitchFamily="2" charset="-122"/>
              </a:rPr>
              <a:t>C</a:t>
            </a:r>
            <a:r>
              <a:rPr lang="zh-CN" altLang="en-US" sz="2400" dirty="0">
                <a:sym typeface="宋体" panose="02010600030101010101" pitchFamily="2" charset="-122"/>
              </a:rPr>
              <a:t>语言实现：计算1~100之间的和</a:t>
            </a:r>
            <a:endParaRPr lang="en-US" altLang="zh-CN" sz="2400" dirty="0">
              <a:sym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sym typeface="宋体" panose="02010600030101010101" pitchFamily="2" charset="-122"/>
              </a:rPr>
              <a:t>分析</a:t>
            </a:r>
            <a:r>
              <a:rPr lang="en-US" altLang="zh-CN" sz="2400" dirty="0" smtClean="0">
                <a:sym typeface="宋体" panose="02010600030101010101" pitchFamily="2" charset="-122"/>
              </a:rPr>
              <a:t>:</a:t>
            </a:r>
          </a:p>
          <a:p>
            <a:pPr eaLnBrk="1" hangingPunct="1">
              <a:defRPr/>
            </a:pPr>
            <a:r>
              <a:rPr lang="zh-CN" altLang="en-US" sz="2400" dirty="0" smtClean="0">
                <a:sym typeface="宋体" panose="02010600030101010101" pitchFamily="2" charset="-122"/>
              </a:rPr>
              <a:t>程序：</a:t>
            </a:r>
            <a:endParaRPr lang="en-US" altLang="zh-CN" sz="2400" dirty="0" smtClean="0">
              <a:sym typeface="宋体" panose="02010600030101010101" pitchFamily="2" charset="-122"/>
            </a:endParaRPr>
          </a:p>
          <a:p>
            <a:pPr marL="82296" indent="0" eaLnBrk="1" hangingPunct="1">
              <a:buNone/>
              <a:defRPr/>
            </a:pPr>
            <a:r>
              <a:rPr lang="zh-CN" altLang="en-US" sz="2400" dirty="0" smtClean="0">
                <a:sym typeface="宋体" panose="02010600030101010101" pitchFamily="2" charset="-122"/>
              </a:rPr>
              <a:t>（</a:t>
            </a:r>
            <a:r>
              <a:rPr lang="en-US" altLang="zh-CN" sz="2400" dirty="0" smtClean="0">
                <a:sym typeface="宋体" panose="02010600030101010101" pitchFamily="2" charset="-122"/>
              </a:rPr>
              <a:t>1</a:t>
            </a:r>
            <a:r>
              <a:rPr lang="zh-CN" altLang="en-US" sz="2400" dirty="0" smtClean="0">
                <a:sym typeface="宋体" panose="02010600030101010101" pitchFamily="2" charset="-122"/>
              </a:rPr>
              <a:t>）操作对象</a:t>
            </a:r>
            <a:r>
              <a:rPr lang="en-US" altLang="zh-CN" sz="2400" dirty="0" smtClean="0">
                <a:sym typeface="宋体" panose="02010600030101010101" pitchFamily="2" charset="-122"/>
              </a:rPr>
              <a:t>-----》</a:t>
            </a:r>
            <a:r>
              <a:rPr lang="zh-CN" altLang="en-US" sz="2400" dirty="0" smtClean="0">
                <a:sym typeface="宋体" panose="02010600030101010101" pitchFamily="2" charset="-122"/>
              </a:rPr>
              <a:t>变量</a:t>
            </a:r>
            <a:r>
              <a:rPr lang="en-US" altLang="zh-CN" sz="2400" dirty="0" smtClean="0">
                <a:sym typeface="宋体" panose="02010600030101010101" pitchFamily="2" charset="-122"/>
              </a:rPr>
              <a:t>     I    SUM</a:t>
            </a:r>
          </a:p>
          <a:p>
            <a:pPr marL="82296" indent="0" eaLnBrk="1" hangingPunct="1">
              <a:buNone/>
              <a:defRPr/>
            </a:pPr>
            <a:r>
              <a:rPr lang="en-US" altLang="zh-CN" sz="2400" dirty="0" smtClean="0">
                <a:sym typeface="宋体" panose="02010600030101010101" pitchFamily="2" charset="-122"/>
              </a:rPr>
              <a:t>   (2)  </a:t>
            </a:r>
            <a:r>
              <a:rPr lang="zh-CN" altLang="en-US" sz="2400" dirty="0" smtClean="0">
                <a:sym typeface="宋体" panose="02010600030101010101" pitchFamily="2" charset="-122"/>
              </a:rPr>
              <a:t>操作</a:t>
            </a:r>
            <a:r>
              <a:rPr lang="en-US" altLang="zh-CN" sz="2400" dirty="0" smtClean="0">
                <a:sym typeface="宋体" panose="02010600030101010101" pitchFamily="2" charset="-122"/>
              </a:rPr>
              <a:t>-------》</a:t>
            </a:r>
            <a:r>
              <a:rPr lang="zh-CN" altLang="en-US" sz="2400" dirty="0" smtClean="0">
                <a:sym typeface="宋体" panose="02010600030101010101" pitchFamily="2" charset="-122"/>
              </a:rPr>
              <a:t>语句：</a:t>
            </a:r>
            <a:endParaRPr lang="en-US" altLang="zh-CN" sz="2400" dirty="0" smtClean="0">
              <a:sym typeface="宋体" panose="02010600030101010101" pitchFamily="2" charset="-122"/>
            </a:endParaRPr>
          </a:p>
          <a:p>
            <a:pPr marL="82296" indent="0" eaLnBrk="1" hangingPunct="1">
              <a:buNone/>
              <a:defRPr/>
            </a:pPr>
            <a:r>
              <a:rPr lang="en-US" altLang="zh-CN" sz="2400" dirty="0">
                <a:sym typeface="宋体" panose="02010600030101010101" pitchFamily="2" charset="-122"/>
              </a:rPr>
              <a:t> </a:t>
            </a:r>
            <a:r>
              <a:rPr lang="en-US" altLang="zh-CN" sz="2400" dirty="0" smtClean="0">
                <a:sym typeface="宋体" panose="02010600030101010101" pitchFamily="2" charset="-122"/>
              </a:rPr>
              <a:t>            </a:t>
            </a:r>
            <a:r>
              <a:rPr lang="zh-CN" altLang="en-US" sz="2400" dirty="0" smtClean="0">
                <a:solidFill>
                  <a:srgbClr val="FF0000"/>
                </a:solidFill>
                <a:sym typeface="宋体" panose="02010600030101010101" pitchFamily="2" charset="-122"/>
              </a:rPr>
              <a:t>定义变量的语句（变量名</a:t>
            </a:r>
            <a:r>
              <a:rPr lang="en-US" altLang="zh-CN" sz="2400" dirty="0" smtClean="0">
                <a:solidFill>
                  <a:srgbClr val="FF0000"/>
                </a:solidFill>
                <a:sym typeface="宋体" panose="02010600030101010101" pitchFamily="2" charset="-122"/>
              </a:rPr>
              <a:t>+</a:t>
            </a:r>
            <a:r>
              <a:rPr lang="zh-CN" altLang="en-US" sz="2400" dirty="0" smtClean="0">
                <a:solidFill>
                  <a:srgbClr val="FF0000"/>
                </a:solidFill>
                <a:sym typeface="宋体" panose="02010600030101010101" pitchFamily="2" charset="-122"/>
              </a:rPr>
              <a:t>数据类型）</a:t>
            </a:r>
            <a:r>
              <a:rPr lang="zh-CN" altLang="en-US" sz="2400" dirty="0" smtClean="0">
                <a:sym typeface="宋体" panose="02010600030101010101" pitchFamily="2" charset="-122"/>
              </a:rPr>
              <a:t>；</a:t>
            </a:r>
            <a:endParaRPr lang="en-US" altLang="zh-CN" sz="2400" dirty="0" smtClean="0">
              <a:sym typeface="宋体" panose="02010600030101010101" pitchFamily="2" charset="-122"/>
            </a:endParaRPr>
          </a:p>
          <a:p>
            <a:pPr marL="82296" indent="0" eaLnBrk="1" hangingPunct="1">
              <a:buNone/>
              <a:defRPr/>
            </a:pPr>
            <a:r>
              <a:rPr lang="en-US" altLang="zh-CN" sz="2400" dirty="0">
                <a:sym typeface="宋体" panose="02010600030101010101" pitchFamily="2" charset="-122"/>
              </a:rPr>
              <a:t> </a:t>
            </a:r>
            <a:r>
              <a:rPr lang="en-US" altLang="zh-CN" sz="2400" dirty="0" smtClean="0">
                <a:sym typeface="宋体" panose="02010600030101010101" pitchFamily="2" charset="-122"/>
              </a:rPr>
              <a:t>            for</a:t>
            </a:r>
            <a:r>
              <a:rPr lang="zh-CN" altLang="en-US" sz="2400" dirty="0" smtClean="0">
                <a:sym typeface="宋体" panose="02010600030101010101" pitchFamily="2" charset="-122"/>
              </a:rPr>
              <a:t>循环；</a:t>
            </a:r>
            <a:endParaRPr lang="en-US" altLang="zh-CN" sz="2400" dirty="0" smtClean="0">
              <a:sym typeface="宋体" panose="02010600030101010101" pitchFamily="2" charset="-122"/>
            </a:endParaRPr>
          </a:p>
          <a:p>
            <a:pPr marL="82296" indent="0" eaLnBrk="1" hangingPunct="1">
              <a:buNone/>
              <a:defRPr/>
            </a:pPr>
            <a:r>
              <a:rPr lang="en-US" altLang="zh-CN" sz="2400" dirty="0">
                <a:sym typeface="宋体" panose="02010600030101010101" pitchFamily="2" charset="-122"/>
              </a:rPr>
              <a:t> </a:t>
            </a:r>
            <a:r>
              <a:rPr lang="en-US" altLang="zh-CN" sz="2400" dirty="0" smtClean="0">
                <a:sym typeface="宋体" panose="02010600030101010101" pitchFamily="2" charset="-122"/>
              </a:rPr>
              <a:t>             </a:t>
            </a:r>
            <a:r>
              <a:rPr lang="zh-CN" altLang="en-US" sz="2400" dirty="0" smtClean="0">
                <a:sym typeface="宋体" panose="02010600030101010101" pitchFamily="2" charset="-122"/>
              </a:rPr>
              <a:t>。。。。</a:t>
            </a:r>
            <a:endParaRPr lang="en-US" altLang="zh-CN" sz="2400" dirty="0" smtClean="0">
              <a:sym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 smtClean="0"/>
              <a:t>m</a:t>
            </a:r>
            <a:r>
              <a:rPr lang="zh-CN" altLang="en-US" sz="2400" dirty="0" smtClean="0"/>
              <a:t>ain( )</a:t>
            </a:r>
            <a:br>
              <a:rPr lang="zh-CN" altLang="en-US" sz="2400" dirty="0" smtClean="0"/>
            </a:br>
            <a:r>
              <a:rPr lang="zh-CN" altLang="en-US" sz="2400" dirty="0" smtClean="0"/>
              <a:t>{    </a:t>
            </a:r>
            <a:r>
              <a:rPr lang="zh-CN" altLang="en-US" sz="2400" dirty="0" smtClean="0">
                <a:solidFill>
                  <a:srgbClr val="FF0000"/>
                </a:solidFill>
              </a:rPr>
              <a:t>int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r>
              <a:rPr lang="zh-CN" altLang="en-US" sz="2400" dirty="0" smtClean="0">
                <a:solidFill>
                  <a:srgbClr val="FF0000"/>
                </a:solidFill>
              </a:rPr>
              <a:t>,sum=0;         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/*</a:t>
            </a:r>
            <a:r>
              <a:rPr lang="zh-CN" altLang="zh-CN" sz="2400" dirty="0" smtClean="0">
                <a:solidFill>
                  <a:srgbClr val="FF0000"/>
                </a:solidFill>
              </a:rPr>
              <a:t>定义变量</a:t>
            </a:r>
            <a:r>
              <a:rPr lang="zh-CN" altLang="zh-CN" sz="2400" dirty="0" smtClean="0"/>
              <a:t>：</a:t>
            </a:r>
            <a:r>
              <a:rPr lang="zh-CN" altLang="zh-CN" sz="2400" dirty="0" smtClean="0">
                <a:solidFill>
                  <a:srgbClr val="C00000"/>
                </a:solidFill>
              </a:rPr>
              <a:t>数据类型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zh-CN" altLang="en-US" sz="2400" dirty="0" smtClean="0"/>
              <a:t>     </a:t>
            </a:r>
            <a:br>
              <a:rPr lang="zh-CN" altLang="en-US" sz="2400" dirty="0" smtClean="0"/>
            </a:br>
            <a:r>
              <a:rPr lang="zh-CN" altLang="en-US" sz="2400" dirty="0" smtClean="0"/>
              <a:t>     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or(i=1;i&lt;=100;i++)      </a:t>
            </a:r>
            <a:r>
              <a:rPr lang="en-US" altLang="zh-CN" sz="2400" dirty="0" smtClean="0"/>
              <a:t>/*</a:t>
            </a:r>
            <a:r>
              <a:rPr lang="zh-CN" altLang="zh-CN" sz="2400" dirty="0"/>
              <a:t>解决问题的</a:t>
            </a:r>
            <a:r>
              <a:rPr lang="zh-CN" altLang="zh-CN" sz="2400" dirty="0" smtClean="0"/>
              <a:t>过程</a:t>
            </a:r>
            <a:r>
              <a:rPr lang="zh-CN" altLang="en-US" sz="2400" dirty="0" smtClean="0"/>
              <a:t>   </a:t>
            </a:r>
            <a:endParaRPr lang="en-US" altLang="zh-CN" sz="2400" dirty="0" smtClean="0"/>
          </a:p>
          <a:p>
            <a:pPr marL="82296" indent="0">
              <a:buNone/>
              <a:defRPr/>
            </a:pPr>
            <a:r>
              <a:rPr lang="en-US" altLang="zh-CN" sz="2400" dirty="0" smtClean="0"/>
              <a:t>             s</a:t>
            </a:r>
            <a:r>
              <a:rPr lang="zh-CN" altLang="en-US" sz="2400" dirty="0" smtClean="0"/>
              <a:t>um=sum+I;</a:t>
            </a:r>
            <a:br>
              <a:rPr lang="zh-CN" altLang="en-US" sz="2400" dirty="0" smtClean="0"/>
            </a:br>
            <a:r>
              <a:rPr lang="zh-CN" altLang="en-US" sz="2400" dirty="0" smtClean="0"/>
              <a:t>         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rintf(</a:t>
            </a:r>
            <a:r>
              <a:rPr lang="zh-CN" altLang="en-US" sz="2400" dirty="0" smtClean="0">
                <a:latin typeface="Arial" panose="020B0604020202020204" pitchFamily="34" charset="0"/>
              </a:rPr>
              <a:t>“</a:t>
            </a:r>
            <a:r>
              <a:rPr lang="zh-CN" altLang="en-US" sz="2400" dirty="0" smtClean="0"/>
              <a:t>%d\n</a:t>
            </a:r>
            <a:r>
              <a:rPr lang="zh-CN" altLang="en-US" sz="2400" dirty="0" smtClean="0">
                <a:latin typeface="Arial" panose="020B0604020202020204" pitchFamily="34" charset="0"/>
              </a:rPr>
              <a:t>”</a:t>
            </a:r>
            <a:r>
              <a:rPr lang="zh-CN" altLang="en-US" sz="2400" dirty="0" smtClean="0"/>
              <a:t>,sum)</a:t>
            </a:r>
            <a:br>
              <a:rPr lang="zh-CN" altLang="en-US" sz="2400" dirty="0" smtClean="0"/>
            </a:br>
            <a:r>
              <a:rPr lang="zh-CN" altLang="en-US" sz="2400" dirty="0" smtClean="0"/>
              <a:t>   }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14414" y="1351707"/>
            <a:ext cx="7747025" cy="157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Score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的数据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运算是求所有学生的平均分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为了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实现这个功能，先要设计对应的存储结构，即把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Score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表存放到计算机内存中，然后设计出实现求平均分的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算法。 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3786182" y="1071546"/>
            <a:ext cx="428628" cy="1588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43240" y="428604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数据运算的描述</a:t>
            </a:r>
            <a:endParaRPr lang="zh-CN" altLang="en-US" sz="2000" dirty="0">
              <a:solidFill>
                <a:srgbClr val="FF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3428206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数据运算的实现</a:t>
            </a:r>
            <a:endParaRPr lang="zh-CN" altLang="en-US" sz="2000" dirty="0">
              <a:solidFill>
                <a:srgbClr val="FF00FF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 flipH="1" flipV="1">
            <a:off x="2178827" y="3178173"/>
            <a:ext cx="500066" cy="1588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076359" y="1214422"/>
            <a:ext cx="806764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数据元素之间的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关系的整体称为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数据的逻辑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，这里的逻辑关系主要指</a:t>
            </a:r>
            <a:r>
              <a:rPr lang="zh-CN" altLang="en-US" sz="2000" smtClean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zh-CN" altLang="en-US" sz="20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ea typeface="楷体" pitchFamily="49" charset="-122"/>
                <a:cs typeface="Consolas" pitchFamily="49" charset="0"/>
              </a:rPr>
              <a:t>据元素之间的</a:t>
            </a:r>
            <a:r>
              <a:rPr lang="zh-CN" altLang="en-US" sz="200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ea typeface="楷体" pitchFamily="49" charset="-122"/>
                <a:cs typeface="Consolas" pitchFamily="49" charset="0"/>
              </a:rPr>
              <a:t>相邻</a:t>
            </a:r>
            <a:r>
              <a:rPr lang="zh-CN" altLang="en-US" sz="2000" smtClean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Consolas" pitchFamily="49" charset="0"/>
                <a:ea typeface="楷体" pitchFamily="49" charset="-122"/>
                <a:cs typeface="Consolas" pitchFamily="49" charset="0"/>
              </a:rPr>
              <a:t>关系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根据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数据元素之间逻辑关系的不同特性，分为下列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类基本结构。</a:t>
            </a:r>
          </a:p>
        </p:txBody>
      </p:sp>
      <p:sp>
        <p:nvSpPr>
          <p:cNvPr id="21507" name="Text Box 158"/>
          <p:cNvSpPr txBox="1">
            <a:spLocks noChangeArrowheads="1"/>
          </p:cNvSpPr>
          <p:nvPr/>
        </p:nvSpPr>
        <p:spPr bwMode="auto">
          <a:xfrm>
            <a:off x="1214414" y="285728"/>
            <a:ext cx="3321043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1.1.2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逻辑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结构</a:t>
            </a:r>
          </a:p>
        </p:txBody>
      </p:sp>
      <p:sp>
        <p:nvSpPr>
          <p:cNvPr id="21508" name="Text Box 159"/>
          <p:cNvSpPr txBox="1">
            <a:spLocks noChangeArrowheads="1"/>
          </p:cNvSpPr>
          <p:nvPr/>
        </p:nvSpPr>
        <p:spPr bwMode="auto">
          <a:xfrm>
            <a:off x="1366838" y="2714620"/>
            <a:ext cx="7491442" cy="3133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集合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：包含的所有数据元素同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属于一个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集合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（最松散的关系）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  <a:sym typeface="Wingdings 2" pitchFamily="18" charset="2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线性</a:t>
            </a:r>
            <a:r>
              <a:rPr lang="zh-CN" altLang="en-US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：包含的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元素之间存在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一对一的关系。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  <a:sym typeface="Wingdings 2" pitchFamily="18" charset="2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树形</a:t>
            </a:r>
            <a:r>
              <a:rPr lang="zh-CN" altLang="en-US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：包含的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元素之间存在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一对多的关系。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  <a:sym typeface="Wingdings 2" pitchFamily="18" charset="2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图形</a:t>
            </a:r>
            <a:r>
              <a:rPr lang="zh-CN" altLang="en-US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：包含的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元素之间存在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多对多的关系。也称为网状结构。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252544" y="270894"/>
            <a:ext cx="76057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数据的逻辑结构可以采用多种方式描述，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二元组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是一种既常用也十分通用的数据逻辑结构表示方式。二元组表示如下：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2571736" y="1538879"/>
            <a:ext cx="3143272" cy="1675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16000" tIns="144000" rIns="216000" bIns="144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S=(</a:t>
            </a:r>
            <a:r>
              <a:rPr lang="en-US" altLang="zh-CN" sz="2000" i="1" dirty="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i="1" dirty="0" err="1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 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i="1" baseline="-25000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 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 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 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}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500166" y="3549568"/>
            <a:ext cx="7500990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是数据元素的有限集合，即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是由有限个数据元素（简称为元素）所构成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上的关系的有限集合，即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是由有限个关系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）所构成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  <a:defRPr/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指从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→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的关系。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1214414" y="2357430"/>
            <a:ext cx="771530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关系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用序偶集合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表示。一个序偶表示两个元素的关系。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尖括号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表示有向关系，如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表示存在元素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的关系。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圆括号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表示无向关系，如（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）表示既存在元素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关系，又存在元素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关系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571736" y="357166"/>
            <a:ext cx="3143272" cy="1675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16000" tIns="144000" rIns="216000" bIns="144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S=(</a:t>
            </a:r>
            <a:r>
              <a:rPr lang="en-US" altLang="zh-CN" sz="2000" i="1" dirty="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i="1" dirty="0" err="1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 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i="1" baseline="-25000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 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i="1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 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baseline="-25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| 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err="1">
                <a:solidFill>
                  <a:srgbClr val="CC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CC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285984" y="4786322"/>
            <a:ext cx="1714512" cy="1114490"/>
            <a:chOff x="2000232" y="5072074"/>
            <a:chExt cx="1714512" cy="1114490"/>
          </a:xfrm>
        </p:grpSpPr>
        <p:sp>
          <p:nvSpPr>
            <p:cNvPr id="6" name="椭圆 5"/>
            <p:cNvSpPr/>
            <p:nvPr/>
          </p:nvSpPr>
          <p:spPr bwMode="auto">
            <a:xfrm>
              <a:off x="2000232" y="5072074"/>
              <a:ext cx="428628" cy="428628"/>
            </a:xfrm>
            <a:prstGeom prst="ellips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3286116" y="5072074"/>
              <a:ext cx="428628" cy="428628"/>
            </a:xfrm>
            <a:prstGeom prst="ellips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6"/>
              <a:endCxn id="8" idx="2"/>
            </p:cNvCxnSpPr>
            <p:nvPr/>
          </p:nvCxnSpPr>
          <p:spPr>
            <a:xfrm>
              <a:off x="2428860" y="5286388"/>
              <a:ext cx="8572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357422" y="5786454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&lt;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&gt;</a:t>
              </a:r>
              <a:endParaRPr lang="zh-CN" altLang="en-US" sz="20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643570" y="4786322"/>
            <a:ext cx="1714512" cy="1114490"/>
            <a:chOff x="2000232" y="5072074"/>
            <a:chExt cx="1714512" cy="1114490"/>
          </a:xfrm>
        </p:grpSpPr>
        <p:sp>
          <p:nvSpPr>
            <p:cNvPr id="14" name="椭圆 13"/>
            <p:cNvSpPr/>
            <p:nvPr/>
          </p:nvSpPr>
          <p:spPr bwMode="auto">
            <a:xfrm>
              <a:off x="2000232" y="5072074"/>
              <a:ext cx="428628" cy="428628"/>
            </a:xfrm>
            <a:prstGeom prst="ellips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3286116" y="5072074"/>
              <a:ext cx="428628" cy="428628"/>
            </a:xfrm>
            <a:prstGeom prst="ellips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6" name="直接箭头连接符 15"/>
            <p:cNvCxnSpPr>
              <a:stCxn id="14" idx="6"/>
              <a:endCxn id="15" idx="2"/>
            </p:cNvCxnSpPr>
            <p:nvPr/>
          </p:nvCxnSpPr>
          <p:spPr>
            <a:xfrm>
              <a:off x="2428860" y="5286388"/>
              <a:ext cx="857256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357422" y="5786454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1142976" y="428604"/>
            <a:ext cx="7858180" cy="297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的关系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'∈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，且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'&gt;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后继元素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前驱元素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，这时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是相邻的元素（都是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相对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不存在一个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'&gt;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终端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。如果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不存在一个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使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',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既不是终端元素也不是开始元素，则称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内部元素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3571868" y="3984973"/>
            <a:ext cx="428628" cy="428628"/>
          </a:xfrm>
          <a:prstGeom prst="ellipse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4643438" y="3984973"/>
            <a:ext cx="428628" cy="428628"/>
          </a:xfrm>
          <a:prstGeom prst="ellipse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786446" y="3984973"/>
            <a:ext cx="428628" cy="428628"/>
          </a:xfrm>
          <a:prstGeom prst="ellipse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929454" y="3984973"/>
            <a:ext cx="428628" cy="428628"/>
          </a:xfrm>
          <a:prstGeom prst="ellipse">
            <a:avLst/>
          </a:prstGeom>
          <a:ln>
            <a:headEnd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>
          <a:xfrm>
            <a:off x="4000496" y="4199287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6"/>
            <a:endCxn id="7" idx="2"/>
          </p:cNvCxnSpPr>
          <p:nvPr/>
        </p:nvCxnSpPr>
        <p:spPr>
          <a:xfrm>
            <a:off x="5072066" y="4199287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6"/>
          </p:cNvCxnSpPr>
          <p:nvPr/>
        </p:nvCxnSpPr>
        <p:spPr>
          <a:xfrm>
            <a:off x="6215074" y="4199287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3428992" y="4350830"/>
            <a:ext cx="1428760" cy="1410257"/>
            <a:chOff x="3428992" y="4350830"/>
            <a:chExt cx="1428760" cy="1410257"/>
          </a:xfrm>
        </p:grpSpPr>
        <p:sp>
          <p:nvSpPr>
            <p:cNvPr id="15" name="TextBox 14"/>
            <p:cNvSpPr txBox="1"/>
            <p:nvPr/>
          </p:nvSpPr>
          <p:spPr>
            <a:xfrm>
              <a:off x="3428992" y="4985105"/>
              <a:ext cx="1428760" cy="775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是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的前驱</a:t>
              </a:r>
              <a:endPara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是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的后继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>
              <a:stCxn id="15" idx="0"/>
              <a:endCxn id="6" idx="3"/>
            </p:cNvCxnSpPr>
            <p:nvPr/>
          </p:nvCxnSpPr>
          <p:spPr>
            <a:xfrm rot="5400000" flipH="1" flipV="1">
              <a:off x="4107653" y="4386550"/>
              <a:ext cx="634275" cy="562837"/>
            </a:xfrm>
            <a:prstGeom prst="line">
              <a:avLst/>
            </a:prstGeom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0"/>
              <a:endCxn id="5" idx="5"/>
            </p:cNvCxnSpPr>
            <p:nvPr/>
          </p:nvCxnSpPr>
          <p:spPr>
            <a:xfrm rot="16200000" flipV="1">
              <a:off x="3723412" y="4565144"/>
              <a:ext cx="634275" cy="205647"/>
            </a:xfrm>
            <a:prstGeom prst="line">
              <a:avLst/>
            </a:prstGeom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1857356" y="4350831"/>
            <a:ext cx="1777283" cy="792681"/>
            <a:chOff x="1857356" y="4350831"/>
            <a:chExt cx="1777283" cy="792681"/>
          </a:xfrm>
        </p:grpSpPr>
        <p:sp>
          <p:nvSpPr>
            <p:cNvPr id="21" name="TextBox 20"/>
            <p:cNvSpPr txBox="1"/>
            <p:nvPr/>
          </p:nvSpPr>
          <p:spPr>
            <a:xfrm>
              <a:off x="1857356" y="4743402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为开始元素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4" name="直接连接符 23"/>
            <p:cNvCxnSpPr>
              <a:stCxn id="5" idx="3"/>
            </p:cNvCxnSpPr>
            <p:nvPr/>
          </p:nvCxnSpPr>
          <p:spPr>
            <a:xfrm rot="5400000">
              <a:off x="3278351" y="4430034"/>
              <a:ext cx="435492" cy="277085"/>
            </a:xfrm>
            <a:prstGeom prst="line">
              <a:avLst/>
            </a:prstGeom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786578" y="4350830"/>
            <a:ext cx="1714512" cy="792682"/>
            <a:chOff x="6786578" y="4350830"/>
            <a:chExt cx="1714512" cy="792682"/>
          </a:xfrm>
        </p:grpSpPr>
        <p:sp>
          <p:nvSpPr>
            <p:cNvPr id="20" name="TextBox 19"/>
            <p:cNvSpPr txBox="1"/>
            <p:nvPr/>
          </p:nvSpPr>
          <p:spPr>
            <a:xfrm>
              <a:off x="6786578" y="4743402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为终端元素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6" name="直接连接符 25"/>
            <p:cNvCxnSpPr>
              <a:stCxn id="8" idx="5"/>
              <a:endCxn id="20" idx="0"/>
            </p:cNvCxnSpPr>
            <p:nvPr/>
          </p:nvCxnSpPr>
          <p:spPr>
            <a:xfrm rot="16200000" flipH="1">
              <a:off x="7273286" y="4372854"/>
              <a:ext cx="392572" cy="348523"/>
            </a:xfrm>
            <a:prstGeom prst="line">
              <a:avLst/>
            </a:prstGeom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5000628" y="4350830"/>
            <a:ext cx="1357322" cy="1360505"/>
            <a:chOff x="5000628" y="4350830"/>
            <a:chExt cx="1357322" cy="1360505"/>
          </a:xfrm>
        </p:grpSpPr>
        <p:sp>
          <p:nvSpPr>
            <p:cNvPr id="22" name="TextBox 21"/>
            <p:cNvSpPr txBox="1"/>
            <p:nvPr/>
          </p:nvSpPr>
          <p:spPr>
            <a:xfrm>
              <a:off x="5000628" y="4929198"/>
              <a:ext cx="1357322" cy="782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为内部元素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2" idx="0"/>
              <a:endCxn id="7" idx="3"/>
            </p:cNvCxnSpPr>
            <p:nvPr/>
          </p:nvCxnSpPr>
          <p:spPr>
            <a:xfrm rot="5400000" flipH="1" flipV="1">
              <a:off x="5475069" y="4555050"/>
              <a:ext cx="578368" cy="169928"/>
            </a:xfrm>
            <a:prstGeom prst="line">
              <a:avLst/>
            </a:prstGeom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2" idx="0"/>
              <a:endCxn id="6" idx="5"/>
            </p:cNvCxnSpPr>
            <p:nvPr/>
          </p:nvCxnSpPr>
          <p:spPr>
            <a:xfrm rot="16200000" flipV="1">
              <a:off x="5055108" y="4305017"/>
              <a:ext cx="578368" cy="669994"/>
            </a:xfrm>
            <a:prstGeom prst="line">
              <a:avLst/>
            </a:prstGeom>
            <a:ln>
              <a:solidFill>
                <a:schemeClr val="accent1"/>
              </a:solidFill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06235" y="928668"/>
          <a:ext cx="5208905" cy="264320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471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4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344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分数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王实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李斌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陈功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14480" y="314246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学生成绩表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Score</a:t>
            </a:r>
            <a:endParaRPr lang="zh-CN" altLang="en-US" sz="2000"/>
          </a:p>
        </p:txBody>
      </p:sp>
      <p:grpSp>
        <p:nvGrpSpPr>
          <p:cNvPr id="18" name="组合 17"/>
          <p:cNvGrpSpPr/>
          <p:nvPr/>
        </p:nvGrpSpPr>
        <p:grpSpPr>
          <a:xfrm>
            <a:off x="6643702" y="1220916"/>
            <a:ext cx="2286016" cy="707886"/>
            <a:chOff x="6643702" y="1220916"/>
            <a:chExt cx="2286016" cy="707886"/>
          </a:xfrm>
        </p:grpSpPr>
        <p:cxnSp>
          <p:nvCxnSpPr>
            <p:cNvPr id="8" name="直接箭头连接符 7"/>
            <p:cNvCxnSpPr/>
            <p:nvPr/>
          </p:nvCxnSpPr>
          <p:spPr>
            <a:xfrm rot="10800000">
              <a:off x="6643702" y="1571612"/>
              <a:ext cx="428628" cy="158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43768" y="1220916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开始元素</a:t>
              </a:r>
              <a:r>
                <a:rPr lang="en-US" altLang="zh-CN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:</a:t>
              </a:r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没有前驱元素</a:t>
              </a:r>
              <a:endParaRPr lang="zh-CN" altLang="en-US" sz="2000"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643702" y="3000372"/>
            <a:ext cx="2286016" cy="707886"/>
            <a:chOff x="6643702" y="3000372"/>
            <a:chExt cx="2286016" cy="707886"/>
          </a:xfrm>
        </p:grpSpPr>
        <p:cxnSp>
          <p:nvCxnSpPr>
            <p:cNvPr id="10" name="直接箭头连接符 9"/>
            <p:cNvCxnSpPr/>
            <p:nvPr/>
          </p:nvCxnSpPr>
          <p:spPr>
            <a:xfrm rot="10800000">
              <a:off x="6643702" y="3351068"/>
              <a:ext cx="428628" cy="1588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43768" y="3000372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终端元素</a:t>
              </a:r>
              <a:r>
                <a:rPr lang="en-US" altLang="zh-CN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:</a:t>
              </a:r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没有后继元素</a:t>
              </a:r>
              <a:endParaRPr lang="zh-CN" altLang="en-US" sz="2000"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21228" y="1928802"/>
            <a:ext cx="6736920" cy="2471812"/>
            <a:chOff x="1121228" y="1928802"/>
            <a:chExt cx="6736920" cy="2471812"/>
          </a:xfrm>
        </p:grpSpPr>
        <p:sp>
          <p:nvSpPr>
            <p:cNvPr id="24578" name="Text Box 4"/>
            <p:cNvSpPr txBox="1">
              <a:spLocks noChangeArrowheads="1"/>
            </p:cNvSpPr>
            <p:nvPr/>
          </p:nvSpPr>
          <p:spPr bwMode="auto">
            <a:xfrm>
              <a:off x="1500166" y="4000504"/>
              <a:ext cx="635798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其他所有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元素都只有一个前驱元素和一个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后继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左大括号 12"/>
            <p:cNvSpPr/>
            <p:nvPr/>
          </p:nvSpPr>
          <p:spPr>
            <a:xfrm>
              <a:off x="1285852" y="1928802"/>
              <a:ext cx="144000" cy="1143008"/>
            </a:xfrm>
            <a:prstGeom prst="leftBrace">
              <a:avLst/>
            </a:prstGeom>
            <a:ln w="38100">
              <a:solidFill>
                <a:srgbClr val="006600"/>
              </a:solidFill>
              <a:tailEnd type="non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121228" y="2508069"/>
              <a:ext cx="472441" cy="1658982"/>
            </a:xfrm>
            <a:custGeom>
              <a:avLst/>
              <a:gdLst>
                <a:gd name="connsiteX0" fmla="*/ 145869 w 472441"/>
                <a:gd name="connsiteY0" fmla="*/ 0 h 1658982"/>
                <a:gd name="connsiteX1" fmla="*/ 54429 w 472441"/>
                <a:gd name="connsiteY1" fmla="*/ 875211 h 1658982"/>
                <a:gd name="connsiteX2" fmla="*/ 472441 w 472441"/>
                <a:gd name="connsiteY2" fmla="*/ 1658982 h 165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441" h="1658982">
                  <a:moveTo>
                    <a:pt x="145869" y="0"/>
                  </a:moveTo>
                  <a:cubicBezTo>
                    <a:pt x="72934" y="299357"/>
                    <a:pt x="0" y="598714"/>
                    <a:pt x="54429" y="875211"/>
                  </a:cubicBezTo>
                  <a:cubicBezTo>
                    <a:pt x="108858" y="1151708"/>
                    <a:pt x="290649" y="1405345"/>
                    <a:pt x="472441" y="1658982"/>
                  </a:cubicBezTo>
                </a:path>
              </a:pathLst>
            </a:cu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14612" y="4500570"/>
            <a:ext cx="3643338" cy="971614"/>
            <a:chOff x="2714612" y="4643446"/>
            <a:chExt cx="3643338" cy="971614"/>
          </a:xfrm>
        </p:grpSpPr>
        <p:sp>
          <p:nvSpPr>
            <p:cNvPr id="12" name="TextBox 11"/>
            <p:cNvSpPr txBox="1"/>
            <p:nvPr/>
          </p:nvSpPr>
          <p:spPr>
            <a:xfrm>
              <a:off x="2714612" y="5214950"/>
              <a:ext cx="3643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这个表的逻辑结构为</a:t>
              </a:r>
              <a:r>
                <a:rPr lang="zh-CN" altLang="en-US" sz="2000" smtClean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线性结构</a:t>
              </a: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。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下箭头 20"/>
            <p:cNvSpPr/>
            <p:nvPr/>
          </p:nvSpPr>
          <p:spPr>
            <a:xfrm>
              <a:off x="4214810" y="4643446"/>
              <a:ext cx="214314" cy="50006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142944" y="3571876"/>
            <a:ext cx="771533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实际上，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Score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表完整地描述了该数据的逻辑结构，也可以用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二元组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表示其逻辑结构如下（用学号表示相应的元素）：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785918" y="4500570"/>
            <a:ext cx="6643733" cy="2086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44000" bIns="144000">
            <a:spAutoFit/>
          </a:bodyPr>
          <a:lstStyle/>
          <a:p>
            <a:pPr>
              <a:lnSpc>
                <a:spcPts val="2800"/>
              </a:lnSpc>
            </a:pP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Score=(</a:t>
            </a:r>
            <a:r>
              <a:rPr lang="pt-BR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D={</a:t>
            </a:r>
            <a:r>
              <a:rPr lang="pt-BR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201202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201204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201205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201206</a:t>
            </a:r>
            <a:r>
              <a:rPr lang="pt-BR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R={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只有一个逻辑关系</a:t>
            </a:r>
          </a:p>
          <a:p>
            <a:pPr>
              <a:lnSpc>
                <a:spcPts val="2800"/>
              </a:lnSpc>
            </a:pP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={&lt;201201,201205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201205,201206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&lt;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201206,201202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201202,201204&gt;}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85852" y="785792"/>
          <a:ext cx="5208905" cy="264320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471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4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344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分数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王实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李斌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195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陈功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94097" y="171370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学生成绩表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Score</a:t>
            </a:r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25580" y="539751"/>
            <a:ext cx="7704138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1.1】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设数据的逻辑结构如下：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B1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D,R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={1,2,3,4,5,6,7,8,9}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={&lt;1,2&gt;,&lt;1,3&gt;,&lt;3,4&gt;,&lt;3,5&gt;,&lt;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4,6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&gt;,&lt;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4,7&gt;,&lt;5,8&gt;,&lt;7,9&gt;}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试画出对应的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逻辑结构图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，并指出哪些是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开始结点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，哪些是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终端结点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，说明是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何种数据结构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1500166" y="2285992"/>
            <a:ext cx="35719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：画出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结构图。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3428992" y="3143248"/>
            <a:ext cx="3071834" cy="3214710"/>
            <a:chOff x="3428992" y="2285992"/>
            <a:chExt cx="3071834" cy="3214710"/>
          </a:xfrm>
        </p:grpSpPr>
        <p:sp>
          <p:nvSpPr>
            <p:cNvPr id="7" name="椭圆 6"/>
            <p:cNvSpPr/>
            <p:nvPr/>
          </p:nvSpPr>
          <p:spPr>
            <a:xfrm>
              <a:off x="4143372" y="2285992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28992" y="3071810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929190" y="3071810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214810" y="3786190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571868" y="4429132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786314" y="4429132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214810" y="5072074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643570" y="3786190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143636" y="4357694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>
              <a:stCxn id="7" idx="3"/>
              <a:endCxn id="8" idx="7"/>
            </p:cNvCxnSpPr>
            <p:nvPr/>
          </p:nvCxnSpPr>
          <p:spPr>
            <a:xfrm rot="5400000">
              <a:off x="3723411" y="2662311"/>
              <a:ext cx="482732" cy="461808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9" idx="1"/>
            </p:cNvCxnSpPr>
            <p:nvPr/>
          </p:nvCxnSpPr>
          <p:spPr>
            <a:xfrm rot="16200000" flipH="1">
              <a:off x="4473510" y="2626592"/>
              <a:ext cx="482732" cy="5332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10" idx="7"/>
            </p:cNvCxnSpPr>
            <p:nvPr/>
          </p:nvCxnSpPr>
          <p:spPr>
            <a:xfrm rot="5400000">
              <a:off x="4544948" y="3412410"/>
              <a:ext cx="411294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5"/>
              <a:endCxn id="14" idx="1"/>
            </p:cNvCxnSpPr>
            <p:nvPr/>
          </p:nvCxnSpPr>
          <p:spPr>
            <a:xfrm rot="16200000" flipH="1">
              <a:off x="5259328" y="3412410"/>
              <a:ext cx="411294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0" idx="3"/>
              <a:endCxn id="11" idx="7"/>
            </p:cNvCxnSpPr>
            <p:nvPr/>
          </p:nvCxnSpPr>
          <p:spPr>
            <a:xfrm rot="5400000">
              <a:off x="3902006" y="4126790"/>
              <a:ext cx="339856" cy="3903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0" idx="5"/>
              <a:endCxn id="12" idx="1"/>
            </p:cNvCxnSpPr>
            <p:nvPr/>
          </p:nvCxnSpPr>
          <p:spPr>
            <a:xfrm rot="16200000" flipH="1">
              <a:off x="4509229" y="4162509"/>
              <a:ext cx="339856" cy="3189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2" idx="3"/>
              <a:endCxn id="13" idx="7"/>
            </p:cNvCxnSpPr>
            <p:nvPr/>
          </p:nvCxnSpPr>
          <p:spPr>
            <a:xfrm rot="5400000">
              <a:off x="4509229" y="4805451"/>
              <a:ext cx="339856" cy="3189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4" idx="5"/>
              <a:endCxn id="15" idx="1"/>
            </p:cNvCxnSpPr>
            <p:nvPr/>
          </p:nvCxnSpPr>
          <p:spPr>
            <a:xfrm rot="16200000" flipH="1">
              <a:off x="5937989" y="4162509"/>
              <a:ext cx="268418" cy="2474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428728" y="428604"/>
            <a:ext cx="7429552" cy="165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B1=(D,R)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D={1,2,3,4,5,6,7,8,9}</a:t>
            </a: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R={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={&lt;1,2&gt;,&lt;1,3&gt;,&lt;3,4&gt;,&lt;3,5&gt;,&lt;4,6&gt;,&lt;4,7&gt;,&lt;5,8&gt;,&lt;7,9&gt;}</a:t>
            </a:r>
          </a:p>
        </p:txBody>
      </p:sp>
      <p:sp>
        <p:nvSpPr>
          <p:cNvPr id="34" name="右弧形箭头 33"/>
          <p:cNvSpPr/>
          <p:nvPr/>
        </p:nvSpPr>
        <p:spPr>
          <a:xfrm>
            <a:off x="6143636" y="2357430"/>
            <a:ext cx="500066" cy="1500198"/>
          </a:xfrm>
          <a:prstGeom prst="curved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1539850" y="3714752"/>
            <a:ext cx="631829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终端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开始结点外，每个结点有唯一的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前驱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终端结点外，每个结点有一个或多个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后继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428992" y="285728"/>
            <a:ext cx="3071834" cy="3214710"/>
            <a:chOff x="3428992" y="2285992"/>
            <a:chExt cx="3071834" cy="3214710"/>
          </a:xfrm>
        </p:grpSpPr>
        <p:sp>
          <p:nvSpPr>
            <p:cNvPr id="7" name="椭圆 6"/>
            <p:cNvSpPr/>
            <p:nvPr/>
          </p:nvSpPr>
          <p:spPr>
            <a:xfrm>
              <a:off x="4143372" y="2285992"/>
              <a:ext cx="357190" cy="428628"/>
            </a:xfrm>
            <a:prstGeom prst="ellipse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28992" y="3071810"/>
              <a:ext cx="357190" cy="42862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929190" y="3071810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214810" y="3786190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571868" y="4429132"/>
              <a:ext cx="357190" cy="42862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786314" y="4429132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214810" y="5072074"/>
              <a:ext cx="357190" cy="42862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643570" y="3786190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143636" y="4357694"/>
              <a:ext cx="357190" cy="42862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>
              <a:stCxn id="7" idx="3"/>
              <a:endCxn id="8" idx="7"/>
            </p:cNvCxnSpPr>
            <p:nvPr/>
          </p:nvCxnSpPr>
          <p:spPr>
            <a:xfrm rot="5400000">
              <a:off x="3723411" y="2662311"/>
              <a:ext cx="482732" cy="461808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9" idx="1"/>
            </p:cNvCxnSpPr>
            <p:nvPr/>
          </p:nvCxnSpPr>
          <p:spPr>
            <a:xfrm rot="16200000" flipH="1">
              <a:off x="4473510" y="2626592"/>
              <a:ext cx="482732" cy="5332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10" idx="7"/>
            </p:cNvCxnSpPr>
            <p:nvPr/>
          </p:nvCxnSpPr>
          <p:spPr>
            <a:xfrm rot="5400000">
              <a:off x="4544948" y="3412410"/>
              <a:ext cx="411294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5"/>
              <a:endCxn id="14" idx="1"/>
            </p:cNvCxnSpPr>
            <p:nvPr/>
          </p:nvCxnSpPr>
          <p:spPr>
            <a:xfrm rot="16200000" flipH="1">
              <a:off x="5259328" y="3412410"/>
              <a:ext cx="411294" cy="4618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0" idx="3"/>
              <a:endCxn id="11" idx="7"/>
            </p:cNvCxnSpPr>
            <p:nvPr/>
          </p:nvCxnSpPr>
          <p:spPr>
            <a:xfrm rot="5400000">
              <a:off x="3902006" y="4126790"/>
              <a:ext cx="339856" cy="3903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0" idx="5"/>
              <a:endCxn id="12" idx="1"/>
            </p:cNvCxnSpPr>
            <p:nvPr/>
          </p:nvCxnSpPr>
          <p:spPr>
            <a:xfrm rot="16200000" flipH="1">
              <a:off x="4509229" y="4162509"/>
              <a:ext cx="339856" cy="3189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2" idx="3"/>
              <a:endCxn id="13" idx="7"/>
            </p:cNvCxnSpPr>
            <p:nvPr/>
          </p:nvCxnSpPr>
          <p:spPr>
            <a:xfrm rot="5400000">
              <a:off x="4509229" y="4805451"/>
              <a:ext cx="339856" cy="3189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4" idx="5"/>
              <a:endCxn id="15" idx="1"/>
            </p:cNvCxnSpPr>
            <p:nvPr/>
          </p:nvCxnSpPr>
          <p:spPr>
            <a:xfrm rot="16200000" flipH="1">
              <a:off x="5937989" y="4162509"/>
              <a:ext cx="268418" cy="2474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643306" y="5429264"/>
            <a:ext cx="2000264" cy="900176"/>
            <a:chOff x="3643306" y="5429264"/>
            <a:chExt cx="2000264" cy="900176"/>
          </a:xfrm>
        </p:grpSpPr>
        <p:sp>
          <p:nvSpPr>
            <p:cNvPr id="26" name="TextBox 25"/>
            <p:cNvSpPr txBox="1"/>
            <p:nvPr/>
          </p:nvSpPr>
          <p:spPr>
            <a:xfrm>
              <a:off x="3643306" y="592933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一种树形结构</a:t>
              </a:r>
            </a:p>
          </p:txBody>
        </p:sp>
        <p:sp>
          <p:nvSpPr>
            <p:cNvPr id="28" name="下箭头 27"/>
            <p:cNvSpPr/>
            <p:nvPr/>
          </p:nvSpPr>
          <p:spPr>
            <a:xfrm>
              <a:off x="4357686" y="5429264"/>
              <a:ext cx="214314" cy="428628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标题 115404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zh-CN" altLang="en-US" sz="4000" b="1" noProof="1"/>
              <a:t>应用</a:t>
            </a:r>
            <a:r>
              <a:rPr lang="en-US" altLang="zh-CN" sz="4000" b="1" noProof="1"/>
              <a:t>1</a:t>
            </a:r>
          </a:p>
        </p:txBody>
      </p:sp>
      <p:sp>
        <p:nvSpPr>
          <p:cNvPr id="23555" name="文本占位符 1154050"/>
          <p:cNvSpPr>
            <a:spLocks noGrp="1" noChangeArrowheads="1"/>
          </p:cNvSpPr>
          <p:nvPr>
            <p:ph type="body" idx="1"/>
          </p:nvPr>
        </p:nvSpPr>
        <p:spPr>
          <a:xfrm>
            <a:off x="1043608" y="1124744"/>
            <a:ext cx="8027240" cy="4970463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="1" dirty="0" smtClean="0">
                <a:solidFill>
                  <a:schemeClr val="accent2"/>
                </a:solidFill>
              </a:rPr>
              <a:t>【例</a:t>
            </a:r>
            <a:r>
              <a:rPr lang="en-US" altLang="zh-CN" b="1" dirty="0" smtClean="0">
                <a:solidFill>
                  <a:schemeClr val="accent2"/>
                </a:solidFill>
              </a:rPr>
              <a:t>-1</a:t>
            </a:r>
            <a:r>
              <a:rPr lang="zh-CN" altLang="en-US" b="1" dirty="0" smtClean="0">
                <a:solidFill>
                  <a:schemeClr val="accent2"/>
                </a:solidFill>
              </a:rPr>
              <a:t>】公司员工信息管理。</a:t>
            </a:r>
            <a:r>
              <a:rPr lang="zh-CN" altLang="en-US" dirty="0" smtClean="0"/>
              <a:t> 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dirty="0" smtClean="0"/>
              <a:t>   </a:t>
            </a:r>
            <a:r>
              <a:rPr lang="zh-CN" altLang="en-US" sz="2000" dirty="0" smtClean="0"/>
              <a:t>某公司有“王清”、“李丽圆”、“张娟”、“张爱民”等员工。   现公司想要用计算机管理其员工信息。要求能够做以下操作：</a:t>
            </a:r>
          </a:p>
          <a:p>
            <a:pPr lvl="2" eaLnBrk="1" hangingPunct="1"/>
            <a:r>
              <a:rPr lang="zh-CN" altLang="en-US" sz="2000" dirty="0" smtClean="0"/>
              <a:t>当招聘新员工时，能够把员工信息添加进来；</a:t>
            </a:r>
          </a:p>
          <a:p>
            <a:pPr lvl="2" eaLnBrk="1" hangingPunct="1"/>
            <a:r>
              <a:rPr lang="zh-CN" altLang="en-US" sz="2000" dirty="0" smtClean="0"/>
              <a:t>当有员工辞职时，能够删除该员工信息；</a:t>
            </a:r>
          </a:p>
          <a:p>
            <a:pPr lvl="2" eaLnBrk="1" hangingPunct="1"/>
            <a:r>
              <a:rPr lang="zh-CN" altLang="en-US" sz="2000" dirty="0" smtClean="0"/>
              <a:t>可以修改员工信息；</a:t>
            </a:r>
          </a:p>
          <a:p>
            <a:pPr lvl="2" eaLnBrk="1" hangingPunct="1"/>
            <a:r>
              <a:rPr lang="zh-CN" altLang="en-US" sz="2000" dirty="0" smtClean="0"/>
              <a:t>能够以某种方式检索员工信息。 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1" dirty="0" smtClean="0">
                <a:solidFill>
                  <a:schemeClr val="accent2"/>
                </a:solidFill>
              </a:rPr>
              <a:t>分析：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Arial" pitchFamily="34" charset="0"/>
              <a:buNone/>
            </a:pPr>
            <a:r>
              <a:rPr lang="zh-CN" altLang="en-US" b="1" dirty="0" smtClean="0">
                <a:solidFill>
                  <a:schemeClr val="accent2"/>
                </a:solidFill>
              </a:rPr>
              <a:t>（</a:t>
            </a:r>
            <a:r>
              <a:rPr lang="en-US" altLang="zh-CN" b="1" dirty="0" smtClean="0">
                <a:solidFill>
                  <a:schemeClr val="accent2"/>
                </a:solidFill>
              </a:rPr>
              <a:t>1</a:t>
            </a:r>
            <a:r>
              <a:rPr lang="zh-CN" altLang="en-US" b="1" dirty="0" smtClean="0">
                <a:solidFill>
                  <a:schemeClr val="accent2"/>
                </a:solidFill>
              </a:rPr>
              <a:t>）</a:t>
            </a:r>
            <a:r>
              <a:rPr lang="zh-CN" altLang="en-US" dirty="0" smtClean="0"/>
              <a:t> 操作对象</a:t>
            </a:r>
            <a:endParaRPr lang="en-US" altLang="zh-CN" dirty="0" smtClean="0"/>
          </a:p>
          <a:p>
            <a:pPr lvl="1" eaLnBrk="1" hangingPunct="1">
              <a:buFont typeface="Arial" pitchFamily="34" charset="0"/>
              <a:buNone/>
            </a:pPr>
            <a:endParaRPr lang="en-US" altLang="zh-CN" dirty="0"/>
          </a:p>
          <a:p>
            <a:pPr lvl="1" eaLnBrk="1" hangingPunct="1"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员工信息（</a:t>
            </a:r>
            <a:r>
              <a:rPr lang="zh-CN" altLang="zh-CN" sz="2000" dirty="0">
                <a:solidFill>
                  <a:srgbClr val="FF0000"/>
                </a:solidFill>
              </a:rPr>
              <a:t>员工号</a:t>
            </a:r>
            <a:r>
              <a:rPr lang="en-US" altLang="zh-CN" sz="2000" dirty="0">
                <a:solidFill>
                  <a:srgbClr val="FF0000"/>
                </a:solidFill>
              </a:rPr>
              <a:t>+</a:t>
            </a:r>
            <a:r>
              <a:rPr lang="zh-CN" altLang="zh-CN" sz="2000" dirty="0">
                <a:solidFill>
                  <a:srgbClr val="FF0000"/>
                </a:solidFill>
              </a:rPr>
              <a:t>姓名</a:t>
            </a:r>
            <a:r>
              <a:rPr lang="en-US" altLang="zh-CN" sz="2000" dirty="0">
                <a:solidFill>
                  <a:srgbClr val="FF0000"/>
                </a:solidFill>
              </a:rPr>
              <a:t>+</a:t>
            </a:r>
            <a:r>
              <a:rPr lang="zh-CN" altLang="zh-CN" sz="2000" dirty="0">
                <a:solidFill>
                  <a:srgbClr val="FF0000"/>
                </a:solidFill>
              </a:rPr>
              <a:t>性别</a:t>
            </a:r>
            <a:r>
              <a:rPr lang="en-US" altLang="zh-CN" sz="2000" dirty="0">
                <a:solidFill>
                  <a:srgbClr val="FF0000"/>
                </a:solidFill>
              </a:rPr>
              <a:t>+</a:t>
            </a:r>
            <a:r>
              <a:rPr lang="zh-CN" altLang="zh-CN" sz="2000" dirty="0">
                <a:solidFill>
                  <a:srgbClr val="FF0000"/>
                </a:solidFill>
              </a:rPr>
              <a:t>年龄</a:t>
            </a:r>
            <a:r>
              <a:rPr lang="en-US" altLang="zh-CN" sz="2000" dirty="0">
                <a:solidFill>
                  <a:srgbClr val="FF0000"/>
                </a:solidFill>
              </a:rPr>
              <a:t>+</a:t>
            </a:r>
            <a:r>
              <a:rPr lang="zh-CN" altLang="zh-CN" sz="2000" dirty="0">
                <a:solidFill>
                  <a:srgbClr val="FF0000"/>
                </a:solidFill>
              </a:rPr>
              <a:t>住址</a:t>
            </a:r>
            <a:r>
              <a:rPr lang="en-US" altLang="zh-CN" sz="2000" dirty="0">
                <a:solidFill>
                  <a:srgbClr val="FF0000"/>
                </a:solidFill>
              </a:rPr>
              <a:t>+</a:t>
            </a:r>
            <a:r>
              <a:rPr lang="zh-CN" altLang="zh-CN" sz="2000" dirty="0">
                <a:solidFill>
                  <a:srgbClr val="FF0000"/>
                </a:solidFill>
              </a:rPr>
              <a:t>电话</a:t>
            </a:r>
            <a:r>
              <a:rPr lang="en-US" altLang="zh-CN" sz="2000" dirty="0">
                <a:solidFill>
                  <a:srgbClr val="FF0000"/>
                </a:solidFill>
              </a:rPr>
              <a:t>+</a:t>
            </a:r>
            <a:r>
              <a:rPr lang="zh-CN" altLang="zh-CN" sz="2000" dirty="0">
                <a:solidFill>
                  <a:srgbClr val="FF0000"/>
                </a:solidFill>
              </a:rPr>
              <a:t>所属</a:t>
            </a:r>
            <a:r>
              <a:rPr lang="zh-CN" altLang="zh-CN" sz="2000" dirty="0" smtClean="0">
                <a:solidFill>
                  <a:srgbClr val="FF0000"/>
                </a:solidFill>
              </a:rPr>
              <a:t>部门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82296" indent="0" fontAlgn="base">
              <a:buNone/>
            </a:pPr>
            <a:endParaRPr lang="zh-CN" altLang="en-US" dirty="0" smtClean="0"/>
          </a:p>
          <a:p>
            <a:pPr lvl="1" eaLnBrk="1" hangingPunct="1">
              <a:buFont typeface="Arial" pitchFamily="34" charset="0"/>
              <a:buNone/>
            </a:pPr>
            <a:endParaRPr lang="zh-CN" altLang="en-US" dirty="0" smtClean="0"/>
          </a:p>
        </p:txBody>
      </p:sp>
      <p:sp>
        <p:nvSpPr>
          <p:cNvPr id="2355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fld id="{398D37E3-49C5-4164-8144-3201BE415BB4}" type="slidenum">
              <a:rPr altLang="en-US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</a:pPr>
              <a:t>3</a:t>
            </a:fld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1285852" y="642918"/>
            <a:ext cx="7286676" cy="290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1.2】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设数据的逻辑结构如下：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B2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D,R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D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={1,2,3,4,5,6}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={&lt;1,2&gt;,&lt;2,4&gt;,&lt;1,3&gt;,&lt;3,4&gt;,&lt;3,5&gt; ,&lt;3,6&gt;,&lt;5,6&gt;}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试画出对应的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逻辑结构图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，说明是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何种数据结构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357422" y="3929066"/>
            <a:ext cx="2928958" cy="1428760"/>
            <a:chOff x="2357422" y="3714752"/>
            <a:chExt cx="2928958" cy="1428760"/>
          </a:xfrm>
        </p:grpSpPr>
        <p:sp>
          <p:nvSpPr>
            <p:cNvPr id="7" name="椭圆 6"/>
            <p:cNvSpPr/>
            <p:nvPr/>
          </p:nvSpPr>
          <p:spPr>
            <a:xfrm>
              <a:off x="2357422" y="4214818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143240" y="3714752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143240" y="4714884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9058" y="4214818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929190" y="3714752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929190" y="4714884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8" idx="2"/>
              <a:endCxn id="7" idx="7"/>
            </p:cNvCxnSpPr>
            <p:nvPr/>
          </p:nvCxnSpPr>
          <p:spPr>
            <a:xfrm rot="10800000" flipV="1">
              <a:off x="2662304" y="3929065"/>
              <a:ext cx="480937" cy="348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6"/>
              <a:endCxn id="10" idx="1"/>
            </p:cNvCxnSpPr>
            <p:nvPr/>
          </p:nvCxnSpPr>
          <p:spPr>
            <a:xfrm>
              <a:off x="3500430" y="3929066"/>
              <a:ext cx="480937" cy="348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7" idx="5"/>
              <a:endCxn id="9" idx="2"/>
            </p:cNvCxnSpPr>
            <p:nvPr/>
          </p:nvCxnSpPr>
          <p:spPr>
            <a:xfrm rot="16200000" flipH="1">
              <a:off x="2728510" y="4514467"/>
              <a:ext cx="348523" cy="4809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3"/>
              <a:endCxn id="9" idx="6"/>
            </p:cNvCxnSpPr>
            <p:nvPr/>
          </p:nvCxnSpPr>
          <p:spPr>
            <a:xfrm rot="5400000">
              <a:off x="3566638" y="4514468"/>
              <a:ext cx="348523" cy="4809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7"/>
              <a:endCxn id="11" idx="2"/>
            </p:cNvCxnSpPr>
            <p:nvPr/>
          </p:nvCxnSpPr>
          <p:spPr>
            <a:xfrm rot="5400000" flipH="1" flipV="1">
              <a:off x="4407303" y="3755703"/>
              <a:ext cx="348523" cy="6952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0" idx="5"/>
              <a:endCxn id="12" idx="2"/>
            </p:cNvCxnSpPr>
            <p:nvPr/>
          </p:nvCxnSpPr>
          <p:spPr>
            <a:xfrm rot="16200000" flipH="1">
              <a:off x="4407303" y="4407310"/>
              <a:ext cx="348523" cy="6952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1" idx="4"/>
              <a:endCxn id="12" idx="0"/>
            </p:cNvCxnSpPr>
            <p:nvPr/>
          </p:nvCxnSpPr>
          <p:spPr>
            <a:xfrm rot="5400000">
              <a:off x="4822033" y="4429132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1571604" y="2951946"/>
            <a:ext cx="4000528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：画出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结构图。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28728" y="631592"/>
            <a:ext cx="7429552" cy="2015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B2=(D,R)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D={1,2,3,4,5,6}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R={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={&lt;1,2&gt;,&lt;2,4&gt;,&lt;1,3&gt;,&lt;3,4&gt;,&lt;3,5&gt; ,&lt;3,6&gt;,&lt;5,6&gt;}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1" name="右弧形箭头 30"/>
          <p:cNvSpPr/>
          <p:nvPr/>
        </p:nvSpPr>
        <p:spPr>
          <a:xfrm>
            <a:off x="5643570" y="2857496"/>
            <a:ext cx="500066" cy="1500198"/>
          </a:xfrm>
          <a:prstGeom prst="curved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1252512" y="2714620"/>
            <a:ext cx="7891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每个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结点都零个或多个前驱结点，每个结点都零个或多个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后继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27"/>
          <p:cNvGrpSpPr/>
          <p:nvPr/>
        </p:nvGrpSpPr>
        <p:grpSpPr>
          <a:xfrm>
            <a:off x="2357422" y="500042"/>
            <a:ext cx="2928958" cy="1428760"/>
            <a:chOff x="2357422" y="3714752"/>
            <a:chExt cx="2928958" cy="1428760"/>
          </a:xfrm>
        </p:grpSpPr>
        <p:sp>
          <p:nvSpPr>
            <p:cNvPr id="7" name="椭圆 6"/>
            <p:cNvSpPr/>
            <p:nvPr/>
          </p:nvSpPr>
          <p:spPr>
            <a:xfrm>
              <a:off x="2357422" y="4214818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143240" y="3714752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143240" y="4714884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9058" y="4214818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929190" y="3714752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929190" y="4714884"/>
              <a:ext cx="357190" cy="42862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8" idx="2"/>
              <a:endCxn id="7" idx="7"/>
            </p:cNvCxnSpPr>
            <p:nvPr/>
          </p:nvCxnSpPr>
          <p:spPr>
            <a:xfrm rot="10800000" flipV="1">
              <a:off x="2662304" y="3929065"/>
              <a:ext cx="480937" cy="348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6"/>
              <a:endCxn id="10" idx="1"/>
            </p:cNvCxnSpPr>
            <p:nvPr/>
          </p:nvCxnSpPr>
          <p:spPr>
            <a:xfrm>
              <a:off x="3500430" y="3929066"/>
              <a:ext cx="480937" cy="3485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7" idx="5"/>
              <a:endCxn id="9" idx="2"/>
            </p:cNvCxnSpPr>
            <p:nvPr/>
          </p:nvCxnSpPr>
          <p:spPr>
            <a:xfrm rot="16200000" flipH="1">
              <a:off x="2728510" y="4514467"/>
              <a:ext cx="348523" cy="4809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3"/>
              <a:endCxn id="9" idx="6"/>
            </p:cNvCxnSpPr>
            <p:nvPr/>
          </p:nvCxnSpPr>
          <p:spPr>
            <a:xfrm rot="5400000">
              <a:off x="3566638" y="4514468"/>
              <a:ext cx="348523" cy="4809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7"/>
              <a:endCxn id="11" idx="2"/>
            </p:cNvCxnSpPr>
            <p:nvPr/>
          </p:nvCxnSpPr>
          <p:spPr>
            <a:xfrm rot="5400000" flipH="1" flipV="1">
              <a:off x="4407303" y="3755703"/>
              <a:ext cx="348523" cy="6952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0" idx="5"/>
              <a:endCxn id="12" idx="2"/>
            </p:cNvCxnSpPr>
            <p:nvPr/>
          </p:nvCxnSpPr>
          <p:spPr>
            <a:xfrm rot="16200000" flipH="1">
              <a:off x="4407303" y="4407310"/>
              <a:ext cx="348523" cy="6952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1" idx="4"/>
              <a:endCxn id="12" idx="0"/>
            </p:cNvCxnSpPr>
            <p:nvPr/>
          </p:nvCxnSpPr>
          <p:spPr>
            <a:xfrm rot="5400000">
              <a:off x="4822033" y="4429132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428992" y="3357562"/>
            <a:ext cx="1785950" cy="1043052"/>
            <a:chOff x="3428992" y="3357562"/>
            <a:chExt cx="1785950" cy="1043052"/>
          </a:xfrm>
        </p:grpSpPr>
        <p:sp>
          <p:nvSpPr>
            <p:cNvPr id="21" name="TextBox 20"/>
            <p:cNvSpPr txBox="1"/>
            <p:nvPr/>
          </p:nvSpPr>
          <p:spPr>
            <a:xfrm>
              <a:off x="3428992" y="400050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一种图形结构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下箭头 22"/>
            <p:cNvSpPr/>
            <p:nvPr/>
          </p:nvSpPr>
          <p:spPr>
            <a:xfrm>
              <a:off x="4214810" y="3357562"/>
              <a:ext cx="214314" cy="428628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142976" y="357166"/>
            <a:ext cx="317658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1.1.3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存储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结构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14414" y="1285860"/>
            <a:ext cx="7715304" cy="9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数据逻辑结构在计算机中的存储表示称为数据的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存储结构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，也称为物理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结构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14414" y="4572008"/>
            <a:ext cx="77153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通常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情况下，同</a:t>
            </a:r>
            <a:r>
              <a:rPr lang="zh-CN" altLang="en-US" sz="20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一种逻辑结构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可以设计</a:t>
            </a:r>
            <a:r>
              <a:rPr lang="zh-CN" altLang="en-US" sz="2000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多种存储结构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，在不同的存储结构中，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实现同一种运算的算法可能不同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sp>
        <p:nvSpPr>
          <p:cNvPr id="7" name="折角形 6"/>
          <p:cNvSpPr/>
          <p:nvPr/>
        </p:nvSpPr>
        <p:spPr>
          <a:xfrm>
            <a:off x="2143108" y="2857496"/>
            <a:ext cx="1357322" cy="100013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逻辑结构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5656633" y="2825247"/>
            <a:ext cx="1428760" cy="10001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存储结构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燕尾形箭头 8"/>
          <p:cNvSpPr/>
          <p:nvPr/>
        </p:nvSpPr>
        <p:spPr>
          <a:xfrm>
            <a:off x="3786182" y="2928934"/>
            <a:ext cx="1643074" cy="857256"/>
          </a:xfrm>
          <a:prstGeom prst="notched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映射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357290" y="571480"/>
            <a:ext cx="5572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逻辑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结构、存储结构和运算三者之间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关系：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051720" y="1556792"/>
            <a:ext cx="5143536" cy="2214578"/>
            <a:chOff x="2143108" y="1428736"/>
            <a:chExt cx="5143536" cy="2214578"/>
          </a:xfrm>
        </p:grpSpPr>
        <p:sp>
          <p:nvSpPr>
            <p:cNvPr id="6" name="圆角矩形 5"/>
            <p:cNvSpPr/>
            <p:nvPr/>
          </p:nvSpPr>
          <p:spPr>
            <a:xfrm>
              <a:off x="2143108" y="1428736"/>
              <a:ext cx="1643074" cy="64294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运算的定义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折角形 6"/>
            <p:cNvSpPr/>
            <p:nvPr/>
          </p:nvSpPr>
          <p:spPr>
            <a:xfrm>
              <a:off x="2285984" y="2643182"/>
              <a:ext cx="1357322" cy="1000132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逻辑结构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圆柱形 7"/>
            <p:cNvSpPr/>
            <p:nvPr/>
          </p:nvSpPr>
          <p:spPr>
            <a:xfrm>
              <a:off x="5799509" y="2610933"/>
              <a:ext cx="1428760" cy="100013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存储结构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燕尾形箭头 8"/>
            <p:cNvSpPr/>
            <p:nvPr/>
          </p:nvSpPr>
          <p:spPr>
            <a:xfrm>
              <a:off x="3929058" y="2714620"/>
              <a:ext cx="1643074" cy="857256"/>
            </a:xfrm>
            <a:prstGeom prst="notchedRight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映射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6" idx="2"/>
              <a:endCxn id="7" idx="0"/>
            </p:cNvCxnSpPr>
            <p:nvPr/>
          </p:nvCxnSpPr>
          <p:spPr>
            <a:xfrm rot="5400000">
              <a:off x="2678893" y="2357430"/>
              <a:ext cx="57150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5643570" y="1428736"/>
              <a:ext cx="1643074" cy="64294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运算的实现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" name="直接箭头连接符 12"/>
            <p:cNvCxnSpPr>
              <a:stCxn id="12" idx="2"/>
            </p:cNvCxnSpPr>
            <p:nvPr/>
          </p:nvCxnSpPr>
          <p:spPr>
            <a:xfrm rot="5400000">
              <a:off x="6179355" y="2357430"/>
              <a:ext cx="57150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1428728" y="4071942"/>
            <a:ext cx="7000924" cy="1658605"/>
            <a:chOff x="1428728" y="4071942"/>
            <a:chExt cx="7000924" cy="1658605"/>
          </a:xfrm>
        </p:grpSpPr>
        <p:sp>
          <p:nvSpPr>
            <p:cNvPr id="14" name="TextBox 13"/>
            <p:cNvSpPr txBox="1"/>
            <p:nvPr/>
          </p:nvSpPr>
          <p:spPr>
            <a:xfrm>
              <a:off x="2143108" y="4143380"/>
              <a:ext cx="628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将逻辑结构映射为存储结构时，存储逻辑结构中的：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5984" y="4714884"/>
              <a:ext cx="33575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所有元素。</a:t>
              </a:r>
              <a:endPara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元素之间的关系。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17" name="爆炸形 2 16"/>
            <p:cNvSpPr/>
            <p:nvPr/>
          </p:nvSpPr>
          <p:spPr>
            <a:xfrm>
              <a:off x="1428728" y="4071942"/>
              <a:ext cx="642942" cy="642942"/>
            </a:xfrm>
            <a:prstGeom prst="irregularSeal2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5"/>
          <p:cNvSpPr txBox="1"/>
          <p:nvPr/>
        </p:nvSpPr>
        <p:spPr>
          <a:xfrm>
            <a:off x="1771351" y="5933138"/>
            <a:ext cx="62272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考虑计算机本身提供的存储方式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214414" y="285728"/>
            <a:ext cx="5500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主要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的几种存储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结构（计算机内部）。 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9699" name="Text Box 41"/>
          <p:cNvSpPr txBox="1">
            <a:spLocks noChangeArrowheads="1"/>
          </p:cNvSpPr>
          <p:nvPr/>
        </p:nvSpPr>
        <p:spPr bwMode="auto">
          <a:xfrm>
            <a:off x="1214415" y="2000240"/>
            <a:ext cx="757242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结构采用</a:t>
            </a:r>
            <a:r>
              <a:rPr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一组连续的存储单元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存放所有的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数据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元素。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逻辑</a:t>
            </a:r>
            <a:r>
              <a:rPr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上相邻的元素的存储单元</a:t>
            </a:r>
            <a:r>
              <a:rPr lang="zh-CN" altLang="en-US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也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相邻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也就是说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，元素之间的逻辑关系由存储单元地址间的关系隐含表示，即顺序存储结构将数据的逻辑结构直接映射到存储结构。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35" y="1071546"/>
            <a:ext cx="3000396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．顺序存储结构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8"/>
          <p:cNvSpPr txBox="1">
            <a:spLocks noChangeArrowheads="1"/>
          </p:cNvSpPr>
          <p:nvPr/>
        </p:nvSpPr>
        <p:spPr bwMode="auto">
          <a:xfrm>
            <a:off x="1357290" y="1500174"/>
            <a:ext cx="72866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顺序存储结构可实现对各数据元素的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随机存取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。即顺序存储结构具有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随机存取特性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071670" y="2501100"/>
            <a:ext cx="4916502" cy="1514935"/>
            <a:chOff x="2071670" y="2501100"/>
            <a:chExt cx="4916502" cy="1514935"/>
          </a:xfrm>
        </p:grpSpPr>
        <p:sp>
          <p:nvSpPr>
            <p:cNvPr id="7" name="Text Box 48"/>
            <p:cNvSpPr txBox="1">
              <a:spLocks noChangeArrowheads="1"/>
            </p:cNvSpPr>
            <p:nvPr/>
          </p:nvSpPr>
          <p:spPr bwMode="auto">
            <a:xfrm>
              <a:off x="2071670" y="3000372"/>
              <a:ext cx="4916502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随机存取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是指给定某元素的逻辑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序号</a:t>
              </a:r>
              <a:r>
                <a:rPr lang="en-US" altLang="zh-CN" sz="2000" i="1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能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在常量时间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内查找到对应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元素值。 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5400000" flipH="1" flipV="1">
              <a:off x="3464711" y="2750339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500694" y="714356"/>
            <a:ext cx="32861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每个元素占用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个字节，且从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号单元开始由低地址向高地址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85918" y="3571876"/>
          <a:ext cx="4247536" cy="3049600"/>
        </p:xfrm>
        <a:graphic>
          <a:graphicData uri="http://schemas.openxmlformats.org/drawingml/2006/table">
            <a:tbl>
              <a:tblPr/>
              <a:tblGrid>
                <a:gridCol w="7926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90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28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509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333500" algn="ctr"/>
                          <a:tab pos="3857625" algn="ctr"/>
                          <a:tab pos="266700" algn="l"/>
                        </a:tabLs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地址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分数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902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201201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902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130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902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2902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190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2902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220</a:t>
                      </a:r>
                      <a:endParaRPr lang="zh-CN" sz="18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sz="1800" b="1" kern="100" dirty="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85853" y="145955"/>
          <a:ext cx="4071966" cy="24688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658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19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4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522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分数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78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王实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278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李斌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278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278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653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陈功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3929058" y="2857496"/>
            <a:ext cx="285752" cy="571504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29124" y="2928934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Score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对应的顺序存储结构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286512" y="3714752"/>
            <a:ext cx="2571768" cy="2334584"/>
            <a:chOff x="6286512" y="3714752"/>
            <a:chExt cx="2571768" cy="2334584"/>
          </a:xfrm>
        </p:grpSpPr>
        <p:sp>
          <p:nvSpPr>
            <p:cNvPr id="9" name="TextBox 8"/>
            <p:cNvSpPr txBox="1"/>
            <p:nvPr/>
          </p:nvSpPr>
          <p:spPr>
            <a:xfrm>
              <a:off x="6286512" y="4572008"/>
              <a:ext cx="257176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Bef>
                  <a:spcPts val="1200"/>
                </a:spcBef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所有元素的存储地址是连续的</a:t>
              </a:r>
              <a:endParaRPr lang="en-US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457200" indent="-457200">
                <a:spcBef>
                  <a:spcPts val="1200"/>
                </a:spcBef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通过存储关系直接反映逻辑关系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右弧形箭头 9"/>
            <p:cNvSpPr/>
            <p:nvPr/>
          </p:nvSpPr>
          <p:spPr bwMode="auto">
            <a:xfrm>
              <a:off x="7143768" y="3714752"/>
              <a:ext cx="357190" cy="785818"/>
            </a:xfrm>
            <a:prstGeom prst="curvedLeft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00958" y="3886146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特点</a:t>
              </a:r>
              <a:endPara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117663" y="714356"/>
            <a:ext cx="281939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．链式存储结构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357290" y="1785926"/>
            <a:ext cx="7143800" cy="18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链式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存储结构中每个结点单独存储，无需占用一整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块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存储空间。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但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为了表示结点之间的关系，给每个结点附加指针字段，用于存放相邻结点的存储地址。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42976" y="931775"/>
          <a:ext cx="2786082" cy="24688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192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2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40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522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分数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78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王实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278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李斌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278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278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张山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653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陈功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85918" y="4000506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Score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对应的链式存储结构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214811" y="1074301"/>
          <a:ext cx="4643470" cy="4668895"/>
        </p:xfrm>
        <a:graphic>
          <a:graphicData uri="http://schemas.openxmlformats.org/drawingml/2006/table">
            <a:tbl>
              <a:tblPr/>
              <a:tblGrid>
                <a:gridCol w="5804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6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06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57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5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0133">
                <a:tc>
                  <a:txBody>
                    <a:bodyPr/>
                    <a:lstStyle/>
                    <a:p>
                      <a:pPr indent="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地址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学号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姓名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分数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base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FF00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下一个结点地址</a:t>
                      </a:r>
                      <a:endParaRPr lang="zh-CN" sz="1600" b="1" kern="1400">
                        <a:solidFill>
                          <a:srgbClr val="FF00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32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┆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12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100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201201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王实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85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520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32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┆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12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230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201204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陈功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332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┆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12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310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201206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刘英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450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332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┆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12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450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张山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78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230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332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┆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012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520</a:t>
                      </a:r>
                      <a:endParaRPr lang="zh-CN" sz="1600" b="1" kern="100">
                        <a:solidFill>
                          <a:srgbClr val="006600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201205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李斌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82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310</a:t>
                      </a:r>
                      <a:endParaRPr lang="zh-CN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0332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006600"/>
                          </a:solidFill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┆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b="1" kern="100">
                        <a:solidFill>
                          <a:srgbClr val="0000FF"/>
                        </a:solidFill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0" name="左弧形箭头 9"/>
          <p:cNvSpPr/>
          <p:nvPr/>
        </p:nvSpPr>
        <p:spPr>
          <a:xfrm>
            <a:off x="3500430" y="3571878"/>
            <a:ext cx="571504" cy="1643074"/>
          </a:xfrm>
          <a:prstGeom prst="curv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8582297" y="2090057"/>
            <a:ext cx="457200" cy="3108960"/>
          </a:xfrm>
          <a:custGeom>
            <a:avLst/>
            <a:gdLst>
              <a:gd name="connsiteX0" fmla="*/ 0 w 457200"/>
              <a:gd name="connsiteY0" fmla="*/ 0 h 3108960"/>
              <a:gd name="connsiteX1" fmla="*/ 444137 w 457200"/>
              <a:gd name="connsiteY1" fmla="*/ 169817 h 3108960"/>
              <a:gd name="connsiteX2" fmla="*/ 457200 w 457200"/>
              <a:gd name="connsiteY2" fmla="*/ 2795452 h 3108960"/>
              <a:gd name="connsiteX3" fmla="*/ 156754 w 457200"/>
              <a:gd name="connsiteY3" fmla="*/ 3108960 h 310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3108960">
                <a:moveTo>
                  <a:pt x="0" y="0"/>
                </a:moveTo>
                <a:lnTo>
                  <a:pt x="444137" y="169817"/>
                </a:lnTo>
                <a:cubicBezTo>
                  <a:pt x="448491" y="1045029"/>
                  <a:pt x="452846" y="1920240"/>
                  <a:pt x="457200" y="2795452"/>
                </a:cubicBezTo>
                <a:lnTo>
                  <a:pt x="156754" y="3108960"/>
                </a:ln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8543109" y="3579223"/>
            <a:ext cx="169817" cy="1580606"/>
          </a:xfrm>
          <a:custGeom>
            <a:avLst/>
            <a:gdLst>
              <a:gd name="connsiteX0" fmla="*/ 0 w 169817"/>
              <a:gd name="connsiteY0" fmla="*/ 1580606 h 1580606"/>
              <a:gd name="connsiteX1" fmla="*/ 169817 w 169817"/>
              <a:gd name="connsiteY1" fmla="*/ 1201783 h 1580606"/>
              <a:gd name="connsiteX2" fmla="*/ 169817 w 169817"/>
              <a:gd name="connsiteY2" fmla="*/ 483326 h 1580606"/>
              <a:gd name="connsiteX3" fmla="*/ 0 w 169817"/>
              <a:gd name="connsiteY3" fmla="*/ 0 h 158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817" h="1580606">
                <a:moveTo>
                  <a:pt x="0" y="1580606"/>
                </a:moveTo>
                <a:lnTo>
                  <a:pt x="169817" y="1201783"/>
                </a:lnTo>
                <a:lnTo>
                  <a:pt x="169817" y="483326"/>
                </a:lnTo>
                <a:lnTo>
                  <a:pt x="0" y="0"/>
                </a:ln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7772400" y="3644537"/>
            <a:ext cx="117566" cy="718457"/>
          </a:xfrm>
          <a:custGeom>
            <a:avLst/>
            <a:gdLst>
              <a:gd name="connsiteX0" fmla="*/ 117566 w 117566"/>
              <a:gd name="connsiteY0" fmla="*/ 0 h 718457"/>
              <a:gd name="connsiteX1" fmla="*/ 0 w 117566"/>
              <a:gd name="connsiteY1" fmla="*/ 287383 h 718457"/>
              <a:gd name="connsiteX2" fmla="*/ 0 w 117566"/>
              <a:gd name="connsiteY2" fmla="*/ 587829 h 718457"/>
              <a:gd name="connsiteX3" fmla="*/ 0 w 117566"/>
              <a:gd name="connsiteY3" fmla="*/ 718457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66" h="718457">
                <a:moveTo>
                  <a:pt x="117566" y="0"/>
                </a:moveTo>
                <a:lnTo>
                  <a:pt x="0" y="287383"/>
                </a:lnTo>
                <a:lnTo>
                  <a:pt x="0" y="587829"/>
                </a:lnTo>
                <a:lnTo>
                  <a:pt x="0" y="718457"/>
                </a:ln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8399417" y="2834639"/>
            <a:ext cx="78377" cy="1489166"/>
          </a:xfrm>
          <a:custGeom>
            <a:avLst/>
            <a:gdLst>
              <a:gd name="connsiteX0" fmla="*/ 0 w 78377"/>
              <a:gd name="connsiteY0" fmla="*/ 1489166 h 1489166"/>
              <a:gd name="connsiteX1" fmla="*/ 78377 w 78377"/>
              <a:gd name="connsiteY1" fmla="*/ 1201783 h 1489166"/>
              <a:gd name="connsiteX2" fmla="*/ 78377 w 78377"/>
              <a:gd name="connsiteY2" fmla="*/ 0 h 148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77" h="1489166">
                <a:moveTo>
                  <a:pt x="0" y="1489166"/>
                </a:moveTo>
                <a:lnTo>
                  <a:pt x="78377" y="1201783"/>
                </a:lnTo>
                <a:lnTo>
                  <a:pt x="78377" y="0"/>
                </a:lnTo>
              </a:path>
            </a:pathLst>
          </a:cu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标题 115507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zh-CN" altLang="en-US" sz="4000" b="1" noProof="1"/>
              <a:t>应用</a:t>
            </a:r>
            <a:r>
              <a:rPr lang="en-US" altLang="zh-CN" sz="4000" b="1" noProof="1" smtClean="0"/>
              <a:t>1</a:t>
            </a:r>
            <a:r>
              <a:rPr lang="zh-CN" altLang="en-US" sz="4000" b="1" noProof="1" smtClean="0"/>
              <a:t>（数据对象）</a:t>
            </a:r>
            <a:endParaRPr lang="en-US" altLang="zh-CN" sz="4000" b="1" noProof="1"/>
          </a:p>
        </p:txBody>
      </p:sp>
      <p:graphicFrame>
        <p:nvGraphicFramePr>
          <p:cNvPr id="1155373" name="内容占位符 115537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99932643"/>
              </p:ext>
            </p:extLst>
          </p:nvPr>
        </p:nvGraphicFramePr>
        <p:xfrm>
          <a:off x="1043609" y="1340768"/>
          <a:ext cx="8027239" cy="4824412"/>
        </p:xfrm>
        <a:graphic>
          <a:graphicData uri="http://schemas.openxmlformats.org/drawingml/2006/table">
            <a:tbl>
              <a:tblPr/>
              <a:tblGrid>
                <a:gridCol w="11968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81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44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44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095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5560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3813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82296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员工号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性别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年龄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住址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电话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ea typeface="宋体" panose="02010600030101010101" pitchFamily="2" charset="-122"/>
                        </a:rPr>
                        <a:t>所属部门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296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400" dirty="0">
                          <a:ea typeface="宋体" panose="02010600030101010101" pitchFamily="2" charset="-122"/>
                        </a:rPr>
                        <a:t>01002</a:t>
                      </a:r>
                      <a:endParaRPr lang="zh-CN" altLang="en-US" sz="24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ea typeface="宋体" panose="02010600030101010101" pitchFamily="2" charset="-122"/>
                        </a:rPr>
                        <a:t>王清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400">
                          <a:ea typeface="宋体" panose="02010600030101010101" pitchFamily="2" charset="-122"/>
                        </a:rPr>
                        <a:t>25</a:t>
                      </a:r>
                      <a:endParaRPr lang="zh-CN" altLang="en-US" sz="240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ea typeface="宋体" panose="02010600030101010101" pitchFamily="2" charset="-122"/>
                        </a:rPr>
                        <a:t>南京路</a:t>
                      </a:r>
                      <a:r>
                        <a:rPr lang="en-US" altLang="zh-CN" sz="2400" dirty="0">
                          <a:ea typeface="宋体" panose="02010600030101010101" pitchFamily="2" charset="-122"/>
                        </a:rPr>
                        <a:t>23</a:t>
                      </a:r>
                      <a:r>
                        <a:rPr lang="zh-CN" altLang="en-US" sz="2400" dirty="0">
                          <a:ea typeface="宋体" panose="02010600030101010101" pitchFamily="2" charset="-122"/>
                        </a:rPr>
                        <a:t>号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400">
                          <a:ea typeface="宋体" panose="02010600030101010101" pitchFamily="2" charset="-122"/>
                        </a:rPr>
                        <a:t>3564</a:t>
                      </a:r>
                      <a:endParaRPr lang="zh-CN" altLang="en-US" sz="240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ea typeface="宋体" panose="02010600030101010101" pitchFamily="2" charset="-122"/>
                        </a:rPr>
                        <a:t>财务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96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400">
                          <a:ea typeface="宋体" panose="02010600030101010101" pitchFamily="2" charset="-122"/>
                        </a:rPr>
                        <a:t>01003</a:t>
                      </a:r>
                      <a:endParaRPr lang="zh-CN" altLang="en-US" sz="240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ea typeface="宋体" panose="02010600030101010101" pitchFamily="2" charset="-122"/>
                        </a:rPr>
                        <a:t>李丽圆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400">
                          <a:ea typeface="宋体" panose="02010600030101010101" pitchFamily="2" charset="-122"/>
                        </a:rPr>
                        <a:t>28</a:t>
                      </a:r>
                      <a:endParaRPr lang="zh-CN" altLang="en-US" sz="240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ea typeface="宋体" panose="02010600030101010101" pitchFamily="2" charset="-122"/>
                        </a:rPr>
                        <a:t>甘肃路</a:t>
                      </a:r>
                      <a:r>
                        <a:rPr lang="en-US" altLang="zh-CN" sz="2400" dirty="0">
                          <a:ea typeface="宋体" panose="02010600030101010101" pitchFamily="2" charset="-122"/>
                        </a:rPr>
                        <a:t>59</a:t>
                      </a:r>
                      <a:r>
                        <a:rPr lang="zh-CN" altLang="en-US" sz="2400" dirty="0">
                          <a:ea typeface="宋体" panose="02010600030101010101" pitchFamily="2" charset="-122"/>
                        </a:rPr>
                        <a:t>号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400">
                          <a:ea typeface="宋体" panose="02010600030101010101" pitchFamily="2" charset="-122"/>
                        </a:rPr>
                        <a:t>3698</a:t>
                      </a:r>
                      <a:endParaRPr lang="zh-CN" altLang="en-US" sz="240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ea typeface="宋体" panose="02010600030101010101" pitchFamily="2" charset="-122"/>
                        </a:rPr>
                        <a:t>总务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296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400">
                          <a:ea typeface="宋体" panose="02010600030101010101" pitchFamily="2" charset="-122"/>
                        </a:rPr>
                        <a:t>01004</a:t>
                      </a:r>
                      <a:endParaRPr lang="zh-CN" altLang="en-US" sz="240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ea typeface="宋体" panose="02010600030101010101" pitchFamily="2" charset="-122"/>
                        </a:rPr>
                        <a:t>张娟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400">
                          <a:ea typeface="宋体" panose="02010600030101010101" pitchFamily="2" charset="-122"/>
                        </a:rPr>
                        <a:t>20</a:t>
                      </a:r>
                      <a:endParaRPr lang="zh-CN" altLang="en-US" sz="240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ea typeface="宋体" panose="02010600030101010101" pitchFamily="2" charset="-122"/>
                        </a:rPr>
                        <a:t>杭州路</a:t>
                      </a:r>
                      <a:r>
                        <a:rPr lang="en-US" altLang="zh-CN" sz="2400" dirty="0"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2400" dirty="0">
                          <a:ea typeface="宋体" panose="02010600030101010101" pitchFamily="2" charset="-122"/>
                        </a:rPr>
                        <a:t>号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400">
                          <a:ea typeface="宋体" panose="02010600030101010101" pitchFamily="2" charset="-122"/>
                        </a:rPr>
                        <a:t>2346</a:t>
                      </a:r>
                      <a:endParaRPr lang="zh-CN" altLang="en-US" sz="240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ea typeface="宋体" panose="02010600030101010101" pitchFamily="2" charset="-122"/>
                        </a:rPr>
                        <a:t>经理办公室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296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400">
                          <a:ea typeface="宋体" panose="02010600030101010101" pitchFamily="2" charset="-122"/>
                        </a:rPr>
                        <a:t>01005</a:t>
                      </a:r>
                      <a:endParaRPr lang="zh-CN" altLang="en-US" sz="240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ea typeface="宋体" panose="02010600030101010101" pitchFamily="2" charset="-122"/>
                        </a:rPr>
                        <a:t>张爱民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400">
                          <a:ea typeface="宋体" panose="02010600030101010101" pitchFamily="2" charset="-122"/>
                        </a:rPr>
                        <a:t>45</a:t>
                      </a:r>
                      <a:endParaRPr lang="zh-CN" altLang="en-US" sz="240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ea typeface="宋体" panose="02010600030101010101" pitchFamily="2" charset="-122"/>
                        </a:rPr>
                        <a:t>河北路</a:t>
                      </a:r>
                      <a:r>
                        <a:rPr lang="en-US" altLang="zh-CN" sz="2400" dirty="0">
                          <a:ea typeface="宋体" panose="02010600030101010101" pitchFamily="2" charset="-122"/>
                        </a:rPr>
                        <a:t>9</a:t>
                      </a:r>
                      <a:r>
                        <a:rPr lang="zh-CN" altLang="en-US" sz="2400" dirty="0">
                          <a:ea typeface="宋体" panose="02010600030101010101" pitchFamily="2" charset="-122"/>
                        </a:rPr>
                        <a:t>号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400">
                          <a:ea typeface="宋体" panose="02010600030101010101" pitchFamily="2" charset="-122"/>
                        </a:rPr>
                        <a:t>5896</a:t>
                      </a:r>
                      <a:endParaRPr lang="zh-CN" altLang="en-US" sz="240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400" dirty="0">
                          <a:ea typeface="宋体" panose="02010600030101010101" pitchFamily="2" charset="-122"/>
                        </a:rPr>
                        <a:t>销售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96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400" dirty="0">
                          <a:ea typeface="宋体" panose="02010600030101010101" pitchFamily="2" charset="-122"/>
                        </a:rPr>
                        <a:t>……</a:t>
                      </a:r>
                      <a:endParaRPr lang="zh-CN" altLang="en-US" sz="24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400">
                          <a:ea typeface="宋体" panose="02010600030101010101" pitchFamily="2" charset="-122"/>
                        </a:rPr>
                        <a:t>……</a:t>
                      </a:r>
                      <a:endParaRPr lang="zh-CN" altLang="en-US" sz="240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400"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240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400"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240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400">
                          <a:ea typeface="宋体" panose="02010600030101010101" pitchFamily="2" charset="-122"/>
                        </a:rPr>
                        <a:t>……</a:t>
                      </a:r>
                      <a:endParaRPr lang="zh-CN" altLang="en-US" sz="240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400">
                          <a:ea typeface="宋体" panose="02010600030101010101" pitchFamily="2" charset="-122"/>
                        </a:rPr>
                        <a:t>……</a:t>
                      </a:r>
                      <a:endParaRPr lang="zh-CN" altLang="en-US" sz="240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>
                        <a:buChar char="–"/>
                        <a:defRPr sz="2400" kern="1200"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har char="•"/>
                        <a:defRPr sz="2000" kern="1200"/>
                      </a:lvl3pPr>
                      <a:lvl4pPr marL="1600200" lvl="3" indent="-228600">
                        <a:buChar char="–"/>
                        <a:defRPr sz="1800" kern="1200"/>
                      </a:lvl4pPr>
                      <a:lvl5pPr marL="2057400" lvl="4" indent="-228600">
                        <a:buChar char="»"/>
                        <a:defRPr sz="1800" kern="1200"/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400" dirty="0">
                          <a:ea typeface="宋体" panose="02010600030101010101" pitchFamily="2" charset="-122"/>
                        </a:rPr>
                        <a:t>……</a:t>
                      </a:r>
                      <a:endParaRPr lang="zh-CN" altLang="en-US" sz="2400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4637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AE8D1E1-4FC0-4802-BF3F-6BE15CE1E7C0}" type="slidenum">
              <a:rPr altLang="en-US">
                <a:latin typeface="Times New Roman" pitchFamily="18" charset="0"/>
              </a:rPr>
              <a:pPr/>
              <a:t>4</a:t>
            </a:fld>
            <a:endParaRPr lang="zh-CN" alt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254131" y="214290"/>
            <a:ext cx="7747025" cy="165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结点存放一个学生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成绩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结点附加一个“下一个结点地址”即后继指针域，用于存放后继结点的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首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地址。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head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作为第一个结点的地址来标识整个链式存储结构。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1357290" y="2714620"/>
            <a:ext cx="7429552" cy="2328936"/>
            <a:chOff x="1142976" y="2385948"/>
            <a:chExt cx="7429552" cy="2328936"/>
          </a:xfrm>
        </p:grpSpPr>
        <p:sp>
          <p:nvSpPr>
            <p:cNvPr id="33" name="TextBox 32"/>
            <p:cNvSpPr txBox="1"/>
            <p:nvPr/>
          </p:nvSpPr>
          <p:spPr>
            <a:xfrm rot="2156802">
              <a:off x="1142976" y="2385948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57356" y="2714620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ea typeface="+mj-ea"/>
                  <a:cs typeface="Consolas" pitchFamily="49" charset="0"/>
                </a:rPr>
                <a:t>201201</a:t>
              </a:r>
              <a:endParaRPr lang="zh-CN" altLang="en-US" sz="1800">
                <a:latin typeface="Consolas" pitchFamily="49" charset="0"/>
                <a:ea typeface="+mj-ea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57356" y="3214686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王实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57356" y="3714752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85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57356" y="4214818"/>
              <a:ext cx="100013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+mj-ea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286116" y="2714620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201205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286116" y="3214686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李斌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286116" y="3714752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82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286116" y="4214818"/>
              <a:ext cx="100013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+mj-ea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14876" y="2714620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201206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714876" y="3214686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刘英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714876" y="3714752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92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714876" y="4214818"/>
              <a:ext cx="100013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+mj-ea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43636" y="2714620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201202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43636" y="3214686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张山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143636" y="3714752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78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143636" y="4214818"/>
              <a:ext cx="100013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ea typeface="+mj-ea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572396" y="2714620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201204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572396" y="3214686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陈功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572396" y="3714752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90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572396" y="4214818"/>
              <a:ext cx="1000132" cy="5000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FF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V="1">
              <a:off x="2428860" y="4477914"/>
              <a:ext cx="8572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3857620" y="4474444"/>
              <a:ext cx="8572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5280257" y="4481384"/>
              <a:ext cx="8572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6728203" y="4474444"/>
              <a:ext cx="8572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16200000" flipH="1">
              <a:off x="1643042" y="2428868"/>
              <a:ext cx="285752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286248" y="2143116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更形象的图示</a:t>
            </a:r>
            <a:endParaRPr lang="zh-CN" altLang="en-US" sz="2000">
              <a:solidFill>
                <a:srgbClr val="FF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4000496" y="2071678"/>
            <a:ext cx="285752" cy="71438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1357290" y="4357694"/>
            <a:ext cx="6746925" cy="2323571"/>
            <a:chOff x="1357290" y="4357694"/>
            <a:chExt cx="6746925" cy="2323571"/>
          </a:xfrm>
        </p:grpSpPr>
        <p:sp>
          <p:nvSpPr>
            <p:cNvPr id="40" name="Text Box 3"/>
            <p:cNvSpPr txBox="1">
              <a:spLocks noChangeArrowheads="1"/>
            </p:cNvSpPr>
            <p:nvPr/>
          </p:nvSpPr>
          <p:spPr bwMode="auto">
            <a:xfrm>
              <a:off x="1643042" y="5357826"/>
              <a:ext cx="6461173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ts val="2800"/>
                </a:lnSpc>
                <a:spcBef>
                  <a:spcPts val="600"/>
                </a:spcBef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所有结点的地址不一定连续。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457200" indent="-457200">
                <a:lnSpc>
                  <a:spcPts val="2800"/>
                </a:lnSpc>
                <a:spcBef>
                  <a:spcPts val="600"/>
                </a:spcBef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一个结点的所有成员占用一片连续空间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457200" indent="-457200">
                <a:lnSpc>
                  <a:spcPts val="2800"/>
                </a:lnSpc>
                <a:spcBef>
                  <a:spcPts val="600"/>
                </a:spcBef>
                <a:buBlip>
                  <a:blip r:embed="rId2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增加指针域来表示元素之间的逻辑关系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左弧形箭头 40"/>
            <p:cNvSpPr/>
            <p:nvPr/>
          </p:nvSpPr>
          <p:spPr>
            <a:xfrm>
              <a:off x="1357290" y="4357694"/>
              <a:ext cx="285752" cy="1000132"/>
            </a:xfrm>
            <a:prstGeom prst="curved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28728" y="467196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特点</a:t>
              </a:r>
              <a:endPara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254130" y="357166"/>
            <a:ext cx="331787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1.1.4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数据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运算</a:t>
            </a:r>
          </a:p>
        </p:txBody>
      </p:sp>
      <p:sp>
        <p:nvSpPr>
          <p:cNvPr id="37891" name="Text Box 14"/>
          <p:cNvSpPr txBox="1">
            <a:spLocks noChangeArrowheads="1"/>
          </p:cNvSpPr>
          <p:nvPr/>
        </p:nvSpPr>
        <p:spPr bwMode="auto">
          <a:xfrm>
            <a:off x="1500166" y="1324261"/>
            <a:ext cx="51435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数据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运算就是施加于数据的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操作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604" y="4429132"/>
            <a:ext cx="6572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这种将运算定义和运算实现相互分离的做法具体软件工程的思想，更加便于软件开发。</a:t>
            </a:r>
            <a:endParaRPr lang="zh-CN" altLang="en-US" sz="200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480" y="2071678"/>
            <a:ext cx="721523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运算定义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（或运算描述）：确定运算的功能，是抽象的。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运算实现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：在存储结构上确定对应运算实现算法，是具体的。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左弧形箭头 7"/>
          <p:cNvSpPr/>
          <p:nvPr/>
        </p:nvSpPr>
        <p:spPr>
          <a:xfrm>
            <a:off x="1714480" y="3500438"/>
            <a:ext cx="357190" cy="928694"/>
          </a:xfrm>
          <a:prstGeom prst="curved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484784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总结：</a:t>
            </a:r>
            <a:endParaRPr lang="en-US" altLang="zh-CN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endParaRPr lang="en-US" altLang="zh-CN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本学期</a:t>
            </a:r>
            <a:endParaRPr lang="en-US" altLang="zh-CN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）逻辑</a:t>
            </a:r>
            <a:r>
              <a:rPr lang="zh-CN" altLang="en-US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结构  （认识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  <a:p>
            <a:endParaRPr lang="en-US" altLang="zh-CN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）存储结构  （学习由逻辑结构转换成存储结构的方法）</a:t>
            </a:r>
            <a:endParaRPr lang="en-US" altLang="zh-CN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endParaRPr lang="en-US" altLang="zh-CN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）编程实现  （如何利用存储结构编程实现操作）</a:t>
            </a:r>
            <a:endParaRPr lang="zh-CN" altLang="en-US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961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214414" y="476888"/>
            <a:ext cx="750099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1.1.5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数据结构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、数据类型和抽象数据类型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357290" y="2500306"/>
            <a:ext cx="750099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数据结构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是指带结构的数据元素的集合，包括数据逻辑结构、存储结构和数据运算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480" y="1571612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、数据结构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182661" y="1285860"/>
            <a:ext cx="7747057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数据类型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是高级程序设计语言中的一个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概念，用于指定变量数据的存储方式。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0298" y="5500702"/>
            <a:ext cx="58579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数据类型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是一组性质相同的值的集合和定义在此集合上的一组操作的总称。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800747" y="2357430"/>
            <a:ext cx="3929090" cy="1857388"/>
            <a:chOff x="2800747" y="2500306"/>
            <a:chExt cx="3929090" cy="1857388"/>
          </a:xfrm>
        </p:grpSpPr>
        <p:sp>
          <p:nvSpPr>
            <p:cNvPr id="6" name="圆角矩形 5"/>
            <p:cNvSpPr/>
            <p:nvPr/>
          </p:nvSpPr>
          <p:spPr>
            <a:xfrm>
              <a:off x="3714744" y="3714752"/>
              <a:ext cx="1857388" cy="64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short int</a:t>
              </a:r>
            </a:p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-32768</a:t>
              </a:r>
              <a:r>
                <a:rPr lang="zh-CN" altLang="en-US" sz="1800" smtClean="0">
                  <a:latin typeface="Consolas" pitchFamily="49" charset="0"/>
                  <a:ea typeface="宋体"/>
                  <a:cs typeface="Consolas" pitchFamily="49" charset="0"/>
                </a:rPr>
                <a:t>～</a:t>
              </a:r>
              <a:r>
                <a:rPr lang="en-US" altLang="zh-CN" sz="1800" smtClean="0">
                  <a:latin typeface="Consolas" pitchFamily="49" charset="0"/>
                  <a:ea typeface="宋体"/>
                  <a:cs typeface="Consolas" pitchFamily="49" charset="0"/>
                </a:rPr>
                <a:t>32767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0747" y="2500306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</a:t>
              </a:r>
              <a:endParaRPr lang="zh-CN" altLang="en-US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15127" y="2500306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endParaRPr lang="zh-CN" altLang="en-US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29507" y="2500306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*</a:t>
              </a:r>
              <a:endParaRPr lang="zh-CN" altLang="en-US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43887" y="2500306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/</a:t>
              </a:r>
              <a:endParaRPr lang="zh-CN" altLang="en-US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86829" y="2500306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%</a:t>
              </a:r>
              <a:endParaRPr lang="zh-CN" altLang="en-US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1209" y="2500306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>
              <a:stCxn id="7" idx="2"/>
            </p:cNvCxnSpPr>
            <p:nvPr/>
          </p:nvCxnSpPr>
          <p:spPr>
            <a:xfrm rot="16200000" flipH="1">
              <a:off x="3024232" y="2952800"/>
              <a:ext cx="752780" cy="771122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8" idx="2"/>
            </p:cNvCxnSpPr>
            <p:nvPr/>
          </p:nvCxnSpPr>
          <p:spPr>
            <a:xfrm rot="16200000" flipH="1">
              <a:off x="3583082" y="3108330"/>
              <a:ext cx="746657" cy="453938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2"/>
            </p:cNvCxnSpPr>
            <p:nvPr/>
          </p:nvCxnSpPr>
          <p:spPr>
            <a:xfrm rot="16200000" flipH="1">
              <a:off x="4083148" y="3322644"/>
              <a:ext cx="765843" cy="44496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>
              <a:off x="4539345" y="3175907"/>
              <a:ext cx="779692" cy="285751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1" idx="2"/>
            </p:cNvCxnSpPr>
            <p:nvPr/>
          </p:nvCxnSpPr>
          <p:spPr>
            <a:xfrm rot="5400000">
              <a:off x="5128183" y="3048731"/>
              <a:ext cx="759720" cy="58620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0800000" flipV="1">
              <a:off x="5474570" y="3000374"/>
              <a:ext cx="883381" cy="727440"/>
            </a:xfrm>
            <a:prstGeom prst="straightConnector1">
              <a:avLst/>
            </a:prstGeom>
            <a:ln>
              <a:solidFill>
                <a:srgbClr val="0066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2" name="下箭头 31"/>
          <p:cNvSpPr/>
          <p:nvPr/>
        </p:nvSpPr>
        <p:spPr>
          <a:xfrm>
            <a:off x="4643438" y="4643446"/>
            <a:ext cx="285752" cy="571504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00166" y="500042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、数据类型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1604" y="428604"/>
            <a:ext cx="5643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C/C++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语言中常用的数据类型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3042" y="1357298"/>
            <a:ext cx="4286280" cy="483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C/C++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语言的基本数据类型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042" y="2357430"/>
            <a:ext cx="7000924" cy="2840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可以有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个修饰符：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short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（短整数）、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long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（长整数）和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unsigned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（无符号整数）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float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double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</a:t>
            </a:r>
            <a:endParaRPr lang="en-US" altLang="zh-CN" sz="200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char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</a:t>
            </a:r>
            <a:endParaRPr lang="zh-CN" altLang="en-US" sz="200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357166"/>
            <a:ext cx="70009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数据类型用于定义变量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，如有定义语句：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int 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=10;</a:t>
            </a:r>
          </a:p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在执行该语句时系统自动为变量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分配一个固定长度（如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个字节）的内存空间。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357554" y="2314510"/>
            <a:ext cx="2214578" cy="2143140"/>
            <a:chOff x="3357554" y="2143116"/>
            <a:chExt cx="2214578" cy="2143140"/>
          </a:xfrm>
        </p:grpSpPr>
        <p:sp>
          <p:nvSpPr>
            <p:cNvPr id="5" name="矩形 4"/>
            <p:cNvSpPr/>
            <p:nvPr/>
          </p:nvSpPr>
          <p:spPr bwMode="auto">
            <a:xfrm>
              <a:off x="3786182" y="2143116"/>
              <a:ext cx="1785950" cy="8572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28575">
              <a:solidFill>
                <a:srgbClr val="A50021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3786182" y="3000372"/>
              <a:ext cx="1785950" cy="428628"/>
            </a:xfrm>
            <a:prstGeom prst="rect">
              <a:avLst/>
            </a:prstGeom>
            <a:noFill/>
            <a:ln w="28575">
              <a:solidFill>
                <a:srgbClr val="A50021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3786182" y="3429000"/>
              <a:ext cx="1785950" cy="85725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28575">
              <a:solidFill>
                <a:srgbClr val="A50021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57554" y="3000372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000232" y="4957716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程序员通过变量名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对这个内存空间进行存取操作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5290457" y="3348592"/>
            <a:ext cx="1005840" cy="1580606"/>
          </a:xfrm>
          <a:custGeom>
            <a:avLst/>
            <a:gdLst>
              <a:gd name="connsiteX0" fmla="*/ 1005840 w 1005840"/>
              <a:gd name="connsiteY0" fmla="*/ 1580606 h 1580606"/>
              <a:gd name="connsiteX1" fmla="*/ 1005840 w 1005840"/>
              <a:gd name="connsiteY1" fmla="*/ 0 h 1580606"/>
              <a:gd name="connsiteX2" fmla="*/ 0 w 1005840"/>
              <a:gd name="connsiteY2" fmla="*/ 0 h 158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840" h="1580606">
                <a:moveTo>
                  <a:pt x="1005840" y="1580606"/>
                </a:moveTo>
                <a:lnTo>
                  <a:pt x="100584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00232" y="5429264"/>
            <a:ext cx="650085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当超出作用范围时系统自动释放其内存空间，所以称之为</a:t>
            </a: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自动变量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166" y="500042"/>
            <a:ext cx="4286280" cy="483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C/C++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语言的指针类型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28" y="1428736"/>
            <a:ext cx="721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语言允许直接对存放变量的地址进行操作。例如：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5918" y="2143116"/>
            <a:ext cx="2071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nb-NO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i=2;</a:t>
            </a:r>
          </a:p>
          <a:p>
            <a:pPr>
              <a:lnSpc>
                <a:spcPts val="3000"/>
              </a:lnSpc>
            </a:pPr>
            <a:r>
              <a:rPr lang="nb-NO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 *p=&amp;i;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429256" y="4214818"/>
            <a:ext cx="1143008" cy="5000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8069" y="3767003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28794" y="3909879"/>
            <a:ext cx="1571636" cy="805005"/>
            <a:chOff x="1928794" y="3909879"/>
            <a:chExt cx="1571636" cy="805005"/>
          </a:xfrm>
        </p:grpSpPr>
        <p:sp>
          <p:nvSpPr>
            <p:cNvPr id="5" name="矩形 4"/>
            <p:cNvSpPr/>
            <p:nvPr/>
          </p:nvSpPr>
          <p:spPr bwMode="auto">
            <a:xfrm>
              <a:off x="2357422" y="4214818"/>
              <a:ext cx="1143008" cy="5000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00FF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28794" y="3909879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312374" y="4267069"/>
            <a:ext cx="1785950" cy="1205115"/>
            <a:chOff x="4312374" y="4267069"/>
            <a:chExt cx="1785950" cy="1205115"/>
          </a:xfrm>
        </p:grpSpPr>
        <p:sp>
          <p:nvSpPr>
            <p:cNvPr id="8" name="TextBox 7"/>
            <p:cNvSpPr txBox="1"/>
            <p:nvPr/>
          </p:nvSpPr>
          <p:spPr>
            <a:xfrm>
              <a:off x="4922251" y="4267069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&amp;i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12374" y="507207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的存储地址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>
              <a:stCxn id="10" idx="0"/>
              <a:endCxn id="8" idx="2"/>
            </p:cNvCxnSpPr>
            <p:nvPr/>
          </p:nvCxnSpPr>
          <p:spPr>
            <a:xfrm rot="5400000" flipH="1" flipV="1">
              <a:off x="5004229" y="4868300"/>
              <a:ext cx="404895" cy="26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下弧形箭头 13"/>
          <p:cNvSpPr/>
          <p:nvPr/>
        </p:nvSpPr>
        <p:spPr bwMode="auto">
          <a:xfrm rot="10800000">
            <a:off x="3286116" y="3786189"/>
            <a:ext cx="1857388" cy="428628"/>
          </a:xfrm>
          <a:prstGeom prst="curvedUpArrow">
            <a:avLst/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026490" y="4461381"/>
            <a:ext cx="2357454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 animBg="1"/>
      <p:bldP spid="14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214290"/>
            <a:ext cx="75724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可以使用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malloc()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函数为一个指针变量分配一片连续的空间（称为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动态空间分配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3042" y="1142984"/>
            <a:ext cx="6929486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*p;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p=(char *)malloc(10*sizeof(char));	</a:t>
            </a: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动态分配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个连续的字符空间</a:t>
            </a: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strcpy(p,"China");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"China"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存放到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所指向的空间中</a:t>
            </a: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printf("%c\n",*p);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输出字符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printf("%s\n",p);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输出字符串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"China"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free(p);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指向的空间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42976" y="4345552"/>
            <a:ext cx="2857520" cy="1583778"/>
            <a:chOff x="1357290" y="4345552"/>
            <a:chExt cx="2857520" cy="1583778"/>
          </a:xfrm>
        </p:grpSpPr>
        <p:sp>
          <p:nvSpPr>
            <p:cNvPr id="4" name="矩形 3"/>
            <p:cNvSpPr/>
            <p:nvPr/>
          </p:nvSpPr>
          <p:spPr bwMode="auto">
            <a:xfrm>
              <a:off x="2143108" y="4650491"/>
              <a:ext cx="1143008" cy="5000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00FF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4480" y="4345552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57290" y="5559998"/>
              <a:ext cx="285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个地址空间，通常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字节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" name="直接箭头连接符 7"/>
            <p:cNvCxnSpPr>
              <a:stCxn id="6" idx="0"/>
            </p:cNvCxnSpPr>
            <p:nvPr/>
          </p:nvCxnSpPr>
          <p:spPr>
            <a:xfrm rot="5400000" flipH="1" flipV="1">
              <a:off x="2607455" y="5381403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714876" y="4643446"/>
            <a:ext cx="2286016" cy="1298026"/>
            <a:chOff x="4929190" y="4643446"/>
            <a:chExt cx="2286016" cy="1298026"/>
          </a:xfrm>
        </p:grpSpPr>
        <p:sp>
          <p:nvSpPr>
            <p:cNvPr id="9" name="矩形 8"/>
            <p:cNvSpPr/>
            <p:nvPr/>
          </p:nvSpPr>
          <p:spPr bwMode="auto">
            <a:xfrm>
              <a:off x="4929190" y="4643446"/>
              <a:ext cx="2000264" cy="5000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00FF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29190" y="5572140"/>
              <a:ext cx="22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个字符空间大小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 flipH="1" flipV="1">
              <a:off x="5749933" y="5321313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直接箭头连接符 14"/>
          <p:cNvCxnSpPr/>
          <p:nvPr/>
        </p:nvCxnSpPr>
        <p:spPr>
          <a:xfrm flipV="1">
            <a:off x="2915863" y="4893479"/>
            <a:ext cx="180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57752" y="466957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China\0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棱台 16"/>
          <p:cNvSpPr/>
          <p:nvPr/>
        </p:nvSpPr>
        <p:spPr bwMode="auto">
          <a:xfrm>
            <a:off x="7286644" y="4000504"/>
            <a:ext cx="1643042" cy="1785950"/>
          </a:xfrm>
          <a:prstGeom prst="bevel">
            <a:avLst/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0958" y="4643446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China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00958" y="4243336"/>
            <a:ext cx="35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8082" y="3528956"/>
            <a:ext cx="157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计算机屏幕</a:t>
            </a:r>
            <a:endParaRPr lang="zh-CN" altLang="en-US" sz="200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8" grpId="0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166" y="500042"/>
            <a:ext cx="4286280" cy="483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C/C++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语言的数组类型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28" y="1500174"/>
            <a:ext cx="6929486" cy="383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数组是同一数据类型的一组</a:t>
            </a: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有限序列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数组分为一维数组和多维数组。数组名标识一个数组，下标指示一个数组元素在该数组中的位置。</a:t>
            </a: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数组下标的最小值称为下界，在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语言中总是为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。数组下标的最大值称为上界，在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语言中数组上界为数组长度减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[10]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定义了包含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个整数的数组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，其数组元素是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[0]～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[9]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620688"/>
            <a:ext cx="7632848" cy="5098578"/>
          </a:xfrm>
        </p:spPr>
        <p:txBody>
          <a:bodyPr>
            <a:normAutofit fontScale="90000"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问题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       </a:t>
            </a:r>
            <a:r>
              <a:rPr lang="zh-CN" altLang="en-US" sz="2800" dirty="0" smtClean="0"/>
              <a:t>高级语言提供的基本数据类型有限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无法满足所有的问题需要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 smtClean="0">
                <a:solidFill>
                  <a:srgbClr val="FF0000"/>
                </a:solidFill>
              </a:rPr>
              <a:t>数据结构课程的贡献点</a:t>
            </a:r>
            <a:r>
              <a:rPr lang="en-US" altLang="zh-CN" sz="2800" dirty="0" smtClean="0">
                <a:solidFill>
                  <a:srgbClr val="FF0000"/>
                </a:solidFill>
              </a:rPr>
              <a:t/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）构造新的数据类型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）应用新的数据类型完成任务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166" y="500042"/>
            <a:ext cx="4643470" cy="483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C/C++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语言中的结构体类型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604" y="1428736"/>
            <a:ext cx="7072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结构体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是由一组称为结构体成员的数据项组成的。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每个结构体成员都有自已的标识符，也称为数据成员域。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8794" y="2928934"/>
            <a:ext cx="5857916" cy="2368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teacher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教师结构体类型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no;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成员编号，占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个字节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name[8];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成员姓名，占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个字节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age;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成员年龄，占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个字节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500042"/>
            <a:ext cx="7000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结构体类型是用于定义结构体变量的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，当定义一个结构体类型的变量时，系统按照结构体类型声明为对应的变量分配存储空间。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0232" y="221455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struct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t;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0760" y="1643050"/>
            <a:ext cx="2714644" cy="2368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teacher	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no;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name[8];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age;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571736" y="4429132"/>
            <a:ext cx="4357718" cy="1285884"/>
            <a:chOff x="2571736" y="4429132"/>
            <a:chExt cx="4357718" cy="1285884"/>
          </a:xfrm>
        </p:grpSpPr>
        <p:sp>
          <p:nvSpPr>
            <p:cNvPr id="4" name="矩形 3"/>
            <p:cNvSpPr/>
            <p:nvPr/>
          </p:nvSpPr>
          <p:spPr bwMode="auto">
            <a:xfrm>
              <a:off x="3124054" y="5143512"/>
              <a:ext cx="928694" cy="5715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00FF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9366" y="442913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t.no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>
              <a:stCxn id="5" idx="2"/>
              <a:endCxn id="4" idx="0"/>
            </p:cNvCxnSpPr>
            <p:nvPr/>
          </p:nvCxnSpPr>
          <p:spPr>
            <a:xfrm rot="5400000">
              <a:off x="3436063" y="4981581"/>
              <a:ext cx="314270" cy="9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 bwMode="auto">
            <a:xfrm>
              <a:off x="4052748" y="5143512"/>
              <a:ext cx="1928826" cy="5715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00FF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42187" y="4429132"/>
              <a:ext cx="1169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t.name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9" idx="2"/>
              <a:endCxn id="8" idx="0"/>
            </p:cNvCxnSpPr>
            <p:nvPr/>
          </p:nvCxnSpPr>
          <p:spPr>
            <a:xfrm rot="5400000">
              <a:off x="4864823" y="4981581"/>
              <a:ext cx="314270" cy="95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 bwMode="auto">
            <a:xfrm>
              <a:off x="5981574" y="5143512"/>
              <a:ext cx="928694" cy="5715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00FF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74634" y="4429132"/>
              <a:ext cx="954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t.age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14" idx="2"/>
              <a:endCxn id="13" idx="0"/>
            </p:cNvCxnSpPr>
            <p:nvPr/>
          </p:nvCxnSpPr>
          <p:spPr>
            <a:xfrm rot="5400000">
              <a:off x="6291848" y="4983316"/>
              <a:ext cx="314270" cy="61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71736" y="5172030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左弧形箭头 18"/>
          <p:cNvSpPr/>
          <p:nvPr/>
        </p:nvSpPr>
        <p:spPr bwMode="auto">
          <a:xfrm rot="2418169">
            <a:off x="5000628" y="2714620"/>
            <a:ext cx="428628" cy="1500198"/>
          </a:xfrm>
          <a:prstGeom prst="curvedRightArrow">
            <a:avLst/>
          </a:prstGeom>
          <a:ln>
            <a:headEnd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 animBg="1"/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166" y="500042"/>
            <a:ext cx="4500594" cy="483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语言中的自定义类型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28" y="1357298"/>
            <a:ext cx="6786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C/C++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语言中允许使用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关键字为一个数据类型指定一个别名，例如：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0166" y="3178847"/>
            <a:ext cx="7215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该语句将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char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类型与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等同起来。这样做有两个好处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3108" y="2500306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char ElemType;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3108" y="4250417"/>
            <a:ext cx="635798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方便程序调试，例如，将上述语句改为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int ElemType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，则程序中所有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都改为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类型了。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可以简化代码。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962553"/>
            <a:ext cx="7286676" cy="2517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struct student	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//student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结构体类型</a:t>
            </a: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no;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学号成员</a:t>
            </a: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name[10];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姓名成员</a:t>
            </a: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sex;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性别成员</a:t>
            </a: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cno;		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班号成员</a:t>
            </a: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StudType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StudType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别名表示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student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结构体类型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857356" y="3677197"/>
            <a:ext cx="4572032" cy="1966381"/>
            <a:chOff x="1857356" y="3071810"/>
            <a:chExt cx="4572032" cy="1966381"/>
          </a:xfrm>
        </p:grpSpPr>
        <p:sp>
          <p:nvSpPr>
            <p:cNvPr id="3" name="TextBox 2"/>
            <p:cNvSpPr txBox="1"/>
            <p:nvPr/>
          </p:nvSpPr>
          <p:spPr>
            <a:xfrm>
              <a:off x="1857356" y="3714752"/>
              <a:ext cx="350046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StudType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s1,s2;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sz="2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struct student </a:t>
              </a:r>
              <a:r>
                <a:rPr 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s1,s2;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下箭头 3"/>
            <p:cNvSpPr/>
            <p:nvPr/>
          </p:nvSpPr>
          <p:spPr bwMode="auto">
            <a:xfrm>
              <a:off x="4429124" y="3071810"/>
              <a:ext cx="285752" cy="500066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5286380" y="3929066"/>
              <a:ext cx="214314" cy="928694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43570" y="4143380"/>
              <a:ext cx="7858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等同</a:t>
              </a:r>
              <a:endParaRPr lang="zh-CN" altLang="en-US" sz="22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1285852" y="1285860"/>
            <a:ext cx="7643866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ADT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）是指一个数学模型以及定义在此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数学模型上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的一组操作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抽象数据类型时，需要给出其名称和各运算名称及其功能描述。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抽象数据类型需要通过固有数据类型（高级编程语言中已实现的数据类型）来实现。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0166" y="500042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、抽象数据类型</a:t>
            </a:r>
            <a:endParaRPr lang="zh-CN" altLang="en-US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142976" y="714356"/>
            <a:ext cx="7748612" cy="213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从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数据结构的角度看，一个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求解问题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可以通过抽象数据类型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也就是说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抽象数据类型（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ADT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）对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一个求解问题从逻辑上进行了准确的定义，所以抽象数据类型由数据逻辑结构和运算定义两部分组成。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0166" y="3357562"/>
            <a:ext cx="7000924" cy="59858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抽象数据类型（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数据逻辑结构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285852" y="928670"/>
            <a:ext cx="7572428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1.4】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定义单个集合的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ASet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，其中所有元素为正整数，包含创建一个集合、输出一个集合和判断一个元素是否为集合中元素的基本运算。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在此基础上再定义两个集合运算的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BSet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，包含集合的并集、差集和交集运算。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643042" y="857232"/>
            <a:ext cx="557216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ASet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的定义如下：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285852" y="1785926"/>
            <a:ext cx="7672415" cy="36875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ASet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D={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 0≤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为一个正整数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运算的定义：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void cset(&amp;s,a,n)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：由含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个元素的数组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创建一个集合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void dispset(s)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：输出集合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int inset(s,e)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：判断元素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是否为集合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中的元素。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1714488"/>
            <a:ext cx="553998" cy="24288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数据结构概述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1604" y="571480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）抽象数据类型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BSet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的定义如下：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0166" y="1357298"/>
            <a:ext cx="6929486" cy="4103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BSet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D={ s</a:t>
            </a:r>
            <a:r>
              <a:rPr lang="en-US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ASet | 0≤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为一个正整数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运算的定义：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void add(s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∪s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求集合的并集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void sub(s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求集合的差集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void intersection(s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∩s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          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求集合的交集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4" y="1714488"/>
            <a:ext cx="553998" cy="29289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1.1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数据结构概述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课程回顾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4921" y="1268760"/>
            <a:ext cx="7818072" cy="5267672"/>
          </a:xfrm>
        </p:spPr>
        <p:txBody>
          <a:bodyPr/>
          <a:lstStyle/>
          <a:p>
            <a:pPr marL="82296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）课程的学习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任务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2296" indent="0"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FF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2296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学会根据问题的需要构造新的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数据类型</a:t>
            </a:r>
            <a:endParaRPr lang="en-US" altLang="zh-CN" sz="2000" b="1" dirty="0">
              <a:solidFill>
                <a:srgbClr val="FF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2296" indent="0"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FF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2296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）学习课程的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条件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熟悉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</a:t>
            </a:r>
            <a:endParaRPr lang="en-US" altLang="zh-CN" sz="2000" b="1" dirty="0">
              <a:solidFill>
                <a:srgbClr val="0000FF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2296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语言的基本数据类型</a:t>
            </a:r>
            <a:endParaRPr lang="en-US" altLang="zh-CN" sz="2000" b="1" dirty="0">
              <a:solidFill>
                <a:srgbClr val="0000FF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2296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C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语言中的指针，结构体</a:t>
            </a:r>
            <a:endParaRPr lang="en-US" altLang="zh-CN" sz="2000" b="1" dirty="0">
              <a:solidFill>
                <a:srgbClr val="0000FF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2296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C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语言的基本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语句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2296" indent="0"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FF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2296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数据结构课程中的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重要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概念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2296" indent="0">
              <a:spcBef>
                <a:spcPct val="0"/>
              </a:spcBef>
              <a:buNone/>
            </a:pPr>
            <a:endParaRPr lang="en-US" altLang="zh-CN" sz="2000" b="1" dirty="0">
              <a:solidFill>
                <a:srgbClr val="FF0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2296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数据结构（逻辑结构；存储结构；运算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2296" indent="0"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00FF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2296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4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）逻辑结构与存储结构的关系</a:t>
            </a:r>
          </a:p>
        </p:txBody>
      </p:sp>
    </p:spTree>
    <p:extLst>
      <p:ext uri="{BB962C8B-B14F-4D97-AF65-F5344CB8AC3E}">
        <p14:creationId xmlns:p14="http://schemas.microsoft.com/office/powerpoint/2010/main" val="307434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764704"/>
            <a:ext cx="749808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noProof="1"/>
              <a:t>程序的组成</a:t>
            </a:r>
          </a:p>
        </p:txBody>
      </p:sp>
      <p:sp>
        <p:nvSpPr>
          <p:cNvPr id="29699" name="内容占位符 2"/>
          <p:cNvSpPr>
            <a:spLocks noGrp="1" noChangeArrowheads="1"/>
          </p:cNvSpPr>
          <p:nvPr>
            <p:ph idx="1"/>
          </p:nvPr>
        </p:nvSpPr>
        <p:spPr>
          <a:xfrm>
            <a:off x="1115616" y="2057400"/>
            <a:ext cx="7920880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zh-CN" sz="2200" dirty="0"/>
              <a:t>C</a:t>
            </a:r>
            <a:r>
              <a:rPr lang="zh-CN" altLang="en-US" sz="2200" dirty="0"/>
              <a:t>语言时程序组成     </a:t>
            </a:r>
            <a:r>
              <a:rPr lang="zh-CN" altLang="en-US" sz="2200" dirty="0" smtClean="0"/>
              <a:t>                  用</a:t>
            </a:r>
            <a:r>
              <a:rPr lang="zh-CN" altLang="en-US" sz="2200" dirty="0"/>
              <a:t>数据结构的程序组成</a:t>
            </a: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> </a:t>
            </a:r>
            <a:r>
              <a:rPr lang="zh-CN" altLang="en-US" sz="2200" dirty="0">
                <a:solidFill>
                  <a:srgbClr val="C00000"/>
                </a:solidFill>
              </a:rPr>
              <a:t>（</a:t>
            </a:r>
            <a:r>
              <a:rPr lang="en-US" altLang="zh-CN" sz="2200" dirty="0">
                <a:solidFill>
                  <a:srgbClr val="C00000"/>
                </a:solidFill>
              </a:rPr>
              <a:t>1</a:t>
            </a:r>
            <a:r>
              <a:rPr lang="zh-CN" altLang="en-US" sz="2200" dirty="0">
                <a:solidFill>
                  <a:srgbClr val="C00000"/>
                </a:solidFill>
              </a:rPr>
              <a:t>）</a:t>
            </a:r>
            <a:r>
              <a:rPr lang="zh-CN" altLang="en-US" sz="2200" dirty="0"/>
              <a:t>定义变量          </a:t>
            </a:r>
            <a:r>
              <a:rPr lang="zh-CN" altLang="en-US" sz="2200" dirty="0" smtClean="0"/>
              <a:t>               （</a:t>
            </a:r>
            <a:r>
              <a:rPr lang="en-US" altLang="zh-CN" sz="2200" dirty="0"/>
              <a:t>1</a:t>
            </a:r>
            <a:r>
              <a:rPr lang="zh-CN" altLang="en-US" sz="2200" dirty="0"/>
              <a:t>）</a:t>
            </a:r>
            <a:r>
              <a:rPr lang="zh-CN" altLang="en-US" sz="2200" dirty="0">
                <a:solidFill>
                  <a:srgbClr val="C00000"/>
                </a:solidFill>
              </a:rPr>
              <a:t>定义新的数据类型 </a:t>
            </a:r>
            <a:br>
              <a:rPr lang="zh-CN" altLang="en-US" sz="2200" dirty="0">
                <a:solidFill>
                  <a:srgbClr val="C00000"/>
                </a:solidFill>
              </a:rPr>
            </a:br>
            <a:r>
              <a:rPr lang="zh-CN" altLang="en-US" sz="2200" dirty="0" smtClean="0">
                <a:solidFill>
                  <a:srgbClr val="C00000"/>
                </a:solidFill>
              </a:rPr>
              <a:t>（</a:t>
            </a:r>
            <a:r>
              <a:rPr lang="en-US" altLang="zh-CN" sz="2200" dirty="0" smtClean="0">
                <a:solidFill>
                  <a:srgbClr val="C00000"/>
                </a:solidFill>
              </a:rPr>
              <a:t>2</a:t>
            </a:r>
            <a:r>
              <a:rPr lang="zh-CN" altLang="en-US" sz="2200" dirty="0" smtClean="0">
                <a:solidFill>
                  <a:srgbClr val="C00000"/>
                </a:solidFill>
              </a:rPr>
              <a:t>）</a:t>
            </a:r>
            <a:r>
              <a:rPr lang="zh-CN" altLang="en-US" sz="2200" dirty="0" smtClean="0"/>
              <a:t>利用</a:t>
            </a:r>
            <a:r>
              <a:rPr lang="zh-CN" altLang="en-US" sz="2200" dirty="0"/>
              <a:t>变量设计处理</a:t>
            </a:r>
            <a:r>
              <a:rPr lang="zh-CN" altLang="en-US" sz="2200" dirty="0" smtClean="0"/>
              <a:t>过程    </a:t>
            </a:r>
            <a:r>
              <a:rPr lang="zh-CN" altLang="en-US" sz="2200" dirty="0" smtClean="0">
                <a:solidFill>
                  <a:srgbClr val="C00000"/>
                </a:solidFill>
              </a:rPr>
              <a:t>（</a:t>
            </a:r>
            <a:r>
              <a:rPr lang="en-US" altLang="zh-CN" sz="2200" dirty="0">
                <a:solidFill>
                  <a:srgbClr val="C00000"/>
                </a:solidFill>
              </a:rPr>
              <a:t>2</a:t>
            </a:r>
            <a:r>
              <a:rPr lang="zh-CN" altLang="en-US" sz="2200" dirty="0">
                <a:solidFill>
                  <a:srgbClr val="C00000"/>
                </a:solidFill>
              </a:rPr>
              <a:t>）</a:t>
            </a:r>
            <a:r>
              <a:rPr lang="zh-CN" altLang="en-US" sz="2200" dirty="0"/>
              <a:t>定义变量</a:t>
            </a:r>
            <a:br>
              <a:rPr lang="zh-CN" altLang="en-US" sz="2200" dirty="0"/>
            </a:br>
            <a:r>
              <a:rPr lang="zh-CN" altLang="en-US" sz="2200" dirty="0"/>
              <a:t> 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）输出结果                         （</a:t>
            </a:r>
            <a:r>
              <a:rPr lang="en-US" altLang="zh-CN" sz="2200" dirty="0"/>
              <a:t>3</a:t>
            </a:r>
            <a:r>
              <a:rPr lang="zh-CN" altLang="en-US" sz="2200" dirty="0"/>
              <a:t>）利用变量设计处理过程</a:t>
            </a:r>
            <a:br>
              <a:rPr lang="zh-CN" altLang="en-US" sz="2200" dirty="0"/>
            </a:br>
            <a:r>
              <a:rPr lang="zh-CN" altLang="en-US" sz="2200" dirty="0"/>
              <a:t>                                        </a:t>
            </a:r>
            <a:r>
              <a:rPr lang="zh-CN" altLang="en-US" sz="2200" dirty="0" smtClean="0"/>
              <a:t>         （</a:t>
            </a:r>
            <a:r>
              <a:rPr lang="en-US" altLang="zh-CN" sz="2200" dirty="0"/>
              <a:t>4</a:t>
            </a:r>
            <a:r>
              <a:rPr lang="zh-CN" altLang="en-US" sz="2200" dirty="0"/>
              <a:t>）输出结果</a:t>
            </a:r>
            <a:br>
              <a:rPr lang="zh-CN" altLang="en-US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2800" dirty="0">
                <a:solidFill>
                  <a:srgbClr val="FF0000"/>
                </a:solidFill>
              </a:rPr>
              <a:t>总结：</a:t>
            </a:r>
            <a:r>
              <a:rPr lang="en-US" altLang="zh-CN" sz="2800" dirty="0">
                <a:solidFill>
                  <a:srgbClr val="FF0000"/>
                </a:solidFill>
              </a:rPr>
              <a:t/>
            </a:r>
            <a:br>
              <a:rPr lang="en-US" altLang="zh-CN" sz="2800" dirty="0">
                <a:solidFill>
                  <a:srgbClr val="FF0000"/>
                </a:solidFill>
              </a:rPr>
            </a:br>
            <a:r>
              <a:rPr lang="en-US" altLang="zh-CN" sz="2800" dirty="0">
                <a:solidFill>
                  <a:srgbClr val="FF0000"/>
                </a:solidFill>
              </a:rPr>
              <a:t>   </a:t>
            </a:r>
            <a:r>
              <a:rPr lang="zh-CN" altLang="en-US" sz="2800" dirty="0">
                <a:solidFill>
                  <a:srgbClr val="FF0000"/>
                </a:solidFill>
              </a:rPr>
              <a:t>学习数据结构课程后，可以通过程序解决更多问题</a:t>
            </a:r>
            <a:r>
              <a:rPr lang="en-US" altLang="zh-CN" sz="2800" dirty="0">
                <a:solidFill>
                  <a:srgbClr val="FF0000"/>
                </a:solidFill>
              </a:rPr>
              <a:t/>
            </a:r>
            <a:br>
              <a:rPr lang="en-US" altLang="zh-CN" sz="2800" dirty="0">
                <a:solidFill>
                  <a:srgbClr val="FF0000"/>
                </a:solidFill>
              </a:rPr>
            </a:br>
            <a:endParaRPr lang="zh-CN" alt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357290" y="571480"/>
            <a:ext cx="5572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逻辑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结构、存储结构和运算三者之间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关系：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051720" y="1556792"/>
            <a:ext cx="5143536" cy="2214578"/>
            <a:chOff x="2143108" y="1428736"/>
            <a:chExt cx="5143536" cy="2214578"/>
          </a:xfrm>
        </p:grpSpPr>
        <p:sp>
          <p:nvSpPr>
            <p:cNvPr id="6" name="圆角矩形 5"/>
            <p:cNvSpPr/>
            <p:nvPr/>
          </p:nvSpPr>
          <p:spPr>
            <a:xfrm>
              <a:off x="2143108" y="1428736"/>
              <a:ext cx="1643074" cy="64294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运算的定义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折角形 6"/>
            <p:cNvSpPr/>
            <p:nvPr/>
          </p:nvSpPr>
          <p:spPr>
            <a:xfrm>
              <a:off x="2285984" y="2643182"/>
              <a:ext cx="1357322" cy="1000132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逻辑结构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圆柱形 7"/>
            <p:cNvSpPr/>
            <p:nvPr/>
          </p:nvSpPr>
          <p:spPr>
            <a:xfrm>
              <a:off x="5799509" y="2610933"/>
              <a:ext cx="1428760" cy="100013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latin typeface="微软雅黑" pitchFamily="34" charset="-122"/>
                  <a:ea typeface="微软雅黑" pitchFamily="34" charset="-122"/>
                </a:rPr>
                <a:t>存储结构</a:t>
              </a:r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燕尾形箭头 8"/>
            <p:cNvSpPr/>
            <p:nvPr/>
          </p:nvSpPr>
          <p:spPr>
            <a:xfrm>
              <a:off x="3929058" y="2714620"/>
              <a:ext cx="1643074" cy="857256"/>
            </a:xfrm>
            <a:prstGeom prst="notchedRightArrow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映射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6" idx="2"/>
              <a:endCxn id="7" idx="0"/>
            </p:cNvCxnSpPr>
            <p:nvPr/>
          </p:nvCxnSpPr>
          <p:spPr>
            <a:xfrm rot="5400000">
              <a:off x="2678893" y="2357430"/>
              <a:ext cx="57150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5643570" y="1428736"/>
              <a:ext cx="1643074" cy="64294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运算的实现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3" name="直接箭头连接符 12"/>
            <p:cNvCxnSpPr>
              <a:stCxn id="12" idx="2"/>
            </p:cNvCxnSpPr>
            <p:nvPr/>
          </p:nvCxnSpPr>
          <p:spPr>
            <a:xfrm rot="5400000">
              <a:off x="6179355" y="2357430"/>
              <a:ext cx="57150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1428728" y="4071942"/>
            <a:ext cx="7000924" cy="1658605"/>
            <a:chOff x="1428728" y="4071942"/>
            <a:chExt cx="7000924" cy="1658605"/>
          </a:xfrm>
        </p:grpSpPr>
        <p:sp>
          <p:nvSpPr>
            <p:cNvPr id="14" name="TextBox 13"/>
            <p:cNvSpPr txBox="1"/>
            <p:nvPr/>
          </p:nvSpPr>
          <p:spPr>
            <a:xfrm>
              <a:off x="2143108" y="4143380"/>
              <a:ext cx="628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将逻辑结构映射为存储结构时，存储逻辑结构中的：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5984" y="4714884"/>
              <a:ext cx="33575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所有元素。</a:t>
              </a:r>
              <a:endParaRPr lang="en-US" altLang="zh-CN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  <a:p>
              <a:pPr marL="457200" indent="-457200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元素之间的关系。</a:t>
              </a:r>
              <a:endParaRPr lang="zh-CN" altLang="en-US" sz="2000" dirty="0">
                <a:solidFill>
                  <a:srgbClr val="0000FF"/>
                </a:solidFill>
              </a:endParaRPr>
            </a:p>
          </p:txBody>
        </p:sp>
        <p:sp>
          <p:nvSpPr>
            <p:cNvPr id="17" name="爆炸形 2 16"/>
            <p:cNvSpPr/>
            <p:nvPr/>
          </p:nvSpPr>
          <p:spPr>
            <a:xfrm>
              <a:off x="1428728" y="4071942"/>
              <a:ext cx="642942" cy="642942"/>
            </a:xfrm>
            <a:prstGeom prst="irregularSeal2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5"/>
          <p:cNvSpPr txBox="1"/>
          <p:nvPr/>
        </p:nvSpPr>
        <p:spPr>
          <a:xfrm>
            <a:off x="1771351" y="5933138"/>
            <a:ext cx="6227267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考虑计算机本身提供的存储方式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5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课程的学习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路线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）认识逻辑结构和各个运算</a:t>
            </a:r>
            <a:endParaRPr lang="en-US" altLang="zh-CN" sz="2800" b="1" dirty="0">
              <a:solidFill>
                <a:srgbClr val="0000FF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2296" indent="0">
              <a:spcBef>
                <a:spcPct val="0"/>
              </a:spcBef>
              <a:buNone/>
            </a:pPr>
            <a:endParaRPr lang="en-US" altLang="zh-CN" sz="2800" b="1" dirty="0">
              <a:solidFill>
                <a:srgbClr val="0000FF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2296" indent="0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）设计映射的方案</a:t>
            </a:r>
            <a:endParaRPr lang="en-US" altLang="zh-CN" sz="2800" b="1" dirty="0">
              <a:solidFill>
                <a:srgbClr val="0000FF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2296" indent="0">
              <a:spcBef>
                <a:spcPct val="0"/>
              </a:spcBef>
              <a:buNone/>
            </a:pPr>
            <a:endParaRPr lang="en-US" altLang="zh-CN" sz="2800" b="1" dirty="0">
              <a:solidFill>
                <a:srgbClr val="0000FF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2296" indent="0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）用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语言实现方案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（创建新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的数据类型）</a:t>
            </a:r>
            <a:endParaRPr lang="en-US" altLang="zh-CN" sz="2800" b="1" dirty="0">
              <a:solidFill>
                <a:srgbClr val="0000FF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2296" indent="0">
              <a:spcBef>
                <a:spcPct val="0"/>
              </a:spcBef>
              <a:buNone/>
            </a:pPr>
            <a:endParaRPr lang="en-US" altLang="zh-CN" sz="2800" b="1" dirty="0">
              <a:solidFill>
                <a:srgbClr val="0000FF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82296" indent="0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）用新的数据类型编程实现各个运算</a:t>
            </a:r>
          </a:p>
        </p:txBody>
      </p:sp>
    </p:spTree>
    <p:extLst>
      <p:ext uri="{BB962C8B-B14F-4D97-AF65-F5344CB8AC3E}">
        <p14:creationId xmlns:p14="http://schemas.microsoft.com/office/powerpoint/2010/main" val="42420245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285984" y="357166"/>
            <a:ext cx="50006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1.2 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算法和算法分析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222409" y="1530442"/>
            <a:ext cx="3849657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1.2.1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及其描述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357290" y="2571744"/>
            <a:ext cx="735012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个运算实现是通过算法来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表述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的。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是对特定问题求解步骤的一种描述，它是指令的有限序列，其中每条指令表示一个或多个操作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9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算法和算法分析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395567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算法设计应满足以下几条目标：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1000108"/>
            <a:ext cx="75009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正确性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：要求算法能够正确地执行预先规定的功能和性能要求。这是最重要也是最基本的标准。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可使用性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：要求算法能够很方便地使用。这个特性也叫做用户友好性。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可读性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：算法应该易于人的理解，也就是可读性好。为了达到这个要求，算法的逻辑必须是清晰的、简单的和结构化的。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健壮性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：要求算法具有很好的容错性，即提供异常处理，能够对不合理的数据进行检查。不经常出现异常中断或死机现象。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高效率与低存储量需求</a:t>
            </a: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。好的时间空间效率。</a:t>
            </a:r>
            <a:endParaRPr lang="en-US" altLang="zh-CN" sz="2000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endParaRPr lang="en-US" altLang="zh-CN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9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算法和算法分析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357290" y="571480"/>
            <a:ext cx="370678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有以下</a:t>
            </a:r>
            <a:r>
              <a:rPr lang="en-US" altLang="zh-CN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5</a:t>
            </a:r>
            <a:r>
              <a:rPr lang="zh-CN" altLang="en-US" sz="22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个</a:t>
            </a:r>
            <a:r>
              <a:rPr lang="zh-CN" altLang="en-US" sz="22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重要</a:t>
            </a:r>
            <a:r>
              <a:rPr lang="zh-CN" altLang="en-US" sz="22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特性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285852" y="1142984"/>
            <a:ext cx="728667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有限性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：一个算法必须总是（对任何合法的输入值）在执行有限步之后结束，且每一步都可在有限时间内完成。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确定性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：算法中每一条指令必须有确切的含义，不会产生二义性。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可行性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：算法中每一条运算都必须是足够基本的，就是说它们原则上都能精确地执行，甚至人们仅用笔和纸做有限次运算就能完成。 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输入性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：一个算法有零个或多个输入。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输出性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：一个算法有一个或多个输出。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9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算法和算法分析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214382" y="4271422"/>
            <a:ext cx="79296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这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两段描述均不能满足算法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特性，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试问它们违反了算法的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哪些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特性？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5852" y="770960"/>
            <a:ext cx="4572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1.6】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有下列两段描述：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1342464"/>
            <a:ext cx="7143800" cy="26760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		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描述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exam1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			void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exam2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n;			{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x,y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n=2;			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	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y=0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n%2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==0)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x=5/y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n=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n+2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("%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d,%d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\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n",x,y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("%d\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n",n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}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9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算法和算法分析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857356" y="4429132"/>
            <a:ext cx="6215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一个死循环，违反了算法的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有限性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特性。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857232"/>
            <a:ext cx="7143800" cy="26760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		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描述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exam1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			void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exam2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n;			{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x,y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n=2;			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	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y=0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n%2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==0)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x=5/y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n=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n+2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("%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d,%d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\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n",x,y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("%d\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n",n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}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2786050" y="3571876"/>
            <a:ext cx="214314" cy="642942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29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算法和算法分析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143208" y="4357694"/>
            <a:ext cx="5786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描述</a:t>
            </a:r>
            <a:r>
              <a:rPr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出现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除零错误，违反了算法的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可行性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特性。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1604" y="857232"/>
            <a:ext cx="7143800" cy="26760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		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描述</a:t>
            </a:r>
            <a:r>
              <a:rPr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exam1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			void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exam2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n;			{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x,y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n=2;			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	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y=0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n%2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==0)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x=5/y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n=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n+2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("%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d,%d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\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n",x,y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printf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("%d\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n",n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}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6500826" y="3500438"/>
            <a:ext cx="285752" cy="71438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714480" y="1500174"/>
            <a:ext cx="725000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算法的方式很多，有的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伪码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有的采用自然语言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本课程采用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语言来描述算法的实现过程，通常采用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函数来描述算法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0" y="2700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00166" y="642918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算法如何描述？</a:t>
            </a:r>
            <a:endParaRPr lang="zh-CN" altLang="en-US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9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算法和算法分析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ChangeArrowheads="1"/>
          </p:cNvSpPr>
          <p:nvPr/>
        </p:nvSpPr>
        <p:spPr bwMode="auto">
          <a:xfrm>
            <a:off x="0" y="2071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035" name="Text Box 6"/>
          <p:cNvSpPr txBox="1">
            <a:spLocks noChangeArrowheads="1"/>
          </p:cNvSpPr>
          <p:nvPr/>
        </p:nvSpPr>
        <p:spPr bwMode="auto">
          <a:xfrm>
            <a:off x="1428728" y="1428736"/>
            <a:ext cx="739142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通常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函数返回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表示算法能否正确执行，另外还可以带有形参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任何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算法（用函数描述）都是被调用的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语言中除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main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函数外任何一个函数都会被其他函数调用，如何一个函数不被调用，这样的函数是没有意义的）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1"/>
          <p:cNvSpPr txBox="1">
            <a:spLocks noChangeArrowheads="1"/>
          </p:cNvSpPr>
          <p:nvPr/>
        </p:nvSpPr>
        <p:spPr bwMode="auto">
          <a:xfrm>
            <a:off x="1043608" y="733246"/>
            <a:ext cx="936104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/>
              <a:t>本校</a:t>
            </a:r>
            <a:r>
              <a:rPr lang="zh-CN" altLang="en-US" dirty="0"/>
              <a:t>的数据结构组成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数据结构（理论）</a:t>
            </a:r>
            <a:r>
              <a:rPr lang="en-US" altLang="zh-CN" dirty="0"/>
              <a:t>+</a:t>
            </a:r>
            <a:r>
              <a:rPr lang="zh-CN" altLang="en-US" dirty="0"/>
              <a:t>数据结构实验</a:t>
            </a:r>
            <a:r>
              <a:rPr lang="en-US" altLang="zh-CN" dirty="0"/>
              <a:t>+</a:t>
            </a:r>
            <a:r>
              <a:rPr lang="zh-CN" altLang="en-US" dirty="0"/>
              <a:t>数据结构课程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chemeClr val="tx1"/>
                </a:solidFill>
              </a:rPr>
              <a:t>数据结构（理论）授课课时：</a:t>
            </a:r>
            <a:r>
              <a:rPr lang="en-US" altLang="zh-CN" dirty="0">
                <a:solidFill>
                  <a:schemeClr val="tx1"/>
                </a:solidFill>
              </a:rPr>
              <a:t>48----》</a:t>
            </a:r>
            <a:r>
              <a:rPr lang="zh-CN" altLang="en-US" dirty="0">
                <a:solidFill>
                  <a:schemeClr val="tx1"/>
                </a:solidFill>
              </a:rPr>
              <a:t>理论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latin typeface="Verdana" pitchFamily="34" charset="0"/>
              <a:ea typeface="隶书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数据结构实验课时：</a:t>
            </a:r>
            <a:r>
              <a:rPr lang="en-US" altLang="zh-CN" dirty="0" smtClean="0">
                <a:solidFill>
                  <a:schemeClr val="tx1"/>
                </a:solidFill>
              </a:rPr>
              <a:t>16-----》</a:t>
            </a:r>
            <a:r>
              <a:rPr lang="zh-CN" altLang="en-US" dirty="0" smtClean="0">
                <a:solidFill>
                  <a:schemeClr val="tx1"/>
                </a:solidFill>
              </a:rPr>
              <a:t>理论的实施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FF3300"/>
                </a:solidFill>
              </a:rPr>
              <a:t>   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（本学期安排第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周、</a:t>
            </a:r>
            <a:r>
              <a:rPr lang="en-US" altLang="zh-CN" dirty="0" smtClean="0">
                <a:solidFill>
                  <a:srgbClr val="FF0000"/>
                </a:solidFill>
              </a:rPr>
              <a:t>9</a:t>
            </a:r>
            <a:r>
              <a:rPr lang="zh-CN" altLang="en-US" dirty="0" smtClean="0">
                <a:solidFill>
                  <a:srgbClr val="FF0000"/>
                </a:solidFill>
              </a:rPr>
              <a:t>周、</a:t>
            </a:r>
            <a:r>
              <a:rPr lang="en-US" altLang="zh-CN" dirty="0" smtClean="0">
                <a:solidFill>
                  <a:srgbClr val="FF0000"/>
                </a:solidFill>
              </a:rPr>
              <a:t>13</a:t>
            </a:r>
            <a:r>
              <a:rPr lang="zh-CN" altLang="en-US" dirty="0" smtClean="0">
                <a:solidFill>
                  <a:srgbClr val="FF0000"/>
                </a:solidFill>
              </a:rPr>
              <a:t>周和</a:t>
            </a:r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r>
              <a:rPr lang="zh-CN" altLang="en-US" dirty="0" smtClean="0">
                <a:solidFill>
                  <a:srgbClr val="FF0000"/>
                </a:solidFill>
              </a:rPr>
              <a:t>周的星期一</a:t>
            </a:r>
            <a:r>
              <a:rPr lang="en-US" altLang="zh-CN" dirty="0" smtClean="0">
                <a:solidFill>
                  <a:srgbClr val="FF0000"/>
                </a:solidFill>
              </a:rPr>
              <a:t>6~9</a:t>
            </a:r>
            <a:r>
              <a:rPr lang="zh-CN" altLang="en-US" dirty="0" smtClean="0">
                <a:solidFill>
                  <a:srgbClr val="FF0000"/>
                </a:solidFill>
              </a:rPr>
              <a:t>节）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3300"/>
              </a:solidFill>
            </a:endParaRPr>
          </a:p>
          <a:p>
            <a:r>
              <a:rPr lang="zh-CN" altLang="en-US" dirty="0">
                <a:solidFill>
                  <a:srgbClr val="FFC000"/>
                </a:solidFill>
              </a:rPr>
              <a:t>数据结构课程设计：</a:t>
            </a:r>
            <a:r>
              <a:rPr lang="en-US" altLang="zh-CN" dirty="0">
                <a:solidFill>
                  <a:srgbClr val="FFC000"/>
                </a:solidFill>
              </a:rPr>
              <a:t>2</a:t>
            </a:r>
            <a:r>
              <a:rPr lang="zh-CN" altLang="en-US" dirty="0">
                <a:solidFill>
                  <a:srgbClr val="FFC000"/>
                </a:solidFill>
              </a:rPr>
              <a:t>周</a:t>
            </a:r>
            <a:r>
              <a:rPr lang="en-US" altLang="zh-CN" dirty="0">
                <a:solidFill>
                  <a:srgbClr val="FFC000"/>
                </a:solidFill>
              </a:rPr>
              <a:t>------》</a:t>
            </a:r>
            <a:r>
              <a:rPr lang="zh-CN" altLang="en-US" dirty="0">
                <a:solidFill>
                  <a:srgbClr val="FFC000"/>
                </a:solidFill>
              </a:rPr>
              <a:t>理论的应用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建议：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理论课、实验课和课程设计尽量选在一个老师名下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rgbClr val="FF3300"/>
              </a:solidFill>
            </a:endParaRPr>
          </a:p>
          <a:p>
            <a:endParaRPr lang="zh-CN" altLang="en-US" dirty="0" smtClean="0">
              <a:latin typeface="Verdana" pitchFamily="34" charset="0"/>
              <a:ea typeface="隶书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ChangeArrowheads="1"/>
          </p:cNvSpPr>
          <p:nvPr/>
        </p:nvSpPr>
        <p:spPr bwMode="auto">
          <a:xfrm>
            <a:off x="0" y="2071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035" name="Text Box 6"/>
          <p:cNvSpPr txBox="1">
            <a:spLocks noChangeArrowheads="1"/>
          </p:cNvSpPr>
          <p:nvPr/>
        </p:nvSpPr>
        <p:spPr bwMode="auto">
          <a:xfrm>
            <a:off x="1252544" y="333375"/>
            <a:ext cx="767717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语言中调用函数时只有从实参到形参的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单向值传递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，执行函数时若改变了形参而对应的实参不会同步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改变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，设计以下主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 </a:t>
            </a:r>
          </a:p>
        </p:txBody>
      </p:sp>
      <p:sp>
        <p:nvSpPr>
          <p:cNvPr id="44036" name="Text Box 7"/>
          <p:cNvSpPr txBox="1">
            <a:spLocks noChangeArrowheads="1"/>
          </p:cNvSpPr>
          <p:nvPr/>
        </p:nvSpPr>
        <p:spPr bwMode="auto">
          <a:xfrm>
            <a:off x="1142976" y="2571744"/>
            <a:ext cx="3857652" cy="3126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10,b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("%d\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n",b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参数错误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57786" y="2214554"/>
            <a:ext cx="3786214" cy="3431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 int n,int s 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(n&lt;=0) return 0;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s+=i;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468880" y="2013857"/>
            <a:ext cx="3971109" cy="1630681"/>
          </a:xfrm>
          <a:custGeom>
            <a:avLst/>
            <a:gdLst>
              <a:gd name="connsiteX0" fmla="*/ 0 w 3971109"/>
              <a:gd name="connsiteY0" fmla="*/ 1630681 h 1630681"/>
              <a:gd name="connsiteX1" fmla="*/ 496389 w 3971109"/>
              <a:gd name="connsiteY1" fmla="*/ 428898 h 1630681"/>
              <a:gd name="connsiteX2" fmla="*/ 2873829 w 3971109"/>
              <a:gd name="connsiteY2" fmla="*/ 10886 h 1630681"/>
              <a:gd name="connsiteX3" fmla="*/ 3971109 w 3971109"/>
              <a:gd name="connsiteY3" fmla="*/ 494212 h 163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109" h="1630681">
                <a:moveTo>
                  <a:pt x="0" y="1630681"/>
                </a:moveTo>
                <a:cubicBezTo>
                  <a:pt x="8709" y="1164772"/>
                  <a:pt x="17418" y="698864"/>
                  <a:pt x="496389" y="428898"/>
                </a:cubicBezTo>
                <a:cubicBezTo>
                  <a:pt x="975361" y="158932"/>
                  <a:pt x="2294709" y="0"/>
                  <a:pt x="2873829" y="10886"/>
                </a:cubicBezTo>
                <a:cubicBezTo>
                  <a:pt x="3452949" y="21772"/>
                  <a:pt x="3712029" y="257992"/>
                  <a:pt x="3971109" y="494212"/>
                </a:cubicBezTo>
              </a:path>
            </a:pathLst>
          </a:cu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214414" y="4133214"/>
            <a:ext cx="771530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时发现输出结果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对应的形参为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=55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，但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并没有回传给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语言中可以用传指针方式来实现形参的回传，但增加了函数的复杂性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2700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071538" y="642918"/>
            <a:ext cx="3857652" cy="3126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10,b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("%d\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n",b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参数错误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86348" y="285728"/>
            <a:ext cx="3786214" cy="3431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 int n,int s 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(n&lt;=0) return 0;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s+=i;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886891" y="171994"/>
            <a:ext cx="5212080" cy="1500052"/>
          </a:xfrm>
          <a:custGeom>
            <a:avLst/>
            <a:gdLst>
              <a:gd name="connsiteX0" fmla="*/ 130628 w 5212080"/>
              <a:gd name="connsiteY0" fmla="*/ 1500052 h 1500052"/>
              <a:gd name="connsiteX1" fmla="*/ 457200 w 5212080"/>
              <a:gd name="connsiteY1" fmla="*/ 246017 h 1500052"/>
              <a:gd name="connsiteX2" fmla="*/ 2873828 w 5212080"/>
              <a:gd name="connsiteY2" fmla="*/ 23949 h 1500052"/>
              <a:gd name="connsiteX3" fmla="*/ 4545874 w 5212080"/>
              <a:gd name="connsiteY3" fmla="*/ 102326 h 1500052"/>
              <a:gd name="connsiteX4" fmla="*/ 5212080 w 5212080"/>
              <a:gd name="connsiteY4" fmla="*/ 389709 h 150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2080" h="1500052">
                <a:moveTo>
                  <a:pt x="130628" y="1500052"/>
                </a:moveTo>
                <a:cubicBezTo>
                  <a:pt x="65314" y="996043"/>
                  <a:pt x="0" y="492034"/>
                  <a:pt x="457200" y="246017"/>
                </a:cubicBezTo>
                <a:cubicBezTo>
                  <a:pt x="914400" y="0"/>
                  <a:pt x="2192382" y="47897"/>
                  <a:pt x="2873828" y="23949"/>
                </a:cubicBezTo>
                <a:cubicBezTo>
                  <a:pt x="3555274" y="1"/>
                  <a:pt x="4156165" y="41366"/>
                  <a:pt x="4545874" y="102326"/>
                </a:cubicBezTo>
                <a:cubicBezTo>
                  <a:pt x="4935583" y="163286"/>
                  <a:pt x="5073831" y="276497"/>
                  <a:pt x="5212080" y="389709"/>
                </a:cubicBezTo>
              </a:path>
            </a:pathLst>
          </a:cu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142976" y="214290"/>
            <a:ext cx="7572428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C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语言中增加了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引用型参数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的概念，引用型参数名前需加上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，表示这样的形参在执行后会将结果回传给对应的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实参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2700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285852" y="5072074"/>
            <a:ext cx="7777162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当将形参</a:t>
            </a:r>
            <a:r>
              <a:rPr lang="nb-NO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改为引用类型的参数后，执行时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main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函数的输出结果就正确了即输出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55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5918" y="1428736"/>
            <a:ext cx="3786214" cy="3431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 int n,int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 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(n&lt;=0) return 0;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(i=1;i&lt;=n;i++)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s+=i;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0760" y="2214554"/>
            <a:ext cx="2571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引用型参数：在变量名称前面加上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0" name="直接箭头连接符 9"/>
          <p:cNvCxnSpPr>
            <a:stCxn id="8" idx="1"/>
          </p:cNvCxnSpPr>
          <p:nvPr/>
        </p:nvCxnSpPr>
        <p:spPr>
          <a:xfrm rot="10800000">
            <a:off x="4786314" y="1928802"/>
            <a:ext cx="1214446" cy="793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323950" y="285728"/>
            <a:ext cx="374811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nb-NO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lang="zh-CN" altLang="nb-NO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中引用型参数</a:t>
            </a:r>
            <a:r>
              <a:rPr lang="zh-CN" altLang="nb-NO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</a:t>
            </a:r>
            <a:r>
              <a:rPr lang="zh-CN" altLang="nb-NO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作用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00166" y="1623047"/>
            <a:ext cx="2143140" cy="1603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…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fun(a,b)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…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8728" y="4031721"/>
            <a:ext cx="2857520" cy="13261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fun(int n,int s)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…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0364" y="5715016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 2"/>
              </a:rPr>
              <a:t>：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单向值传递 ，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 2"/>
              </a:rPr>
              <a:t>：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43042" y="980105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16200000" flipH="1">
            <a:off x="2107389" y="3087526"/>
            <a:ext cx="1571636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6200000" flipH="1">
            <a:off x="2607455" y="2873212"/>
            <a:ext cx="1571636" cy="92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3361" y="3194683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 2"/>
              </a:rPr>
              <a:t></a:t>
            </a:r>
            <a:endParaRPr lang="zh-CN" altLang="en-US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13427" y="3194683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 2"/>
              </a:rPr>
              <a:t></a:t>
            </a:r>
            <a:endParaRPr lang="zh-CN" altLang="en-US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5008" y="1623047"/>
            <a:ext cx="2143140" cy="1603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…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fun(a,b)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…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43570" y="4031721"/>
            <a:ext cx="3143272" cy="13261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fun(int n,int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…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57884" y="980105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C++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16200000" flipH="1">
            <a:off x="6322231" y="3087526"/>
            <a:ext cx="1571636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6200000" flipH="1">
            <a:off x="6818827" y="2837493"/>
            <a:ext cx="1571636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28203" y="3194683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 2"/>
              </a:rPr>
              <a:t></a:t>
            </a:r>
            <a:endParaRPr lang="zh-CN" altLang="en-US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15206" y="3194683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 2"/>
              </a:rPr>
              <a:t></a:t>
            </a:r>
            <a:endParaRPr lang="zh-CN" altLang="en-US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16200000" flipV="1">
            <a:off x="7010485" y="2801774"/>
            <a:ext cx="1500198" cy="1000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86710" y="3123245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 2"/>
              </a:rPr>
              <a:t></a:t>
            </a:r>
            <a:endParaRPr lang="zh-CN" altLang="en-US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00562" y="3260369"/>
            <a:ext cx="785818" cy="763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函数</a:t>
            </a:r>
            <a:endParaRPr lang="en-US" altLang="zh-CN" sz="2000" smtClean="0">
              <a:solidFill>
                <a:srgbClr val="FF00FF"/>
              </a:solidFill>
              <a:latin typeface="仿宋" pitchFamily="49" charset="-122"/>
              <a:ea typeface="仿宋" pitchFamily="49" charset="-122"/>
            </a:endParaRPr>
          </a:p>
          <a:p>
            <a:pPr>
              <a:lnSpc>
                <a:spcPts val="2800"/>
              </a:lnSpc>
            </a:pPr>
            <a:r>
              <a:rPr lang="zh-CN" altLang="en-US" sz="200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</a:rPr>
              <a:t>调用</a:t>
            </a:r>
            <a:endParaRPr lang="zh-CN" altLang="en-US" sz="2000">
              <a:solidFill>
                <a:srgbClr val="FF00FF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1214414" y="3662500"/>
            <a:ext cx="7704000" cy="0"/>
          </a:xfrm>
          <a:prstGeom prst="line">
            <a:avLst/>
          </a:prstGeom>
          <a:ln>
            <a:solidFill>
              <a:srgbClr val="FF00FF"/>
            </a:solidFill>
            <a:prstDash val="dash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文本框 173057"/>
          <p:cNvSpPr txBox="1">
            <a:spLocks noChangeArrowheads="1"/>
          </p:cNvSpPr>
          <p:nvPr/>
        </p:nvSpPr>
        <p:spPr bwMode="auto">
          <a:xfrm>
            <a:off x="1043608" y="1988840"/>
            <a:ext cx="76327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dirty="0">
                <a:solidFill>
                  <a:srgbClr val="FF3300"/>
                </a:solidFill>
                <a:ea typeface="楷体_GB2312" pitchFamily="49" charset="-122"/>
              </a:rPr>
              <a:t>思考题：</a:t>
            </a:r>
          </a:p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dirty="0">
                <a:solidFill>
                  <a:srgbClr val="FF3300"/>
                </a:solidFill>
                <a:ea typeface="楷体_GB2312" pitchFamily="49" charset="-122"/>
              </a:rPr>
              <a:t>　　</a:t>
            </a:r>
            <a:r>
              <a:rPr lang="zh-CN" altLang="en-US" dirty="0">
                <a:ea typeface="楷体_GB2312" pitchFamily="49" charset="-122"/>
              </a:rPr>
              <a:t>算法和程序有什么不同？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357291" y="695309"/>
            <a:ext cx="2928958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1.2.2 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算法分析</a:t>
            </a:r>
          </a:p>
        </p:txBody>
      </p: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1285852" y="1571612"/>
            <a:ext cx="7532711" cy="311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计算机资源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主要包括计算时间和内存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算法分析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是分析算法占用计算机资源的情况。所以算法分析的两个主要方面是分析算法的时间复杂度和空间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复杂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算法分析的目的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不是分析算法是否正确或是否容易阅读，主要是考察算法的时间和空间效率，以求改进算法或对不同的算法进行比较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9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算法和算法分析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0" y="3014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1714480" y="1214422"/>
            <a:ext cx="314168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事后统计法。</a:t>
            </a:r>
            <a:endParaRPr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事前分析估算法。</a:t>
            </a:r>
            <a:endParaRPr lang="en-US" altLang="zh-CN" sz="2000" dirty="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71604" y="642918"/>
            <a:ext cx="4786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有两种衡量算法效率的方法：</a:t>
            </a:r>
            <a:endParaRPr lang="zh-CN" altLang="en-US" sz="220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3042" y="3000372"/>
            <a:ext cx="700092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事后统计法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存在这些缺点：一是必须执行程序，二是存在其他因素掩盖算法本质。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spcBef>
                <a:spcPts val="12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通常采用事前分析估算法来分析算法效率。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2928926" y="2357430"/>
            <a:ext cx="285752" cy="50006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357290" y="1643050"/>
            <a:ext cx="7358114" cy="20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采用事前分析估算方法分析算法的时间性能。</a:t>
            </a:r>
          </a:p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个算法是由控制结构（顺序、分支和循环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种）和原操作（指固有数据类型的操作）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ct val="500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的运行时间取决于两者的综合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效果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428728" y="571480"/>
            <a:ext cx="35719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算法时间复杂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2976" y="372790"/>
            <a:ext cx="7858180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例如，如下算法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Solve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，其中形参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列的数组，当是一个方阵（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）时求主对角线所有元素之和并返回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，否则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00232" y="1544954"/>
            <a:ext cx="6357982" cy="424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Solve(double a[][MAX],int m,int n,double &amp;s)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s=0;</a:t>
            </a: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(m!=n)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retun 0;</a:t>
            </a: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(i=0;i&lt;m;i++)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s+=a[i][i];</a:t>
            </a: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 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357422" y="2200596"/>
            <a:ext cx="4786346" cy="642942"/>
            <a:chOff x="2357422" y="2200596"/>
            <a:chExt cx="4786346" cy="642942"/>
          </a:xfrm>
        </p:grpSpPr>
        <p:sp>
          <p:nvSpPr>
            <p:cNvPr id="8" name="矩形 7"/>
            <p:cNvSpPr/>
            <p:nvPr/>
          </p:nvSpPr>
          <p:spPr>
            <a:xfrm>
              <a:off x="2357422" y="2200596"/>
              <a:ext cx="2643206" cy="642942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4000"/>
              </a:schemeClr>
            </a:solidFill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86446" y="2330772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顺序结构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3" name="直接连接符 12"/>
            <p:cNvCxnSpPr>
              <a:stCxn id="8" idx="3"/>
              <a:endCxn id="9" idx="1"/>
            </p:cNvCxnSpPr>
            <p:nvPr/>
          </p:nvCxnSpPr>
          <p:spPr>
            <a:xfrm flipV="1">
              <a:off x="5000628" y="2515438"/>
              <a:ext cx="78581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2357422" y="2999114"/>
            <a:ext cx="4786346" cy="642942"/>
            <a:chOff x="2357422" y="2999114"/>
            <a:chExt cx="4786346" cy="642942"/>
          </a:xfrm>
        </p:grpSpPr>
        <p:sp>
          <p:nvSpPr>
            <p:cNvPr id="14" name="矩形 13"/>
            <p:cNvSpPr/>
            <p:nvPr/>
          </p:nvSpPr>
          <p:spPr>
            <a:xfrm>
              <a:off x="2357422" y="2999114"/>
              <a:ext cx="2643206" cy="642942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4000"/>
              </a:schemeClr>
            </a:solidFill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6446" y="3129290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分支</a:t>
              </a: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结构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6" name="直接连接符 15"/>
            <p:cNvCxnSpPr>
              <a:stCxn id="14" idx="3"/>
              <a:endCxn id="15" idx="1"/>
            </p:cNvCxnSpPr>
            <p:nvPr/>
          </p:nvCxnSpPr>
          <p:spPr>
            <a:xfrm flipV="1">
              <a:off x="5000628" y="3313956"/>
              <a:ext cx="78581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2357422" y="3818270"/>
            <a:ext cx="4786346" cy="642942"/>
            <a:chOff x="2357422" y="3818270"/>
            <a:chExt cx="4786346" cy="642942"/>
          </a:xfrm>
        </p:grpSpPr>
        <p:sp>
          <p:nvSpPr>
            <p:cNvPr id="17" name="矩形 16"/>
            <p:cNvSpPr/>
            <p:nvPr/>
          </p:nvSpPr>
          <p:spPr>
            <a:xfrm>
              <a:off x="2357422" y="3818270"/>
              <a:ext cx="2643206" cy="642942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4000"/>
              </a:schemeClr>
            </a:solidFill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86446" y="394844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循环</a:t>
              </a:r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结构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19" name="直接连接符 18"/>
            <p:cNvCxnSpPr>
              <a:stCxn id="17" idx="3"/>
              <a:endCxn id="18" idx="1"/>
            </p:cNvCxnSpPr>
            <p:nvPr/>
          </p:nvCxnSpPr>
          <p:spPr>
            <a:xfrm flipV="1">
              <a:off x="5000628" y="4133112"/>
              <a:ext cx="785818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2357422" y="4545350"/>
            <a:ext cx="4786346" cy="500066"/>
            <a:chOff x="2357422" y="4545350"/>
            <a:chExt cx="4786346" cy="500066"/>
          </a:xfrm>
        </p:grpSpPr>
        <p:sp>
          <p:nvSpPr>
            <p:cNvPr id="20" name="矩形 19"/>
            <p:cNvSpPr/>
            <p:nvPr/>
          </p:nvSpPr>
          <p:spPr>
            <a:xfrm>
              <a:off x="2357422" y="4545350"/>
              <a:ext cx="2643206" cy="500066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4000"/>
              </a:schemeClr>
            </a:solidFill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86446" y="460464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顺序结构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22" name="直接连接符 21"/>
            <p:cNvCxnSpPr>
              <a:stCxn id="20" idx="3"/>
              <a:endCxn id="21" idx="1"/>
            </p:cNvCxnSpPr>
            <p:nvPr/>
          </p:nvCxnSpPr>
          <p:spPr>
            <a:xfrm flipV="1">
              <a:off x="5000628" y="4789312"/>
              <a:ext cx="785818" cy="607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1429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算法和算法分析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428728" y="714356"/>
            <a:ext cx="746289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的执行时间主要与问题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规模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有关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。例如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，数组的元素个数、矩阵的阶数等都可作为问题规模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所谓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一个语句的频度，即指该语句在算法中被重复执行的次数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中所有语句的频度之和记做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，它是问题规模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的函数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一个算法的语句的频度之和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与算法的执行时间成正比，所以可以将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看作算法的执行时间。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问题规模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趋向无穷大时，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的数量级称为渐进时间复杂度，简称为时间复杂度，记作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29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算法和算法分析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763688" y="1844824"/>
            <a:ext cx="5832648" cy="23762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课程的教材：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数据结构 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语言版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严蔚敏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清华大学出版社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071538" y="714356"/>
            <a:ext cx="7492996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“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”的含义是为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找到了一个上界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，其严格的数学定义是：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T(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的数量级表示为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，是指存在常量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≠0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（为一个足够大的常量），使得　　　　　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  <a:spcBef>
                <a:spcPct val="50000"/>
              </a:spcBef>
            </a:pP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成立。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3071802" y="2714620"/>
          <a:ext cx="1800235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0" name="公式" r:id="rId3" imgW="1168400" imgH="419100" progId="">
                  <p:embed/>
                </p:oleObj>
              </mc:Choice>
              <mc:Fallback>
                <p:oleObj name="公式" r:id="rId3" imgW="1168400" imgH="41910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2714620"/>
                        <a:ext cx="1800235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500166" y="1357298"/>
            <a:ext cx="7429552" cy="265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的时间复杂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度是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数量级。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基本运算语句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的频度与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数量级。被视为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算法基本运算的语句一般是最深层循环内的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所以通常采用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算法中基本运算语句的频度来分析算法的时间复杂度。 </a:t>
            </a:r>
            <a:endParaRPr lang="en-US" altLang="zh-CN" sz="2000" dirty="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428728" y="1259033"/>
            <a:ext cx="753433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个没有循环的算法中基本运算次数与问题规模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无关，记作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，也称作常数阶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个只有一重循环的算法中基本运算次数与问题规模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的增长呈线性增大关系，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记作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，也称线性阶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其余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常用的还有平方阶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、立方阶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、对数阶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、指数阶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等等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109636" y="2071678"/>
            <a:ext cx="77486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O(1)&lt;O(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)&lt;O(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1357298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各种不同数量级对应的值存在着如下关系：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149384" y="214290"/>
            <a:ext cx="77088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对于求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1+2+…+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值，图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1.17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所示的算法（称为算法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）不如下面的算法（称为算法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）好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4942" y="1214422"/>
            <a:ext cx="3286148" cy="2506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r>
              <a:rPr lang="en-US" sz="180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Sum1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n,int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 int 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(n&lt;=0) return 0;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s=0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for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1;i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n;i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++)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s+=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1;</a:t>
            </a:r>
          </a:p>
          <a:p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1808593"/>
            <a:ext cx="3500462" cy="16204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Sum2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(int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n,int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s)</a:t>
            </a:r>
          </a:p>
          <a:p>
            <a:pPr>
              <a:lnSpc>
                <a:spcPct val="12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(n&lt;0)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0;</a:t>
            </a:r>
          </a:p>
          <a:p>
            <a:pPr>
              <a:lnSpc>
                <a:spcPct val="12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else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n*(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n+1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)/2;</a:t>
            </a:r>
          </a:p>
          <a:p>
            <a:pPr>
              <a:lnSpc>
                <a:spcPct val="12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4600526"/>
            <a:ext cx="75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因为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的时间复杂度为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，而算法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的时间复杂度为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7950" y="378619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84" y="3571876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733576" y="1142984"/>
            <a:ext cx="6838952" cy="4030298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void 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add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(int n,a[N][N],b[N][N],int c[N][N])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  int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i,j;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(i=0;i&lt;n;i++)	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//①</a:t>
            </a: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(j=0;j&lt;n;j++)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//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②</a:t>
            </a: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{  c[i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][j]=0;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	//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③</a:t>
            </a: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(k=0;k&lt;n;k++)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//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④</a:t>
            </a: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</a:t>
            </a:r>
            <a:r>
              <a:rPr lang="nb-NO" altLang="zh-CN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c[i</a:t>
            </a:r>
            <a:r>
              <a:rPr lang="nb-NO" altLang="zh-CN" sz="18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][j]=c[i][j]+a[i][k]*b[k][j];	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//⑤</a:t>
            </a:r>
          </a:p>
          <a:p>
            <a:pPr>
              <a:lnSpc>
                <a:spcPct val="150000"/>
              </a:lnSpc>
            </a:pP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}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3510" y="428604"/>
            <a:ext cx="66437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1.7】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分析以下算法的时间复杂度。</a:t>
            </a:r>
            <a:endParaRPr lang="zh-CN" altLang="pt-BR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9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算法和算法分析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323982" y="3714752"/>
            <a:ext cx="7677174" cy="198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①的执行频度为</a:t>
            </a:r>
            <a:r>
              <a:rPr lang="nb-NO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（注意</a:t>
            </a:r>
            <a:r>
              <a:rPr lang="nb-NO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nb-NO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nb-NO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判断语句需执行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②的执行频度为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③的执行频度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④的执行频度为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⑤的执行频度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376386" y="142852"/>
            <a:ext cx="6767514" cy="2783803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void 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add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(int n,a[N][N],b[N][N],int c[N][N])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  int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i,j;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(i=0;i&lt;n;i++)	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//①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(j=0;j&lt;n;j++)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//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②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{  c[i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][j]=0;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	//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③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(k=0;k&lt;n;k++)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//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④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</a:t>
            </a:r>
            <a:r>
              <a:rPr lang="nb-NO" altLang="zh-CN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c[i</a:t>
            </a:r>
            <a:r>
              <a:rPr lang="nb-NO" altLang="zh-CN" sz="18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][j]=c[i][j]+a[i][k]*b[k][j];	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//⑤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}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3214686"/>
            <a:ext cx="7429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解法</a:t>
            </a:r>
            <a:r>
              <a:rPr lang="nb-NO" altLang="zh-CN" sz="2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nb-NO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nb-NO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从求算法中所有语句的频度来分析算法时间复杂度。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6143644"/>
            <a:ext cx="4286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)=2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+3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+2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+1=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3143240" y="5786454"/>
            <a:ext cx="214314" cy="35719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7" grpId="0"/>
      <p:bldP spid="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357290" y="3786190"/>
            <a:ext cx="300039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基本运算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⑤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ct val="13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其频度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2227" name="Rectangle 5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28" name="Rectangle 7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29" name="Rectangle 9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30" name="Rectangle 11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31" name="Rectangle 1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32" name="Rectangle 15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33" name="Rectangle 17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34" name="Text Box 19"/>
          <p:cNvSpPr txBox="1">
            <a:spLocks noChangeArrowheads="1"/>
          </p:cNvSpPr>
          <p:nvPr/>
        </p:nvSpPr>
        <p:spPr bwMode="auto">
          <a:xfrm>
            <a:off x="1357290" y="5143512"/>
            <a:ext cx="7107257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结论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从中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看到，两种方法的结果相同，而第二种方法更加简洁。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85852" y="3214686"/>
            <a:ext cx="6929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解法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从算法中基本运算的频度来分析算法时间复杂度。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2066" y="4000504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304948" y="214290"/>
            <a:ext cx="6696076" cy="2783803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void 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add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(int n,a[N][N],b[N][N],int c[N][N])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{  int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i,j;</a:t>
            </a: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(i=0;i&lt;n;i++)	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//①</a:t>
            </a:r>
          </a:p>
          <a:p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(j=0;j&lt;n;j++)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//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②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{  c[i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][j]=0;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	//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③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for 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(k=0;k&lt;n;k++)	</a:t>
            </a:r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	//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④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</a:t>
            </a:r>
            <a:r>
              <a:rPr lang="nb-NO" altLang="zh-CN" sz="1800" smtClean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c[i</a:t>
            </a:r>
            <a:r>
              <a:rPr lang="nb-NO" altLang="zh-CN" sz="1800" dirty="0">
                <a:solidFill>
                  <a:srgbClr val="FF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][j]=c[i][j]+a[i][k]*b[k][j];	</a:t>
            </a:r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//⑤</a:t>
            </a:r>
          </a:p>
          <a:p>
            <a:r>
              <a:rPr lang="nb-NO" altLang="zh-CN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nb-NO" altLang="zh-CN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 }</a:t>
            </a:r>
            <a:endParaRPr lang="nb-NO" altLang="zh-CN" sz="18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nb-NO" altLang="zh-CN" sz="1800" dirty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429124" y="4143380"/>
            <a:ext cx="500066" cy="21431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4071934" y="4643446"/>
            <a:ext cx="285752" cy="50006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34" grpId="0"/>
      <p:bldP spid="14" grpId="0"/>
      <p:bldP spid="16" grpId="0" animBg="1"/>
      <p:bldP spid="1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214415" y="714356"/>
            <a:ext cx="635798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1.9】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给出以下算法的时间复杂度。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928794" y="1500174"/>
            <a:ext cx="3600450" cy="2266156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44000" bIns="180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i=1,k=100;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&lt;=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 k++;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+=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9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算法和算法分析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181106" y="2591733"/>
            <a:ext cx="7677174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其中基本运算语句是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循环内的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语句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循环语句执行的次数为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开始递增，最后取值为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，有：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</a:t>
            </a:r>
            <a:r>
              <a:rPr lang="en-US" altLang="zh-CN" sz="2000" i="1" dirty="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err="1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endParaRPr lang="zh-CN" altLang="en-US" sz="2000" dirty="0">
              <a:solidFill>
                <a:srgbClr val="0066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即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≤(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-1)/2=O(</a:t>
            </a:r>
            <a:r>
              <a:rPr lang="en-US" altLang="zh-CN" sz="2000" i="1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该算法的时间复杂度为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95" y="1714488"/>
            <a:ext cx="553998" cy="27860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1.2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ea typeface="隶书" pitchFamily="49" charset="-122"/>
              </a:rPr>
              <a:t>算法和算法分析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5429256" y="1142984"/>
            <a:ext cx="142876" cy="642942"/>
          </a:xfrm>
          <a:prstGeom prst="rightBrace">
            <a:avLst/>
          </a:prstGeom>
          <a:ln w="38100">
            <a:solidFill>
              <a:srgbClr val="006600"/>
            </a:solidFill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51195" y="642918"/>
            <a:ext cx="492443" cy="17145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基本运算语句</a:t>
            </a:r>
            <a:endParaRPr lang="zh-CN" altLang="en-US" sz="2000" dirty="0">
              <a:solidFill>
                <a:srgbClr val="FF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57368" y="142852"/>
            <a:ext cx="3600450" cy="2266156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6000" tIns="144000" bIns="180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func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i=1,k=100;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&lt;=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{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k++;</a:t>
            </a:r>
            <a:endParaRPr lang="en-US" altLang="zh-CN" sz="18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i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+=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763688" y="1268760"/>
            <a:ext cx="5832648" cy="3456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课程成绩组成：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出勤（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10%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）（签到）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   讨论（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10%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）（平时上课）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   测试（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10%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）（平台测试）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   作业（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20%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）（每章作业）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期末考试（</a:t>
            </a:r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50%</a:t>
            </a: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zh-CN" altLang="en-US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8877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785918" y="214290"/>
            <a:ext cx="56165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1.3 </a:t>
            </a:r>
            <a:r>
              <a:rPr lang="zh-CN" altLang="en-US" sz="320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隶书" pitchFamily="49" charset="-122"/>
              </a:rPr>
              <a:t>数据结构程序设计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214414" y="1191268"/>
            <a:ext cx="524669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1.3.1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数据结构程序设计步骤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785918" y="3286124"/>
            <a:ext cx="692948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分析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求解问题的数据和求解功能，采用抽象数据类型来描述求解问题，主要包括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数据逻辑结构和运算定义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设计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逻辑结构对应的存储结构。</a:t>
            </a: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在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存储结构上设计实现运算定义的算法。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310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728" y="2071678"/>
            <a:ext cx="7143800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一个数据结构程序用于求解一个数据结构问题。其设计的一般步骤如下：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179388" y="4246563"/>
            <a:ext cx="8785225" cy="576262"/>
            <a:chOff x="113" y="2296"/>
            <a:chExt cx="5534" cy="363"/>
          </a:xfrm>
        </p:grpSpPr>
        <p:sp>
          <p:nvSpPr>
            <p:cNvPr id="5" name="Text Box 40"/>
            <p:cNvSpPr txBox="1">
              <a:spLocks noChangeArrowheads="1"/>
            </p:cNvSpPr>
            <p:nvPr/>
          </p:nvSpPr>
          <p:spPr bwMode="auto">
            <a:xfrm>
              <a:off x="4510" y="2325"/>
              <a:ext cx="1137" cy="2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③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算法设计</a:t>
              </a:r>
            </a:p>
          </p:txBody>
        </p:sp>
        <p:sp>
          <p:nvSpPr>
            <p:cNvPr id="6" name="Rectangle 48"/>
            <p:cNvSpPr>
              <a:spLocks noChangeArrowheads="1"/>
            </p:cNvSpPr>
            <p:nvPr/>
          </p:nvSpPr>
          <p:spPr bwMode="auto">
            <a:xfrm>
              <a:off x="113" y="2296"/>
              <a:ext cx="3629" cy="36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Line 49"/>
            <p:cNvSpPr>
              <a:spLocks noChangeShapeType="1"/>
            </p:cNvSpPr>
            <p:nvPr/>
          </p:nvSpPr>
          <p:spPr bwMode="auto">
            <a:xfrm>
              <a:off x="3742" y="2478"/>
              <a:ext cx="726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prstDash val="sysDot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611188" y="3017840"/>
            <a:ext cx="8353425" cy="576263"/>
            <a:chOff x="385" y="1522"/>
            <a:chExt cx="5262" cy="363"/>
          </a:xfrm>
        </p:grpSpPr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4410" y="1566"/>
              <a:ext cx="1237" cy="2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square" lIns="0" r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②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设计存储结构</a:t>
              </a:r>
            </a:p>
          </p:txBody>
        </p:sp>
        <p:sp>
          <p:nvSpPr>
            <p:cNvPr id="10" name="Rectangle 45"/>
            <p:cNvSpPr>
              <a:spLocks noChangeArrowheads="1"/>
            </p:cNvSpPr>
            <p:nvPr/>
          </p:nvSpPr>
          <p:spPr bwMode="auto">
            <a:xfrm>
              <a:off x="385" y="1522"/>
              <a:ext cx="3629" cy="36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>
              <a:off x="4014" y="1706"/>
              <a:ext cx="386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prstDash val="sysDot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323850" y="1582738"/>
            <a:ext cx="8696325" cy="503237"/>
            <a:chOff x="204" y="618"/>
            <a:chExt cx="5478" cy="317"/>
          </a:xfrm>
        </p:grpSpPr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4534" y="628"/>
              <a:ext cx="1148" cy="2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A50021"/>
              </a:solidFill>
              <a:prstDash val="sysDot"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Arial Unicode MS" pitchFamily="34" charset="-122"/>
                </a:rPr>
                <a:t>①</a:t>
              </a:r>
              <a:r>
                <a:rPr lang="zh-CN" altLang="en-US" sz="2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问题描述</a:t>
              </a:r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204" y="618"/>
              <a:ext cx="3991" cy="31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Line 43"/>
            <p:cNvSpPr>
              <a:spLocks noChangeShapeType="1"/>
            </p:cNvSpPr>
            <p:nvPr/>
          </p:nvSpPr>
          <p:spPr bwMode="auto">
            <a:xfrm>
              <a:off x="4195" y="754"/>
              <a:ext cx="318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prstDash val="sysDot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41338" y="1628775"/>
            <a:ext cx="5975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0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ADT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＝ 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逻辑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结构    ＋   抽象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运算（功能描述）</a:t>
            </a:r>
          </a:p>
        </p:txBody>
      </p:sp>
      <p:grpSp>
        <p:nvGrpSpPr>
          <p:cNvPr id="17" name="Group 55"/>
          <p:cNvGrpSpPr>
            <a:grpSpLocks/>
          </p:cNvGrpSpPr>
          <p:nvPr/>
        </p:nvGrpSpPr>
        <p:grpSpPr bwMode="auto">
          <a:xfrm>
            <a:off x="684213" y="2230439"/>
            <a:ext cx="4384675" cy="1341438"/>
            <a:chOff x="431" y="1405"/>
            <a:chExt cx="2762" cy="845"/>
          </a:xfrm>
        </p:grpSpPr>
        <p:grpSp>
          <p:nvGrpSpPr>
            <p:cNvPr id="18" name="Group 31"/>
            <p:cNvGrpSpPr>
              <a:grpSpLocks/>
            </p:cNvGrpSpPr>
            <p:nvPr/>
          </p:nvGrpSpPr>
          <p:grpSpPr bwMode="auto">
            <a:xfrm>
              <a:off x="1475" y="1405"/>
              <a:ext cx="1089" cy="363"/>
              <a:chOff x="1565" y="1026"/>
              <a:chExt cx="1089" cy="363"/>
            </a:xfrm>
          </p:grpSpPr>
          <p:sp>
            <p:nvSpPr>
              <p:cNvPr id="23" name="AutoShape 5"/>
              <p:cNvSpPr>
                <a:spLocks noChangeArrowheads="1"/>
              </p:cNvSpPr>
              <p:nvPr/>
            </p:nvSpPr>
            <p:spPr bwMode="auto">
              <a:xfrm>
                <a:off x="1565" y="1026"/>
                <a:ext cx="227" cy="363"/>
              </a:xfrm>
              <a:prstGeom prst="downArrow">
                <a:avLst>
                  <a:gd name="adj1" fmla="val 50000"/>
                  <a:gd name="adj2" fmla="val 39978"/>
                </a:avLst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1883" y="1071"/>
                <a:ext cx="77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FF00FF"/>
                    </a:solidFill>
                    <a:latin typeface="仿宋" pitchFamily="49" charset="-122"/>
                    <a:ea typeface="仿宋" pitchFamily="49" charset="-122"/>
                  </a:rPr>
                  <a:t>映射</a:t>
                </a:r>
              </a:p>
            </p:txBody>
          </p:sp>
        </p:grpSp>
        <p:grpSp>
          <p:nvGrpSpPr>
            <p:cNvPr id="19" name="Group 32"/>
            <p:cNvGrpSpPr>
              <a:grpSpLocks/>
            </p:cNvGrpSpPr>
            <p:nvPr/>
          </p:nvGrpSpPr>
          <p:grpSpPr bwMode="auto">
            <a:xfrm>
              <a:off x="431" y="1944"/>
              <a:ext cx="2762" cy="306"/>
              <a:chOff x="521" y="1565"/>
              <a:chExt cx="2762" cy="306"/>
            </a:xfrm>
          </p:grpSpPr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521" y="1570"/>
                <a:ext cx="9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存储结构</a:t>
                </a:r>
                <a:r>
                  <a:rPr lang="en-US" altLang="zh-CN" sz="2000" baseline="-25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2285" y="1565"/>
                <a:ext cx="99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存储结构</a:t>
                </a:r>
                <a:r>
                  <a:rPr lang="en-US" altLang="zh-CN" sz="2000" i="1" baseline="-250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</a:p>
            </p:txBody>
          </p:sp>
          <p:sp>
            <p:nvSpPr>
              <p:cNvPr id="22" name="Text Box 9"/>
              <p:cNvSpPr txBox="1">
                <a:spLocks noChangeArrowheads="1"/>
              </p:cNvSpPr>
              <p:nvPr/>
            </p:nvSpPr>
            <p:spPr bwMode="auto">
              <a:xfrm>
                <a:off x="1610" y="1583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0033CC"/>
                    </a:solidFill>
                    <a:latin typeface="楷体" pitchFamily="49" charset="-122"/>
                    <a:ea typeface="楷体" pitchFamily="49" charset="-122"/>
                    <a:cs typeface="Times New Roman" pitchFamily="18" charset="0"/>
                  </a:rPr>
                  <a:t>…</a:t>
                </a:r>
              </a:p>
            </p:txBody>
          </p:sp>
        </p:grpSp>
      </p:grpSp>
      <p:grpSp>
        <p:nvGrpSpPr>
          <p:cNvPr id="25" name="Group 36"/>
          <p:cNvGrpSpPr>
            <a:grpSpLocks/>
          </p:cNvGrpSpPr>
          <p:nvPr/>
        </p:nvGrpSpPr>
        <p:grpSpPr bwMode="auto">
          <a:xfrm>
            <a:off x="258780" y="2147888"/>
            <a:ext cx="5876925" cy="2551112"/>
            <a:chOff x="204" y="983"/>
            <a:chExt cx="3702" cy="1607"/>
          </a:xfrm>
        </p:grpSpPr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204" y="2296"/>
              <a:ext cx="7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11</a:t>
              </a: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839" y="2280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33CC"/>
                  </a:solidFill>
                  <a:ea typeface="楷体" pitchFamily="49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1156" y="2296"/>
              <a:ext cx="7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>
              <a:off x="521" y="1866"/>
              <a:ext cx="318" cy="454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1020" y="1877"/>
              <a:ext cx="0" cy="408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200" y="1880"/>
              <a:ext cx="240" cy="4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24"/>
                </a:cxn>
              </a:cxnLst>
              <a:rect l="0" t="0" r="r" b="b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28575" cap="flat" cmpd="sng">
              <a:solidFill>
                <a:srgbClr val="8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1928" y="2318"/>
              <a:ext cx="7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2590" y="2302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33CC"/>
                  </a:solidFill>
                  <a:ea typeface="楷体" pitchFamily="49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2880" y="2318"/>
              <a:ext cx="7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nk</a:t>
              </a:r>
              <a:endPara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 flipH="1">
              <a:off x="2245" y="1888"/>
              <a:ext cx="318" cy="454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2744" y="1899"/>
              <a:ext cx="0" cy="408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2924" y="1902"/>
              <a:ext cx="240" cy="4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24"/>
                </a:cxn>
              </a:cxnLst>
              <a:rect l="0" t="0" r="r" b="b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28575" cap="flat" cmpd="sng">
              <a:solidFill>
                <a:srgbClr val="8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3866" y="983"/>
              <a:ext cx="0" cy="1451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9" name="Line 23"/>
            <p:cNvSpPr>
              <a:spLocks noChangeShapeType="1"/>
            </p:cNvSpPr>
            <p:nvPr/>
          </p:nvSpPr>
          <p:spPr bwMode="auto">
            <a:xfrm flipH="1">
              <a:off x="3515" y="2432"/>
              <a:ext cx="363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3596" y="1161"/>
              <a:ext cx="310" cy="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运算实现</a:t>
              </a:r>
            </a:p>
          </p:txBody>
        </p:sp>
      </p:grpSp>
      <p:grpSp>
        <p:nvGrpSpPr>
          <p:cNvPr id="41" name="Group 37"/>
          <p:cNvGrpSpPr>
            <a:grpSpLocks/>
          </p:cNvGrpSpPr>
          <p:nvPr/>
        </p:nvGrpSpPr>
        <p:grpSpPr bwMode="auto">
          <a:xfrm>
            <a:off x="828675" y="4967288"/>
            <a:ext cx="4464050" cy="1465262"/>
            <a:chOff x="612" y="2750"/>
            <a:chExt cx="2812" cy="923"/>
          </a:xfrm>
        </p:grpSpPr>
        <p:sp>
          <p:nvSpPr>
            <p:cNvPr id="42" name="AutoShape 25"/>
            <p:cNvSpPr>
              <a:spLocks/>
            </p:cNvSpPr>
            <p:nvPr/>
          </p:nvSpPr>
          <p:spPr bwMode="auto">
            <a:xfrm rot="16200000">
              <a:off x="1950" y="1412"/>
              <a:ext cx="136" cy="2812"/>
            </a:xfrm>
            <a:prstGeom prst="leftBrace">
              <a:avLst>
                <a:gd name="adj1" fmla="val 17230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26"/>
            <p:cNvSpPr txBox="1">
              <a:spLocks noChangeArrowheads="1"/>
            </p:cNvSpPr>
            <p:nvPr/>
          </p:nvSpPr>
          <p:spPr bwMode="auto">
            <a:xfrm>
              <a:off x="1610" y="3385"/>
              <a:ext cx="9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最佳算法</a:t>
              </a:r>
              <a:endParaRPr lang="zh-CN" altLang="en-US" baseline="-250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AutoShape 27"/>
            <p:cNvSpPr>
              <a:spLocks noChangeArrowheads="1"/>
            </p:cNvSpPr>
            <p:nvPr/>
          </p:nvSpPr>
          <p:spPr bwMode="auto">
            <a:xfrm>
              <a:off x="1927" y="2976"/>
              <a:ext cx="227" cy="363"/>
            </a:xfrm>
            <a:prstGeom prst="downArrow">
              <a:avLst>
                <a:gd name="adj1" fmla="val 50000"/>
                <a:gd name="adj2" fmla="val 39978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28"/>
            <p:cNvSpPr txBox="1">
              <a:spLocks noChangeArrowheads="1"/>
            </p:cNvSpPr>
            <p:nvPr/>
          </p:nvSpPr>
          <p:spPr bwMode="auto">
            <a:xfrm>
              <a:off x="2245" y="3021"/>
              <a:ext cx="95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</a:rPr>
                <a:t>算法分析</a:t>
              </a:r>
            </a:p>
          </p:txBody>
        </p:sp>
      </p:grp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2071675" y="5214950"/>
            <a:ext cx="6867540" cy="1270000"/>
            <a:chOff x="1608" y="3265"/>
            <a:chExt cx="4326" cy="800"/>
          </a:xfrm>
        </p:grpSpPr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1608" y="3265"/>
              <a:ext cx="2132" cy="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A50021"/>
              </a:solidFill>
              <a:prstDash val="sysDot"/>
              <a:miter lim="800000"/>
              <a:headEnd/>
              <a:tailEnd type="arrow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4797" y="3429"/>
              <a:ext cx="1137" cy="2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A50021"/>
              </a:solidFill>
              <a:prstDash val="sysDot"/>
              <a:miter lim="800000"/>
              <a:headEnd/>
              <a:tailEnd type="arrow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④</a:t>
              </a:r>
              <a:r>
                <a:rPr lang="zh-CN" altLang="en-US" sz="2000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算法分析</a:t>
              </a:r>
            </a:p>
          </p:txBody>
        </p:sp>
        <p:sp>
          <p:nvSpPr>
            <p:cNvPr id="49" name="Line 52"/>
            <p:cNvSpPr>
              <a:spLocks noChangeShapeType="1"/>
            </p:cNvSpPr>
            <p:nvPr/>
          </p:nvSpPr>
          <p:spPr bwMode="auto">
            <a:xfrm>
              <a:off x="3757" y="3582"/>
              <a:ext cx="1043" cy="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prstDash val="sysDot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42976" y="500042"/>
            <a:ext cx="4357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数据结构解决问题的思路</a:t>
            </a:r>
            <a:endParaRPr lang="zh-CN" altLang="en-US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109668" y="285728"/>
            <a:ext cx="424815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1.3.2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应用程序的结构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310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流程图: 磁盘 6"/>
          <p:cNvSpPr/>
          <p:nvPr/>
        </p:nvSpPr>
        <p:spPr bwMode="auto">
          <a:xfrm>
            <a:off x="3929058" y="4214818"/>
            <a:ext cx="1357322" cy="928694"/>
          </a:xfrm>
          <a:prstGeom prst="flowChartMagneticDisk">
            <a:avLst/>
          </a:prstGeom>
          <a:ln>
            <a:headEnd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存储结构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14678" y="3286124"/>
            <a:ext cx="2786082" cy="1071570"/>
            <a:chOff x="3214678" y="3286124"/>
            <a:chExt cx="2786082" cy="1071570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3214678" y="3286124"/>
              <a:ext cx="2786082" cy="571504"/>
            </a:xfrm>
            <a:prstGeom prst="roundRect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基本运算函数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" name="直接箭头连接符 9"/>
            <p:cNvCxnSpPr>
              <a:stCxn id="8" idx="2"/>
            </p:cNvCxnSpPr>
            <p:nvPr/>
          </p:nvCxnSpPr>
          <p:spPr>
            <a:xfrm rot="5400000">
              <a:off x="4357686" y="4107661"/>
              <a:ext cx="50006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2643174" y="1571612"/>
            <a:ext cx="4000528" cy="4071966"/>
            <a:chOff x="2643174" y="1571612"/>
            <a:chExt cx="4000528" cy="4071966"/>
          </a:xfrm>
        </p:grpSpPr>
        <p:sp>
          <p:nvSpPr>
            <p:cNvPr id="11" name="矩形 10"/>
            <p:cNvSpPr/>
            <p:nvPr/>
          </p:nvSpPr>
          <p:spPr bwMode="auto">
            <a:xfrm>
              <a:off x="2643174" y="3000372"/>
              <a:ext cx="4000528" cy="2643206"/>
            </a:xfrm>
            <a:prstGeom prst="rect">
              <a:avLst/>
            </a:prstGeom>
            <a:noFill/>
            <a:ln w="28575">
              <a:solidFill>
                <a:srgbClr val="A5002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图文框 11"/>
            <p:cNvSpPr/>
            <p:nvPr/>
          </p:nvSpPr>
          <p:spPr bwMode="auto">
            <a:xfrm>
              <a:off x="3747810" y="1571612"/>
              <a:ext cx="1571636" cy="785818"/>
            </a:xfrm>
            <a:prstGeom prst="fram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  <a:latin typeface="+mn-ea"/>
                </a:rPr>
                <a:t>应用程序</a:t>
              </a:r>
              <a:endParaRPr lang="zh-CN" altLang="en-US" sz="2000">
                <a:solidFill>
                  <a:srgbClr val="0000FF"/>
                </a:solidFill>
                <a:latin typeface="+mn-ea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5400000">
              <a:off x="4283595" y="2678901"/>
              <a:ext cx="6429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4"/>
          <p:cNvSpPr txBox="1">
            <a:spLocks noChangeArrowheads="1"/>
          </p:cNvSpPr>
          <p:nvPr/>
        </p:nvSpPr>
        <p:spPr bwMode="auto">
          <a:xfrm>
            <a:off x="1214414" y="1426477"/>
            <a:ext cx="7000924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1.11】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设计实现例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1.4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功能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完整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程序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SetApp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310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14414" y="285728"/>
            <a:ext cx="2143140" cy="53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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问题描述</a:t>
            </a:r>
            <a:endParaRPr lang="zh-CN" altLang="en-US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57303" y="785794"/>
            <a:ext cx="7672415" cy="2579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ASet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D={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 0≤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为一个正整数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运算的定义：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void cset(&amp;s,a,n)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：由含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个元素的数组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创建一个集合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void dispset(s)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：输出集合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int inset(s,e)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：判断元素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是否为集合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中的元素。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414" y="3643314"/>
            <a:ext cx="7358114" cy="2856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BSet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D={ s</a:t>
            </a:r>
            <a:r>
              <a:rPr lang="en-US" sz="1800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ASet | 0≤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≤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为一个正整数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运算的定义：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void add(s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∪s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求集合的并集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void sub(s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求集合的差集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void intersection(s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∩s</a:t>
            </a:r>
            <a:r>
              <a:rPr lang="en-US" sz="18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              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求集合的交集</a:t>
            </a:r>
          </a:p>
          <a:p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310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357290" y="1142984"/>
            <a:ext cx="750099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个整型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存放集合的元素。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语言中数组并没有一个标识数组中实际元素个数的值，为此用一个整型变量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length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表示数组中的实际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214414" y="3786190"/>
            <a:ext cx="7707310" cy="17998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集合结构体类型</a:t>
            </a:r>
          </a:p>
          <a:p>
            <a:pPr>
              <a:lnSpc>
                <a:spcPts val="28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存放集合中的元素，其中</a:t>
            </a:r>
            <a:r>
              <a:rPr lang="en-US" altLang="zh-CN" sz="1800" dirty="0" err="1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为常量</a:t>
            </a:r>
          </a:p>
          <a:p>
            <a:pPr>
              <a:lnSpc>
                <a:spcPts val="28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length;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存放集合中实际元素个数</a:t>
            </a:r>
          </a:p>
          <a:p>
            <a:pPr>
              <a:lnSpc>
                <a:spcPts val="28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将集合结构体类型用一个新类型名</a:t>
            </a:r>
            <a:r>
              <a:rPr lang="en-US" altLang="zh-CN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Set</a:t>
            </a:r>
            <a:r>
              <a:rPr lang="zh-CN" altLang="en-US" sz="1800" dirty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10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357166"/>
            <a:ext cx="3429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</a:t>
            </a: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设计存储结构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7290" y="3000372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设计集合类型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Set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nimBg="1"/>
      <p:bldP spid="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071539" y="906465"/>
            <a:ext cx="2928957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 pitchFamily="2" charset="2"/>
              </a:rPr>
              <a:t></a:t>
            </a:r>
            <a:r>
              <a:rPr lang="en-US" altLang="zh-CN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设计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运算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</a:t>
            </a:r>
            <a:r>
              <a:rPr lang="zh-CN" altLang="en-US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　</a:t>
            </a:r>
            <a:endParaRPr lang="zh-CN" altLang="en-US" sz="2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310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1571612"/>
            <a:ext cx="721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ASet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抽象数据类型中的运算算法对应的函数如下：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728" y="2643182"/>
            <a:ext cx="7143800" cy="24410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cset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(Set &amp;s,int a[],int n)  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由数组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创建集合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endParaRPr lang="zh-CN" altLang="en-US" sz="1800" smtClean="0">
              <a:solidFill>
                <a:srgbClr val="00B05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(int i=0;i&lt;n;i++)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s.data[i]=a[i];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s.length=n;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310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642918"/>
            <a:ext cx="7500990" cy="5159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nb-NO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dispset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(Set s)		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输出集合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中的所有元素</a:t>
            </a:r>
          </a:p>
          <a:p>
            <a:pPr>
              <a:lnSpc>
                <a:spcPts val="32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i=0;i&lt;s.length;i++)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printf("%d ",s.data[i]);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50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nb-NO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inset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(Set s,int e)	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是否在集合</a:t>
            </a:r>
            <a:r>
              <a:rPr lang="nb-NO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>
              <a:lnSpc>
                <a:spcPts val="32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i=0;i&lt;s.length;i++)</a:t>
            </a:r>
            <a:endParaRPr 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(s.data[i]==e)</a:t>
            </a:r>
            <a:endParaRPr 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2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0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428604"/>
            <a:ext cx="6786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BSet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抽象数据类型中的运算算法对应的函数如下：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5852" y="1214422"/>
            <a:ext cx="7643866" cy="4861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80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nb-NO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add</a:t>
            </a: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(Set s1,Set s2,Set &amp;s3)	</a:t>
            </a:r>
            <a:r>
              <a:rPr lang="nb-NO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求集合的并集</a:t>
            </a:r>
          </a:p>
          <a:p>
            <a:pPr>
              <a:lnSpc>
                <a:spcPct val="150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(i=0;i&lt;s1.length;i++)	  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 2"/>
              </a:rPr>
              <a:t>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将集合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的所有元素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s3.data[i]=s1.data[i];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s3.length=s1.length;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(i=0;i&lt;s2.length;i++)	  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 2"/>
              </a:rPr>
              <a:t>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中不在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nb-NO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nb-NO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(!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inset(s1,s2.data[i])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s3.data[s3.length]=s2.data[i];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s3.length++;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07" y="1714488"/>
            <a:ext cx="553998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1.3 </a:t>
            </a:r>
            <a:r>
              <a:rPr lang="zh-CN" altLang="en-US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ea typeface="隶书" pitchFamily="49" charset="-122"/>
                <a:cs typeface="Consolas" pitchFamily="49" charset="0"/>
              </a:rPr>
              <a:t>数据结构程序设计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290" y="571480"/>
            <a:ext cx="7286676" cy="4066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(Set s1,Set s2,Set &amp;s3)	</a:t>
            </a:r>
            <a:r>
              <a:rPr 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求集合的差集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s3.length=0;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for (int i=0;i&lt;s1.length;i++)	</a:t>
            </a: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中不出现在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中的元素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s3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(!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inset(s2,s1.data[i])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 s3.data[s3.length]=s1.data[i];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s3.length++;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 bwMode="auto">
        <a:solidFill>
          <a:schemeClr val="accent4">
            <a:lumMod val="20000"/>
            <a:lumOff val="80000"/>
          </a:schemeClr>
        </a:solidFill>
        <a:ln w="28575">
          <a:solidFill>
            <a:srgbClr val="0000FF"/>
          </a:solidFill>
          <a:prstDash val="solid"/>
          <a:round/>
          <a:headEnd/>
          <a:tailEnd type="triangle" w="med" len="med"/>
        </a:ln>
        <a:effectLst/>
      </a:spPr>
      <a:bodyPr wrap="none" rtlCol="0" anchor="ctr"/>
      <a:lstStyle>
        <a:defPPr algn="ctr">
          <a:defRPr>
            <a:latin typeface="楷体" pitchFamily="49" charset="-122"/>
            <a:ea typeface="楷体" pitchFamily="49" charset="-122"/>
          </a:defRPr>
        </a:defPPr>
      </a:lstStyle>
    </a:spDef>
    <a:lnDef>
      <a:spPr>
        <a:ln>
          <a:solidFill>
            <a:schemeClr val="accent1"/>
          </a:solidFill>
          <a:tailEnd type="none"/>
        </a:ln>
      </a:spPr>
      <a:bodyPr/>
      <a:lstStyle/>
      <a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2027</TotalTime>
  <Words>5629</Words>
  <Application>Microsoft Office PowerPoint</Application>
  <PresentationFormat>全屏显示(4:3)</PresentationFormat>
  <Paragraphs>1126</Paragraphs>
  <Slides>106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106</vt:i4>
      </vt:variant>
    </vt:vector>
  </HeadingPairs>
  <TitlesOfParts>
    <vt:vector size="126" baseType="lpstr">
      <vt:lpstr>Arial Unicode MS</vt:lpstr>
      <vt:lpstr>仿宋</vt:lpstr>
      <vt:lpstr>黑体</vt:lpstr>
      <vt:lpstr>华文行楷</vt:lpstr>
      <vt:lpstr>华文中宋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Consolas</vt:lpstr>
      <vt:lpstr>Gill Sans MT</vt:lpstr>
      <vt:lpstr>Times New Roman</vt:lpstr>
      <vt:lpstr>Verdana</vt:lpstr>
      <vt:lpstr>Wingdings</vt:lpstr>
      <vt:lpstr>Wingdings 2</vt:lpstr>
      <vt:lpstr>夏至</vt:lpstr>
      <vt:lpstr>公式</vt:lpstr>
      <vt:lpstr>数据结构课程的教学目的 </vt:lpstr>
      <vt:lpstr>  </vt:lpstr>
      <vt:lpstr>应用1</vt:lpstr>
      <vt:lpstr>应用1（数据对象）</vt:lpstr>
      <vt:lpstr>问题         高级语言提供的基本数据类型有限,无法满足所有的问题需要  数据结构课程的贡献点   （1）构造新的数据类型  （2）应用新的数据类型完成任务   </vt:lpstr>
      <vt:lpstr>程序的组成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课程回顾</vt:lpstr>
      <vt:lpstr>PowerPoint 演示文稿</vt:lpstr>
      <vt:lpstr>课程的学习路线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f</cp:lastModifiedBy>
  <cp:revision>411</cp:revision>
  <dcterms:created xsi:type="dcterms:W3CDTF">2012-11-28T00:02:12Z</dcterms:created>
  <dcterms:modified xsi:type="dcterms:W3CDTF">2022-03-02T05:45:41Z</dcterms:modified>
</cp:coreProperties>
</file>