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57" r:id="rId2"/>
    <p:sldId id="465" r:id="rId3"/>
    <p:sldId id="404" r:id="rId4"/>
    <p:sldId id="405" r:id="rId5"/>
    <p:sldId id="409" r:id="rId6"/>
    <p:sldId id="259" r:id="rId7"/>
    <p:sldId id="260" r:id="rId8"/>
    <p:sldId id="261" r:id="rId9"/>
    <p:sldId id="472" r:id="rId10"/>
    <p:sldId id="466" r:id="rId11"/>
    <p:sldId id="452" r:id="rId12"/>
    <p:sldId id="467" r:id="rId13"/>
    <p:sldId id="263" r:id="rId14"/>
    <p:sldId id="469" r:id="rId15"/>
    <p:sldId id="470" r:id="rId16"/>
    <p:sldId id="471" r:id="rId17"/>
    <p:sldId id="473" r:id="rId18"/>
    <p:sldId id="264" r:id="rId19"/>
    <p:sldId id="265" r:id="rId20"/>
    <p:sldId id="266" r:id="rId21"/>
    <p:sldId id="268" r:id="rId22"/>
    <p:sldId id="270" r:id="rId23"/>
    <p:sldId id="271" r:id="rId24"/>
    <p:sldId id="412" r:id="rId25"/>
    <p:sldId id="272" r:id="rId26"/>
    <p:sldId id="414" r:id="rId27"/>
    <p:sldId id="416" r:id="rId28"/>
    <p:sldId id="415" r:id="rId29"/>
    <p:sldId id="413" r:id="rId30"/>
    <p:sldId id="273" r:id="rId31"/>
    <p:sldId id="274" r:id="rId32"/>
    <p:sldId id="417" r:id="rId33"/>
    <p:sldId id="419" r:id="rId34"/>
    <p:sldId id="418" r:id="rId35"/>
    <p:sldId id="275" r:id="rId36"/>
    <p:sldId id="468" r:id="rId37"/>
    <p:sldId id="420" r:id="rId38"/>
    <p:sldId id="421" r:id="rId39"/>
    <p:sldId id="422" r:id="rId40"/>
    <p:sldId id="278" r:id="rId41"/>
    <p:sldId id="424" r:id="rId42"/>
    <p:sldId id="425" r:id="rId43"/>
    <p:sldId id="453" r:id="rId44"/>
    <p:sldId id="474" r:id="rId45"/>
    <p:sldId id="288" r:id="rId46"/>
    <p:sldId id="438" r:id="rId47"/>
    <p:sldId id="289" r:id="rId48"/>
    <p:sldId id="320" r:id="rId49"/>
    <p:sldId id="290" r:id="rId50"/>
    <p:sldId id="291" r:id="rId51"/>
    <p:sldId id="292" r:id="rId52"/>
    <p:sldId id="293" r:id="rId53"/>
    <p:sldId id="294" r:id="rId54"/>
    <p:sldId id="299" r:id="rId55"/>
    <p:sldId id="477" r:id="rId56"/>
    <p:sldId id="439" r:id="rId57"/>
    <p:sldId id="300" r:id="rId58"/>
    <p:sldId id="301" r:id="rId59"/>
    <p:sldId id="478" r:id="rId60"/>
    <p:sldId id="440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  <p:sldId id="455" r:id="rId71"/>
    <p:sldId id="456" r:id="rId72"/>
    <p:sldId id="457" r:id="rId73"/>
    <p:sldId id="458" r:id="rId7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CC3300"/>
    <a:srgbClr val="006600"/>
    <a:srgbClr val="FF0000"/>
    <a:srgbClr val="0033CC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A23EA-D17A-4A43-87A7-6D77DBA45D3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9130D-9076-4312-97FC-D45E7DD0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3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10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372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79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057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EB-31B6-4D42-9567-8486D2F9645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59F2-08EE-4E7D-AB86-BA24E36D042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75E0-7759-47EE-BDA3-3C9CE11D7D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676F-29AD-476E-8214-400450A946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47E-58CB-4950-81AB-B5F75BF4722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DC87-8B98-477A-9B94-07E259729F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7AF5-0C5B-4DC4-94F8-6EE2CFEB0D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0AEB-A1B7-4354-82A7-3983398509A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320A-3D1D-4B30-8D3A-91A1D78B738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A227-69F9-4453-A73B-4772027B682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7751-9C49-451B-9F61-CAC9E2970D1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A29882-2F0E-464C-88C3-6914F3042B4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571736" y="441309"/>
            <a:ext cx="48244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第</a:t>
            </a:r>
            <a:r>
              <a:rPr lang="en-US" altLang="zh-CN" sz="4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2</a:t>
            </a:r>
            <a:r>
              <a:rPr lang="zh-CN" altLang="en-US" sz="4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章 线性表 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857356" y="1616121"/>
            <a:ext cx="6357982" cy="39560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88000" tIns="252000" bIns="25200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1"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2.1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线性表的基本概念 </a:t>
            </a:r>
            <a:endParaRPr lang="en-US" altLang="zh-CN" sz="3200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32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2.2  </a:t>
            </a:r>
            <a:r>
              <a:rPr lang="zh-CN" altLang="en-US" sz="32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顺序表</a:t>
            </a:r>
            <a:endParaRPr lang="en-US" altLang="zh-CN" sz="3200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32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2.3  </a:t>
            </a:r>
            <a:r>
              <a:rPr lang="zh-CN" altLang="en-US" sz="32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单链表和循环单链表</a:t>
            </a:r>
            <a:endParaRPr lang="en-US" altLang="zh-CN" sz="3200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50000"/>
              </a:spcBef>
            </a:pPr>
            <a:r>
              <a:rPr lang="pt-BR" altLang="zh-CN" sz="3200" dirty="0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2.4  </a:t>
            </a:r>
            <a:r>
              <a:rPr lang="zh-CN" altLang="pt-BR" sz="3200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双链表</a:t>
            </a:r>
            <a:r>
              <a:rPr lang="zh-CN" altLang="en-US" sz="3200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和循环双链表</a:t>
            </a:r>
            <a:endParaRPr lang="en-US" altLang="zh-CN" sz="3200" dirty="0" smtClean="0">
              <a:ln w="11430"/>
              <a:solidFill>
                <a:schemeClr val="bg1">
                  <a:lumMod val="6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3200" dirty="0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2.5  </a:t>
            </a:r>
            <a:r>
              <a:rPr lang="zh-CN" altLang="en-US" sz="3200" dirty="0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线性表的应用</a:t>
            </a:r>
            <a:endParaRPr lang="zh-CN" altLang="en-US" sz="3200" dirty="0">
              <a:ln w="11430"/>
              <a:solidFill>
                <a:schemeClr val="bg1">
                  <a:lumMod val="6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42876" y="1214422"/>
            <a:ext cx="785786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第</a:t>
            </a:r>
            <a:endParaRPr lang="en-US" altLang="zh-CN" sz="28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2</a:t>
            </a:r>
          </a:p>
          <a:p>
            <a:pPr algn="ctr">
              <a:spcBef>
                <a:spcPct val="50000"/>
              </a:spcBef>
            </a:pPr>
            <a:r>
              <a:rPr lang="zh-CN" altLang="en-US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章</a:t>
            </a:r>
            <a:endParaRPr lang="en-US" altLang="zh-CN" sz="28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 线</a:t>
            </a:r>
            <a:endParaRPr lang="en-US" altLang="zh-CN" sz="28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性</a:t>
            </a:r>
            <a:endParaRPr lang="en-US" altLang="zh-CN" sz="28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表 </a:t>
            </a:r>
            <a:endParaRPr lang="zh-CN" altLang="en-US" sz="28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357290" y="571480"/>
            <a:ext cx="5572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逻辑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结构、存储结构和运算三者之间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关系：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51720" y="1556792"/>
            <a:ext cx="5143536" cy="2214578"/>
            <a:chOff x="2143108" y="1428736"/>
            <a:chExt cx="5143536" cy="2214578"/>
          </a:xfrm>
        </p:grpSpPr>
        <p:sp>
          <p:nvSpPr>
            <p:cNvPr id="6" name="圆角矩形 5"/>
            <p:cNvSpPr/>
            <p:nvPr/>
          </p:nvSpPr>
          <p:spPr>
            <a:xfrm>
              <a:off x="2143108" y="1428736"/>
              <a:ext cx="1643074" cy="64294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运算的定义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折角形 6"/>
            <p:cNvSpPr/>
            <p:nvPr/>
          </p:nvSpPr>
          <p:spPr>
            <a:xfrm>
              <a:off x="2285984" y="2643182"/>
              <a:ext cx="1357322" cy="1000132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逻辑结构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圆柱形 7"/>
            <p:cNvSpPr/>
            <p:nvPr/>
          </p:nvSpPr>
          <p:spPr>
            <a:xfrm>
              <a:off x="5799509" y="2610933"/>
              <a:ext cx="1428760" cy="100013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存储结构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燕尾形箭头 8"/>
            <p:cNvSpPr/>
            <p:nvPr/>
          </p:nvSpPr>
          <p:spPr>
            <a:xfrm>
              <a:off x="3929058" y="2714620"/>
              <a:ext cx="1643074" cy="857256"/>
            </a:xfrm>
            <a:prstGeom prst="notchedRight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映射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6" idx="2"/>
              <a:endCxn id="7" idx="0"/>
            </p:cNvCxnSpPr>
            <p:nvPr/>
          </p:nvCxnSpPr>
          <p:spPr>
            <a:xfrm rot="5400000">
              <a:off x="2678893" y="2357430"/>
              <a:ext cx="57150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5643570" y="1428736"/>
              <a:ext cx="1643074" cy="64294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运算的实现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" name="直接箭头连接符 12"/>
            <p:cNvCxnSpPr>
              <a:stCxn id="12" idx="2"/>
            </p:cNvCxnSpPr>
            <p:nvPr/>
          </p:nvCxnSpPr>
          <p:spPr>
            <a:xfrm rot="5400000">
              <a:off x="6179355" y="2357430"/>
              <a:ext cx="57150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1428728" y="4071942"/>
            <a:ext cx="7000924" cy="1658605"/>
            <a:chOff x="1428728" y="4071942"/>
            <a:chExt cx="7000924" cy="1658605"/>
          </a:xfrm>
        </p:grpSpPr>
        <p:sp>
          <p:nvSpPr>
            <p:cNvPr id="14" name="TextBox 13"/>
            <p:cNvSpPr txBox="1"/>
            <p:nvPr/>
          </p:nvSpPr>
          <p:spPr>
            <a:xfrm>
              <a:off x="2143108" y="4143380"/>
              <a:ext cx="628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将逻辑结构映射为存储结构时，存储逻辑结构中的：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5984" y="4714884"/>
              <a:ext cx="33575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所有元素。</a:t>
              </a:r>
              <a:endPara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元素之间的关系。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17" name="爆炸形 2 16"/>
            <p:cNvSpPr/>
            <p:nvPr/>
          </p:nvSpPr>
          <p:spPr>
            <a:xfrm>
              <a:off x="1428728" y="4071942"/>
              <a:ext cx="642942" cy="642942"/>
            </a:xfrm>
            <a:prstGeom prst="irregularSeal2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5"/>
          <p:cNvSpPr txBox="1"/>
          <p:nvPr/>
        </p:nvSpPr>
        <p:spPr>
          <a:xfrm>
            <a:off x="1771351" y="5933138"/>
            <a:ext cx="6227267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考虑计算机本身提供的存储方式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96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学习的路线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556792"/>
            <a:ext cx="8028384" cy="5112568"/>
          </a:xfrm>
        </p:spPr>
        <p:txBody>
          <a:bodyPr>
            <a:normAutofit/>
          </a:bodyPr>
          <a:lstStyle/>
          <a:p>
            <a:pPr marL="82296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）确定计算机提供的存储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结构</a:t>
            </a:r>
            <a:endParaRPr lang="en-US" altLang="zh-CN" sz="2800" b="1" dirty="0" smtClean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82296" indent="0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确定逻辑结构</a:t>
            </a:r>
            <a:endParaRPr lang="en-US" altLang="zh-CN" sz="2800" b="1" dirty="0" smtClean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82296" indent="0">
              <a:spcBef>
                <a:spcPct val="0"/>
              </a:spcBef>
              <a:buNone/>
            </a:pPr>
            <a:endParaRPr lang="en-US" altLang="zh-CN" sz="2800" b="1" dirty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82296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）计算机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的存储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结构是否可实现逻辑结构</a:t>
            </a:r>
            <a:endParaRPr lang="en-US" altLang="zh-CN" sz="2800" b="1" dirty="0" smtClean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82296" indent="0">
              <a:spcBef>
                <a:spcPct val="0"/>
              </a:spcBef>
              <a:buNone/>
            </a:pPr>
            <a:endParaRPr lang="en-US" altLang="zh-CN" sz="2800" b="1" dirty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82296" indent="0">
              <a:spcBef>
                <a:spcPct val="0"/>
              </a:spcBef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）设计具体的映射方案</a:t>
            </a:r>
            <a:endParaRPr lang="en-US" altLang="zh-CN" sz="2800" b="1" dirty="0" smtClean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82296" indent="0">
              <a:spcBef>
                <a:spcPct val="0"/>
              </a:spcBef>
              <a:buNone/>
            </a:pPr>
            <a:endParaRPr lang="en-US" altLang="zh-CN" sz="2800" b="1" dirty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82296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）用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语言实现</a:t>
            </a:r>
            <a:endParaRPr lang="en-US" altLang="zh-CN" sz="2800" b="1" dirty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8315" y="1283695"/>
            <a:ext cx="7425272" cy="62004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计算机提供的顺序存储</a:t>
            </a: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491880" y="543915"/>
            <a:ext cx="5459450" cy="629941"/>
            <a:chOff x="1643042" y="4735522"/>
            <a:chExt cx="5459450" cy="629941"/>
          </a:xfrm>
        </p:grpSpPr>
        <p:sp>
          <p:nvSpPr>
            <p:cNvPr id="5" name="椭圆 4"/>
            <p:cNvSpPr/>
            <p:nvPr/>
          </p:nvSpPr>
          <p:spPr>
            <a:xfrm>
              <a:off x="1643042" y="4793959"/>
              <a:ext cx="571504" cy="57150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786050" y="4793959"/>
              <a:ext cx="571504" cy="57150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643438" y="4793959"/>
              <a:ext cx="571504" cy="57150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 err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530988" y="4793959"/>
              <a:ext cx="571504" cy="57150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5" idx="6"/>
              <a:endCxn id="6" idx="2"/>
            </p:cNvCxnSpPr>
            <p:nvPr/>
          </p:nvCxnSpPr>
          <p:spPr>
            <a:xfrm>
              <a:off x="2214546" y="5079711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6"/>
            </p:cNvCxnSpPr>
            <p:nvPr/>
          </p:nvCxnSpPr>
          <p:spPr>
            <a:xfrm>
              <a:off x="3357554" y="5079711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Box 15"/>
            <p:cNvSpPr txBox="1"/>
            <p:nvPr/>
          </p:nvSpPr>
          <p:spPr>
            <a:xfrm>
              <a:off x="3773482" y="473552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4235448" y="507207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240342" y="5079711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TextBox 18"/>
            <p:cNvSpPr txBox="1"/>
            <p:nvPr/>
          </p:nvSpPr>
          <p:spPr>
            <a:xfrm>
              <a:off x="5656270" y="473552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6118236" y="507207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标题 1"/>
          <p:cNvSpPr txBox="1">
            <a:spLocks/>
          </p:cNvSpPr>
          <p:nvPr/>
        </p:nvSpPr>
        <p:spPr>
          <a:xfrm>
            <a:off x="1115616" y="115411"/>
            <a:ext cx="3960440" cy="521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zh-CN" altLang="en-US" sz="2400" b="0" dirty="0" smtClean="0"/>
              <a:t>逻辑结构（数值；一对一）</a:t>
            </a:r>
            <a:endParaRPr lang="zh-CN" altLang="en-US" sz="2400" b="0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11058"/>
              </p:ext>
            </p:extLst>
          </p:nvPr>
        </p:nvGraphicFramePr>
        <p:xfrm>
          <a:off x="1075042" y="1845214"/>
          <a:ext cx="4247536" cy="2496698"/>
        </p:xfrm>
        <a:graphic>
          <a:graphicData uri="http://schemas.openxmlformats.org/drawingml/2006/table">
            <a:tbl>
              <a:tblPr/>
              <a:tblGrid>
                <a:gridCol w="792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2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09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33500" algn="ctr"/>
                          <a:tab pos="3857625" algn="ctr"/>
                          <a:tab pos="266700" algn="l"/>
                        </a:tabLs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地址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902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100</a:t>
                      </a:r>
                      <a:endParaRPr lang="zh-CN" sz="1800" b="1" kern="100" dirty="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902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902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902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标题 1"/>
          <p:cNvSpPr txBox="1">
            <a:spLocks/>
          </p:cNvSpPr>
          <p:nvPr/>
        </p:nvSpPr>
        <p:spPr>
          <a:xfrm>
            <a:off x="6588224" y="3654152"/>
            <a:ext cx="1368152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zh-CN" altLang="en-US" sz="2400" b="0" dirty="0" smtClean="0"/>
              <a:t>顺序表</a:t>
            </a:r>
            <a:endParaRPr lang="zh-CN" altLang="en-US" sz="2400" b="0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63682"/>
              </p:ext>
            </p:extLst>
          </p:nvPr>
        </p:nvGraphicFramePr>
        <p:xfrm>
          <a:off x="4619324" y="4341912"/>
          <a:ext cx="4247536" cy="2496698"/>
        </p:xfrm>
        <a:graphic>
          <a:graphicData uri="http://schemas.openxmlformats.org/drawingml/2006/table">
            <a:tbl>
              <a:tblPr/>
              <a:tblGrid>
                <a:gridCol w="792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2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09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33500" algn="ctr"/>
                          <a:tab pos="3857625" algn="ctr"/>
                          <a:tab pos="266700" algn="l"/>
                        </a:tabLs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地址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902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100</a:t>
                      </a:r>
                      <a:endParaRPr lang="zh-CN" sz="1800" b="1" kern="100" dirty="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dirty="0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altLang="zh-CN" sz="1800" baseline="-250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902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dirty="0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altLang="zh-CN" sz="1800" baseline="-250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902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902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dirty="0" err="1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altLang="zh-CN" sz="1800" i="1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68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357422" y="357166"/>
            <a:ext cx="45339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序  表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325569" y="1405582"/>
            <a:ext cx="3960811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2.2.1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顺序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表的定义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500166" y="2345381"/>
            <a:ext cx="7143800" cy="2298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表是线性表采用顺序存储结构在计算机内存中的存储方式，它由多个连续的存储单元构成，每个存储单元存放线性表的一个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顺序表逻辑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上相邻的数据元素在内存的存储结构中也是相邻的，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不需要额外的内存空间来存放元素之间的逻辑关系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课程回顾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17638"/>
            <a:ext cx="749808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）重要的概念（数据结构；算法；算法的性能评价）</a:t>
            </a:r>
            <a:endParaRPr lang="en-US" altLang="zh-CN" sz="2000" dirty="0" smtClean="0"/>
          </a:p>
          <a:p>
            <a:pPr marL="82296" indent="0">
              <a:buNone/>
            </a:pPr>
            <a:endParaRPr lang="en-US" altLang="zh-CN" sz="2000" dirty="0" smtClean="0"/>
          </a:p>
          <a:p>
            <a:pPr marL="82296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）线性表</a:t>
            </a:r>
            <a:endParaRPr lang="en-US" altLang="zh-C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逻辑结构</a:t>
            </a:r>
            <a:endParaRPr lang="en-US" altLang="zh-C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逻辑结构的描述</a:t>
            </a:r>
            <a:endParaRPr lang="en-US" altLang="zh-C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运算的定义</a:t>
            </a:r>
            <a:endParaRPr lang="en-US" altLang="zh-CN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顺序</a:t>
            </a:r>
            <a:r>
              <a:rPr lang="zh-CN" altLang="en-US" sz="2000" dirty="0" smtClean="0"/>
              <a:t>表（存储结构）</a:t>
            </a:r>
            <a:endParaRPr lang="en-US" altLang="zh-C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运算</a:t>
            </a:r>
            <a:endParaRPr lang="en-US" altLang="zh-CN" sz="2000" dirty="0" smtClean="0"/>
          </a:p>
          <a:p>
            <a:pPr marL="82296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99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836712"/>
            <a:ext cx="5572164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zh-CN" sz="18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线性表是具有相同特性的数据元素的一个有限序列</a:t>
            </a:r>
            <a:r>
              <a:rPr lang="zh-CN" altLang="en-US" sz="18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1988840"/>
            <a:ext cx="7000924" cy="14003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所有数据元素类型相同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线性表是有限个数据元素构成的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线性表中数据元素与位置相关，即每个数据元素有唯一的序号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15</a:t>
            </a:fld>
            <a:r>
              <a:rPr lang="en-US" altLang="zh-CN" smtClean="0"/>
              <a:t>/58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9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642918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线性表的逻辑结构表示</a:t>
            </a:r>
            <a:endParaRPr lang="en-US" altLang="zh-CN" sz="18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546" y="1214422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91666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用图形表示的逻辑结构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：</a:t>
            </a:r>
            <a:endParaRPr lang="zh-CN" altLang="en-US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85984" y="2571744"/>
            <a:ext cx="5286412" cy="500066"/>
            <a:chOff x="928662" y="2714620"/>
            <a:chExt cx="5286412" cy="500066"/>
          </a:xfrm>
        </p:grpSpPr>
        <p:sp>
          <p:nvSpPr>
            <p:cNvPr id="6" name="椭圆 5"/>
            <p:cNvSpPr/>
            <p:nvPr/>
          </p:nvSpPr>
          <p:spPr>
            <a:xfrm>
              <a:off x="928662" y="271462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</a:rPr>
                <a:t>0</a:t>
              </a:r>
              <a:endParaRPr lang="zh-CN" altLang="en-US" sz="1800" baseline="-25000">
                <a:solidFill>
                  <a:srgbClr val="0000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714480" y="271462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</a:rPr>
                <a:t>1</a:t>
              </a:r>
              <a:endParaRPr lang="zh-CN" altLang="en-US" sz="1800" baseline="-25000">
                <a:solidFill>
                  <a:srgbClr val="0000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286116" y="271462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</a:rPr>
                <a:t>a</a:t>
              </a:r>
              <a:r>
                <a:rPr lang="en-US" altLang="zh-CN" sz="1800" i="1" baseline="-25000" smtClean="0">
                  <a:solidFill>
                    <a:srgbClr val="0000FF"/>
                  </a:solidFill>
                </a:rPr>
                <a:t>i</a:t>
              </a:r>
              <a:endParaRPr lang="zh-CN" altLang="en-US" sz="1800" i="1" baseline="-25000">
                <a:solidFill>
                  <a:srgbClr val="0000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100509" y="271462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</a:rPr>
                <a:t>a</a:t>
              </a:r>
              <a:r>
                <a:rPr lang="en-US" altLang="zh-CN" sz="1800" i="1" baseline="-25000" smtClean="0">
                  <a:solidFill>
                    <a:srgbClr val="0000FF"/>
                  </a:solidFill>
                </a:rPr>
                <a:t>i</a:t>
              </a:r>
              <a:r>
                <a:rPr lang="en-US" altLang="zh-CN" sz="1800" baseline="-25000" smtClean="0">
                  <a:solidFill>
                    <a:srgbClr val="0000FF"/>
                  </a:solidFill>
                </a:rPr>
                <a:t>+1</a:t>
              </a:r>
              <a:endParaRPr lang="zh-CN" altLang="en-US" sz="1800" baseline="-25000">
                <a:solidFill>
                  <a:srgbClr val="0000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15008" y="271462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</a:rPr>
                <a:t>a</a:t>
              </a:r>
              <a:r>
                <a:rPr lang="en-US" altLang="zh-CN" sz="1800" i="1" baseline="-25000" smtClean="0">
                  <a:solidFill>
                    <a:srgbClr val="0000FF"/>
                  </a:solidFill>
                </a:rPr>
                <a:t>n</a:t>
              </a:r>
              <a:r>
                <a:rPr lang="en-US" altLang="zh-CN" sz="1800" baseline="-25000" smtClean="0">
                  <a:solidFill>
                    <a:srgbClr val="0000FF"/>
                  </a:solidFill>
                </a:rPr>
                <a:t>-1</a:t>
              </a:r>
              <a:endParaRPr lang="zh-CN" altLang="en-US" sz="1800" baseline="-2500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33636" y="2757483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smtClean="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6" idx="6"/>
              <a:endCxn id="7" idx="2"/>
            </p:cNvCxnSpPr>
            <p:nvPr/>
          </p:nvCxnSpPr>
          <p:spPr>
            <a:xfrm>
              <a:off x="1428728" y="2964653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2214546" y="2970209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000364" y="2971797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809995" y="2970209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943478" y="2757483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smtClean="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4624388" y="2970209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5410206" y="2971797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428728" y="4045399"/>
            <a:ext cx="6715172" cy="116955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线性表中每个元素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的唯一位置通过序号或者索引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表示，为了算法设计方便，将逻辑序号和存储序号统一，均假设从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开始，这样含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个元素的线性表的元素序号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28596" y="4143380"/>
            <a:ext cx="896901" cy="896901"/>
            <a:chOff x="388951" y="5103867"/>
            <a:chExt cx="896901" cy="896901"/>
          </a:xfrm>
        </p:grpSpPr>
        <p:sp>
          <p:nvSpPr>
            <p:cNvPr id="23" name="椭圆 22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4" name="椭圆 23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5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16</a:t>
            </a:fld>
            <a:r>
              <a:rPr lang="en-US" altLang="zh-CN" smtClean="0"/>
              <a:t>/58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99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332656"/>
            <a:ext cx="478634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线性表</a:t>
            </a:r>
            <a:r>
              <a:rPr lang="zh-CN" altLang="en-US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的抽象数据类型描述</a:t>
            </a:r>
            <a:endParaRPr lang="zh-CN" altLang="zh-CN" dirty="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8783" y="988838"/>
            <a:ext cx="8358246" cy="586916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72000" bIns="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 List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 0</a:t>
            </a:r>
            <a:r>
              <a:rPr lang="zh-CN" altLang="zh-CN" sz="16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6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≥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是用户指定的类型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数据关系：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={&lt;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|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基本运算（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个）：</a:t>
            </a:r>
            <a:endParaRPr lang="zh-CN" altLang="zh-CN" sz="16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void CreateList(E []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：由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数组建立线性表的相应存储结构。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void Add(E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：将元素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线性表末尾。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size()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：求线性表的长度。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void Setsize(int nlen)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：设置线性表的长度为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nlen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 GetElem(int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：求线性表中序号为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void SetElem(int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：设置线性表中序号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的元素为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GetNo(E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：求线性表中第一个值为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的元素的序号。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/>
              <a:t>    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swap(int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：交换线性表中序号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和序号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的元素。</a:t>
            </a:r>
            <a:endParaRPr lang="en-US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void Insert(int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：在线性表中插入数据元素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作为第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void Delete(int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：在线性表中删除第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个数据元素。</a:t>
            </a:r>
            <a:endParaRPr lang="en-US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String toString()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：将线性表转换为字符串。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17</a:t>
            </a:fld>
            <a:r>
              <a:rPr lang="en-US" altLang="zh-CN" smtClean="0"/>
              <a:t>/58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0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071538" y="357166"/>
            <a:ext cx="7786742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假定线性表的数据元素的类型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，顺序表类型声明如下：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214414" y="1714488"/>
            <a:ext cx="7786742" cy="2783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100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假设顺序表中所有元素为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存放顺序表的元素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length;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顺序表的实际长度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顺序表类型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079532" y="706266"/>
            <a:ext cx="36052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表的示意图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428728" y="3571876"/>
            <a:ext cx="73469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由于顺序表采用数组存放元素，而数组具有随机存取特性，所以顺序表具有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随机存取特性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684344" y="1330080"/>
            <a:ext cx="6651173" cy="1757432"/>
            <a:chOff x="1684344" y="1330080"/>
            <a:chExt cx="6651173" cy="1757432"/>
          </a:xfrm>
        </p:grpSpPr>
        <p:sp>
          <p:nvSpPr>
            <p:cNvPr id="5" name="TextBox 4"/>
            <p:cNvSpPr txBox="1"/>
            <p:nvPr/>
          </p:nvSpPr>
          <p:spPr>
            <a:xfrm>
              <a:off x="1684344" y="2115898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</a:t>
              </a:r>
              <a:endPara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 bwMode="auto">
            <a:xfrm>
              <a:off x="2613038" y="2112526"/>
              <a:ext cx="648000" cy="40011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err="1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kumimoji="0" lang="en-US" altLang="zh-CN" sz="2000" b="1" i="0" u="none" strike="noStrike" cap="none" normalizeH="0" baseline="-25000" dirty="0" err="1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 bwMode="auto">
            <a:xfrm>
              <a:off x="3255980" y="2112526"/>
              <a:ext cx="648000" cy="40011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err="1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sz="20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" name="矩形 8"/>
            <p:cNvSpPr>
              <a:spLocks noChangeAspect="1"/>
            </p:cNvSpPr>
            <p:nvPr/>
          </p:nvSpPr>
          <p:spPr bwMode="auto">
            <a:xfrm>
              <a:off x="3898922" y="2112525"/>
              <a:ext cx="601640" cy="39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" name="矩形 9"/>
            <p:cNvSpPr>
              <a:spLocks noChangeAspect="1"/>
            </p:cNvSpPr>
            <p:nvPr/>
          </p:nvSpPr>
          <p:spPr bwMode="auto">
            <a:xfrm>
              <a:off x="4510680" y="2112525"/>
              <a:ext cx="698756" cy="39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dirty="0" smtClean="0">
                  <a:latin typeface="Consolas" pitchFamily="49" charset="0"/>
                  <a:cs typeface="Consolas" pitchFamily="49" charset="0"/>
                </a:rPr>
                <a:t>n</a:t>
              </a:r>
              <a:endParaRPr kumimoji="0" lang="zh-CN" altLang="en-US" sz="2000" b="1" i="1" u="none" strike="noStrike" cap="none" normalizeH="0" baseline="-2500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3" name="矩形 12"/>
            <p:cNvSpPr>
              <a:spLocks noChangeAspect="1"/>
            </p:cNvSpPr>
            <p:nvPr/>
          </p:nvSpPr>
          <p:spPr bwMode="auto">
            <a:xfrm>
              <a:off x="5184806" y="2112525"/>
              <a:ext cx="673078" cy="39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4" name="矩形 13"/>
            <p:cNvSpPr>
              <a:spLocks noChangeAspect="1"/>
            </p:cNvSpPr>
            <p:nvPr/>
          </p:nvSpPr>
          <p:spPr bwMode="auto">
            <a:xfrm>
              <a:off x="5827748" y="2112524"/>
              <a:ext cx="2507769" cy="39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84344" y="261596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下标</a:t>
              </a:r>
              <a:endPara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4476" y="2687402"/>
              <a:ext cx="5143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0    1        </a:t>
              </a:r>
              <a:r>
                <a:rPr lang="en-US" altLang="zh-CN" sz="20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         </a:t>
              </a:r>
              <a:r>
                <a:rPr lang="en-US" altLang="zh-CN" sz="2000" dirty="0" err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 </a:t>
              </a:r>
              <a:endPara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左大括号 17"/>
            <p:cNvSpPr>
              <a:spLocks/>
            </p:cNvSpPr>
            <p:nvPr/>
          </p:nvSpPr>
          <p:spPr bwMode="auto">
            <a:xfrm rot="5400000">
              <a:off x="6279487" y="778384"/>
              <a:ext cx="214315" cy="2260800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42062" y="13300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空闲</a:t>
              </a:r>
              <a:endPara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357290" y="571480"/>
            <a:ext cx="5572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逻辑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结构、存储结构和运算三者之间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关系：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51720" y="1556792"/>
            <a:ext cx="5143536" cy="2214578"/>
            <a:chOff x="2143108" y="1428736"/>
            <a:chExt cx="5143536" cy="2214578"/>
          </a:xfrm>
        </p:grpSpPr>
        <p:sp>
          <p:nvSpPr>
            <p:cNvPr id="6" name="圆角矩形 5"/>
            <p:cNvSpPr/>
            <p:nvPr/>
          </p:nvSpPr>
          <p:spPr>
            <a:xfrm>
              <a:off x="2143108" y="1428736"/>
              <a:ext cx="1643074" cy="64294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运算的定义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折角形 6"/>
            <p:cNvSpPr/>
            <p:nvPr/>
          </p:nvSpPr>
          <p:spPr>
            <a:xfrm>
              <a:off x="2285984" y="2643182"/>
              <a:ext cx="1357322" cy="1000132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逻辑结构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圆柱形 7"/>
            <p:cNvSpPr/>
            <p:nvPr/>
          </p:nvSpPr>
          <p:spPr>
            <a:xfrm>
              <a:off x="5799509" y="2610933"/>
              <a:ext cx="1428760" cy="100013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存储结构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燕尾形箭头 8"/>
            <p:cNvSpPr/>
            <p:nvPr/>
          </p:nvSpPr>
          <p:spPr>
            <a:xfrm>
              <a:off x="3929058" y="2714620"/>
              <a:ext cx="1643074" cy="857256"/>
            </a:xfrm>
            <a:prstGeom prst="notchedRight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映射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6" idx="2"/>
              <a:endCxn id="7" idx="0"/>
            </p:cNvCxnSpPr>
            <p:nvPr/>
          </p:nvCxnSpPr>
          <p:spPr>
            <a:xfrm rot="5400000">
              <a:off x="2678893" y="2357430"/>
              <a:ext cx="57150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5643570" y="1428736"/>
              <a:ext cx="1643074" cy="64294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运算的实现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" name="直接箭头连接符 12"/>
            <p:cNvCxnSpPr>
              <a:stCxn id="12" idx="2"/>
            </p:cNvCxnSpPr>
            <p:nvPr/>
          </p:nvCxnSpPr>
          <p:spPr>
            <a:xfrm rot="5400000">
              <a:off x="6179355" y="2357430"/>
              <a:ext cx="57150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1428728" y="4071942"/>
            <a:ext cx="7000924" cy="1658605"/>
            <a:chOff x="1428728" y="4071942"/>
            <a:chExt cx="7000924" cy="1658605"/>
          </a:xfrm>
        </p:grpSpPr>
        <p:sp>
          <p:nvSpPr>
            <p:cNvPr id="14" name="TextBox 13"/>
            <p:cNvSpPr txBox="1"/>
            <p:nvPr/>
          </p:nvSpPr>
          <p:spPr>
            <a:xfrm>
              <a:off x="2143108" y="4143380"/>
              <a:ext cx="628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将逻辑结构映射为存储结构时，存储逻辑结构中的：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5984" y="4714884"/>
              <a:ext cx="33575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所有元素。</a:t>
              </a:r>
              <a:endPara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元素之间的关系。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17" name="爆炸形 2 16"/>
            <p:cNvSpPr/>
            <p:nvPr/>
          </p:nvSpPr>
          <p:spPr>
            <a:xfrm>
              <a:off x="1428728" y="4071942"/>
              <a:ext cx="642942" cy="642942"/>
            </a:xfrm>
            <a:prstGeom prst="irregularSeal2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5"/>
          <p:cNvSpPr txBox="1"/>
          <p:nvPr/>
        </p:nvSpPr>
        <p:spPr>
          <a:xfrm>
            <a:off x="1771351" y="5933138"/>
            <a:ext cx="6227267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考虑计算机本身提供的存储方式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1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150970" y="610121"/>
            <a:ext cx="712946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2.2.2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基本运算在顺序表上的实现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357290" y="1500174"/>
            <a:ext cx="3929090" cy="55666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 tIns="108000" bIns="10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顺序表的基本运算算法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428728" y="2500306"/>
            <a:ext cx="564360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）初始化线性表运算算法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将顺序表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域置为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430314" y="3820073"/>
            <a:ext cx="6999338" cy="17485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InitList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1800" smtClean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r>
              <a:rPr lang="en-US" altLang="zh-CN" sz="1800" smtClean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要回传给实参，所以用引用类型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714480" y="714356"/>
            <a:ext cx="4772008" cy="12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求线性表长度运算算法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返回顺序表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域值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2000232" y="2357430"/>
            <a:ext cx="3671887" cy="19891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44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GetLength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L)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1285852" y="428604"/>
            <a:ext cx="7462860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按值查找运算算法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在顺序表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找第一个值为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的元素，找到后返回其逻辑序号，否则返回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（由于线性表的逻辑序号从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开始，这里用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表示没有找到值为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的元素）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142976" y="2693677"/>
            <a:ext cx="7858180" cy="3235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Locate(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L,ElemType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x)	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]!=x)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查找值为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查找范围为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L.length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return(0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找到后返回其逻辑序号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1428728" y="428604"/>
            <a:ext cx="39290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插入元素运算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2676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565770" y="914752"/>
            <a:ext cx="6929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将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新元素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插入到顺序表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中逻辑序号为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的位置（如果插入成功，元素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成为线性表的第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个元素）。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36446" y="2492036"/>
            <a:ext cx="6090927" cy="1668942"/>
            <a:chOff x="1552907" y="928670"/>
            <a:chExt cx="6090927" cy="1668942"/>
          </a:xfrm>
        </p:grpSpPr>
        <p:sp>
          <p:nvSpPr>
            <p:cNvPr id="8" name="TextBox 5"/>
            <p:cNvSpPr txBox="1"/>
            <p:nvPr/>
          </p:nvSpPr>
          <p:spPr>
            <a:xfrm>
              <a:off x="1552907" y="1697436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矩形 8"/>
            <p:cNvSpPr>
              <a:spLocks noChangeAspect="1"/>
            </p:cNvSpPr>
            <p:nvPr/>
          </p:nvSpPr>
          <p:spPr bwMode="auto">
            <a:xfrm>
              <a:off x="2357422" y="1685970"/>
              <a:ext cx="648000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a</a:t>
              </a:r>
              <a:r>
                <a:rPr kumimoji="0" lang="en-US" altLang="zh-CN" sz="2000" b="1" i="0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1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>
              <a:spLocks noChangeAspect="1"/>
            </p:cNvSpPr>
            <p:nvPr/>
          </p:nvSpPr>
          <p:spPr bwMode="auto">
            <a:xfrm>
              <a:off x="3000364" y="1685970"/>
              <a:ext cx="648000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>
              <a:spLocks noChangeAspect="1"/>
            </p:cNvSpPr>
            <p:nvPr/>
          </p:nvSpPr>
          <p:spPr bwMode="auto">
            <a:xfrm>
              <a:off x="5000628" y="1685970"/>
              <a:ext cx="699648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kumimoji="0" lang="zh-CN" altLang="en-US" sz="20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>
              <a:spLocks noChangeAspect="1"/>
            </p:cNvSpPr>
            <p:nvPr/>
          </p:nvSpPr>
          <p:spPr bwMode="auto">
            <a:xfrm>
              <a:off x="5672978" y="1685970"/>
              <a:ext cx="1970856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52907" y="219750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下标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28860" y="2186036"/>
              <a:ext cx="5143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   </a:t>
              </a:r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 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   </a:t>
              </a:r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n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左大括号 14"/>
            <p:cNvSpPr>
              <a:spLocks/>
            </p:cNvSpPr>
            <p:nvPr/>
          </p:nvSpPr>
          <p:spPr bwMode="auto">
            <a:xfrm rot="5400000">
              <a:off x="4581850" y="481374"/>
              <a:ext cx="214315" cy="2052000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1868" y="928670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均后移一个位置</a:t>
              </a:r>
              <a:endPara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7" name="矩形 16"/>
            <p:cNvSpPr>
              <a:spLocks/>
            </p:cNvSpPr>
            <p:nvPr/>
          </p:nvSpPr>
          <p:spPr bwMode="auto">
            <a:xfrm>
              <a:off x="3643306" y="1685970"/>
              <a:ext cx="755412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a</a:t>
              </a:r>
              <a:r>
                <a:rPr kumimoji="0" lang="en-US" altLang="zh-CN" sz="2000" b="1" i="1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i</a:t>
              </a:r>
              <a:endParaRPr kumimoji="0" lang="zh-CN" altLang="en-US" sz="20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 bwMode="auto">
            <a:xfrm>
              <a:off x="4357686" y="1685970"/>
              <a:ext cx="648000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844474" y="4676677"/>
            <a:ext cx="6733869" cy="1643074"/>
            <a:chOff x="1552907" y="2686102"/>
            <a:chExt cx="6733869" cy="1643074"/>
          </a:xfrm>
        </p:grpSpPr>
        <p:sp>
          <p:nvSpPr>
            <p:cNvPr id="20" name="下箭头 19"/>
            <p:cNvSpPr/>
            <p:nvPr/>
          </p:nvSpPr>
          <p:spPr bwMode="auto">
            <a:xfrm>
              <a:off x="4500562" y="2686102"/>
              <a:ext cx="357190" cy="57150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1" u="none" strike="noStrike" cap="none" normalizeH="0" baseline="0" dirty="0" err="1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1" name="TextBox 19"/>
            <p:cNvSpPr txBox="1"/>
            <p:nvPr/>
          </p:nvSpPr>
          <p:spPr>
            <a:xfrm>
              <a:off x="1552907" y="342900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" name="矩形 21"/>
            <p:cNvSpPr>
              <a:spLocks noChangeAspect="1"/>
            </p:cNvSpPr>
            <p:nvPr/>
          </p:nvSpPr>
          <p:spPr bwMode="auto">
            <a:xfrm>
              <a:off x="2357422" y="3411771"/>
              <a:ext cx="648000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a</a:t>
              </a:r>
              <a:r>
                <a:rPr kumimoji="0" lang="en-US" altLang="zh-CN" sz="2000" b="1" i="0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1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>
              <a:spLocks noChangeAspect="1"/>
            </p:cNvSpPr>
            <p:nvPr/>
          </p:nvSpPr>
          <p:spPr bwMode="auto">
            <a:xfrm>
              <a:off x="3000364" y="3411771"/>
              <a:ext cx="648000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>
              <a:spLocks noChangeAspect="1"/>
            </p:cNvSpPr>
            <p:nvPr/>
          </p:nvSpPr>
          <p:spPr bwMode="auto">
            <a:xfrm>
              <a:off x="5718562" y="3411771"/>
              <a:ext cx="699648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kumimoji="0" lang="zh-CN" altLang="en-US" sz="20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>
              <a:spLocks/>
            </p:cNvSpPr>
            <p:nvPr/>
          </p:nvSpPr>
          <p:spPr bwMode="auto">
            <a:xfrm>
              <a:off x="6390912" y="3411770"/>
              <a:ext cx="1181484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4"/>
            <p:cNvSpPr txBox="1"/>
            <p:nvPr/>
          </p:nvSpPr>
          <p:spPr>
            <a:xfrm>
              <a:off x="1552907" y="3929066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下标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7" name="TextBox 25"/>
            <p:cNvSpPr txBox="1"/>
            <p:nvPr/>
          </p:nvSpPr>
          <p:spPr>
            <a:xfrm>
              <a:off x="2428860" y="3917600"/>
              <a:ext cx="58579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   </a:t>
              </a:r>
              <a:r>
                <a:rPr lang="en-US" altLang="zh-CN" sz="2000" i="1" err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   </a:t>
              </a:r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 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   </a:t>
              </a:r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n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矩形 27"/>
            <p:cNvSpPr>
              <a:spLocks/>
            </p:cNvSpPr>
            <p:nvPr/>
          </p:nvSpPr>
          <p:spPr bwMode="auto">
            <a:xfrm>
              <a:off x="4361240" y="3411771"/>
              <a:ext cx="755412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a</a:t>
              </a:r>
              <a:r>
                <a:rPr kumimoji="0" lang="en-US" altLang="zh-CN" sz="2000" b="1" i="1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i</a:t>
              </a:r>
              <a:endParaRPr kumimoji="0" lang="zh-CN" altLang="en-US" sz="20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>
              <a:spLocks noChangeAspect="1"/>
            </p:cNvSpPr>
            <p:nvPr/>
          </p:nvSpPr>
          <p:spPr bwMode="auto">
            <a:xfrm>
              <a:off x="5075620" y="3411771"/>
              <a:ext cx="648000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>
              <a:spLocks/>
            </p:cNvSpPr>
            <p:nvPr/>
          </p:nvSpPr>
          <p:spPr bwMode="auto">
            <a:xfrm>
              <a:off x="3643306" y="3411771"/>
              <a:ext cx="755412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i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kumimoji="0" lang="zh-CN" altLang="en-US" sz="2000" b="1" i="1" u="none" strike="noStrike" cap="none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29"/>
            <p:cNvSpPr txBox="1"/>
            <p:nvPr/>
          </p:nvSpPr>
          <p:spPr>
            <a:xfrm>
              <a:off x="5000628" y="2786058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插入元素</a:t>
              </a:r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endParaRPr lang="zh-CN" alt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2676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9632" y="335846"/>
            <a:ext cx="64807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）当</a:t>
            </a:r>
            <a:r>
              <a:rPr lang="en-US" altLang="zh-CN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无效时返回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（表示插入失败）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（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）有效时：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）将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L.data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-1..L.length-1]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后移一个位置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b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）在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L.data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处插入</a:t>
            </a:r>
            <a:r>
              <a:rPr lang="en-US" altLang="zh-CN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）顺序表长度增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d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）并返回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（表示插入成功）。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71538" y="928670"/>
            <a:ext cx="7921625" cy="44457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InsElem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L,ElemType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x,int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&lt;1 ||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L.length+1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无效的参数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en-US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L.length;j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将位置为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的结点及之后的结点后移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L.data[j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[j-1];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L.data[i-1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]=x;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在位置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处放入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线性表长度增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785794"/>
            <a:ext cx="1571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1500174"/>
            <a:ext cx="6357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时（插入尾元素），移动次数为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，呈现最好的情况。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时（插入第一个元素），移动次数为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，呈现最坏的情况。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285728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平均情况分析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285984" y="1071546"/>
            <a:ext cx="4429156" cy="1828870"/>
            <a:chOff x="2571736" y="1714488"/>
            <a:chExt cx="4429156" cy="1828870"/>
          </a:xfrm>
        </p:grpSpPr>
        <p:sp>
          <p:nvSpPr>
            <p:cNvPr id="5" name="TextBox 4"/>
            <p:cNvSpPr txBox="1"/>
            <p:nvPr/>
          </p:nvSpPr>
          <p:spPr>
            <a:xfrm>
              <a:off x="2857488" y="1785926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43306" y="1785926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72066" y="1785926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29388" y="1785926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2358216" y="2356636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rot="5400000" flipH="1" flipV="1">
              <a:off x="3144034" y="2356636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3929852" y="2356636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15008" y="171448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29124" y="171448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4715670" y="2356636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5357024" y="2356636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5400000" flipH="1" flipV="1">
              <a:off x="6001554" y="2356636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5400000" flipH="1" flipV="1">
              <a:off x="6642908" y="2356636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右大括号 18"/>
            <p:cNvSpPr/>
            <p:nvPr/>
          </p:nvSpPr>
          <p:spPr>
            <a:xfrm rot="5400000">
              <a:off x="4572000" y="785794"/>
              <a:ext cx="285752" cy="4286280"/>
            </a:xfrm>
            <a:prstGeom prst="rightBrace">
              <a:avLst/>
            </a:prstGeom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00496" y="3143248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种插入情况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71604" y="3143248"/>
            <a:ext cx="6858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4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在位置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插入新元素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，需要将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的元素均后移一次，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移动次数为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4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假设在等概率下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=1/(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），移动元素的平均次数为：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0161" name="Object 1"/>
          <p:cNvGraphicFramePr>
            <a:graphicFrameLocks noChangeAspect="1"/>
          </p:cNvGraphicFramePr>
          <p:nvPr/>
        </p:nvGraphicFramePr>
        <p:xfrm>
          <a:off x="1643042" y="5143512"/>
          <a:ext cx="6911211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6" name="Equation" r:id="rId5" imgW="4927600" imgH="508000" progId="">
                  <p:embed/>
                </p:oleObj>
              </mc:Choice>
              <mc:Fallback>
                <p:oleObj name="Equation" r:id="rId5" imgW="4927600" imgH="50800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5143512"/>
                        <a:ext cx="6911211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1714488"/>
            <a:ext cx="7072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插入算法的主要时间花费在元素移动上，所以算法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InsElem()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的平均时间复杂度为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五角星 2"/>
          <p:cNvSpPr/>
          <p:nvPr/>
        </p:nvSpPr>
        <p:spPr>
          <a:xfrm>
            <a:off x="1571604" y="1214422"/>
            <a:ext cx="642942" cy="571504"/>
          </a:xfrm>
          <a:prstGeom prst="star5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0" y="2676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左大括号 11"/>
          <p:cNvSpPr>
            <a:spLocks/>
          </p:cNvSpPr>
          <p:nvPr/>
        </p:nvSpPr>
        <p:spPr bwMode="auto">
          <a:xfrm rot="5400000">
            <a:off x="5867734" y="455506"/>
            <a:ext cx="214315" cy="2052000"/>
          </a:xfrm>
          <a:prstGeom prst="leftBrace">
            <a:avLst>
              <a:gd name="adj1" fmla="val 0"/>
              <a:gd name="adj2" fmla="val 50000"/>
            </a:avLst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2" y="902802"/>
            <a:ext cx="2214578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均前移一个位置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4411" y="1688620"/>
            <a:ext cx="714380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矩形 17"/>
          <p:cNvSpPr>
            <a:spLocks noChangeAspect="1"/>
          </p:cNvSpPr>
          <p:nvPr/>
        </p:nvSpPr>
        <p:spPr bwMode="auto">
          <a:xfrm>
            <a:off x="2928926" y="1660103"/>
            <a:ext cx="648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en-US" altLang="zh-CN" sz="2000" b="1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endParaRPr kumimoji="0" lang="zh-CN" alt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>
            <a:spLocks noChangeAspect="1"/>
          </p:cNvSpPr>
          <p:nvPr/>
        </p:nvSpPr>
        <p:spPr bwMode="auto">
          <a:xfrm>
            <a:off x="3571868" y="1660103"/>
            <a:ext cx="648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kumimoji="0" lang="zh-CN" alt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>
            <a:spLocks noChangeAspect="1"/>
          </p:cNvSpPr>
          <p:nvPr/>
        </p:nvSpPr>
        <p:spPr bwMode="auto">
          <a:xfrm>
            <a:off x="6290066" y="1660103"/>
            <a:ext cx="699648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kumimoji="0" lang="zh-CN" altLang="en-US" sz="2000" b="1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>
            <a:spLocks/>
          </p:cNvSpPr>
          <p:nvPr/>
        </p:nvSpPr>
        <p:spPr bwMode="auto">
          <a:xfrm>
            <a:off x="6962416" y="1660102"/>
            <a:ext cx="1181484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kumimoji="0" lang="zh-CN" alt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4411" y="2188686"/>
            <a:ext cx="714380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0364" y="2177220"/>
            <a:ext cx="5857916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   …    </a:t>
            </a:r>
            <a:r>
              <a:rPr lang="en-US" altLang="zh-CN" sz="2000" i="1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   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  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矩形 23"/>
          <p:cNvSpPr>
            <a:spLocks/>
          </p:cNvSpPr>
          <p:nvPr/>
        </p:nvSpPr>
        <p:spPr bwMode="auto">
          <a:xfrm>
            <a:off x="4932744" y="1660103"/>
            <a:ext cx="755412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0" lang="en-US" altLang="zh-CN" sz="2000" b="1" i="1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zh-CN" sz="2000" b="1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+1</a:t>
            </a:r>
            <a:endParaRPr kumimoji="0" lang="zh-CN" altLang="en-US" sz="20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>
            <a:spLocks noChangeAspect="1"/>
          </p:cNvSpPr>
          <p:nvPr/>
        </p:nvSpPr>
        <p:spPr bwMode="auto">
          <a:xfrm>
            <a:off x="5647124" y="1660103"/>
            <a:ext cx="648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kumimoji="0" lang="zh-CN" alt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>
            <a:spLocks/>
          </p:cNvSpPr>
          <p:nvPr/>
        </p:nvSpPr>
        <p:spPr bwMode="auto">
          <a:xfrm>
            <a:off x="4214810" y="1660103"/>
            <a:ext cx="755412" cy="43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en-US" altLang="zh-CN" sz="2000" b="1" i="1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endParaRPr kumimoji="0" lang="zh-CN" altLang="en-US" sz="2000" b="1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264986" y="3710001"/>
            <a:ext cx="6090927" cy="1785950"/>
            <a:chOff x="2124411" y="2714620"/>
            <a:chExt cx="6090927" cy="1785950"/>
          </a:xfrm>
        </p:grpSpPr>
        <p:sp>
          <p:nvSpPr>
            <p:cNvPr id="5" name="TextBox 4"/>
            <p:cNvSpPr txBox="1"/>
            <p:nvPr/>
          </p:nvSpPr>
          <p:spPr>
            <a:xfrm>
              <a:off x="2124411" y="360039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矩形 5"/>
            <p:cNvSpPr>
              <a:spLocks noChangeAspect="1"/>
            </p:cNvSpPr>
            <p:nvPr/>
          </p:nvSpPr>
          <p:spPr bwMode="auto">
            <a:xfrm>
              <a:off x="2928926" y="3588928"/>
              <a:ext cx="648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a</a:t>
              </a:r>
              <a:r>
                <a:rPr kumimoji="0" lang="en-US" altLang="zh-CN" sz="2000" b="1" i="0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1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 bwMode="auto">
            <a:xfrm>
              <a:off x="3571868" y="3588928"/>
              <a:ext cx="648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 bwMode="auto">
            <a:xfrm>
              <a:off x="5572132" y="3588928"/>
              <a:ext cx="699648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kumimoji="0" lang="zh-CN" altLang="en-US" sz="20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>
              <a:spLocks noChangeAspect="1"/>
            </p:cNvSpPr>
            <p:nvPr/>
          </p:nvSpPr>
          <p:spPr bwMode="auto">
            <a:xfrm>
              <a:off x="6244482" y="3588928"/>
              <a:ext cx="1970856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24411" y="410046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下标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00364" y="4088994"/>
              <a:ext cx="4071966" cy="4001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    …    </a:t>
              </a:r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  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…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矩形 13"/>
            <p:cNvSpPr>
              <a:spLocks/>
            </p:cNvSpPr>
            <p:nvPr/>
          </p:nvSpPr>
          <p:spPr bwMode="auto">
            <a:xfrm>
              <a:off x="4214810" y="3588928"/>
              <a:ext cx="755412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a</a:t>
              </a:r>
              <a:r>
                <a:rPr kumimoji="0" lang="en-US" altLang="zh-CN" sz="2000" b="1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i</a:t>
              </a:r>
              <a:r>
                <a:rPr kumimoji="0" lang="en-US" altLang="zh-CN" sz="2000" b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+1</a:t>
              </a:r>
              <a:endParaRPr kumimoji="0" lang="zh-CN" altLang="en-US" sz="20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>
              <a:spLocks noChangeAspect="1"/>
            </p:cNvSpPr>
            <p:nvPr/>
          </p:nvSpPr>
          <p:spPr bwMode="auto">
            <a:xfrm>
              <a:off x="4929190" y="3588928"/>
              <a:ext cx="648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下箭头 15"/>
            <p:cNvSpPr/>
            <p:nvPr/>
          </p:nvSpPr>
          <p:spPr bwMode="auto">
            <a:xfrm>
              <a:off x="5143504" y="2714620"/>
              <a:ext cx="285752" cy="57150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1" u="none" strike="noStrike" cap="none" normalizeH="0" baseline="0" dirty="0" err="1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00694" y="2743138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删除元素</a:t>
              </a:r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lang="zh-CN" altLang="en-US" sz="20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28"/>
          <p:cNvSpPr txBox="1"/>
          <p:nvPr/>
        </p:nvSpPr>
        <p:spPr>
          <a:xfrm>
            <a:off x="1469760" y="367073"/>
            <a:ext cx="7000924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删除顺序表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中逻辑序号为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1188545" y="57161"/>
            <a:ext cx="47863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）删除元素运算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500298" y="272457"/>
            <a:ext cx="47149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2.1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线性表的基本概念 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357290" y="1142984"/>
            <a:ext cx="389096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2.1.1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的定义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160462" y="2136626"/>
            <a:ext cx="774861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是由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个相同类型的数据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元素组成的有限序列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线性表的表示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时为空表，记为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Φ.</a:t>
            </a:r>
          </a:p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的逻辑表示为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 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 … , 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 … , 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pt-BR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可以用下图所示的逻辑结构图表示。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3232" y="1643050"/>
            <a:ext cx="553998" cy="3429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2.1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的基本概念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979712" y="5679939"/>
            <a:ext cx="5459450" cy="629941"/>
            <a:chOff x="1643042" y="4735522"/>
            <a:chExt cx="5459450" cy="629941"/>
          </a:xfrm>
        </p:grpSpPr>
        <p:sp>
          <p:nvSpPr>
            <p:cNvPr id="8" name="椭圆 7"/>
            <p:cNvSpPr/>
            <p:nvPr/>
          </p:nvSpPr>
          <p:spPr>
            <a:xfrm>
              <a:off x="1643042" y="4793959"/>
              <a:ext cx="571504" cy="57150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786050" y="4793959"/>
              <a:ext cx="571504" cy="57150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643438" y="4793959"/>
              <a:ext cx="571504" cy="57150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530988" y="4793959"/>
              <a:ext cx="571504" cy="57150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8" idx="6"/>
              <a:endCxn id="9" idx="2"/>
            </p:cNvCxnSpPr>
            <p:nvPr/>
          </p:nvCxnSpPr>
          <p:spPr>
            <a:xfrm>
              <a:off x="2214546" y="5079711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6"/>
            </p:cNvCxnSpPr>
            <p:nvPr/>
          </p:nvCxnSpPr>
          <p:spPr>
            <a:xfrm>
              <a:off x="3357554" y="5079711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773482" y="473552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4235448" y="507207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5240342" y="5079711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656270" y="473552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6118236" y="507207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0" y="2676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548680"/>
            <a:ext cx="64087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）在</a:t>
            </a:r>
            <a:r>
              <a:rPr lang="en-US" altLang="zh-CN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无效时返回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（表示删除失败）。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）有效时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）将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L.data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..length-1]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前移一个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位置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b)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表长度减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c)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（表示删除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1142976" y="1022353"/>
            <a:ext cx="7786742" cy="39939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r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nb-NO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DelElem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&amp;L,int i)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(i&lt;1 || i&gt;L.length)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无效的参数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(j=i;j&lt;L.length;j++)	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将位置为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的结点之后的结点前移</a:t>
            </a:r>
          </a:p>
          <a:p>
            <a:pPr>
              <a:lnSpc>
                <a:spcPct val="15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L.data[j-1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]=L.data[j];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L.length-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	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线性表长度减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785794"/>
            <a:ext cx="1571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1500174"/>
            <a:ext cx="6357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时（删除尾元素），移动次数为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，呈现最好的情况。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时（删除第一个元素），移动次数为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，呈现最坏的情况。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285728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平均情况分析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1736" y="1142984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7554" y="1142984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6314" y="1142984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3636" y="1142984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 flipH="1" flipV="1">
            <a:off x="2538595" y="1715380"/>
            <a:ext cx="43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29256" y="1071546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43372" y="1071546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 rot="5400000">
            <a:off x="4408298" y="377992"/>
            <a:ext cx="285752" cy="3816000"/>
          </a:xfrm>
          <a:prstGeom prst="rightBrace">
            <a:avLst/>
          </a:prstGeom>
          <a:ln>
            <a:solidFill>
              <a:schemeClr val="accent1"/>
            </a:solidFill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14744" y="2500306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种删除情况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71604" y="3143248"/>
            <a:ext cx="6858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4"/>
              </a:buBlip>
            </a:pP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删除位置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，需要将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的元素均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前移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一次，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移动次数为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-(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+1)+1=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4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假设在等概率下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=1/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），移动元素的平均次数为：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rot="5400000" flipH="1" flipV="1">
            <a:off x="3311350" y="1715380"/>
            <a:ext cx="43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 flipH="1" flipV="1">
            <a:off x="4738522" y="1715380"/>
            <a:ext cx="43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 flipH="1" flipV="1">
            <a:off x="6088904" y="1715380"/>
            <a:ext cx="43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2214546" y="4929198"/>
          <a:ext cx="5829673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6" name="Equation" r:id="rId5" imgW="3797300" imgH="508000" progId="">
                  <p:embed/>
                </p:oleObj>
              </mc:Choice>
              <mc:Fallback>
                <p:oleObj name="Equation" r:id="rId5" imgW="3797300" imgH="5080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4929198"/>
                        <a:ext cx="5829673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638" y="1247893"/>
            <a:ext cx="7072362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练习题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五角星 2"/>
          <p:cNvSpPr/>
          <p:nvPr/>
        </p:nvSpPr>
        <p:spPr>
          <a:xfrm>
            <a:off x="1571604" y="1214422"/>
            <a:ext cx="642942" cy="571504"/>
          </a:xfrm>
          <a:prstGeom prst="star5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9752" y="2492896"/>
            <a:ext cx="4572000" cy="5870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endParaRPr lang="zh-CN" altLang="en-US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2568932"/>
            <a:ext cx="81003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ea typeface="宋体" panose="02010600030101010101" pitchFamily="2" charset="-122"/>
              </a:rPr>
              <a:t>若长度为</a:t>
            </a:r>
            <a:r>
              <a:rPr lang="en-US" altLang="zh-CN" kern="100" dirty="0">
                <a:ea typeface="宋体" panose="02010600030101010101" pitchFamily="2" charset="-122"/>
              </a:rPr>
              <a:t>n</a:t>
            </a:r>
            <a:r>
              <a:rPr lang="zh-CN" altLang="zh-CN" kern="100" dirty="0">
                <a:ea typeface="宋体" panose="02010600030101010101" pitchFamily="2" charset="-122"/>
              </a:rPr>
              <a:t>的线性表</a:t>
            </a:r>
            <a:r>
              <a:rPr lang="en-US" altLang="zh-CN" kern="100" dirty="0">
                <a:ea typeface="宋体" panose="02010600030101010101" pitchFamily="2" charset="-122"/>
              </a:rPr>
              <a:t>(a</a:t>
            </a:r>
            <a:r>
              <a:rPr lang="en-US" altLang="zh-CN" kern="100" baseline="-25000" dirty="0">
                <a:ea typeface="宋体" panose="02010600030101010101" pitchFamily="2" charset="-122"/>
              </a:rPr>
              <a:t>1</a:t>
            </a:r>
            <a:r>
              <a:rPr lang="en-US" altLang="zh-CN" kern="100" dirty="0">
                <a:ea typeface="宋体" panose="02010600030101010101" pitchFamily="2" charset="-122"/>
              </a:rPr>
              <a:t>, a</a:t>
            </a:r>
            <a:r>
              <a:rPr lang="en-US" altLang="zh-CN" kern="100" baseline="-25000" dirty="0">
                <a:ea typeface="宋体" panose="02010600030101010101" pitchFamily="2" charset="-122"/>
              </a:rPr>
              <a:t>2</a:t>
            </a:r>
            <a:r>
              <a:rPr lang="en-US" altLang="zh-CN" kern="100" dirty="0">
                <a:ea typeface="宋体" panose="02010600030101010101" pitchFamily="2" charset="-122"/>
              </a:rPr>
              <a:t>,</a:t>
            </a:r>
            <a:r>
              <a:rPr lang="zh-CN" altLang="zh-CN" kern="100" dirty="0">
                <a:ea typeface="宋体" panose="02010600030101010101" pitchFamily="2" charset="-122"/>
              </a:rPr>
              <a:t>…</a:t>
            </a:r>
            <a:r>
              <a:rPr lang="en-US" altLang="zh-CN" kern="100" dirty="0">
                <a:ea typeface="宋体" panose="02010600030101010101" pitchFamily="2" charset="-122"/>
              </a:rPr>
              <a:t>, a</a:t>
            </a:r>
            <a:r>
              <a:rPr lang="en-US" altLang="zh-CN" kern="100" baseline="-25000" dirty="0">
                <a:ea typeface="宋体" panose="02010600030101010101" pitchFamily="2" charset="-122"/>
              </a:rPr>
              <a:t>n</a:t>
            </a:r>
            <a:r>
              <a:rPr lang="en-US" altLang="zh-CN" kern="100" dirty="0">
                <a:ea typeface="宋体" panose="02010600030101010101" pitchFamily="2" charset="-122"/>
              </a:rPr>
              <a:t>)</a:t>
            </a:r>
            <a:r>
              <a:rPr lang="zh-CN" altLang="zh-CN" kern="100" dirty="0">
                <a:ea typeface="宋体" panose="02010600030101010101" pitchFamily="2" charset="-122"/>
              </a:rPr>
              <a:t>采用顺序存储，在第</a:t>
            </a:r>
            <a:r>
              <a:rPr lang="en-US" altLang="zh-CN" kern="100" dirty="0" err="1">
                <a:ea typeface="宋体" panose="02010600030101010101" pitchFamily="2" charset="-122"/>
              </a:rPr>
              <a:t>i</a:t>
            </a:r>
            <a:r>
              <a:rPr lang="zh-CN" altLang="zh-CN" kern="100" dirty="0">
                <a:ea typeface="宋体" panose="02010600030101010101" pitchFamily="2" charset="-122"/>
              </a:rPr>
              <a:t>个位置上插入一个新元素，需要依次向后移动</a:t>
            </a:r>
            <a:r>
              <a:rPr lang="en-US" altLang="zh-CN" u="sng" kern="100" dirty="0">
                <a:ea typeface="宋体" panose="02010600030101010101" pitchFamily="2" charset="-122"/>
              </a:rPr>
              <a:t>     </a:t>
            </a:r>
            <a:r>
              <a:rPr lang="zh-CN" altLang="zh-CN" kern="100" dirty="0">
                <a:ea typeface="宋体" panose="02010600030101010101" pitchFamily="2" charset="-122"/>
              </a:rPr>
              <a:t>个数据元素</a:t>
            </a:r>
            <a:r>
              <a:rPr lang="zh-CN" altLang="zh-CN" kern="100" dirty="0" smtClean="0">
                <a:ea typeface="宋体" panose="02010600030101010101" pitchFamily="2" charset="-122"/>
              </a:rPr>
              <a:t>。</a:t>
            </a:r>
            <a:endParaRPr lang="en-US" altLang="zh-CN" kern="100" dirty="0" smtClean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en-US" altLang="zh-CN" sz="18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en-US" altLang="zh-CN" sz="1800" kern="100" dirty="0" smtClean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zh-CN" altLang="zh-CN" sz="1800" kern="100" dirty="0">
              <a:ea typeface="宋体" panose="02010600030101010101" pitchFamily="2" charset="-122"/>
            </a:endParaRPr>
          </a:p>
          <a:p>
            <a:pPr marR="168910" indent="266700"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kern="100" dirty="0">
                <a:ea typeface="宋体" panose="02010600030101010101" pitchFamily="2" charset="-122"/>
              </a:rPr>
              <a:t>A   n-</a:t>
            </a:r>
            <a:r>
              <a:rPr lang="en-US" altLang="zh-CN" kern="100" dirty="0" err="1">
                <a:ea typeface="宋体" panose="02010600030101010101" pitchFamily="2" charset="-122"/>
              </a:rPr>
              <a:t>i</a:t>
            </a:r>
            <a:r>
              <a:rPr lang="en-US" altLang="zh-CN" kern="100" dirty="0">
                <a:ea typeface="宋体" panose="02010600030101010101" pitchFamily="2" charset="-122"/>
              </a:rPr>
              <a:t>       B   n-i-1       C   n-i+1         D  </a:t>
            </a:r>
            <a:r>
              <a:rPr lang="en-US" altLang="zh-CN" kern="100" dirty="0" err="1">
                <a:ea typeface="宋体" panose="02010600030101010101" pitchFamily="2" charset="-122"/>
              </a:rPr>
              <a:t>n+i</a:t>
            </a:r>
            <a:endParaRPr lang="zh-CN" altLang="zh-CN" sz="1800" kern="1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571604" y="500042"/>
            <a:ext cx="5929354" cy="12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）输出元素值运算算法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从头到尾遍历顺序表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，输出各元素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785918" y="2428868"/>
            <a:ext cx="5429288" cy="2820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nb-NO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DispList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L)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(i=0;i&lt;L.length;i++)</a:t>
            </a:r>
          </a:p>
          <a:p>
            <a:pPr>
              <a:lnSpc>
                <a:spcPct val="150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printf("%d ",L.data[i]);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>
              <a:lnSpc>
                <a:spcPct val="150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071538" y="357166"/>
            <a:ext cx="7786742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假定线性表的数据元素的类型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，顺序表类型声明如下：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214414" y="1714488"/>
            <a:ext cx="7786742" cy="2783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100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假设顺序表中所有元素为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存放顺序表的元素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length;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顺序表的实际长度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顺序表类型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357166"/>
            <a:ext cx="74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将顺序表类型声明及其基本运算函数存放在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SqList.cpp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文件中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1285860"/>
            <a:ext cx="7500990" cy="4481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"SqList.cpp"	     	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包括前面的顺序表基本运算函数</a:t>
            </a: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 ElemType 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SqList L;			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定义一个顺序表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InitList(L);		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初始化顺序表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InsElem(L,1,1);		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InsElem(L,3,2);		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InsElem(L,1,3);		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InsElem(L,5,4);		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InsElem(L,4,5);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InsElem(L,2,6);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166" y="142852"/>
            <a:ext cx="7215238" cy="37532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:");DispList(L);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:%d\n",GetLength(L));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i=3; GetElem(L,i,e);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:%d\n",i,e);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是第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\n",e,Locate(L,e));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i=4;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删除第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\n",i);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DelElem(L,i);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:");DispList(L);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DestroyList(L);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3174" y="4572008"/>
            <a:ext cx="3429024" cy="195280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88000" tIns="144000" bIns="144000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:1 3 1 5 4 2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:6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:1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是第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删除第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:1 3 1 4 2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143372" y="4000504"/>
            <a:ext cx="285752" cy="42862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85852" y="428604"/>
            <a:ext cx="3929090" cy="55666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 tIns="108000" bIns="108000">
            <a:spAutoFit/>
          </a:bodyPr>
          <a:lstStyle/>
          <a:p>
            <a:pPr algn="ctr"/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整体创建顺序表的算法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28" y="1428736"/>
            <a:ext cx="707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假设给定一个含有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，由它来创建顺序表。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2143116"/>
            <a:ext cx="7500990" cy="33685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CreateList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&amp;L,ElemType a[],int n)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i,k=0;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累计顺序表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中的元素个数</a:t>
            </a: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L.data[k]=a[i];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中添加一个元素</a:t>
            </a: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k++;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//L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中元素个数增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L.length=k;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857356" y="1071546"/>
            <a:ext cx="5459450" cy="629941"/>
            <a:chOff x="1643042" y="4735522"/>
            <a:chExt cx="5459450" cy="629941"/>
          </a:xfrm>
        </p:grpSpPr>
        <p:sp>
          <p:nvSpPr>
            <p:cNvPr id="7" name="椭圆 6"/>
            <p:cNvSpPr/>
            <p:nvPr/>
          </p:nvSpPr>
          <p:spPr>
            <a:xfrm>
              <a:off x="1643042" y="4793959"/>
              <a:ext cx="571504" cy="57150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786050" y="4793959"/>
              <a:ext cx="571504" cy="57150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643438" y="4793959"/>
              <a:ext cx="571504" cy="57150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530988" y="4793959"/>
              <a:ext cx="571504" cy="57150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7" idx="6"/>
              <a:endCxn id="8" idx="2"/>
            </p:cNvCxnSpPr>
            <p:nvPr/>
          </p:nvCxnSpPr>
          <p:spPr>
            <a:xfrm>
              <a:off x="2214546" y="5079711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6"/>
            </p:cNvCxnSpPr>
            <p:nvPr/>
          </p:nvCxnSpPr>
          <p:spPr>
            <a:xfrm>
              <a:off x="3357554" y="5079711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73482" y="473552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4235448" y="507207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5240342" y="5079711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656270" y="473552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6118236" y="507207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1470004" y="1701487"/>
            <a:ext cx="1357322" cy="1056053"/>
            <a:chOff x="1470004" y="1701487"/>
            <a:chExt cx="1357322" cy="1056053"/>
          </a:xfrm>
        </p:grpSpPr>
        <p:sp>
          <p:nvSpPr>
            <p:cNvPr id="18" name="TextBox 17"/>
            <p:cNvSpPr txBox="1"/>
            <p:nvPr/>
          </p:nvSpPr>
          <p:spPr>
            <a:xfrm>
              <a:off x="1470004" y="235743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开始元素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20" name="直接箭头连接符 19"/>
            <p:cNvCxnSpPr>
              <a:stCxn id="18" idx="0"/>
              <a:endCxn id="7" idx="4"/>
            </p:cNvCxnSpPr>
            <p:nvPr/>
          </p:nvCxnSpPr>
          <p:spPr>
            <a:xfrm rot="16200000" flipV="1">
              <a:off x="1817916" y="2026680"/>
              <a:ext cx="655943" cy="55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6357950" y="1714490"/>
            <a:ext cx="1357322" cy="1043050"/>
            <a:chOff x="6357950" y="1714490"/>
            <a:chExt cx="1357322" cy="1043050"/>
          </a:xfrm>
        </p:grpSpPr>
        <p:sp>
          <p:nvSpPr>
            <p:cNvPr id="21" name="TextBox 20"/>
            <p:cNvSpPr txBox="1"/>
            <p:nvPr/>
          </p:nvSpPr>
          <p:spPr>
            <a:xfrm>
              <a:off x="6357950" y="235743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尾元素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22" name="直接箭头连接符 21"/>
            <p:cNvCxnSpPr>
              <a:stCxn id="21" idx="0"/>
            </p:cNvCxnSpPr>
            <p:nvPr/>
          </p:nvCxnSpPr>
          <p:spPr>
            <a:xfrm rot="16200000" flipV="1">
              <a:off x="6712364" y="2033183"/>
              <a:ext cx="642940" cy="55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3798882" y="1701487"/>
            <a:ext cx="2714644" cy="1056053"/>
            <a:chOff x="3798882" y="1701487"/>
            <a:chExt cx="2714644" cy="1056053"/>
          </a:xfrm>
        </p:grpSpPr>
        <p:sp>
          <p:nvSpPr>
            <p:cNvPr id="23" name="TextBox 22"/>
            <p:cNvSpPr txBox="1"/>
            <p:nvPr/>
          </p:nvSpPr>
          <p:spPr>
            <a:xfrm>
              <a:off x="3798882" y="2357430"/>
              <a:ext cx="2714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逻辑序号或位置为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>
              <a:stCxn id="23" idx="0"/>
              <a:endCxn id="9" idx="4"/>
            </p:cNvCxnSpPr>
            <p:nvPr/>
          </p:nvCxnSpPr>
          <p:spPr>
            <a:xfrm rot="16200000" flipV="1">
              <a:off x="4821883" y="2023109"/>
              <a:ext cx="655943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500166" y="3500438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逻辑特征：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28794" y="4071942"/>
            <a:ext cx="650085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若至少含有一个元素，则只有唯一的开始元素和终端元素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ts val="32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除了起始元素外其他元素有且仅有一个前驱元素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ts val="32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除了终端结点外其他元素有且仅有一个后继元素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3232" y="1643050"/>
            <a:ext cx="553998" cy="3429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2.1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的基本概念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1428728" y="586320"/>
            <a:ext cx="517684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2.2.3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顺序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表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的算法设计示例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643042" y="1586452"/>
            <a:ext cx="4786346" cy="55666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 tIns="108000" bIns="108000">
            <a:spAutoFit/>
          </a:bodyPr>
          <a:lstStyle/>
          <a:p>
            <a:pPr algn="ctr"/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基于顺序表基本操作的算法设计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57356" y="2500306"/>
            <a:ext cx="6357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这类算法设计中包括顺序表元素的查找、插入和删除等。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357166"/>
            <a:ext cx="764386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2.3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假设有一个顺序表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，其中元素为整数且所有元素值均不相同。设计一个算法将最大值元素与最小值元素交换。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728" y="2214554"/>
            <a:ext cx="742955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记录顺序表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中最大值元素和最小值元素的下标，初始时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maxi=mini=0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开始扫描所有元素：当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L.data[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]&gt;L.data[maxi]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时置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maxi=i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；否则若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L.data[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]&lt;L.data[mini]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时置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mini=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扫描完毕时，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L.data[maxi]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为最大值元素，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L.data[mini]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为最小值元素，将它们交换。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1500174"/>
            <a:ext cx="192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算法思路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285728"/>
            <a:ext cx="7715304" cy="58461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(ElemType &amp;x,ElemType &amp;y)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tmp=x;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x=y;  y=tmp;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Swapmaxmin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&amp;L)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中最大值元素与最小值元素</a:t>
            </a: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i,maxi,mini;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maxi=mini=0;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(i=1;i&lt;L.length;i++)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(L.data[i]&gt;L.data[maxi])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maxi=i;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 if (L.data[i]&lt;L.data[mini])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mini=i;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swap(L.data[maxi],L.data[mini]);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1052736"/>
            <a:ext cx="7498080" cy="1143000"/>
          </a:xfrm>
        </p:spPr>
        <p:txBody>
          <a:bodyPr/>
          <a:lstStyle/>
          <a:p>
            <a:r>
              <a:rPr lang="zh-CN" altLang="en-US" dirty="0" smtClean="0"/>
              <a:t>顺序表的程序练习题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2492896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）创建一个顺序表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）将顺序表中的元素输出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）在任意位置插入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）在任意位置删除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smtClean="0"/>
              <a:t>）完成最大值和最小值的互换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" action="ppaction://noaction"/>
          </p:cNvPr>
          <p:cNvSpPr txBox="1"/>
          <p:nvPr/>
        </p:nvSpPr>
        <p:spPr>
          <a:xfrm>
            <a:off x="1357290" y="385567"/>
            <a:ext cx="4857784" cy="5762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2.3  </a:t>
            </a:r>
            <a:r>
              <a:rPr lang="zh-CN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线性表的链式存储结构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5918" y="1357163"/>
            <a:ext cx="5286412" cy="5147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2.3.1 </a:t>
            </a:r>
            <a:r>
              <a:rPr lang="zh-CN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线性表的链式存储结构—链表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2976" y="2500306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线性表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08" y="2857496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479" y="4929198"/>
            <a:ext cx="5508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结点包含有元素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值和前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后继结点的地址信息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3935440" y="3483985"/>
            <a:ext cx="214314" cy="50006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756845" y="4071304"/>
            <a:ext cx="785818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结点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3970" y="350971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映射</a:t>
            </a:r>
            <a:endParaRPr lang="zh-CN" altLang="en-US" sz="1800" dirty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44</a:t>
            </a:fld>
            <a:r>
              <a:rPr lang="en-US" altLang="zh-CN" smtClean="0"/>
              <a:t>/85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9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500298" y="214290"/>
            <a:ext cx="51435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</a:t>
            </a:r>
            <a:r>
              <a:rPr lang="zh-CN" altLang="en-US" sz="32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sz="32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1108081" y="1142984"/>
            <a:ext cx="3963985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2.3.1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单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链表的定义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142976" y="1924284"/>
            <a:ext cx="7604149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的单链表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方法：用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一个指针表示结点间的逻辑关系。因此单链表的一个存储结点包含两个部分，结点的形式如下：</a:t>
            </a:r>
          </a:p>
        </p:txBody>
      </p:sp>
      <p:graphicFrame>
        <p:nvGraphicFramePr>
          <p:cNvPr id="119823" name="Group 15"/>
          <p:cNvGraphicFramePr>
            <a:graphicFrameLocks noGrp="1"/>
          </p:cNvGraphicFramePr>
          <p:nvPr/>
        </p:nvGraphicFramePr>
        <p:xfrm>
          <a:off x="3714744" y="3071810"/>
          <a:ext cx="2832100" cy="396240"/>
        </p:xfrm>
        <a:graphic>
          <a:graphicData uri="http://schemas.openxmlformats.org/drawingml/2006/table">
            <a:tbl>
              <a:tblPr/>
              <a:tblGrid>
                <a:gridCol w="141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824" name="Text Box 16"/>
          <p:cNvSpPr txBox="1">
            <a:spLocks noChangeArrowheads="1"/>
          </p:cNvSpPr>
          <p:nvPr/>
        </p:nvSpPr>
        <p:spPr bwMode="auto">
          <a:xfrm>
            <a:off x="1214414" y="3786190"/>
            <a:ext cx="7818463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数据域，用于存储线性表的一个数据元素，也就是说在单链表中一个结点存放一个数据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指针域或链域，用于存放一个指针，该指针指向后继元素对应的结点，也就是说单链表中结点的指针用于表示后继关系。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142976" y="1071546"/>
            <a:ext cx="75724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仍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假设数据元素的类型为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。单链表的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类型声明如下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 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357290" y="2000240"/>
            <a:ext cx="7200900" cy="19528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数据域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*next;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指针域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单链表结点类型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28728" y="1214422"/>
            <a:ext cx="728667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单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链表分为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带头结点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不带头结点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两种类型。在许多情况下，带头结点的单链表能够简化运算的实现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过程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因此这里讨论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的单链表除特别指出外均指带头结点的单链表。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1071538" y="725392"/>
            <a:ext cx="7643866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单链表中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尾结点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之后不再有任何结点，那么它的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域设置为什么值呢？有两种方式：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1214414" y="2071678"/>
            <a:ext cx="7572428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将尾结点的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域用一个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特殊值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（空指针，不指向任何结点，只起标志作用）表示，这样的单链表为非循环单链表，通常所说的单链表都是指这种类型的单链表。</a:t>
            </a:r>
          </a:p>
          <a:p>
            <a:pPr marL="342900" indent="-34290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将尾结点的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域指向头结点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，这样可以通过尾结点移动到头结点，从而构成一个查找环，将这样的单链表为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循环单链表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1142976" y="500042"/>
            <a:ext cx="712946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2.3.2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基本运算在单链表上的实现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1500166" y="1500174"/>
            <a:ext cx="30003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带头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结点的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单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链表：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428728" y="2214554"/>
            <a:ext cx="6929486" cy="1285884"/>
            <a:chOff x="1428728" y="2214554"/>
            <a:chExt cx="6929486" cy="1285884"/>
          </a:xfrm>
        </p:grpSpPr>
        <p:sp>
          <p:nvSpPr>
            <p:cNvPr id="7" name="矩形 6"/>
            <p:cNvSpPr/>
            <p:nvPr/>
          </p:nvSpPr>
          <p:spPr>
            <a:xfrm>
              <a:off x="1714480" y="3000372"/>
              <a:ext cx="571504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85984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14678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86182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786314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357818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15206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786710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9" idx="1"/>
            </p:cNvCxnSpPr>
            <p:nvPr/>
          </p:nvCxnSpPr>
          <p:spPr>
            <a:xfrm>
              <a:off x="2571736" y="3214686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4143372" y="3214686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5572132" y="3214686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711206" y="3214686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195888" y="2889745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28728" y="221455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弧形 21"/>
            <p:cNvSpPr/>
            <p:nvPr/>
          </p:nvSpPr>
          <p:spPr>
            <a:xfrm>
              <a:off x="1428728" y="2428868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29124" y="3429000"/>
            <a:ext cx="2071702" cy="1328804"/>
            <a:chOff x="2857488" y="3429000"/>
            <a:chExt cx="2071702" cy="1328804"/>
          </a:xfrm>
        </p:grpSpPr>
        <p:sp>
          <p:nvSpPr>
            <p:cNvPr id="24" name="TextBox 23"/>
            <p:cNvSpPr txBox="1"/>
            <p:nvPr/>
          </p:nvSpPr>
          <p:spPr>
            <a:xfrm>
              <a:off x="2857488" y="4357694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00496" y="4357694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next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>
              <a:stCxn id="24" idx="0"/>
              <a:endCxn id="9" idx="2"/>
            </p:cNvCxnSpPr>
            <p:nvPr/>
          </p:nvCxnSpPr>
          <p:spPr>
            <a:xfrm rot="5400000" flipH="1" flipV="1">
              <a:off x="2946785" y="3804050"/>
              <a:ext cx="928694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endCxn id="10" idx="2"/>
            </p:cNvCxnSpPr>
            <p:nvPr/>
          </p:nvCxnSpPr>
          <p:spPr>
            <a:xfrm rot="16200000" flipV="1">
              <a:off x="3750463" y="3750471"/>
              <a:ext cx="857256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1214414" y="3429794"/>
            <a:ext cx="1714512" cy="1256572"/>
            <a:chOff x="1214414" y="3429794"/>
            <a:chExt cx="1714512" cy="1256572"/>
          </a:xfrm>
        </p:grpSpPr>
        <p:sp>
          <p:nvSpPr>
            <p:cNvPr id="32" name="TextBox 31"/>
            <p:cNvSpPr txBox="1"/>
            <p:nvPr/>
          </p:nvSpPr>
          <p:spPr>
            <a:xfrm>
              <a:off x="1214414" y="4286256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不含实际值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rot="5400000" flipH="1" flipV="1">
              <a:off x="1607323" y="3821909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071670" y="245738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头结点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15206" y="245738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尾结点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1065191"/>
            <a:ext cx="7072362" cy="1674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逻辑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序号</a:t>
            </a:r>
            <a:endParaRPr lang="en-US" altLang="zh-CN" sz="2000" dirty="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线性表中的每个元素有唯一的序号（逻辑序号），同一个线性表中可以存在值相同的多个元素，但它们的序号是不同的。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411760" y="3327887"/>
            <a:ext cx="4786346" cy="2043185"/>
            <a:chOff x="1643042" y="2285992"/>
            <a:chExt cx="4786346" cy="2043185"/>
          </a:xfrm>
        </p:grpSpPr>
        <p:sp>
          <p:nvSpPr>
            <p:cNvPr id="5" name="TextBox 4"/>
            <p:cNvSpPr txBox="1"/>
            <p:nvPr/>
          </p:nvSpPr>
          <p:spPr>
            <a:xfrm>
              <a:off x="1643042" y="2285992"/>
              <a:ext cx="321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如一个整数线性表：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2928934"/>
              <a:ext cx="3643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43174" y="3929066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序号为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16200000" flipV="1">
              <a:off x="2964645" y="3607595"/>
              <a:ext cx="50006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643438" y="3929067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序号为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6200000" flipV="1">
              <a:off x="4964909" y="3607596"/>
              <a:ext cx="50006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3232" y="1643050"/>
            <a:ext cx="553998" cy="3429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2.1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的基本概念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142976" y="357166"/>
            <a:ext cx="4143404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单链表的基本运算算法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144562" y="1052513"/>
            <a:ext cx="771371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）初始化线性表运算算法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创建一个空的单链表，它只有一个头结点，由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指向它。该结点的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域为空，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域未设定任何值。对应的算法如下：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357290" y="2928934"/>
            <a:ext cx="7643866" cy="19528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InitList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L=(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创建头</a:t>
            </a:r>
            <a:r>
              <a:rPr lang="zh-CN" altLang="en-US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endParaRPr lang="en-US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1285852" y="476250"/>
            <a:ext cx="71294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）销毁线性表运算算法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1214414" y="1196975"/>
            <a:ext cx="7429552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一个单链表中的所有结点空间都是通过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函数分配的，在不再需要时需通过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free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函数释放所有结点的空间。 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428728" y="2643182"/>
            <a:ext cx="6929486" cy="1285884"/>
            <a:chOff x="1428728" y="2214554"/>
            <a:chExt cx="6929486" cy="1285884"/>
          </a:xfrm>
        </p:grpSpPr>
        <p:sp>
          <p:nvSpPr>
            <p:cNvPr id="8" name="矩形 7"/>
            <p:cNvSpPr/>
            <p:nvPr/>
          </p:nvSpPr>
          <p:spPr>
            <a:xfrm>
              <a:off x="1714480" y="3000372"/>
              <a:ext cx="571504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85984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214678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86182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786314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57818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15206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786710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10" idx="1"/>
            </p:cNvCxnSpPr>
            <p:nvPr/>
          </p:nvCxnSpPr>
          <p:spPr>
            <a:xfrm>
              <a:off x="2571736" y="3214686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4143372" y="3214686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5572132" y="3214686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711206" y="3214686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195888" y="2889745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28728" y="221455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弧形 21"/>
            <p:cNvSpPr/>
            <p:nvPr/>
          </p:nvSpPr>
          <p:spPr>
            <a:xfrm>
              <a:off x="1428728" y="2428868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/>
          <p:cNvCxnSpPr/>
          <p:nvPr/>
        </p:nvCxnSpPr>
        <p:spPr>
          <a:xfrm rot="5400000" flipH="1" flipV="1">
            <a:off x="1928794" y="414338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28794" y="4500570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pre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5400000" flipH="1" flipV="1">
            <a:off x="3428992" y="414258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71868" y="4499776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1428728" y="928670"/>
            <a:ext cx="6481762" cy="3614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DestroyList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*pre=L,*p=pre-&gt;next;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free(pre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pre=p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p=p-&gt;next;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//pre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1142976" y="476250"/>
            <a:ext cx="7429552" cy="175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）求线性表的长度运算算法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设置一个整型变量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作为计数器，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初值为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初始时指向第一个数据结点。然后沿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域逐个往后查找，每移动一次，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所指结点为空时，结束这个过程，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之值即为表长。 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2071670" y="2714620"/>
            <a:ext cx="5214974" cy="35224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GetLength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*L)</a:t>
            </a:r>
          </a:p>
          <a:p>
            <a:pPr>
              <a:lnSpc>
                <a:spcPts val="28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>
              <a:lnSpc>
                <a:spcPts val="28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*p=L-&gt;next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>
              <a:lnSpc>
                <a:spcPts val="28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>
              <a:lnSpc>
                <a:spcPts val="28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1285852" y="357166"/>
            <a:ext cx="42862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）插入元素运算算法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1571604" y="1071546"/>
            <a:ext cx="57134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中插入第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个值为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728" y="1785926"/>
            <a:ext cx="7072362" cy="1577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先在单链表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中查找第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个结点，若未找到返回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找到后由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指向该结点，创建一个以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为值的新结点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，将其插入到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指结点之后。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8078" y="908991"/>
            <a:ext cx="792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插入结点操作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将结点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插入到单链表中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结点的后面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0486" name="Rectangle 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4890346" y="1489825"/>
            <a:ext cx="3000396" cy="2214578"/>
            <a:chOff x="3929058" y="1500174"/>
            <a:chExt cx="3000396" cy="2214578"/>
          </a:xfrm>
        </p:grpSpPr>
        <p:sp>
          <p:nvSpPr>
            <p:cNvPr id="60468" name="Text Box 52"/>
            <p:cNvSpPr txBox="1">
              <a:spLocks noChangeArrowheads="1"/>
            </p:cNvSpPr>
            <p:nvPr/>
          </p:nvSpPr>
          <p:spPr bwMode="auto">
            <a:xfrm>
              <a:off x="4562890" y="2073654"/>
              <a:ext cx="410400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67" name="Text Box 51"/>
            <p:cNvSpPr txBox="1">
              <a:spLocks noChangeArrowheads="1"/>
            </p:cNvSpPr>
            <p:nvPr/>
          </p:nvSpPr>
          <p:spPr bwMode="auto">
            <a:xfrm>
              <a:off x="4963710" y="2073654"/>
              <a:ext cx="299177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66" name="Text Box 50"/>
            <p:cNvSpPr txBox="1">
              <a:spLocks noChangeArrowheads="1"/>
            </p:cNvSpPr>
            <p:nvPr/>
          </p:nvSpPr>
          <p:spPr bwMode="auto">
            <a:xfrm>
              <a:off x="4012482" y="2110097"/>
              <a:ext cx="295341" cy="251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60465" name="Line 49"/>
            <p:cNvSpPr>
              <a:spLocks noChangeShapeType="1"/>
            </p:cNvSpPr>
            <p:nvPr/>
          </p:nvSpPr>
          <p:spPr bwMode="auto">
            <a:xfrm>
              <a:off x="4286727" y="2224221"/>
              <a:ext cx="282875" cy="95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64" name="Text Box 48"/>
            <p:cNvSpPr txBox="1">
              <a:spLocks noChangeArrowheads="1"/>
            </p:cNvSpPr>
            <p:nvPr/>
          </p:nvSpPr>
          <p:spPr bwMode="auto">
            <a:xfrm>
              <a:off x="4372069" y="1643050"/>
              <a:ext cx="190821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63" name="Arc 47"/>
            <p:cNvSpPr>
              <a:spLocks/>
            </p:cNvSpPr>
            <p:nvPr/>
          </p:nvSpPr>
          <p:spPr bwMode="auto">
            <a:xfrm>
              <a:off x="4562890" y="1774437"/>
              <a:ext cx="172602" cy="299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62" name="Text Box 46"/>
            <p:cNvSpPr txBox="1">
              <a:spLocks noChangeArrowheads="1"/>
            </p:cNvSpPr>
            <p:nvPr/>
          </p:nvSpPr>
          <p:spPr bwMode="auto">
            <a:xfrm>
              <a:off x="5493023" y="2073654"/>
              <a:ext cx="463148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61" name="Text Box 45"/>
            <p:cNvSpPr txBox="1">
              <a:spLocks noChangeArrowheads="1"/>
            </p:cNvSpPr>
            <p:nvPr/>
          </p:nvSpPr>
          <p:spPr bwMode="auto">
            <a:xfrm>
              <a:off x="5893843" y="2073654"/>
              <a:ext cx="300135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60" name="Line 44"/>
            <p:cNvSpPr>
              <a:spLocks noChangeShapeType="1"/>
            </p:cNvSpPr>
            <p:nvPr/>
          </p:nvSpPr>
          <p:spPr bwMode="auto">
            <a:xfrm>
              <a:off x="5114258" y="2224221"/>
              <a:ext cx="380683" cy="95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59" name="Text Box 43"/>
            <p:cNvSpPr txBox="1">
              <a:spLocks noChangeArrowheads="1"/>
            </p:cNvSpPr>
            <p:nvPr/>
          </p:nvSpPr>
          <p:spPr bwMode="auto">
            <a:xfrm>
              <a:off x="6442333" y="2102425"/>
              <a:ext cx="322190" cy="251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60458" name="Line 42"/>
            <p:cNvSpPr>
              <a:spLocks noChangeShapeType="1"/>
            </p:cNvSpPr>
            <p:nvPr/>
          </p:nvSpPr>
          <p:spPr bwMode="auto">
            <a:xfrm>
              <a:off x="6107677" y="2224221"/>
              <a:ext cx="282875" cy="95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57" name="Text Box 41"/>
            <p:cNvSpPr txBox="1">
              <a:spLocks noChangeArrowheads="1"/>
            </p:cNvSpPr>
            <p:nvPr/>
          </p:nvSpPr>
          <p:spPr bwMode="auto">
            <a:xfrm>
              <a:off x="5148778" y="2779499"/>
              <a:ext cx="410400" cy="29825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56" name="Text Box 40"/>
            <p:cNvSpPr txBox="1">
              <a:spLocks noChangeArrowheads="1"/>
            </p:cNvSpPr>
            <p:nvPr/>
          </p:nvSpPr>
          <p:spPr bwMode="auto">
            <a:xfrm>
              <a:off x="5549598" y="2779499"/>
              <a:ext cx="298218" cy="29825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55" name="Text Box 39"/>
            <p:cNvSpPr txBox="1">
              <a:spLocks noChangeArrowheads="1"/>
            </p:cNvSpPr>
            <p:nvPr/>
          </p:nvSpPr>
          <p:spPr bwMode="auto">
            <a:xfrm>
              <a:off x="4680835" y="2750728"/>
              <a:ext cx="189862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54" name="Line 38"/>
            <p:cNvSpPr>
              <a:spLocks noChangeShapeType="1"/>
            </p:cNvSpPr>
            <p:nvPr/>
          </p:nvSpPr>
          <p:spPr bwMode="auto">
            <a:xfrm>
              <a:off x="4856314" y="2899377"/>
              <a:ext cx="281916" cy="959"/>
            </a:xfrm>
            <a:prstGeom prst="line">
              <a:avLst/>
            </a:prstGeom>
            <a:ln w="19050">
              <a:headEnd/>
              <a:tailEnd type="stealth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53" name="Text Box 37"/>
            <p:cNvSpPr txBox="1">
              <a:spLocks noChangeArrowheads="1"/>
            </p:cNvSpPr>
            <p:nvPr/>
          </p:nvSpPr>
          <p:spPr bwMode="auto">
            <a:xfrm>
              <a:off x="4512069" y="3271700"/>
              <a:ext cx="2004100" cy="3577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s.next=p.next</a:t>
              </a:r>
            </a:p>
          </p:txBody>
        </p:sp>
        <p:sp>
          <p:nvSpPr>
            <p:cNvPr id="60452" name="Line 36"/>
            <p:cNvSpPr>
              <a:spLocks noChangeShapeType="1"/>
            </p:cNvSpPr>
            <p:nvPr/>
          </p:nvSpPr>
          <p:spPr bwMode="auto">
            <a:xfrm flipV="1">
              <a:off x="5721241" y="2373830"/>
              <a:ext cx="959" cy="54376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3929058" y="1500174"/>
              <a:ext cx="3000396" cy="221457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436382" y="4173535"/>
            <a:ext cx="3000396" cy="2000264"/>
            <a:chOff x="500034" y="3929066"/>
            <a:chExt cx="3000396" cy="2000264"/>
          </a:xfrm>
        </p:grpSpPr>
        <p:sp>
          <p:nvSpPr>
            <p:cNvPr id="60451" name="Text Box 35"/>
            <p:cNvSpPr txBox="1">
              <a:spLocks noChangeArrowheads="1"/>
            </p:cNvSpPr>
            <p:nvPr/>
          </p:nvSpPr>
          <p:spPr bwMode="auto">
            <a:xfrm>
              <a:off x="1177976" y="4409759"/>
              <a:ext cx="410400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50" name="Text Box 34"/>
            <p:cNvSpPr txBox="1">
              <a:spLocks noChangeArrowheads="1"/>
            </p:cNvSpPr>
            <p:nvPr/>
          </p:nvSpPr>
          <p:spPr bwMode="auto">
            <a:xfrm>
              <a:off x="1578796" y="4409759"/>
              <a:ext cx="299177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49" name="Text Box 33"/>
            <p:cNvSpPr txBox="1">
              <a:spLocks noChangeArrowheads="1"/>
            </p:cNvSpPr>
            <p:nvPr/>
          </p:nvSpPr>
          <p:spPr bwMode="auto">
            <a:xfrm>
              <a:off x="571472" y="4429132"/>
              <a:ext cx="305889" cy="2522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60448" name="Line 32"/>
            <p:cNvSpPr>
              <a:spLocks noChangeShapeType="1"/>
            </p:cNvSpPr>
            <p:nvPr/>
          </p:nvSpPr>
          <p:spPr bwMode="auto">
            <a:xfrm>
              <a:off x="900854" y="4560327"/>
              <a:ext cx="283834" cy="95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47" name="Text Box 31"/>
            <p:cNvSpPr txBox="1">
              <a:spLocks noChangeArrowheads="1"/>
            </p:cNvSpPr>
            <p:nvPr/>
          </p:nvSpPr>
          <p:spPr bwMode="auto">
            <a:xfrm>
              <a:off x="988114" y="3961893"/>
              <a:ext cx="189862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46" name="Arc 30"/>
            <p:cNvSpPr>
              <a:spLocks/>
            </p:cNvSpPr>
            <p:nvPr/>
          </p:nvSpPr>
          <p:spPr bwMode="auto">
            <a:xfrm>
              <a:off x="1177976" y="4111501"/>
              <a:ext cx="172602" cy="29825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45" name="Text Box 29"/>
            <p:cNvSpPr txBox="1">
              <a:spLocks noChangeArrowheads="1"/>
            </p:cNvSpPr>
            <p:nvPr/>
          </p:nvSpPr>
          <p:spPr bwMode="auto">
            <a:xfrm>
              <a:off x="2031396" y="4409759"/>
              <a:ext cx="410400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44" name="Text Box 28"/>
            <p:cNvSpPr txBox="1">
              <a:spLocks noChangeArrowheads="1"/>
            </p:cNvSpPr>
            <p:nvPr/>
          </p:nvSpPr>
          <p:spPr bwMode="auto">
            <a:xfrm>
              <a:off x="2432216" y="4409759"/>
              <a:ext cx="299177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43" name="Text Box 27"/>
            <p:cNvSpPr txBox="1">
              <a:spLocks noChangeArrowheads="1"/>
            </p:cNvSpPr>
            <p:nvPr/>
          </p:nvSpPr>
          <p:spPr bwMode="auto">
            <a:xfrm>
              <a:off x="2995090" y="4469219"/>
              <a:ext cx="332738" cy="2522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60442" name="Line 26"/>
            <p:cNvSpPr>
              <a:spLocks noChangeShapeType="1"/>
            </p:cNvSpPr>
            <p:nvPr/>
          </p:nvSpPr>
          <p:spPr bwMode="auto">
            <a:xfrm>
              <a:off x="2645092" y="4560327"/>
              <a:ext cx="282875" cy="959"/>
            </a:xfrm>
            <a:prstGeom prst="line">
              <a:avLst/>
            </a:prstGeom>
            <a:ln w="19050">
              <a:headEnd/>
              <a:tailEnd type="stealth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41" name="Text Box 25"/>
            <p:cNvSpPr txBox="1">
              <a:spLocks noChangeArrowheads="1"/>
            </p:cNvSpPr>
            <p:nvPr/>
          </p:nvSpPr>
          <p:spPr bwMode="auto">
            <a:xfrm>
              <a:off x="1686192" y="5115604"/>
              <a:ext cx="410400" cy="29921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40" name="Text Box 24"/>
            <p:cNvSpPr txBox="1">
              <a:spLocks noChangeArrowheads="1"/>
            </p:cNvSpPr>
            <p:nvPr/>
          </p:nvSpPr>
          <p:spPr bwMode="auto">
            <a:xfrm>
              <a:off x="2087012" y="5115604"/>
              <a:ext cx="299177" cy="29921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39" name="Text Box 23"/>
            <p:cNvSpPr txBox="1">
              <a:spLocks noChangeArrowheads="1"/>
            </p:cNvSpPr>
            <p:nvPr/>
          </p:nvSpPr>
          <p:spPr bwMode="auto">
            <a:xfrm>
              <a:off x="1219208" y="5086833"/>
              <a:ext cx="188903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38" name="Line 22"/>
            <p:cNvSpPr>
              <a:spLocks noChangeShapeType="1"/>
            </p:cNvSpPr>
            <p:nvPr/>
          </p:nvSpPr>
          <p:spPr bwMode="auto">
            <a:xfrm>
              <a:off x="1393728" y="5236442"/>
              <a:ext cx="282875" cy="9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37" name="Text Box 21"/>
            <p:cNvSpPr txBox="1">
              <a:spLocks noChangeArrowheads="1"/>
            </p:cNvSpPr>
            <p:nvPr/>
          </p:nvSpPr>
          <p:spPr bwMode="auto">
            <a:xfrm>
              <a:off x="1050442" y="5501133"/>
              <a:ext cx="1715471" cy="3567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p.next=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36" name="Line 20"/>
            <p:cNvSpPr>
              <a:spLocks noChangeShapeType="1"/>
            </p:cNvSpPr>
            <p:nvPr/>
          </p:nvSpPr>
          <p:spPr bwMode="auto">
            <a:xfrm flipV="1">
              <a:off x="2258655" y="4709935"/>
              <a:ext cx="959" cy="54376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1750439" y="4517170"/>
              <a:ext cx="959" cy="598434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500034" y="3929066"/>
              <a:ext cx="3000396" cy="200026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890346" y="4229950"/>
            <a:ext cx="3786214" cy="1857388"/>
            <a:chOff x="3857620" y="4071942"/>
            <a:chExt cx="3786214" cy="1857388"/>
          </a:xfrm>
        </p:grpSpPr>
        <p:sp>
          <p:nvSpPr>
            <p:cNvPr id="60434" name="Text Box 18"/>
            <p:cNvSpPr txBox="1">
              <a:spLocks noChangeArrowheads="1"/>
            </p:cNvSpPr>
            <p:nvPr/>
          </p:nvSpPr>
          <p:spPr bwMode="auto">
            <a:xfrm>
              <a:off x="4479946" y="4965037"/>
              <a:ext cx="410400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33" name="Text Box 17"/>
            <p:cNvSpPr txBox="1">
              <a:spLocks noChangeArrowheads="1"/>
            </p:cNvSpPr>
            <p:nvPr/>
          </p:nvSpPr>
          <p:spPr bwMode="auto">
            <a:xfrm>
              <a:off x="4879807" y="4965037"/>
              <a:ext cx="300135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32" name="Text Box 16"/>
            <p:cNvSpPr txBox="1">
              <a:spLocks noChangeArrowheads="1"/>
            </p:cNvSpPr>
            <p:nvPr/>
          </p:nvSpPr>
          <p:spPr bwMode="auto">
            <a:xfrm>
              <a:off x="3929537" y="4986135"/>
              <a:ext cx="280958" cy="2963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60431" name="Line 15"/>
            <p:cNvSpPr>
              <a:spLocks noChangeShapeType="1"/>
            </p:cNvSpPr>
            <p:nvPr/>
          </p:nvSpPr>
          <p:spPr bwMode="auto">
            <a:xfrm>
              <a:off x="4203783" y="5115604"/>
              <a:ext cx="281916" cy="95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30" name="Text Box 14"/>
            <p:cNvSpPr txBox="1">
              <a:spLocks noChangeArrowheads="1"/>
            </p:cNvSpPr>
            <p:nvPr/>
          </p:nvSpPr>
          <p:spPr bwMode="auto">
            <a:xfrm>
              <a:off x="4290084" y="4517170"/>
              <a:ext cx="189862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29" name="Arc 13"/>
            <p:cNvSpPr>
              <a:spLocks/>
            </p:cNvSpPr>
            <p:nvPr/>
          </p:nvSpPr>
          <p:spPr bwMode="auto">
            <a:xfrm>
              <a:off x="4479946" y="4666779"/>
              <a:ext cx="172602" cy="29825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28" name="Text Box 12"/>
            <p:cNvSpPr txBox="1">
              <a:spLocks noChangeArrowheads="1"/>
            </p:cNvSpPr>
            <p:nvPr/>
          </p:nvSpPr>
          <p:spPr bwMode="auto">
            <a:xfrm>
              <a:off x="6368977" y="4965037"/>
              <a:ext cx="410400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27" name="Text Box 11"/>
            <p:cNvSpPr txBox="1">
              <a:spLocks noChangeArrowheads="1"/>
            </p:cNvSpPr>
            <p:nvPr/>
          </p:nvSpPr>
          <p:spPr bwMode="auto">
            <a:xfrm>
              <a:off x="6769797" y="4965037"/>
              <a:ext cx="299177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26" name="Line 10"/>
            <p:cNvSpPr>
              <a:spLocks noChangeShapeType="1"/>
            </p:cNvSpPr>
            <p:nvPr/>
          </p:nvSpPr>
          <p:spPr bwMode="auto">
            <a:xfrm>
              <a:off x="4988162" y="5115604"/>
              <a:ext cx="380683" cy="95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25" name="Text Box 9"/>
            <p:cNvSpPr txBox="1">
              <a:spLocks noChangeArrowheads="1"/>
            </p:cNvSpPr>
            <p:nvPr/>
          </p:nvSpPr>
          <p:spPr bwMode="auto">
            <a:xfrm>
              <a:off x="7293356" y="4993807"/>
              <a:ext cx="279040" cy="2963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>
              <a:off x="6982673" y="5115604"/>
              <a:ext cx="282875" cy="95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5378434" y="4965037"/>
              <a:ext cx="410400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22" name="Text Box 6"/>
            <p:cNvSpPr txBox="1">
              <a:spLocks noChangeArrowheads="1"/>
            </p:cNvSpPr>
            <p:nvPr/>
          </p:nvSpPr>
          <p:spPr bwMode="auto">
            <a:xfrm>
              <a:off x="5779254" y="4965037"/>
              <a:ext cx="298218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21" name="Text Box 5"/>
            <p:cNvSpPr txBox="1">
              <a:spLocks noChangeArrowheads="1"/>
            </p:cNvSpPr>
            <p:nvPr/>
          </p:nvSpPr>
          <p:spPr bwMode="auto">
            <a:xfrm>
              <a:off x="5370763" y="4517170"/>
              <a:ext cx="188903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20" name="Text Box 4"/>
            <p:cNvSpPr txBox="1">
              <a:spLocks noChangeArrowheads="1"/>
            </p:cNvSpPr>
            <p:nvPr/>
          </p:nvSpPr>
          <p:spPr bwMode="auto">
            <a:xfrm>
              <a:off x="5388023" y="5501133"/>
              <a:ext cx="1151638" cy="300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）插入后</a:t>
              </a:r>
            </a:p>
          </p:txBody>
        </p:sp>
        <p:sp>
          <p:nvSpPr>
            <p:cNvPr id="60419" name="Line 3"/>
            <p:cNvSpPr>
              <a:spLocks noChangeShapeType="1"/>
            </p:cNvSpPr>
            <p:nvPr/>
          </p:nvSpPr>
          <p:spPr bwMode="auto">
            <a:xfrm>
              <a:off x="5905829" y="5115604"/>
              <a:ext cx="462189" cy="95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18" name="Arc 2"/>
            <p:cNvSpPr>
              <a:spLocks/>
            </p:cNvSpPr>
            <p:nvPr/>
          </p:nvSpPr>
          <p:spPr bwMode="auto">
            <a:xfrm>
              <a:off x="5531858" y="4652393"/>
              <a:ext cx="172602" cy="299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3857620" y="4071942"/>
              <a:ext cx="3786214" cy="185738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369747" y="1476076"/>
            <a:ext cx="3000396" cy="2143140"/>
            <a:chOff x="571472" y="1500174"/>
            <a:chExt cx="3000396" cy="2143140"/>
          </a:xfrm>
        </p:grpSpPr>
        <p:sp>
          <p:nvSpPr>
            <p:cNvPr id="60484" name="Text Box 68"/>
            <p:cNvSpPr txBox="1">
              <a:spLocks noChangeArrowheads="1"/>
            </p:cNvSpPr>
            <p:nvPr/>
          </p:nvSpPr>
          <p:spPr bwMode="auto">
            <a:xfrm>
              <a:off x="1234551" y="2073654"/>
              <a:ext cx="410400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83" name="Text Box 67"/>
            <p:cNvSpPr txBox="1">
              <a:spLocks noChangeArrowheads="1"/>
            </p:cNvSpPr>
            <p:nvPr/>
          </p:nvSpPr>
          <p:spPr bwMode="auto">
            <a:xfrm>
              <a:off x="1634412" y="2073654"/>
              <a:ext cx="299177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82" name="Text Box 66"/>
            <p:cNvSpPr txBox="1">
              <a:spLocks noChangeArrowheads="1"/>
            </p:cNvSpPr>
            <p:nvPr/>
          </p:nvSpPr>
          <p:spPr bwMode="auto">
            <a:xfrm>
              <a:off x="571472" y="2094752"/>
              <a:ext cx="348080" cy="251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60481" name="Line 65"/>
            <p:cNvSpPr>
              <a:spLocks noChangeShapeType="1"/>
            </p:cNvSpPr>
            <p:nvPr/>
          </p:nvSpPr>
          <p:spPr bwMode="auto">
            <a:xfrm>
              <a:off x="957429" y="2224221"/>
              <a:ext cx="282875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80" name="Text Box 64"/>
            <p:cNvSpPr txBox="1">
              <a:spLocks noChangeArrowheads="1"/>
            </p:cNvSpPr>
            <p:nvPr/>
          </p:nvSpPr>
          <p:spPr bwMode="auto">
            <a:xfrm>
              <a:off x="1043730" y="1643050"/>
              <a:ext cx="190821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79" name="Arc 63"/>
            <p:cNvSpPr>
              <a:spLocks/>
            </p:cNvSpPr>
            <p:nvPr/>
          </p:nvSpPr>
          <p:spPr bwMode="auto">
            <a:xfrm>
              <a:off x="1234551" y="1774437"/>
              <a:ext cx="171643" cy="299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78" name="Text Box 62"/>
            <p:cNvSpPr txBox="1">
              <a:spLocks noChangeArrowheads="1"/>
            </p:cNvSpPr>
            <p:nvPr/>
          </p:nvSpPr>
          <p:spPr bwMode="auto">
            <a:xfrm>
              <a:off x="2156053" y="2073654"/>
              <a:ext cx="462189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77" name="Text Box 61"/>
            <p:cNvSpPr txBox="1">
              <a:spLocks noChangeArrowheads="1"/>
            </p:cNvSpPr>
            <p:nvPr/>
          </p:nvSpPr>
          <p:spPr bwMode="auto">
            <a:xfrm>
              <a:off x="2556873" y="2073654"/>
              <a:ext cx="299177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76" name="Line 60"/>
            <p:cNvSpPr>
              <a:spLocks noChangeShapeType="1"/>
            </p:cNvSpPr>
            <p:nvPr/>
          </p:nvSpPr>
          <p:spPr bwMode="auto">
            <a:xfrm>
              <a:off x="1793589" y="2224221"/>
              <a:ext cx="380683" cy="95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75" name="Text Box 59"/>
            <p:cNvSpPr txBox="1">
              <a:spLocks noChangeArrowheads="1"/>
            </p:cNvSpPr>
            <p:nvPr/>
          </p:nvSpPr>
          <p:spPr bwMode="auto">
            <a:xfrm>
              <a:off x="3132213" y="2117769"/>
              <a:ext cx="278081" cy="251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60474" name="Line 58"/>
            <p:cNvSpPr>
              <a:spLocks noChangeShapeType="1"/>
            </p:cNvSpPr>
            <p:nvPr/>
          </p:nvSpPr>
          <p:spPr bwMode="auto">
            <a:xfrm>
              <a:off x="2768790" y="2224221"/>
              <a:ext cx="283834" cy="95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73" name="Text Box 57"/>
            <p:cNvSpPr txBox="1">
              <a:spLocks noChangeArrowheads="1"/>
            </p:cNvSpPr>
            <p:nvPr/>
          </p:nvSpPr>
          <p:spPr bwMode="auto">
            <a:xfrm>
              <a:off x="1741809" y="2779499"/>
              <a:ext cx="410400" cy="29825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72" name="Text Box 56"/>
            <p:cNvSpPr txBox="1">
              <a:spLocks noChangeArrowheads="1"/>
            </p:cNvSpPr>
            <p:nvPr/>
          </p:nvSpPr>
          <p:spPr bwMode="auto">
            <a:xfrm>
              <a:off x="2142629" y="2779499"/>
              <a:ext cx="299177" cy="29825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71" name="Text Box 55"/>
            <p:cNvSpPr txBox="1">
              <a:spLocks noChangeArrowheads="1"/>
            </p:cNvSpPr>
            <p:nvPr/>
          </p:nvSpPr>
          <p:spPr bwMode="auto">
            <a:xfrm>
              <a:off x="1273866" y="2750728"/>
              <a:ext cx="189862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70" name="Line 54"/>
            <p:cNvSpPr>
              <a:spLocks noChangeShapeType="1"/>
            </p:cNvSpPr>
            <p:nvPr/>
          </p:nvSpPr>
          <p:spPr bwMode="auto">
            <a:xfrm>
              <a:off x="1449344" y="2899377"/>
              <a:ext cx="282875" cy="0"/>
            </a:xfrm>
            <a:prstGeom prst="line">
              <a:avLst/>
            </a:prstGeom>
            <a:ln w="19050">
              <a:headEnd/>
              <a:tailEnd type="stealth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69" name="Text Box 53"/>
            <p:cNvSpPr txBox="1">
              <a:spLocks noChangeArrowheads="1"/>
            </p:cNvSpPr>
            <p:nvPr/>
          </p:nvSpPr>
          <p:spPr bwMode="auto">
            <a:xfrm>
              <a:off x="1490577" y="3271700"/>
              <a:ext cx="1152597" cy="300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）插入前</a:t>
              </a: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571472" y="1500174"/>
              <a:ext cx="3000396" cy="214314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灯片编号占位符 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55</a:t>
            </a:fld>
            <a:r>
              <a:rPr lang="en-US" altLang="zh-CN" smtClean="0"/>
              <a:t>/85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281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1357290" y="214290"/>
            <a:ext cx="20717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插入操作：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1428728" y="857232"/>
            <a:ext cx="49990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之后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结点的操作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1714480" y="5286388"/>
            <a:ext cx="657229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注意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插入操作的①和②执行顺序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不能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颠倒。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1428736"/>
            <a:ext cx="7358114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① 将结点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域指向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的下一个结点（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-&gt;next=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-&gt;next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en-US" altLang="zh-CN" sz="20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② 将结点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域改为指向新结点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-&gt;next=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1802" y="3429000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43306" y="3429000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639802" y="3643314"/>
            <a:ext cx="43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00364" y="271462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3000364" y="2928934"/>
            <a:ext cx="500066" cy="1071570"/>
          </a:xfrm>
          <a:prstGeom prst="arc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14942" y="3429000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86446" y="3429000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43306" y="414338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3372" y="4500570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14876" y="4500570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714744" y="4572008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198639" y="3643314"/>
            <a:ext cx="43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4" idx="1"/>
          </p:cNvCxnSpPr>
          <p:nvPr/>
        </p:nvCxnSpPr>
        <p:spPr>
          <a:xfrm>
            <a:off x="3929058" y="364331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任意多边形 24"/>
          <p:cNvSpPr/>
          <p:nvPr/>
        </p:nvSpPr>
        <p:spPr>
          <a:xfrm>
            <a:off x="5068389" y="3879669"/>
            <a:ext cx="783771" cy="925285"/>
          </a:xfrm>
          <a:custGeom>
            <a:avLst/>
            <a:gdLst>
              <a:gd name="connsiteX0" fmla="*/ 0 w 783771"/>
              <a:gd name="connsiteY0" fmla="*/ 849085 h 925285"/>
              <a:gd name="connsiteX1" fmla="*/ 444137 w 783771"/>
              <a:gd name="connsiteY1" fmla="*/ 783771 h 925285"/>
              <a:gd name="connsiteX2" fmla="*/ 783771 w 783771"/>
              <a:gd name="connsiteY2" fmla="*/ 0 h 92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771" h="925285">
                <a:moveTo>
                  <a:pt x="0" y="849085"/>
                </a:moveTo>
                <a:cubicBezTo>
                  <a:pt x="156754" y="887185"/>
                  <a:pt x="313509" y="925285"/>
                  <a:pt x="444137" y="783771"/>
                </a:cubicBezTo>
                <a:cubicBezTo>
                  <a:pt x="574766" y="642257"/>
                  <a:pt x="679268" y="321128"/>
                  <a:pt x="783771" y="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643570" y="421481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①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71934" y="381470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②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3944983" y="3631474"/>
            <a:ext cx="535577" cy="875212"/>
          </a:xfrm>
          <a:custGeom>
            <a:avLst/>
            <a:gdLst>
              <a:gd name="connsiteX0" fmla="*/ 0 w 535577"/>
              <a:gd name="connsiteY0" fmla="*/ 0 h 875212"/>
              <a:gd name="connsiteX1" fmla="*/ 117566 w 535577"/>
              <a:gd name="connsiteY1" fmla="*/ 326572 h 875212"/>
              <a:gd name="connsiteX2" fmla="*/ 339634 w 535577"/>
              <a:gd name="connsiteY2" fmla="*/ 692332 h 875212"/>
              <a:gd name="connsiteX3" fmla="*/ 535577 w 535577"/>
              <a:gd name="connsiteY3" fmla="*/ 875212 h 87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577" h="875212">
                <a:moveTo>
                  <a:pt x="0" y="0"/>
                </a:moveTo>
                <a:cubicBezTo>
                  <a:pt x="30480" y="105591"/>
                  <a:pt x="60960" y="211183"/>
                  <a:pt x="117566" y="326572"/>
                </a:cubicBezTo>
                <a:cubicBezTo>
                  <a:pt x="174172" y="441961"/>
                  <a:pt x="269966" y="600892"/>
                  <a:pt x="339634" y="692332"/>
                </a:cubicBezTo>
                <a:cubicBezTo>
                  <a:pt x="409302" y="783772"/>
                  <a:pt x="472439" y="829492"/>
                  <a:pt x="535577" y="875212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/>
      <p:bldP spid="25" grpId="0" animBg="1"/>
      <p:bldP spid="26" grpId="0"/>
      <p:bldP spid="27" grpId="0"/>
      <p:bldP spid="2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1290673" y="285728"/>
            <a:ext cx="7710483" cy="555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InsElem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*&amp;L,ElemType x,int i)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endParaRPr lang="zh-CN" altLang="nb-NO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*p=L,*s;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&lt;=0) return 0;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 &amp;&amp; j&lt;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查找第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nb-NO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j++;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(p==NULL)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未找到第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个结点时返回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找到第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nb-NO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=(SLinkNode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malloc(sizeof(SLinkNode));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s-&gt;data=x;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创建存放元素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nb-NO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</a:t>
            </a:r>
            <a:r>
              <a:rPr lang="zh-CN" alt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s-&gt;next=p-&gt;next;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zh-CN" altLang="nb-NO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zh-CN" alt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结点之后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p-&gt;next=s;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1;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插入运算成功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571604" y="500042"/>
            <a:ext cx="39623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）删除元素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14480" y="2071678"/>
            <a:ext cx="70009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先在单链表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中查找第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个结点，若未找到返回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找到后由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指向该结点，然后让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指向后继结点（即要删除的结点）。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所指结点为空则返回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，否则删除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结点并释放其占用的空间。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57356" y="1285860"/>
            <a:ext cx="57134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中删除第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8215" y="439071"/>
            <a:ext cx="621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删除结点操作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删除单链表中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结点的后继结点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840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428728" y="1214422"/>
            <a:ext cx="4214842" cy="1714512"/>
            <a:chOff x="357158" y="1571612"/>
            <a:chExt cx="4214842" cy="1714512"/>
          </a:xfrm>
        </p:grpSpPr>
        <p:sp>
          <p:nvSpPr>
            <p:cNvPr id="58401" name="Text Box 33"/>
            <p:cNvSpPr txBox="1">
              <a:spLocks noChangeArrowheads="1"/>
            </p:cNvSpPr>
            <p:nvPr/>
          </p:nvSpPr>
          <p:spPr bwMode="auto">
            <a:xfrm>
              <a:off x="1092868" y="2239486"/>
              <a:ext cx="410400" cy="348133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400" name="Text Box 32"/>
            <p:cNvSpPr txBox="1">
              <a:spLocks noChangeArrowheads="1"/>
            </p:cNvSpPr>
            <p:nvPr/>
          </p:nvSpPr>
          <p:spPr bwMode="auto">
            <a:xfrm>
              <a:off x="1510142" y="2239486"/>
              <a:ext cx="348958" cy="348133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99" name="Text Box 31"/>
            <p:cNvSpPr txBox="1">
              <a:spLocks noChangeArrowheads="1"/>
            </p:cNvSpPr>
            <p:nvPr/>
          </p:nvSpPr>
          <p:spPr bwMode="auto">
            <a:xfrm>
              <a:off x="428596" y="2261874"/>
              <a:ext cx="357906" cy="2406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>
              <a:off x="720513" y="2412993"/>
              <a:ext cx="329944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97" name="Text Box 29"/>
            <p:cNvSpPr txBox="1">
              <a:spLocks noChangeArrowheads="1"/>
            </p:cNvSpPr>
            <p:nvPr/>
          </p:nvSpPr>
          <p:spPr bwMode="auto">
            <a:xfrm>
              <a:off x="822292" y="1714488"/>
              <a:ext cx="220336" cy="285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96" name="Arc 28"/>
            <p:cNvSpPr>
              <a:spLocks/>
            </p:cNvSpPr>
            <p:nvPr/>
          </p:nvSpPr>
          <p:spPr bwMode="auto">
            <a:xfrm>
              <a:off x="1042628" y="1889114"/>
              <a:ext cx="201322" cy="3503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95" name="Text Box 27"/>
            <p:cNvSpPr txBox="1">
              <a:spLocks noChangeArrowheads="1"/>
            </p:cNvSpPr>
            <p:nvPr/>
          </p:nvSpPr>
          <p:spPr bwMode="auto">
            <a:xfrm>
              <a:off x="2068196" y="2239486"/>
              <a:ext cx="410400" cy="348133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94" name="Text Box 26"/>
            <p:cNvSpPr txBox="1">
              <a:spLocks noChangeArrowheads="1"/>
            </p:cNvSpPr>
            <p:nvPr/>
          </p:nvSpPr>
          <p:spPr bwMode="auto">
            <a:xfrm>
              <a:off x="2486589" y="2239486"/>
              <a:ext cx="347839" cy="348133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>
              <a:off x="1715937" y="2412993"/>
              <a:ext cx="331063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92" name="Text Box 24"/>
            <p:cNvSpPr txBox="1">
              <a:spLocks noChangeArrowheads="1"/>
            </p:cNvSpPr>
            <p:nvPr/>
          </p:nvSpPr>
          <p:spPr bwMode="auto">
            <a:xfrm>
              <a:off x="4132918" y="2266352"/>
              <a:ext cx="410473" cy="2899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>
              <a:off x="2753863" y="2412993"/>
              <a:ext cx="329944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90" name="Text Box 22"/>
            <p:cNvSpPr txBox="1">
              <a:spLocks noChangeArrowheads="1"/>
            </p:cNvSpPr>
            <p:nvPr/>
          </p:nvSpPr>
          <p:spPr bwMode="auto">
            <a:xfrm>
              <a:off x="1510142" y="2936872"/>
              <a:ext cx="1344383" cy="3492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）删除前</a:t>
              </a:r>
            </a:p>
          </p:txBody>
        </p:sp>
        <p:sp>
          <p:nvSpPr>
            <p:cNvPr id="58389" name="Text Box 21"/>
            <p:cNvSpPr txBox="1">
              <a:spLocks noChangeArrowheads="1"/>
            </p:cNvSpPr>
            <p:nvPr/>
          </p:nvSpPr>
          <p:spPr bwMode="auto">
            <a:xfrm>
              <a:off x="3126218" y="2239486"/>
              <a:ext cx="410400" cy="348133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88" name="Text Box 20"/>
            <p:cNvSpPr txBox="1">
              <a:spLocks noChangeArrowheads="1"/>
            </p:cNvSpPr>
            <p:nvPr/>
          </p:nvSpPr>
          <p:spPr bwMode="auto">
            <a:xfrm>
              <a:off x="3542374" y="2239486"/>
              <a:ext cx="350076" cy="348133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3791789" y="2412993"/>
              <a:ext cx="329944" cy="111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357158" y="1571612"/>
              <a:ext cx="4214842" cy="171451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28728" y="3500438"/>
            <a:ext cx="4214842" cy="1714512"/>
            <a:chOff x="2571736" y="3786190"/>
            <a:chExt cx="4214842" cy="1714512"/>
          </a:xfrm>
        </p:grpSpPr>
        <p:sp>
          <p:nvSpPr>
            <p:cNvPr id="58386" name="Text Box 18"/>
            <p:cNvSpPr txBox="1">
              <a:spLocks noChangeArrowheads="1"/>
            </p:cNvSpPr>
            <p:nvPr/>
          </p:nvSpPr>
          <p:spPr bwMode="auto">
            <a:xfrm>
              <a:off x="3335407" y="4506676"/>
              <a:ext cx="410400" cy="34925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85" name="Text Box 17"/>
            <p:cNvSpPr txBox="1">
              <a:spLocks noChangeArrowheads="1"/>
            </p:cNvSpPr>
            <p:nvPr/>
          </p:nvSpPr>
          <p:spPr bwMode="auto">
            <a:xfrm>
              <a:off x="3752682" y="4506676"/>
              <a:ext cx="347839" cy="34925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84" name="Text Box 16"/>
            <p:cNvSpPr txBox="1">
              <a:spLocks noChangeArrowheads="1"/>
            </p:cNvSpPr>
            <p:nvPr/>
          </p:nvSpPr>
          <p:spPr bwMode="auto">
            <a:xfrm>
              <a:off x="2643174" y="4540258"/>
              <a:ext cx="272903" cy="2899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>
              <a:off x="2963052" y="4681302"/>
              <a:ext cx="329944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82" name="Text Box 14"/>
            <p:cNvSpPr txBox="1">
              <a:spLocks noChangeArrowheads="1"/>
            </p:cNvSpPr>
            <p:nvPr/>
          </p:nvSpPr>
          <p:spPr bwMode="auto">
            <a:xfrm>
              <a:off x="3063713" y="3982797"/>
              <a:ext cx="221454" cy="285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81" name="Arc 13"/>
            <p:cNvSpPr>
              <a:spLocks/>
            </p:cNvSpPr>
            <p:nvPr/>
          </p:nvSpPr>
          <p:spPr bwMode="auto">
            <a:xfrm>
              <a:off x="3285167" y="4157423"/>
              <a:ext cx="201322" cy="3492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80" name="Text Box 12"/>
            <p:cNvSpPr txBox="1">
              <a:spLocks noChangeArrowheads="1"/>
            </p:cNvSpPr>
            <p:nvPr/>
          </p:nvSpPr>
          <p:spPr bwMode="auto">
            <a:xfrm>
              <a:off x="4340880" y="4506676"/>
              <a:ext cx="410400" cy="34925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79" name="Text Box 11"/>
            <p:cNvSpPr txBox="1">
              <a:spLocks noChangeArrowheads="1"/>
            </p:cNvSpPr>
            <p:nvPr/>
          </p:nvSpPr>
          <p:spPr bwMode="auto">
            <a:xfrm>
              <a:off x="4748106" y="4506676"/>
              <a:ext cx="348958" cy="34925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78" name="Text Box 10"/>
            <p:cNvSpPr txBox="1">
              <a:spLocks noChangeArrowheads="1"/>
            </p:cNvSpPr>
            <p:nvPr/>
          </p:nvSpPr>
          <p:spPr bwMode="auto">
            <a:xfrm>
              <a:off x="6409012" y="4533541"/>
              <a:ext cx="323233" cy="341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>
              <a:off x="4996403" y="4681302"/>
              <a:ext cx="328826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76" name="Text Box 8"/>
            <p:cNvSpPr txBox="1">
              <a:spLocks noChangeArrowheads="1"/>
            </p:cNvSpPr>
            <p:nvPr/>
          </p:nvSpPr>
          <p:spPr bwMode="auto">
            <a:xfrm>
              <a:off x="3752682" y="5151450"/>
              <a:ext cx="1344383" cy="3492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）删除后</a:t>
              </a:r>
            </a:p>
          </p:txBody>
        </p:sp>
        <p:sp>
          <p:nvSpPr>
            <p:cNvPr id="58375" name="Text Box 7"/>
            <p:cNvSpPr txBox="1">
              <a:spLocks noChangeArrowheads="1"/>
            </p:cNvSpPr>
            <p:nvPr/>
          </p:nvSpPr>
          <p:spPr bwMode="auto">
            <a:xfrm>
              <a:off x="5368776" y="4506676"/>
              <a:ext cx="410400" cy="34925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74" name="Text Box 6"/>
            <p:cNvSpPr txBox="1">
              <a:spLocks noChangeArrowheads="1"/>
            </p:cNvSpPr>
            <p:nvPr/>
          </p:nvSpPr>
          <p:spPr bwMode="auto">
            <a:xfrm>
              <a:off x="5796098" y="4506676"/>
              <a:ext cx="348958" cy="34925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73" name="Line 5"/>
            <p:cNvSpPr>
              <a:spLocks noChangeShapeType="1"/>
            </p:cNvSpPr>
            <p:nvPr/>
          </p:nvSpPr>
          <p:spPr bwMode="auto">
            <a:xfrm>
              <a:off x="6044395" y="4681302"/>
              <a:ext cx="328826" cy="111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72" name="Line 4"/>
            <p:cNvSpPr>
              <a:spLocks noChangeShapeType="1"/>
            </p:cNvSpPr>
            <p:nvPr/>
          </p:nvSpPr>
          <p:spPr bwMode="auto">
            <a:xfrm flipV="1">
              <a:off x="3937227" y="4264886"/>
              <a:ext cx="0" cy="349252"/>
            </a:xfrm>
            <a:prstGeom prst="line">
              <a:avLst/>
            </a:prstGeom>
            <a:ln w="19050">
              <a:headEnd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71" name="Line 3"/>
            <p:cNvSpPr>
              <a:spLocks noChangeShapeType="1"/>
            </p:cNvSpPr>
            <p:nvPr/>
          </p:nvSpPr>
          <p:spPr bwMode="auto">
            <a:xfrm>
              <a:off x="3937227" y="4264886"/>
              <a:ext cx="1610575" cy="0"/>
            </a:xfrm>
            <a:prstGeom prst="line">
              <a:avLst/>
            </a:prstGeom>
            <a:ln w="19050">
              <a:headEnd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70" name="Line 2"/>
            <p:cNvSpPr>
              <a:spLocks noChangeShapeType="1"/>
            </p:cNvSpPr>
            <p:nvPr/>
          </p:nvSpPr>
          <p:spPr bwMode="auto">
            <a:xfrm>
              <a:off x="5548920" y="4273841"/>
              <a:ext cx="0" cy="221641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2571736" y="3786190"/>
              <a:ext cx="4214842" cy="171451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59</a:t>
            </a:fld>
            <a:r>
              <a:rPr lang="en-US" altLang="zh-CN" smtClean="0"/>
              <a:t>/85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28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142976" y="357166"/>
            <a:ext cx="467677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2.1.2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的基本运算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357290" y="2071678"/>
            <a:ext cx="735814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InitList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。其作用是建立一个空表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（即建立线性表的构架，但不含任何数据元素）。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DestroyList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。其作用是释放线性表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的内存空间。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线性表的长度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GetLength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。其作用是返回线性表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线性表中第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GetElem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L,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i,e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。其作用是返回线性表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个数据元素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1428736"/>
            <a:ext cx="450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通常线性表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List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的基本运算如下：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232" y="1643050"/>
            <a:ext cx="553998" cy="3429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2.1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的基本概念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428728" y="1071546"/>
            <a:ext cx="5286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指结点的后继结点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过程：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57290" y="357166"/>
            <a:ext cx="2000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pc="3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删除操作：</a:t>
            </a:r>
            <a:endParaRPr lang="zh-CN" altLang="en-US" sz="2200" spc="3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0232" y="1571612"/>
            <a:ext cx="3357586" cy="96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p-&gt;next=q-&gt;next;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free(q);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0364" y="3857628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1868" y="3857628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568364" y="4071942"/>
            <a:ext cx="43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28926" y="3143248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弧形 11"/>
          <p:cNvSpPr/>
          <p:nvPr/>
        </p:nvSpPr>
        <p:spPr>
          <a:xfrm>
            <a:off x="2928926" y="3357562"/>
            <a:ext cx="500066" cy="1071570"/>
          </a:xfrm>
          <a:prstGeom prst="arc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97388" y="3857628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68892" y="3857628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997520" y="4071942"/>
            <a:ext cx="43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3" idx="1"/>
          </p:cNvCxnSpPr>
          <p:nvPr/>
        </p:nvCxnSpPr>
        <p:spPr>
          <a:xfrm>
            <a:off x="3925686" y="407194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497190" y="3857628"/>
            <a:ext cx="1500198" cy="1071570"/>
            <a:chOff x="4497190" y="3857628"/>
            <a:chExt cx="1500198" cy="1071570"/>
          </a:xfrm>
        </p:grpSpPr>
        <p:sp>
          <p:nvSpPr>
            <p:cNvPr id="13" name="矩形 12"/>
            <p:cNvSpPr/>
            <p:nvPr/>
          </p:nvSpPr>
          <p:spPr>
            <a:xfrm>
              <a:off x="4497190" y="385762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*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68694" y="385762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endCxn id="15" idx="1"/>
            </p:cNvCxnSpPr>
            <p:nvPr/>
          </p:nvCxnSpPr>
          <p:spPr>
            <a:xfrm flipV="1">
              <a:off x="5425884" y="4071942"/>
              <a:ext cx="5715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3" idx="2"/>
            </p:cNvCxnSpPr>
            <p:nvPr/>
          </p:nvCxnSpPr>
          <p:spPr>
            <a:xfrm rot="5400000" flipH="1" flipV="1">
              <a:off x="4568628" y="4500570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11504" y="4529088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3971109" y="3236058"/>
            <a:ext cx="2677885" cy="820783"/>
          </a:xfrm>
          <a:custGeom>
            <a:avLst/>
            <a:gdLst>
              <a:gd name="connsiteX0" fmla="*/ 0 w 2677885"/>
              <a:gd name="connsiteY0" fmla="*/ 820783 h 820783"/>
              <a:gd name="connsiteX1" fmla="*/ 365760 w 2677885"/>
              <a:gd name="connsiteY1" fmla="*/ 154577 h 820783"/>
              <a:gd name="connsiteX2" fmla="*/ 1985554 w 2677885"/>
              <a:gd name="connsiteY2" fmla="*/ 76200 h 820783"/>
              <a:gd name="connsiteX3" fmla="*/ 2677885 w 2677885"/>
              <a:gd name="connsiteY3" fmla="*/ 611777 h 82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885" h="820783">
                <a:moveTo>
                  <a:pt x="0" y="820783"/>
                </a:moveTo>
                <a:cubicBezTo>
                  <a:pt x="17417" y="549728"/>
                  <a:pt x="34834" y="278674"/>
                  <a:pt x="365760" y="154577"/>
                </a:cubicBezTo>
                <a:cubicBezTo>
                  <a:pt x="696686" y="30480"/>
                  <a:pt x="1600200" y="0"/>
                  <a:pt x="1985554" y="76200"/>
                </a:cubicBezTo>
                <a:cubicBezTo>
                  <a:pt x="2370908" y="152400"/>
                  <a:pt x="2524396" y="382088"/>
                  <a:pt x="2677885" y="611777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1181106" y="403245"/>
            <a:ext cx="7677174" cy="58307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DelElem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&lt;=0) return 0;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 &amp;&amp; j&lt;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查找第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j++;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(p==NULL) return 0;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未找到第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个结点时返回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找到第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nb-NO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nb-NO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q=p-&gt;next;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指向被删结点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(q==NULL) return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没有第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个结点时返回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p-&gt;next=q-&gt;next;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从单链表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free(q);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释放其空间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1;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142976" y="476250"/>
            <a:ext cx="750099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）输出线性表运算算法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从第一个数据结点开始，沿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域逐个往下遍历，输出每个遍历到结点的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域，直到尾结点为止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1714480" y="2214554"/>
            <a:ext cx="6643734" cy="3338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DispList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*p=L-&gt;next;</a:t>
            </a:r>
          </a:p>
          <a:p>
            <a:pPr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",p-&gt;data);</a:t>
            </a:r>
          </a:p>
          <a:p>
            <a:pPr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1428728" y="1643050"/>
            <a:ext cx="721523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通过调用基本运算算法来创建单链表，其过程是先初始化一个单链表，然后向其中一个一个地插入元素。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介绍是快速创建整个单链表的算法，也称为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整体建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由它来创建单链表，这种建立单链表的常用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有两种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7290" y="714356"/>
            <a:ext cx="407196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整体创建单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链表的算法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1357290" y="714356"/>
            <a:ext cx="307183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）头插法建表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1285852" y="1500174"/>
            <a:ext cx="7461274" cy="3269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一个空单链表（含有一个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指向的头结点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读取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个元素）中的一个元素，生成一个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，将读取的数据元素存放到新结点的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域中。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到当前链表的表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再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读取数组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的下一个元素，采用相同的操作建立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并插入到单链表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中，直到数组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中所有元素读完为止。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0" y="29813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1214414" y="736943"/>
            <a:ext cx="7715304" cy="49997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CreateListF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L,ElemType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a[],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*s;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L=(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));//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创建头结点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头结点的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域置空，表示一个空单链表</a:t>
            </a:r>
          </a:p>
          <a:p>
            <a:pPr>
              <a:lnSpc>
                <a:spcPct val="20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数组所有元素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s-&gt;data=a[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创建存放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元素的新</a:t>
            </a:r>
            <a:r>
              <a:rPr lang="zh-CN" altLang="en-US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en-US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s-&gt;next=L-&gt;next;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插在头结点之后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L-&gt;next=s;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1285852" y="857232"/>
            <a:ext cx="7678761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包含元素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，则调用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CreateListF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,4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建立的单链表如下图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从中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看到，单链表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中数据结点的次序与数组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的元素次序正好相反。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928794" y="2928934"/>
            <a:ext cx="6572296" cy="1285884"/>
            <a:chOff x="1928794" y="2928934"/>
            <a:chExt cx="6572296" cy="1285884"/>
          </a:xfrm>
        </p:grpSpPr>
        <p:sp>
          <p:nvSpPr>
            <p:cNvPr id="6" name="矩形 5"/>
            <p:cNvSpPr/>
            <p:nvPr/>
          </p:nvSpPr>
          <p:spPr>
            <a:xfrm>
              <a:off x="2000232" y="3643314"/>
              <a:ext cx="571504" cy="4286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571736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8794" y="292893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弧形 8"/>
            <p:cNvSpPr/>
            <p:nvPr/>
          </p:nvSpPr>
          <p:spPr>
            <a:xfrm>
              <a:off x="1928794" y="3143248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357554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29058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endCxn id="10" idx="1"/>
            </p:cNvCxnSpPr>
            <p:nvPr/>
          </p:nvCxnSpPr>
          <p:spPr>
            <a:xfrm flipV="1">
              <a:off x="2928926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4714876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86380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14" idx="1"/>
            </p:cNvCxnSpPr>
            <p:nvPr/>
          </p:nvCxnSpPr>
          <p:spPr>
            <a:xfrm flipV="1">
              <a:off x="4286248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072198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43702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>
              <a:endCxn id="17" idx="1"/>
            </p:cNvCxnSpPr>
            <p:nvPr/>
          </p:nvCxnSpPr>
          <p:spPr>
            <a:xfrm flipV="1">
              <a:off x="5643570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7358082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929586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endCxn id="20" idx="1"/>
            </p:cNvCxnSpPr>
            <p:nvPr/>
          </p:nvCxnSpPr>
          <p:spPr>
            <a:xfrm flipV="1">
              <a:off x="6929454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1285852" y="428604"/>
            <a:ext cx="36766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）尾插法建表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1322364" y="1142984"/>
            <a:ext cx="7393040" cy="375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一个空单链表（含有一个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指向的头结点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读取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个元素）中的一个元素，生成一个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，将读取的数据元素存放到新结点的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域中。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到当前链表的表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再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读取数组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的下一个元素，采用相同的操作建立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并插入到单链表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中，直到数组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中所有元素读完为止。</a:t>
            </a: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尾插法算法每次将新结点插到当前链表的表尾上，为此增加一个尾指针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，使其始终指向当前链表的尾结点。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0" y="29813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1285852" y="500042"/>
            <a:ext cx="7462860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CreateListR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*&amp;L,ElemType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a[],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*s,*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L=(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 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创建头结点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始终指向尾结点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初始时指向头结点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s-&gt;data=a[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创建存放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元素的新</a:t>
            </a:r>
            <a:r>
              <a:rPr lang="zh-CN" altLang="en-US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en-US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-&gt;next=s;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 dirty="0" err="1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=s;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域置为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285852" y="571480"/>
            <a:ext cx="764386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包含元素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，则调用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CreateListR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,4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建立的单链表如下图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从中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看到，单链表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中数据结点的次序与数组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的元素次序相同。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785918" y="2643182"/>
            <a:ext cx="6572296" cy="1285884"/>
            <a:chOff x="1928794" y="2928934"/>
            <a:chExt cx="6572296" cy="1285884"/>
          </a:xfrm>
        </p:grpSpPr>
        <p:sp>
          <p:nvSpPr>
            <p:cNvPr id="7" name="矩形 6"/>
            <p:cNvSpPr/>
            <p:nvPr/>
          </p:nvSpPr>
          <p:spPr>
            <a:xfrm>
              <a:off x="2000232" y="3643314"/>
              <a:ext cx="571504" cy="4286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71736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28794" y="292893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弧形 9"/>
            <p:cNvSpPr/>
            <p:nvPr/>
          </p:nvSpPr>
          <p:spPr>
            <a:xfrm>
              <a:off x="1928794" y="3143248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357554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929058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endCxn id="11" idx="1"/>
            </p:cNvCxnSpPr>
            <p:nvPr/>
          </p:nvCxnSpPr>
          <p:spPr>
            <a:xfrm flipV="1">
              <a:off x="2928926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4714876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86380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14" idx="1"/>
            </p:cNvCxnSpPr>
            <p:nvPr/>
          </p:nvCxnSpPr>
          <p:spPr>
            <a:xfrm flipV="1">
              <a:off x="4286248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072198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43702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>
              <a:endCxn id="17" idx="1"/>
            </p:cNvCxnSpPr>
            <p:nvPr/>
          </p:nvCxnSpPr>
          <p:spPr>
            <a:xfrm flipV="1">
              <a:off x="5643570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7358082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929586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endCxn id="20" idx="1"/>
            </p:cNvCxnSpPr>
            <p:nvPr/>
          </p:nvCxnSpPr>
          <p:spPr>
            <a:xfrm flipV="1">
              <a:off x="6929454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252544" y="1000108"/>
            <a:ext cx="7677174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值查找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Locate(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L,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中存在一个或多个值与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相等的元素，则其作用是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返回第一个值为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的元素的逻辑序号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nb-NO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nb-NO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zh-CN" altLang="nb-NO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nb-NO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InsElem(L,</a:t>
            </a:r>
            <a:r>
              <a:rPr lang="nb-NO" altLang="zh-CN" sz="20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nb-NO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nb-NO" altLang="zh-CN" sz="20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。其作用是在线性表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个位置上增加一个以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为值的新元素，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DelElem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L,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。其作用是删除线性表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元素值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DispList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。其作用是按前后次序输出线性表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的所有元素值。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1643050"/>
            <a:ext cx="553998" cy="3429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2.1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的基本概念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单链表课堂练习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zh-CN" dirty="0" smtClean="0"/>
              <a:t>在一个单链表</a:t>
            </a:r>
            <a:r>
              <a:rPr lang="en-US" altLang="zh-CN" dirty="0" smtClean="0"/>
              <a:t>head</a:t>
            </a:r>
            <a:r>
              <a:rPr lang="zh-CN" altLang="zh-CN" dirty="0" smtClean="0"/>
              <a:t>中，若要在指针</a:t>
            </a:r>
            <a:r>
              <a:rPr lang="en-US" altLang="zh-CN" dirty="0" smtClean="0"/>
              <a:t>p</a:t>
            </a:r>
            <a:r>
              <a:rPr lang="zh-CN" altLang="zh-CN" dirty="0" smtClean="0"/>
              <a:t>所指结点后插入一个</a:t>
            </a:r>
            <a:r>
              <a:rPr lang="en-US" altLang="zh-CN" dirty="0" smtClean="0"/>
              <a:t>q</a:t>
            </a:r>
            <a:r>
              <a:rPr lang="zh-CN" altLang="zh-CN" dirty="0" smtClean="0"/>
              <a:t>指针所指结点，则执行</a:t>
            </a:r>
            <a:r>
              <a:rPr lang="en-US" altLang="zh-CN" dirty="0" smtClean="0"/>
              <a:t>_____</a:t>
            </a:r>
            <a:r>
              <a:rPr lang="zh-CN" altLang="zh-CN" dirty="0" smtClean="0"/>
              <a:t>。</a:t>
            </a:r>
          </a:p>
          <a:p>
            <a:pPr>
              <a:buNone/>
            </a:pPr>
            <a:r>
              <a:rPr lang="en-US" altLang="zh-CN" dirty="0" smtClean="0"/>
              <a:t>A. p-&gt;next=q-&gt;next; q-&gt;next=p;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B. q-&gt;next=p-&gt;next; p=q;	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C. p-&gt;next=q-&gt;next; p-&gt;next=q;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D. q-&gt;next=p-&gt;next; p-&gt;next=q;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单链表课堂练习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zh-CN" dirty="0" smtClean="0"/>
              <a:t>在一个单链表</a:t>
            </a:r>
            <a:r>
              <a:rPr lang="en-US" altLang="zh-CN" dirty="0" smtClean="0"/>
              <a:t>head</a:t>
            </a:r>
            <a:r>
              <a:rPr lang="zh-CN" altLang="zh-CN" dirty="0" smtClean="0"/>
              <a:t>中，若要删除指针</a:t>
            </a:r>
            <a:r>
              <a:rPr lang="en-US" altLang="zh-CN" dirty="0" smtClean="0"/>
              <a:t>p</a:t>
            </a:r>
            <a:r>
              <a:rPr lang="zh-CN" altLang="zh-CN" dirty="0" smtClean="0"/>
              <a:t>所指结点的后继结点，则执行</a:t>
            </a:r>
            <a:r>
              <a:rPr lang="en-US" altLang="zh-CN" dirty="0" smtClean="0"/>
              <a:t>_____</a:t>
            </a:r>
            <a:r>
              <a:rPr lang="zh-CN" altLang="zh-CN" dirty="0" smtClean="0"/>
              <a:t>。</a:t>
            </a:r>
          </a:p>
          <a:p>
            <a:pPr>
              <a:buNone/>
            </a:pPr>
            <a:r>
              <a:rPr lang="en-US" altLang="zh-CN" dirty="0" smtClean="0"/>
              <a:t>A. p=p-&gt;</a:t>
            </a:r>
            <a:r>
              <a:rPr lang="en-US" altLang="zh-CN" dirty="0" err="1" smtClean="0"/>
              <a:t>next;free</a:t>
            </a:r>
            <a:r>
              <a:rPr lang="en-US" altLang="zh-CN" dirty="0" smtClean="0"/>
              <a:t>(p);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B. p-&gt;next=p-&gt;next-&gt;next; free(p);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C. q= p-&gt;next ;q-&gt;next=p-&gt;next; free(q);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D. q=p-&gt;next; p-&gt;next=q-&gt;next ;free(q);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单链表课堂练习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zh-CN" dirty="0" smtClean="0"/>
              <a:t>完成下列打印带头单链表的各元素的算法</a:t>
            </a:r>
            <a:r>
              <a:rPr lang="en-US" altLang="zh-CN" dirty="0" smtClean="0"/>
              <a:t>. 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List           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data;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List *next;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} Node</a:t>
            </a:r>
            <a:r>
              <a:rPr lang="zh-CN" altLang="zh-CN" dirty="0" smtClean="0"/>
              <a:t>，</a:t>
            </a:r>
            <a:r>
              <a:rPr lang="en-US" altLang="zh-CN" dirty="0" smtClean="0"/>
              <a:t>*Link;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printlk</a:t>
            </a:r>
            <a:r>
              <a:rPr lang="en-US" altLang="zh-CN" dirty="0" smtClean="0"/>
              <a:t>(Link head) 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{Link p=head-&gt;next;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while( </a:t>
            </a:r>
            <a:r>
              <a:rPr lang="en-US" altLang="zh-CN" u="sng" dirty="0" smtClean="0"/>
              <a:t>   </a:t>
            </a:r>
            <a:r>
              <a:rPr lang="zh-CN" altLang="zh-CN" u="sng" dirty="0" smtClean="0"/>
              <a:t>（</a:t>
            </a:r>
            <a:r>
              <a:rPr lang="en-US" altLang="zh-CN" u="sng" dirty="0" smtClean="0"/>
              <a:t>1</a:t>
            </a:r>
            <a:r>
              <a:rPr lang="zh-CN" altLang="zh-CN" u="sng" dirty="0" smtClean="0"/>
              <a:t>）</a:t>
            </a:r>
            <a:r>
              <a:rPr lang="en-US" altLang="zh-CN" u="sng" dirty="0" smtClean="0"/>
              <a:t>     </a:t>
            </a:r>
            <a:r>
              <a:rPr lang="en-US" altLang="zh-CN" dirty="0" smtClean="0"/>
              <a:t> )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{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(“%d\</a:t>
            </a:r>
            <a:r>
              <a:rPr lang="en-US" altLang="zh-CN" dirty="0" err="1" smtClean="0"/>
              <a:t>n”,p</a:t>
            </a:r>
            <a:r>
              <a:rPr lang="en-US" altLang="zh-CN" dirty="0" smtClean="0"/>
              <a:t>-&gt;data);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u="sng" dirty="0" smtClean="0"/>
              <a:t>    </a:t>
            </a:r>
            <a:r>
              <a:rPr lang="zh-CN" altLang="zh-CN" u="sng" dirty="0" smtClean="0"/>
              <a:t>（</a:t>
            </a:r>
            <a:r>
              <a:rPr lang="en-US" altLang="zh-CN" u="sng" dirty="0" smtClean="0"/>
              <a:t>2</a:t>
            </a:r>
            <a:r>
              <a:rPr lang="zh-CN" altLang="zh-CN" u="sng" dirty="0" smtClean="0"/>
              <a:t>）</a:t>
            </a:r>
            <a:r>
              <a:rPr lang="en-US" altLang="zh-CN" u="sng" dirty="0" smtClean="0"/>
              <a:t>      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单链表课堂练习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zh-CN" dirty="0" smtClean="0"/>
              <a:t>读程序写结果：</a:t>
            </a:r>
          </a:p>
          <a:p>
            <a:pPr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List           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number;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List *next;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} Node</a:t>
            </a:r>
            <a:r>
              <a:rPr lang="zh-CN" altLang="zh-CN" dirty="0" smtClean="0"/>
              <a:t>，</a:t>
            </a:r>
            <a:r>
              <a:rPr lang="en-US" altLang="zh-CN" dirty="0" smtClean="0"/>
              <a:t>*Link;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void func1(Link p)//p</a:t>
            </a:r>
            <a:r>
              <a:rPr lang="zh-CN" altLang="zh-CN" dirty="0" smtClean="0"/>
              <a:t>指向单链表</a:t>
            </a:r>
          </a:p>
          <a:p>
            <a:pPr>
              <a:buNone/>
            </a:pPr>
            <a:r>
              <a:rPr lang="en-US" altLang="zh-CN" dirty="0" smtClean="0"/>
              <a:t>{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while(p!=NULL)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{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(“%d\</a:t>
            </a:r>
            <a:r>
              <a:rPr lang="en-US" altLang="zh-CN" dirty="0" err="1" smtClean="0"/>
              <a:t>n”,p</a:t>
            </a:r>
            <a:r>
              <a:rPr lang="en-US" altLang="zh-CN" dirty="0" smtClean="0"/>
              <a:t>-&gt;number);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p=p-&gt;next;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14480" y="1428736"/>
            <a:ext cx="6572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线性表抽象数据类型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List</a:t>
            </a: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=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线性表中元素的逻辑结构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基本运算定义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32" y="1643050"/>
            <a:ext cx="553998" cy="3429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2.1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的基本概念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285728"/>
            <a:ext cx="478634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2.1.2  </a:t>
            </a:r>
            <a:r>
              <a:rPr lang="zh-CN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线性表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的抽象数据类型描述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829777"/>
            <a:ext cx="8358246" cy="586916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72000" bIns="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 List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 0</a:t>
            </a:r>
            <a:r>
              <a:rPr lang="zh-CN" altLang="zh-CN" sz="16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6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≥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是用户指定的类型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数据关系：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={&lt;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|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基本运算（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个）：</a:t>
            </a:r>
            <a:endParaRPr lang="zh-CN" altLang="zh-CN" sz="16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void CreateList(E []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：由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数组建立线性表的相应存储结构。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void Add(E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：将元素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线性表末尾。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size()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：求线性表的长度。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void Setsize(int nlen)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：设置线性表的长度为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nlen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 GetElem(int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：求线性表中序号为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void SetElem(int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：设置线性表中序号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的元素为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GetNo(E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：求线性表中第一个值为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的元素的序号。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/>
              <a:t>    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swap(int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：交换线性表中序号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和序号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的元素。</a:t>
            </a:r>
            <a:endParaRPr lang="en-US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void Insert(int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：在线性表中插入数据元素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作为第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void Delete(int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：在线性表中删除第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个数据元素。</a:t>
            </a:r>
            <a:endParaRPr lang="en-US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String toString()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：将线性表转换为字符串。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</a:t>
            </a:fld>
            <a:r>
              <a:rPr lang="en-US" altLang="zh-CN" smtClean="0"/>
              <a:t>/58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9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1659</TotalTime>
  <Words>4358</Words>
  <Application>Microsoft Office PowerPoint</Application>
  <PresentationFormat>全屏显示(4:3)</PresentationFormat>
  <Paragraphs>774</Paragraphs>
  <Slides>73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90" baseType="lpstr">
      <vt:lpstr>仿宋</vt:lpstr>
      <vt:lpstr>黑体</vt:lpstr>
      <vt:lpstr>华文中宋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Consolas</vt:lpstr>
      <vt:lpstr>Gill Sans MT</vt:lpstr>
      <vt:lpstr>Times New Roman</vt:lpstr>
      <vt:lpstr>Verdana</vt:lpstr>
      <vt:lpstr>Wingdings 2</vt:lpstr>
      <vt:lpstr>夏至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学习的路线</vt:lpstr>
      <vt:lpstr>计算机提供的顺序存储</vt:lpstr>
      <vt:lpstr>PowerPoint 演示文稿</vt:lpstr>
      <vt:lpstr>课程回顾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顺序表的程序练习题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单链表课堂练习1</vt:lpstr>
      <vt:lpstr>单链表课堂练习2</vt:lpstr>
      <vt:lpstr>单链表课堂练习3</vt:lpstr>
      <vt:lpstr>单链表课堂练习4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CCP</cp:lastModifiedBy>
  <cp:revision>370</cp:revision>
  <dcterms:created xsi:type="dcterms:W3CDTF">2012-11-28T00:02:12Z</dcterms:created>
  <dcterms:modified xsi:type="dcterms:W3CDTF">2022-03-08T00:45:28Z</dcterms:modified>
</cp:coreProperties>
</file>