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4" r:id="rId3"/>
    <p:sldId id="475" r:id="rId5"/>
    <p:sldId id="288" r:id="rId6"/>
    <p:sldId id="438" r:id="rId7"/>
    <p:sldId id="289" r:id="rId8"/>
    <p:sldId id="320" r:id="rId9"/>
    <p:sldId id="290" r:id="rId10"/>
    <p:sldId id="291" r:id="rId11"/>
    <p:sldId id="292" r:id="rId12"/>
    <p:sldId id="293" r:id="rId13"/>
    <p:sldId id="294" r:id="rId14"/>
    <p:sldId id="477" r:id="rId15"/>
    <p:sldId id="439" r:id="rId16"/>
    <p:sldId id="299" r:id="rId17"/>
    <p:sldId id="300" r:id="rId18"/>
    <p:sldId id="588" r:id="rId19"/>
    <p:sldId id="478" r:id="rId20"/>
    <p:sldId id="440" r:id="rId21"/>
    <p:sldId id="301" r:id="rId22"/>
    <p:sldId id="302" r:id="rId23"/>
    <p:sldId id="590" r:id="rId24"/>
    <p:sldId id="591" r:id="rId25"/>
    <p:sldId id="303" r:id="rId26"/>
    <p:sldId id="304" r:id="rId27"/>
    <p:sldId id="592" r:id="rId28"/>
    <p:sldId id="305" r:id="rId29"/>
    <p:sldId id="306" r:id="rId30"/>
    <p:sldId id="307" r:id="rId31"/>
    <p:sldId id="594" r:id="rId32"/>
    <p:sldId id="308" r:id="rId33"/>
    <p:sldId id="309" r:id="rId34"/>
    <p:sldId id="310" r:id="rId35"/>
    <p:sldId id="595" r:id="rId36"/>
    <p:sldId id="596" r:id="rId37"/>
    <p:sldId id="597" r:id="rId38"/>
    <p:sldId id="598" r:id="rId39"/>
    <p:sldId id="323" r:id="rId40"/>
    <p:sldId id="327" r:id="rId41"/>
    <p:sldId id="324" r:id="rId42"/>
    <p:sldId id="326" r:id="rId43"/>
    <p:sldId id="328" r:id="rId44"/>
    <p:sldId id="330" r:id="rId45"/>
    <p:sldId id="331" r:id="rId46"/>
    <p:sldId id="338" r:id="rId47"/>
    <p:sldId id="339" r:id="rId48"/>
    <p:sldId id="449" r:id="rId49"/>
    <p:sldId id="340" r:id="rId50"/>
    <p:sldId id="341" r:id="rId51"/>
    <p:sldId id="342" r:id="rId52"/>
    <p:sldId id="623" r:id="rId53"/>
    <p:sldId id="624" r:id="rId54"/>
    <p:sldId id="625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35" r:id="rId65"/>
    <p:sldId id="636" r:id="rId66"/>
    <p:sldId id="637" r:id="rId67"/>
    <p:sldId id="638" r:id="rId68"/>
    <p:sldId id="639" r:id="rId69"/>
    <p:sldId id="640" r:id="rId70"/>
    <p:sldId id="641" r:id="rId71"/>
    <p:sldId id="642" r:id="rId72"/>
    <p:sldId id="643" r:id="rId73"/>
    <p:sldId id="644" r:id="rId74"/>
    <p:sldId id="645" r:id="rId75"/>
    <p:sldId id="646" r:id="rId76"/>
    <p:sldId id="647" r:id="rId77"/>
    <p:sldId id="648" r:id="rId78"/>
    <p:sldId id="649" r:id="rId79"/>
    <p:sldId id="650" r:id="rId80"/>
    <p:sldId id="651" r:id="rId81"/>
    <p:sldId id="652" r:id="rId82"/>
    <p:sldId id="653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3300"/>
    <a:srgbClr val="006600"/>
    <a:srgbClr val="FF0000"/>
    <a:srgbClr val="0033CC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60"/>
      </p:cViewPr>
      <p:guideLst>
        <p:guide orient="horz" pos="21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A23EA-D17A-4A43-87A7-6D77DBA45D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130D-9076-4312-97FC-D45E7DD0D2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EB-31B6-4D42-9567-8486D2F9645C}" type="slidenum">
              <a:rPr lang="en-US" altLang="zh-CN" smtClean="0"/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59F2-08EE-4E7D-AB86-BA24E36D042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75E0-7759-47EE-BDA3-3C9CE11D7D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676F-29AD-476E-8214-400450A946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47E-58CB-4950-81AB-B5F75BF47220}" type="slidenum">
              <a:rPr lang="en-US" altLang="zh-CN" smtClean="0"/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DC87-8B98-477A-9B94-07E259729F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7AF5-0C5B-4DC4-94F8-6EE2CFEB0D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0AEB-A1B7-4354-82A7-3983398509A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320A-3D1D-4B30-8D3A-91A1D78B7384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A227-69F9-4453-A73B-4772027B682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7751-9C49-451B-9F61-CAC9E2970D16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0A29882-2F0E-464C-88C3-6914F3042B47}" type="slidenum">
              <a:rPr lang="en-US" altLang="zh-CN" smtClean="0"/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1357290" y="385567"/>
            <a:ext cx="4857784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线性表的链式存储结构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357163"/>
            <a:ext cx="5286412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2.3.1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线性表的链式存储结构—链表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250030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79" y="4929198"/>
            <a:ext cx="550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结点包含有元素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值和前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后继结点的地址信息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935440" y="3483985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56845" y="4071304"/>
            <a:ext cx="785818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结点</a:t>
            </a:r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70" y="35097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sz="1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428728" y="928670"/>
            <a:ext cx="6481762" cy="3614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*pre=L,*p=pre-&gt;next;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pre=p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429552" cy="17503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）求线性表的长度运算算法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设置一个整型变量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作为计数器，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初值为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初始时指向第一个数据结点。然后沿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域逐个往后查找，每移动一次，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。当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所指结点为空时，结束这个过程，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之值即为表长。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071670" y="2714620"/>
            <a:ext cx="5214974" cy="3522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GetLength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733" y="908991"/>
            <a:ext cx="79296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插入结点操作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插入到单链表中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4890346" y="1489825"/>
            <a:ext cx="3000396" cy="2214578"/>
            <a:chOff x="3929058" y="1500174"/>
            <a:chExt cx="3000396" cy="2214578"/>
          </a:xfrm>
        </p:grpSpPr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4562890" y="2073654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4963710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4012482" y="2110097"/>
              <a:ext cx="29534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4286727" y="2224221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4372069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3" name="Arc 47"/>
            <p:cNvSpPr/>
            <p:nvPr/>
          </p:nvSpPr>
          <p:spPr bwMode="auto">
            <a:xfrm>
              <a:off x="4562890" y="1774437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5493023" y="2073654"/>
              <a:ext cx="463148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5893843" y="2073654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5114258" y="2224221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6442333" y="2102425"/>
              <a:ext cx="32219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6107677" y="2224221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148778" y="2779499"/>
              <a:ext cx="410400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5549598" y="2779499"/>
              <a:ext cx="298218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4680835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4856314" y="2899377"/>
              <a:ext cx="281916" cy="959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3" name="Text Box 37"/>
            <p:cNvSpPr txBox="1">
              <a:spLocks noChangeArrowheads="1"/>
            </p:cNvSpPr>
            <p:nvPr/>
          </p:nvSpPr>
          <p:spPr bwMode="auto">
            <a:xfrm>
              <a:off x="4512069" y="3271700"/>
              <a:ext cx="2004100" cy="3577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s.next=p.next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5721241" y="2373830"/>
              <a:ext cx="959" cy="54376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29058" y="1500174"/>
              <a:ext cx="3000396" cy="221457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36382" y="4173535"/>
            <a:ext cx="3000396" cy="2000264"/>
            <a:chOff x="500034" y="3929066"/>
            <a:chExt cx="3000396" cy="2000264"/>
          </a:xfrm>
        </p:grpSpPr>
        <p:sp>
          <p:nvSpPr>
            <p:cNvPr id="60451" name="Text Box 35"/>
            <p:cNvSpPr txBox="1">
              <a:spLocks noChangeArrowheads="1"/>
            </p:cNvSpPr>
            <p:nvPr/>
          </p:nvSpPr>
          <p:spPr bwMode="auto">
            <a:xfrm>
              <a:off x="1177976" y="4409759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0" name="Text Box 34"/>
            <p:cNvSpPr txBox="1">
              <a:spLocks noChangeArrowheads="1"/>
            </p:cNvSpPr>
            <p:nvPr/>
          </p:nvSpPr>
          <p:spPr bwMode="auto">
            <a:xfrm>
              <a:off x="1578796" y="4409759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900854" y="4560327"/>
              <a:ext cx="283834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988114" y="3961893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6" name="Arc 30"/>
            <p:cNvSpPr/>
            <p:nvPr/>
          </p:nvSpPr>
          <p:spPr bwMode="auto">
            <a:xfrm>
              <a:off x="1177976" y="4111501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5" name="Text Box 29"/>
            <p:cNvSpPr txBox="1">
              <a:spLocks noChangeArrowheads="1"/>
            </p:cNvSpPr>
            <p:nvPr/>
          </p:nvSpPr>
          <p:spPr bwMode="auto">
            <a:xfrm>
              <a:off x="2031396" y="4409759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2432216" y="4409759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2995090" y="4469219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45092" y="4560327"/>
              <a:ext cx="282875" cy="959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1686192" y="5115604"/>
              <a:ext cx="410400" cy="29921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2087012" y="5115604"/>
              <a:ext cx="299177" cy="29921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1219208" y="5086833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393728" y="5236442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1050442" y="5501133"/>
              <a:ext cx="1715471" cy="3567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p.next=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V="1">
              <a:off x="2258655" y="4709935"/>
              <a:ext cx="959" cy="54376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750439" y="4517170"/>
              <a:ext cx="959" cy="598434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0034" y="3929066"/>
              <a:ext cx="3000396" cy="200026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90346" y="4221060"/>
            <a:ext cx="3786214" cy="1857388"/>
            <a:chOff x="3857620" y="4071942"/>
            <a:chExt cx="3786214" cy="1857388"/>
          </a:xfrm>
        </p:grpSpPr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4479946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4879807" y="4965037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929537" y="4986135"/>
              <a:ext cx="280958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4203783" y="5115604"/>
              <a:ext cx="281916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290084" y="4517170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9" name="Arc 13"/>
            <p:cNvSpPr/>
            <p:nvPr/>
          </p:nvSpPr>
          <p:spPr bwMode="auto">
            <a:xfrm>
              <a:off x="4479946" y="4666779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6368977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769797" y="4965037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988162" y="5115604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7293356" y="4993807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6982673" y="5115604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5378434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5779254" y="4965037"/>
              <a:ext cx="298218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5370763" y="4517170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5388023" y="5501133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）插入后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>
              <a:off x="5905829" y="5115604"/>
              <a:ext cx="462189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18" name="Arc 2"/>
            <p:cNvSpPr/>
            <p:nvPr/>
          </p:nvSpPr>
          <p:spPr bwMode="auto">
            <a:xfrm>
              <a:off x="5531858" y="4652393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3857620" y="4071942"/>
              <a:ext cx="3786214" cy="185738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369747" y="1476076"/>
            <a:ext cx="3000396" cy="2143140"/>
            <a:chOff x="571472" y="1500174"/>
            <a:chExt cx="3000396" cy="2143140"/>
          </a:xfrm>
        </p:grpSpPr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1234551" y="2073654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1634412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571472" y="2094752"/>
              <a:ext cx="34808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957429" y="2224221"/>
              <a:ext cx="28287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1043730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9" name="Arc 63"/>
            <p:cNvSpPr/>
            <p:nvPr/>
          </p:nvSpPr>
          <p:spPr bwMode="auto">
            <a:xfrm>
              <a:off x="1234551" y="1774437"/>
              <a:ext cx="171643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2156053" y="2073654"/>
              <a:ext cx="462189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2556873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793589" y="2224221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3132213" y="2117769"/>
              <a:ext cx="27808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2768790" y="2224221"/>
              <a:ext cx="283834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1741809" y="2779499"/>
              <a:ext cx="410400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2142629" y="2779499"/>
              <a:ext cx="299177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1273866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>
              <a:off x="1449344" y="2899377"/>
              <a:ext cx="282875" cy="0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9" name="Text Box 53"/>
            <p:cNvSpPr txBox="1">
              <a:spLocks noChangeArrowheads="1"/>
            </p:cNvSpPr>
            <p:nvPr/>
          </p:nvSpPr>
          <p:spPr bwMode="auto">
            <a:xfrm>
              <a:off x="1490577" y="3271700"/>
              <a:ext cx="1152597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）插入前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71472" y="1500174"/>
              <a:ext cx="3000396" cy="214314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252220" y="332740"/>
            <a:ext cx="77012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）单链表中插入结点的定义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：在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中插入第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个值为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357290" y="214290"/>
            <a:ext cx="207170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插入操作：</a:t>
            </a:r>
            <a:endParaRPr lang="zh-CN" altLang="en-US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428728" y="857232"/>
            <a:ext cx="499907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之后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结点的操作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28270" y="4196398"/>
            <a:ext cx="8979535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714480" y="5286388"/>
            <a:ext cx="6572296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注意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插入操作的①和②执行顺序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不能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颠倒。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1428736"/>
            <a:ext cx="7358114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①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域指向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的下一个结点（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②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域改为指向新结点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330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39802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71462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000364" y="2928934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494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414338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450057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4876" y="450057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14744" y="457200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98639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/>
        </p:nvCxnSpPr>
        <p:spPr>
          <a:xfrm>
            <a:off x="3929058" y="36433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5068389" y="3879669"/>
            <a:ext cx="783771" cy="925285"/>
          </a:xfrm>
          <a:custGeom>
            <a:avLst/>
            <a:gdLst>
              <a:gd name="connsiteX0" fmla="*/ 0 w 783771"/>
              <a:gd name="connsiteY0" fmla="*/ 849085 h 925285"/>
              <a:gd name="connsiteX1" fmla="*/ 444137 w 783771"/>
              <a:gd name="connsiteY1" fmla="*/ 783771 h 925285"/>
              <a:gd name="connsiteX2" fmla="*/ 783771 w 783771"/>
              <a:gd name="connsiteY2" fmla="*/ 0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925285">
                <a:moveTo>
                  <a:pt x="0" y="849085"/>
                </a:moveTo>
                <a:cubicBezTo>
                  <a:pt x="156754" y="887185"/>
                  <a:pt x="313509" y="925285"/>
                  <a:pt x="444137" y="783771"/>
                </a:cubicBezTo>
                <a:cubicBezTo>
                  <a:pt x="574766" y="642257"/>
                  <a:pt x="679268" y="321128"/>
                  <a:pt x="783771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43570" y="421481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1934" y="381470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44983" y="3631474"/>
            <a:ext cx="535577" cy="875212"/>
          </a:xfrm>
          <a:custGeom>
            <a:avLst/>
            <a:gdLst>
              <a:gd name="connsiteX0" fmla="*/ 0 w 535577"/>
              <a:gd name="connsiteY0" fmla="*/ 0 h 875212"/>
              <a:gd name="connsiteX1" fmla="*/ 117566 w 535577"/>
              <a:gd name="connsiteY1" fmla="*/ 326572 h 875212"/>
              <a:gd name="connsiteX2" fmla="*/ 339634 w 535577"/>
              <a:gd name="connsiteY2" fmla="*/ 692332 h 875212"/>
              <a:gd name="connsiteX3" fmla="*/ 535577 w 535577"/>
              <a:gd name="connsiteY3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7" h="875212">
                <a:moveTo>
                  <a:pt x="0" y="0"/>
                </a:moveTo>
                <a:cubicBezTo>
                  <a:pt x="30480" y="105591"/>
                  <a:pt x="60960" y="211183"/>
                  <a:pt x="117566" y="326572"/>
                </a:cubicBezTo>
                <a:cubicBezTo>
                  <a:pt x="174172" y="441961"/>
                  <a:pt x="269966" y="600892"/>
                  <a:pt x="339634" y="692332"/>
                </a:cubicBezTo>
                <a:cubicBezTo>
                  <a:pt x="409302" y="783772"/>
                  <a:pt x="472439" y="829492"/>
                  <a:pt x="535577" y="87521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25" grpId="0" animBg="1"/>
      <p:bldP spid="26" grpId="0"/>
      <p:bldP spid="27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403962" y="980736"/>
            <a:ext cx="4286280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插入元素运算算法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473" y="1629081"/>
            <a:ext cx="7072362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先在单链表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中查找第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个结点，若未找到返回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找到后由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指向该结点，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创建一个以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为值的新结点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插入到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指结点之后。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290673" y="285728"/>
            <a:ext cx="7710483" cy="554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InsElem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*L,ElemType x,int i)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lang="zh-CN" altLang="nb-NO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*p=L,*s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L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是头指针，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指向当前结点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chemeClr val="accent4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chemeClr val="accent4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accent4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accent4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 &amp;&amp;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j&lt;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(p==NULL)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s-&gt;data=x;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创建存放元素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nb-NO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s-&gt;next=p-&gt;next;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nb-NO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1;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插入运算成功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332740"/>
            <a:ext cx="8020050" cy="1143000"/>
          </a:xfrm>
        </p:spPr>
        <p:txBody>
          <a:bodyPr>
            <a:normAutofit fontScale="90000"/>
          </a:bodyPr>
          <a:p>
            <a:r>
              <a:rPr lang="zh-CN" altLang="en-US"/>
              <a:t>拓展：在指定结点</a:t>
            </a:r>
            <a:r>
              <a:rPr lang="en-US" altLang="zh-CN"/>
              <a:t>p</a:t>
            </a:r>
            <a:r>
              <a:rPr lang="zh-CN" altLang="en-US"/>
              <a:t>前插入新结点</a:t>
            </a:r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337310" y="2642870"/>
            <a:ext cx="7021195" cy="1285875"/>
            <a:chOff x="1428728" y="2214554"/>
            <a:chExt cx="6929486" cy="1285884"/>
          </a:xfrm>
        </p:grpSpPr>
        <p:sp>
          <p:nvSpPr>
            <p:cNvPr id="8" name="矩形 7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0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39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73045" y="3860800"/>
            <a:ext cx="3450588" cy="1327744"/>
            <a:chOff x="2857488" y="3429000"/>
            <a:chExt cx="1714794" cy="1327358"/>
          </a:xfrm>
        </p:grpSpPr>
        <p:sp>
          <p:nvSpPr>
            <p:cNvPr id="24" name="TextBox 23"/>
            <p:cNvSpPr txBox="1"/>
            <p:nvPr/>
          </p:nvSpPr>
          <p:spPr>
            <a:xfrm>
              <a:off x="2857488" y="4357694"/>
              <a:ext cx="928694" cy="39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6378" y="4292984"/>
              <a:ext cx="285904" cy="39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</p:cNvCxnSpPr>
            <p:nvPr/>
          </p:nvCxnSpPr>
          <p:spPr>
            <a:xfrm rot="5400000" flipH="1" flipV="1">
              <a:off x="2946828" y="3804050"/>
              <a:ext cx="928694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V="1">
              <a:off x="3750463" y="3750471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9823" name="Group 1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95420" y="4718050"/>
          <a:ext cx="1249680" cy="396240"/>
        </p:xfrm>
        <a:graphic>
          <a:graphicData uri="http://schemas.openxmlformats.org/drawingml/2006/table">
            <a:tbl>
              <a:tblPr/>
              <a:tblGrid>
                <a:gridCol w="624840"/>
                <a:gridCol w="62484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 flipV="1">
            <a:off x="3574415" y="5156835"/>
            <a:ext cx="421005" cy="737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3275964" y="5904230"/>
            <a:ext cx="5753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23950" y="1556385"/>
            <a:ext cx="80200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问题：写出对应的</a:t>
            </a:r>
            <a:r>
              <a:rPr lang="zh-CN" altLang="en-US"/>
              <a:t>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330" y="837216"/>
            <a:ext cx="621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删除结点操作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删除单链表中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结点的后继结点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428728" y="1214422"/>
            <a:ext cx="4214842" cy="1714512"/>
            <a:chOff x="357158" y="1571612"/>
            <a:chExt cx="4214842" cy="1714512"/>
          </a:xfrm>
        </p:grpSpPr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092868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1510142" y="2239486"/>
              <a:ext cx="348958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428596" y="2261874"/>
              <a:ext cx="357906" cy="2406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720513" y="2412993"/>
              <a:ext cx="329944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822292" y="1714488"/>
              <a:ext cx="220336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6" name="Arc 28"/>
            <p:cNvSpPr/>
            <p:nvPr/>
          </p:nvSpPr>
          <p:spPr bwMode="auto">
            <a:xfrm>
              <a:off x="1042628" y="1889114"/>
              <a:ext cx="201322" cy="3503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068196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2486589" y="2239486"/>
              <a:ext cx="347839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1715937" y="2412993"/>
              <a:ext cx="33106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4132918" y="2266352"/>
              <a:ext cx="41047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2753863" y="2412993"/>
              <a:ext cx="329944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510142" y="2936872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）删除前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126218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542374" y="2239486"/>
              <a:ext cx="350076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91789" y="2412993"/>
              <a:ext cx="329944" cy="111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57158" y="1571612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728" y="3500438"/>
            <a:ext cx="4214842" cy="1714512"/>
            <a:chOff x="2571736" y="3786190"/>
            <a:chExt cx="4214842" cy="1714512"/>
          </a:xfrm>
        </p:grpSpPr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3335407" y="4506676"/>
              <a:ext cx="410400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752682" y="4506676"/>
              <a:ext cx="347839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2643174" y="4540258"/>
              <a:ext cx="27290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2963052" y="4681302"/>
              <a:ext cx="329944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3063713" y="3982797"/>
              <a:ext cx="221454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1" name="Arc 13"/>
            <p:cNvSpPr/>
            <p:nvPr/>
          </p:nvSpPr>
          <p:spPr bwMode="auto">
            <a:xfrm>
              <a:off x="3285167" y="4157423"/>
              <a:ext cx="201322" cy="3492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4340880" y="4506676"/>
              <a:ext cx="410400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4748106" y="4506676"/>
              <a:ext cx="348958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6409012" y="4533541"/>
              <a:ext cx="323233" cy="341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4996403" y="4681302"/>
              <a:ext cx="328826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3752682" y="5151450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）删除后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5368776" y="4506676"/>
              <a:ext cx="410400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5796098" y="4506676"/>
              <a:ext cx="348958" cy="34925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>
              <a:off x="6044395" y="4681302"/>
              <a:ext cx="328826" cy="111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 flipV="1">
              <a:off x="3937227" y="4264886"/>
              <a:ext cx="0" cy="349252"/>
            </a:xfrm>
            <a:prstGeom prst="line">
              <a:avLst/>
            </a:prstGeom>
            <a:ln w="19050"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1" name="Line 3"/>
            <p:cNvSpPr>
              <a:spLocks noChangeShapeType="1"/>
            </p:cNvSpPr>
            <p:nvPr/>
          </p:nvSpPr>
          <p:spPr bwMode="auto">
            <a:xfrm>
              <a:off x="3937227" y="4264886"/>
              <a:ext cx="1610575" cy="0"/>
            </a:xfrm>
            <a:prstGeom prst="line">
              <a:avLst/>
            </a:prstGeom>
            <a:ln w="19050"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70" name="Line 2"/>
            <p:cNvSpPr>
              <a:spLocks noChangeShapeType="1"/>
            </p:cNvSpPr>
            <p:nvPr/>
          </p:nvSpPr>
          <p:spPr bwMode="auto">
            <a:xfrm>
              <a:off x="5548920" y="4273841"/>
              <a:ext cx="0" cy="221641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571736" y="3786190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595" y="260350"/>
            <a:ext cx="706818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）删除元素运算的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定义：在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中删除第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428728" y="1071546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指结点的后继结点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过程：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7290" y="357166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删除操作：</a:t>
            </a:r>
            <a:endParaRPr lang="zh-CN" altLang="en-US" sz="2200" spc="3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1571612"/>
            <a:ext cx="335758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p-&gt;next=q-&gt;next;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free(q);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0364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868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8364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314324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2928926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7388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8892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97520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3925686" y="40719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497190" y="3857628"/>
            <a:ext cx="1500198" cy="1071570"/>
            <a:chOff x="4497190" y="3857628"/>
            <a:chExt cx="1500198" cy="1071570"/>
          </a:xfrm>
        </p:grpSpPr>
        <p:sp>
          <p:nvSpPr>
            <p:cNvPr id="13" name="矩形 12"/>
            <p:cNvSpPr/>
            <p:nvPr/>
          </p:nvSpPr>
          <p:spPr>
            <a:xfrm>
              <a:off x="4497190" y="385762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68694" y="385762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>
              <a:endCxn id="15" idx="1"/>
            </p:cNvCxnSpPr>
            <p:nvPr/>
          </p:nvCxnSpPr>
          <p:spPr>
            <a:xfrm flipV="1">
              <a:off x="5425884" y="4071942"/>
              <a:ext cx="5715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>
            <a:xfrm rot="5400000" flipH="1" flipV="1">
              <a:off x="4568628" y="4500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11504" y="452908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971109" y="3236058"/>
            <a:ext cx="2677885" cy="820783"/>
          </a:xfrm>
          <a:custGeom>
            <a:avLst/>
            <a:gdLst>
              <a:gd name="connsiteX0" fmla="*/ 0 w 2677885"/>
              <a:gd name="connsiteY0" fmla="*/ 820783 h 820783"/>
              <a:gd name="connsiteX1" fmla="*/ 365760 w 2677885"/>
              <a:gd name="connsiteY1" fmla="*/ 154577 h 820783"/>
              <a:gd name="connsiteX2" fmla="*/ 1985554 w 2677885"/>
              <a:gd name="connsiteY2" fmla="*/ 76200 h 820783"/>
              <a:gd name="connsiteX3" fmla="*/ 2677885 w 2677885"/>
              <a:gd name="connsiteY3" fmla="*/ 611777 h 82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5" h="820783">
                <a:moveTo>
                  <a:pt x="0" y="820783"/>
                </a:moveTo>
                <a:cubicBezTo>
                  <a:pt x="17417" y="549728"/>
                  <a:pt x="34834" y="278674"/>
                  <a:pt x="365760" y="154577"/>
                </a:cubicBezTo>
                <a:cubicBezTo>
                  <a:pt x="696686" y="30480"/>
                  <a:pt x="1600200" y="0"/>
                  <a:pt x="1985554" y="76200"/>
                </a:cubicBezTo>
                <a:cubicBezTo>
                  <a:pt x="2370908" y="152400"/>
                  <a:pt x="2524396" y="382088"/>
                  <a:pt x="2677885" y="61177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547495" y="908685"/>
            <a:ext cx="3937635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删除元素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2071678"/>
            <a:ext cx="7000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先在单链表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个结点，若未找到返回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找到后由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指向该结点，然后让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指向后继结点（即要删除的结点）。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所指结点为空则返回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，否则删除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结点并释放其占用的空间。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7682" y="322224"/>
            <a:ext cx="7429552" cy="731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如果每个结点只设置一个指向其后继结点的指针成员，这样的链表称为线性单向链接表，简称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单链表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568123" y="1468489"/>
            <a:ext cx="5289358" cy="1114238"/>
            <a:chOff x="1321515" y="1814696"/>
            <a:chExt cx="5289358" cy="1114238"/>
          </a:xfrm>
        </p:grpSpPr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3132524" y="1814696"/>
              <a:ext cx="831657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开始结点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5757175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尾结点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1951431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44" descr="浅色上对角线"/>
            <p:cNvSpPr txBox="1">
              <a:spLocks noChangeArrowheads="1"/>
            </p:cNvSpPr>
            <p:nvPr/>
          </p:nvSpPr>
          <p:spPr bwMode="auto">
            <a:xfrm>
              <a:off x="2053502" y="2192199"/>
              <a:ext cx="410482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2459836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093639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3499975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5727039" y="2192199"/>
              <a:ext cx="576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6306608" y="2192199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578431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3978245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4384580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503175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628291" y="2342851"/>
              <a:ext cx="34995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028105" y="2192199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441245" y="2342851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21515" y="2192199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766734" y="2342851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150994" y="2624715"/>
              <a:ext cx="1531046" cy="304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）单链表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0510" y="3219188"/>
            <a:ext cx="7643866" cy="2357454"/>
            <a:chOff x="714348" y="3286124"/>
            <a:chExt cx="7643866" cy="2357454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7643866" cy="75918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6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如果每个结点中设置两个指针成员，分别用以指向其前驱结点和后继结点，这样的链表称之为线性双向链接表，简称</a:t>
              </a:r>
              <a:r>
                <a:rPr lang="zh-CN" altLang="zh-CN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双链表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97467" y="4483075"/>
              <a:ext cx="903095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开始结点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965769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尾结点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16374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25" descr="60%"/>
            <p:cNvSpPr txBox="1">
              <a:spLocks noChangeArrowheads="1"/>
            </p:cNvSpPr>
            <p:nvPr/>
          </p:nvSpPr>
          <p:spPr bwMode="auto">
            <a:xfrm>
              <a:off x="2534971" y="4851442"/>
              <a:ext cx="393956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2941304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23" descr="浅色上对角线"/>
            <p:cNvSpPr txBox="1">
              <a:spLocks noChangeArrowheads="1"/>
            </p:cNvSpPr>
            <p:nvPr/>
          </p:nvSpPr>
          <p:spPr bwMode="auto">
            <a:xfrm>
              <a:off x="2241398" y="4851442"/>
              <a:ext cx="302321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285852" y="4851442"/>
              <a:ext cx="77668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1800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1943937" y="4987515"/>
              <a:ext cx="287739" cy="972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3806467" y="4851442"/>
              <a:ext cx="40834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1280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512895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3145444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3262095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5072133" y="4851442"/>
              <a:ext cx="410400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5478467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778560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7131024" y="4851442"/>
              <a:ext cx="584248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83745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428606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4545258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6052974" y="4851442"/>
              <a:ext cx="468549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5711769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5828420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6455420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H="1">
              <a:off x="6572071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771527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3615937" y="5340331"/>
              <a:ext cx="1531046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）双链表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81106" y="403245"/>
            <a:ext cx="7677174" cy="582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,*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(p==NULL)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nb-NO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q=p-&gt;next;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指向被删结点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(q==NULL) return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p-&gt;next=q-&gt;next;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释放其空间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475746" y="908705"/>
            <a:ext cx="7677174" cy="582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,*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(p==NULL)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nb-NO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q=p-&gt;next;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指向被删结点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(q==NULL) return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p-&gt;next=q-&gt;next;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释放其空间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495" y="188595"/>
            <a:ext cx="738568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思考题：下列程序适合：不带头结点的单链表删除</a:t>
            </a:r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129462" cy="475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）输出线性表运算算法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476034" y="2853055"/>
            <a:ext cx="7429552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=L-&gt;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next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(2) p=p-&gt;next   (3)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p!=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NULL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03963" y="3933502"/>
            <a:ext cx="6929486" cy="1285884"/>
            <a:chOff x="1428728" y="2214554"/>
            <a:chExt cx="6929486" cy="1285884"/>
          </a:xfrm>
        </p:grpSpPr>
        <p:sp>
          <p:nvSpPr>
            <p:cNvPr id="8" name="矩形 7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5400000" flipH="1" flipV="1">
            <a:off x="3422642" y="56576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89598" y="5157001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740" y="1556385"/>
            <a:ext cx="753872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从第一个数据结点开始，沿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next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域逐个往下遍历，输出每个遍历到结点的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data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域，直到尾结点为止</a:t>
            </a: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500990" cy="1398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）输出线性表运算算法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从第一个数据结点开始，沿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域逐个往下遍历，输出每个遍历到结点的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域，直到尾结点为止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714480" y="2214554"/>
            <a:ext cx="6643734" cy="3338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",p-&gt;data);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428728" y="1643050"/>
            <a:ext cx="7215238" cy="2708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通过调用基本运算算法来创建单链表，其过程是先初始化一个单链表，然后向其中一个一个地插入元素。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介绍是快速创建整个单链表的算法，也称为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整体建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给定一个含有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由它来创建单链表，这种建立单链表的常用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有两种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714356"/>
            <a:ext cx="407196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整体创建单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链表的算法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348400" y="692766"/>
            <a:ext cx="307183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）头插法建表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1617" y="4072255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i="1" baseline="-25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3261" y="40767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052309" y="3500750"/>
            <a:ext cx="5000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2325994" y="3573459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40647" y="4074795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1800" i="1" baseline="-25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2151" y="4079875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2861621" y="5516885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0652" y="479648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18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72001" y="479648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387725" y="5257800"/>
            <a:ext cx="60833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7" idx="1"/>
          </p:cNvCxnSpPr>
          <p:nvPr/>
        </p:nvCxnSpPr>
        <p:spPr>
          <a:xfrm flipV="1">
            <a:off x="6097270" y="4289425"/>
            <a:ext cx="61849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1"/>
          </p:cNvCxnSpPr>
          <p:nvPr/>
        </p:nvCxnSpPr>
        <p:spPr>
          <a:xfrm>
            <a:off x="3708400" y="4288155"/>
            <a:ext cx="143256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4972685" y="4509135"/>
            <a:ext cx="824865" cy="628650"/>
          </a:xfrm>
          <a:custGeom>
            <a:avLst/>
            <a:gdLst>
              <a:gd name="connsiteX0" fmla="*/ 0 w 783771"/>
              <a:gd name="connsiteY0" fmla="*/ 849085 h 925285"/>
              <a:gd name="connsiteX1" fmla="*/ 444137 w 783771"/>
              <a:gd name="connsiteY1" fmla="*/ 783771 h 925285"/>
              <a:gd name="connsiteX2" fmla="*/ 783771 w 783771"/>
              <a:gd name="connsiteY2" fmla="*/ 0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925285">
                <a:moveTo>
                  <a:pt x="0" y="849085"/>
                </a:moveTo>
                <a:cubicBezTo>
                  <a:pt x="156754" y="887185"/>
                  <a:pt x="313509" y="925285"/>
                  <a:pt x="444137" y="783771"/>
                </a:cubicBezTo>
                <a:cubicBezTo>
                  <a:pt x="574766" y="642257"/>
                  <a:pt x="679268" y="321128"/>
                  <a:pt x="783771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26"/>
          <p:cNvSpPr txBox="1"/>
          <p:nvPr/>
        </p:nvSpPr>
        <p:spPr>
          <a:xfrm>
            <a:off x="3996369" y="3789308"/>
            <a:ext cx="714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564255" y="4294505"/>
            <a:ext cx="379095" cy="648335"/>
          </a:xfrm>
          <a:custGeom>
            <a:avLst/>
            <a:gdLst>
              <a:gd name="connsiteX0" fmla="*/ 0 w 535577"/>
              <a:gd name="connsiteY0" fmla="*/ 0 h 875212"/>
              <a:gd name="connsiteX1" fmla="*/ 117566 w 535577"/>
              <a:gd name="connsiteY1" fmla="*/ 326572 h 875212"/>
              <a:gd name="connsiteX2" fmla="*/ 339634 w 535577"/>
              <a:gd name="connsiteY2" fmla="*/ 692332 h 875212"/>
              <a:gd name="connsiteX3" fmla="*/ 535577 w 535577"/>
              <a:gd name="connsiteY3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7" h="875212">
                <a:moveTo>
                  <a:pt x="0" y="0"/>
                </a:moveTo>
                <a:cubicBezTo>
                  <a:pt x="30480" y="105591"/>
                  <a:pt x="60960" y="211183"/>
                  <a:pt x="117566" y="326572"/>
                </a:cubicBezTo>
                <a:cubicBezTo>
                  <a:pt x="174172" y="441961"/>
                  <a:pt x="269966" y="600892"/>
                  <a:pt x="339634" y="692332"/>
                </a:cubicBezTo>
                <a:cubicBezTo>
                  <a:pt x="409302" y="783772"/>
                  <a:pt x="472439" y="829492"/>
                  <a:pt x="535577" y="87521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15447" y="4074795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altLang="zh-CN" sz="1800" i="1" baseline="-25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7271" y="4074795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878849" y="428593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643925" y="3463271"/>
            <a:ext cx="3071834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endParaRPr lang="en-US" altLang="zh-CN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817280" y="5949296"/>
            <a:ext cx="3071834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endParaRPr lang="en-US" altLang="zh-CN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9480" y="5300980"/>
            <a:ext cx="3144520" cy="151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s-&gt;next=L-&gt;next</a:t>
            </a:r>
            <a:endParaRPr lang="en-US" altLang="zh-CN"/>
          </a:p>
          <a:p>
            <a:pPr algn="ctr"/>
            <a:r>
              <a:rPr lang="en-US" altLang="zh-CN"/>
              <a:t>L-&gt;next=s</a:t>
            </a:r>
            <a:endParaRPr lang="en-US" altLang="zh-CN"/>
          </a:p>
        </p:txBody>
      </p:sp>
      <p:grpSp>
        <p:nvGrpSpPr>
          <p:cNvPr id="80" name="组合 82"/>
          <p:cNvGrpSpPr/>
          <p:nvPr/>
        </p:nvGrpSpPr>
        <p:grpSpPr>
          <a:xfrm>
            <a:off x="5148580" y="1128078"/>
            <a:ext cx="3341370" cy="1500505"/>
            <a:chOff x="373381" y="228600"/>
            <a:chExt cx="3341395" cy="1500767"/>
          </a:xfrm>
        </p:grpSpPr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622326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1022187" y="893095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73381" y="228600"/>
              <a:ext cx="248890" cy="4611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6" name="Arc 13"/>
            <p:cNvSpPr/>
            <p:nvPr/>
          </p:nvSpPr>
          <p:spPr bwMode="auto">
            <a:xfrm>
              <a:off x="622326" y="594837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511357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2912177" y="893095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1130542" y="1043662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3435736" y="921865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等线 Light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3125053" y="1043662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520814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921634" y="893095"/>
              <a:ext cx="298218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1455421" y="304800"/>
              <a:ext cx="246615" cy="3848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5" name="Text Box 4"/>
            <p:cNvSpPr txBox="1">
              <a:spLocks noChangeArrowheads="1"/>
            </p:cNvSpPr>
            <p:nvPr/>
          </p:nvSpPr>
          <p:spPr bwMode="auto">
            <a:xfrm>
              <a:off x="1530403" y="1429191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插入后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6" name="Line 3"/>
            <p:cNvSpPr>
              <a:spLocks noChangeShapeType="1"/>
            </p:cNvSpPr>
            <p:nvPr/>
          </p:nvSpPr>
          <p:spPr bwMode="auto">
            <a:xfrm>
              <a:off x="2048209" y="1043662"/>
              <a:ext cx="462189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Arc 2"/>
            <p:cNvSpPr/>
            <p:nvPr/>
          </p:nvSpPr>
          <p:spPr bwMode="auto">
            <a:xfrm>
              <a:off x="1674238" y="580451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8388668" y="4074795"/>
            <a:ext cx="278765" cy="2959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algn="ctr" fontAlgn="base">
              <a:spcAft>
                <a:spcPts val="0"/>
              </a:spcAft>
            </a:pPr>
            <a:r>
              <a:rPr lang="zh-CN" sz="1600" b="1" kern="120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Consolas" panose="020B0609020204030204" pitchFamily="49" charset="0"/>
              </a:rPr>
              <a:t>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302000" y="31984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</a:t>
            </a:r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185988" y="1195070"/>
            <a:ext cx="2784475" cy="1483360"/>
            <a:chOff x="63818" y="25139"/>
            <a:chExt cx="2756356" cy="1497163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669776" y="461598"/>
              <a:ext cx="411096" cy="299945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071142" y="480693"/>
              <a:ext cx="299177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63818" y="500066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460052" y="25139"/>
              <a:ext cx="272598" cy="3977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5" name="Arc 30"/>
            <p:cNvSpPr/>
            <p:nvPr/>
          </p:nvSpPr>
          <p:spPr bwMode="auto">
            <a:xfrm>
              <a:off x="670322" y="182435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Text Box 29"/>
            <p:cNvSpPr txBox="1">
              <a:spLocks noChangeArrowheads="1"/>
            </p:cNvSpPr>
            <p:nvPr/>
          </p:nvSpPr>
          <p:spPr bwMode="auto">
            <a:xfrm>
              <a:off x="1523742" y="480693"/>
              <a:ext cx="410400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924562" y="480693"/>
              <a:ext cx="299177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Text Box 27"/>
            <p:cNvSpPr txBox="1">
              <a:spLocks noChangeArrowheads="1"/>
            </p:cNvSpPr>
            <p:nvPr/>
          </p:nvSpPr>
          <p:spPr bwMode="auto">
            <a:xfrm>
              <a:off x="2487436" y="540153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等线 Light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2137438" y="631261"/>
              <a:ext cx="282875" cy="95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Text Box 25"/>
            <p:cNvSpPr txBox="1">
              <a:spLocks noChangeArrowheads="1"/>
            </p:cNvSpPr>
            <p:nvPr/>
          </p:nvSpPr>
          <p:spPr bwMode="auto">
            <a:xfrm>
              <a:off x="1178538" y="1186538"/>
              <a:ext cx="410400" cy="299217"/>
            </a:xfrm>
            <a:prstGeom prst="rect">
              <a:avLst/>
            </a:prstGeom>
            <a:gradFill rotWithShape="1">
              <a:gsLst>
                <a:gs pos="0">
                  <a:srgbClr val="FEB80A">
                    <a:tint val="35000"/>
                    <a:satMod val="253000"/>
                  </a:srgbClr>
                </a:gs>
                <a:gs pos="50000">
                  <a:srgbClr val="FEB80A">
                    <a:tint val="42000"/>
                    <a:satMod val="255000"/>
                  </a:srgbClr>
                </a:gs>
                <a:gs pos="97000">
                  <a:srgbClr val="FEB80A">
                    <a:tint val="53000"/>
                    <a:satMod val="260000"/>
                  </a:srgbClr>
                </a:gs>
                <a:gs pos="100000">
                  <a:srgbClr val="FEB80A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1" name="Text Box 24"/>
            <p:cNvSpPr txBox="1">
              <a:spLocks noChangeArrowheads="1"/>
            </p:cNvSpPr>
            <p:nvPr/>
          </p:nvSpPr>
          <p:spPr bwMode="auto">
            <a:xfrm>
              <a:off x="1579358" y="1186538"/>
              <a:ext cx="299177" cy="299217"/>
            </a:xfrm>
            <a:prstGeom prst="rect">
              <a:avLst/>
            </a:prstGeom>
            <a:gradFill rotWithShape="1">
              <a:gsLst>
                <a:gs pos="0">
                  <a:srgbClr val="FEB80A">
                    <a:tint val="35000"/>
                    <a:satMod val="253000"/>
                  </a:srgbClr>
                </a:gs>
                <a:gs pos="50000">
                  <a:srgbClr val="FEB80A">
                    <a:tint val="42000"/>
                    <a:satMod val="255000"/>
                  </a:srgbClr>
                </a:gs>
                <a:gs pos="97000">
                  <a:srgbClr val="FEB80A">
                    <a:tint val="53000"/>
                    <a:satMod val="260000"/>
                  </a:srgbClr>
                </a:gs>
                <a:gs pos="100000">
                  <a:srgbClr val="FEB80A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18000" tIns="0" rIns="1800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648598" y="1157767"/>
              <a:ext cx="251859" cy="3645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>
              <a:off x="886074" y="1307376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 flipV="1">
              <a:off x="1751001" y="780869"/>
              <a:ext cx="959" cy="54376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242785" y="588104"/>
              <a:ext cx="959" cy="59843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3271520" y="1710690"/>
            <a:ext cx="332105" cy="381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sm" len="sm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5" grpId="0"/>
      <p:bldP spid="3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307183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）头插法建表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285852" y="1500174"/>
            <a:ext cx="7461274" cy="3269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一个空单链表（含有一个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中所有元素读完为止。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214414" y="736943"/>
            <a:ext cx="7715304" cy="4999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L,ElemType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*s;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头结点的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域置空，表示一个空单链表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数组所有元素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元素的新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s-&gt;next=L-&gt;next;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插在头结点之后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L-&gt;next=s;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285852" y="857232"/>
            <a:ext cx="7678761" cy="1785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CreateListF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的元素次序正好相反。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928794" y="2928934"/>
            <a:ext cx="6572296" cy="1285884"/>
            <a:chOff x="1928794" y="2928934"/>
            <a:chExt cx="6572296" cy="1285884"/>
          </a:xfrm>
        </p:grpSpPr>
        <p:sp>
          <p:nvSpPr>
            <p:cNvPr id="6" name="矩形 5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348400" y="692766"/>
            <a:ext cx="3071834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尾插法建表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2650801" y="5533395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643925" y="3463271"/>
            <a:ext cx="3071834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endParaRPr lang="en-US" altLang="zh-CN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817280" y="5949296"/>
            <a:ext cx="3071834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endParaRPr lang="en-US" altLang="zh-CN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9480" y="5300980"/>
            <a:ext cx="3144520" cy="151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s-&gt;next=NULL</a:t>
            </a:r>
            <a:endParaRPr lang="en-US" altLang="zh-CN"/>
          </a:p>
          <a:p>
            <a:pPr algn="ctr"/>
            <a:r>
              <a:rPr lang="en-US" altLang="zh-CN"/>
              <a:t>p-&gt;next=s</a:t>
            </a:r>
            <a:endParaRPr lang="en-US" altLang="zh-CN"/>
          </a:p>
        </p:txBody>
      </p:sp>
      <p:grpSp>
        <p:nvGrpSpPr>
          <p:cNvPr id="80" name="组合 82"/>
          <p:cNvGrpSpPr/>
          <p:nvPr/>
        </p:nvGrpSpPr>
        <p:grpSpPr>
          <a:xfrm>
            <a:off x="5148580" y="1128078"/>
            <a:ext cx="3341370" cy="1500505"/>
            <a:chOff x="373381" y="228600"/>
            <a:chExt cx="3341395" cy="1500767"/>
          </a:xfrm>
        </p:grpSpPr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622326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1022187" y="893095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73381" y="228600"/>
              <a:ext cx="248890" cy="4611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6" name="Arc 13"/>
            <p:cNvSpPr/>
            <p:nvPr/>
          </p:nvSpPr>
          <p:spPr bwMode="auto">
            <a:xfrm>
              <a:off x="622326" y="594837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511357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2912177" y="893095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1130542" y="1043662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3435736" y="921865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等线 Light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3125053" y="1043662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520814" y="893095"/>
              <a:ext cx="410400" cy="300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921634" y="893095"/>
              <a:ext cx="298218" cy="300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2389513" y="306705"/>
              <a:ext cx="246615" cy="3848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5" name="Text Box 4"/>
            <p:cNvSpPr txBox="1">
              <a:spLocks noChangeArrowheads="1"/>
            </p:cNvSpPr>
            <p:nvPr/>
          </p:nvSpPr>
          <p:spPr bwMode="auto">
            <a:xfrm>
              <a:off x="1530403" y="1429191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插入后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6" name="Line 3"/>
            <p:cNvSpPr>
              <a:spLocks noChangeShapeType="1"/>
            </p:cNvSpPr>
            <p:nvPr/>
          </p:nvSpPr>
          <p:spPr bwMode="auto">
            <a:xfrm>
              <a:off x="2048209" y="1043662"/>
              <a:ext cx="462189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Arc 2"/>
            <p:cNvSpPr/>
            <p:nvPr/>
          </p:nvSpPr>
          <p:spPr bwMode="auto">
            <a:xfrm>
              <a:off x="2533399" y="584897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8388668" y="4074795"/>
            <a:ext cx="278765" cy="2959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algn="ctr" fontAlgn="base">
              <a:spcAft>
                <a:spcPts val="0"/>
              </a:spcAft>
            </a:pPr>
            <a:r>
              <a:rPr lang="zh-CN" sz="1600" b="1" kern="120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Consolas" panose="020B0609020204030204" pitchFamily="49" charset="0"/>
              </a:rPr>
              <a:t>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076190" y="3869690"/>
            <a:ext cx="432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grpSp>
        <p:nvGrpSpPr>
          <p:cNvPr id="100" name="组合 99"/>
          <p:cNvGrpSpPr/>
          <p:nvPr/>
        </p:nvGrpSpPr>
        <p:grpSpPr>
          <a:xfrm>
            <a:off x="2123758" y="1196340"/>
            <a:ext cx="2784475" cy="1483360"/>
            <a:chOff x="63818" y="25139"/>
            <a:chExt cx="2756356" cy="1497163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670322" y="480693"/>
              <a:ext cx="410400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071142" y="480693"/>
              <a:ext cx="299177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63818" y="500066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460052" y="25139"/>
              <a:ext cx="272598" cy="3977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5" name="Arc 30"/>
            <p:cNvSpPr/>
            <p:nvPr/>
          </p:nvSpPr>
          <p:spPr bwMode="auto">
            <a:xfrm>
              <a:off x="670322" y="182435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Text Box 29"/>
            <p:cNvSpPr txBox="1">
              <a:spLocks noChangeArrowheads="1"/>
            </p:cNvSpPr>
            <p:nvPr/>
          </p:nvSpPr>
          <p:spPr bwMode="auto">
            <a:xfrm>
              <a:off x="1523742" y="480693"/>
              <a:ext cx="410400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924562" y="480693"/>
              <a:ext cx="299177" cy="300176"/>
            </a:xfrm>
            <a:prstGeom prst="rect">
              <a:avLst/>
            </a:prstGeom>
            <a:gradFill rotWithShape="1">
              <a:gsLst>
                <a:gs pos="0">
                  <a:srgbClr val="C32D2E">
                    <a:tint val="35000"/>
                    <a:satMod val="253000"/>
                  </a:srgbClr>
                </a:gs>
                <a:gs pos="50000">
                  <a:srgbClr val="C32D2E">
                    <a:tint val="42000"/>
                    <a:satMod val="255000"/>
                  </a:srgbClr>
                </a:gs>
                <a:gs pos="97000">
                  <a:srgbClr val="C32D2E">
                    <a:tint val="53000"/>
                    <a:satMod val="260000"/>
                  </a:srgbClr>
                </a:gs>
                <a:gs pos="100000">
                  <a:srgbClr val="C32D2E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C32D2E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Text Box 27"/>
            <p:cNvSpPr txBox="1">
              <a:spLocks noChangeArrowheads="1"/>
            </p:cNvSpPr>
            <p:nvPr/>
          </p:nvSpPr>
          <p:spPr bwMode="auto">
            <a:xfrm>
              <a:off x="2487436" y="540153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等线 Light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2137438" y="631261"/>
              <a:ext cx="282875" cy="95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Text Box 25"/>
            <p:cNvSpPr txBox="1">
              <a:spLocks noChangeArrowheads="1"/>
            </p:cNvSpPr>
            <p:nvPr/>
          </p:nvSpPr>
          <p:spPr bwMode="auto">
            <a:xfrm>
              <a:off x="1178538" y="1186538"/>
              <a:ext cx="410400" cy="299217"/>
            </a:xfrm>
            <a:prstGeom prst="rect">
              <a:avLst/>
            </a:prstGeom>
            <a:gradFill rotWithShape="1">
              <a:gsLst>
                <a:gs pos="0">
                  <a:srgbClr val="FEB80A">
                    <a:tint val="35000"/>
                    <a:satMod val="253000"/>
                  </a:srgbClr>
                </a:gs>
                <a:gs pos="50000">
                  <a:srgbClr val="FEB80A">
                    <a:tint val="42000"/>
                    <a:satMod val="255000"/>
                  </a:srgbClr>
                </a:gs>
                <a:gs pos="97000">
                  <a:srgbClr val="FEB80A">
                    <a:tint val="53000"/>
                    <a:satMod val="260000"/>
                  </a:srgbClr>
                </a:gs>
                <a:gs pos="100000">
                  <a:srgbClr val="FEB80A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91440" tIns="0" rIns="91440" bIns="0" numCol="1" anchor="t" anchorCtr="0" compatLnSpc="1"/>
            <a:lstStyle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1" name="Text Box 24"/>
            <p:cNvSpPr txBox="1">
              <a:spLocks noChangeArrowheads="1"/>
            </p:cNvSpPr>
            <p:nvPr/>
          </p:nvSpPr>
          <p:spPr bwMode="auto">
            <a:xfrm>
              <a:off x="1579358" y="1186538"/>
              <a:ext cx="299177" cy="299217"/>
            </a:xfrm>
            <a:prstGeom prst="rect">
              <a:avLst/>
            </a:prstGeom>
            <a:gradFill rotWithShape="1">
              <a:gsLst>
                <a:gs pos="0">
                  <a:srgbClr val="FEB80A">
                    <a:tint val="35000"/>
                    <a:satMod val="253000"/>
                  </a:srgbClr>
                </a:gs>
                <a:gs pos="50000">
                  <a:srgbClr val="FEB80A">
                    <a:tint val="42000"/>
                    <a:satMod val="255000"/>
                  </a:srgbClr>
                </a:gs>
                <a:gs pos="97000">
                  <a:srgbClr val="FEB80A">
                    <a:tint val="53000"/>
                    <a:satMod val="260000"/>
                  </a:srgbClr>
                </a:gs>
                <a:gs pos="100000">
                  <a:srgbClr val="FEB80A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tailEnd type="none" w="sm" len="sm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vert="horz" wrap="square" lIns="18000" tIns="0" rIns="1800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648598" y="1157767"/>
              <a:ext cx="251859" cy="3645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>
              <a:off x="886074" y="1307376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3311525" y="1797685"/>
            <a:ext cx="332105" cy="381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sm" len="sm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4" name="组合 82"/>
          <p:cNvGrpSpPr/>
          <p:nvPr/>
        </p:nvGrpSpPr>
        <p:grpSpPr>
          <a:xfrm>
            <a:off x="3127375" y="3868738"/>
            <a:ext cx="3975100" cy="1500505"/>
            <a:chOff x="373381" y="228600"/>
            <a:chExt cx="3975130" cy="1500767"/>
          </a:xfrm>
        </p:grpSpPr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622326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022187" y="893095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73381" y="228600"/>
              <a:ext cx="248890" cy="4611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Arc 13"/>
            <p:cNvSpPr/>
            <p:nvPr/>
          </p:nvSpPr>
          <p:spPr bwMode="auto">
            <a:xfrm>
              <a:off x="622326" y="594837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11357" y="893095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912177" y="893095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130542" y="1043662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069471" y="942189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等线 Light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125053" y="1043662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520814" y="893095"/>
              <a:ext cx="410400" cy="300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p>
              <a:pPr algn="ctr" fontAlgn="base">
                <a:lnSpc>
                  <a:spcPts val="2300"/>
                </a:lnSpc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921634" y="893095"/>
              <a:ext cx="298218" cy="300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p>
              <a:endParaRPr lang="zh-CN" altLang="en-US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343291" y="346082"/>
              <a:ext cx="246615" cy="3848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p>
              <a:pPr algn="ctr" fontAlgn="base">
                <a:spcAft>
                  <a:spcPts val="0"/>
                </a:spcAft>
              </a:pPr>
              <a:r>
                <a:rPr lang="en-US" sz="1600" b="1" i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530403" y="1429191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p>
              <a:pPr algn="ctr" fontAlgn="base">
                <a:spcAft>
                  <a:spcPts val="0"/>
                </a:spcAft>
              </a:pPr>
              <a:r>
                <a:rPr lang="zh-CN" sz="1600" b="1" kern="120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插入后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2048209" y="1043662"/>
              <a:ext cx="462189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Arc 2"/>
            <p:cNvSpPr/>
            <p:nvPr/>
          </p:nvSpPr>
          <p:spPr bwMode="auto">
            <a:xfrm>
              <a:off x="3532262" y="579181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142969" y="4518512"/>
            <a:ext cx="410397" cy="30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p>
            <a:pPr algn="ctr" fontAlgn="base">
              <a:lnSpc>
                <a:spcPts val="2300"/>
              </a:lnSpc>
              <a:spcAft>
                <a:spcPts val="0"/>
              </a:spcAft>
            </a:pPr>
            <a:r>
              <a: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endParaRPr lang="en-US" sz="1600" b="1" i="1" kern="1200"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53311" y="4519147"/>
            <a:ext cx="298216" cy="30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000" tIns="0" rIns="18000" bIns="0" numCol="1" anchor="t" anchorCtr="0" compatLnSpc="1"/>
          <a:p>
            <a:endParaRPr lang="zh-CN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275885" y="5589342"/>
            <a:ext cx="414587" cy="296458"/>
          </a:xfrm>
          <a:prstGeom prst="rect">
            <a:avLst/>
          </a:prstGeom>
          <a:gradFill rotWithShape="1">
            <a:gsLst>
              <a:gs pos="0">
                <a:srgbClr val="FEB80A">
                  <a:tint val="35000"/>
                  <a:satMod val="253000"/>
                </a:srgbClr>
              </a:gs>
              <a:gs pos="50000">
                <a:srgbClr val="FEB80A">
                  <a:tint val="42000"/>
                  <a:satMod val="255000"/>
                </a:srgbClr>
              </a:gs>
              <a:gs pos="97000">
                <a:srgbClr val="FEB80A">
                  <a:tint val="53000"/>
                  <a:satMod val="260000"/>
                </a:srgbClr>
              </a:gs>
              <a:gs pos="100000">
                <a:srgbClr val="FEB80A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FEB80A"/>
            </a:solidFill>
            <a:prstDash val="solid"/>
            <a:tailEnd type="none" w="sm" len="sm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 vert="horz" wrap="square" lIns="91440" tIns="0" rIns="91440" bIns="0" numCol="1" anchor="t" anchorCtr="0" compatLnSpc="1"/>
          <a:p>
            <a:pPr algn="ctr" fontAlgn="base">
              <a:lnSpc>
                <a:spcPts val="2300"/>
              </a:lnSpc>
              <a:spcAft>
                <a:spcPts val="0"/>
              </a:spcAft>
            </a:pPr>
            <a:r>
              <a:rPr lang="en-US" sz="1600" b="1" i="1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endParaRPr lang="en-US" sz="1600" b="1" i="1" kern="1200"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710639" y="5589342"/>
            <a:ext cx="302229" cy="296458"/>
          </a:xfrm>
          <a:prstGeom prst="rect">
            <a:avLst/>
          </a:prstGeom>
          <a:gradFill rotWithShape="1">
            <a:gsLst>
              <a:gs pos="0">
                <a:srgbClr val="FEB80A">
                  <a:tint val="35000"/>
                  <a:satMod val="253000"/>
                </a:srgbClr>
              </a:gs>
              <a:gs pos="50000">
                <a:srgbClr val="FEB80A">
                  <a:tint val="42000"/>
                  <a:satMod val="255000"/>
                </a:srgbClr>
              </a:gs>
              <a:gs pos="97000">
                <a:srgbClr val="FEB80A">
                  <a:tint val="53000"/>
                  <a:satMod val="260000"/>
                </a:srgbClr>
              </a:gs>
              <a:gs pos="100000">
                <a:srgbClr val="FEB80A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FEB80A"/>
            </a:solidFill>
            <a:prstDash val="solid"/>
            <a:tailEnd type="none" w="sm" len="sm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 vert="horz" wrap="square" lIns="18000" tIns="0" rIns="18000" bIns="0" numCol="1" anchor="t" anchorCtr="0" compatLnSpc="1"/>
          <a:p>
            <a:endParaRPr lang="zh-CN" altLang="en-US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989962" y="5733195"/>
            <a:ext cx="285761" cy="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sm" len="sm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5" name="Arc 2"/>
          <p:cNvSpPr/>
          <p:nvPr/>
        </p:nvSpPr>
        <p:spPr bwMode="auto">
          <a:xfrm>
            <a:off x="5383897" y="4219258"/>
            <a:ext cx="172601" cy="2991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500298" y="214290"/>
            <a:ext cx="514353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08081" y="1142984"/>
            <a:ext cx="396398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单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链表的定义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142976" y="1924284"/>
            <a:ext cx="7604149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的单链表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方法：用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一个指针表示结点间的逻辑关系。因此单链表的一个存储结点包含两个部分，结点的形式如下：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19823" name="Group 15"/>
          <p:cNvGraphicFramePr>
            <a:graphicFrameLocks noGrp="1"/>
          </p:cNvGraphicFramePr>
          <p:nvPr/>
        </p:nvGraphicFramePr>
        <p:xfrm>
          <a:off x="3714744" y="3071810"/>
          <a:ext cx="2832100" cy="396240"/>
        </p:xfrm>
        <a:graphic>
          <a:graphicData uri="http://schemas.openxmlformats.org/drawingml/2006/table">
            <a:tbl>
              <a:tblPr/>
              <a:tblGrid>
                <a:gridCol w="1416050"/>
                <a:gridCol w="14160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data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next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1214414" y="3786190"/>
            <a:ext cx="7818463" cy="216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数据域，用于存储线性表的一个数据元素，也就是说在单链表中一个结点存放一个数据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指针域或链域，用于存放一个指针，该指针指向后继元素对应的结点，也就是说单链表中结点的指针用于表示后继关系。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367664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）尾插法建表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322364" y="1142984"/>
            <a:ext cx="7393040" cy="37508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一个空单链表（含有一个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尾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中所有元素读完为止。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尾插法算法每次将新结点插到当前链表的表尾上，为此增加一个尾指针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，使其始终指向当前链表的尾结点。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462860" cy="5077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*&amp;L,ElemType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*s,*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  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始终指向尾结点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初始时指向头结点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元素的新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-&gt;next=s;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dirty="0" err="1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7643866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CreateListR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的元素次序相同。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85918" y="2643182"/>
            <a:ext cx="6572296" cy="1285884"/>
            <a:chOff x="1928794" y="2928934"/>
            <a:chExt cx="6572296" cy="1285884"/>
          </a:xfrm>
        </p:grpSpPr>
        <p:sp>
          <p:nvSpPr>
            <p:cNvPr id="7" name="矩形 6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1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zh-CN" dirty="0" smtClean="0"/>
              <a:t>在一个单链表</a:t>
            </a:r>
            <a:r>
              <a:rPr lang="en-US" altLang="zh-CN" dirty="0" smtClean="0"/>
              <a:t>head</a:t>
            </a:r>
            <a:r>
              <a:rPr lang="zh-CN" altLang="zh-CN" dirty="0" smtClean="0"/>
              <a:t>中，若要在指针</a:t>
            </a:r>
            <a:r>
              <a:rPr lang="en-US" altLang="zh-CN" dirty="0" smtClean="0"/>
              <a:t>p</a:t>
            </a:r>
            <a:r>
              <a:rPr lang="zh-CN" altLang="zh-CN" dirty="0" smtClean="0"/>
              <a:t>所指结点后插入一个</a:t>
            </a:r>
            <a:r>
              <a:rPr lang="en-US" altLang="zh-CN" dirty="0" smtClean="0"/>
              <a:t>q</a:t>
            </a:r>
            <a:r>
              <a:rPr lang="zh-CN" altLang="zh-CN" dirty="0" smtClean="0"/>
              <a:t>指针所指结点，则执行</a:t>
            </a:r>
            <a:r>
              <a:rPr lang="en-US" altLang="zh-CN" dirty="0" smtClean="0"/>
              <a:t>_____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p-&gt;next=q-&gt;next; q-&gt;next=p;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B. q-&gt;next=p-&gt;next; p=q;	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C. p-&gt;next=q-&gt;next; p-&gt;next=q;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D. q-&gt;next=p-&gt;next; p-&gt;next=q;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在一个单链表</a:t>
            </a:r>
            <a:r>
              <a:rPr lang="en-US" altLang="zh-CN" dirty="0" smtClean="0"/>
              <a:t>head</a:t>
            </a:r>
            <a:r>
              <a:rPr lang="zh-CN" altLang="zh-CN" dirty="0" smtClean="0"/>
              <a:t>中，若要删除指针</a:t>
            </a:r>
            <a:r>
              <a:rPr lang="en-US" altLang="zh-CN" dirty="0" smtClean="0"/>
              <a:t>p</a:t>
            </a:r>
            <a:r>
              <a:rPr lang="zh-CN" altLang="zh-CN" dirty="0" smtClean="0"/>
              <a:t>所指结点的后继结点，则执行</a:t>
            </a:r>
            <a:r>
              <a:rPr lang="en-US" altLang="zh-CN" dirty="0" smtClean="0"/>
              <a:t>_____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p=p-&gt;</a:t>
            </a:r>
            <a:r>
              <a:rPr lang="en-US" altLang="zh-CN" dirty="0" err="1" smtClean="0"/>
              <a:t>next;free</a:t>
            </a:r>
            <a:r>
              <a:rPr lang="en-US" altLang="zh-CN" dirty="0" smtClean="0"/>
              <a:t>(p);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B. p-&gt;next=p-&gt;next-&gt;next; free(p);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C. q= p-&gt;next ;q-&gt;next=p-&gt;next; free(q);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D. q=p-&gt;next; p-&gt;next=q-&gt;next ;free(q);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zh-CN" dirty="0" smtClean="0"/>
              <a:t>完成下列打印带头单链表的各元素的算法</a:t>
            </a:r>
            <a:r>
              <a:rPr lang="en-US" altLang="zh-CN" dirty="0" smtClean="0"/>
              <a:t>.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      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data;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*next;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} Node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*Link;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printlk</a:t>
            </a:r>
            <a:r>
              <a:rPr lang="en-US" altLang="zh-CN" dirty="0" smtClean="0"/>
              <a:t>(Link head)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{Link p=head-&gt;next;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while( </a:t>
            </a:r>
            <a:r>
              <a:rPr lang="en-US" altLang="zh-CN" u="sng" dirty="0" smtClean="0"/>
              <a:t>   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1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   </a:t>
            </a:r>
            <a:r>
              <a:rPr lang="en-US" altLang="zh-CN" dirty="0" smtClean="0"/>
              <a:t> 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{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</a:t>
            </a:r>
            <a:r>
              <a:rPr lang="en-US" altLang="zh-CN" dirty="0" err="1" smtClean="0"/>
              <a:t>n”,p</a:t>
            </a:r>
            <a:r>
              <a:rPr lang="en-US" altLang="zh-CN" dirty="0" smtClean="0"/>
              <a:t>-&gt;data);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u="sng" dirty="0" smtClean="0"/>
              <a:t>    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2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    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zh-CN" dirty="0" smtClean="0"/>
              <a:t>读程序写结果：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      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number;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*next;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} Node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*Link;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void func1(Link p)//p</a:t>
            </a:r>
            <a:r>
              <a:rPr lang="zh-CN" altLang="zh-CN" dirty="0" smtClean="0"/>
              <a:t>指向单链表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while(p!=NULL)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{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</a:t>
            </a:r>
            <a:r>
              <a:rPr lang="en-US" altLang="zh-CN" dirty="0" err="1" smtClean="0"/>
              <a:t>n”,p</a:t>
            </a:r>
            <a:r>
              <a:rPr lang="en-US" altLang="zh-CN" dirty="0" smtClean="0"/>
              <a:t>-&gt;number);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p=p-&gt;next;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146175" y="805180"/>
            <a:ext cx="7789545" cy="983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endParaRPr lang="zh-CN" altLang="en-US" sz="28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要求如下：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331314" y="2024670"/>
            <a:ext cx="7281854" cy="3322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CreateStudent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：采用交互式方式创建学生单链表。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理解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data: sname   grade 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方案：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结点共有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创建单链表的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代码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*L)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：输出学生单链表。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214414" y="357166"/>
            <a:ext cx="649762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学生单链表按成绩递减排序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算法设计：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500166" y="1285860"/>
            <a:ext cx="6929486" cy="2500330"/>
            <a:chOff x="1500166" y="1285860"/>
            <a:chExt cx="6929486" cy="2500330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128586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571604" y="1428736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3306" y="2000240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57752" y="2000240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858148" y="3214686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57686" y="2000240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00166" y="2000240"/>
              <a:ext cx="714380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4612" y="2000240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14546" y="2000240"/>
              <a:ext cx="500066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66798" y="3214686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1244" y="3214686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81178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6248" y="3214686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43570" y="3214686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43504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00826" y="3214686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Harry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58082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直接箭头连接符 24"/>
            <p:cNvCxnSpPr>
              <a:endCxn id="10" idx="1"/>
            </p:cNvCxnSpPr>
            <p:nvPr/>
          </p:nvCxnSpPr>
          <p:spPr>
            <a:xfrm>
              <a:off x="2928926" y="2214554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1"/>
            </p:cNvCxnSpPr>
            <p:nvPr/>
          </p:nvCxnSpPr>
          <p:spPr>
            <a:xfrm>
              <a:off x="5857884" y="342900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1670" y="264318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2052484" y="2714620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endCxn id="20" idx="1"/>
            </p:cNvCxnSpPr>
            <p:nvPr/>
          </p:nvCxnSpPr>
          <p:spPr>
            <a:xfrm>
              <a:off x="3714744" y="342900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357290" y="85723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断开成两个部分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8728" y="4214818"/>
            <a:ext cx="721523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+mj-ea"/>
              <a:buAutoNum type="circleNumDbPlain" startAt="2"/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结点有序插入到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中：在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中从前向后查找第一个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score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小于等于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p-&gt;score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的结点的前驱结点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。将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结点插入在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结点之后。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Wingdings 2" panose="05020102010507070707"/>
            </a:endParaRPr>
          </a:p>
          <a:p>
            <a:pPr marL="457200" indent="-457200">
              <a:lnSpc>
                <a:spcPts val="2800"/>
              </a:lnSpc>
              <a:buFont typeface="+mj-ea"/>
              <a:buAutoNum type="circleNumDbPlain" startAt="2"/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直到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=NULL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 2" panose="05020102010507070707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599755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采用尾插法创建学生单链表的算法如下：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403385" y="836295"/>
            <a:ext cx="8105802" cy="5215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CreateStudent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采用尾插法创建学生单链表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*s,*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tc=sl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始终指向尾结点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开始时指向头结点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学生人数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d",&amp;n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malloc(sizeof(StudList));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创建新结点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:",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s",s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-&gt;name);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输入姓名和成绩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d",&amp;s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-&gt;score);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-&gt;next=s;		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2976" y="1071546"/>
            <a:ext cx="75724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假设数据元素的类型为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。单链表的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357290" y="2000240"/>
            <a:ext cx="7200900" cy="1952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node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ElemType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data;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数据域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node *next;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单链表结点类型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217649" y="720752"/>
            <a:ext cx="45687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输出学生单链表的算法如下：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1323982" y="1341447"/>
            <a:ext cx="6357982" cy="3922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*L)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输出学生单链表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名次     姓 名      成绩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  %d\t\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t",i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("%s\t\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t",p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-&gt;name);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n",p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-&gt;score);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357291" y="419104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最后设计如下主函数：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357290" y="1236667"/>
            <a:ext cx="6678629" cy="278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("(1)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建立学生单链表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CreateStudent(st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("(2)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排序后的结果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346391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循环单链表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254130" y="1052513"/>
            <a:ext cx="7461274" cy="121174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循环单链表的特点是表中尾结点的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域指向头结点，整个链表形成一个环。在循环链表中，从任一结点出发都可以找到表中其他结点。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292227" y="5786454"/>
            <a:ext cx="7637491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循环单链表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所指结点为尾结点的条件是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&gt;next==L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7356" y="2357430"/>
            <a:ext cx="300039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的循环单链表：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85918" y="3071810"/>
            <a:ext cx="7000924" cy="2071702"/>
            <a:chOff x="1785918" y="3071810"/>
            <a:chExt cx="7000924" cy="2071702"/>
          </a:xfrm>
        </p:grpSpPr>
        <p:grpSp>
          <p:nvGrpSpPr>
            <p:cNvPr id="9" name="组合 8"/>
            <p:cNvGrpSpPr/>
            <p:nvPr/>
          </p:nvGrpSpPr>
          <p:grpSpPr>
            <a:xfrm>
              <a:off x="1785918" y="3071810"/>
              <a:ext cx="6929486" cy="1285884"/>
              <a:chOff x="1428728" y="2214554"/>
              <a:chExt cx="6929486" cy="12858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14480" y="3000372"/>
                <a:ext cx="571504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85984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4678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786182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786314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357818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215206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zh-CN" sz="1800" i="1" baseline="-25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endParaRPr lang="zh-CN" altLang="en-US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786710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>
                <a:off x="2571736" y="3214686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143372" y="3214686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72132" y="3214686"/>
                <a:ext cx="5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6711206" y="32146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95888" y="2889745"/>
                <a:ext cx="7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00FF"/>
                    </a:solidFill>
                  </a:rPr>
                  <a:t>…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28728" y="2214554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弧形 23"/>
              <p:cNvSpPr/>
              <p:nvPr/>
            </p:nvSpPr>
            <p:spPr>
              <a:xfrm>
                <a:off x="1428728" y="2428868"/>
                <a:ext cx="500066" cy="1071570"/>
              </a:xfrm>
              <a:prstGeom prst="arc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786314" y="4286256"/>
              <a:ext cx="2071702" cy="857256"/>
              <a:chOff x="2857488" y="3429000"/>
              <a:chExt cx="2071702" cy="85725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857488" y="3886146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data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00496" y="3886146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8" name="直接箭头连接符 27"/>
              <p:cNvCxnSpPr>
                <a:stCxn id="26" idx="0"/>
                <a:endCxn id="14" idx="2"/>
              </p:cNvCxnSpPr>
              <p:nvPr/>
            </p:nvCxnSpPr>
            <p:spPr>
              <a:xfrm rot="5400000" flipH="1" flipV="1">
                <a:off x="3182559" y="3568276"/>
                <a:ext cx="457146" cy="1785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5" idx="2"/>
              </p:cNvCxnSpPr>
              <p:nvPr/>
            </p:nvCxnSpPr>
            <p:spPr>
              <a:xfrm rot="16200000" flipV="1">
                <a:off x="3929058" y="3571876"/>
                <a:ext cx="500066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2428860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头结点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72396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尾结点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2547257" y="4088674"/>
            <a:ext cx="5876109" cy="1325881"/>
          </a:xfrm>
          <a:custGeom>
            <a:avLst/>
            <a:gdLst>
              <a:gd name="connsiteX0" fmla="*/ 5839097 w 5876109"/>
              <a:gd name="connsiteY0" fmla="*/ 0 h 1325881"/>
              <a:gd name="connsiteX1" fmla="*/ 5538652 w 5876109"/>
              <a:gd name="connsiteY1" fmla="*/ 679269 h 1325881"/>
              <a:gd name="connsiteX2" fmla="*/ 3814354 w 5876109"/>
              <a:gd name="connsiteY2" fmla="*/ 1254035 h 1325881"/>
              <a:gd name="connsiteX3" fmla="*/ 1371600 w 5876109"/>
              <a:gd name="connsiteY3" fmla="*/ 1110343 h 1325881"/>
              <a:gd name="connsiteX4" fmla="*/ 0 w 5876109"/>
              <a:gd name="connsiteY4" fmla="*/ 235132 h 13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109" h="1325881">
                <a:moveTo>
                  <a:pt x="5839097" y="0"/>
                </a:moveTo>
                <a:cubicBezTo>
                  <a:pt x="5857603" y="235131"/>
                  <a:pt x="5876109" y="470263"/>
                  <a:pt x="5538652" y="679269"/>
                </a:cubicBezTo>
                <a:cubicBezTo>
                  <a:pt x="5201195" y="888275"/>
                  <a:pt x="4508863" y="1182189"/>
                  <a:pt x="3814354" y="1254035"/>
                </a:cubicBezTo>
                <a:cubicBezTo>
                  <a:pt x="3119845" y="1325881"/>
                  <a:pt x="2007326" y="1280160"/>
                  <a:pt x="1371600" y="1110343"/>
                </a:cubicBezTo>
                <a:cubicBezTo>
                  <a:pt x="735874" y="940526"/>
                  <a:pt x="367937" y="587829"/>
                  <a:pt x="0" y="23513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/>
      <p:bldP spid="8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508161" y="1173142"/>
            <a:ext cx="7207243" cy="140038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创建一个空的循环单链表，它只有头结点，由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指向它。该结点的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域指向该头结点，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域未设定任何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785918" y="2868602"/>
            <a:ext cx="6357982" cy="198915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*&amp;L)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//L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为引用型参数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L=(SLinkNode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42860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循环单链表的基本运算算法设计。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7535885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）插入元素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1285860"/>
            <a:ext cx="7143800" cy="19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在循环单链表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中查找第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及其前驱结点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若没有这样的结点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否则创建一个以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为值的新结点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，将结点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结点之后，返回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071538" y="390481"/>
            <a:ext cx="8035951" cy="53131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插入结点算法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j=1;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*pre=L,*p=pre-&gt;next,*s;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(p!=L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&amp;&amp;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j&lt;i)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和其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前驱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pre=p; p=p-&gt;next;	//pre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同步后移一个结点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return 0;//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n+1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时错误返回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成功查找到第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个结点的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前驱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s-&gt;data=x;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创建新结点用于存放元素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s-&gt;next=pre-&gt;next;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结点之后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pre-&gt;next=s;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1;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插入运算成功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在循环链表中，用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指针扫描所有结点时，方式有两种：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7215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p!=L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作为循环条件，当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时循环结束，此时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回过来指向头结点，所以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应该初始化指向第一个数据结点而不是头结点，否则循环内的语句不会执行。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扫描指针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的初始化为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，循环的条件应该为</a:t>
            </a:r>
            <a:r>
              <a:rPr 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p-&gt;next!=L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p-&gt;next==L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时循环结束，此时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指向尾结点。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357290" y="642918"/>
            <a:ext cx="3714776" cy="598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）删除元素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6858048" cy="17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在循环单链表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个结点，若不存在这样的结点返回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否则让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指向后继结点，当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，否则将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所指结点删除并释放其空间，返回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821637" cy="586714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*p=L,*q;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(p-&gt;next!=L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(p-&gt;next==L) return 0;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未找到这样的结点返回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q=p-&gt;next;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指向被删结点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(q==L) return 0;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p-&gt;next=q-&gt;next;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free(q);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释放其空间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成功删除返回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79519" y="482349"/>
            <a:ext cx="7678761" cy="1398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）输出线性表运算算法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从第一个数据结点开始，沿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域逐个往下遍历，输出每个遍历到结点的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域，直到头结点为止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714480" y="2357430"/>
            <a:ext cx="5616575" cy="30069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",p-&gt;data);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28728" y="1214422"/>
            <a:ext cx="7286676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链表分为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两种类型。在许多情况下，带头结点的单链表能够简化运算的实现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因此这里讨论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的单链表除特别指出外均指带头结点的单链表。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500298" y="357166"/>
            <a:ext cx="500066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pt-BR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2.4  </a:t>
            </a:r>
            <a:r>
              <a:rPr lang="zh-CN" altLang="pt-BR" sz="3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双</a:t>
            </a:r>
            <a:r>
              <a:rPr lang="zh-CN" altLang="pt-BR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链表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和循环双链表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38909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2.4.1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双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链表的</a:t>
            </a:r>
            <a:r>
              <a:rPr lang="zh-CN" altLang="en-US" sz="28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85918" y="2500306"/>
            <a:ext cx="6215106" cy="14773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双链表中用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两个指针表示结点间的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指向其前驱结点的指针域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指向其后继结点的指针域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285852" y="928670"/>
            <a:ext cx="7635903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假设数据元素的类型为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。双链表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428728" y="1785926"/>
            <a:ext cx="6851641" cy="2088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node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数据域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node *prior,*next;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分别指向前驱</a:t>
            </a:r>
            <a:r>
              <a:rPr lang="zh-CN" altLang="en-US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en-US" altLang="zh-CN" sz="1800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后继结点的指针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双链表结点类型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142976" y="1500174"/>
            <a:ext cx="7678761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单链表一样，双链表也分为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非循环双链表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（简称为双链表）和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循环双链表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特别指出外，本章所指的双链表均指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带头结点的双链表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710725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2.4.2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基本运算在双链表上的实现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214414" y="1250902"/>
            <a:ext cx="7786742" cy="1318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在带头结点的双链表中，通常头结点的数据域可以不存储任何信息，尾结点的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如下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图所示是一个带头结点的双链表。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142976" y="2786058"/>
            <a:ext cx="7786742" cy="1285884"/>
            <a:chOff x="1142976" y="4143380"/>
            <a:chExt cx="7786742" cy="1285884"/>
          </a:xfrm>
        </p:grpSpPr>
        <p:sp>
          <p:nvSpPr>
            <p:cNvPr id="7" name="矩形 6"/>
            <p:cNvSpPr/>
            <p:nvPr/>
          </p:nvSpPr>
          <p:spPr>
            <a:xfrm>
              <a:off x="1285852" y="4929198"/>
              <a:ext cx="46800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53852" y="4929198"/>
              <a:ext cx="571504" cy="4286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2976" y="414338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1142976" y="435769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325356" y="4929198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00364" y="4929198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68364" y="492919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9868" y="4929198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14876" y="4929198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82876" y="492919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54380" y="4929198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22214" y="4929198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0214" y="492919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461718" y="4929198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485776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571736" y="5072074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86248" y="5072074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000760" y="5072074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000892" y="5072074"/>
              <a:ext cx="3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153292" y="5214950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215074" y="5227650"/>
              <a:ext cx="324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798750" y="5214950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4533900" y="5214950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500298" y="4000504"/>
            <a:ext cx="2571768" cy="1043052"/>
            <a:chOff x="2500298" y="4000504"/>
            <a:chExt cx="2571768" cy="1043052"/>
          </a:xfrm>
        </p:grpSpPr>
        <p:sp>
          <p:nvSpPr>
            <p:cNvPr id="32" name="TextBox 31"/>
            <p:cNvSpPr txBox="1"/>
            <p:nvPr/>
          </p:nvSpPr>
          <p:spPr>
            <a:xfrm>
              <a:off x="2500298" y="4643446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prior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71934" y="4643446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2" idx="0"/>
              <a:endCxn id="12" idx="2"/>
            </p:cNvCxnSpPr>
            <p:nvPr/>
          </p:nvCxnSpPr>
          <p:spPr>
            <a:xfrm rot="5400000" flipH="1" flipV="1">
              <a:off x="2795893" y="4204975"/>
              <a:ext cx="642942" cy="23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3" idx="0"/>
              <a:endCxn id="14" idx="2"/>
            </p:cNvCxnSpPr>
            <p:nvPr/>
          </p:nvCxnSpPr>
          <p:spPr>
            <a:xfrm rot="16200000" flipV="1">
              <a:off x="4101463" y="4172909"/>
              <a:ext cx="642942" cy="298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360525" y="428604"/>
            <a:ext cx="3711541" cy="553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双链表基本运算算法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214414" y="1428736"/>
            <a:ext cx="7531063" cy="140038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创建一个空的双链表，它只有一个头结点，由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指向它，该结点的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域均为空，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域未设定任何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357290" y="3071810"/>
            <a:ext cx="7200900" cy="240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&gt;prior=L-&gt;next=NULL;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143000" y="285750"/>
            <a:ext cx="7883525" cy="1630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）插入元素运算算法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　　先在双链表中查找到第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个结点，若成功找到该结点（由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所指向），创建一个以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为值的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结点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插入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之后即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07240" y="3929066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5240" y="3929066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4364" y="314324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2064364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46744" y="3929066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0446" y="3929066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18446" y="3929066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9950" y="3929066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0314" y="5072074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8314" y="5072074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89818" y="5072074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5934" y="507207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3493124" y="528638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500430" y="4052756"/>
            <a:ext cx="1350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 flipV="1">
            <a:off x="3714744" y="4207878"/>
            <a:ext cx="1428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5172891" y="4383812"/>
            <a:ext cx="783772" cy="979714"/>
          </a:xfrm>
          <a:custGeom>
            <a:avLst/>
            <a:gdLst>
              <a:gd name="connsiteX0" fmla="*/ 0 w 783772"/>
              <a:gd name="connsiteY0" fmla="*/ 979714 h 979714"/>
              <a:gd name="connsiteX1" fmla="*/ 404949 w 783772"/>
              <a:gd name="connsiteY1" fmla="*/ 666205 h 979714"/>
              <a:gd name="connsiteX2" fmla="*/ 783772 w 783772"/>
              <a:gd name="connsiteY2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979714">
                <a:moveTo>
                  <a:pt x="0" y="979714"/>
                </a:moveTo>
                <a:cubicBezTo>
                  <a:pt x="137160" y="904602"/>
                  <a:pt x="274320" y="829491"/>
                  <a:pt x="404949" y="666205"/>
                </a:cubicBezTo>
                <a:cubicBezTo>
                  <a:pt x="535578" y="502919"/>
                  <a:pt x="659675" y="251459"/>
                  <a:pt x="783772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820194" y="4200932"/>
            <a:ext cx="300446" cy="862148"/>
          </a:xfrm>
          <a:custGeom>
            <a:avLst/>
            <a:gdLst>
              <a:gd name="connsiteX0" fmla="*/ 300446 w 300446"/>
              <a:gd name="connsiteY0" fmla="*/ 0 h 862148"/>
              <a:gd name="connsiteX1" fmla="*/ 143692 w 300446"/>
              <a:gd name="connsiteY1" fmla="*/ 640080 h 862148"/>
              <a:gd name="connsiteX2" fmla="*/ 0 w 300446"/>
              <a:gd name="connsiteY2" fmla="*/ 862148 h 8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446" h="862148">
                <a:moveTo>
                  <a:pt x="300446" y="0"/>
                </a:moveTo>
                <a:cubicBezTo>
                  <a:pt x="247106" y="248194"/>
                  <a:pt x="193766" y="496389"/>
                  <a:pt x="143692" y="640080"/>
                </a:cubicBezTo>
                <a:cubicBezTo>
                  <a:pt x="93618" y="783771"/>
                  <a:pt x="46809" y="822959"/>
                  <a:pt x="0" y="862148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540034" y="4044177"/>
            <a:ext cx="561703" cy="1018903"/>
          </a:xfrm>
          <a:custGeom>
            <a:avLst/>
            <a:gdLst>
              <a:gd name="connsiteX0" fmla="*/ 0 w 561703"/>
              <a:gd name="connsiteY0" fmla="*/ 0 h 1018903"/>
              <a:gd name="connsiteX1" fmla="*/ 104503 w 561703"/>
              <a:gd name="connsiteY1" fmla="*/ 522515 h 1018903"/>
              <a:gd name="connsiteX2" fmla="*/ 444137 w 561703"/>
              <a:gd name="connsiteY2" fmla="*/ 914400 h 1018903"/>
              <a:gd name="connsiteX3" fmla="*/ 561703 w 561703"/>
              <a:gd name="connsiteY3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018903">
                <a:moveTo>
                  <a:pt x="0" y="0"/>
                </a:moveTo>
                <a:cubicBezTo>
                  <a:pt x="15240" y="185057"/>
                  <a:pt x="30480" y="370115"/>
                  <a:pt x="104503" y="522515"/>
                </a:cubicBezTo>
                <a:cubicBezTo>
                  <a:pt x="178526" y="674915"/>
                  <a:pt x="367937" y="831669"/>
                  <a:pt x="444137" y="914400"/>
                </a:cubicBezTo>
                <a:cubicBezTo>
                  <a:pt x="520337" y="997131"/>
                  <a:pt x="541020" y="1008017"/>
                  <a:pt x="561703" y="101890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239589" y="4357686"/>
            <a:ext cx="796834" cy="940526"/>
          </a:xfrm>
          <a:custGeom>
            <a:avLst/>
            <a:gdLst>
              <a:gd name="connsiteX0" fmla="*/ 796834 w 796834"/>
              <a:gd name="connsiteY0" fmla="*/ 940526 h 940526"/>
              <a:gd name="connsiteX1" fmla="*/ 496388 w 796834"/>
              <a:gd name="connsiteY1" fmla="*/ 666206 h 940526"/>
              <a:gd name="connsiteX2" fmla="*/ 130628 w 796834"/>
              <a:gd name="connsiteY2" fmla="*/ 235131 h 940526"/>
              <a:gd name="connsiteX3" fmla="*/ 0 w 796834"/>
              <a:gd name="connsiteY3" fmla="*/ 0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34" h="940526">
                <a:moveTo>
                  <a:pt x="796834" y="940526"/>
                </a:moveTo>
                <a:cubicBezTo>
                  <a:pt x="702128" y="862149"/>
                  <a:pt x="607422" y="783772"/>
                  <a:pt x="496388" y="666206"/>
                </a:cubicBezTo>
                <a:cubicBezTo>
                  <a:pt x="385354" y="548640"/>
                  <a:pt x="213359" y="346165"/>
                  <a:pt x="130628" y="235131"/>
                </a:cubicBezTo>
                <a:cubicBezTo>
                  <a:pt x="47897" y="124097"/>
                  <a:pt x="23948" y="62048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43570" y="4786322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450057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744" y="4429132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3240" y="464344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③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30" grpId="0" bldLvl="0" animBg="1"/>
      <p:bldP spid="31" grpId="0" bldLvl="0" animBg="1"/>
      <p:bldP spid="32" grpId="0"/>
      <p:bldP spid="33" grpId="0"/>
      <p:bldP spid="34" grpId="0"/>
      <p:bldP spid="3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08081" y="307975"/>
            <a:ext cx="7607323" cy="5830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*p=L,*s;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nb-NO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nb-NO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(p==NULL) return 0;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s-&gt;data=x;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创建一个存放元素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的新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s-&gt;next=p-&gt;next;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对应插入操作的步骤①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(p-&gt;next!=NULL)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对应插入操作的步骤②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p-&gt;next-&gt;prior=s;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s-&gt;prior=p;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对应插入操作的步骤③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p-&gt;next=s;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对应插入操作的步骤④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插入运算成功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nb-NO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678761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07240" y="3929066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5240" y="3929066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2064364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46744" y="3929066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8942" y="3929066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6942" y="3929066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72" y="324320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4136066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8446" y="3929066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2082" y="3929066"/>
            <a:ext cx="46800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90082" y="3929066"/>
            <a:ext cx="571504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61586" y="3929066"/>
            <a:ext cx="468000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58248" y="4078882"/>
            <a:ext cx="82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 flipV="1">
            <a:off x="3744000" y="4234004"/>
            <a:ext cx="82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601388" y="4071942"/>
            <a:ext cx="82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5786447" y="4227064"/>
            <a:ext cx="82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3459480" y="3030583"/>
            <a:ext cx="3346269" cy="1031966"/>
          </a:xfrm>
          <a:custGeom>
            <a:avLst/>
            <a:gdLst>
              <a:gd name="connsiteX0" fmla="*/ 41366 w 3346269"/>
              <a:gd name="connsiteY0" fmla="*/ 1031966 h 1031966"/>
              <a:gd name="connsiteX1" fmla="*/ 198120 w 3346269"/>
              <a:gd name="connsiteY1" fmla="*/ 418011 h 1031966"/>
              <a:gd name="connsiteX2" fmla="*/ 1230086 w 3346269"/>
              <a:gd name="connsiteY2" fmla="*/ 52251 h 1031966"/>
              <a:gd name="connsiteX3" fmla="*/ 2275114 w 3346269"/>
              <a:gd name="connsiteY3" fmla="*/ 104503 h 1031966"/>
              <a:gd name="connsiteX4" fmla="*/ 3163389 w 3346269"/>
              <a:gd name="connsiteY4" fmla="*/ 522514 h 1031966"/>
              <a:gd name="connsiteX5" fmla="*/ 3346269 w 3346269"/>
              <a:gd name="connsiteY5" fmla="*/ 875211 h 103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269" h="1031966">
                <a:moveTo>
                  <a:pt x="41366" y="1031966"/>
                </a:moveTo>
                <a:cubicBezTo>
                  <a:pt x="20683" y="806631"/>
                  <a:pt x="0" y="581297"/>
                  <a:pt x="198120" y="418011"/>
                </a:cubicBezTo>
                <a:cubicBezTo>
                  <a:pt x="396240" y="254725"/>
                  <a:pt x="883920" y="104502"/>
                  <a:pt x="1230086" y="52251"/>
                </a:cubicBezTo>
                <a:cubicBezTo>
                  <a:pt x="1576252" y="0"/>
                  <a:pt x="1952897" y="26126"/>
                  <a:pt x="2275114" y="104503"/>
                </a:cubicBezTo>
                <a:cubicBezTo>
                  <a:pt x="2597331" y="182880"/>
                  <a:pt x="2984863" y="394063"/>
                  <a:pt x="3163389" y="522514"/>
                </a:cubicBezTo>
                <a:cubicBezTo>
                  <a:pt x="3341915" y="650965"/>
                  <a:pt x="3344092" y="763088"/>
                  <a:pt x="3346269" y="875211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579223" y="4232366"/>
            <a:ext cx="3135086" cy="751113"/>
          </a:xfrm>
          <a:custGeom>
            <a:avLst/>
            <a:gdLst>
              <a:gd name="connsiteX0" fmla="*/ 3135086 w 3135086"/>
              <a:gd name="connsiteY0" fmla="*/ 0 h 751113"/>
              <a:gd name="connsiteX1" fmla="*/ 2952206 w 3135086"/>
              <a:gd name="connsiteY1" fmla="*/ 404948 h 751113"/>
              <a:gd name="connsiteX2" fmla="*/ 2181498 w 3135086"/>
              <a:gd name="connsiteY2" fmla="*/ 666205 h 751113"/>
              <a:gd name="connsiteX3" fmla="*/ 862149 w 3135086"/>
              <a:gd name="connsiteY3" fmla="*/ 666205 h 751113"/>
              <a:gd name="connsiteX4" fmla="*/ 0 w 3135086"/>
              <a:gd name="connsiteY4" fmla="*/ 156754 h 7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086" h="751113">
                <a:moveTo>
                  <a:pt x="3135086" y="0"/>
                </a:moveTo>
                <a:cubicBezTo>
                  <a:pt x="3123111" y="146957"/>
                  <a:pt x="3111137" y="293914"/>
                  <a:pt x="2952206" y="404948"/>
                </a:cubicBezTo>
                <a:cubicBezTo>
                  <a:pt x="2793275" y="515982"/>
                  <a:pt x="2529841" y="622662"/>
                  <a:pt x="2181498" y="666205"/>
                </a:cubicBezTo>
                <a:cubicBezTo>
                  <a:pt x="1833155" y="709748"/>
                  <a:pt x="1225732" y="751113"/>
                  <a:pt x="862149" y="666205"/>
                </a:cubicBezTo>
                <a:cubicBezTo>
                  <a:pt x="498566" y="581297"/>
                  <a:pt x="249283" y="369025"/>
                  <a:pt x="0" y="156754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57752" y="4886278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752" y="302889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②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31595" y="366395"/>
            <a:ext cx="7847965" cy="167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nb-NO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nb-NO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nb-NO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）删除结点运算算法</a:t>
            </a:r>
            <a:endParaRPr lang="zh-CN" altLang="nb-NO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先在双链表中查找到第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个结点，若成功找到该结点（由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所指向），通过前驱结点和后继结点的指针域改变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/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250957" y="307975"/>
            <a:ext cx="7535885" cy="5553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*p=L,*pre;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j++;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(p==NULL) return 0;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个结点时返回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pre=p-&gt;prior;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指向被删结点的前驱结点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(p-&gt;next!=NULL)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从单链表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p-&gt;next-&gt;prior=pre;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pre-&gt;next=p-&gt;next;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free(p);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释放其空间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428729" y="579442"/>
            <a:ext cx="6715171" cy="106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）输出线性表运算算法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其设计思路与单链表的输出元素值运算算法完全相同。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571604" y="2071678"/>
            <a:ext cx="6069057" cy="361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",p-&gt;data);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071538" y="725392"/>
            <a:ext cx="7643866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单链表中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之后不再有任何结点，那么它的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域设置为什么值呢？有两种方式：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214414" y="2071678"/>
            <a:ext cx="7572428" cy="24006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将尾结点的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域用一个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特殊值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（空指针，不指向任何结点，只起标志作用）表示，这样的单链表为非循环单链表，通常所说的单链表都是指这种类型的单链表。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将尾结点的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域指向头结点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，这样可以通过尾结点移动到头结点，从而构成一个查找环，将这样的单链表为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循环单链表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1214414" y="571480"/>
            <a:ext cx="407196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 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整体创建双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链表的算法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428728" y="1285860"/>
            <a:ext cx="3140099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）头插法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000240"/>
            <a:ext cx="721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从一个空双链表（含有一个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指向的头结点）开始。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个元素）中的一个元素，生成一个新结点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，将读取的数据元素存放到新结点的数据域中。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然后将新结点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插入到当前链表的表头上。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的下一个元素，采用相同的操作建立新结点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并插入到双链表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中，直到数组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中所有元素读完为止。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786742" cy="4971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s;int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s=(DLinkNode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创建新结点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s-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&gt;next=L-&gt;next;	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插入到头结点之后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&gt;prior=L;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(L-&gt;next!=NULL)	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不是作为尾结点插入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&gt;next-&gt;prior=s;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3500462" cy="4392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）尾插法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214422"/>
            <a:ext cx="7143800" cy="282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从一个空双链表（含有一个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指向的头结点）开始。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个元素）中的一个元素，生成一个新结点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，将读取的数据元素存放到新结点的数据域中。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然后将新结点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插入到当前链表的表尾上。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的下一个元素，采用相同的操作建立新结点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并插入到双链表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中，直到数组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中所有元素读完为止。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4674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DLinkNode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*s,*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tc=L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始终指向尾结点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开始时指向头结点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=(DLinkNode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malloc(sizeof(DLinkNode));//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创建新结点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-&gt;next=s;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s-&gt;prior=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1142976" y="285728"/>
            <a:ext cx="374967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2.4.4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双链表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285852" y="1643050"/>
            <a:ext cx="7393041" cy="163121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循环单链表一样，也可以使用循环双链表。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双链表的结点类型与双链表的结点类型相同，也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前面声明的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DLinkNode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392745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个带头结点的有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个结点的循环双链表。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1571604" y="4286256"/>
            <a:ext cx="7072362" cy="178510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中尾结点的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域指向头结点，头结点的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prior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域指向尾结点，整个链表形成两个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循环双链表中，从任一结点出发都可以找到表中其他结点。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643314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特点：</a:t>
            </a:r>
            <a:endParaRPr lang="en-US" altLang="zh-CN" sz="2200" spc="3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14414" y="1428736"/>
            <a:ext cx="7715304" cy="1757374"/>
            <a:chOff x="1214414" y="1773226"/>
            <a:chExt cx="7715304" cy="1757374"/>
          </a:xfrm>
        </p:grpSpPr>
        <p:sp>
          <p:nvSpPr>
            <p:cNvPr id="9" name="矩形 8"/>
            <p:cNvSpPr/>
            <p:nvPr/>
          </p:nvSpPr>
          <p:spPr>
            <a:xfrm>
              <a:off x="1285852" y="263048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53852" y="2630482"/>
              <a:ext cx="571504" cy="4286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4414" y="177322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25356" y="263048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0364" y="2630482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364" y="263048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39868" y="263048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14876" y="2630482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82876" y="263048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54380" y="263048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422214" y="2630482"/>
              <a:ext cx="468000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890214" y="263048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61718" y="263048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2264" y="2559044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571736" y="277335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286248" y="277335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000760" y="277335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000892" y="2773358"/>
              <a:ext cx="3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153292" y="2916234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15074" y="2928934"/>
              <a:ext cx="324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798750" y="2916234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3900" y="2916234"/>
              <a:ext cx="42862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2141538" y="2844800"/>
              <a:ext cx="6589183" cy="685800"/>
            </a:xfrm>
            <a:custGeom>
              <a:avLst/>
              <a:gdLst>
                <a:gd name="connsiteX0" fmla="*/ 6553200 w 6589183"/>
                <a:gd name="connsiteY0" fmla="*/ 0 h 685800"/>
                <a:gd name="connsiteX1" fmla="*/ 6375400 w 6589183"/>
                <a:gd name="connsiteY1" fmla="*/ 431800 h 685800"/>
                <a:gd name="connsiteX2" fmla="*/ 5270500 w 6589183"/>
                <a:gd name="connsiteY2" fmla="*/ 647700 h 685800"/>
                <a:gd name="connsiteX3" fmla="*/ 2146300 w 6589183"/>
                <a:gd name="connsiteY3" fmla="*/ 660400 h 685800"/>
                <a:gd name="connsiteX4" fmla="*/ 469900 w 6589183"/>
                <a:gd name="connsiteY4" fmla="*/ 571500 h 685800"/>
                <a:gd name="connsiteX5" fmla="*/ 0 w 6589183"/>
                <a:gd name="connsiteY5" fmla="*/ 2286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9183" h="685800">
                  <a:moveTo>
                    <a:pt x="6553200" y="0"/>
                  </a:moveTo>
                  <a:cubicBezTo>
                    <a:pt x="6571191" y="161925"/>
                    <a:pt x="6589183" y="323850"/>
                    <a:pt x="6375400" y="431800"/>
                  </a:cubicBezTo>
                  <a:cubicBezTo>
                    <a:pt x="6161617" y="539750"/>
                    <a:pt x="5975350" y="609600"/>
                    <a:pt x="5270500" y="647700"/>
                  </a:cubicBezTo>
                  <a:cubicBezTo>
                    <a:pt x="4565650" y="685800"/>
                    <a:pt x="2946400" y="673100"/>
                    <a:pt x="2146300" y="660400"/>
                  </a:cubicBezTo>
                  <a:cubicBezTo>
                    <a:pt x="1346200" y="647700"/>
                    <a:pt x="827617" y="643467"/>
                    <a:pt x="469900" y="571500"/>
                  </a:cubicBezTo>
                  <a:cubicBezTo>
                    <a:pt x="112183" y="499533"/>
                    <a:pt x="56091" y="364066"/>
                    <a:pt x="0" y="2286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445155" y="2004483"/>
              <a:ext cx="6551083" cy="827617"/>
            </a:xfrm>
            <a:custGeom>
              <a:avLst/>
              <a:gdLst>
                <a:gd name="connsiteX0" fmla="*/ 74083 w 6551083"/>
                <a:gd name="connsiteY0" fmla="*/ 827617 h 827617"/>
                <a:gd name="connsiteX1" fmla="*/ 264583 w 6551083"/>
                <a:gd name="connsiteY1" fmla="*/ 357717 h 827617"/>
                <a:gd name="connsiteX2" fmla="*/ 1661583 w 6551083"/>
                <a:gd name="connsiteY2" fmla="*/ 52917 h 827617"/>
                <a:gd name="connsiteX3" fmla="*/ 3960283 w 6551083"/>
                <a:gd name="connsiteY3" fmla="*/ 40217 h 827617"/>
                <a:gd name="connsiteX4" fmla="*/ 5776383 w 6551083"/>
                <a:gd name="connsiteY4" fmla="*/ 129117 h 827617"/>
                <a:gd name="connsiteX5" fmla="*/ 6551083 w 6551083"/>
                <a:gd name="connsiteY5" fmla="*/ 624417 h 82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1083" h="827617">
                  <a:moveTo>
                    <a:pt x="74083" y="827617"/>
                  </a:moveTo>
                  <a:cubicBezTo>
                    <a:pt x="37041" y="657225"/>
                    <a:pt x="0" y="486834"/>
                    <a:pt x="264583" y="357717"/>
                  </a:cubicBezTo>
                  <a:cubicBezTo>
                    <a:pt x="529166" y="228600"/>
                    <a:pt x="1045633" y="105834"/>
                    <a:pt x="1661583" y="52917"/>
                  </a:cubicBezTo>
                  <a:cubicBezTo>
                    <a:pt x="2277533" y="0"/>
                    <a:pt x="3274483" y="27517"/>
                    <a:pt x="3960283" y="40217"/>
                  </a:cubicBezTo>
                  <a:cubicBezTo>
                    <a:pt x="4646083" y="52917"/>
                    <a:pt x="5344583" y="31750"/>
                    <a:pt x="5776383" y="129117"/>
                  </a:cubicBezTo>
                  <a:cubicBezTo>
                    <a:pt x="6208183" y="226484"/>
                    <a:pt x="6379633" y="425450"/>
                    <a:pt x="6551083" y="62441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16200000" flipH="1">
              <a:off x="1178695" y="2393149"/>
              <a:ext cx="42862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31800" y="1428736"/>
            <a:ext cx="553998" cy="4143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双链表和循环双链表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bldLvl="0" animBg="1"/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714480" y="357166"/>
            <a:ext cx="539274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线性表的应用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142976" y="1357298"/>
            <a:ext cx="703581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2.5.1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设计线性表应用程序的一般步骤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285852" y="2214554"/>
            <a:ext cx="7500990" cy="24006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当通过分析确定了求解问题中数据逻辑结构为线性关系时，设计线性表应用程序的一般步骤如下：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）根据求解功能的特点设计相应的存储结构。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）设计相应的基本运算算法。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）设计求解问题的主程序。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1500166" y="285728"/>
            <a:ext cx="353535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类存储结构特点的比较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51" y="971552"/>
          <a:ext cx="7572429" cy="54826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4381"/>
                <a:gridCol w="3246402"/>
                <a:gridCol w="3611646"/>
              </a:tblGrid>
              <a:tr h="54491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特点</a:t>
                      </a:r>
                      <a:endParaRPr lang="zh-CN" sz="18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顺序存储结构</a:t>
                      </a:r>
                      <a:endParaRPr lang="zh-CN" sz="18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链式存储结构</a:t>
                      </a:r>
                      <a:endParaRPr lang="zh-CN" sz="18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6227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优点</a:t>
                      </a:r>
                      <a:endParaRPr lang="zh-CN" sz="1800" b="1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）无须为表示线性表中元素之间的逻辑关系而增加额外的存储空间，存储密度大。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）具有随机存储特性。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）由于采用结点的动态分配方式，具有良好的适应性。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）插入和删除操作只需修改相关指针域，不需要移动大量元素。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210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缺点</a:t>
                      </a:r>
                      <a:endParaRPr lang="zh-CN" sz="1800" b="1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）插入和删除操作需要移动大量元素。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）如果采用静态数组存储线性表元素，其空间大小分配难以掌握，大大了会浪费空间，分小了易发生上溢出；如果采用动态数组存储线性表元素，其算法设计比较复杂。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）为表示线性表中元素之间的逻辑关系而需要增加额外的存储空间（指针域），存储密度小。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）不具有随机存储特性。</a:t>
                      </a:r>
                      <a:endParaRPr lang="zh-CN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500166" y="357166"/>
            <a:ext cx="446405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2.5.2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应用示例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357290" y="1769970"/>
            <a:ext cx="7605736" cy="358046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假设一个多项式形式为　　　　　　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）为整数类型的指数，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）为实数类型的系数。为了简便，假设每个多项式按指数递减排列，并且没有相同指数的多项式项。编写求两个多项式相加的程序。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例如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：两个多项式分别为：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+10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1.8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-5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则相加后的结果为：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)=p(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)+q(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-2.5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+5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50825" y="328453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4500562" y="1857364"/>
          <a:ext cx="2800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37185600" imgH="4876800" progId="Equation.3">
                  <p:embed/>
                </p:oleObj>
              </mc:Choice>
              <mc:Fallback>
                <p:oleObj name="公式" r:id="rId1" imgW="37185600" imgH="4876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2" y="1857364"/>
                        <a:ext cx="2800350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1142984"/>
            <a:ext cx="21431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问题描述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42976" y="1160207"/>
            <a:ext cx="7821637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个多项式由多个（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）多项式项组成，这些多项式项之间构成一种线性关系，所以一个多项式可以看成是由多个多项式项元素构成的线性表。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可以采用顺序表和各种链表存储，由于本例中每个多项式的项数难以确定，所以采用带头结点的单链表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多项式。每个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多项式项采用以下结点类型进行存储：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28369" name="Group 17"/>
          <p:cNvGraphicFramePr>
            <a:graphicFrameLocks noGrp="1"/>
          </p:cNvGraphicFramePr>
          <p:nvPr/>
        </p:nvGraphicFramePr>
        <p:xfrm>
          <a:off x="2606663" y="4247206"/>
          <a:ext cx="4762512" cy="39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87504"/>
                <a:gridCol w="1587504"/>
                <a:gridCol w="1587504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4" y="357166"/>
            <a:ext cx="257176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存储结构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12946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2.3.2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基本运算在单链表上的实现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500166" y="1500174"/>
            <a:ext cx="300039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428728" y="2214554"/>
            <a:ext cx="6929486" cy="1285884"/>
            <a:chOff x="1428728" y="2214554"/>
            <a:chExt cx="6929486" cy="1285884"/>
          </a:xfrm>
        </p:grpSpPr>
        <p:sp>
          <p:nvSpPr>
            <p:cNvPr id="7" name="矩形 6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9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9124" y="3429000"/>
            <a:ext cx="2071702" cy="1328804"/>
            <a:chOff x="2857488" y="3429000"/>
            <a:chExt cx="2071702" cy="1328804"/>
          </a:xfrm>
        </p:grpSpPr>
        <p:sp>
          <p:nvSpPr>
            <p:cNvPr id="24" name="TextBox 23"/>
            <p:cNvSpPr txBox="1"/>
            <p:nvPr/>
          </p:nvSpPr>
          <p:spPr>
            <a:xfrm>
              <a:off x="2857488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  <a:endCxn id="9" idx="2"/>
            </p:cNvCxnSpPr>
            <p:nvPr/>
          </p:nvCxnSpPr>
          <p:spPr>
            <a:xfrm rot="5400000" flipH="1" flipV="1">
              <a:off x="2946785" y="3804050"/>
              <a:ext cx="928694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2"/>
            </p:cNvCxnSpPr>
            <p:nvPr/>
          </p:nvCxnSpPr>
          <p:spPr>
            <a:xfrm rot="16200000" flipV="1">
              <a:off x="3750463" y="3750471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214414" y="3429794"/>
            <a:ext cx="1714512" cy="1256572"/>
            <a:chOff x="1214414" y="3429794"/>
            <a:chExt cx="1714512" cy="1256572"/>
          </a:xfrm>
        </p:grpSpPr>
        <p:sp>
          <p:nvSpPr>
            <p:cNvPr id="32" name="TextBox 31"/>
            <p:cNvSpPr txBox="1"/>
            <p:nvPr/>
          </p:nvSpPr>
          <p:spPr>
            <a:xfrm>
              <a:off x="1214414" y="428625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不含实际值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1607323" y="3821909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71670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头结点</a:t>
            </a:r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5206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尾结点</a:t>
            </a:r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1108081" y="357166"/>
            <a:ext cx="796451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coef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数据域存放系数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expn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数据域存放指数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域是一个链域，指向下一个结点。这样的单链表结点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785918" y="1928802"/>
            <a:ext cx="6357982" cy="236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node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float 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系数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exp;	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指数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node *next;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指向下一个结点的指针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357290" y="500042"/>
            <a:ext cx="750098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，前面的两个多项式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的存储结构如下图所示。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071538" y="1214422"/>
            <a:ext cx="7938303" cy="1500198"/>
            <a:chOff x="1071538" y="1214422"/>
            <a:chExt cx="7938303" cy="1500198"/>
          </a:xfrm>
        </p:grpSpPr>
        <p:sp>
          <p:nvSpPr>
            <p:cNvPr id="6" name="TextBox 5"/>
            <p:cNvSpPr txBox="1"/>
            <p:nvPr/>
          </p:nvSpPr>
          <p:spPr>
            <a:xfrm>
              <a:off x="1643042" y="1214422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1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)=3.2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+2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-6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+10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39538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0232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63177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3.2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177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6297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28690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96690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45870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2578" y="2285992"/>
              <a:ext cx="540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-6.0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84710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52710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527901" y="2285992"/>
              <a:ext cx="540000" cy="42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73841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41841" y="228599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279861" y="250030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857620" y="250030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469262" y="250030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138462" y="250030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428728" y="1857364"/>
              <a:ext cx="50006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42976" y="164305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571868" y="1714488"/>
              <a:ext cx="214314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34291" y="3429000"/>
            <a:ext cx="7652551" cy="2357454"/>
            <a:chOff x="1134291" y="3429000"/>
            <a:chExt cx="7652551" cy="2357454"/>
          </a:xfrm>
        </p:grpSpPr>
        <p:sp>
          <p:nvSpPr>
            <p:cNvPr id="30" name="矩形 29"/>
            <p:cNvSpPr/>
            <p:nvPr/>
          </p:nvSpPr>
          <p:spPr>
            <a:xfrm>
              <a:off x="1134291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02291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2985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25930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93930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649050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91443" y="4429132"/>
              <a:ext cx="540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-2.5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31809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80989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87697" y="4429132"/>
              <a:ext cx="540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519829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987829" y="4429132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786182" y="5357826"/>
              <a:ext cx="540000" cy="42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332122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00122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2342614" y="464344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920373" y="464344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5604381" y="4643446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1491481" y="4000504"/>
              <a:ext cx="50006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04902" y="5357826"/>
              <a:ext cx="540000" cy="42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-5.0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850842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318842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500694" y="5357826"/>
              <a:ext cx="540000" cy="42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6.0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046634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14634" y="5357826"/>
              <a:ext cx="468000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57356" y="342900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1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q(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)=1.8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-2.5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-2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+6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-5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6884142" y="5572140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117378" y="5559077"/>
              <a:ext cx="3833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611189" y="4611189"/>
              <a:ext cx="2693125" cy="731520"/>
            </a:xfrm>
            <a:custGeom>
              <a:avLst/>
              <a:gdLst>
                <a:gd name="connsiteX0" fmla="*/ 2586445 w 2693125"/>
                <a:gd name="connsiteY0" fmla="*/ 0 h 731520"/>
                <a:gd name="connsiteX1" fmla="*/ 2351314 w 2693125"/>
                <a:gd name="connsiteY1" fmla="*/ 431074 h 731520"/>
                <a:gd name="connsiteX2" fmla="*/ 535577 w 2693125"/>
                <a:gd name="connsiteY2" fmla="*/ 418011 h 731520"/>
                <a:gd name="connsiteX3" fmla="*/ 0 w 2693125"/>
                <a:gd name="connsiteY3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125" h="731520">
                  <a:moveTo>
                    <a:pt x="2586445" y="0"/>
                  </a:moveTo>
                  <a:cubicBezTo>
                    <a:pt x="2639785" y="180703"/>
                    <a:pt x="2693125" y="361406"/>
                    <a:pt x="2351314" y="431074"/>
                  </a:cubicBezTo>
                  <a:cubicBezTo>
                    <a:pt x="2009503" y="500743"/>
                    <a:pt x="927463" y="367937"/>
                    <a:pt x="535577" y="418011"/>
                  </a:cubicBezTo>
                  <a:cubicBezTo>
                    <a:pt x="143691" y="468085"/>
                    <a:pt x="71845" y="599802"/>
                    <a:pt x="0" y="73152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2976" y="385762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571868" y="3825379"/>
              <a:ext cx="214314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1071539" y="625473"/>
            <a:ext cx="3357586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设计基本运算算法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289026" y="1370011"/>
            <a:ext cx="7354940" cy="213904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）建立多项式单链表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由数组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指定系数，数组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指定指数，共有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个多项式项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[0],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[1],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-1],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构成一个多项式，其中指数按递减排列。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179519" y="571480"/>
            <a:ext cx="7750199" cy="5354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L,double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b[],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PolyNode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*s,*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tc=L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始终指向终端结点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开始时指向头结点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        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s-&gt;exp=b[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-&gt;next=s;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1500166" y="642918"/>
            <a:ext cx="3857651" cy="4972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）输出多项式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链表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360465" y="1755781"/>
            <a:ext cx="6426246" cy="3614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DispPoly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PolyNode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("(%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^%d) ",p-&gt;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-&gt;exp);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1214414" y="928670"/>
            <a:ext cx="7786742" cy="1522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）两个有序多项式单链表相加运算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对于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两个有序多项式单链表，采用二路归并实现多项式相加运算（产生有序单链表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）的过程如下：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1357290" y="429800"/>
            <a:ext cx="7715304" cy="564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的第一个数据结点，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的第一个数据结点；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的头结点，尾结点指针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指向该头结点；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均不为空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(pa-&gt;exp &gt; pb-&gt;exp)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由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结点复制建立一个新结点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链到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末尾，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后移一个结点；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 if (pa-&gt;exp &lt; pb-&gt;exp)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结点复制建立一个新结点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链到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末尾，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后移一个结点；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	</a:t>
            </a:r>
            <a:r>
              <a:rPr 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两结点的指数相同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求两结点的系数和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，若不为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，新建一个结点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链到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末尾，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均后移一个结点。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中至少有一个为空，将另一个未扫描完的结点逐一复制并链接到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末尾；置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尾结点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域为空。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1428728" y="285728"/>
            <a:ext cx="7035819" cy="555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ha,PolyNode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hb,PolyNode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PolyNode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*pa=ha-&gt;next,*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-&gt;next,*s,*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tc=hc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(pa!=NULL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(pa-&gt;exp&gt;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-&gt;exp)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s-&gt;exp=pa-&gt;exp;s-&gt;coef=pa-&gt;coef;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s;tc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pa=pa-&gt;next;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(pa-&gt;exp&lt;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-&gt;exp)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s-&gt;exp=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exp;s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s;tc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285852" y="214290"/>
            <a:ext cx="7393009" cy="6246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//pa-&gt;exp=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-&gt;exp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c=pa-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&gt;coef+pb-&gt;coef;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(c!=0)	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系数之和不为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时创建新结点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s-&gt;exp=pa-&gt;exp;s-&gt;coef=c;	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pa=pa-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!=NULL) pa=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复制余下的结点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(pa!=NULL)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s-&gt;exp=pa-&gt;exp;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=pa-&gt;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s;tc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pa=pa-&gt;next;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214414" y="928670"/>
            <a:ext cx="7708895" cy="5083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PolyNode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Poly3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a[MAX];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b[MAX],n;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创建第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个多项单链表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-----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]=3.2; b[0]=5;	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a[1]=2.0; b[1]=3;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a[2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]=-6.0;b[2]=1;	a[3]=10.0;b[3]=0;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n=4;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CreateListR(Poly1,a,b,n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个多项式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");DispPoly(Poly1);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创建第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个多项单链表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-----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]=1.8; b[0]=5;	a[1]=-2.5;b[1]=4;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a[2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]=-2.0;b[2]=3;	a[3]=1.0; b[3]=2;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a[4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]=6.0; b[4]=1;	a[5]=-5.0;b[5]=0;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n=6;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CreateListR(Poly2,a,b,n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个多项式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");DispPoly(Poly2);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Add(Poly1,Poly2,Poly3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相加后多项式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");DispPoly(Poly3);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71414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 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设计主程序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143404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单链表的基本运算算法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144562" y="1052513"/>
            <a:ext cx="7713718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创建一个空的单链表，它只有一个头结点，由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指向它。该结点的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域为空，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域未设定任何值。对应的算法如下：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357290" y="2928934"/>
            <a:ext cx="7643866" cy="1952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</a:t>
            </a:r>
            <a:endParaRPr lang="en-US" altLang="zh-CN" sz="1800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创建头</a:t>
            </a:r>
            <a:r>
              <a:rPr lang="zh-CN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&gt;next=NULL;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1142976" y="1142984"/>
            <a:ext cx="6068995" cy="4494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程序的执行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pt-BR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7929586" cy="1267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216000" bIns="216000">
            <a:spAutoFit/>
          </a:bodyPr>
          <a:lstStyle/>
          <a:p>
            <a:pPr algn="just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个多项式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(3.2^5)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2x^3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(-6^1)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10x^0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个多项式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(1.8^5) (-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2.5x^4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2x^3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1x^2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6x^1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5x^0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相加后多项式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5x^5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(-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2.5x^4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1x^2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(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5x^0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428604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5. </a:t>
            </a:r>
            <a:r>
              <a:rPr lang="zh-CN" altLang="pt-BR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程序运行结果</a:t>
            </a:r>
            <a:endParaRPr lang="zh-CN" altLang="pt-BR" dirty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06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2.5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的应用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12946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）销毁线性表运算算法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214414" y="1196975"/>
            <a:ext cx="7429552" cy="961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一个单链表中的所有结点空间都是通过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函数释放所有结点的空间。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28728" y="2643182"/>
            <a:ext cx="6929486" cy="1285884"/>
            <a:chOff x="1428728" y="2214554"/>
            <a:chExt cx="6929486" cy="1285884"/>
          </a:xfrm>
        </p:grpSpPr>
        <p:sp>
          <p:nvSpPr>
            <p:cNvPr id="8" name="矩形 7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 flipH="1" flipV="1">
            <a:off x="1928794" y="414338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794" y="450057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428992" y="41425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449977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单链表和循环单链表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98*23"/>
  <p:tag name="TABLE_ENDDRAG_RECT" val="320*97*98*2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16134</Words>
  <Application>WPS 演示</Application>
  <PresentationFormat>全屏显示(4:3)</PresentationFormat>
  <Paragraphs>1428</Paragraphs>
  <Slides>80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楷体_GB2312</vt:lpstr>
      <vt:lpstr>新宋体</vt:lpstr>
      <vt:lpstr>Wingdings 2</vt:lpstr>
      <vt:lpstr>Verdana</vt:lpstr>
      <vt:lpstr>微软雅黑</vt:lpstr>
      <vt:lpstr>Consolas</vt:lpstr>
      <vt:lpstr>楷体</vt:lpstr>
      <vt:lpstr>仿宋</vt:lpstr>
      <vt:lpstr>隶书</vt:lpstr>
      <vt:lpstr>Gill Sans MT</vt:lpstr>
      <vt:lpstr>华文中宋</vt:lpstr>
      <vt:lpstr>Arial Unicode MS</vt:lpstr>
      <vt:lpstr>Calibri</vt:lpstr>
      <vt:lpstr>等线 Light</vt:lpstr>
      <vt:lpstr>黑体</vt:lpstr>
      <vt:lpstr>夏至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拓展：在指定结点p前插入新结点s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单链表课堂练习1</vt:lpstr>
      <vt:lpstr>单链表课堂练习2</vt:lpstr>
      <vt:lpstr>单链表课堂练习3</vt:lpstr>
      <vt:lpstr>单链表课堂练习4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lenovo</cp:lastModifiedBy>
  <cp:revision>378</cp:revision>
  <dcterms:created xsi:type="dcterms:W3CDTF">2012-11-28T00:02:00Z</dcterms:created>
  <dcterms:modified xsi:type="dcterms:W3CDTF">2022-03-14T06:06:08Z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8AA58055E123444992DDCAB90357745E</vt:lpwstr>
  </property>
  <property fmtid="{D5CDD505-2E9C-101B-9397-08002B2CF9AE}" pid="3" name="KSOProductBuildVer">
    <vt:lpwstr>2052-11.1.0.11365</vt:lpwstr>
  </property>
</Properties>
</file>