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464" r:id="rId3"/>
    <p:sldId id="465" r:id="rId4"/>
    <p:sldId id="463" r:id="rId5"/>
    <p:sldId id="337" r:id="rId6"/>
    <p:sldId id="259" r:id="rId7"/>
    <p:sldId id="260" r:id="rId8"/>
    <p:sldId id="263" r:id="rId9"/>
    <p:sldId id="338" r:id="rId10"/>
    <p:sldId id="264" r:id="rId11"/>
    <p:sldId id="265" r:id="rId12"/>
    <p:sldId id="266" r:id="rId13"/>
    <p:sldId id="268" r:id="rId14"/>
    <p:sldId id="374" r:id="rId15"/>
    <p:sldId id="269" r:id="rId16"/>
    <p:sldId id="375" r:id="rId17"/>
    <p:sldId id="376" r:id="rId18"/>
    <p:sldId id="270" r:id="rId19"/>
    <p:sldId id="271" r:id="rId20"/>
    <p:sldId id="274" r:id="rId21"/>
    <p:sldId id="345" r:id="rId22"/>
    <p:sldId id="275" r:id="rId23"/>
    <p:sldId id="276" r:id="rId24"/>
    <p:sldId id="377" r:id="rId25"/>
    <p:sldId id="278" r:id="rId26"/>
    <p:sldId id="279" r:id="rId27"/>
    <p:sldId id="378" r:id="rId28"/>
    <p:sldId id="280" r:id="rId29"/>
    <p:sldId id="281" r:id="rId30"/>
    <p:sldId id="389" r:id="rId31"/>
    <p:sldId id="349" r:id="rId32"/>
    <p:sldId id="350" r:id="rId33"/>
    <p:sldId id="344" r:id="rId34"/>
    <p:sldId id="340" r:id="rId35"/>
    <p:sldId id="381" r:id="rId36"/>
    <p:sldId id="382" r:id="rId37"/>
    <p:sldId id="339" r:id="rId38"/>
    <p:sldId id="380" r:id="rId39"/>
    <p:sldId id="353" r:id="rId40"/>
    <p:sldId id="285" r:id="rId41"/>
    <p:sldId id="354" r:id="rId42"/>
    <p:sldId id="286" r:id="rId43"/>
    <p:sldId id="355" r:id="rId44"/>
    <p:sldId id="356" r:id="rId45"/>
    <p:sldId id="289" r:id="rId46"/>
    <p:sldId id="290" r:id="rId47"/>
    <p:sldId id="291" r:id="rId48"/>
    <p:sldId id="294" r:id="rId49"/>
    <p:sldId id="295" r:id="rId50"/>
    <p:sldId id="296" r:id="rId51"/>
    <p:sldId id="357" r:id="rId52"/>
    <p:sldId id="297" r:id="rId53"/>
    <p:sldId id="298" r:id="rId54"/>
    <p:sldId id="358" r:id="rId55"/>
    <p:sldId id="360" r:id="rId56"/>
    <p:sldId id="359" r:id="rId57"/>
    <p:sldId id="361" r:id="rId58"/>
    <p:sldId id="362" r:id="rId59"/>
    <p:sldId id="363" r:id="rId60"/>
    <p:sldId id="299" r:id="rId61"/>
    <p:sldId id="300" r:id="rId62"/>
    <p:sldId id="302" r:id="rId63"/>
    <p:sldId id="383" r:id="rId64"/>
    <p:sldId id="303" r:id="rId65"/>
    <p:sldId id="304" r:id="rId66"/>
    <p:sldId id="305" r:id="rId67"/>
    <p:sldId id="307" r:id="rId68"/>
    <p:sldId id="313" r:id="rId69"/>
    <p:sldId id="368" r:id="rId70"/>
    <p:sldId id="315" r:id="rId71"/>
    <p:sldId id="316" r:id="rId72"/>
    <p:sldId id="318" r:id="rId73"/>
    <p:sldId id="384" r:id="rId74"/>
    <p:sldId id="319" r:id="rId75"/>
    <p:sldId id="385" r:id="rId76"/>
    <p:sldId id="320" r:id="rId77"/>
    <p:sldId id="321" r:id="rId78"/>
    <p:sldId id="386" r:id="rId79"/>
    <p:sldId id="387" r:id="rId80"/>
    <p:sldId id="388" r:id="rId81"/>
    <p:sldId id="564" r:id="rId82"/>
    <p:sldId id="328" r:id="rId83"/>
    <p:sldId id="370" r:id="rId84"/>
    <p:sldId id="329" r:id="rId85"/>
    <p:sldId id="330" r:id="rId86"/>
    <p:sldId id="371" r:id="rId87"/>
    <p:sldId id="331" r:id="rId88"/>
    <p:sldId id="332" r:id="rId89"/>
    <p:sldId id="333" r:id="rId90"/>
    <p:sldId id="372" r:id="rId91"/>
    <p:sldId id="334" r:id="rId92"/>
    <p:sldId id="335" r:id="rId93"/>
    <p:sldId id="336" r:id="rId9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00"/>
    <a:srgbClr val="CC3300"/>
    <a:srgbClr val="FF0000"/>
    <a:srgbClr val="FF9900"/>
    <a:srgbClr val="9966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54"/>
        <p:guide pos="28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A8F4-3D3C-4264-91E1-5EA21CF978F8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8A77-BD5B-42B2-B514-67AC8BFDBC6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1663-A8C0-4F50-AA0F-E520D921DC79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CC5F-4C28-49DE-AAF4-857D00F3FC7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8B7B-136A-4A4B-A98D-840B80F5957F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D8C0-85B8-4176-9415-2AC9C7B5B7A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845E-09C9-440D-82B5-1FAEA73D7AA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D91-3440-4680-95A2-4F5FAEFFFF7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683F-9912-4FF6-ABE0-DD923F0435FC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8A41-062F-4F66-9CAB-10F2A8C43E4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D859-8C5A-416D-997C-9FC2827C91B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208C7F0-DE4D-4AA4-BEA6-AD5B1087EA1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979295" y="764540"/>
            <a:ext cx="5683885" cy="5494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0" tIns="252000" bIns="288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1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线性表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2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单链表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3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双链表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4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循环链表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5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应用</a:t>
            </a:r>
          </a:p>
          <a:p>
            <a:pPr algn="l">
              <a:spcBef>
                <a:spcPct val="50000"/>
              </a:spcBef>
            </a:pPr>
            <a:endParaRPr lang="zh-CN" altLang="en-US" sz="28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提醒：</a:t>
            </a: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）签到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  2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）下午实验课开始了</a:t>
            </a:r>
          </a:p>
        </p:txBody>
      </p:sp>
      <p:sp>
        <p:nvSpPr>
          <p:cNvPr id="2" name="矩形 1"/>
          <p:cNvSpPr/>
          <p:nvPr/>
        </p:nvSpPr>
        <p:spPr>
          <a:xfrm>
            <a:off x="1331595" y="116840"/>
            <a:ext cx="3421380" cy="501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360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课程回顾</a:t>
            </a:r>
            <a:endParaRPr lang="zh-CN" altLang="en-US" sz="360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643306" y="6215082"/>
            <a:ext cx="2357454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顺序栈的几种状态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33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42976" y="488875"/>
            <a:ext cx="1928826" cy="2175389"/>
            <a:chOff x="1214414" y="3429000"/>
            <a:chExt cx="1928826" cy="2175389"/>
          </a:xfrm>
        </p:grpSpPr>
        <p:sp>
          <p:nvSpPr>
            <p:cNvPr id="7" name="矩形 6"/>
            <p:cNvSpPr/>
            <p:nvPr/>
          </p:nvSpPr>
          <p:spPr>
            <a:xfrm>
              <a:off x="2071670" y="3429000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529514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14612" y="453894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417744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4612" y="383762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4612" y="343512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5235057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top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712232" y="5429264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14612" y="494747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71604" y="2703453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(a)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空栈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3286116" y="488875"/>
            <a:ext cx="2286016" cy="2614688"/>
            <a:chOff x="3286116" y="314246"/>
            <a:chExt cx="2286016" cy="26146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643306" y="314246"/>
              <a:ext cx="1928826" cy="2143140"/>
              <a:chOff x="1214414" y="3429000"/>
              <a:chExt cx="1928826" cy="214314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4414" y="4825615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>
                <a:off x="1712232" y="5019822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071670" y="485776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zh-CN" altLang="en-US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071934" y="252882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(b)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进栈</a:t>
              </a:r>
            </a:p>
          </p:txBody>
        </p:sp>
        <p:sp>
          <p:nvSpPr>
            <p:cNvPr id="90" name="右箭头 89"/>
            <p:cNvSpPr/>
            <p:nvPr/>
          </p:nvSpPr>
          <p:spPr>
            <a:xfrm>
              <a:off x="3286116" y="114298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857884" y="488875"/>
            <a:ext cx="2786082" cy="2614688"/>
            <a:chOff x="5857884" y="314246"/>
            <a:chExt cx="2786082" cy="2614688"/>
          </a:xfrm>
        </p:grpSpPr>
        <p:grpSp>
          <p:nvGrpSpPr>
            <p:cNvPr id="42" name="组合 41"/>
            <p:cNvGrpSpPr/>
            <p:nvPr/>
          </p:nvGrpSpPr>
          <p:grpSpPr>
            <a:xfrm>
              <a:off x="6429388" y="314246"/>
              <a:ext cx="1928826" cy="2143140"/>
              <a:chOff x="1214414" y="3429000"/>
              <a:chExt cx="1928826" cy="214314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214414" y="4168689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>
                <a:off x="1712232" y="4362896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071670" y="485776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zh-CN" altLang="en-US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071670" y="4510823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zh-CN" altLang="en-US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071670" y="414338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zh-CN" altLang="en-US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858016" y="252882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(c)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进栈</a:t>
              </a:r>
            </a:p>
          </p:txBody>
        </p:sp>
        <p:sp>
          <p:nvSpPr>
            <p:cNvPr id="91" name="右箭头 90"/>
            <p:cNvSpPr/>
            <p:nvPr/>
          </p:nvSpPr>
          <p:spPr>
            <a:xfrm>
              <a:off x="5857884" y="114298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86380" y="2721524"/>
            <a:ext cx="2071702" cy="3382435"/>
            <a:chOff x="5286380" y="2546895"/>
            <a:chExt cx="2071702" cy="3382435"/>
          </a:xfrm>
        </p:grpSpPr>
        <p:grpSp>
          <p:nvGrpSpPr>
            <p:cNvPr id="58" name="组合 57"/>
            <p:cNvGrpSpPr/>
            <p:nvPr/>
          </p:nvGrpSpPr>
          <p:grpSpPr>
            <a:xfrm>
              <a:off x="5286380" y="3314642"/>
              <a:ext cx="1928826" cy="2143140"/>
              <a:chOff x="1214414" y="3429000"/>
              <a:chExt cx="1928826" cy="214314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214414" y="4543490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66" name="直接箭头连接符 65"/>
              <p:cNvCxnSpPr/>
              <p:nvPr/>
            </p:nvCxnSpPr>
            <p:spPr>
              <a:xfrm>
                <a:off x="1712232" y="4737697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071670" y="485776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zh-CN" altLang="en-US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071670" y="4510823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endParaRPr lang="zh-CN" altLang="en-US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715008" y="552922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(d)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出栈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92" name="右箭头 91"/>
            <p:cNvSpPr/>
            <p:nvPr/>
          </p:nvSpPr>
          <p:spPr>
            <a:xfrm rot="7204054">
              <a:off x="6558064" y="2654052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785918" y="3532191"/>
            <a:ext cx="3357586" cy="2614688"/>
            <a:chOff x="1785918" y="3357562"/>
            <a:chExt cx="3357586" cy="2614688"/>
          </a:xfrm>
        </p:grpSpPr>
        <p:grpSp>
          <p:nvGrpSpPr>
            <p:cNvPr id="74" name="组合 73"/>
            <p:cNvGrpSpPr/>
            <p:nvPr/>
          </p:nvGrpSpPr>
          <p:grpSpPr>
            <a:xfrm>
              <a:off x="1785918" y="3357562"/>
              <a:ext cx="1928826" cy="2175389"/>
              <a:chOff x="1214414" y="3429000"/>
              <a:chExt cx="1928826" cy="2175389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214414" y="5235057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>
                <a:off x="1712232" y="5429264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214546" y="5572140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(e)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出栈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93" name="右箭头 92"/>
            <p:cNvSpPr/>
            <p:nvPr/>
          </p:nvSpPr>
          <p:spPr>
            <a:xfrm rot="10800000">
              <a:off x="4214810" y="4357694"/>
              <a:ext cx="92869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00100" y="7141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MaxSize=5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006507" y="1053449"/>
            <a:ext cx="81375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归纳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起来，对于顺序栈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，其初始时置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=-1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，它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个要素如下：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142976" y="1785926"/>
            <a:ext cx="7715305" cy="2825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栈空条件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==-1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栈满条件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进栈操作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放在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st.data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出栈元素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：取出栈元素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st.data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285852" y="500042"/>
            <a:ext cx="392268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顺序栈的基本运算算法如下。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85852" y="1357298"/>
            <a:ext cx="6065822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）初始化栈运算算法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主要操作：设定栈顶指针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357290" y="2643182"/>
            <a:ext cx="6286544" cy="1466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为引用型参数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=-1;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54350" y="4338748"/>
            <a:ext cx="1928826" cy="2175389"/>
            <a:chOff x="1214414" y="3429000"/>
            <a:chExt cx="1928826" cy="2175389"/>
          </a:xfrm>
        </p:grpSpPr>
        <p:sp>
          <p:nvSpPr>
            <p:cNvPr id="7" name="矩形 6"/>
            <p:cNvSpPr/>
            <p:nvPr/>
          </p:nvSpPr>
          <p:spPr>
            <a:xfrm>
              <a:off x="2071670" y="3429000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14612" y="529514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14612" y="453894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4177442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4612" y="383762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4612" y="343512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1214414" y="5235057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top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712232" y="5429264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8"/>
            <p:cNvSpPr txBox="1"/>
            <p:nvPr/>
          </p:nvSpPr>
          <p:spPr>
            <a:xfrm>
              <a:off x="2714612" y="494747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357290" y="500042"/>
            <a:ext cx="7632700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266816" y="2377559"/>
            <a:ext cx="6845295" cy="3595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）判断栈是否满，若没有满进入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），否则返回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）修改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top++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）将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）返回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68144" y="254527"/>
            <a:ext cx="2761806" cy="2143140"/>
            <a:chOff x="3286116" y="314246"/>
            <a:chExt cx="2286016" cy="2143140"/>
          </a:xfrm>
        </p:grpSpPr>
        <p:grpSp>
          <p:nvGrpSpPr>
            <p:cNvPr id="6" name="组合 5"/>
            <p:cNvGrpSpPr/>
            <p:nvPr/>
          </p:nvGrpSpPr>
          <p:grpSpPr>
            <a:xfrm>
              <a:off x="3643306" y="314246"/>
              <a:ext cx="1928826" cy="2143140"/>
              <a:chOff x="1214414" y="3429000"/>
              <a:chExt cx="1928826" cy="214314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TextBox 27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TextBox 28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TextBox 29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TextBox 30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TextBox 31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TextBox 32"/>
              <p:cNvSpPr txBox="1"/>
              <p:nvPr/>
            </p:nvSpPr>
            <p:spPr>
              <a:xfrm>
                <a:off x="1214414" y="4825615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1712232" y="5019822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TextBox 34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071670" y="485776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zh-CN" altLang="en-US" sz="2000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" name="右箭头 7"/>
            <p:cNvSpPr/>
            <p:nvPr/>
          </p:nvSpPr>
          <p:spPr>
            <a:xfrm>
              <a:off x="3286116" y="114298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357290" y="500042"/>
            <a:ext cx="7632700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主要操作：栈顶指针加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，将进栈元素放进栈顶处。 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512919" y="1879609"/>
            <a:ext cx="6845295" cy="3564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x)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栈满上溢出返回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>
              <a:lnSpc>
                <a:spcPts val="2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st.top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++;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st.data[st.top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]=x;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成功进栈返回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>
              <a:lnSpc>
                <a:spcPts val="2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149384" y="714356"/>
            <a:ext cx="7494582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144023" y="2416600"/>
            <a:ext cx="7129462" cy="2877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）判断栈是否为空，若不空进入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），否则返回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）将栈顶的元素放置到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）修改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top--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）返回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24128" y="173700"/>
            <a:ext cx="2761806" cy="2143140"/>
            <a:chOff x="3286116" y="314246"/>
            <a:chExt cx="2286016" cy="2143140"/>
          </a:xfrm>
        </p:grpSpPr>
        <p:grpSp>
          <p:nvGrpSpPr>
            <p:cNvPr id="6" name="组合 5"/>
            <p:cNvGrpSpPr/>
            <p:nvPr/>
          </p:nvGrpSpPr>
          <p:grpSpPr>
            <a:xfrm>
              <a:off x="3643306" y="314246"/>
              <a:ext cx="1928826" cy="2143140"/>
              <a:chOff x="1214414" y="3429000"/>
              <a:chExt cx="1928826" cy="21431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TextBox 27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TextBox 28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TextBox 29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TextBox 30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TextBox 31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TextBox 32"/>
              <p:cNvSpPr txBox="1"/>
              <p:nvPr/>
            </p:nvSpPr>
            <p:spPr>
              <a:xfrm>
                <a:off x="1214414" y="4825615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1712232" y="5019822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" name="TextBox 34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071670" y="485776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zh-CN" altLang="en-US" sz="2000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7" name="右箭头 6"/>
            <p:cNvSpPr/>
            <p:nvPr/>
          </p:nvSpPr>
          <p:spPr>
            <a:xfrm>
              <a:off x="3286116" y="114298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149384" y="714356"/>
            <a:ext cx="7494582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主要操作：先将栈顶元素取出，然后将栈顶指针减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500166" y="2071678"/>
            <a:ext cx="7129462" cy="3595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==-1)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>
              <a:lnSpc>
                <a:spcPts val="2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x=st.data[st.top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st.top-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-;</a:t>
            </a:r>
          </a:p>
          <a:p>
            <a:pPr algn="l">
              <a:lnSpc>
                <a:spcPts val="2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成功出栈返回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>
              <a:lnSpc>
                <a:spcPts val="28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222407" y="603256"/>
            <a:ext cx="7921625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）取栈顶元素运算算法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28728" y="2000240"/>
            <a:ext cx="7129462" cy="2158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）判断栈是否为空，若不空进入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），否则返回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）将栈顶的元素放置到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</a:p>
          <a:p>
            <a:pPr algn="l">
              <a:lnSpc>
                <a:spcPts val="28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）返回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64088" y="4437112"/>
            <a:ext cx="2761806" cy="2143140"/>
            <a:chOff x="3286116" y="314246"/>
            <a:chExt cx="2286016" cy="2143140"/>
          </a:xfrm>
        </p:grpSpPr>
        <p:grpSp>
          <p:nvGrpSpPr>
            <p:cNvPr id="6" name="组合 5"/>
            <p:cNvGrpSpPr/>
            <p:nvPr/>
          </p:nvGrpSpPr>
          <p:grpSpPr>
            <a:xfrm>
              <a:off x="3643306" y="314246"/>
              <a:ext cx="1928826" cy="2143140"/>
              <a:chOff x="1214414" y="3429000"/>
              <a:chExt cx="1928826" cy="21431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071670" y="3429000"/>
                <a:ext cx="714380" cy="180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TextBox 27"/>
              <p:cNvSpPr txBox="1"/>
              <p:nvPr/>
            </p:nvSpPr>
            <p:spPr>
              <a:xfrm>
                <a:off x="2714612" y="5295141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TextBox 28"/>
              <p:cNvSpPr txBox="1"/>
              <p:nvPr/>
            </p:nvSpPr>
            <p:spPr>
              <a:xfrm>
                <a:off x="2714612" y="45389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TextBox 29"/>
              <p:cNvSpPr txBox="1"/>
              <p:nvPr/>
            </p:nvSpPr>
            <p:spPr>
              <a:xfrm>
                <a:off x="2714612" y="4177442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" name="TextBox 30"/>
              <p:cNvSpPr txBox="1"/>
              <p:nvPr/>
            </p:nvSpPr>
            <p:spPr>
              <a:xfrm>
                <a:off x="2714612" y="383762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TextBox 31"/>
              <p:cNvSpPr txBox="1"/>
              <p:nvPr/>
            </p:nvSpPr>
            <p:spPr>
              <a:xfrm>
                <a:off x="2714612" y="3435123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TextBox 32"/>
              <p:cNvSpPr txBox="1"/>
              <p:nvPr/>
            </p:nvSpPr>
            <p:spPr>
              <a:xfrm>
                <a:off x="1214414" y="4825615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80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top</a:t>
                </a:r>
                <a:endPara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1712232" y="5019822"/>
                <a:ext cx="288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" name="TextBox 34"/>
              <p:cNvSpPr txBox="1"/>
              <p:nvPr/>
            </p:nvSpPr>
            <p:spPr>
              <a:xfrm>
                <a:off x="2714612" y="4947475"/>
                <a:ext cx="4286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zh-CN" altLang="en-US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071670" y="4857760"/>
                <a:ext cx="71438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endParaRPr lang="zh-CN" altLang="en-US" sz="2000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7" name="右箭头 6"/>
            <p:cNvSpPr/>
            <p:nvPr/>
          </p:nvSpPr>
          <p:spPr>
            <a:xfrm>
              <a:off x="3286116" y="1142984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222407" y="603256"/>
            <a:ext cx="7921625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）取栈顶元素运算算法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主要操作：将栈指针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处的元素取出赋给变量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428728" y="2000240"/>
            <a:ext cx="7129462" cy="3006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==-1)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x=st.data[st.top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成功取栈顶元素返回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214415" y="963613"/>
            <a:ext cx="7572428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）判断栈空运算算法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主要操作：若栈为空（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top==-1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）则返回值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，否则返回值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714480" y="2500306"/>
            <a:ext cx="5929354" cy="2856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st.top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==-1)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400810" y="692785"/>
            <a:ext cx="7743190" cy="619569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假设一个多项式形式为　　　　　　　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     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）为整数类型的指数，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）为实数类型的系数。为了简便，假设每个多项式按指数递减排列，并且没有相同指数的多项式项。编写求两个多项式相加的程序。</a:t>
            </a:r>
          </a:p>
          <a:p>
            <a:pPr algn="l">
              <a:lnSpc>
                <a:spcPts val="3400"/>
              </a:lnSpc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例如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：两个多项式分别为：</a:t>
            </a:r>
          </a:p>
          <a:p>
            <a:pPr algn="l">
              <a:lnSpc>
                <a:spcPts val="3400"/>
              </a:lnSpc>
            </a:pP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 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p(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-6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+10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</a:p>
          <a:p>
            <a:pPr algn="l">
              <a:lnSpc>
                <a:spcPts val="3400"/>
              </a:lnSpc>
            </a:pP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q(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1.8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2.5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+6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-5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</a:p>
          <a:p>
            <a:pPr algn="l">
              <a:lnSpc>
                <a:spcPts val="34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则相加后的结果为：</a:t>
            </a:r>
          </a:p>
          <a:p>
            <a:pPr algn="l">
              <a:lnSpc>
                <a:spcPts val="34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)=p(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)+q(</a:t>
            </a:r>
            <a:r>
              <a:rPr lang="en-US" altLang="zh-CN" sz="2000" i="1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-2.5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+5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algn="l">
              <a:lnSpc>
                <a:spcPts val="34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分析：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p(</a:t>
            </a:r>
            <a:r>
              <a:rPr lang="en-US" altLang="zh-CN" sz="2000" i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x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)=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3.2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5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+2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3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-6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x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+10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，</a:t>
            </a:r>
          </a:p>
          <a:p>
            <a:pPr algn="l">
              <a:lnSpc>
                <a:spcPts val="34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                  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3.2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5   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x</a:t>
            </a:r>
            <a:r>
              <a:rPr lang="en-US" altLang="zh-CN" sz="2000" baseline="30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3  -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6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x  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10</a:t>
            </a:r>
          </a:p>
          <a:p>
            <a:pPr algn="l">
              <a:lnSpc>
                <a:spcPts val="3400"/>
              </a:lnSpc>
            </a:pP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每一项的系数和指数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------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》确定</a:t>
            </a:r>
          </a:p>
          <a:p>
            <a:pPr algn="l">
              <a:lnSpc>
                <a:spcPts val="3400"/>
              </a:lnSpc>
            </a:pP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构造结点</a:t>
            </a:r>
          </a:p>
          <a:p>
            <a:pPr algn="l">
              <a:lnSpc>
                <a:spcPts val="3400"/>
              </a:lnSpc>
            </a:pP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单链表表示多项式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250825" y="3284538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4139882" y="836919"/>
          <a:ext cx="2800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4" imgW="37185600" imgH="4876800" progId="Equation.3">
                  <p:embed/>
                </p:oleObj>
              </mc:Choice>
              <mc:Fallback>
                <p:oleObj name="公式" r:id="rId4" imgW="37185600" imgH="48768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9882" y="836919"/>
                        <a:ext cx="2800350" cy="366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0789" y="188579"/>
            <a:ext cx="214314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问题描述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228369" name="Group 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572000" y="5949315"/>
          <a:ext cx="2811780" cy="396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coef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142976" y="428604"/>
            <a:ext cx="47482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3.1.3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的链式存储结构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428728" y="1512032"/>
            <a:ext cx="7110492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的链式存储结构是采用某种链表结构，栈的链式存储结构简称为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这里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采用单链表作为链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栈，该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单链表是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不带头结点的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28794" y="3500438"/>
            <a:ext cx="5715040" cy="1216881"/>
            <a:chOff x="1214414" y="3786190"/>
            <a:chExt cx="5715040" cy="1285884"/>
          </a:xfrm>
        </p:grpSpPr>
        <p:sp>
          <p:nvSpPr>
            <p:cNvPr id="12" name="矩形 11"/>
            <p:cNvSpPr/>
            <p:nvPr/>
          </p:nvSpPr>
          <p:spPr>
            <a:xfrm>
              <a:off x="1785918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57422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57554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29058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86446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57950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2714612" y="4786322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143372" y="4786322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5282446" y="478632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67128" y="446138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4414" y="378619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弧形 23"/>
            <p:cNvSpPr/>
            <p:nvPr/>
          </p:nvSpPr>
          <p:spPr>
            <a:xfrm>
              <a:off x="1500166" y="4000504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2879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栈顶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788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栈底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1285852" y="928670"/>
            <a:ext cx="511333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栈的结点类型声明如下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285852" y="1714488"/>
            <a:ext cx="7215238" cy="22871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node</a:t>
            </a: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data;   	  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存储结点数据，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  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这里假设</a:t>
            </a:r>
            <a:r>
              <a:rPr lang="en-US" altLang="zh-CN" sz="1800" dirty="0" err="1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char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类型</a:t>
            </a:r>
          </a:p>
          <a:p>
            <a:pPr algn="l"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node *next;   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指针域</a:t>
            </a: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443066" y="1214422"/>
            <a:ext cx="7129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归纳起来，链栈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初始时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ls=NULL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个要素如下：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443066" y="1935147"/>
            <a:ext cx="7129462" cy="2671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marL="34290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栈空条件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==NULL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栈满条件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：不考虑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进栈操作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：创建存放元素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，将其插入到栈顶位置上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出栈元素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操作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：置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为栈顶结点的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域，并删除该结点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643042" y="957188"/>
            <a:ext cx="378621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链栈的基本运算算法如下。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501753" y="1552565"/>
            <a:ext cx="5713453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）初始化栈运算算法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主要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操作：用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=NULL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标识栈为空栈。 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643042" y="3000372"/>
            <a:ext cx="5642015" cy="2025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=NULL;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00166" y="5229200"/>
            <a:ext cx="5715040" cy="1216881"/>
            <a:chOff x="1214414" y="3786190"/>
            <a:chExt cx="5715040" cy="1285884"/>
          </a:xfrm>
        </p:grpSpPr>
        <p:sp>
          <p:nvSpPr>
            <p:cNvPr id="7" name="矩形 6"/>
            <p:cNvSpPr/>
            <p:nvPr/>
          </p:nvSpPr>
          <p:spPr>
            <a:xfrm>
              <a:off x="1785918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57422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57554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29058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86446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57950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714612" y="4786322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143372" y="4786322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282446" y="478632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21"/>
            <p:cNvSpPr txBox="1"/>
            <p:nvPr/>
          </p:nvSpPr>
          <p:spPr>
            <a:xfrm>
              <a:off x="4767128" y="446138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7" name="TextBox 22"/>
            <p:cNvSpPr txBox="1"/>
            <p:nvPr/>
          </p:nvSpPr>
          <p:spPr>
            <a:xfrm>
              <a:off x="1214414" y="378619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弧形 17"/>
            <p:cNvSpPr/>
            <p:nvPr/>
          </p:nvSpPr>
          <p:spPr>
            <a:xfrm>
              <a:off x="1500166" y="4000504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24"/>
            <p:cNvSpPr txBox="1"/>
            <p:nvPr/>
          </p:nvSpPr>
          <p:spPr>
            <a:xfrm>
              <a:off x="192879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栈顶</a:t>
              </a:r>
            </a:p>
          </p:txBody>
        </p:sp>
        <p:sp>
          <p:nvSpPr>
            <p:cNvPr id="20" name="TextBox 25"/>
            <p:cNvSpPr txBox="1"/>
            <p:nvPr/>
          </p:nvSpPr>
          <p:spPr>
            <a:xfrm>
              <a:off x="585788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栈底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214414" y="428604"/>
            <a:ext cx="749616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）进栈运算算法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030840" y="3213635"/>
            <a:ext cx="7855672" cy="3404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）申请新结点，并将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放置到新结点中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p=(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 p-&gt;data=x;</a:t>
            </a:r>
          </a:p>
          <a:p>
            <a:pPr algn="l">
              <a:lnSpc>
                <a:spcPts val="30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）将新结点联入链表中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p-&gt;next=ls</a:t>
            </a:r>
          </a:p>
          <a:p>
            <a:pPr algn="l">
              <a:lnSpc>
                <a:spcPts val="30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）修改头指针    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ls=p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71800" y="947546"/>
            <a:ext cx="5715040" cy="1216881"/>
            <a:chOff x="1214414" y="3786190"/>
            <a:chExt cx="5715040" cy="1285884"/>
          </a:xfrm>
        </p:grpSpPr>
        <p:sp>
          <p:nvSpPr>
            <p:cNvPr id="6" name="矩形 5"/>
            <p:cNvSpPr/>
            <p:nvPr/>
          </p:nvSpPr>
          <p:spPr>
            <a:xfrm>
              <a:off x="1785918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57422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57554" y="4572009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29058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86446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357950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714612" y="4786322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4143372" y="4786322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282446" y="478632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21"/>
            <p:cNvSpPr txBox="1"/>
            <p:nvPr/>
          </p:nvSpPr>
          <p:spPr>
            <a:xfrm>
              <a:off x="4767128" y="446138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1214414" y="378619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>
              <a:off x="1500166" y="4000504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24"/>
            <p:cNvSpPr txBox="1"/>
            <p:nvPr/>
          </p:nvSpPr>
          <p:spPr>
            <a:xfrm>
              <a:off x="192879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栈顶</a:t>
              </a:r>
            </a:p>
          </p:txBody>
        </p:sp>
        <p:sp>
          <p:nvSpPr>
            <p:cNvPr id="19" name="TextBox 25"/>
            <p:cNvSpPr txBox="1"/>
            <p:nvPr/>
          </p:nvSpPr>
          <p:spPr>
            <a:xfrm>
              <a:off x="585788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栈底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216472" y="1641900"/>
            <a:ext cx="571504" cy="4056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aseline="-25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87976" y="1648214"/>
            <a:ext cx="571504" cy="405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弧形 21"/>
          <p:cNvSpPr/>
          <p:nvPr/>
        </p:nvSpPr>
        <p:spPr>
          <a:xfrm>
            <a:off x="1233005" y="1108128"/>
            <a:ext cx="500066" cy="1014068"/>
          </a:xfrm>
          <a:prstGeom prst="arc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0840" y="85357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47629" y="2072252"/>
            <a:ext cx="7139211" cy="1122481"/>
            <a:chOff x="-209757" y="3944895"/>
            <a:chExt cx="7139211" cy="1186132"/>
          </a:xfrm>
        </p:grpSpPr>
        <p:sp>
          <p:nvSpPr>
            <p:cNvPr id="25" name="矩形 24"/>
            <p:cNvSpPr/>
            <p:nvPr/>
          </p:nvSpPr>
          <p:spPr>
            <a:xfrm>
              <a:off x="1785918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57422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357554" y="4572009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929058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786446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357950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714612" y="4786322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143372" y="4786322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5282446" y="478632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TextBox 21"/>
            <p:cNvSpPr txBox="1"/>
            <p:nvPr/>
          </p:nvSpPr>
          <p:spPr>
            <a:xfrm>
              <a:off x="4767128" y="446138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5" name="TextBox 22"/>
            <p:cNvSpPr txBox="1"/>
            <p:nvPr/>
          </p:nvSpPr>
          <p:spPr>
            <a:xfrm>
              <a:off x="-209757" y="3944895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弧形 35"/>
            <p:cNvSpPr/>
            <p:nvPr/>
          </p:nvSpPr>
          <p:spPr>
            <a:xfrm>
              <a:off x="50898" y="4059456"/>
              <a:ext cx="500066" cy="1071571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24"/>
            <p:cNvSpPr txBox="1"/>
            <p:nvPr/>
          </p:nvSpPr>
          <p:spPr>
            <a:xfrm>
              <a:off x="523062" y="401941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栈顶</a:t>
              </a:r>
            </a:p>
          </p:txBody>
        </p:sp>
        <p:sp>
          <p:nvSpPr>
            <p:cNvPr id="38" name="TextBox 25"/>
            <p:cNvSpPr txBox="1"/>
            <p:nvPr/>
          </p:nvSpPr>
          <p:spPr>
            <a:xfrm>
              <a:off x="585788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栈底</a:t>
              </a:r>
            </a:p>
          </p:txBody>
        </p:sp>
      </p:grpSp>
      <p:sp>
        <p:nvSpPr>
          <p:cNvPr id="39" name="矩形 38"/>
          <p:cNvSpPr/>
          <p:nvPr/>
        </p:nvSpPr>
        <p:spPr>
          <a:xfrm>
            <a:off x="2505041" y="2687702"/>
            <a:ext cx="571504" cy="405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3537" y="2689302"/>
            <a:ext cx="571504" cy="4056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aseline="-25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1800" baseline="-25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839078" y="2881434"/>
            <a:ext cx="512817" cy="9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214414" y="428604"/>
            <a:ext cx="7496169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）进栈运算算法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主要操作：先创建一个新结点，其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域值为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；然后将该结点插入到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结点之后作为栈顶结点。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357290" y="2143116"/>
            <a:ext cx="7138979" cy="3404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x)	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*p;</a:t>
            </a:r>
          </a:p>
          <a:p>
            <a:pPr algn="l"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*)malloc(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</a:p>
          <a:p>
            <a:pPr algn="l"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p-&gt;data=x;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创建结点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用于存放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</a:p>
          <a:p>
            <a:pPr algn="l"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p-&gt;next=ls;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结点作为栈顶结点</a:t>
            </a:r>
          </a:p>
          <a:p>
            <a:pPr algn="l">
              <a:lnSpc>
                <a:spcPts val="3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ls=p;</a:t>
            </a: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1;</a:t>
            </a: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323982" y="285728"/>
            <a:ext cx="753429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）出栈运算算法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323982" y="2996952"/>
            <a:ext cx="7272337" cy="3614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1) 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栈为空，返回，否则进入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 将栈顶数据元素带回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p=ls;			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x=p-&gt;data;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）修改栈顶指针值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ls=p-&gt;next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）释放空间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free(p)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19672" y="620688"/>
            <a:ext cx="5715040" cy="1216881"/>
            <a:chOff x="1214414" y="3786190"/>
            <a:chExt cx="5715040" cy="1285884"/>
          </a:xfrm>
        </p:grpSpPr>
        <p:sp>
          <p:nvSpPr>
            <p:cNvPr id="6" name="矩形 5"/>
            <p:cNvSpPr/>
            <p:nvPr/>
          </p:nvSpPr>
          <p:spPr>
            <a:xfrm>
              <a:off x="1785918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57422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57554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29058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86446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357950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714612" y="4786322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4143372" y="4786322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282446" y="478632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21"/>
            <p:cNvSpPr txBox="1"/>
            <p:nvPr/>
          </p:nvSpPr>
          <p:spPr>
            <a:xfrm>
              <a:off x="4767128" y="446138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1214414" y="3786190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>
              <a:off x="1500166" y="4000504"/>
              <a:ext cx="500066" cy="1071570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24"/>
            <p:cNvSpPr txBox="1"/>
            <p:nvPr/>
          </p:nvSpPr>
          <p:spPr>
            <a:xfrm>
              <a:off x="192879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栈顶</a:t>
              </a:r>
            </a:p>
          </p:txBody>
        </p:sp>
        <p:sp>
          <p:nvSpPr>
            <p:cNvPr id="19" name="TextBox 25"/>
            <p:cNvSpPr txBox="1"/>
            <p:nvPr/>
          </p:nvSpPr>
          <p:spPr>
            <a:xfrm>
              <a:off x="585788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栈底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62614" y="1819234"/>
            <a:ext cx="5143536" cy="1105868"/>
            <a:chOff x="1785918" y="3932452"/>
            <a:chExt cx="5143536" cy="1168576"/>
          </a:xfrm>
        </p:grpSpPr>
        <p:sp>
          <p:nvSpPr>
            <p:cNvPr id="21" name="矩形 20"/>
            <p:cNvSpPr/>
            <p:nvPr/>
          </p:nvSpPr>
          <p:spPr>
            <a:xfrm>
              <a:off x="1785918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357422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57554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929058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86446" y="4572008"/>
              <a:ext cx="571504" cy="428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57950" y="4572008"/>
              <a:ext cx="571504" cy="4286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4143372" y="4786322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5282446" y="4786322"/>
              <a:ext cx="504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1"/>
            <p:cNvSpPr txBox="1"/>
            <p:nvPr/>
          </p:nvSpPr>
          <p:spPr>
            <a:xfrm>
              <a:off x="4767128" y="446138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1" name="TextBox 22"/>
            <p:cNvSpPr txBox="1"/>
            <p:nvPr/>
          </p:nvSpPr>
          <p:spPr>
            <a:xfrm>
              <a:off x="3144095" y="393245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  <a:endPara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>
              <a:off x="3318485" y="4029457"/>
              <a:ext cx="500066" cy="1071571"/>
            </a:xfrm>
            <a:prstGeom prst="arc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24"/>
            <p:cNvSpPr txBox="1"/>
            <p:nvPr/>
          </p:nvSpPr>
          <p:spPr>
            <a:xfrm>
              <a:off x="3860429" y="4011303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栈顶</a:t>
              </a:r>
            </a:p>
          </p:txBody>
        </p:sp>
        <p:sp>
          <p:nvSpPr>
            <p:cNvPr id="34" name="TextBox 25"/>
            <p:cNvSpPr txBox="1"/>
            <p:nvPr/>
          </p:nvSpPr>
          <p:spPr>
            <a:xfrm>
              <a:off x="5857884" y="400050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栈底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323982" y="285728"/>
            <a:ext cx="7534298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）出栈运算算法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主要操作：将栈顶结点（即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-&gt;next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所指结点）的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，然后删除该栈顶结点。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428728" y="2000240"/>
            <a:ext cx="7272337" cy="3614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&amp;x)	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*p;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(ls==NULL) 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下溢出返回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0;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	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栈不空时出栈元素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	p=ls;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指向栈顶结点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x=p-&gt;data;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取栈顶元素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=p-&gt;next;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删除结点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free(p);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1;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214414" y="500042"/>
            <a:ext cx="7215238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）取栈顶元素运算算法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主要操作：将栈顶结点（即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-&gt;next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所指结点）的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428728" y="2214554"/>
            <a:ext cx="6748480" cy="3368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GetTop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&amp;x)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==NULL)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下溢出时返回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栈不空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取栈顶元素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并返回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x=ls-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&gt;data;</a:t>
            </a:r>
          </a:p>
          <a:p>
            <a:pPr algn="l">
              <a:lnSpc>
                <a:spcPts val="3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</a:t>
            </a:r>
          </a:p>
          <a:p>
            <a:pPr algn="l">
              <a:lnSpc>
                <a:spcPts val="3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357290" y="571480"/>
            <a:ext cx="7208830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）判断栈空运算算法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主要操作：若栈为空（即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-&gt;next==NULL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）则返回值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，否则返回值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000232" y="2214554"/>
            <a:ext cx="5072098" cy="2783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ls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==NULL)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1142976" y="1160207"/>
            <a:ext cx="7821637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228369" name="Group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59205" y="1778635"/>
          <a:ext cx="1834515" cy="396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4414" y="357166"/>
            <a:ext cx="2571768" cy="460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单链表</a:t>
            </a:r>
          </a:p>
        </p:txBody>
      </p:sp>
      <p:graphicFrame>
        <p:nvGraphicFramePr>
          <p:cNvPr id="3" name="Group 17"/>
          <p:cNvGraphicFramePr>
            <a:graphicFrameLocks noGrp="1"/>
          </p:cNvGraphicFramePr>
          <p:nvPr/>
        </p:nvGraphicFramePr>
        <p:xfrm>
          <a:off x="3278505" y="1790700"/>
          <a:ext cx="1860550" cy="396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17"/>
          <p:cNvGraphicFramePr>
            <a:graphicFrameLocks noGrp="1"/>
          </p:cNvGraphicFramePr>
          <p:nvPr/>
        </p:nvGraphicFramePr>
        <p:xfrm>
          <a:off x="5399405" y="1790700"/>
          <a:ext cx="1775460" cy="396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987675" y="1988820"/>
            <a:ext cx="3257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075555" y="2060575"/>
            <a:ext cx="3257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75105" y="4076700"/>
            <a:ext cx="6480810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将多项式问题转换成单链表问题</a:t>
            </a:r>
          </a:p>
        </p:txBody>
      </p:sp>
      <p:graphicFrame>
        <p:nvGraphicFramePr>
          <p:cNvPr id="10" name="Group 17"/>
          <p:cNvGraphicFramePr>
            <a:graphicFrameLocks noGrp="1"/>
          </p:cNvGraphicFramePr>
          <p:nvPr/>
        </p:nvGraphicFramePr>
        <p:xfrm>
          <a:off x="7453630" y="1771015"/>
          <a:ext cx="1757045" cy="4876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_GB2312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7092315" y="1988820"/>
            <a:ext cx="3257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071539" y="476250"/>
            <a:ext cx="7358114" cy="19851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3.1】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设一个栈的输入序列为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，借助一个栈所得到的输出序列不可能是（ ）。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B.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C.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D. 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29813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练习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28860" y="3071810"/>
            <a:ext cx="2214578" cy="2428892"/>
            <a:chOff x="2428860" y="3071810"/>
            <a:chExt cx="2214578" cy="2428892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3298017" y="4279055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3868726" y="4278261"/>
              <a:ext cx="1357322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976678" y="4957716"/>
              <a:ext cx="571504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05240" y="51005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3688821" y="3338987"/>
              <a:ext cx="497417" cy="455083"/>
            </a:xfrm>
            <a:custGeom>
              <a:avLst/>
              <a:gdLst>
                <a:gd name="connsiteX0" fmla="*/ 14817 w 497417"/>
                <a:gd name="connsiteY0" fmla="*/ 23283 h 455083"/>
                <a:gd name="connsiteX1" fmla="*/ 65617 w 497417"/>
                <a:gd name="connsiteY1" fmla="*/ 23283 h 455083"/>
                <a:gd name="connsiteX2" fmla="*/ 408517 w 497417"/>
                <a:gd name="connsiteY2" fmla="*/ 162983 h 455083"/>
                <a:gd name="connsiteX3" fmla="*/ 497417 w 497417"/>
                <a:gd name="connsiteY3" fmla="*/ 455083 h 45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417" h="455083">
                  <a:moveTo>
                    <a:pt x="14817" y="23283"/>
                  </a:moveTo>
                  <a:cubicBezTo>
                    <a:pt x="7408" y="11641"/>
                    <a:pt x="0" y="0"/>
                    <a:pt x="65617" y="23283"/>
                  </a:cubicBezTo>
                  <a:cubicBezTo>
                    <a:pt x="131234" y="46566"/>
                    <a:pt x="336550" y="91016"/>
                    <a:pt x="408517" y="162983"/>
                  </a:cubicBezTo>
                  <a:cubicBezTo>
                    <a:pt x="480484" y="234950"/>
                    <a:pt x="488950" y="345016"/>
                    <a:pt x="497417" y="455083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355571" y="3286070"/>
              <a:ext cx="287867" cy="457200"/>
            </a:xfrm>
            <a:custGeom>
              <a:avLst/>
              <a:gdLst>
                <a:gd name="connsiteX0" fmla="*/ 8467 w 287867"/>
                <a:gd name="connsiteY0" fmla="*/ 457200 h 457200"/>
                <a:gd name="connsiteX1" fmla="*/ 46567 w 287867"/>
                <a:gd name="connsiteY1" fmla="*/ 203200 h 457200"/>
                <a:gd name="connsiteX2" fmla="*/ 287867 w 287867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867" h="457200">
                  <a:moveTo>
                    <a:pt x="8467" y="457200"/>
                  </a:moveTo>
                  <a:cubicBezTo>
                    <a:pt x="4233" y="368300"/>
                    <a:pt x="0" y="279400"/>
                    <a:pt x="46567" y="203200"/>
                  </a:cubicBezTo>
                  <a:cubicBezTo>
                    <a:pt x="93134" y="127000"/>
                    <a:pt x="190500" y="63500"/>
                    <a:pt x="28786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8860" y="3071810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 c b a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86050" y="5572140"/>
            <a:ext cx="57150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  <a:p>
            <a:pPr algn="l"/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zh-CN" altLang="en-US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971600" y="70917"/>
            <a:ext cx="7893520" cy="70019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3.2】</a:t>
            </a:r>
          </a:p>
          <a:p>
            <a:endParaRPr lang="en-US" altLang="zh-CN" sz="2000" dirty="0"/>
          </a:p>
          <a:p>
            <a:pPr algn="l"/>
            <a:r>
              <a:rPr lang="zh-CN" altLang="en-US" sz="22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将递归算法转换成对应的非递归算法时，通常需要使用（   ）数据结构来保存中间结果。</a:t>
            </a:r>
            <a:endParaRPr lang="en-US" altLang="zh-CN" sz="22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en-US" altLang="zh-CN" sz="22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3.3】</a:t>
            </a:r>
            <a:endParaRPr lang="en-US" altLang="zh-CN" sz="22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en-US" altLang="zh-CN" sz="2200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22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一个栈的输入序列为：</a:t>
            </a:r>
            <a:r>
              <a:rPr lang="en-US" altLang="zh-CN" sz="22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1,2,3,4</a:t>
            </a:r>
            <a:r>
              <a:rPr lang="zh-CN" altLang="en-US" sz="22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，则栈的输出的序列是</a:t>
            </a:r>
            <a:r>
              <a:rPr lang="en-US" altLang="zh-CN" sz="22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2134     </a:t>
            </a:r>
            <a:r>
              <a:rPr lang="zh-CN" altLang="en-US" sz="2200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则栈的容量至少应该是多少？</a:t>
            </a:r>
          </a:p>
          <a:p>
            <a:pPr algn="l"/>
            <a:endParaRPr lang="en-US" altLang="zh-CN" sz="2000" dirty="0"/>
          </a:p>
          <a:p>
            <a:pPr algn="l"/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3.4】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假设以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分别表示进栈和出栈操作，栈的初态和终态均为空，进栈和出栈的操作序列可表示为仅由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组成的序列。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① 下面所示的序列中哪些是合法的？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IOIIOIOO		B. IOOIOIIO		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C. IIIOIOIO		D. IIIOOIOO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练习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214546" y="3000372"/>
            <a:ext cx="464347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①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均合法，而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不合法。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57148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zh-CN" altLang="en-US" sz="2200"/>
          </a:p>
        </p:txBody>
      </p:sp>
      <p:sp>
        <p:nvSpPr>
          <p:cNvPr id="5" name="TextBox 4"/>
          <p:cNvSpPr txBox="1"/>
          <p:nvPr/>
        </p:nvSpPr>
        <p:spPr>
          <a:xfrm>
            <a:off x="2071670" y="1214422"/>
            <a:ext cx="571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IOIIOIOO		B. IOOIOIIO		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C. IIIOIOIO		D. IIIOOIOO</a:t>
            </a:r>
          </a:p>
        </p:txBody>
      </p:sp>
      <p:sp>
        <p:nvSpPr>
          <p:cNvPr id="6" name="下箭头 5"/>
          <p:cNvSpPr/>
          <p:nvPr/>
        </p:nvSpPr>
        <p:spPr>
          <a:xfrm>
            <a:off x="4000496" y="2285992"/>
            <a:ext cx="285752" cy="57150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71604" y="571480"/>
            <a:ext cx="39623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3.1.4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栈的应用示例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04" y="1649260"/>
            <a:ext cx="678661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在较复杂的数据处理过程中，通常需要保存多个</a:t>
            </a:r>
            <a:r>
              <a:rPr lang="zh-CN" altLang="en-US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临时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产生的数据。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如果先产生的数据后进行处理，那么需要用</a:t>
            </a:r>
            <a:r>
              <a:rPr lang="zh-CN" altLang="en-US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来保存这些数据。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后面示例算法中均采用</a:t>
            </a:r>
            <a:r>
              <a:rPr lang="zh-CN" altLang="en-US" sz="200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顺序栈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，实际上采用链栈完全相同。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187624" y="908720"/>
            <a:ext cx="7605736" cy="468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、已知栈的基本操作函数：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InitStack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*S); //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构造空栈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StackEmpty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*S);//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判断栈空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Push(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S,ElemType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e);//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入栈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Pop(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S,ElemType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*e);//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出栈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函数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conversion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实现十进制数转换为二进制数，请将函数补充完整。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043608" y="0"/>
            <a:ext cx="7605736" cy="6215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conversion(){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InitStack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(S);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scanf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(“%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d”,&amp;N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while(N){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zh-CN" altLang="en-US" sz="2200" u="sng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u="sng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u="sng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N=N/8; }       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while(</a:t>
            </a:r>
            <a:r>
              <a:rPr lang="zh-CN" altLang="en-US" sz="2200" u="sng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u="sng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u="sng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){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 Pop(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S,&amp;e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 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(“%</a:t>
            </a:r>
            <a:r>
              <a:rPr lang="en-US" altLang="zh-CN" sz="2200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d”,e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}</a:t>
            </a:r>
          </a:p>
          <a:p>
            <a:pPr algn="l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}//conversion</a:t>
            </a:r>
          </a:p>
          <a:p>
            <a:pPr algn="l">
              <a:spcBef>
                <a:spcPct val="50000"/>
              </a:spcBef>
            </a:pP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答案：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8255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Push(S,N%8)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!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StackEmpty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(S)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331640" y="404664"/>
            <a:ext cx="7464322" cy="56784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3.8】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回文指的是一个字符串从前面读和从后面读都一样，如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abcba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"123454321"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都是回文。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设计一个算法利用顺序栈的基本运算判断一个字符串是否为回文。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条件： 字符串存储在数组中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）将字符串全部进栈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）若栈不为空，就进入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），否则进入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）出栈，并判断出栈的数据元素是否和相应的数组元素相等，若等就回到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），否则就销毁栈，并输出不是回文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5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）销毁栈。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252544" y="857232"/>
            <a:ext cx="7605736" cy="2783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"SqStack.cpp"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包含前面的顺序栈基本运算函数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Palindrome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(char str[],int n)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SqStack st;	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定义一个顺序栈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InitStack(st);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栈初始化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i;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char ch;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323982" y="554840"/>
            <a:ext cx="7534298" cy="4445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(i=0;i&lt;n;i++)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所有字符依次进栈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Push(st,str[i]);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i=0;		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从头开始遍历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(!StackEmpty(st))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栈不空循环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Pop(st,ch);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出栈元素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(ch!=str[i++])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两字符不相同时返回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DestroyStack(st);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return 0;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DestroyStack(st);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销毁栈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1;	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所有相应字符都相同时返回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857356" y="1285860"/>
            <a:ext cx="4824413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章　栈和队列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285984" y="2571744"/>
            <a:ext cx="4357718" cy="16224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720000" tIns="252000" bIns="288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栈</a:t>
            </a:r>
            <a:endParaRPr lang="en-US" altLang="zh-CN" sz="280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队列</a:t>
            </a:r>
          </a:p>
        </p:txBody>
      </p:sp>
      <p:sp>
        <p:nvSpPr>
          <p:cNvPr id="4" name="矩形 3"/>
          <p:cNvSpPr/>
          <p:nvPr/>
        </p:nvSpPr>
        <p:spPr>
          <a:xfrm>
            <a:off x="142844" y="1500174"/>
            <a:ext cx="642910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第</a:t>
            </a:r>
            <a:endParaRPr lang="en-US" altLang="zh-CN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章</a:t>
            </a:r>
            <a:endParaRPr lang="en-US" altLang="zh-CN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lang="en-US" altLang="zh-CN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en-US" altLang="zh-CN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和</a:t>
            </a:r>
            <a:endParaRPr lang="en-US" altLang="zh-CN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</a:t>
            </a:r>
            <a:endParaRPr lang="en-US" altLang="zh-CN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列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259182" y="693089"/>
            <a:ext cx="7500990" cy="42934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3.8】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设计一个算法，判断一个可能含有小括号（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')'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、）、中括号（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'['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']'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）和大括号（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'{'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'}'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）的表达式中各类括号是否匹配。若匹配，则返回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；否则返回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思路：用栈保留括号，保留的原则：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）遇到左括号进栈，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）遇到右括号：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出栈；（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）判断是否匹配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[(23-2)*8]</a:t>
            </a: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19672" y="5661248"/>
          <a:ext cx="5865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285852" y="1071546"/>
            <a:ext cx="7500990" cy="3554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设置一个</a:t>
            </a:r>
            <a:r>
              <a:rPr lang="zh-CN" altLang="en-US" sz="20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顺序栈</a:t>
            </a:r>
            <a:r>
              <a:rPr lang="en-US" sz="20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，定义一个整型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flag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变量（初始为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sz="20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扫描表达式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i&lt;n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并且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flag=1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时循环：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当遇到左括号“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”时，将其进栈；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遇到“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”、“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”时，出栈字符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，若出栈失败（下溢出）或者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不匹配，则置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flag=0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退出循环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否则直到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扫描完毕为止。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若栈空并且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flag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则返回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，否则返回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428604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解：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思路：</a:t>
            </a:r>
            <a:endParaRPr lang="zh-CN" altLang="en-US"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252544" y="786808"/>
            <a:ext cx="7748612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"SqStack.cpp"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包含前面的顺序栈基本运算函数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Match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(char exp[],int n)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//exp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存放表达式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SqStack st;	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定义一个顺序栈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InitStack(st);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栈初始化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flag=1,i=0;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char ch;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42852"/>
            <a:ext cx="7715304" cy="6428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(i&lt;n &amp;&amp; flag==1)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遍历表达式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switch(exp[i])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'(': case '[': case '{':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各种左括号进栈</a:t>
            </a: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Push(st,exp[i]); break;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')':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判断栈顶是否为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(!Pop(st,ch) || ch!='(')	 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出栈操作失败或不匹配</a:t>
            </a: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flag=0;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break;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']':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判断栈顶是否为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'['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(!Pop(st,ch) || ch!='[')	 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出栈操作失败或不匹配</a:t>
            </a: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flag=0;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break;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'}':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判断栈顶是否为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'{'</a:t>
            </a:r>
            <a:endParaRPr lang="zh-CN" altLang="en-US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(!Pop(st,ch) || ch!='{')	  </a:t>
            </a:r>
            <a:r>
              <a:rPr 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出栈操作失败或不匹配</a:t>
            </a:r>
            <a:endParaRPr lang="en-US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flag=0;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break;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i++;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642918"/>
            <a:ext cx="7572428" cy="3789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StackEmpty(st) &amp;&amp; flag==1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栈空且符号匹配则返回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180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DestroyStack(st);	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销毁栈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1;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DestroyStack(st);	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销毁栈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endParaRPr lang="zh-CN" altLang="en-US" sz="180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0;		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否则返回</a:t>
            </a:r>
            <a:r>
              <a:rPr 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428860" y="357166"/>
            <a:ext cx="367664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   列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50971" y="1358293"/>
            <a:ext cx="439102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3.2.1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队列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的基本概念 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214414" y="2357430"/>
            <a:ext cx="7421558" cy="32470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（简称队）也是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一种运算受限的线性表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，在这种线性表上，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插入限定在表的某一端进行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删除限定在表的另一端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队列的插入操作称为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，删除操作称为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允许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插入的一端称为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队尾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，允许删除的一端称为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新插入的元素只能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添加到队尾，被删除的只能是排在队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头的元素。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300190" y="725484"/>
            <a:ext cx="7129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归纳起来，一个队列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的示意图。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857356" y="1857364"/>
            <a:ext cx="5085161" cy="1857388"/>
            <a:chOff x="1857356" y="3500438"/>
            <a:chExt cx="5085161" cy="1857388"/>
          </a:xfrm>
        </p:grpSpPr>
        <p:sp>
          <p:nvSpPr>
            <p:cNvPr id="6" name="矩形 5"/>
            <p:cNvSpPr/>
            <p:nvPr/>
          </p:nvSpPr>
          <p:spPr>
            <a:xfrm>
              <a:off x="2643174" y="3643314"/>
              <a:ext cx="3500462" cy="7858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0364" y="378619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…    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2000" i="1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7488" y="492919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000364" y="471488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72066" y="495771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14942" y="474340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6" idx="3"/>
            </p:cNvCxnSpPr>
            <p:nvPr/>
          </p:nvCxnSpPr>
          <p:spPr>
            <a:xfrm rot="10800000" flipV="1">
              <a:off x="6143636" y="4036221"/>
              <a:ext cx="785818" cy="0"/>
            </a:xfrm>
            <a:prstGeom prst="straightConnector1">
              <a:avLst/>
            </a:prstGeom>
            <a:ln>
              <a:tailEnd type="arrow" w="lg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28137" y="354575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进队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0800000" flipV="1">
              <a:off x="1857356" y="4036221"/>
              <a:ext cx="785818" cy="0"/>
            </a:xfrm>
            <a:prstGeom prst="straightConnector1">
              <a:avLst/>
            </a:prstGeom>
            <a:ln>
              <a:tailEnd type="arrow" w="lg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28794" y="350043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出队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285852" y="551900"/>
            <a:ext cx="352895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队列的基本运算如下：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285852" y="1194842"/>
            <a:ext cx="7353293" cy="3734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初始化队列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InitQueue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。建立一个空队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销毁队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DestroyQueue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。释放队列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占用的内存空间。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EnQueue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。将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的队尾。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DeQueue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。将队列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的队头元素出队并赋给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取队头元素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GetHead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qu,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。取出队列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的队头元素并赋给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，但该元素不出队。</a:t>
            </a: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判断队空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。判断队列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是否为空。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252543" y="758787"/>
            <a:ext cx="503396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3.2.2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队列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的顺序存储结构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428728" y="1643050"/>
            <a:ext cx="7286676" cy="5682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通常有两种存储结构，即顺序存储结构和链式存储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结构。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的顺序存储结构简称为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顺序队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，它由一个一维数组（用于存储队列中元素）及两个分别指示队头和队尾的变量组成，这两个变量分别称为“队头指针”和“队尾指针”。</a:t>
            </a: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通常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约定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队尾指针指示队尾元素的当前位置，队头指针指示队头元素的前一个位置。</a:t>
            </a: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）一对一</a:t>
            </a: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）有限的数据</a:t>
            </a: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）队头指针，队尾指针</a:t>
            </a: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----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》数组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293908" y="1000108"/>
            <a:ext cx="7129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顺序队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的类型声明如下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285853" y="1666842"/>
            <a:ext cx="7572428" cy="3087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20	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指定队列的容量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ElemType data[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	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保存队中元素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这里假设</a:t>
            </a:r>
            <a:r>
              <a:rPr lang="en-US" altLang="zh-CN" sz="180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char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类型</a:t>
            </a:r>
            <a:endParaRPr lang="zh-CN" altLang="en-US" sz="1800" dirty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front,rear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队头和队尾指针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857488" y="285728"/>
            <a:ext cx="335758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anose="02010509060101010101" pitchFamily="49" charset="-122"/>
              </a:rPr>
              <a:t>3.1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anose="02010509060101010101" pitchFamily="49" charset="-122"/>
              </a:rPr>
              <a:t>栈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214414" y="1214422"/>
            <a:ext cx="39623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3.1.1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的基本概念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63698" y="2035555"/>
            <a:ext cx="7351706" cy="378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是一种特殊的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线性表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，其特殊性体现在元素插入和删除运算上，它的插入和删除运算仅限定在表的某一端进行，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不能在表中间和另一端进行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栈的插入操作称为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（或入栈），删除操作称为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（或退栈）。</a:t>
            </a: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允许进行插入和删除的一端称为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，另一端称为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栈底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处于栈顶位置的数据元素称为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栈顶元素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不含任何数据元素的栈称为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空栈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214678" y="6318249"/>
            <a:ext cx="3071834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顺序队的几种状态 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2638424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42976" y="171370"/>
            <a:ext cx="1928826" cy="2800484"/>
            <a:chOff x="1142976" y="314246"/>
            <a:chExt cx="1928826" cy="2800484"/>
          </a:xfrm>
        </p:grpSpPr>
        <p:sp>
          <p:nvSpPr>
            <p:cNvPr id="8" name="矩形 7"/>
            <p:cNvSpPr/>
            <p:nvPr/>
          </p:nvSpPr>
          <p:spPr>
            <a:xfrm>
              <a:off x="2000232" y="314246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3174" y="2180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3174" y="14241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3174" y="10626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3174" y="72287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3174" y="32036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2976" y="2120303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712232" y="2314510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43174" y="183272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71604" y="2714620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(a)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空队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2976" y="23447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712232" y="253893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3286116" y="142852"/>
            <a:ext cx="2286016" cy="2800484"/>
            <a:chOff x="3286116" y="142852"/>
            <a:chExt cx="2286016" cy="2800484"/>
          </a:xfrm>
        </p:grpSpPr>
        <p:sp>
          <p:nvSpPr>
            <p:cNvPr id="24" name="矩形 23"/>
            <p:cNvSpPr/>
            <p:nvPr/>
          </p:nvSpPr>
          <p:spPr>
            <a:xfrm>
              <a:off x="4500562" y="14285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43504" y="200899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3504" y="125279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3504" y="89129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43504" y="55147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43504" y="14897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43306" y="157161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212562" y="176581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143504" y="166132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71934" y="254322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(b)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进队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43306" y="217333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4212562" y="2367543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4500562" y="15716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右箭头 52"/>
            <p:cNvSpPr/>
            <p:nvPr/>
          </p:nvSpPr>
          <p:spPr>
            <a:xfrm>
              <a:off x="3286116" y="1071546"/>
              <a:ext cx="428628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000760" y="142852"/>
            <a:ext cx="2571768" cy="2800484"/>
            <a:chOff x="6000760" y="142852"/>
            <a:chExt cx="2571768" cy="2800484"/>
          </a:xfrm>
        </p:grpSpPr>
        <p:sp>
          <p:nvSpPr>
            <p:cNvPr id="36" name="矩形 35"/>
            <p:cNvSpPr/>
            <p:nvPr/>
          </p:nvSpPr>
          <p:spPr>
            <a:xfrm>
              <a:off x="7072330" y="14285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15272" y="200899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15272" y="125279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15272" y="89129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15272" y="55147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15272" y="14897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15074" y="14285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6784330" y="33705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715272" y="166132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9388" y="254322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(c)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进队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217333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6784330" y="2367543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7072330" y="15716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072330" y="121442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072330" y="85442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072330" y="49723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72330" y="14285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右箭头 53"/>
            <p:cNvSpPr/>
            <p:nvPr/>
          </p:nvSpPr>
          <p:spPr>
            <a:xfrm>
              <a:off x="6000760" y="1071546"/>
              <a:ext cx="428628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000628" y="3114849"/>
            <a:ext cx="2384797" cy="3085831"/>
            <a:chOff x="5000628" y="3114849"/>
            <a:chExt cx="2384797" cy="3085831"/>
          </a:xfrm>
        </p:grpSpPr>
        <p:sp>
          <p:nvSpPr>
            <p:cNvPr id="56" name="矩形 55"/>
            <p:cNvSpPr/>
            <p:nvPr/>
          </p:nvSpPr>
          <p:spPr>
            <a:xfrm>
              <a:off x="5857884" y="362891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00826" y="549505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00826" y="47388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00826" y="43773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00826" y="40375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00826" y="363503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628" y="362891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5569884" y="382311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500826" y="5147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14942" y="580057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(d)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出队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00628" y="471488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5569884" y="490909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857884" y="434048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857884" y="398329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857884" y="36289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 rot="7563746">
              <a:off x="7028235" y="3186287"/>
              <a:ext cx="428628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857884" y="505656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143108" y="3541714"/>
            <a:ext cx="2643206" cy="2673368"/>
            <a:chOff x="2143108" y="3541714"/>
            <a:chExt cx="2643206" cy="2673368"/>
          </a:xfrm>
        </p:grpSpPr>
        <p:sp>
          <p:nvSpPr>
            <p:cNvPr id="93" name="矩形 92"/>
            <p:cNvSpPr/>
            <p:nvPr/>
          </p:nvSpPr>
          <p:spPr>
            <a:xfrm>
              <a:off x="3000364" y="3643314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43306" y="550945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43306" y="47532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43306" y="43917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43306" y="405193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43306" y="36494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143108" y="354171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>
            <a:xfrm>
              <a:off x="2712364" y="373592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643306" y="516178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57422" y="581497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(e)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出队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143108" y="37480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>
              <a:off x="2712364" y="394229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3000364" y="435488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000364" y="399769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000364" y="364331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000364" y="5070966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左箭头 108"/>
            <p:cNvSpPr/>
            <p:nvPr/>
          </p:nvSpPr>
          <p:spPr>
            <a:xfrm>
              <a:off x="4286248" y="4357694"/>
              <a:ext cx="500066" cy="357190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254099" y="428604"/>
            <a:ext cx="7889901" cy="964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从中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可以看到，图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(e)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都是队空的情况，均满足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front==rear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的条件，所以可以将</a:t>
            </a:r>
            <a:r>
              <a:rPr lang="en-US" altLang="zh-CN" sz="2000" dirty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front==rear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作为队空的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条件。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5072074"/>
            <a:ext cx="721523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那么队满的条件如何设置呢？受顺序栈的启发，似乎很容易得到队满的条件为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rear==MaxSize-1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785918" y="1928802"/>
            <a:ext cx="1928826" cy="2800484"/>
            <a:chOff x="1142976" y="314246"/>
            <a:chExt cx="1928826" cy="2800484"/>
          </a:xfrm>
        </p:grpSpPr>
        <p:sp>
          <p:nvSpPr>
            <p:cNvPr id="9" name="矩形 8"/>
            <p:cNvSpPr/>
            <p:nvPr/>
          </p:nvSpPr>
          <p:spPr>
            <a:xfrm>
              <a:off x="2000232" y="314246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3174" y="2180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3174" y="14241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3174" y="1062688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3174" y="72287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43174" y="32036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2976" y="2120303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712232" y="2314510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43174" y="1832721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1604" y="2714620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(a)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空队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2976" y="23447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712232" y="253893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072066" y="1827202"/>
            <a:ext cx="2357454" cy="2673368"/>
            <a:chOff x="2143108" y="3541714"/>
            <a:chExt cx="2357454" cy="2673368"/>
          </a:xfrm>
        </p:grpSpPr>
        <p:sp>
          <p:nvSpPr>
            <p:cNvPr id="22" name="矩形 21"/>
            <p:cNvSpPr/>
            <p:nvPr/>
          </p:nvSpPr>
          <p:spPr>
            <a:xfrm>
              <a:off x="3000364" y="3643314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43306" y="550945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3306" y="47532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3306" y="43917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6" y="405193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306" y="36494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3108" y="354171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712364" y="373592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43306" y="516178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57422" y="581497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(e)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出队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43108" y="37480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712364" y="394229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000364" y="435488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000364" y="399769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000364" y="364331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00364" y="5070966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1142976" y="571480"/>
            <a:ext cx="7748612" cy="216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显然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这里有问题，因为图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(d)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(e)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都满足这个“队满”的条件，而实际上队列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并没有满。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这种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因为队满条件设置不合理而导致的“溢出”称为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假溢出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，也就是说这种“溢出”并不是真正的溢出，尽管队满条件成立了，但队列中还有多个存放元素的空位置。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85918" y="3371559"/>
            <a:ext cx="2357454" cy="2571768"/>
            <a:chOff x="5000628" y="3628912"/>
            <a:chExt cx="2357454" cy="2571768"/>
          </a:xfrm>
        </p:grpSpPr>
        <p:sp>
          <p:nvSpPr>
            <p:cNvPr id="6" name="矩形 5"/>
            <p:cNvSpPr/>
            <p:nvPr/>
          </p:nvSpPr>
          <p:spPr>
            <a:xfrm>
              <a:off x="5857884" y="362891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0826" y="549505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0826" y="47388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00826" y="43773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0826" y="40375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00826" y="363503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0628" y="362891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569884" y="382311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00826" y="5147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4942" y="580057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(d)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出队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0628" y="471488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569884" y="490909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857884" y="434048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57884" y="398329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857884" y="36289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857884" y="505656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57818" y="3214686"/>
            <a:ext cx="2357454" cy="2673368"/>
            <a:chOff x="2143108" y="3541714"/>
            <a:chExt cx="2357454" cy="2673368"/>
          </a:xfrm>
        </p:grpSpPr>
        <p:sp>
          <p:nvSpPr>
            <p:cNvPr id="24" name="矩形 23"/>
            <p:cNvSpPr/>
            <p:nvPr/>
          </p:nvSpPr>
          <p:spPr>
            <a:xfrm>
              <a:off x="3000364" y="3643314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43306" y="550945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6" y="47532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43306" y="4391756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43306" y="405193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43306" y="36494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3108" y="354171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712364" y="373592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43306" y="5161789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57422" y="581497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(e)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出队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3108" y="37480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12364" y="3942297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000364" y="435488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00364" y="399769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00364" y="364331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00364" y="5070966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000100" y="476250"/>
            <a:ext cx="8034364" cy="18876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为了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能够充分地使用数组中的存储空间，可以把数组的前端和后端连接起来，形成一个环形的表，即把存储队列元素的表从逻辑上看成一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个环。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这个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环形的表叫做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循环队列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环形队列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214414" y="1571612"/>
            <a:ext cx="1928826" cy="2143140"/>
            <a:chOff x="5000628" y="3628912"/>
            <a:chExt cx="1928826" cy="2143140"/>
          </a:xfrm>
        </p:grpSpPr>
        <p:sp>
          <p:nvSpPr>
            <p:cNvPr id="30" name="矩形 29"/>
            <p:cNvSpPr/>
            <p:nvPr/>
          </p:nvSpPr>
          <p:spPr>
            <a:xfrm>
              <a:off x="5857884" y="3628912"/>
              <a:ext cx="714380" cy="180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00826" y="5495053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0826" y="47388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0826" y="4377354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00826" y="403753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00826" y="3635035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00628" y="3628912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5569884" y="3823119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500826" y="5147387"/>
              <a:ext cx="4286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0628" y="4714884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5569884" y="4909091"/>
              <a:ext cx="288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857884" y="434048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857884" y="398329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857884" y="3628912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857884" y="5056564"/>
              <a:ext cx="71438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429388" y="714356"/>
            <a:ext cx="2000264" cy="3786214"/>
            <a:chOff x="6786578" y="714356"/>
            <a:chExt cx="2000264" cy="3786214"/>
          </a:xfrm>
        </p:grpSpPr>
        <p:sp>
          <p:nvSpPr>
            <p:cNvPr id="5" name="椭圆 4"/>
            <p:cNvSpPr/>
            <p:nvPr/>
          </p:nvSpPr>
          <p:spPr>
            <a:xfrm>
              <a:off x="6786578" y="1285860"/>
              <a:ext cx="2000264" cy="25717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7318893" y="1981054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5"/>
              <a:endCxn id="5" idx="5"/>
            </p:cNvCxnSpPr>
            <p:nvPr/>
          </p:nvCxnSpPr>
          <p:spPr>
            <a:xfrm rot="16200000" flipH="1">
              <a:off x="8040581" y="3027673"/>
              <a:ext cx="524330" cy="3823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8189960" y="1870427"/>
              <a:ext cx="414817" cy="3694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 flipV="1">
              <a:off x="7207887" y="1604243"/>
              <a:ext cx="628835" cy="161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5" idx="2"/>
            </p:cNvCxnSpPr>
            <p:nvPr/>
          </p:nvCxnSpPr>
          <p:spPr>
            <a:xfrm rot="10800000" flipV="1">
              <a:off x="6786578" y="2520312"/>
              <a:ext cx="519252" cy="514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7131954" y="3248932"/>
              <a:ext cx="628267" cy="2788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955712" y="244805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08332" y="202024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64205" y="215958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45019" y="261093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76083" y="2799121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00892" y="185736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42517" y="274313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43834" y="321468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29586" y="71435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1" name="直接箭头连接符 50"/>
            <p:cNvCxnSpPr>
              <a:stCxn id="49" idx="2"/>
            </p:cNvCxnSpPr>
            <p:nvPr/>
          </p:nvCxnSpPr>
          <p:spPr>
            <a:xfrm rot="5400000">
              <a:off x="8045284" y="1151527"/>
              <a:ext cx="304390" cy="107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429520" y="416201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5" name="直接箭头连接符 54"/>
            <p:cNvCxnSpPr>
              <a:stCxn id="53" idx="0"/>
              <a:endCxn id="5" idx="4"/>
            </p:cNvCxnSpPr>
            <p:nvPr/>
          </p:nvCxnSpPr>
          <p:spPr>
            <a:xfrm rot="5400000" flipH="1" flipV="1">
              <a:off x="7616656" y="3991963"/>
              <a:ext cx="304388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右箭头 55"/>
          <p:cNvSpPr/>
          <p:nvPr/>
        </p:nvSpPr>
        <p:spPr>
          <a:xfrm>
            <a:off x="3500430" y="2285992"/>
            <a:ext cx="2714644" cy="35719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643306" y="157161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前端和后端连接起来，形成一个环形的表</a:t>
            </a: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857232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队头队尾指针进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的操作为：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32" y="1500174"/>
            <a:ext cx="628654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队头指针进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front=(front+1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) MOD MaxSize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队尾指针进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rear=(rear+1) MOD MaxSize</a:t>
            </a:r>
            <a:endParaRPr lang="en-US" altLang="en-US" sz="200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组合 195"/>
          <p:cNvGrpSpPr/>
          <p:nvPr/>
        </p:nvGrpSpPr>
        <p:grpSpPr>
          <a:xfrm>
            <a:off x="1142976" y="344920"/>
            <a:ext cx="2558704" cy="2984124"/>
            <a:chOff x="1142976" y="344920"/>
            <a:chExt cx="2558704" cy="2984124"/>
          </a:xfrm>
        </p:grpSpPr>
        <p:sp>
          <p:nvSpPr>
            <p:cNvPr id="5" name="椭圆 4"/>
            <p:cNvSpPr/>
            <p:nvPr/>
          </p:nvSpPr>
          <p:spPr>
            <a:xfrm>
              <a:off x="1142976" y="344920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64665" y="948673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5"/>
              <a:endCxn id="5" idx="5"/>
            </p:cNvCxnSpPr>
            <p:nvPr/>
          </p:nvCxnSpPr>
          <p:spPr>
            <a:xfrm rot="16200000" flipH="1">
              <a:off x="2309391" y="1972254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428860" y="857233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6200000" flipV="1">
              <a:off x="1561480" y="571691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2"/>
              <a:endCxn id="5" idx="2"/>
            </p:cNvCxnSpPr>
            <p:nvPr/>
          </p:nvCxnSpPr>
          <p:spPr>
            <a:xfrm rot="10800000">
              <a:off x="1142977" y="1514921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1500167" y="2214557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40673" y="1376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93293" y="94867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9166" y="108801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29980" y="153936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61044" y="1727551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8738" y="175176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0800000">
              <a:off x="2928926" y="1590248"/>
              <a:ext cx="21431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15862" y="22331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16200000" flipV="1">
              <a:off x="2844425" y="2018876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428728" y="292893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(a)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空队</a:t>
              </a:r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2928926" y="-24"/>
            <a:ext cx="3344522" cy="3329068"/>
            <a:chOff x="2928926" y="-24"/>
            <a:chExt cx="3344522" cy="3329068"/>
          </a:xfrm>
        </p:grpSpPr>
        <p:sp>
          <p:nvSpPr>
            <p:cNvPr id="72" name="上弧形箭头 71"/>
            <p:cNvSpPr/>
            <p:nvPr/>
          </p:nvSpPr>
          <p:spPr>
            <a:xfrm>
              <a:off x="2928926" y="214290"/>
              <a:ext cx="1143008" cy="500066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857620" y="357166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279309" y="960919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92" idx="5"/>
              <a:endCxn id="91" idx="5"/>
            </p:cNvCxnSpPr>
            <p:nvPr/>
          </p:nvCxnSpPr>
          <p:spPr>
            <a:xfrm rot="16200000" flipH="1">
              <a:off x="5024035" y="1984500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5143504" y="869479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16200000" flipV="1">
              <a:off x="4276124" y="583937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2" idx="2"/>
              <a:endCxn id="91" idx="2"/>
            </p:cNvCxnSpPr>
            <p:nvPr/>
          </p:nvCxnSpPr>
          <p:spPr>
            <a:xfrm rot="10800000">
              <a:off x="3857621" y="1527167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4214811" y="2226803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955317" y="138873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07937" y="96091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63810" y="1100256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44624" y="155160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75688" y="173979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143504" y="-24"/>
              <a:ext cx="571504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30506" y="224543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V="1">
              <a:off x="5559069" y="2031122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143372" y="292893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(b)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进队</a:t>
              </a:r>
            </a:p>
          </p:txBody>
        </p:sp>
        <p:cxnSp>
          <p:nvCxnSpPr>
            <p:cNvPr id="109" name="直接箭头连接符 108"/>
            <p:cNvCxnSpPr/>
            <p:nvPr/>
          </p:nvCxnSpPr>
          <p:spPr>
            <a:xfrm rot="5400000">
              <a:off x="5180017" y="321447"/>
              <a:ext cx="213520" cy="1436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786314" y="500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5715008" y="214290"/>
            <a:ext cx="3357585" cy="3114754"/>
            <a:chOff x="5715008" y="214290"/>
            <a:chExt cx="3357585" cy="3114754"/>
          </a:xfrm>
        </p:grpSpPr>
        <p:sp>
          <p:nvSpPr>
            <p:cNvPr id="112" name="椭圆 111"/>
            <p:cNvSpPr/>
            <p:nvPr/>
          </p:nvSpPr>
          <p:spPr>
            <a:xfrm>
              <a:off x="6585328" y="357166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7007017" y="960919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连接符 113"/>
            <p:cNvCxnSpPr>
              <a:stCxn id="113" idx="5"/>
              <a:endCxn id="112" idx="5"/>
            </p:cNvCxnSpPr>
            <p:nvPr/>
          </p:nvCxnSpPr>
          <p:spPr>
            <a:xfrm rot="16200000" flipH="1">
              <a:off x="7751743" y="1984500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7871212" y="869479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6200000" flipV="1">
              <a:off x="7003832" y="583937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13" idx="2"/>
              <a:endCxn id="112" idx="2"/>
            </p:cNvCxnSpPr>
            <p:nvPr/>
          </p:nvCxnSpPr>
          <p:spPr>
            <a:xfrm rot="10800000">
              <a:off x="6585329" y="1527167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5400000">
              <a:off x="6942519" y="2226803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7683025" y="138873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35645" y="96091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1518" y="1100256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072332" y="155160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03396" y="173979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286776" y="23574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29651" y="1857365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 rot="16200000" flipV="1">
              <a:off x="8358214" y="1643051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6572264" y="2928934"/>
              <a:ext cx="2156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(c)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进队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 rot="16200000" flipV="1">
              <a:off x="8272662" y="2080219"/>
              <a:ext cx="304388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7514022" y="500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741266" y="827375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15140" y="181444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77268" y="212632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23463" y="135729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上弧形箭头 136"/>
            <p:cNvSpPr/>
            <p:nvPr/>
          </p:nvSpPr>
          <p:spPr>
            <a:xfrm>
              <a:off x="5715008" y="214290"/>
              <a:ext cx="1143008" cy="500066"/>
            </a:xfrm>
            <a:prstGeom prst="curved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2357422" y="3600394"/>
            <a:ext cx="2928958" cy="2971878"/>
            <a:chOff x="2357422" y="3600394"/>
            <a:chExt cx="2928958" cy="2971878"/>
          </a:xfrm>
        </p:grpSpPr>
        <p:sp>
          <p:nvSpPr>
            <p:cNvPr id="167" name="椭圆 166"/>
            <p:cNvSpPr/>
            <p:nvPr/>
          </p:nvSpPr>
          <p:spPr>
            <a:xfrm>
              <a:off x="2370486" y="3600394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2792175" y="4204147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连接符 168"/>
            <p:cNvCxnSpPr>
              <a:stCxn id="168" idx="5"/>
              <a:endCxn id="167" idx="5"/>
            </p:cNvCxnSpPr>
            <p:nvPr/>
          </p:nvCxnSpPr>
          <p:spPr>
            <a:xfrm rot="16200000" flipH="1">
              <a:off x="3536901" y="5227728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3656370" y="4112707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16200000" flipV="1">
              <a:off x="2788990" y="3827165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68" idx="2"/>
              <a:endCxn id="167" idx="2"/>
            </p:cNvCxnSpPr>
            <p:nvPr/>
          </p:nvCxnSpPr>
          <p:spPr>
            <a:xfrm rot="10800000">
              <a:off x="2370487" y="4770395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rot="5400000">
              <a:off x="2727677" y="5470031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3468183" y="4631958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220803" y="420414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876676" y="4343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57490" y="479483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188554" y="4983025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357422" y="6172162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(e)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出队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286247" y="499259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>
            <a:xfrm rot="10800000">
              <a:off x="4156435" y="4831084"/>
              <a:ext cx="21431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4143371" y="547402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9" name="直接箭头连接符 188"/>
            <p:cNvCxnSpPr/>
            <p:nvPr/>
          </p:nvCxnSpPr>
          <p:spPr>
            <a:xfrm rot="16200000" flipV="1">
              <a:off x="4071934" y="5259712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1" name="左箭头 190"/>
            <p:cNvSpPr/>
            <p:nvPr/>
          </p:nvSpPr>
          <p:spPr>
            <a:xfrm>
              <a:off x="4786314" y="4572008"/>
              <a:ext cx="500066" cy="285752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5143505" y="3571876"/>
            <a:ext cx="2857519" cy="3000396"/>
            <a:chOff x="5143505" y="3571876"/>
            <a:chExt cx="2857519" cy="3000396"/>
          </a:xfrm>
        </p:grpSpPr>
        <p:sp>
          <p:nvSpPr>
            <p:cNvPr id="139" name="椭圆 138"/>
            <p:cNvSpPr/>
            <p:nvPr/>
          </p:nvSpPr>
          <p:spPr>
            <a:xfrm>
              <a:off x="5513759" y="3600394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5935448" y="4204147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连接符 140"/>
            <p:cNvCxnSpPr>
              <a:stCxn id="140" idx="5"/>
              <a:endCxn id="139" idx="5"/>
            </p:cNvCxnSpPr>
            <p:nvPr/>
          </p:nvCxnSpPr>
          <p:spPr>
            <a:xfrm rot="16200000" flipH="1">
              <a:off x="6680174" y="5227728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6799643" y="4112707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rot="16200000" flipV="1">
              <a:off x="5932263" y="3827165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40" idx="2"/>
              <a:endCxn id="139" idx="2"/>
            </p:cNvCxnSpPr>
            <p:nvPr/>
          </p:nvCxnSpPr>
          <p:spPr>
            <a:xfrm rot="10800000">
              <a:off x="5513760" y="4770395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5400000">
              <a:off x="5870950" y="5470031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6611456" y="4631958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364076" y="420414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019949" y="4343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000763" y="479483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31827" y="4983025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143505" y="357187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58082" y="5100593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rot="16200000" flipV="1">
              <a:off x="7286645" y="4886279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5500695" y="6172162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(d)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出队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643571" y="505767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305699" y="53695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2" name="直接箭头连接符 161"/>
            <p:cNvCxnSpPr>
              <a:stCxn id="151" idx="2"/>
            </p:cNvCxnSpPr>
            <p:nvPr/>
          </p:nvCxnSpPr>
          <p:spPr>
            <a:xfrm rot="16200000" flipH="1">
              <a:off x="5473517" y="3901888"/>
              <a:ext cx="161512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0" name="下箭头 189"/>
            <p:cNvSpPr/>
            <p:nvPr/>
          </p:nvSpPr>
          <p:spPr>
            <a:xfrm rot="3000000">
              <a:off x="7379113" y="3383494"/>
              <a:ext cx="214314" cy="71438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58016" y="47148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357166"/>
            <a:ext cx="678661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在循环队列中仍不能区分队空和队满，图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(c)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(e)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都满足条件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front==rear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14414" y="2000240"/>
            <a:ext cx="2558704" cy="2984124"/>
            <a:chOff x="1142976" y="344920"/>
            <a:chExt cx="2558704" cy="2984124"/>
          </a:xfrm>
        </p:grpSpPr>
        <p:sp>
          <p:nvSpPr>
            <p:cNvPr id="12" name="椭圆 11"/>
            <p:cNvSpPr/>
            <p:nvPr/>
          </p:nvSpPr>
          <p:spPr>
            <a:xfrm>
              <a:off x="1142976" y="344920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64665" y="948673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3" idx="5"/>
              <a:endCxn id="12" idx="5"/>
            </p:cNvCxnSpPr>
            <p:nvPr/>
          </p:nvCxnSpPr>
          <p:spPr>
            <a:xfrm rot="16200000" flipH="1">
              <a:off x="2309391" y="1972254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428860" y="857233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1561480" y="571691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2"/>
              <a:endCxn id="12" idx="2"/>
            </p:cNvCxnSpPr>
            <p:nvPr/>
          </p:nvCxnSpPr>
          <p:spPr>
            <a:xfrm rot="10800000">
              <a:off x="1142977" y="1514921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1500167" y="2214557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40673" y="1376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93293" y="94867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9166" y="108801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29980" y="153936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61044" y="1727551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58738" y="175176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10800000">
              <a:off x="2928926" y="1590248"/>
              <a:ext cx="21431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15862" y="22331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V="1">
              <a:off x="2844425" y="2018876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28728" y="292893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(a)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空队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14744" y="2000240"/>
            <a:ext cx="2500329" cy="2971878"/>
            <a:chOff x="6572264" y="357166"/>
            <a:chExt cx="2500329" cy="2971878"/>
          </a:xfrm>
        </p:grpSpPr>
        <p:sp>
          <p:nvSpPr>
            <p:cNvPr id="30" name="椭圆 29"/>
            <p:cNvSpPr/>
            <p:nvPr/>
          </p:nvSpPr>
          <p:spPr>
            <a:xfrm>
              <a:off x="6585328" y="357166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007017" y="960919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5"/>
              <a:endCxn id="30" idx="5"/>
            </p:cNvCxnSpPr>
            <p:nvPr/>
          </p:nvCxnSpPr>
          <p:spPr>
            <a:xfrm rot="16200000" flipH="1">
              <a:off x="7751743" y="1984500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7871212" y="869479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V="1">
              <a:off x="7003832" y="583937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1" idx="2"/>
              <a:endCxn id="30" idx="2"/>
            </p:cNvCxnSpPr>
            <p:nvPr/>
          </p:nvCxnSpPr>
          <p:spPr>
            <a:xfrm rot="10800000">
              <a:off x="6585329" y="1527167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6942519" y="2226803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83025" y="138873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35645" y="96091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1518" y="1100256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2332" y="155160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03396" y="173979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86776" y="23574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29651" y="1857365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16200000" flipV="1">
              <a:off x="8358214" y="1643051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572264" y="2928934"/>
              <a:ext cx="2156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(c)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进队</a:t>
              </a: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6200000" flipV="1">
              <a:off x="8272662" y="2080219"/>
              <a:ext cx="304388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514022" y="500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41266" y="827375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15140" y="181444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7268" y="212632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3463" y="135729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429388" y="1957320"/>
            <a:ext cx="2571767" cy="2971878"/>
            <a:chOff x="2357422" y="3600394"/>
            <a:chExt cx="2571767" cy="2971878"/>
          </a:xfrm>
        </p:grpSpPr>
        <p:sp>
          <p:nvSpPr>
            <p:cNvPr id="54" name="椭圆 53"/>
            <p:cNvSpPr/>
            <p:nvPr/>
          </p:nvSpPr>
          <p:spPr>
            <a:xfrm>
              <a:off x="2370486" y="3600394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92175" y="4204147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>
              <a:stCxn id="55" idx="5"/>
              <a:endCxn id="54" idx="5"/>
            </p:cNvCxnSpPr>
            <p:nvPr/>
          </p:nvCxnSpPr>
          <p:spPr>
            <a:xfrm rot="16200000" flipH="1">
              <a:off x="3536901" y="5227728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3656370" y="4112707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 flipV="1">
              <a:off x="2788990" y="3827165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5" idx="2"/>
              <a:endCxn id="54" idx="2"/>
            </p:cNvCxnSpPr>
            <p:nvPr/>
          </p:nvCxnSpPr>
          <p:spPr>
            <a:xfrm rot="10800000">
              <a:off x="2370487" y="4770395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2727677" y="5470031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468183" y="4631958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0803" y="420414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76676" y="4343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57490" y="479483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88554" y="4983025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6172162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(e)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出队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次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86247" y="499259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10800000">
              <a:off x="4156435" y="4831084"/>
              <a:ext cx="21431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143371" y="547402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 rot="16200000" flipV="1">
              <a:off x="4071934" y="5259712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1214422"/>
            <a:ext cx="7000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仍设置队空条件为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front==rear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将队满条件设置为</a:t>
            </a:r>
            <a:r>
              <a:rPr lang="en-US" sz="20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(rear+1) MOD MaxSize==front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也就是说，当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指到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的前一位置时就认为队列满了。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571480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pc="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43174" y="2214554"/>
            <a:ext cx="5572164" cy="1685994"/>
            <a:chOff x="2643174" y="2214554"/>
            <a:chExt cx="5572164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2643174" y="3500438"/>
              <a:ext cx="5572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试探进队，若达到队头指针位置，则认为队满！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5001422" y="2857496"/>
              <a:ext cx="1285884" cy="158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14810" y="2214554"/>
              <a:ext cx="2643206" cy="158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928670"/>
            <a:ext cx="70009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显然在这样设置的队满条件下，队满条件成立时队中还有一个空闲单元，也就是说这样的队中最多只能进队</a:t>
            </a:r>
            <a:r>
              <a:rPr lang="en-US" sz="20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MaxSize-1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85984" y="2643182"/>
            <a:ext cx="2500329" cy="2971878"/>
            <a:chOff x="6572264" y="357166"/>
            <a:chExt cx="2500329" cy="2971878"/>
          </a:xfrm>
        </p:grpSpPr>
        <p:sp>
          <p:nvSpPr>
            <p:cNvPr id="7" name="椭圆 6"/>
            <p:cNvSpPr/>
            <p:nvPr/>
          </p:nvSpPr>
          <p:spPr>
            <a:xfrm>
              <a:off x="6585328" y="357166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007017" y="960919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5"/>
              <a:endCxn id="7" idx="5"/>
            </p:cNvCxnSpPr>
            <p:nvPr/>
          </p:nvCxnSpPr>
          <p:spPr>
            <a:xfrm rot="16200000" flipH="1">
              <a:off x="7751743" y="1984500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7871212" y="869479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 flipV="1">
              <a:off x="7003832" y="583937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2"/>
              <a:endCxn id="7" idx="2"/>
            </p:cNvCxnSpPr>
            <p:nvPr/>
          </p:nvCxnSpPr>
          <p:spPr>
            <a:xfrm rot="10800000">
              <a:off x="6585329" y="1527167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6942519" y="2226803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83025" y="138873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5645" y="96091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1518" y="1100256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72332" y="155160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396" y="173979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86776" y="23574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29651" y="1857365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6200000" flipV="1">
              <a:off x="8358214" y="1643051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72264" y="2928934"/>
              <a:ext cx="2156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(c)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进队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16200000" flipV="1">
              <a:off x="8272662" y="2080219"/>
              <a:ext cx="304388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14022" y="500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41266" y="827375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5140" y="181444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268" y="212632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23463" y="135729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72066" y="3429000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MaxSize=5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，最多只有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个元素在循环队列中，不会发生这样的情况</a:t>
            </a:r>
          </a:p>
        </p:txBody>
      </p:sp>
      <p:sp>
        <p:nvSpPr>
          <p:cNvPr id="31" name="下弧形箭头 30"/>
          <p:cNvSpPr/>
          <p:nvPr/>
        </p:nvSpPr>
        <p:spPr>
          <a:xfrm rot="10800000">
            <a:off x="4429124" y="2928934"/>
            <a:ext cx="1143008" cy="500066"/>
          </a:xfrm>
          <a:prstGeom prst="curved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71628" y="933449"/>
            <a:ext cx="712946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的示意图：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43108" y="1785926"/>
            <a:ext cx="4429156" cy="2186060"/>
            <a:chOff x="2000232" y="2143116"/>
            <a:chExt cx="4429156" cy="21860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072464" y="2570156"/>
              <a:ext cx="292895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072464" y="3355974"/>
              <a:ext cx="292895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1679555" y="2963065"/>
              <a:ext cx="785818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86778" y="2741550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…  </a:t>
              </a:r>
              <a:r>
                <a:rPr lang="en-US" altLang="zh-CN" sz="2000" i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2000" i="1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00232" y="392906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栈底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2107389" y="367903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29058" y="388614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栈顶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036215" y="3636113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4851400" y="2387600"/>
              <a:ext cx="711200" cy="469900"/>
            </a:xfrm>
            <a:custGeom>
              <a:avLst/>
              <a:gdLst>
                <a:gd name="connsiteX0" fmla="*/ 711200 w 711200"/>
                <a:gd name="connsiteY0" fmla="*/ 0 h 469900"/>
                <a:gd name="connsiteX1" fmla="*/ 482600 w 711200"/>
                <a:gd name="connsiteY1" fmla="*/ 342900 h 469900"/>
                <a:gd name="connsiteX2" fmla="*/ 0 w 711200"/>
                <a:gd name="connsiteY2" fmla="*/ 4699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469900">
                  <a:moveTo>
                    <a:pt x="711200" y="0"/>
                  </a:moveTo>
                  <a:cubicBezTo>
                    <a:pt x="656166" y="132291"/>
                    <a:pt x="601133" y="264583"/>
                    <a:pt x="482600" y="342900"/>
                  </a:cubicBezTo>
                  <a:cubicBezTo>
                    <a:pt x="364067" y="421217"/>
                    <a:pt x="182033" y="445558"/>
                    <a:pt x="0" y="4699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851400" y="3079750"/>
              <a:ext cx="812800" cy="273050"/>
            </a:xfrm>
            <a:custGeom>
              <a:avLst/>
              <a:gdLst>
                <a:gd name="connsiteX0" fmla="*/ 0 w 812800"/>
                <a:gd name="connsiteY0" fmla="*/ 6350 h 273050"/>
                <a:gd name="connsiteX1" fmla="*/ 469900 w 812800"/>
                <a:gd name="connsiteY1" fmla="*/ 44450 h 273050"/>
                <a:gd name="connsiteX2" fmla="*/ 812800 w 812800"/>
                <a:gd name="connsiteY2" fmla="*/ 27305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0" h="273050">
                  <a:moveTo>
                    <a:pt x="0" y="6350"/>
                  </a:moveTo>
                  <a:cubicBezTo>
                    <a:pt x="167216" y="3175"/>
                    <a:pt x="334433" y="0"/>
                    <a:pt x="469900" y="44450"/>
                  </a:cubicBezTo>
                  <a:cubicBezTo>
                    <a:pt x="605367" y="88900"/>
                    <a:pt x="709083" y="180975"/>
                    <a:pt x="812800" y="27305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2132" y="214311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进栈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2132" y="331464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出栈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571604" y="928670"/>
            <a:ext cx="642942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归纳起来，上述设置的循环队列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个要素如下：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714480" y="1643050"/>
            <a:ext cx="6637326" cy="33685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252000" tIns="144000" bIns="144000">
            <a:spAutoFit/>
          </a:bodyPr>
          <a:lstStyle/>
          <a:p>
            <a:pPr marL="342900" indent="-342900" algn="l">
              <a:lnSpc>
                <a:spcPts val="3400"/>
              </a:lnSpc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队空条件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ts val="3400"/>
              </a:lnSpc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队满条件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sq.rear+1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ts val="3400"/>
              </a:lnSpc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进队操作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sq.rear+1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)%</a:t>
            </a:r>
            <a:r>
              <a:rPr lang="en-US" altLang="zh-CN" sz="20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 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sq.data[sq.rear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]=x;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ts val="3400"/>
              </a:lnSpc>
              <a:spcBef>
                <a:spcPts val="12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出队操作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sq.front+1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)%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	  	 	x=sq.data[sq.front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643042" y="714356"/>
            <a:ext cx="442274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循环队列的基本运算算法如下。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571604" y="1357298"/>
            <a:ext cx="6000792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）初始化队列运算算法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主要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操作：指定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sq.rear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571604" y="2786058"/>
            <a:ext cx="6778615" cy="202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&amp;sq)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//sq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为引用型参数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  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列指针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7286676" cy="10669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）进队运算算法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008022" y="1933286"/>
            <a:ext cx="7286676" cy="2783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）判断队是否满，若满，返回，否则进入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if ((sq.rear+1) %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）执行入队操作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=(sq.rear+1) %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sq.data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]=x;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55030" y="1009729"/>
            <a:ext cx="2487265" cy="2340000"/>
            <a:chOff x="6585328" y="357166"/>
            <a:chExt cx="2487265" cy="2340000"/>
          </a:xfrm>
        </p:grpSpPr>
        <p:sp>
          <p:nvSpPr>
            <p:cNvPr id="7" name="椭圆 6"/>
            <p:cNvSpPr/>
            <p:nvPr/>
          </p:nvSpPr>
          <p:spPr>
            <a:xfrm>
              <a:off x="6585328" y="357166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007017" y="960919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5"/>
              <a:endCxn id="7" idx="5"/>
            </p:cNvCxnSpPr>
            <p:nvPr/>
          </p:nvCxnSpPr>
          <p:spPr>
            <a:xfrm rot="16200000" flipH="1">
              <a:off x="7751743" y="1984500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7871212" y="869479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 flipV="1">
              <a:off x="7003832" y="583937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2"/>
              <a:endCxn id="7" idx="2"/>
            </p:cNvCxnSpPr>
            <p:nvPr/>
          </p:nvCxnSpPr>
          <p:spPr>
            <a:xfrm rot="10800000">
              <a:off x="6585329" y="1527167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6942519" y="2226803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7683025" y="138873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37"/>
            <p:cNvSpPr txBox="1"/>
            <p:nvPr/>
          </p:nvSpPr>
          <p:spPr>
            <a:xfrm>
              <a:off x="7435645" y="96091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38"/>
            <p:cNvSpPr txBox="1"/>
            <p:nvPr/>
          </p:nvSpPr>
          <p:spPr>
            <a:xfrm>
              <a:off x="7091518" y="1100256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39"/>
            <p:cNvSpPr txBox="1"/>
            <p:nvPr/>
          </p:nvSpPr>
          <p:spPr>
            <a:xfrm>
              <a:off x="7072332" y="1551609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7403396" y="173979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41"/>
            <p:cNvSpPr txBox="1"/>
            <p:nvPr/>
          </p:nvSpPr>
          <p:spPr>
            <a:xfrm>
              <a:off x="8286776" y="235743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8429651" y="1857365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16200000" flipV="1">
              <a:off x="8358214" y="1643051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8272662" y="2080219"/>
              <a:ext cx="304388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46"/>
            <p:cNvSpPr txBox="1"/>
            <p:nvPr/>
          </p:nvSpPr>
          <p:spPr>
            <a:xfrm>
              <a:off x="7514022" y="50004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47"/>
            <p:cNvSpPr txBox="1"/>
            <p:nvPr/>
          </p:nvSpPr>
          <p:spPr>
            <a:xfrm>
              <a:off x="6741266" y="827375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48"/>
            <p:cNvSpPr txBox="1"/>
            <p:nvPr/>
          </p:nvSpPr>
          <p:spPr>
            <a:xfrm>
              <a:off x="6715140" y="181444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49"/>
            <p:cNvSpPr txBox="1"/>
            <p:nvPr/>
          </p:nvSpPr>
          <p:spPr>
            <a:xfrm>
              <a:off x="7377268" y="212632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50"/>
            <p:cNvSpPr txBox="1"/>
            <p:nvPr/>
          </p:nvSpPr>
          <p:spPr>
            <a:xfrm>
              <a:off x="7923463" y="135729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3306" y="3895157"/>
            <a:ext cx="2857519" cy="2368518"/>
            <a:chOff x="5143505" y="3571876"/>
            <a:chExt cx="2857519" cy="2368518"/>
          </a:xfrm>
        </p:grpSpPr>
        <p:sp>
          <p:nvSpPr>
            <p:cNvPr id="30" name="椭圆 29"/>
            <p:cNvSpPr/>
            <p:nvPr/>
          </p:nvSpPr>
          <p:spPr>
            <a:xfrm>
              <a:off x="5513759" y="3600394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935448" y="4204147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5"/>
              <a:endCxn id="30" idx="5"/>
            </p:cNvCxnSpPr>
            <p:nvPr/>
          </p:nvCxnSpPr>
          <p:spPr>
            <a:xfrm rot="16200000" flipH="1">
              <a:off x="6680174" y="5227728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6799643" y="4112707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 flipV="1">
              <a:off x="5932263" y="3827165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1" idx="2"/>
              <a:endCxn id="30" idx="2"/>
            </p:cNvCxnSpPr>
            <p:nvPr/>
          </p:nvCxnSpPr>
          <p:spPr>
            <a:xfrm rot="10800000">
              <a:off x="5513760" y="4770395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5870950" y="5470031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45"/>
            <p:cNvSpPr txBox="1"/>
            <p:nvPr/>
          </p:nvSpPr>
          <p:spPr>
            <a:xfrm>
              <a:off x="6611456" y="4631958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146"/>
            <p:cNvSpPr txBox="1"/>
            <p:nvPr/>
          </p:nvSpPr>
          <p:spPr>
            <a:xfrm>
              <a:off x="6364076" y="420414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147"/>
            <p:cNvSpPr txBox="1"/>
            <p:nvPr/>
          </p:nvSpPr>
          <p:spPr>
            <a:xfrm>
              <a:off x="6019949" y="4343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148"/>
            <p:cNvSpPr txBox="1"/>
            <p:nvPr/>
          </p:nvSpPr>
          <p:spPr>
            <a:xfrm>
              <a:off x="6000763" y="479483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149"/>
            <p:cNvSpPr txBox="1"/>
            <p:nvPr/>
          </p:nvSpPr>
          <p:spPr>
            <a:xfrm>
              <a:off x="6331827" y="4983025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150"/>
            <p:cNvSpPr txBox="1"/>
            <p:nvPr/>
          </p:nvSpPr>
          <p:spPr>
            <a:xfrm>
              <a:off x="5143505" y="357187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151"/>
            <p:cNvSpPr txBox="1"/>
            <p:nvPr/>
          </p:nvSpPr>
          <p:spPr>
            <a:xfrm>
              <a:off x="7358082" y="5100593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16200000" flipV="1">
              <a:off x="7286645" y="4886279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extBox 157"/>
            <p:cNvSpPr txBox="1"/>
            <p:nvPr/>
          </p:nvSpPr>
          <p:spPr>
            <a:xfrm>
              <a:off x="5643571" y="505767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158"/>
            <p:cNvSpPr txBox="1"/>
            <p:nvPr/>
          </p:nvSpPr>
          <p:spPr>
            <a:xfrm>
              <a:off x="6305699" y="53695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直接箭头连接符 47"/>
            <p:cNvCxnSpPr>
              <a:stCxn id="42" idx="2"/>
            </p:cNvCxnSpPr>
            <p:nvPr/>
          </p:nvCxnSpPr>
          <p:spPr>
            <a:xfrm rot="16200000" flipH="1">
              <a:off x="5473517" y="3901888"/>
              <a:ext cx="161512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下箭头 48"/>
            <p:cNvSpPr/>
            <p:nvPr/>
          </p:nvSpPr>
          <p:spPr>
            <a:xfrm rot="3000000">
              <a:off x="7379113" y="3383494"/>
              <a:ext cx="214314" cy="71438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107"/>
            <p:cNvSpPr txBox="1"/>
            <p:nvPr/>
          </p:nvSpPr>
          <p:spPr>
            <a:xfrm>
              <a:off x="6858016" y="47148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285852" y="476250"/>
            <a:ext cx="7286676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）进队运算算法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主要操作：先判断队列是否已满，若不满，让队尾指针循环进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，在该位置存放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285852" y="2133600"/>
            <a:ext cx="7286676" cy="3199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x)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%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 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队满上溢出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sq.rear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%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队尾循环进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sq.data[sq.rear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]=x;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884854" y="260710"/>
            <a:ext cx="7358113" cy="10669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）出队运算算法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431900" y="1989138"/>
            <a:ext cx="7129462" cy="2820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）判断队是否空，若空返回，否则进入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 出队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=(sq.front+1) %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  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sq.data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　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63615" y="381346"/>
            <a:ext cx="2558704" cy="2984124"/>
            <a:chOff x="1142976" y="344920"/>
            <a:chExt cx="2558704" cy="2984124"/>
          </a:xfrm>
        </p:grpSpPr>
        <p:sp>
          <p:nvSpPr>
            <p:cNvPr id="7" name="椭圆 6"/>
            <p:cNvSpPr/>
            <p:nvPr/>
          </p:nvSpPr>
          <p:spPr>
            <a:xfrm>
              <a:off x="1142976" y="344920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564665" y="948673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5"/>
              <a:endCxn id="7" idx="5"/>
            </p:cNvCxnSpPr>
            <p:nvPr/>
          </p:nvCxnSpPr>
          <p:spPr>
            <a:xfrm rot="16200000" flipH="1">
              <a:off x="2309391" y="1972254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428860" y="857233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6200000" flipV="1">
              <a:off x="1561480" y="571691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8" idx="2"/>
              <a:endCxn id="7" idx="2"/>
            </p:cNvCxnSpPr>
            <p:nvPr/>
          </p:nvCxnSpPr>
          <p:spPr>
            <a:xfrm rot="10800000">
              <a:off x="1142977" y="1514921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1500167" y="2214557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1"/>
            <p:cNvSpPr txBox="1"/>
            <p:nvPr/>
          </p:nvSpPr>
          <p:spPr>
            <a:xfrm>
              <a:off x="2240673" y="1376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1993293" y="94867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1649166" y="1088010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1629980" y="1539363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961044" y="1727551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058738" y="175176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10800000">
              <a:off x="2928926" y="1590248"/>
              <a:ext cx="214316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1"/>
            <p:cNvSpPr txBox="1"/>
            <p:nvPr/>
          </p:nvSpPr>
          <p:spPr>
            <a:xfrm>
              <a:off x="2915862" y="2233190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V="1">
              <a:off x="2844425" y="2018876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50"/>
            <p:cNvSpPr txBox="1"/>
            <p:nvPr/>
          </p:nvSpPr>
          <p:spPr>
            <a:xfrm>
              <a:off x="1428728" y="292893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(a)</a:t>
              </a:r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空队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14207" y="3809823"/>
            <a:ext cx="2857519" cy="2368518"/>
            <a:chOff x="5143505" y="3571876"/>
            <a:chExt cx="2857519" cy="2368518"/>
          </a:xfrm>
        </p:grpSpPr>
        <p:sp>
          <p:nvSpPr>
            <p:cNvPr id="25" name="椭圆 24"/>
            <p:cNvSpPr/>
            <p:nvPr/>
          </p:nvSpPr>
          <p:spPr>
            <a:xfrm>
              <a:off x="5513759" y="3600394"/>
              <a:ext cx="1800000" cy="23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935448" y="4204147"/>
              <a:ext cx="928694" cy="11430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5"/>
              <a:endCxn id="25" idx="5"/>
            </p:cNvCxnSpPr>
            <p:nvPr/>
          </p:nvCxnSpPr>
          <p:spPr>
            <a:xfrm rot="16200000" flipH="1">
              <a:off x="6680174" y="5227728"/>
              <a:ext cx="417944" cy="3220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799643" y="4112707"/>
              <a:ext cx="357190" cy="357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V="1">
              <a:off x="5932263" y="3827165"/>
              <a:ext cx="52200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6" idx="2"/>
              <a:endCxn id="25" idx="2"/>
            </p:cNvCxnSpPr>
            <p:nvPr/>
          </p:nvCxnSpPr>
          <p:spPr>
            <a:xfrm rot="10800000">
              <a:off x="5513760" y="4770395"/>
              <a:ext cx="421689" cy="52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5870950" y="5470031"/>
              <a:ext cx="500067" cy="2143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45"/>
            <p:cNvSpPr txBox="1"/>
            <p:nvPr/>
          </p:nvSpPr>
          <p:spPr>
            <a:xfrm>
              <a:off x="6611456" y="4631958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146"/>
            <p:cNvSpPr txBox="1"/>
            <p:nvPr/>
          </p:nvSpPr>
          <p:spPr>
            <a:xfrm>
              <a:off x="6364076" y="420414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147"/>
            <p:cNvSpPr txBox="1"/>
            <p:nvPr/>
          </p:nvSpPr>
          <p:spPr>
            <a:xfrm>
              <a:off x="6019949" y="4343484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148"/>
            <p:cNvSpPr txBox="1"/>
            <p:nvPr/>
          </p:nvSpPr>
          <p:spPr>
            <a:xfrm>
              <a:off x="6000763" y="4794837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149"/>
            <p:cNvSpPr txBox="1"/>
            <p:nvPr/>
          </p:nvSpPr>
          <p:spPr>
            <a:xfrm>
              <a:off x="6331827" y="4983025"/>
              <a:ext cx="285752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150"/>
            <p:cNvSpPr txBox="1"/>
            <p:nvPr/>
          </p:nvSpPr>
          <p:spPr>
            <a:xfrm>
              <a:off x="5143505" y="3571876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151"/>
            <p:cNvSpPr txBox="1"/>
            <p:nvPr/>
          </p:nvSpPr>
          <p:spPr>
            <a:xfrm>
              <a:off x="7358082" y="5100593"/>
              <a:ext cx="64294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V="1">
              <a:off x="7286645" y="4886279"/>
              <a:ext cx="285752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157"/>
            <p:cNvSpPr txBox="1"/>
            <p:nvPr/>
          </p:nvSpPr>
          <p:spPr>
            <a:xfrm>
              <a:off x="5643571" y="505767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158"/>
            <p:cNvSpPr txBox="1"/>
            <p:nvPr/>
          </p:nvSpPr>
          <p:spPr>
            <a:xfrm>
              <a:off x="6305699" y="536955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2" name="直接箭头连接符 41"/>
            <p:cNvCxnSpPr>
              <a:stCxn id="37" idx="2"/>
            </p:cNvCxnSpPr>
            <p:nvPr/>
          </p:nvCxnSpPr>
          <p:spPr>
            <a:xfrm rot="16200000" flipH="1">
              <a:off x="5473517" y="3901888"/>
              <a:ext cx="161512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下箭头 42"/>
            <p:cNvSpPr/>
            <p:nvPr/>
          </p:nvSpPr>
          <p:spPr>
            <a:xfrm rot="3000000">
              <a:off x="7379113" y="3383494"/>
              <a:ext cx="214314" cy="71438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107"/>
            <p:cNvSpPr txBox="1"/>
            <p:nvPr/>
          </p:nvSpPr>
          <p:spPr>
            <a:xfrm>
              <a:off x="6858016" y="471488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362111" y="642918"/>
            <a:ext cx="7567607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）取队头元素运算算法</a:t>
            </a:r>
          </a:p>
          <a:p>
            <a:pPr algn="l">
              <a:lnSpc>
                <a:spcPts val="32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　 主要操作：先判断队列是否已空，若不空，将队头指针前一个位置的元素值赋给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585942" y="2500306"/>
            <a:ext cx="7129462" cy="2820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GetHead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队空下溢出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x=sq.data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sq.front+1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%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285852" y="679448"/>
            <a:ext cx="7129462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）判断队空运算算法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主要操作：若队列为空，则返回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；否则返回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2143108" y="2143116"/>
            <a:ext cx="5070512" cy="285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sq)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sq.rear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==sq.front)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500298" y="2643182"/>
            <a:ext cx="614366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队中元素个数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(rear-front+MaxSize)%</a:t>
            </a:r>
            <a:r>
              <a:rPr lang="en-US" altLang="zh-CN" sz="2000" dirty="0" err="1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MaxSize</a:t>
            </a:r>
            <a:endParaRPr lang="en-US" altLang="zh-CN" sz="2000" dirty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85918" y="1785926"/>
            <a:ext cx="528641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循环队列元素个数的计算公式如下：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109668" y="620713"/>
            <a:ext cx="503396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3.2.3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队列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的链式存储结构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428696" y="1857364"/>
            <a:ext cx="7286708" cy="24519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的链式存储结构简称为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链队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这里采用的链队是一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个同时带有队头指针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和队尾指针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的单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链表。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头指针指向队头结点，队尾指针指向队尾结点即单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链表的尾结点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，并将队头和队尾指针结合起来构成链队结点， 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214414" y="214290"/>
            <a:ext cx="314327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使用的链队的基本结构： 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500166" y="857232"/>
            <a:ext cx="7000924" cy="2043184"/>
            <a:chOff x="1643042" y="1214422"/>
            <a:chExt cx="7000924" cy="2043184"/>
          </a:xfrm>
        </p:grpSpPr>
        <p:sp>
          <p:nvSpPr>
            <p:cNvPr id="7" name="矩形 6"/>
            <p:cNvSpPr/>
            <p:nvPr/>
          </p:nvSpPr>
          <p:spPr>
            <a:xfrm>
              <a:off x="2571736" y="1785926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290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05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35781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2932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009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0724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42" y="185736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71736" y="2285992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43042" y="23574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直接箭头连接符 17"/>
            <p:cNvCxnSpPr>
              <a:endCxn id="8" idx="1"/>
            </p:cNvCxnSpPr>
            <p:nvPr/>
          </p:nvCxnSpPr>
          <p:spPr>
            <a:xfrm>
              <a:off x="3071802" y="200024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0" idx="1"/>
            </p:cNvCxnSpPr>
            <p:nvPr/>
          </p:nvCxnSpPr>
          <p:spPr>
            <a:xfrm>
              <a:off x="4786314" y="20002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000240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7143768" y="200024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695954" y="168836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088142" y="2215777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435000" y="1420166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57356" y="121442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4546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723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3504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43306" y="2643182"/>
            <a:ext cx="5286412" cy="2143140"/>
            <a:chOff x="3643306" y="2643182"/>
            <a:chExt cx="5286412" cy="2143140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3643306" y="3387514"/>
              <a:ext cx="5286412" cy="1398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80000" tIns="144000" bIns="144000">
              <a:spAutoFit/>
            </a:bodyPr>
            <a:lstStyle/>
            <a:p>
              <a:pPr algn="l"/>
              <a:r>
                <a:rPr lang="en-US" altLang="zh-CN" sz="1800" dirty="0" err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typedef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struct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QNode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</a:p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{ 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ElemType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data;	  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//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存放队中元素</a:t>
              </a:r>
            </a:p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struct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QNode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*next;  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//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指向下一个结点</a:t>
              </a:r>
            </a:p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} 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QType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;		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//</a:t>
              </a:r>
              <a:r>
                <a:rPr lang="zh-CN" altLang="en-US" sz="1800" dirty="0">
                  <a:solidFill>
                    <a:srgbClr val="00B0F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数据结点类型</a:t>
              </a:r>
            </a:p>
          </p:txBody>
        </p:sp>
        <p:sp>
          <p:nvSpPr>
            <p:cNvPr id="37" name="右弧形箭头 36"/>
            <p:cNvSpPr/>
            <p:nvPr/>
          </p:nvSpPr>
          <p:spPr>
            <a:xfrm>
              <a:off x="6429388" y="2643182"/>
              <a:ext cx="285752" cy="714380"/>
            </a:xfrm>
            <a:prstGeom prst="curved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500167" y="3071810"/>
            <a:ext cx="5143535" cy="3327634"/>
            <a:chOff x="1500167" y="3071810"/>
            <a:chExt cx="5143535" cy="3327634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500167" y="5000636"/>
              <a:ext cx="5143535" cy="1398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80000" tIns="144000" bIns="14400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typedef struct 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qptr</a:t>
              </a:r>
              <a:endPara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{  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QType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*front;	  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//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队头指针</a:t>
              </a:r>
            </a:p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</a:t>
              </a:r>
              <a:r>
                <a:rPr lang="en-US" altLang="zh-CN" sz="1800" dirty="0" err="1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QType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*rear;	  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//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队尾指针</a:t>
              </a:r>
            </a:p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} </a:t>
              </a:r>
              <a:r>
                <a:rPr lang="en-US" altLang="zh-CN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LinkQueue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;		  </a:t>
              </a:r>
              <a:r>
                <a:rPr lang="en-US" altLang="zh-CN" sz="1800" dirty="0">
                  <a:solidFill>
                    <a:srgbClr val="00B05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//</a:t>
              </a:r>
              <a:r>
                <a:rPr lang="zh-CN" altLang="en-US" sz="1800" dirty="0">
                  <a:solidFill>
                    <a:srgbClr val="00B05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链队结点类型</a:t>
              </a: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2643174" y="3071810"/>
              <a:ext cx="214314" cy="178595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142976" y="571480"/>
            <a:ext cx="4429156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栈的基本运算主要包括以下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种：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142976" y="1142984"/>
            <a:ext cx="7566020" cy="432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初始化栈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InitStack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。建立一个空栈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销毁栈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DestroyStack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。释放栈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占用的内存空间。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中，使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成为栈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的栈顶元素。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Pop(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st,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。当栈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不空时，将栈顶元素赋给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，并从栈中删除当前栈顶。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取栈顶元素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GetTop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。若栈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不空，取栈顶元素</a:t>
            </a:r>
            <a:r>
              <a:rPr lang="en-US" sz="20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并返回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；否则返回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判断栈空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StackEmpty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。判断栈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是否为空栈。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1571604" y="3000372"/>
            <a:ext cx="441640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归纳起来，链队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个要素如下：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571604" y="3571876"/>
            <a:ext cx="7129463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队空条件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-&gt;front==NULL</a:t>
            </a:r>
            <a:endParaRPr lang="en-US" altLang="zh-CN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队满条件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：不考虑（因为每个结点是动态分配的）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进队操作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创建结点</a:t>
            </a:r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，将其插入到队尾，并由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指向它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Wingdings 2" panose="05020102010507070707" pitchFamily="18" charset="2"/>
            </a:endParaRPr>
          </a:p>
          <a:p>
            <a:pPr marL="342900" indent="-3429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出队操作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：删除队头的结点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00166" y="528560"/>
            <a:ext cx="7000924" cy="2043184"/>
            <a:chOff x="1643042" y="1214422"/>
            <a:chExt cx="7000924" cy="2043184"/>
          </a:xfrm>
        </p:grpSpPr>
        <p:sp>
          <p:nvSpPr>
            <p:cNvPr id="6" name="矩形 5"/>
            <p:cNvSpPr/>
            <p:nvPr/>
          </p:nvSpPr>
          <p:spPr>
            <a:xfrm>
              <a:off x="2571736" y="1785926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9290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005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35781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2932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5009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0724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43042" y="185736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71736" y="2285992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3042" y="23574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7" idx="1"/>
            </p:cNvCxnSpPr>
            <p:nvPr/>
          </p:nvCxnSpPr>
          <p:spPr>
            <a:xfrm>
              <a:off x="3071802" y="200024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1"/>
            </p:cNvCxnSpPr>
            <p:nvPr/>
          </p:nvCxnSpPr>
          <p:spPr>
            <a:xfrm>
              <a:off x="4786314" y="20002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286512" y="2000240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143768" y="200024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95954" y="168836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088142" y="2215777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435000" y="1420166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57356" y="121442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14546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004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723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3504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285852" y="714356"/>
            <a:ext cx="506569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在链队上实现队列基本运算算法如下。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079531" y="1339837"/>
            <a:ext cx="7920038" cy="10618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）初始化队列运算算法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 主要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操作：创建链队结点，并置该结点的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均为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NULL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214414" y="2714620"/>
            <a:ext cx="7777163" cy="2025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*)malloc(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-&gt;front=NULL;	 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初始时队头和队尾指针均为空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39088" y="4764041"/>
            <a:ext cx="7000924" cy="2043184"/>
            <a:chOff x="1643042" y="1214422"/>
            <a:chExt cx="7000924" cy="2043184"/>
          </a:xfrm>
        </p:grpSpPr>
        <p:sp>
          <p:nvSpPr>
            <p:cNvPr id="8" name="矩形 7"/>
            <p:cNvSpPr/>
            <p:nvPr/>
          </p:nvSpPr>
          <p:spPr>
            <a:xfrm>
              <a:off x="2571736" y="1785926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290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005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5781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92932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009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724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1643042" y="185736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71736" y="2285992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1643042" y="23574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8" name="直接箭头连接符 17"/>
            <p:cNvCxnSpPr>
              <a:endCxn id="9" idx="1"/>
            </p:cNvCxnSpPr>
            <p:nvPr/>
          </p:nvCxnSpPr>
          <p:spPr>
            <a:xfrm>
              <a:off x="3071802" y="200024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1" idx="1"/>
            </p:cNvCxnSpPr>
            <p:nvPr/>
          </p:nvCxnSpPr>
          <p:spPr>
            <a:xfrm>
              <a:off x="4786314" y="20002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286512" y="2000240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143768" y="200024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19"/>
            <p:cNvSpPr txBox="1"/>
            <p:nvPr/>
          </p:nvSpPr>
          <p:spPr>
            <a:xfrm>
              <a:off x="6695954" y="168836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3088142" y="2215777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435000" y="1420166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2"/>
            <p:cNvSpPr txBox="1"/>
            <p:nvPr/>
          </p:nvSpPr>
          <p:spPr>
            <a:xfrm>
              <a:off x="1857356" y="121442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3"/>
            <p:cNvSpPr txBox="1"/>
            <p:nvPr/>
          </p:nvSpPr>
          <p:spPr>
            <a:xfrm>
              <a:off x="2214546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7" name="TextBox 24"/>
            <p:cNvSpPr txBox="1"/>
            <p:nvPr/>
          </p:nvSpPr>
          <p:spPr>
            <a:xfrm>
              <a:off x="40004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75723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9" name="TextBox 26"/>
            <p:cNvSpPr txBox="1"/>
            <p:nvPr/>
          </p:nvSpPr>
          <p:spPr>
            <a:xfrm>
              <a:off x="5143504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15616" y="214291"/>
            <a:ext cx="774266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）进队运算算法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123632" y="3331307"/>
            <a:ext cx="7500990" cy="2958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）创建新的结点，存放入队的值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	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s-&gt;data=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x;s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-&gt;next=NULL;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）在空队中执行进队操作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-&gt;front=s;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）在不为空的队中执行进队操作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-&gt;rear-&gt;next=s;	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-&gt;rear=s;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98994" y="545878"/>
            <a:ext cx="6575907" cy="1368152"/>
            <a:chOff x="1643042" y="1214422"/>
            <a:chExt cx="7000924" cy="2043184"/>
          </a:xfrm>
        </p:grpSpPr>
        <p:sp>
          <p:nvSpPr>
            <p:cNvPr id="7" name="矩形 6"/>
            <p:cNvSpPr/>
            <p:nvPr/>
          </p:nvSpPr>
          <p:spPr>
            <a:xfrm>
              <a:off x="2571736" y="1785926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290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05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35781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2932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009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0724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1643042" y="185736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71736" y="2285992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1643042" y="23574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>
              <a:endCxn id="8" idx="1"/>
            </p:cNvCxnSpPr>
            <p:nvPr/>
          </p:nvCxnSpPr>
          <p:spPr>
            <a:xfrm>
              <a:off x="3071802" y="200024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0" idx="1"/>
            </p:cNvCxnSpPr>
            <p:nvPr/>
          </p:nvCxnSpPr>
          <p:spPr>
            <a:xfrm>
              <a:off x="4786314" y="20002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286512" y="2000240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143768" y="200024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19"/>
            <p:cNvSpPr txBox="1"/>
            <p:nvPr/>
          </p:nvSpPr>
          <p:spPr>
            <a:xfrm>
              <a:off x="6695954" y="168836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088142" y="2215777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435000" y="1420166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2"/>
            <p:cNvSpPr txBox="1"/>
            <p:nvPr/>
          </p:nvSpPr>
          <p:spPr>
            <a:xfrm>
              <a:off x="1857356" y="121442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3"/>
            <p:cNvSpPr txBox="1"/>
            <p:nvPr/>
          </p:nvSpPr>
          <p:spPr>
            <a:xfrm>
              <a:off x="2214546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6" name="TextBox 24"/>
            <p:cNvSpPr txBox="1"/>
            <p:nvPr/>
          </p:nvSpPr>
          <p:spPr>
            <a:xfrm>
              <a:off x="40004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75723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5143504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859941" y="1953373"/>
            <a:ext cx="6656620" cy="1237807"/>
            <a:chOff x="1643042" y="995088"/>
            <a:chExt cx="7000924" cy="2262518"/>
          </a:xfrm>
        </p:grpSpPr>
        <p:sp>
          <p:nvSpPr>
            <p:cNvPr id="30" name="矩形 29"/>
            <p:cNvSpPr/>
            <p:nvPr/>
          </p:nvSpPr>
          <p:spPr>
            <a:xfrm>
              <a:off x="2571736" y="1785926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9290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5005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5781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2932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009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0724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37" name="TextBox 12"/>
            <p:cNvSpPr txBox="1"/>
            <p:nvPr/>
          </p:nvSpPr>
          <p:spPr>
            <a:xfrm>
              <a:off x="1643042" y="185736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71736" y="2285992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14"/>
            <p:cNvSpPr txBox="1"/>
            <p:nvPr/>
          </p:nvSpPr>
          <p:spPr>
            <a:xfrm>
              <a:off x="1643042" y="23574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0" name="直接箭头连接符 39"/>
            <p:cNvCxnSpPr>
              <a:endCxn id="31" idx="1"/>
            </p:cNvCxnSpPr>
            <p:nvPr/>
          </p:nvCxnSpPr>
          <p:spPr>
            <a:xfrm>
              <a:off x="3071802" y="200024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33" idx="1"/>
            </p:cNvCxnSpPr>
            <p:nvPr/>
          </p:nvCxnSpPr>
          <p:spPr>
            <a:xfrm>
              <a:off x="4786314" y="20002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6286512" y="2000240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7143768" y="200024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TextBox 19"/>
            <p:cNvSpPr txBox="1"/>
            <p:nvPr/>
          </p:nvSpPr>
          <p:spPr>
            <a:xfrm>
              <a:off x="6695954" y="168836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3088142" y="2215777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2435000" y="1420166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22"/>
            <p:cNvSpPr txBox="1"/>
            <p:nvPr/>
          </p:nvSpPr>
          <p:spPr>
            <a:xfrm>
              <a:off x="1934654" y="99508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23"/>
            <p:cNvSpPr txBox="1"/>
            <p:nvPr/>
          </p:nvSpPr>
          <p:spPr>
            <a:xfrm>
              <a:off x="2214546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49" name="TextBox 24"/>
            <p:cNvSpPr txBox="1"/>
            <p:nvPr/>
          </p:nvSpPr>
          <p:spPr>
            <a:xfrm>
              <a:off x="40004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50" name="TextBox 25"/>
            <p:cNvSpPr txBox="1"/>
            <p:nvPr/>
          </p:nvSpPr>
          <p:spPr>
            <a:xfrm>
              <a:off x="75723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51" name="TextBox 26"/>
            <p:cNvSpPr txBox="1"/>
            <p:nvPr/>
          </p:nvSpPr>
          <p:spPr>
            <a:xfrm>
              <a:off x="5143504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968048" y="2458945"/>
            <a:ext cx="536809" cy="2870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53" name="矩形 52"/>
          <p:cNvSpPr/>
          <p:nvPr/>
        </p:nvSpPr>
        <p:spPr>
          <a:xfrm>
            <a:off x="1514327" y="2457629"/>
            <a:ext cx="481540" cy="284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1176956" y="2257524"/>
            <a:ext cx="447136" cy="200105"/>
          </a:xfrm>
          <a:custGeom>
            <a:avLst/>
            <a:gdLst>
              <a:gd name="connsiteX0" fmla="*/ 0 w 470263"/>
              <a:gd name="connsiteY0" fmla="*/ 0 h 365760"/>
              <a:gd name="connsiteX1" fmla="*/ 326571 w 470263"/>
              <a:gd name="connsiteY1" fmla="*/ 130628 h 365760"/>
              <a:gd name="connsiteX2" fmla="*/ 470263 w 47026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3" h="365760">
                <a:moveTo>
                  <a:pt x="0" y="0"/>
                </a:moveTo>
                <a:cubicBezTo>
                  <a:pt x="124097" y="34834"/>
                  <a:pt x="248194" y="69668"/>
                  <a:pt x="326571" y="130628"/>
                </a:cubicBezTo>
                <a:cubicBezTo>
                  <a:pt x="404948" y="191588"/>
                  <a:pt x="437605" y="278674"/>
                  <a:pt x="470263" y="365760"/>
                </a:cubicBez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22"/>
          <p:cNvSpPr txBox="1"/>
          <p:nvPr/>
        </p:nvSpPr>
        <p:spPr>
          <a:xfrm>
            <a:off x="724244" y="2027986"/>
            <a:ext cx="61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071538" y="214290"/>
            <a:ext cx="7786742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）进队运算算法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主要操作：创建一个新结点，将其链接到链队的末尾，并由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指向它。 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357290" y="1899409"/>
            <a:ext cx="7500990" cy="46013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x)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*s;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*)malloc(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创建新结点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s-&gt;data=x;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s-&gt;next=NULL;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-&gt;front==NULL)	 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原队为空队的情况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-&gt;front=s;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//front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均指向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				 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原队不为空队的情况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-&gt;rear-&gt;next=s;	 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链到队尾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-&gt;rear=s;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//rear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指向它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1;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00100" y="214290"/>
            <a:ext cx="7858180" cy="1061829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）出队运算算法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142976" y="2306407"/>
            <a:ext cx="7715304" cy="4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原队为空队，返回，否则进入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）执行进队操作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）定义辅助量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p=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）保留出队的元素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x=p-&gt;data;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）元素出队后为空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-&gt;front=NULL;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）元素出队后不为空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-&gt;front-&gt;next;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）释放空间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free(p);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836712"/>
            <a:ext cx="7128792" cy="1296144"/>
            <a:chOff x="1643042" y="1214422"/>
            <a:chExt cx="7000924" cy="2043184"/>
          </a:xfrm>
        </p:grpSpPr>
        <p:sp>
          <p:nvSpPr>
            <p:cNvPr id="7" name="矩形 6"/>
            <p:cNvSpPr/>
            <p:nvPr/>
          </p:nvSpPr>
          <p:spPr>
            <a:xfrm>
              <a:off x="2571736" y="1785926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9290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05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35781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2932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500958" y="1785926"/>
              <a:ext cx="571504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072462" y="1785926"/>
              <a:ext cx="571504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1643042" y="1857364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71736" y="2285992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1643042" y="23574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>
              <a:endCxn id="8" idx="1"/>
            </p:cNvCxnSpPr>
            <p:nvPr/>
          </p:nvCxnSpPr>
          <p:spPr>
            <a:xfrm>
              <a:off x="3071802" y="2000240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10" idx="1"/>
            </p:cNvCxnSpPr>
            <p:nvPr/>
          </p:nvCxnSpPr>
          <p:spPr>
            <a:xfrm>
              <a:off x="4786314" y="200024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286512" y="2000240"/>
              <a:ext cx="396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143768" y="2000240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19"/>
            <p:cNvSpPr txBox="1"/>
            <p:nvPr/>
          </p:nvSpPr>
          <p:spPr>
            <a:xfrm>
              <a:off x="6695954" y="168836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3088142" y="2215777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435000" y="1420166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2"/>
            <p:cNvSpPr txBox="1"/>
            <p:nvPr/>
          </p:nvSpPr>
          <p:spPr>
            <a:xfrm>
              <a:off x="1857356" y="121442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3"/>
            <p:cNvSpPr txBox="1"/>
            <p:nvPr/>
          </p:nvSpPr>
          <p:spPr>
            <a:xfrm>
              <a:off x="2214546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6" name="TextBox 24"/>
            <p:cNvSpPr txBox="1"/>
            <p:nvPr/>
          </p:nvSpPr>
          <p:spPr>
            <a:xfrm>
              <a:off x="40004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7572396" y="1242940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5143504" y="2857496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00100" y="214290"/>
            <a:ext cx="7858180" cy="1061829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）出队运算算法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主要操作：将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，并删除该结点。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1142976" y="1428736"/>
            <a:ext cx="7715304" cy="4552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&amp;x)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*p;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-&gt;front==NULL)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原队为空队的情况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0;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指向队头结点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x=p-&gt;data;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取队头元素值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-&gt;rear==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-&gt;front) 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原队只有一个结点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删除后队变空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-&gt;front=NULL;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	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原队有两个或以上结点的情况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-&gt;front-&gt;next;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free(p);</a:t>
            </a:r>
          </a:p>
          <a:p>
            <a:pPr algn="l">
              <a:lnSpc>
                <a:spcPts val="26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1;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506574" y="642918"/>
            <a:ext cx="6137260" cy="1061829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）取队头元素运算算法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主要操作：将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结点的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500166" y="2071678"/>
            <a:ext cx="6634152" cy="2783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GetHead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lq,ElemType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&amp;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-&gt;front==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NULL)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原队为队空的情况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x=lq-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&gt;front-&gt;data;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7423144" cy="1061829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）判断队空运算算法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主要操作：若链队为空，则返回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；否则返回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 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293847" y="1831973"/>
            <a:ext cx="6778615" cy="2783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==NULL)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队不空返回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115616" y="116632"/>
            <a:ext cx="7607323" cy="7740581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判断一个循环队列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（最多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个元素）为满的条件是（   ）。</a:t>
            </a:r>
          </a:p>
          <a:p>
            <a:pPr marL="342900" indent="-342900" algn="l">
              <a:buAutoNum type="alphaUcPeriod"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Q-&gt;rear==Q-&gt;front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B. Q-&gt;rear==Q-&gt;front+1		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C. Q-&gt;front==(Q-&gt;rear+1)%n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D. Q-&gt;front==(Q-&gt;rear-1)%n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、若用一个大小为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的数组来实现循环队列，且当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的值分别为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。当从队列中删除一个元素，再加入两个元素后，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的值分别为（   ）。</a:t>
            </a:r>
          </a:p>
          <a:p>
            <a:pPr marL="342900" indent="-342900" algn="l">
              <a:buAutoNum type="alphaUcPeriod"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     B. 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    C. 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    D. 5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、一个队列的入队序列是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，则队列的出队序列是（   ）。</a:t>
            </a:r>
          </a:p>
          <a:p>
            <a:pPr marL="342900" indent="-342900" algn="l">
              <a:buAutoNum type="alphaUcPeriod"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         B. 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C. 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         D. 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、当用大小为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的数组存储顺序循环队列时，该队列的最大长度为（   ）。</a:t>
            </a:r>
          </a:p>
          <a:p>
            <a:pPr marL="342900" indent="-342900" algn="l">
              <a:buAutoNum type="alphaUcPeriod"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 	 B. N+1	   C. N-1	D. N-2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、循环队列用数组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m-1]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存放其元素值，已知其头尾指针分别是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，则当前队列中的元素个数是（   ）。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A. 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rear-front+m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)%m		B. rear-front+1		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C. rear-front-1		D. rear-front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练习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259632" y="1052736"/>
            <a:ext cx="7607323" cy="5215890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、阅读算法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f2,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并回答下列问题：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）设队列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Q=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）。写出执行算法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后的队列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）简述算法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f2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的功能。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void  f2(Queue *Q){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if (!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(Q)){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(Q);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f2(Q);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Q,e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练习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214414" y="571480"/>
            <a:ext cx="442915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3.1.2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的顺序存储结构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214414" y="1857364"/>
            <a:ext cx="7499373" cy="5015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的顺序存储结构称为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顺序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栈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栈通常由一个一维数组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和一个记录栈顶元素位置的变量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组成。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习惯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上将栈底放在数组下标小的那端，栈顶元素由栈顶指针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指向。</a:t>
            </a:r>
          </a:p>
          <a:p>
            <a:pPr marL="457200" indent="-457200" algn="l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要素：</a:t>
            </a:r>
          </a:p>
          <a:p>
            <a:pPr marL="0" indent="0" algn="l">
              <a:lnSpc>
                <a:spcPts val="3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）一对一</a:t>
            </a:r>
          </a:p>
          <a:p>
            <a:pPr marL="0" indent="0" algn="l">
              <a:lnSpc>
                <a:spcPts val="3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）数值（有限）</a:t>
            </a:r>
          </a:p>
          <a:p>
            <a:pPr marL="0" indent="0" algn="l">
              <a:lnSpc>
                <a:spcPts val="3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top</a:t>
            </a:r>
          </a:p>
          <a:p>
            <a:pPr marL="0" indent="0" algn="l">
              <a:lnSpc>
                <a:spcPts val="3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-----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》数组；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答案：</a:t>
            </a: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82550" indent="0">
              <a:buNone/>
            </a:pP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6,4,2,5,3,1</a:t>
            </a:r>
          </a:p>
          <a:p>
            <a:pPr marL="82550" indent="0">
              <a:buNone/>
            </a:pP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）将队列倒置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285852" y="727060"/>
            <a:ext cx="7572428" cy="2599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7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若用一个大小为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的数组来实现循环队列，队头指针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指向队列中队头元素的前一个位置，队尾指针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指向队尾元素的位置。若当前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的值分别为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，当从队列中删除一个元素，再加入两个元素后，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的值分别为（ ）。</a:t>
            </a:r>
          </a:p>
          <a:p>
            <a:pPr algn="l">
              <a:lnSpc>
                <a:spcPct val="20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A. 1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	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B. 2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	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C. 4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	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D. 5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00166" y="4254207"/>
            <a:ext cx="6072230" cy="1246495"/>
            <a:chOff x="1500166" y="4254207"/>
            <a:chExt cx="6072230" cy="1246495"/>
          </a:xfrm>
        </p:grpSpPr>
        <p:sp>
          <p:nvSpPr>
            <p:cNvPr id="4" name="TextBox 3"/>
            <p:cNvSpPr txBox="1"/>
            <p:nvPr/>
          </p:nvSpPr>
          <p:spPr>
            <a:xfrm>
              <a:off x="7000892" y="4643446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0166" y="4254207"/>
              <a:ext cx="4572032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rear=0,front=3,MaxSize=6</a:t>
              </a:r>
            </a:p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front=(front+1)%MaxSize=4</a:t>
              </a:r>
            </a:p>
            <a:p>
              <a:pPr marL="457200" indent="-457200" algn="l">
                <a:lnSpc>
                  <a:spcPts val="3000"/>
                </a:lnSpc>
                <a:buBlip>
                  <a:blip r:embed="rId2"/>
                </a:buBlip>
              </a:pPr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rear=(rear+2)%MaxSize=2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6357950" y="4786322"/>
              <a:ext cx="500066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3361" y="2132955"/>
            <a:ext cx="551815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179519" y="357166"/>
            <a:ext cx="4048417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3.2.4 </a:t>
            </a:r>
            <a:r>
              <a:rPr lang="zh-CN" altLang="en-US" sz="28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队列的应用示例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285852" y="1714488"/>
            <a:ext cx="7607323" cy="1061829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en-US" altLang="zh-CN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3.18】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设计一个程序，反映病人到医院看病、排队看医生的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过程。　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393833" y="785794"/>
            <a:ext cx="7607323" cy="1733808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病人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排队看医生采用先到先看的方式，所以要用到一个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由于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病人人数具有较大的不确定性，这里采用一个带头结点的单链表作为队列的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存储结构。</a:t>
            </a:r>
            <a:endParaRPr lang="en-US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为了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简单，病人通过其姓名来唯一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标识。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214290"/>
            <a:ext cx="71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解：</a:t>
            </a:r>
            <a:endParaRPr lang="zh-CN" altLang="en-US" sz="2200"/>
          </a:p>
        </p:txBody>
      </p:sp>
      <p:sp>
        <p:nvSpPr>
          <p:cNvPr id="7" name="TextBox 6"/>
          <p:cNvSpPr txBox="1"/>
          <p:nvPr/>
        </p:nvSpPr>
        <p:spPr>
          <a:xfrm>
            <a:off x="1500166" y="2928934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例如，有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Smith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John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Mary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三个病人依次排队的病人队列：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00166" y="3743270"/>
            <a:ext cx="6933420" cy="2043184"/>
            <a:chOff x="1500166" y="3743270"/>
            <a:chExt cx="6933420" cy="2043184"/>
          </a:xfrm>
        </p:grpSpPr>
        <p:sp>
          <p:nvSpPr>
            <p:cNvPr id="9" name="矩形 8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John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直接箭头连接符 18"/>
            <p:cNvCxnSpPr>
              <a:endCxn id="10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2071670" y="171370"/>
            <a:ext cx="2571768" cy="400110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完整</a:t>
            </a: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的程序如下：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938375" y="714356"/>
            <a:ext cx="6777029" cy="3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stdio.h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malloc.h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string.h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Lnode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char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data[10];		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存放患者姓名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Lnode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*next;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指针域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dirty="0" err="1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链队结点类型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*front;		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指向队头病人结点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*rear;		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指向队尾病人结点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//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病人链队类型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00166" y="4886278"/>
            <a:ext cx="6143668" cy="1685994"/>
            <a:chOff x="1500166" y="3743270"/>
            <a:chExt cx="6933420" cy="2043184"/>
          </a:xfrm>
        </p:grpSpPr>
        <p:sp>
          <p:nvSpPr>
            <p:cNvPr id="6" name="矩形 5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7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cxnSp>
        <p:nvCxnSpPr>
          <p:cNvPr id="27" name="直接连接符 26"/>
          <p:cNvCxnSpPr/>
          <p:nvPr/>
        </p:nvCxnSpPr>
        <p:spPr>
          <a:xfrm rot="5400000">
            <a:off x="2369301" y="4882321"/>
            <a:ext cx="828000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任意多边形 27"/>
          <p:cNvSpPr/>
          <p:nvPr/>
        </p:nvSpPr>
        <p:spPr>
          <a:xfrm>
            <a:off x="3213463" y="2952206"/>
            <a:ext cx="2181497" cy="2403565"/>
          </a:xfrm>
          <a:custGeom>
            <a:avLst/>
            <a:gdLst>
              <a:gd name="connsiteX0" fmla="*/ 0 w 2181497"/>
              <a:gd name="connsiteY0" fmla="*/ 0 h 2403565"/>
              <a:gd name="connsiteX1" fmla="*/ 1045028 w 2181497"/>
              <a:gd name="connsiteY1" fmla="*/ 326571 h 2403565"/>
              <a:gd name="connsiteX2" fmla="*/ 1985554 w 2181497"/>
              <a:gd name="connsiteY2" fmla="*/ 1489165 h 2403565"/>
              <a:gd name="connsiteX3" fmla="*/ 2181497 w 2181497"/>
              <a:gd name="connsiteY3" fmla="*/ 2403565 h 240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1497" h="2403565">
                <a:moveTo>
                  <a:pt x="0" y="0"/>
                </a:moveTo>
                <a:cubicBezTo>
                  <a:pt x="357051" y="39188"/>
                  <a:pt x="714102" y="78377"/>
                  <a:pt x="1045028" y="326571"/>
                </a:cubicBezTo>
                <a:cubicBezTo>
                  <a:pt x="1375954" y="574765"/>
                  <a:pt x="1796143" y="1142999"/>
                  <a:pt x="1985554" y="1489165"/>
                </a:cubicBezTo>
                <a:cubicBezTo>
                  <a:pt x="2174965" y="1835331"/>
                  <a:pt x="2178231" y="2119448"/>
                  <a:pt x="2181497" y="2403565"/>
                </a:cubicBezTo>
              </a:path>
            </a:pathLst>
          </a:cu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857356" y="2629627"/>
            <a:ext cx="61437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//---</a:t>
            </a:r>
            <a:r>
              <a:rPr lang="zh-CN" altLang="en-US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初始化队列运算算法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---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lq-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front=NULL;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初始时队头和队尾指针均为空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14480" y="571480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142976" y="785794"/>
            <a:ext cx="7572428" cy="4650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DestroyQueue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//----</a:t>
            </a:r>
            <a:r>
              <a:rPr lang="zh-CN" altLang="en-US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销毁链队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----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*pre=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-&gt;front,*p;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(pre!=NULL)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非空队的情况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(pre==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-&gt;rear)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只有一个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或多个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p=pre-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free(pre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pre=p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 p=p-&gt;next;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//pre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同步后移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释放尾结点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free(lq);		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释放链队结点</a:t>
            </a:r>
            <a:endParaRPr lang="en-US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1071538" y="2214554"/>
            <a:ext cx="7999440" cy="3614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进队运算算法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----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lq,char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x[])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*s;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QType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新结点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strcpy(s-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data,x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);s-&gt;next=NULL;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-&gt;front==NULL)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原队为空队的情况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-&gt;front=s;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//front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均指向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原队不为空队的情况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lq-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&gt;rear-&gt;next=s;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链到队尾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&gt;rear=s;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//rear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指向它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1604" y="357166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357290" y="2332037"/>
            <a:ext cx="7321571" cy="4168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//-----</a:t>
            </a:r>
            <a:r>
              <a:rPr lang="zh-CN" altLang="en-US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出队运算算法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-----</a:t>
            </a: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*&amp;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lq,char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x[])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-&gt;front==NULL)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原队为空队的情况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p=lq-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&gt;front;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指向队头结点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strcpy(x,p-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&gt;data);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取队头元素值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-&gt;rear==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front)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若原队列中只有一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lq-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&gt;rear=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front=NULL;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//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队列变空</a:t>
            </a:r>
            <a:endParaRPr lang="en-US" altLang="zh-CN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原队有两个或</a:t>
            </a:r>
            <a:r>
              <a:rPr lang="zh-CN" altLang="en-US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以上结点</a:t>
            </a:r>
            <a:endParaRPr lang="zh-CN" altLang="en-US" sz="1800" dirty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lq-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&gt;front=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-&gt;front-&gt;next;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free(p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1604" y="357166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785918" y="2643182"/>
            <a:ext cx="6321439" cy="3199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判断队空运算算法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----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-&gt;front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==NULL)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1;  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0;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队不空返回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71604" y="357166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428728" y="1142984"/>
            <a:ext cx="414340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顺序栈类型声明如下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285852" y="1857364"/>
            <a:ext cx="7358114" cy="2856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</a:t>
            </a:r>
            <a:r>
              <a:rPr lang="en-US" altLang="zh-CN" sz="180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100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顺序栈的初始分配空间大小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ElemType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];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endParaRPr lang="en-US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保存栈中元素，这里假设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ElemType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char</a:t>
            </a:r>
            <a:r>
              <a:rPr lang="zh-CN" altLang="en-US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类型</a:t>
            </a:r>
            <a:endParaRPr lang="en-US" altLang="zh-CN" sz="180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top;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32" y="2000240"/>
            <a:ext cx="553998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3.1  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栈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500166" y="2214554"/>
            <a:ext cx="6321439" cy="4168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//----</a:t>
            </a:r>
            <a:r>
              <a:rPr lang="zh-CN" altLang="en-US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输出队中所有元素的算法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----</a:t>
            </a: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QType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*p;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 return 0;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p=lq-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&gt;front;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(p!=NULL)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("%s ",p-&gt;data);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p=p-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("\n");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队不空返回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1604" y="357166"/>
            <a:ext cx="6143668" cy="1685994"/>
            <a:chOff x="1500166" y="3743270"/>
            <a:chExt cx="6933420" cy="2043184"/>
          </a:xfrm>
        </p:grpSpPr>
        <p:sp>
          <p:nvSpPr>
            <p:cNvPr id="5" name="矩形 4"/>
            <p:cNvSpPr/>
            <p:nvPr/>
          </p:nvSpPr>
          <p:spPr>
            <a:xfrm>
              <a:off x="2428860" y="4314774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79438" y="4314774"/>
              <a:ext cx="864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43438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6" y="4314774"/>
              <a:ext cx="850695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John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279951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98456" y="4314774"/>
              <a:ext cx="828000" cy="4286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Mary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929586" y="4314774"/>
              <a:ext cx="504000" cy="428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∧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438621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front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4814840"/>
              <a:ext cx="785818" cy="5000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488627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rear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6" idx="1"/>
            </p:cNvCxnSpPr>
            <p:nvPr/>
          </p:nvCxnSpPr>
          <p:spPr>
            <a:xfrm>
              <a:off x="2922182" y="45290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857752" y="452908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572264" y="4529088"/>
              <a:ext cx="540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任意多边形 17"/>
            <p:cNvSpPr/>
            <p:nvPr/>
          </p:nvSpPr>
          <p:spPr>
            <a:xfrm>
              <a:off x="2945266" y="4744625"/>
              <a:ext cx="5162006" cy="339634"/>
            </a:xfrm>
            <a:custGeom>
              <a:avLst/>
              <a:gdLst>
                <a:gd name="connsiteX0" fmla="*/ 0 w 5162006"/>
                <a:gd name="connsiteY0" fmla="*/ 339634 h 339634"/>
                <a:gd name="connsiteX1" fmla="*/ 4310743 w 5162006"/>
                <a:gd name="connsiteY1" fmla="*/ 313509 h 339634"/>
                <a:gd name="connsiteX2" fmla="*/ 5107577 w 5162006"/>
                <a:gd name="connsiteY2" fmla="*/ 0 h 33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2006" h="339634">
                  <a:moveTo>
                    <a:pt x="0" y="339634"/>
                  </a:moveTo>
                  <a:lnTo>
                    <a:pt x="4310743" y="313509"/>
                  </a:lnTo>
                  <a:cubicBezTo>
                    <a:pt x="5162006" y="256903"/>
                    <a:pt x="5134791" y="128451"/>
                    <a:pt x="510757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292124" y="3949014"/>
              <a:ext cx="470263" cy="365760"/>
            </a:xfrm>
            <a:custGeom>
              <a:avLst/>
              <a:gdLst>
                <a:gd name="connsiteX0" fmla="*/ 0 w 470263"/>
                <a:gd name="connsiteY0" fmla="*/ 0 h 365760"/>
                <a:gd name="connsiteX1" fmla="*/ 326571 w 470263"/>
                <a:gd name="connsiteY1" fmla="*/ 130628 h 365760"/>
                <a:gd name="connsiteX2" fmla="*/ 470263 w 470263"/>
                <a:gd name="connsiteY2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263" h="365760">
                  <a:moveTo>
                    <a:pt x="0" y="0"/>
                  </a:moveTo>
                  <a:cubicBezTo>
                    <a:pt x="124097" y="34834"/>
                    <a:pt x="248194" y="69668"/>
                    <a:pt x="326571" y="130628"/>
                  </a:cubicBezTo>
                  <a:cubicBezTo>
                    <a:pt x="404948" y="191588"/>
                    <a:pt x="437605" y="278674"/>
                    <a:pt x="470263" y="36576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14480" y="374327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lq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链队结点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3372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队头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9520" y="3771788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队尾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628" y="5386344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数据结点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179519" y="1255715"/>
            <a:ext cx="7535885" cy="3614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main()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sel,flag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char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name[10];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LQueue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定义一个病人队列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InitQueue(lq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初始化病人队列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(flag==1) 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未下班时循环执行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("1: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3: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查看排队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0: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下班  请选择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:");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scanf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d",&amp;sel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选择一项操作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149384" y="71414"/>
            <a:ext cx="7780334" cy="6702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switch(sel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0: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医生下班</a:t>
            </a:r>
          </a:p>
          <a:p>
            <a:pPr algn="l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(!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请排队的患者明天就医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DestroyQueue(lq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flag=0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break;</a:t>
            </a:r>
          </a:p>
          <a:p>
            <a:pPr algn="l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一个病人排队</a:t>
            </a:r>
          </a:p>
          <a:p>
            <a:pPr algn="l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输入患者姓名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scanf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("%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s",name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EnQueue(lq,name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break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	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一个病人看医生</a:t>
            </a:r>
          </a:p>
          <a:p>
            <a:pPr algn="l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(!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lq,name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没有排队的患者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else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患者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%s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n",name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break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18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</a:t>
            </a:r>
            <a:r>
              <a:rPr lang="en-US" altLang="zh-CN" sz="1800" dirty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查看目前病人排队情况</a:t>
            </a:r>
          </a:p>
          <a:p>
            <a:pPr algn="l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排队患者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:");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if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(!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DispQueue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lq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 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("  &gt;&gt;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没有排队的患者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\n");</a:t>
            </a:r>
          </a:p>
          <a:p>
            <a:pPr algn="l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break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2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500166" y="500042"/>
            <a:ext cx="5208566" cy="400110"/>
          </a:xfrm>
          <a:prstGeom prst="rect">
            <a:avLst/>
          </a:prstGeom>
          <a:noFill/>
          <a:ln w="28575" algn="ctr">
            <a:noFill/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本程序的一次执行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结果如下：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1571604" y="1214422"/>
            <a:ext cx="6086475" cy="423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216000" tIns="144000" bIns="144000"/>
          <a:lstStyle/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1↙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输入患者姓名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Smith↙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1↙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输入患者姓名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John↙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3↙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排队患者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:Smith John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1↙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输入患者姓名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Mary↙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2↙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患者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Smith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2↙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患者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John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</a:t>
            </a: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看医生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查看排队 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0: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下班  请选择</a:t>
            </a:r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sz="1800" u="sng" dirty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0↙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just"/>
            <a:r>
              <a:rPr lang="en-US" altLang="zh-CN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&gt;&gt;</a:t>
            </a:r>
            <a:r>
              <a:rPr lang="zh-CN" altLang="en-US" sz="18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请排队的患者明天就医</a:t>
            </a:r>
            <a:endParaRPr lang="en-US" altLang="zh-CN" sz="18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48" y="2000240"/>
            <a:ext cx="553998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3.2  </a:t>
            </a:r>
            <a:r>
              <a:rPr lang="zh-CN" altLang="en-US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队 列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21*6"/>
  <p:tag name="TABLE_ENDDRAG_RECT" val="358*359*221*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8*38"/>
  <p:tag name="TABLE_ENDDRAG_RECT" val="586*139*138*3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90</TotalTime>
  <Words>8581</Words>
  <Application>Microsoft Office PowerPoint</Application>
  <PresentationFormat>全屏显示(4:3)</PresentationFormat>
  <Paragraphs>1370</Paragraphs>
  <Slides>93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3" baseType="lpstr">
      <vt:lpstr>仿宋</vt:lpstr>
      <vt:lpstr>微软雅黑</vt:lpstr>
      <vt:lpstr>楷体</vt:lpstr>
      <vt:lpstr>Consolas</vt:lpstr>
      <vt:lpstr>Gill Sans MT</vt:lpstr>
      <vt:lpstr>Times New Roman</vt:lpstr>
      <vt:lpstr>Verdana</vt:lpstr>
      <vt:lpstr>Wingdings 2</vt:lpstr>
      <vt:lpstr>夏至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高 浩琦</cp:lastModifiedBy>
  <cp:revision>328</cp:revision>
  <dcterms:created xsi:type="dcterms:W3CDTF">2012-11-28T00:02:00Z</dcterms:created>
  <dcterms:modified xsi:type="dcterms:W3CDTF">2022-05-26T12:23:44Z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906F158BC1024158944E8307B98D51EF</vt:lpwstr>
  </property>
  <property fmtid="{D5CDD505-2E9C-101B-9397-08002B2CF9AE}" pid="3" name="KSOProductBuildVer">
    <vt:lpwstr>2052-11.1.0.11365</vt:lpwstr>
  </property>
</Properties>
</file>