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332" r:id="rId6"/>
    <p:sldId id="305" r:id="rId7"/>
    <p:sldId id="259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7" r:id="rId22"/>
    <p:sldId id="335" r:id="rId23"/>
    <p:sldId id="278" r:id="rId24"/>
    <p:sldId id="279" r:id="rId25"/>
    <p:sldId id="280" r:id="rId26"/>
    <p:sldId id="281" r:id="rId27"/>
    <p:sldId id="282" r:id="rId28"/>
    <p:sldId id="283" r:id="rId29"/>
    <p:sldId id="303" r:id="rId30"/>
    <p:sldId id="284" r:id="rId31"/>
    <p:sldId id="304" r:id="rId32"/>
    <p:sldId id="285" r:id="rId33"/>
    <p:sldId id="286" r:id="rId34"/>
    <p:sldId id="287" r:id="rId35"/>
    <p:sldId id="288" r:id="rId36"/>
    <p:sldId id="289" r:id="rId37"/>
    <p:sldId id="290" r:id="rId38"/>
    <p:sldId id="292" r:id="rId39"/>
    <p:sldId id="306" r:id="rId40"/>
    <p:sldId id="307" r:id="rId41"/>
    <p:sldId id="326" r:id="rId42"/>
    <p:sldId id="308" r:id="rId43"/>
    <p:sldId id="310" r:id="rId44"/>
    <p:sldId id="309" r:id="rId45"/>
    <p:sldId id="311" r:id="rId46"/>
    <p:sldId id="336" r:id="rId47"/>
    <p:sldId id="337" r:id="rId48"/>
    <p:sldId id="312" r:id="rId49"/>
    <p:sldId id="331" r:id="rId50"/>
    <p:sldId id="315" r:id="rId51"/>
    <p:sldId id="338" r:id="rId52"/>
    <p:sldId id="316" r:id="rId53"/>
    <p:sldId id="317" r:id="rId54"/>
    <p:sldId id="318" r:id="rId55"/>
    <p:sldId id="320" r:id="rId56"/>
    <p:sldId id="321" r:id="rId57"/>
    <p:sldId id="325" r:id="rId58"/>
    <p:sldId id="322" r:id="rId59"/>
    <p:sldId id="330" r:id="rId60"/>
    <p:sldId id="323" r:id="rId61"/>
    <p:sldId id="333" r:id="rId62"/>
    <p:sldId id="295" r:id="rId63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3333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6"/>
    <p:restoredTop sz="94682"/>
  </p:normalViewPr>
  <p:slideViewPr>
    <p:cSldViewPr showGuides="1">
      <p:cViewPr varScale="1">
        <p:scale>
          <a:sx n="99" d="100"/>
          <a:sy n="99" d="100"/>
        </p:scale>
        <p:origin x="73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6" Type="http://schemas.openxmlformats.org/officeDocument/2006/relationships/tableStyles" Target="tableStyles.xml"/><Relationship Id="rId65" Type="http://schemas.openxmlformats.org/officeDocument/2006/relationships/viewProps" Target="viewProps.xml"/><Relationship Id="rId64" Type="http://schemas.openxmlformats.org/officeDocument/2006/relationships/presProps" Target="presProps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2056" name="Group 3"/>
            <p:cNvGrpSpPr/>
            <p:nvPr userDrawn="1"/>
          </p:nvGrpSpPr>
          <p:grpSpPr>
            <a:xfrm rot="-215207">
              <a:off x="3690" y="234"/>
              <a:ext cx="1857" cy="3625"/>
              <a:chOff x="3010" y="778"/>
              <a:chExt cx="1857" cy="3625"/>
            </a:xfrm>
          </p:grpSpPr>
          <p:sp>
            <p:nvSpPr>
              <p:cNvPr id="2090" name="Freeform 4"/>
              <p:cNvSpPr/>
              <p:nvPr userDrawn="1"/>
            </p:nvSpPr>
            <p:spPr>
              <a:xfrm rot="-9414770" flipV="1">
                <a:off x="3534" y="778"/>
                <a:ext cx="1333" cy="1485"/>
              </a:xfrm>
              <a:custGeom>
                <a:avLst/>
                <a:gdLst/>
                <a:ahLst/>
                <a:cxnLst>
                  <a:cxn ang="0">
                    <a:pos x="36" y="825"/>
                  </a:cxn>
                  <a:cxn ang="0">
                    <a:pos x="13" y="760"/>
                  </a:cxn>
                  <a:cxn ang="0">
                    <a:pos x="0" y="644"/>
                  </a:cxn>
                  <a:cxn ang="0">
                    <a:pos x="9" y="495"/>
                  </a:cxn>
                  <a:cxn ang="0">
                    <a:pos x="56" y="337"/>
                  </a:cxn>
                  <a:cxn ang="0">
                    <a:pos x="154" y="187"/>
                  </a:cxn>
                  <a:cxn ang="0">
                    <a:pos x="318" y="69"/>
                  </a:cxn>
                  <a:cxn ang="0">
                    <a:pos x="552" y="4"/>
                  </a:cxn>
                  <a:cxn ang="0">
                    <a:pos x="850" y="20"/>
                  </a:cxn>
                  <a:cxn ang="0">
                    <a:pos x="1083" y="152"/>
                  </a:cxn>
                  <a:cxn ang="0">
                    <a:pos x="1239" y="368"/>
                  </a:cxn>
                  <a:cxn ang="0">
                    <a:pos x="1322" y="633"/>
                  </a:cxn>
                  <a:cxn ang="0">
                    <a:pos x="1331" y="912"/>
                  </a:cxn>
                  <a:cxn ang="0">
                    <a:pos x="1266" y="1171"/>
                  </a:cxn>
                  <a:cxn ang="0">
                    <a:pos x="1134" y="1371"/>
                  </a:cxn>
                  <a:cxn ang="0">
                    <a:pos x="933" y="1478"/>
                  </a:cxn>
                  <a:cxn ang="0">
                    <a:pos x="870" y="1469"/>
                  </a:cxn>
                  <a:cxn ang="0">
                    <a:pos x="986" y="1376"/>
                  </a:cxn>
                  <a:cxn ang="0">
                    <a:pos x="1078" y="1213"/>
                  </a:cxn>
                  <a:cxn ang="0">
                    <a:pos x="1138" y="1012"/>
                  </a:cxn>
                  <a:cxn ang="0">
                    <a:pos x="1163" y="792"/>
                  </a:cxn>
                  <a:cxn ang="0">
                    <a:pos x="1150" y="575"/>
                  </a:cxn>
                  <a:cxn ang="0">
                    <a:pos x="1085" y="388"/>
                  </a:cxn>
                  <a:cxn ang="0">
                    <a:pos x="968" y="250"/>
                  </a:cxn>
                  <a:cxn ang="0">
                    <a:pos x="763" y="167"/>
                  </a:cxn>
                  <a:cxn ang="0">
                    <a:pos x="550" y="136"/>
                  </a:cxn>
                  <a:cxn ang="0">
                    <a:pos x="389" y="158"/>
                  </a:cxn>
                  <a:cxn ang="0">
                    <a:pos x="271" y="225"/>
                  </a:cxn>
                  <a:cxn ang="0">
                    <a:pos x="188" y="332"/>
                  </a:cxn>
                  <a:cxn ang="0">
                    <a:pos x="127" y="459"/>
                  </a:cxn>
                  <a:cxn ang="0">
                    <a:pos x="89" y="606"/>
                  </a:cxn>
                  <a:cxn ang="0">
                    <a:pos x="63" y="756"/>
                  </a:cxn>
                </a:cxnLst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91" name="Freeform 5"/>
              <p:cNvSpPr/>
              <p:nvPr userDrawn="1"/>
            </p:nvSpPr>
            <p:spPr>
              <a:xfrm rot="-9414770" flipV="1">
                <a:off x="4029" y="1802"/>
                <a:ext cx="571" cy="5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6"/>
                  </a:cxn>
                  <a:cxn ang="0">
                    <a:pos x="7" y="112"/>
                  </a:cxn>
                  <a:cxn ang="0">
                    <a:pos x="13" y="168"/>
                  </a:cxn>
                  <a:cxn ang="0">
                    <a:pos x="24" y="220"/>
                  </a:cxn>
                  <a:cxn ang="0">
                    <a:pos x="40" y="267"/>
                  </a:cxn>
                  <a:cxn ang="0">
                    <a:pos x="60" y="316"/>
                  </a:cxn>
                  <a:cxn ang="0">
                    <a:pos x="84" y="361"/>
                  </a:cxn>
                  <a:cxn ang="0">
                    <a:pos x="113" y="399"/>
                  </a:cxn>
                  <a:cxn ang="0">
                    <a:pos x="149" y="435"/>
                  </a:cxn>
                  <a:cxn ang="0">
                    <a:pos x="191" y="466"/>
                  </a:cxn>
                  <a:cxn ang="0">
                    <a:pos x="236" y="491"/>
                  </a:cxn>
                  <a:cxn ang="0">
                    <a:pos x="291" y="511"/>
                  </a:cxn>
                  <a:cxn ang="0">
                    <a:pos x="351" y="524"/>
                  </a:cxn>
                  <a:cxn ang="0">
                    <a:pos x="418" y="531"/>
                  </a:cxn>
                  <a:cxn ang="0">
                    <a:pos x="489" y="529"/>
                  </a:cxn>
                  <a:cxn ang="0">
                    <a:pos x="571" y="520"/>
                  </a:cxn>
                  <a:cxn ang="0">
                    <a:pos x="498" y="509"/>
                  </a:cxn>
                  <a:cxn ang="0">
                    <a:pos x="433" y="493"/>
                  </a:cxn>
                  <a:cxn ang="0">
                    <a:pos x="378" y="475"/>
                  </a:cxn>
                  <a:cxn ang="0">
                    <a:pos x="329" y="457"/>
                  </a:cxn>
                  <a:cxn ang="0">
                    <a:pos x="284" y="432"/>
                  </a:cxn>
                  <a:cxn ang="0">
                    <a:pos x="249" y="408"/>
                  </a:cxn>
                  <a:cxn ang="0">
                    <a:pos x="216" y="379"/>
                  </a:cxn>
                  <a:cxn ang="0">
                    <a:pos x="187" y="347"/>
                  </a:cxn>
                  <a:cxn ang="0">
                    <a:pos x="160" y="316"/>
                  </a:cxn>
                  <a:cxn ang="0">
                    <a:pos x="136" y="280"/>
                  </a:cxn>
                  <a:cxn ang="0">
                    <a:pos x="116" y="240"/>
                  </a:cxn>
                  <a:cxn ang="0">
                    <a:pos x="96" y="197"/>
                  </a:cxn>
                  <a:cxn ang="0">
                    <a:pos x="73" y="155"/>
                  </a:cxn>
                  <a:cxn ang="0">
                    <a:pos x="51" y="105"/>
                  </a:cxn>
                  <a:cxn ang="0">
                    <a:pos x="27" y="54"/>
                  </a:cxn>
                  <a:cxn ang="0">
                    <a:pos x="0" y="0"/>
                  </a:cxn>
                </a:cxnLst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92" name="Freeform 6"/>
              <p:cNvSpPr/>
              <p:nvPr userDrawn="1"/>
            </p:nvSpPr>
            <p:spPr>
              <a:xfrm rot="-9414770" flipV="1">
                <a:off x="3639" y="2167"/>
                <a:ext cx="277" cy="249"/>
              </a:xfrm>
              <a:custGeom>
                <a:avLst/>
                <a:gdLst/>
                <a:ahLst/>
                <a:cxnLst>
                  <a:cxn ang="0">
                    <a:pos x="172" y="0"/>
                  </a:cxn>
                  <a:cxn ang="0">
                    <a:pos x="277" y="244"/>
                  </a:cxn>
                  <a:cxn ang="0">
                    <a:pos x="268" y="242"/>
                  </a:cxn>
                  <a:cxn ang="0">
                    <a:pos x="239" y="238"/>
                  </a:cxn>
                  <a:cxn ang="0">
                    <a:pos x="199" y="229"/>
                  </a:cxn>
                  <a:cxn ang="0">
                    <a:pos x="152" y="224"/>
                  </a:cxn>
                  <a:cxn ang="0">
                    <a:pos x="101" y="220"/>
                  </a:cxn>
                  <a:cxn ang="0">
                    <a:pos x="56" y="222"/>
                  </a:cxn>
                  <a:cxn ang="0">
                    <a:pos x="20" y="231"/>
                  </a:cxn>
                  <a:cxn ang="0">
                    <a:pos x="0" y="249"/>
                  </a:cxn>
                  <a:cxn ang="0">
                    <a:pos x="9" y="222"/>
                  </a:cxn>
                  <a:cxn ang="0">
                    <a:pos x="18" y="201"/>
                  </a:cxn>
                  <a:cxn ang="0">
                    <a:pos x="36" y="186"/>
                  </a:cxn>
                  <a:cxn ang="0">
                    <a:pos x="56" y="172"/>
                  </a:cxn>
                  <a:cxn ang="0">
                    <a:pos x="80" y="163"/>
                  </a:cxn>
                  <a:cxn ang="0">
                    <a:pos x="105" y="161"/>
                  </a:cxn>
                  <a:cxn ang="0">
                    <a:pos x="132" y="161"/>
                  </a:cxn>
                  <a:cxn ang="0">
                    <a:pos x="161" y="168"/>
                  </a:cxn>
                  <a:cxn ang="0">
                    <a:pos x="163" y="161"/>
                  </a:cxn>
                  <a:cxn ang="0">
                    <a:pos x="156" y="127"/>
                  </a:cxn>
                  <a:cxn ang="0">
                    <a:pos x="150" y="86"/>
                  </a:cxn>
                  <a:cxn ang="0">
                    <a:pos x="145" y="68"/>
                  </a:cxn>
                  <a:cxn ang="0">
                    <a:pos x="141" y="68"/>
                  </a:cxn>
                  <a:cxn ang="0">
                    <a:pos x="136" y="66"/>
                  </a:cxn>
                  <a:cxn ang="0">
                    <a:pos x="132" y="59"/>
                  </a:cxn>
                  <a:cxn ang="0">
                    <a:pos x="127" y="52"/>
                  </a:cxn>
                  <a:cxn ang="0">
                    <a:pos x="127" y="43"/>
                  </a:cxn>
                  <a:cxn ang="0">
                    <a:pos x="132" y="32"/>
                  </a:cxn>
                  <a:cxn ang="0">
                    <a:pos x="147" y="18"/>
                  </a:cxn>
                  <a:cxn ang="0">
                    <a:pos x="172" y="0"/>
                  </a:cxn>
                </a:cxnLst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93" name="Freeform 7"/>
              <p:cNvSpPr/>
              <p:nvPr userDrawn="1"/>
            </p:nvSpPr>
            <p:spPr>
              <a:xfrm rot="-9414770" flipV="1">
                <a:off x="3979" y="977"/>
                <a:ext cx="245" cy="34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" y="2"/>
                  </a:cxn>
                  <a:cxn ang="0">
                    <a:pos x="40" y="11"/>
                  </a:cxn>
                  <a:cxn ang="0">
                    <a:pos x="83" y="27"/>
                  </a:cxn>
                  <a:cxn ang="0">
                    <a:pos x="130" y="53"/>
                  </a:cxn>
                  <a:cxn ang="0">
                    <a:pos x="175" y="98"/>
                  </a:cxn>
                  <a:cxn ang="0">
                    <a:pos x="216" y="158"/>
                  </a:cxn>
                  <a:cxn ang="0">
                    <a:pos x="241" y="240"/>
                  </a:cxn>
                  <a:cxn ang="0">
                    <a:pos x="245" y="347"/>
                  </a:cxn>
                  <a:cxn ang="0">
                    <a:pos x="236" y="347"/>
                  </a:cxn>
                  <a:cxn ang="0">
                    <a:pos x="223" y="347"/>
                  </a:cxn>
                  <a:cxn ang="0">
                    <a:pos x="209" y="347"/>
                  </a:cxn>
                  <a:cxn ang="0">
                    <a:pos x="196" y="343"/>
                  </a:cxn>
                  <a:cxn ang="0">
                    <a:pos x="182" y="340"/>
                  </a:cxn>
                  <a:cxn ang="0">
                    <a:pos x="166" y="334"/>
                  </a:cxn>
                  <a:cxn ang="0">
                    <a:pos x="148" y="323"/>
                  </a:cxn>
                  <a:cxn ang="0">
                    <a:pos x="130" y="309"/>
                  </a:cxn>
                  <a:cxn ang="0">
                    <a:pos x="119" y="280"/>
                  </a:cxn>
                  <a:cxn ang="0">
                    <a:pos x="119" y="247"/>
                  </a:cxn>
                  <a:cxn ang="0">
                    <a:pos x="126" y="214"/>
                  </a:cxn>
                  <a:cxn ang="0">
                    <a:pos x="133" y="178"/>
                  </a:cxn>
                  <a:cxn ang="0">
                    <a:pos x="126" y="138"/>
                  </a:cxn>
                  <a:cxn ang="0">
                    <a:pos x="108" y="96"/>
                  </a:cxn>
                  <a:cxn ang="0">
                    <a:pos x="70" y="51"/>
                  </a:cxn>
                  <a:cxn ang="0">
                    <a:pos x="0" y="0"/>
                  </a:cxn>
                </a:cxnLst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94" name="Freeform 8"/>
              <p:cNvSpPr/>
              <p:nvPr userDrawn="1"/>
            </p:nvSpPr>
            <p:spPr>
              <a:xfrm rot="-9414770" flipV="1">
                <a:off x="3845" y="2207"/>
                <a:ext cx="103" cy="209"/>
              </a:xfrm>
              <a:custGeom>
                <a:avLst/>
                <a:gdLst/>
                <a:ahLst/>
                <a:cxnLst>
                  <a:cxn ang="0">
                    <a:pos x="69" y="0"/>
                  </a:cxn>
                  <a:cxn ang="0">
                    <a:pos x="45" y="84"/>
                  </a:cxn>
                  <a:cxn ang="0">
                    <a:pos x="34" y="138"/>
                  </a:cxn>
                  <a:cxn ang="0">
                    <a:pos x="25" y="176"/>
                  </a:cxn>
                  <a:cxn ang="0">
                    <a:pos x="0" y="209"/>
                  </a:cxn>
                  <a:cxn ang="0">
                    <a:pos x="27" y="196"/>
                  </a:cxn>
                  <a:cxn ang="0">
                    <a:pos x="52" y="178"/>
                  </a:cxn>
                  <a:cxn ang="0">
                    <a:pos x="72" y="153"/>
                  </a:cxn>
                  <a:cxn ang="0">
                    <a:pos x="90" y="127"/>
                  </a:cxn>
                  <a:cxn ang="0">
                    <a:pos x="101" y="98"/>
                  </a:cxn>
                  <a:cxn ang="0">
                    <a:pos x="103" y="67"/>
                  </a:cxn>
                  <a:cxn ang="0">
                    <a:pos x="94" y="33"/>
                  </a:cxn>
                  <a:cxn ang="0">
                    <a:pos x="69" y="0"/>
                  </a:cxn>
                </a:cxnLst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95" name="Freeform 9"/>
              <p:cNvSpPr/>
              <p:nvPr userDrawn="1"/>
            </p:nvSpPr>
            <p:spPr>
              <a:xfrm rot="-9414770" flipV="1">
                <a:off x="3895" y="1325"/>
                <a:ext cx="120" cy="9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2"/>
                  </a:cxn>
                  <a:cxn ang="0">
                    <a:pos x="13" y="7"/>
                  </a:cxn>
                  <a:cxn ang="0">
                    <a:pos x="29" y="18"/>
                  </a:cxn>
                  <a:cxn ang="0">
                    <a:pos x="47" y="27"/>
                  </a:cxn>
                  <a:cxn ang="0">
                    <a:pos x="64" y="34"/>
                  </a:cxn>
                  <a:cxn ang="0">
                    <a:pos x="84" y="38"/>
                  </a:cxn>
                  <a:cxn ang="0">
                    <a:pos x="102" y="41"/>
                  </a:cxn>
                  <a:cxn ang="0">
                    <a:pos x="120" y="36"/>
                  </a:cxn>
                  <a:cxn ang="0">
                    <a:pos x="118" y="56"/>
                  </a:cxn>
                  <a:cxn ang="0">
                    <a:pos x="111" y="74"/>
                  </a:cxn>
                  <a:cxn ang="0">
                    <a:pos x="98" y="86"/>
                  </a:cxn>
                  <a:cxn ang="0">
                    <a:pos x="82" y="90"/>
                  </a:cxn>
                  <a:cxn ang="0">
                    <a:pos x="62" y="88"/>
                  </a:cxn>
                  <a:cxn ang="0">
                    <a:pos x="42" y="72"/>
                  </a:cxn>
                  <a:cxn ang="0">
                    <a:pos x="22" y="45"/>
                  </a:cxn>
                  <a:cxn ang="0">
                    <a:pos x="0" y="0"/>
                  </a:cxn>
                </a:cxnLst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96" name="Freeform 10"/>
              <p:cNvSpPr/>
              <p:nvPr userDrawn="1"/>
            </p:nvSpPr>
            <p:spPr>
              <a:xfrm rot="-9414770" flipV="1">
                <a:off x="3010" y="2344"/>
                <a:ext cx="330" cy="205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" y="18"/>
                  </a:cxn>
                  <a:cxn ang="0">
                    <a:pos x="35" y="41"/>
                  </a:cxn>
                  <a:cxn ang="0">
                    <a:pos x="62" y="70"/>
                  </a:cxn>
                  <a:cxn ang="0">
                    <a:pos x="91" y="108"/>
                  </a:cxn>
                  <a:cxn ang="0">
                    <a:pos x="128" y="155"/>
                  </a:cxn>
                  <a:cxn ang="0">
                    <a:pos x="162" y="205"/>
                  </a:cxn>
                  <a:cxn ang="0">
                    <a:pos x="195" y="263"/>
                  </a:cxn>
                  <a:cxn ang="0">
                    <a:pos x="221" y="330"/>
                  </a:cxn>
                  <a:cxn ang="0">
                    <a:pos x="248" y="401"/>
                  </a:cxn>
                  <a:cxn ang="0">
                    <a:pos x="266" y="483"/>
                  </a:cxn>
                  <a:cxn ang="0">
                    <a:pos x="275" y="573"/>
                  </a:cxn>
                  <a:cxn ang="0">
                    <a:pos x="279" y="667"/>
                  </a:cxn>
                  <a:cxn ang="0">
                    <a:pos x="266" y="772"/>
                  </a:cxn>
                  <a:cxn ang="0">
                    <a:pos x="241" y="883"/>
                  </a:cxn>
                  <a:cxn ang="0">
                    <a:pos x="204" y="1000"/>
                  </a:cxn>
                  <a:cxn ang="0">
                    <a:pos x="148" y="1129"/>
                  </a:cxn>
                  <a:cxn ang="0">
                    <a:pos x="86" y="1275"/>
                  </a:cxn>
                  <a:cxn ang="0">
                    <a:pos x="47" y="1410"/>
                  </a:cxn>
                  <a:cxn ang="0">
                    <a:pos x="22" y="1535"/>
                  </a:cxn>
                  <a:cxn ang="0">
                    <a:pos x="13" y="1655"/>
                  </a:cxn>
                  <a:cxn ang="0">
                    <a:pos x="13" y="1769"/>
                  </a:cxn>
                  <a:cxn ang="0">
                    <a:pos x="18" y="1875"/>
                  </a:cxn>
                  <a:cxn ang="0">
                    <a:pos x="27" y="1968"/>
                  </a:cxn>
                  <a:cxn ang="0">
                    <a:pos x="31" y="2059"/>
                  </a:cxn>
                  <a:cxn ang="0">
                    <a:pos x="91" y="2012"/>
                  </a:cxn>
                  <a:cxn ang="0">
                    <a:pos x="86" y="1989"/>
                  </a:cxn>
                  <a:cxn ang="0">
                    <a:pos x="80" y="1922"/>
                  </a:cxn>
                  <a:cxn ang="0">
                    <a:pos x="73" y="1819"/>
                  </a:cxn>
                  <a:cxn ang="0">
                    <a:pos x="78" y="1682"/>
                  </a:cxn>
                  <a:cxn ang="0">
                    <a:pos x="91" y="1518"/>
                  </a:cxn>
                  <a:cxn ang="0">
                    <a:pos x="128" y="1331"/>
                  </a:cxn>
                  <a:cxn ang="0">
                    <a:pos x="190" y="1129"/>
                  </a:cxn>
                  <a:cxn ang="0">
                    <a:pos x="286" y="915"/>
                  </a:cxn>
                  <a:cxn ang="0">
                    <a:pos x="317" y="816"/>
                  </a:cxn>
                  <a:cxn ang="0">
                    <a:pos x="330" y="687"/>
                  </a:cxn>
                  <a:cxn ang="0">
                    <a:pos x="319" y="538"/>
                  </a:cxn>
                  <a:cxn ang="0">
                    <a:pos x="290" y="392"/>
                  </a:cxn>
                  <a:cxn ang="0">
                    <a:pos x="241" y="249"/>
                  </a:cxn>
                  <a:cxn ang="0">
                    <a:pos x="179" y="129"/>
                  </a:cxn>
                  <a:cxn ang="0">
                    <a:pos x="97" y="41"/>
                  </a:cxn>
                  <a:cxn ang="0">
                    <a:pos x="0" y="0"/>
                  </a:cxn>
                </a:cxnLst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057" name="Freeform 11"/>
            <p:cNvSpPr/>
            <p:nvPr userDrawn="1"/>
          </p:nvSpPr>
          <p:spPr>
            <a:xfrm rot="373331" flipH="1">
              <a:off x="22" y="1957"/>
              <a:ext cx="323" cy="649"/>
            </a:xfrm>
            <a:custGeom>
              <a:avLst/>
              <a:gdLst/>
              <a:ahLst/>
              <a:cxnLst>
                <a:cxn ang="0">
                  <a:pos x="237" y="0"/>
                </a:cxn>
                <a:cxn ang="0">
                  <a:pos x="265" y="27"/>
                </a:cxn>
                <a:cxn ang="0">
                  <a:pos x="290" y="81"/>
                </a:cxn>
                <a:cxn ang="0">
                  <a:pos x="310" y="150"/>
                </a:cxn>
                <a:cxn ang="0">
                  <a:pos x="323" y="233"/>
                </a:cxn>
                <a:cxn ang="0">
                  <a:pos x="320" y="332"/>
                </a:cxn>
                <a:cxn ang="0">
                  <a:pos x="293" y="434"/>
                </a:cxn>
                <a:cxn ang="0">
                  <a:pos x="237" y="541"/>
                </a:cxn>
                <a:cxn ang="0">
                  <a:pos x="151" y="649"/>
                </a:cxn>
                <a:cxn ang="0">
                  <a:pos x="124" y="637"/>
                </a:cxn>
                <a:cxn ang="0">
                  <a:pos x="96" y="628"/>
                </a:cxn>
                <a:cxn ang="0">
                  <a:pos x="66" y="613"/>
                </a:cxn>
                <a:cxn ang="0">
                  <a:pos x="40" y="601"/>
                </a:cxn>
                <a:cxn ang="0">
                  <a:pos x="20" y="586"/>
                </a:cxn>
                <a:cxn ang="0">
                  <a:pos x="5" y="568"/>
                </a:cxn>
                <a:cxn ang="0">
                  <a:pos x="0" y="547"/>
                </a:cxn>
                <a:cxn ang="0">
                  <a:pos x="3" y="532"/>
                </a:cxn>
                <a:cxn ang="0">
                  <a:pos x="33" y="511"/>
                </a:cxn>
                <a:cxn ang="0">
                  <a:pos x="73" y="482"/>
                </a:cxn>
                <a:cxn ang="0">
                  <a:pos x="116" y="449"/>
                </a:cxn>
                <a:cxn ang="0">
                  <a:pos x="159" y="401"/>
                </a:cxn>
                <a:cxn ang="0">
                  <a:pos x="199" y="335"/>
                </a:cxn>
                <a:cxn ang="0">
                  <a:pos x="230" y="248"/>
                </a:cxn>
                <a:cxn ang="0">
                  <a:pos x="245" y="138"/>
                </a:cxn>
                <a:cxn ang="0">
                  <a:pos x="237" y="0"/>
                </a:cxn>
              </a:cxnLst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8" name="Freeform 12"/>
            <p:cNvSpPr/>
            <p:nvPr userDrawn="1"/>
          </p:nvSpPr>
          <p:spPr>
            <a:xfrm>
              <a:off x="168" y="1260"/>
              <a:ext cx="1259" cy="1532"/>
            </a:xfrm>
            <a:custGeom>
              <a:avLst/>
              <a:gdLst/>
              <a:ahLst/>
              <a:cxnLst>
                <a:cxn ang="0">
                  <a:pos x="891" y="1532"/>
                </a:cxn>
                <a:cxn ang="0">
                  <a:pos x="954" y="1452"/>
                </a:cxn>
                <a:cxn ang="0">
                  <a:pos x="1032" y="1338"/>
                </a:cxn>
                <a:cxn ang="0">
                  <a:pos x="1115" y="1188"/>
                </a:cxn>
                <a:cxn ang="0">
                  <a:pos x="1194" y="1023"/>
                </a:cxn>
                <a:cxn ang="0">
                  <a:pos x="1244" y="841"/>
                </a:cxn>
                <a:cxn ang="0">
                  <a:pos x="1259" y="647"/>
                </a:cxn>
                <a:cxn ang="0">
                  <a:pos x="1230" y="463"/>
                </a:cxn>
                <a:cxn ang="0">
                  <a:pos x="1140" y="294"/>
                </a:cxn>
                <a:cxn ang="0">
                  <a:pos x="1043" y="190"/>
                </a:cxn>
                <a:cxn ang="0">
                  <a:pos x="961" y="109"/>
                </a:cxn>
                <a:cxn ang="0">
                  <a:pos x="894" y="65"/>
                </a:cxn>
                <a:cxn ang="0">
                  <a:pos x="786" y="18"/>
                </a:cxn>
                <a:cxn ang="0">
                  <a:pos x="642" y="0"/>
                </a:cxn>
                <a:cxn ang="0">
                  <a:pos x="440" y="23"/>
                </a:cxn>
                <a:cxn ang="0">
                  <a:pos x="366" y="44"/>
                </a:cxn>
                <a:cxn ang="0">
                  <a:pos x="292" y="58"/>
                </a:cxn>
                <a:cxn ang="0">
                  <a:pos x="229" y="79"/>
                </a:cxn>
                <a:cxn ang="0">
                  <a:pos x="178" y="103"/>
                </a:cxn>
                <a:cxn ang="0">
                  <a:pos x="127" y="127"/>
                </a:cxn>
                <a:cxn ang="0">
                  <a:pos x="82" y="158"/>
                </a:cxn>
                <a:cxn ang="0">
                  <a:pos x="41" y="197"/>
                </a:cxn>
                <a:cxn ang="0">
                  <a:pos x="0" y="243"/>
                </a:cxn>
                <a:cxn ang="0">
                  <a:pos x="76" y="215"/>
                </a:cxn>
                <a:cxn ang="0">
                  <a:pos x="144" y="194"/>
                </a:cxn>
                <a:cxn ang="0">
                  <a:pos x="212" y="179"/>
                </a:cxn>
                <a:cxn ang="0">
                  <a:pos x="280" y="164"/>
                </a:cxn>
                <a:cxn ang="0">
                  <a:pos x="336" y="149"/>
                </a:cxn>
                <a:cxn ang="0">
                  <a:pos x="397" y="149"/>
                </a:cxn>
                <a:cxn ang="0">
                  <a:pos x="458" y="141"/>
                </a:cxn>
                <a:cxn ang="0">
                  <a:pos x="511" y="146"/>
                </a:cxn>
                <a:cxn ang="0">
                  <a:pos x="565" y="152"/>
                </a:cxn>
                <a:cxn ang="0">
                  <a:pos x="618" y="166"/>
                </a:cxn>
                <a:cxn ang="0">
                  <a:pos x="669" y="186"/>
                </a:cxn>
                <a:cxn ang="0">
                  <a:pos x="715" y="205"/>
                </a:cxn>
                <a:cxn ang="0">
                  <a:pos x="760" y="239"/>
                </a:cxn>
                <a:cxn ang="0">
                  <a:pos x="811" y="267"/>
                </a:cxn>
                <a:cxn ang="0">
                  <a:pos x="855" y="307"/>
                </a:cxn>
                <a:cxn ang="0">
                  <a:pos x="899" y="348"/>
                </a:cxn>
                <a:cxn ang="0">
                  <a:pos x="971" y="464"/>
                </a:cxn>
                <a:cxn ang="0">
                  <a:pos x="1016" y="606"/>
                </a:cxn>
                <a:cxn ang="0">
                  <a:pos x="1027" y="774"/>
                </a:cxn>
                <a:cxn ang="0">
                  <a:pos x="1022" y="939"/>
                </a:cxn>
                <a:cxn ang="0">
                  <a:pos x="1002" y="1117"/>
                </a:cxn>
                <a:cxn ang="0">
                  <a:pos x="966" y="1279"/>
                </a:cxn>
                <a:cxn ang="0">
                  <a:pos x="933" y="1421"/>
                </a:cxn>
                <a:cxn ang="0">
                  <a:pos x="891" y="1532"/>
                </a:cxn>
              </a:cxnLst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9" name="Freeform 13"/>
            <p:cNvSpPr/>
            <p:nvPr userDrawn="1"/>
          </p:nvSpPr>
          <p:spPr>
            <a:xfrm>
              <a:off x="0" y="2610"/>
              <a:ext cx="801" cy="4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7" y="69"/>
                </a:cxn>
                <a:cxn ang="0">
                  <a:pos x="68" y="132"/>
                </a:cxn>
                <a:cxn ang="0">
                  <a:pos x="110" y="188"/>
                </a:cxn>
                <a:cxn ang="0">
                  <a:pos x="149" y="229"/>
                </a:cxn>
                <a:cxn ang="0">
                  <a:pos x="192" y="278"/>
                </a:cxn>
                <a:cxn ang="0">
                  <a:pos x="250" y="314"/>
                </a:cxn>
                <a:cxn ang="0">
                  <a:pos x="308" y="336"/>
                </a:cxn>
                <a:cxn ang="0">
                  <a:pos x="365" y="365"/>
                </a:cxn>
                <a:cxn ang="0">
                  <a:pos x="430" y="381"/>
                </a:cxn>
                <a:cxn ang="0">
                  <a:pos x="501" y="390"/>
                </a:cxn>
                <a:cxn ang="0">
                  <a:pos x="573" y="392"/>
                </a:cxn>
                <a:cxn ang="0">
                  <a:pos x="646" y="381"/>
                </a:cxn>
                <a:cxn ang="0">
                  <a:pos x="726" y="362"/>
                </a:cxn>
                <a:cxn ang="0">
                  <a:pos x="801" y="335"/>
                </a:cxn>
                <a:cxn ang="0">
                  <a:pos x="731" y="377"/>
                </a:cxn>
                <a:cxn ang="0">
                  <a:pos x="662" y="404"/>
                </a:cxn>
                <a:cxn ang="0">
                  <a:pos x="594" y="432"/>
                </a:cxn>
                <a:cxn ang="0">
                  <a:pos x="532" y="445"/>
                </a:cxn>
                <a:cxn ang="0">
                  <a:pos x="471" y="459"/>
                </a:cxn>
                <a:cxn ang="0">
                  <a:pos x="411" y="458"/>
                </a:cxn>
                <a:cxn ang="0">
                  <a:pos x="350" y="458"/>
                </a:cxn>
                <a:cxn ang="0">
                  <a:pos x="291" y="450"/>
                </a:cxn>
                <a:cxn ang="0">
                  <a:pos x="244" y="436"/>
                </a:cxn>
                <a:cxn ang="0">
                  <a:pos x="192" y="415"/>
                </a:cxn>
                <a:cxn ang="0">
                  <a:pos x="145" y="394"/>
                </a:cxn>
                <a:cxn ang="0">
                  <a:pos x="100" y="373"/>
                </a:cxn>
                <a:cxn ang="0">
                  <a:pos x="60" y="347"/>
                </a:cxn>
                <a:cxn ang="0">
                  <a:pos x="0" y="294"/>
                </a:cxn>
                <a:cxn ang="0">
                  <a:pos x="0" y="0"/>
                </a:cxn>
              </a:cxnLst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0" name="Freeform 14"/>
            <p:cNvSpPr/>
            <p:nvPr userDrawn="1"/>
          </p:nvSpPr>
          <p:spPr>
            <a:xfrm rot="373331" flipH="1">
              <a:off x="898" y="2855"/>
              <a:ext cx="354" cy="464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88"/>
                </a:cxn>
                <a:cxn ang="0">
                  <a:pos x="9" y="91"/>
                </a:cxn>
                <a:cxn ang="0">
                  <a:pos x="42" y="102"/>
                </a:cxn>
                <a:cxn ang="0">
                  <a:pos x="88" y="127"/>
                </a:cxn>
                <a:cxn ang="0">
                  <a:pos x="139" y="165"/>
                </a:cxn>
                <a:cxn ang="0">
                  <a:pos x="200" y="218"/>
                </a:cxn>
                <a:cxn ang="0">
                  <a:pos x="254" y="281"/>
                </a:cxn>
                <a:cxn ang="0">
                  <a:pos x="309" y="362"/>
                </a:cxn>
                <a:cxn ang="0">
                  <a:pos x="351" y="464"/>
                </a:cxn>
                <a:cxn ang="0">
                  <a:pos x="354" y="422"/>
                </a:cxn>
                <a:cxn ang="0">
                  <a:pos x="348" y="376"/>
                </a:cxn>
                <a:cxn ang="0">
                  <a:pos x="327" y="316"/>
                </a:cxn>
                <a:cxn ang="0">
                  <a:pos x="300" y="260"/>
                </a:cxn>
                <a:cxn ang="0">
                  <a:pos x="269" y="204"/>
                </a:cxn>
                <a:cxn ang="0">
                  <a:pos x="236" y="158"/>
                </a:cxn>
                <a:cxn ang="0">
                  <a:pos x="203" y="127"/>
                </a:cxn>
                <a:cxn ang="0">
                  <a:pos x="175" y="112"/>
                </a:cxn>
                <a:cxn ang="0">
                  <a:pos x="209" y="102"/>
                </a:cxn>
                <a:cxn ang="0">
                  <a:pos x="239" y="98"/>
                </a:cxn>
                <a:cxn ang="0">
                  <a:pos x="269" y="91"/>
                </a:cxn>
                <a:cxn ang="0">
                  <a:pos x="297" y="88"/>
                </a:cxn>
                <a:cxn ang="0">
                  <a:pos x="318" y="84"/>
                </a:cxn>
                <a:cxn ang="0">
                  <a:pos x="330" y="77"/>
                </a:cxn>
                <a:cxn ang="0">
                  <a:pos x="342" y="74"/>
                </a:cxn>
                <a:cxn ang="0">
                  <a:pos x="345" y="74"/>
                </a:cxn>
                <a:cxn ang="0">
                  <a:pos x="227" y="0"/>
                </a:cxn>
              </a:cxnLst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1" name="Freeform 15"/>
            <p:cNvSpPr/>
            <p:nvPr userDrawn="1"/>
          </p:nvSpPr>
          <p:spPr>
            <a:xfrm rot="373331" flipH="1">
              <a:off x="799" y="2979"/>
              <a:ext cx="87" cy="274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69" y="0"/>
                </a:cxn>
                <a:cxn ang="0">
                  <a:pos x="48" y="14"/>
                </a:cxn>
                <a:cxn ang="0">
                  <a:pos x="27" y="32"/>
                </a:cxn>
                <a:cxn ang="0">
                  <a:pos x="12" y="68"/>
                </a:cxn>
                <a:cxn ang="0">
                  <a:pos x="3" y="107"/>
                </a:cxn>
                <a:cxn ang="0">
                  <a:pos x="0" y="157"/>
                </a:cxn>
                <a:cxn ang="0">
                  <a:pos x="9" y="214"/>
                </a:cxn>
                <a:cxn ang="0">
                  <a:pos x="33" y="274"/>
                </a:cxn>
                <a:cxn ang="0">
                  <a:pos x="45" y="189"/>
                </a:cxn>
                <a:cxn ang="0">
                  <a:pos x="57" y="132"/>
                </a:cxn>
                <a:cxn ang="0">
                  <a:pos x="69" y="78"/>
                </a:cxn>
                <a:cxn ang="0">
                  <a:pos x="87" y="0"/>
                </a:cxn>
              </a:cxnLst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2" name="Freeform 16"/>
            <p:cNvSpPr/>
            <p:nvPr userDrawn="1"/>
          </p:nvSpPr>
          <p:spPr>
            <a:xfrm>
              <a:off x="1190" y="3273"/>
              <a:ext cx="1108" cy="1047"/>
            </a:xfrm>
            <a:custGeom>
              <a:avLst/>
              <a:gdLst/>
              <a:ahLst/>
              <a:cxnLst>
                <a:cxn ang="0">
                  <a:pos x="784" y="1047"/>
                </a:cxn>
                <a:cxn ang="0">
                  <a:pos x="692" y="1011"/>
                </a:cxn>
                <a:cxn ang="0">
                  <a:pos x="607" y="945"/>
                </a:cxn>
                <a:cxn ang="0">
                  <a:pos x="517" y="861"/>
                </a:cxn>
                <a:cxn ang="0">
                  <a:pos x="432" y="776"/>
                </a:cxn>
                <a:cxn ang="0">
                  <a:pos x="350" y="677"/>
                </a:cxn>
                <a:cxn ang="0">
                  <a:pos x="266" y="563"/>
                </a:cxn>
                <a:cxn ang="0">
                  <a:pos x="188" y="447"/>
                </a:cxn>
                <a:cxn ang="0">
                  <a:pos x="122" y="325"/>
                </a:cxn>
                <a:cxn ang="0">
                  <a:pos x="65" y="211"/>
                </a:cxn>
                <a:cxn ang="0">
                  <a:pos x="21" y="101"/>
                </a:cxn>
                <a:cxn ang="0">
                  <a:pos x="0" y="0"/>
                </a:cxn>
                <a:cxn ang="0">
                  <a:pos x="109" y="217"/>
                </a:cxn>
                <a:cxn ang="0">
                  <a:pos x="209" y="378"/>
                </a:cxn>
                <a:cxn ang="0">
                  <a:pos x="294" y="500"/>
                </a:cxn>
                <a:cxn ang="0">
                  <a:pos x="373" y="590"/>
                </a:cxn>
                <a:cxn ang="0">
                  <a:pos x="441" y="661"/>
                </a:cxn>
                <a:cxn ang="0">
                  <a:pos x="506" y="713"/>
                </a:cxn>
                <a:cxn ang="0">
                  <a:pos x="564" y="754"/>
                </a:cxn>
                <a:cxn ang="0">
                  <a:pos x="620" y="801"/>
                </a:cxn>
                <a:cxn ang="0">
                  <a:pos x="754" y="899"/>
                </a:cxn>
                <a:cxn ang="0">
                  <a:pos x="925" y="977"/>
                </a:cxn>
                <a:cxn ang="0">
                  <a:pos x="1108" y="1047"/>
                </a:cxn>
                <a:cxn ang="0">
                  <a:pos x="784" y="1047"/>
                </a:cxn>
              </a:cxnLst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2063" name="Group 17"/>
            <p:cNvGrpSpPr/>
            <p:nvPr userDrawn="1"/>
          </p:nvGrpSpPr>
          <p:grpSpPr>
            <a:xfrm rot="3220060">
              <a:off x="2631" y="754"/>
              <a:ext cx="569" cy="637"/>
              <a:chOff x="1727" y="866"/>
              <a:chExt cx="129" cy="157"/>
            </a:xfrm>
          </p:grpSpPr>
          <p:sp>
            <p:nvSpPr>
              <p:cNvPr id="2087" name="Freeform 18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41" y="14"/>
                  </a:cxn>
                  <a:cxn ang="0">
                    <a:pos x="13" y="0"/>
                  </a:cxn>
                  <a:cxn ang="0">
                    <a:pos x="0" y="59"/>
                  </a:cxn>
                  <a:cxn ang="0">
                    <a:pos x="41" y="14"/>
                  </a:cxn>
                </a:cxnLst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88" name="Freeform 19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49"/>
                  </a:cxn>
                  <a:cxn ang="0">
                    <a:pos x="59" y="0"/>
                  </a:cxn>
                  <a:cxn ang="0">
                    <a:pos x="70" y="25"/>
                  </a:cxn>
                  <a:cxn ang="0">
                    <a:pos x="0" y="49"/>
                  </a:cxn>
                </a:cxnLst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89" name="Freeform 20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73" y="0"/>
                  </a:cxn>
                  <a:cxn ang="0">
                    <a:pos x="66" y="25"/>
                  </a:cxn>
                  <a:cxn ang="0">
                    <a:pos x="0" y="4"/>
                  </a:cxn>
                </a:cxnLst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064" name="Group 21"/>
            <p:cNvGrpSpPr/>
            <p:nvPr userDrawn="1"/>
          </p:nvGrpSpPr>
          <p:grpSpPr>
            <a:xfrm rot="-6691250">
              <a:off x="3636" y="132"/>
              <a:ext cx="356" cy="607"/>
              <a:chOff x="1727" y="866"/>
              <a:chExt cx="129" cy="157"/>
            </a:xfrm>
          </p:grpSpPr>
          <p:sp>
            <p:nvSpPr>
              <p:cNvPr id="2084" name="Freeform 22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41" y="14"/>
                  </a:cxn>
                  <a:cxn ang="0">
                    <a:pos x="13" y="0"/>
                  </a:cxn>
                  <a:cxn ang="0">
                    <a:pos x="0" y="59"/>
                  </a:cxn>
                  <a:cxn ang="0">
                    <a:pos x="41" y="14"/>
                  </a:cxn>
                </a:cxnLst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85" name="Freeform 23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49"/>
                  </a:cxn>
                  <a:cxn ang="0">
                    <a:pos x="59" y="0"/>
                  </a:cxn>
                  <a:cxn ang="0">
                    <a:pos x="70" y="25"/>
                  </a:cxn>
                  <a:cxn ang="0">
                    <a:pos x="0" y="49"/>
                  </a:cxn>
                </a:cxnLst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86" name="Freeform 24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73" y="0"/>
                  </a:cxn>
                  <a:cxn ang="0">
                    <a:pos x="66" y="25"/>
                  </a:cxn>
                  <a:cxn ang="0">
                    <a:pos x="0" y="4"/>
                  </a:cxn>
                </a:cxnLst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065" name="Group 25"/>
            <p:cNvGrpSpPr/>
            <p:nvPr userDrawn="1"/>
          </p:nvGrpSpPr>
          <p:grpSpPr>
            <a:xfrm rot="8524840">
              <a:off x="668" y="3321"/>
              <a:ext cx="501" cy="502"/>
              <a:chOff x="1727" y="866"/>
              <a:chExt cx="129" cy="157"/>
            </a:xfrm>
          </p:grpSpPr>
          <p:sp>
            <p:nvSpPr>
              <p:cNvPr id="2081" name="Freeform 26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41" y="14"/>
                  </a:cxn>
                  <a:cxn ang="0">
                    <a:pos x="13" y="0"/>
                  </a:cxn>
                  <a:cxn ang="0">
                    <a:pos x="0" y="59"/>
                  </a:cxn>
                  <a:cxn ang="0">
                    <a:pos x="41" y="14"/>
                  </a:cxn>
                </a:cxnLst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82" name="Freeform 27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49"/>
                  </a:cxn>
                  <a:cxn ang="0">
                    <a:pos x="59" y="0"/>
                  </a:cxn>
                  <a:cxn ang="0">
                    <a:pos x="70" y="25"/>
                  </a:cxn>
                  <a:cxn ang="0">
                    <a:pos x="0" y="49"/>
                  </a:cxn>
                </a:cxnLst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83" name="Freeform 28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73" y="0"/>
                  </a:cxn>
                  <a:cxn ang="0">
                    <a:pos x="66" y="25"/>
                  </a:cxn>
                  <a:cxn ang="0">
                    <a:pos x="0" y="4"/>
                  </a:cxn>
                </a:cxnLst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066" name="Group 29"/>
            <p:cNvGrpSpPr/>
            <p:nvPr userDrawn="1"/>
          </p:nvGrpSpPr>
          <p:grpSpPr>
            <a:xfrm rot="4106450" flipH="1">
              <a:off x="393" y="261"/>
              <a:ext cx="709" cy="892"/>
              <a:chOff x="1727" y="866"/>
              <a:chExt cx="129" cy="157"/>
            </a:xfrm>
          </p:grpSpPr>
          <p:sp>
            <p:nvSpPr>
              <p:cNvPr id="2078" name="Freeform 30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41" y="14"/>
                  </a:cxn>
                  <a:cxn ang="0">
                    <a:pos x="13" y="0"/>
                  </a:cxn>
                  <a:cxn ang="0">
                    <a:pos x="0" y="59"/>
                  </a:cxn>
                  <a:cxn ang="0">
                    <a:pos x="41" y="14"/>
                  </a:cxn>
                </a:cxnLst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79" name="Freeform 31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49"/>
                  </a:cxn>
                  <a:cxn ang="0">
                    <a:pos x="59" y="0"/>
                  </a:cxn>
                  <a:cxn ang="0">
                    <a:pos x="70" y="25"/>
                  </a:cxn>
                  <a:cxn ang="0">
                    <a:pos x="0" y="49"/>
                  </a:cxn>
                </a:cxnLst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80" name="Freeform 32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73" y="0"/>
                  </a:cxn>
                  <a:cxn ang="0">
                    <a:pos x="66" y="25"/>
                  </a:cxn>
                  <a:cxn ang="0">
                    <a:pos x="0" y="4"/>
                  </a:cxn>
                </a:cxnLst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067" name="Group 33"/>
            <p:cNvGrpSpPr/>
            <p:nvPr userDrawn="1"/>
          </p:nvGrpSpPr>
          <p:grpSpPr>
            <a:xfrm rot="10015322" flipH="1">
              <a:off x="4625" y="2382"/>
              <a:ext cx="709" cy="892"/>
              <a:chOff x="1727" y="866"/>
              <a:chExt cx="129" cy="157"/>
            </a:xfrm>
          </p:grpSpPr>
          <p:sp>
            <p:nvSpPr>
              <p:cNvPr id="2075" name="Freeform 34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41" y="14"/>
                  </a:cxn>
                  <a:cxn ang="0">
                    <a:pos x="13" y="0"/>
                  </a:cxn>
                  <a:cxn ang="0">
                    <a:pos x="0" y="59"/>
                  </a:cxn>
                  <a:cxn ang="0">
                    <a:pos x="41" y="14"/>
                  </a:cxn>
                </a:cxnLst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76" name="Freeform 35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49"/>
                  </a:cxn>
                  <a:cxn ang="0">
                    <a:pos x="59" y="0"/>
                  </a:cxn>
                  <a:cxn ang="0">
                    <a:pos x="70" y="25"/>
                  </a:cxn>
                  <a:cxn ang="0">
                    <a:pos x="0" y="49"/>
                  </a:cxn>
                </a:cxnLst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77" name="Freeform 36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73" y="0"/>
                  </a:cxn>
                  <a:cxn ang="0">
                    <a:pos x="66" y="25"/>
                  </a:cxn>
                  <a:cxn ang="0">
                    <a:pos x="0" y="4"/>
                  </a:cxn>
                </a:cxnLst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068" name="Freeform 37"/>
            <p:cNvSpPr/>
            <p:nvPr userDrawn="1"/>
          </p:nvSpPr>
          <p:spPr>
            <a:xfrm>
              <a:off x="1217" y="2"/>
              <a:ext cx="862" cy="8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107"/>
                </a:cxn>
                <a:cxn ang="0">
                  <a:pos x="37" y="262"/>
                </a:cxn>
                <a:cxn ang="0">
                  <a:pos x="83" y="410"/>
                </a:cxn>
                <a:cxn ang="0">
                  <a:pos x="149" y="546"/>
                </a:cxn>
                <a:cxn ang="0">
                  <a:pos x="237" y="666"/>
                </a:cxn>
                <a:cxn ang="0">
                  <a:pos x="338" y="764"/>
                </a:cxn>
                <a:cxn ang="0">
                  <a:pos x="450" y="838"/>
                </a:cxn>
                <a:cxn ang="0">
                  <a:pos x="579" y="879"/>
                </a:cxn>
                <a:cxn ang="0">
                  <a:pos x="714" y="886"/>
                </a:cxn>
                <a:cxn ang="0">
                  <a:pos x="862" y="851"/>
                </a:cxn>
                <a:cxn ang="0">
                  <a:pos x="784" y="856"/>
                </a:cxn>
                <a:cxn ang="0">
                  <a:pos x="700" y="835"/>
                </a:cxn>
                <a:cxn ang="0">
                  <a:pos x="621" y="794"/>
                </a:cxn>
                <a:cxn ang="0">
                  <a:pos x="542" y="728"/>
                </a:cxn>
                <a:cxn ang="0">
                  <a:pos x="466" y="649"/>
                </a:cxn>
                <a:cxn ang="0">
                  <a:pos x="397" y="557"/>
                </a:cxn>
                <a:cxn ang="0">
                  <a:pos x="334" y="454"/>
                </a:cxn>
                <a:cxn ang="0">
                  <a:pos x="279" y="339"/>
                </a:cxn>
                <a:cxn ang="0">
                  <a:pos x="238" y="225"/>
                </a:cxn>
                <a:cxn ang="0">
                  <a:pos x="205" y="105"/>
                </a:cxn>
                <a:cxn ang="0">
                  <a:pos x="184" y="3"/>
                </a:cxn>
              </a:cxnLst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9" name="Freeform 38"/>
            <p:cNvSpPr/>
            <p:nvPr userDrawn="1"/>
          </p:nvSpPr>
          <p:spPr>
            <a:xfrm rot="9832527" flipV="1">
              <a:off x="2158" y="102"/>
              <a:ext cx="681" cy="5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3"/>
                </a:cxn>
                <a:cxn ang="0">
                  <a:pos x="8" y="125"/>
                </a:cxn>
                <a:cxn ang="0">
                  <a:pos x="16" y="188"/>
                </a:cxn>
                <a:cxn ang="0">
                  <a:pos x="29" y="245"/>
                </a:cxn>
                <a:cxn ang="0">
                  <a:pos x="48" y="298"/>
                </a:cxn>
                <a:cxn ang="0">
                  <a:pos x="72" y="353"/>
                </a:cxn>
                <a:cxn ang="0">
                  <a:pos x="101" y="403"/>
                </a:cxn>
                <a:cxn ang="0">
                  <a:pos x="135" y="445"/>
                </a:cxn>
                <a:cxn ang="0">
                  <a:pos x="178" y="485"/>
                </a:cxn>
                <a:cxn ang="0">
                  <a:pos x="228" y="520"/>
                </a:cxn>
                <a:cxn ang="0">
                  <a:pos x="281" y="548"/>
                </a:cxn>
                <a:cxn ang="0">
                  <a:pos x="347" y="570"/>
                </a:cxn>
                <a:cxn ang="0">
                  <a:pos x="419" y="585"/>
                </a:cxn>
                <a:cxn ang="0">
                  <a:pos x="498" y="593"/>
                </a:cxn>
                <a:cxn ang="0">
                  <a:pos x="583" y="590"/>
                </a:cxn>
                <a:cxn ang="0">
                  <a:pos x="681" y="580"/>
                </a:cxn>
                <a:cxn ang="0">
                  <a:pos x="594" y="568"/>
                </a:cxn>
                <a:cxn ang="0">
                  <a:pos x="517" y="550"/>
                </a:cxn>
                <a:cxn ang="0">
                  <a:pos x="450" y="530"/>
                </a:cxn>
                <a:cxn ang="0">
                  <a:pos x="392" y="510"/>
                </a:cxn>
                <a:cxn ang="0">
                  <a:pos x="339" y="483"/>
                </a:cxn>
                <a:cxn ang="0">
                  <a:pos x="297" y="455"/>
                </a:cxn>
                <a:cxn ang="0">
                  <a:pos x="257" y="423"/>
                </a:cxn>
                <a:cxn ang="0">
                  <a:pos x="223" y="388"/>
                </a:cxn>
                <a:cxn ang="0">
                  <a:pos x="191" y="353"/>
                </a:cxn>
                <a:cxn ang="0">
                  <a:pos x="162" y="313"/>
                </a:cxn>
                <a:cxn ang="0">
                  <a:pos x="138" y="268"/>
                </a:cxn>
                <a:cxn ang="0">
                  <a:pos x="114" y="220"/>
                </a:cxn>
                <a:cxn ang="0">
                  <a:pos x="87" y="173"/>
                </a:cxn>
                <a:cxn ang="0">
                  <a:pos x="61" y="118"/>
                </a:cxn>
                <a:cxn ang="0">
                  <a:pos x="32" y="60"/>
                </a:cxn>
                <a:cxn ang="0">
                  <a:pos x="0" y="0"/>
                </a:cxn>
              </a:cxnLst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0" name="Freeform 39"/>
            <p:cNvSpPr/>
            <p:nvPr userDrawn="1"/>
          </p:nvSpPr>
          <p:spPr>
            <a:xfrm rot="9832527" flipV="1">
              <a:off x="1997" y="858"/>
              <a:ext cx="330" cy="278"/>
            </a:xfrm>
            <a:custGeom>
              <a:avLst/>
              <a:gdLst/>
              <a:ahLst/>
              <a:cxnLst>
                <a:cxn ang="0">
                  <a:pos x="205" y="0"/>
                </a:cxn>
                <a:cxn ang="0">
                  <a:pos x="330" y="273"/>
                </a:cxn>
                <a:cxn ang="0">
                  <a:pos x="319" y="270"/>
                </a:cxn>
                <a:cxn ang="0">
                  <a:pos x="285" y="265"/>
                </a:cxn>
                <a:cxn ang="0">
                  <a:pos x="237" y="255"/>
                </a:cxn>
                <a:cxn ang="0">
                  <a:pos x="181" y="250"/>
                </a:cxn>
                <a:cxn ang="0">
                  <a:pos x="120" y="245"/>
                </a:cxn>
                <a:cxn ang="0">
                  <a:pos x="67" y="248"/>
                </a:cxn>
                <a:cxn ang="0">
                  <a:pos x="24" y="258"/>
                </a:cxn>
                <a:cxn ang="0">
                  <a:pos x="0" y="278"/>
                </a:cxn>
                <a:cxn ang="0">
                  <a:pos x="11" y="248"/>
                </a:cxn>
                <a:cxn ang="0">
                  <a:pos x="21" y="225"/>
                </a:cxn>
                <a:cxn ang="0">
                  <a:pos x="43" y="207"/>
                </a:cxn>
                <a:cxn ang="0">
                  <a:pos x="67" y="192"/>
                </a:cxn>
                <a:cxn ang="0">
                  <a:pos x="96" y="182"/>
                </a:cxn>
                <a:cxn ang="0">
                  <a:pos x="125" y="179"/>
                </a:cxn>
                <a:cxn ang="0">
                  <a:pos x="157" y="179"/>
                </a:cxn>
                <a:cxn ang="0">
                  <a:pos x="192" y="187"/>
                </a:cxn>
                <a:cxn ang="0">
                  <a:pos x="194" y="179"/>
                </a:cxn>
                <a:cxn ang="0">
                  <a:pos x="186" y="142"/>
                </a:cxn>
                <a:cxn ang="0">
                  <a:pos x="178" y="96"/>
                </a:cxn>
                <a:cxn ang="0">
                  <a:pos x="173" y="76"/>
                </a:cxn>
                <a:cxn ang="0">
                  <a:pos x="168" y="76"/>
                </a:cxn>
                <a:cxn ang="0">
                  <a:pos x="162" y="73"/>
                </a:cxn>
                <a:cxn ang="0">
                  <a:pos x="157" y="66"/>
                </a:cxn>
                <a:cxn ang="0">
                  <a:pos x="152" y="58"/>
                </a:cxn>
                <a:cxn ang="0">
                  <a:pos x="152" y="48"/>
                </a:cxn>
                <a:cxn ang="0">
                  <a:pos x="157" y="35"/>
                </a:cxn>
                <a:cxn ang="0">
                  <a:pos x="176" y="20"/>
                </a:cxn>
                <a:cxn ang="0">
                  <a:pos x="205" y="0"/>
                </a:cxn>
              </a:cxnLst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1" name="Freeform 40"/>
            <p:cNvSpPr/>
            <p:nvPr userDrawn="1"/>
          </p:nvSpPr>
          <p:spPr>
            <a:xfrm rot="9832527" flipV="1">
              <a:off x="2224" y="808"/>
              <a:ext cx="123" cy="233"/>
            </a:xfrm>
            <a:custGeom>
              <a:avLst/>
              <a:gdLst/>
              <a:ahLst/>
              <a:cxnLst>
                <a:cxn ang="0">
                  <a:pos x="83" y="0"/>
                </a:cxn>
                <a:cxn ang="0">
                  <a:pos x="53" y="94"/>
                </a:cxn>
                <a:cxn ang="0">
                  <a:pos x="40" y="154"/>
                </a:cxn>
                <a:cxn ang="0">
                  <a:pos x="29" y="196"/>
                </a:cxn>
                <a:cxn ang="0">
                  <a:pos x="0" y="233"/>
                </a:cxn>
                <a:cxn ang="0">
                  <a:pos x="32" y="218"/>
                </a:cxn>
                <a:cxn ang="0">
                  <a:pos x="62" y="198"/>
                </a:cxn>
                <a:cxn ang="0">
                  <a:pos x="86" y="171"/>
                </a:cxn>
                <a:cxn ang="0">
                  <a:pos x="107" y="141"/>
                </a:cxn>
                <a:cxn ang="0">
                  <a:pos x="120" y="109"/>
                </a:cxn>
                <a:cxn ang="0">
                  <a:pos x="123" y="74"/>
                </a:cxn>
                <a:cxn ang="0">
                  <a:pos x="112" y="37"/>
                </a:cxn>
                <a:cxn ang="0">
                  <a:pos x="83" y="0"/>
                </a:cxn>
              </a:cxnLst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2" name="Freeform 41"/>
            <p:cNvSpPr/>
            <p:nvPr userDrawn="1"/>
          </p:nvSpPr>
          <p:spPr>
            <a:xfrm>
              <a:off x="1603" y="0"/>
              <a:ext cx="124" cy="121"/>
            </a:xfrm>
            <a:custGeom>
              <a:avLst/>
              <a:gdLst/>
              <a:ahLst/>
              <a:cxnLst>
                <a:cxn ang="0">
                  <a:pos x="124" y="0"/>
                </a:cxn>
                <a:cxn ang="0">
                  <a:pos x="113" y="9"/>
                </a:cxn>
                <a:cxn ang="0">
                  <a:pos x="99" y="25"/>
                </a:cxn>
                <a:cxn ang="0">
                  <a:pos x="81" y="41"/>
                </a:cxn>
                <a:cxn ang="0">
                  <a:pos x="63" y="54"/>
                </a:cxn>
                <a:cxn ang="0">
                  <a:pos x="41" y="66"/>
                </a:cxn>
                <a:cxn ang="0">
                  <a:pos x="22" y="74"/>
                </a:cxn>
                <a:cxn ang="0">
                  <a:pos x="0" y="75"/>
                </a:cxn>
                <a:cxn ang="0">
                  <a:pos x="10" y="96"/>
                </a:cxn>
                <a:cxn ang="0">
                  <a:pos x="23" y="113"/>
                </a:cxn>
                <a:cxn ang="0">
                  <a:pos x="41" y="121"/>
                </a:cxn>
                <a:cxn ang="0">
                  <a:pos x="60" y="121"/>
                </a:cxn>
                <a:cxn ang="0">
                  <a:pos x="83" y="111"/>
                </a:cxn>
                <a:cxn ang="0">
                  <a:pos x="101" y="88"/>
                </a:cxn>
                <a:cxn ang="0">
                  <a:pos x="116" y="53"/>
                </a:cxn>
                <a:cxn ang="0">
                  <a:pos x="124" y="0"/>
                </a:cxn>
              </a:cxnLst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3" name="Freeform 42"/>
            <p:cNvSpPr/>
            <p:nvPr userDrawn="1"/>
          </p:nvSpPr>
          <p:spPr>
            <a:xfrm rot="9832527" flipV="1">
              <a:off x="2173" y="1238"/>
              <a:ext cx="393" cy="2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" y="20"/>
                </a:cxn>
                <a:cxn ang="0">
                  <a:pos x="42" y="46"/>
                </a:cxn>
                <a:cxn ang="0">
                  <a:pos x="74" y="78"/>
                </a:cxn>
                <a:cxn ang="0">
                  <a:pos x="108" y="121"/>
                </a:cxn>
                <a:cxn ang="0">
                  <a:pos x="153" y="173"/>
                </a:cxn>
                <a:cxn ang="0">
                  <a:pos x="193" y="229"/>
                </a:cxn>
                <a:cxn ang="0">
                  <a:pos x="232" y="294"/>
                </a:cxn>
                <a:cxn ang="0">
                  <a:pos x="264" y="369"/>
                </a:cxn>
                <a:cxn ang="0">
                  <a:pos x="295" y="448"/>
                </a:cxn>
                <a:cxn ang="0">
                  <a:pos x="317" y="539"/>
                </a:cxn>
                <a:cxn ang="0">
                  <a:pos x="327" y="640"/>
                </a:cxn>
                <a:cxn ang="0">
                  <a:pos x="332" y="745"/>
                </a:cxn>
                <a:cxn ang="0">
                  <a:pos x="317" y="863"/>
                </a:cxn>
                <a:cxn ang="0">
                  <a:pos x="287" y="987"/>
                </a:cxn>
                <a:cxn ang="0">
                  <a:pos x="243" y="1117"/>
                </a:cxn>
                <a:cxn ang="0">
                  <a:pos x="177" y="1261"/>
                </a:cxn>
                <a:cxn ang="0">
                  <a:pos x="103" y="1424"/>
                </a:cxn>
                <a:cxn ang="0">
                  <a:pos x="55" y="1575"/>
                </a:cxn>
                <a:cxn ang="0">
                  <a:pos x="26" y="1715"/>
                </a:cxn>
                <a:cxn ang="0">
                  <a:pos x="16" y="1849"/>
                </a:cxn>
                <a:cxn ang="0">
                  <a:pos x="16" y="1977"/>
                </a:cxn>
                <a:cxn ang="0">
                  <a:pos x="21" y="2094"/>
                </a:cxn>
                <a:cxn ang="0">
                  <a:pos x="32" y="2199"/>
                </a:cxn>
                <a:cxn ang="0">
                  <a:pos x="37" y="2300"/>
                </a:cxn>
                <a:cxn ang="0">
                  <a:pos x="108" y="2248"/>
                </a:cxn>
                <a:cxn ang="0">
                  <a:pos x="103" y="2222"/>
                </a:cxn>
                <a:cxn ang="0">
                  <a:pos x="95" y="2146"/>
                </a:cxn>
                <a:cxn ang="0">
                  <a:pos x="87" y="2032"/>
                </a:cxn>
                <a:cxn ang="0">
                  <a:pos x="92" y="1879"/>
                </a:cxn>
                <a:cxn ang="0">
                  <a:pos x="108" y="1696"/>
                </a:cxn>
                <a:cxn ang="0">
                  <a:pos x="153" y="1487"/>
                </a:cxn>
                <a:cxn ang="0">
                  <a:pos x="227" y="1261"/>
                </a:cxn>
                <a:cxn ang="0">
                  <a:pos x="340" y="1023"/>
                </a:cxn>
                <a:cxn ang="0">
                  <a:pos x="377" y="912"/>
                </a:cxn>
                <a:cxn ang="0">
                  <a:pos x="393" y="768"/>
                </a:cxn>
                <a:cxn ang="0">
                  <a:pos x="380" y="601"/>
                </a:cxn>
                <a:cxn ang="0">
                  <a:pos x="346" y="438"/>
                </a:cxn>
                <a:cxn ang="0">
                  <a:pos x="287" y="278"/>
                </a:cxn>
                <a:cxn ang="0">
                  <a:pos x="214" y="144"/>
                </a:cxn>
                <a:cxn ang="0">
                  <a:pos x="116" y="46"/>
                </a:cxn>
                <a:cxn ang="0">
                  <a:pos x="0" y="0"/>
                </a:cxn>
              </a:cxnLst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4" name="Freeform 43"/>
            <p:cNvSpPr/>
            <p:nvPr userDrawn="1"/>
          </p:nvSpPr>
          <p:spPr>
            <a:xfrm>
              <a:off x="0" y="1848"/>
              <a:ext cx="36" cy="1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" y="12"/>
                </a:cxn>
                <a:cxn ang="0">
                  <a:pos x="0" y="132"/>
                </a:cxn>
                <a:cxn ang="0">
                  <a:pos x="0" y="0"/>
                </a:cxn>
              </a:cxnLst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82991" name="Rectangle 47"/>
          <p:cNvSpPr>
            <a:spLocks noGrp="1" noChangeArrowheads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993366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5200" b="1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82992" name="Rectangle 48"/>
          <p:cNvSpPr>
            <a:spLocks noGrp="1" noChangeArrowheads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</p:spPr>
        <p:txBody>
          <a:bodyPr/>
          <a:lstStyle>
            <a:lvl1pPr marL="0" indent="0" algn="ctr">
              <a:buFontTx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92" name="Rectangle 4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3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4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1D691B6-914D-432F-B9DB-5B7B5A3B7577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102533F-97C6-4EE7-8C06-8880FB2448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6225" y="103188"/>
            <a:ext cx="2060575" cy="59531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2913" y="103188"/>
            <a:ext cx="6030912" cy="59531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102533F-97C6-4EE7-8C06-8880FB2448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42913" y="103188"/>
            <a:ext cx="8243887" cy="5953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102533F-97C6-4EE7-8C06-8880FB2448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102533F-97C6-4EE7-8C06-8880FB2448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102533F-97C6-4EE7-8C06-8880FB2448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102533F-97C6-4EE7-8C06-8880FB2448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102533F-97C6-4EE7-8C06-8880FB2448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102533F-97C6-4EE7-8C06-8880FB2448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102533F-97C6-4EE7-8C06-8880FB2448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102533F-97C6-4EE7-8C06-8880FB2448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102533F-97C6-4EE7-8C06-8880FB2448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/>
          <p:nvPr/>
        </p:nvGrpSpPr>
        <p:grpSpPr>
          <a:xfrm>
            <a:off x="-7937" y="0"/>
            <a:ext cx="2833687" cy="6856413"/>
            <a:chOff x="-5" y="0"/>
            <a:chExt cx="1785" cy="4319"/>
          </a:xfrm>
        </p:grpSpPr>
        <p:sp>
          <p:nvSpPr>
            <p:cNvPr id="1032" name="Freeform 3"/>
            <p:cNvSpPr/>
            <p:nvPr/>
          </p:nvSpPr>
          <p:spPr>
            <a:xfrm>
              <a:off x="-5" y="3262"/>
              <a:ext cx="472" cy="802"/>
            </a:xfrm>
            <a:custGeom>
              <a:avLst/>
              <a:gdLst/>
              <a:ahLst/>
              <a:cxnLst>
                <a:cxn ang="0">
                  <a:pos x="5" y="32"/>
                </a:cxn>
                <a:cxn ang="0">
                  <a:pos x="189" y="26"/>
                </a:cxn>
                <a:cxn ang="0">
                  <a:pos x="309" y="66"/>
                </a:cxn>
                <a:cxn ang="0">
                  <a:pos x="357" y="98"/>
                </a:cxn>
                <a:cxn ang="0">
                  <a:pos x="413" y="162"/>
                </a:cxn>
                <a:cxn ang="0">
                  <a:pos x="437" y="250"/>
                </a:cxn>
                <a:cxn ang="0">
                  <a:pos x="397" y="530"/>
                </a:cxn>
                <a:cxn ang="0">
                  <a:pos x="341" y="634"/>
                </a:cxn>
                <a:cxn ang="0">
                  <a:pos x="173" y="714"/>
                </a:cxn>
                <a:cxn ang="0">
                  <a:pos x="77" y="730"/>
                </a:cxn>
                <a:cxn ang="0">
                  <a:pos x="69" y="802"/>
                </a:cxn>
                <a:cxn ang="0">
                  <a:pos x="7" y="788"/>
                </a:cxn>
                <a:cxn ang="0">
                  <a:pos x="5" y="751"/>
                </a:cxn>
                <a:cxn ang="0">
                  <a:pos x="37" y="722"/>
                </a:cxn>
                <a:cxn ang="0">
                  <a:pos x="5" y="670"/>
                </a:cxn>
                <a:cxn ang="0">
                  <a:pos x="5" y="32"/>
                </a:cxn>
              </a:cxnLst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195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033" name="Group 4"/>
            <p:cNvGrpSpPr/>
            <p:nvPr/>
          </p:nvGrpSpPr>
          <p:grpSpPr>
            <a:xfrm rot="-6635092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1071" name="Freeform 5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41" y="14"/>
                  </a:cxn>
                  <a:cxn ang="0">
                    <a:pos x="13" y="0"/>
                  </a:cxn>
                  <a:cxn ang="0">
                    <a:pos x="0" y="59"/>
                  </a:cxn>
                  <a:cxn ang="0">
                    <a:pos x="41" y="14"/>
                  </a:cxn>
                </a:cxnLst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72" name="Freeform 6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49"/>
                  </a:cxn>
                  <a:cxn ang="0">
                    <a:pos x="59" y="0"/>
                  </a:cxn>
                  <a:cxn ang="0">
                    <a:pos x="70" y="25"/>
                  </a:cxn>
                  <a:cxn ang="0">
                    <a:pos x="0" y="49"/>
                  </a:cxn>
                </a:cxnLst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73" name="Freeform 7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73" y="0"/>
                  </a:cxn>
                  <a:cxn ang="0">
                    <a:pos x="66" y="25"/>
                  </a:cxn>
                  <a:cxn ang="0">
                    <a:pos x="0" y="4"/>
                  </a:cxn>
                </a:cxnLst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034" name="Freeform 8"/>
            <p:cNvSpPr/>
            <p:nvPr/>
          </p:nvSpPr>
          <p:spPr>
            <a:xfrm>
              <a:off x="90" y="1736"/>
              <a:ext cx="710" cy="768"/>
            </a:xfrm>
            <a:custGeom>
              <a:avLst/>
              <a:gdLst/>
              <a:ahLst/>
              <a:cxnLst>
                <a:cxn ang="0">
                  <a:pos x="14" y="416"/>
                </a:cxn>
                <a:cxn ang="0">
                  <a:pos x="14" y="272"/>
                </a:cxn>
                <a:cxn ang="0">
                  <a:pos x="102" y="144"/>
                </a:cxn>
                <a:cxn ang="0">
                  <a:pos x="150" y="96"/>
                </a:cxn>
                <a:cxn ang="0">
                  <a:pos x="198" y="64"/>
                </a:cxn>
                <a:cxn ang="0">
                  <a:pos x="350" y="0"/>
                </a:cxn>
                <a:cxn ang="0">
                  <a:pos x="534" y="8"/>
                </a:cxn>
                <a:cxn ang="0">
                  <a:pos x="662" y="96"/>
                </a:cxn>
                <a:cxn ang="0">
                  <a:pos x="710" y="200"/>
                </a:cxn>
                <a:cxn ang="0">
                  <a:pos x="702" y="400"/>
                </a:cxn>
                <a:cxn ang="0">
                  <a:pos x="678" y="448"/>
                </a:cxn>
                <a:cxn ang="0">
                  <a:pos x="550" y="632"/>
                </a:cxn>
                <a:cxn ang="0">
                  <a:pos x="518" y="656"/>
                </a:cxn>
                <a:cxn ang="0">
                  <a:pos x="470" y="664"/>
                </a:cxn>
                <a:cxn ang="0">
                  <a:pos x="518" y="680"/>
                </a:cxn>
                <a:cxn ang="0">
                  <a:pos x="566" y="696"/>
                </a:cxn>
                <a:cxn ang="0">
                  <a:pos x="574" y="720"/>
                </a:cxn>
                <a:cxn ang="0">
                  <a:pos x="526" y="736"/>
                </a:cxn>
                <a:cxn ang="0">
                  <a:pos x="502" y="752"/>
                </a:cxn>
                <a:cxn ang="0">
                  <a:pos x="454" y="768"/>
                </a:cxn>
                <a:cxn ang="0">
                  <a:pos x="438" y="712"/>
                </a:cxn>
                <a:cxn ang="0">
                  <a:pos x="246" y="688"/>
                </a:cxn>
                <a:cxn ang="0">
                  <a:pos x="134" y="648"/>
                </a:cxn>
                <a:cxn ang="0">
                  <a:pos x="110" y="624"/>
                </a:cxn>
                <a:cxn ang="0">
                  <a:pos x="78" y="576"/>
                </a:cxn>
                <a:cxn ang="0">
                  <a:pos x="54" y="464"/>
                </a:cxn>
                <a:cxn ang="0">
                  <a:pos x="30" y="408"/>
                </a:cxn>
                <a:cxn ang="0">
                  <a:pos x="22" y="384"/>
                </a:cxn>
                <a:cxn ang="0">
                  <a:pos x="14" y="416"/>
                </a:cxn>
              </a:cxnLst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195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035" name="Group 9"/>
            <p:cNvGrpSpPr/>
            <p:nvPr/>
          </p:nvGrpSpPr>
          <p:grpSpPr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1062" name="Freeform 10"/>
              <p:cNvSpPr/>
              <p:nvPr userDrawn="1"/>
            </p:nvSpPr>
            <p:spPr>
              <a:xfrm rot="373331" flipH="1">
                <a:off x="125" y="2787"/>
                <a:ext cx="313" cy="303"/>
              </a:xfrm>
              <a:custGeom>
                <a:avLst/>
                <a:gdLst/>
                <a:ahLst/>
                <a:cxnLst>
                  <a:cxn ang="0">
                    <a:pos x="66" y="303"/>
                  </a:cxn>
                  <a:cxn ang="0">
                    <a:pos x="53" y="286"/>
                  </a:cxn>
                  <a:cxn ang="0">
                    <a:pos x="38" y="261"/>
                  </a:cxn>
                  <a:cxn ang="0">
                    <a:pos x="22" y="229"/>
                  </a:cxn>
                  <a:cxn ang="0">
                    <a:pos x="7" y="195"/>
                  </a:cxn>
                  <a:cxn ang="0">
                    <a:pos x="0" y="157"/>
                  </a:cxn>
                  <a:cxn ang="0">
                    <a:pos x="1" y="118"/>
                  </a:cxn>
                  <a:cxn ang="0">
                    <a:pos x="13" y="82"/>
                  </a:cxn>
                  <a:cxn ang="0">
                    <a:pos x="39" y="51"/>
                  </a:cxn>
                  <a:cxn ang="0">
                    <a:pos x="65" y="32"/>
                  </a:cxn>
                  <a:cxn ang="0">
                    <a:pos x="87" y="17"/>
                  </a:cxn>
                  <a:cxn ang="0">
                    <a:pos x="104" y="10"/>
                  </a:cxn>
                  <a:cxn ang="0">
                    <a:pos x="117" y="7"/>
                  </a:cxn>
                  <a:cxn ang="0">
                    <a:pos x="127" y="7"/>
                  </a:cxn>
                  <a:cxn ang="0">
                    <a:pos x="150" y="0"/>
                  </a:cxn>
                  <a:cxn ang="0">
                    <a:pos x="213" y="12"/>
                  </a:cxn>
                  <a:cxn ang="0">
                    <a:pos x="231" y="17"/>
                  </a:cxn>
                  <a:cxn ang="0">
                    <a:pos x="248" y="22"/>
                  </a:cxn>
                  <a:cxn ang="0">
                    <a:pos x="263" y="27"/>
                  </a:cxn>
                  <a:cxn ang="0">
                    <a:pos x="274" y="33"/>
                  </a:cxn>
                  <a:cxn ang="0">
                    <a:pos x="286" y="39"/>
                  </a:cxn>
                  <a:cxn ang="0">
                    <a:pos x="296" y="46"/>
                  </a:cxn>
                  <a:cxn ang="0">
                    <a:pos x="304" y="55"/>
                  </a:cxn>
                  <a:cxn ang="0">
                    <a:pos x="313" y="65"/>
                  </a:cxn>
                  <a:cxn ang="0">
                    <a:pos x="296" y="58"/>
                  </a:cxn>
                  <a:cxn ang="0">
                    <a:pos x="280" y="52"/>
                  </a:cxn>
                  <a:cxn ang="0">
                    <a:pos x="264" y="48"/>
                  </a:cxn>
                  <a:cxn ang="0">
                    <a:pos x="248" y="43"/>
                  </a:cxn>
                  <a:cxn ang="0">
                    <a:pos x="235" y="39"/>
                  </a:cxn>
                  <a:cxn ang="0">
                    <a:pos x="221" y="38"/>
                  </a:cxn>
                  <a:cxn ang="0">
                    <a:pos x="206" y="35"/>
                  </a:cxn>
                  <a:cxn ang="0">
                    <a:pos x="193" y="35"/>
                  </a:cxn>
                  <a:cxn ang="0">
                    <a:pos x="180" y="35"/>
                  </a:cxn>
                  <a:cxn ang="0">
                    <a:pos x="167" y="36"/>
                  </a:cxn>
                  <a:cxn ang="0">
                    <a:pos x="154" y="39"/>
                  </a:cxn>
                  <a:cxn ang="0">
                    <a:pos x="143" y="42"/>
                  </a:cxn>
                  <a:cxn ang="0">
                    <a:pos x="131" y="48"/>
                  </a:cxn>
                  <a:cxn ang="0">
                    <a:pos x="118" y="52"/>
                  </a:cxn>
                  <a:cxn ang="0">
                    <a:pos x="107" y="59"/>
                  </a:cxn>
                  <a:cxn ang="0">
                    <a:pos x="95" y="66"/>
                  </a:cxn>
                  <a:cxn ang="0">
                    <a:pos x="75" y="88"/>
                  </a:cxn>
                  <a:cxn ang="0">
                    <a:pos x="61" y="115"/>
                  </a:cxn>
                  <a:cxn ang="0">
                    <a:pos x="53" y="149"/>
                  </a:cxn>
                  <a:cxn ang="0">
                    <a:pos x="50" y="182"/>
                  </a:cxn>
                  <a:cxn ang="0">
                    <a:pos x="50" y="218"/>
                  </a:cxn>
                  <a:cxn ang="0">
                    <a:pos x="55" y="251"/>
                  </a:cxn>
                  <a:cxn ang="0">
                    <a:pos x="59" y="280"/>
                  </a:cxn>
                  <a:cxn ang="0">
                    <a:pos x="66" y="303"/>
                  </a:cxn>
                </a:cxnLst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63" name="Freeform 11"/>
              <p:cNvSpPr/>
              <p:nvPr userDrawn="1"/>
            </p:nvSpPr>
            <p:spPr>
              <a:xfrm rot="373331" flipH="1">
                <a:off x="41" y="2843"/>
                <a:ext cx="262" cy="308"/>
              </a:xfrm>
              <a:custGeom>
                <a:avLst/>
                <a:gdLst/>
                <a:ahLst/>
                <a:cxnLst>
                  <a:cxn ang="0">
                    <a:pos x="157" y="0"/>
                  </a:cxn>
                  <a:cxn ang="0">
                    <a:pos x="161" y="3"/>
                  </a:cxn>
                  <a:cxn ang="0">
                    <a:pos x="170" y="12"/>
                  </a:cxn>
                  <a:cxn ang="0">
                    <a:pos x="183" y="26"/>
                  </a:cxn>
                  <a:cxn ang="0">
                    <a:pos x="197" y="48"/>
                  </a:cxn>
                  <a:cxn ang="0">
                    <a:pos x="209" y="75"/>
                  </a:cxn>
                  <a:cxn ang="0">
                    <a:pos x="216" y="110"/>
                  </a:cxn>
                  <a:cxn ang="0">
                    <a:pos x="216" y="152"/>
                  </a:cxn>
                  <a:cxn ang="0">
                    <a:pos x="207" y="201"/>
                  </a:cxn>
                  <a:cxn ang="0">
                    <a:pos x="202" y="215"/>
                  </a:cxn>
                  <a:cxn ang="0">
                    <a:pos x="196" y="227"/>
                  </a:cxn>
                  <a:cxn ang="0">
                    <a:pos x="189" y="239"/>
                  </a:cxn>
                  <a:cxn ang="0">
                    <a:pos x="180" y="250"/>
                  </a:cxn>
                  <a:cxn ang="0">
                    <a:pos x="168" y="260"/>
                  </a:cxn>
                  <a:cxn ang="0">
                    <a:pos x="158" y="268"/>
                  </a:cxn>
                  <a:cxn ang="0">
                    <a:pos x="147" y="276"/>
                  </a:cxn>
                  <a:cxn ang="0">
                    <a:pos x="132" y="282"/>
                  </a:cxn>
                  <a:cxn ang="0">
                    <a:pos x="118" y="285"/>
                  </a:cxn>
                  <a:cxn ang="0">
                    <a:pos x="104" y="289"/>
                  </a:cxn>
                  <a:cxn ang="0">
                    <a:pos x="88" y="291"/>
                  </a:cxn>
                  <a:cxn ang="0">
                    <a:pos x="71" y="291"/>
                  </a:cxn>
                  <a:cxn ang="0">
                    <a:pos x="53" y="289"/>
                  </a:cxn>
                  <a:cxn ang="0">
                    <a:pos x="36" y="285"/>
                  </a:cxn>
                  <a:cxn ang="0">
                    <a:pos x="17" y="279"/>
                  </a:cxn>
                  <a:cxn ang="0">
                    <a:pos x="0" y="272"/>
                  </a:cxn>
                  <a:cxn ang="0">
                    <a:pos x="16" y="282"/>
                  </a:cxn>
                  <a:cxn ang="0">
                    <a:pos x="32" y="289"/>
                  </a:cxn>
                  <a:cxn ang="0">
                    <a:pos x="48" y="296"/>
                  </a:cxn>
                  <a:cxn ang="0">
                    <a:pos x="62" y="301"/>
                  </a:cxn>
                  <a:cxn ang="0">
                    <a:pos x="76" y="305"/>
                  </a:cxn>
                  <a:cxn ang="0">
                    <a:pos x="91" y="307"/>
                  </a:cxn>
                  <a:cxn ang="0">
                    <a:pos x="105" y="308"/>
                  </a:cxn>
                  <a:cxn ang="0">
                    <a:pos x="119" y="308"/>
                  </a:cxn>
                  <a:cxn ang="0">
                    <a:pos x="131" y="307"/>
                  </a:cxn>
                  <a:cxn ang="0">
                    <a:pos x="144" y="304"/>
                  </a:cxn>
                  <a:cxn ang="0">
                    <a:pos x="155" y="301"/>
                  </a:cxn>
                  <a:cxn ang="0">
                    <a:pos x="167" y="298"/>
                  </a:cxn>
                  <a:cxn ang="0">
                    <a:pos x="177" y="294"/>
                  </a:cxn>
                  <a:cxn ang="0">
                    <a:pos x="187" y="288"/>
                  </a:cxn>
                  <a:cxn ang="0">
                    <a:pos x="196" y="282"/>
                  </a:cxn>
                  <a:cxn ang="0">
                    <a:pos x="204" y="276"/>
                  </a:cxn>
                  <a:cxn ang="0">
                    <a:pos x="227" y="254"/>
                  </a:cxn>
                  <a:cxn ang="0">
                    <a:pos x="243" y="233"/>
                  </a:cxn>
                  <a:cxn ang="0">
                    <a:pos x="253" y="208"/>
                  </a:cxn>
                  <a:cxn ang="0">
                    <a:pos x="258" y="185"/>
                  </a:cxn>
                  <a:cxn ang="0">
                    <a:pos x="261" y="161"/>
                  </a:cxn>
                  <a:cxn ang="0">
                    <a:pos x="261" y="137"/>
                  </a:cxn>
                  <a:cxn ang="0">
                    <a:pos x="262" y="114"/>
                  </a:cxn>
                  <a:cxn ang="0">
                    <a:pos x="249" y="67"/>
                  </a:cxn>
                  <a:cxn ang="0">
                    <a:pos x="225" y="30"/>
                  </a:cxn>
                  <a:cxn ang="0">
                    <a:pos x="217" y="26"/>
                  </a:cxn>
                  <a:cxn ang="0">
                    <a:pos x="212" y="22"/>
                  </a:cxn>
                  <a:cxn ang="0">
                    <a:pos x="204" y="19"/>
                  </a:cxn>
                  <a:cxn ang="0">
                    <a:pos x="199" y="16"/>
                  </a:cxn>
                  <a:cxn ang="0">
                    <a:pos x="190" y="13"/>
                  </a:cxn>
                  <a:cxn ang="0">
                    <a:pos x="181" y="9"/>
                  </a:cxn>
                  <a:cxn ang="0">
                    <a:pos x="171" y="4"/>
                  </a:cxn>
                  <a:cxn ang="0">
                    <a:pos x="157" y="0"/>
                  </a:cxn>
                </a:cxnLst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64" name="Freeform 12"/>
              <p:cNvSpPr/>
              <p:nvPr userDrawn="1"/>
            </p:nvSpPr>
            <p:spPr>
              <a:xfrm rot="373331" flipH="1">
                <a:off x="121" y="2907"/>
                <a:ext cx="93" cy="156"/>
              </a:xfrm>
              <a:custGeom>
                <a:avLst/>
                <a:gdLst/>
                <a:ahLst/>
                <a:cxnLst>
                  <a:cxn ang="0">
                    <a:pos x="68" y="0"/>
                  </a:cxn>
                  <a:cxn ang="0">
                    <a:pos x="76" y="6"/>
                  </a:cxn>
                  <a:cxn ang="0">
                    <a:pos x="84" y="19"/>
                  </a:cxn>
                  <a:cxn ang="0">
                    <a:pos x="89" y="36"/>
                  </a:cxn>
                  <a:cxn ang="0">
                    <a:pos x="93" y="56"/>
                  </a:cxn>
                  <a:cxn ang="0">
                    <a:pos x="92" y="80"/>
                  </a:cxn>
                  <a:cxn ang="0">
                    <a:pos x="84" y="104"/>
                  </a:cxn>
                  <a:cxn ang="0">
                    <a:pos x="68" y="130"/>
                  </a:cxn>
                  <a:cxn ang="0">
                    <a:pos x="44" y="156"/>
                  </a:cxn>
                  <a:cxn ang="0">
                    <a:pos x="36" y="153"/>
                  </a:cxn>
                  <a:cxn ang="0">
                    <a:pos x="28" y="151"/>
                  </a:cxn>
                  <a:cxn ang="0">
                    <a:pos x="19" y="147"/>
                  </a:cxn>
                  <a:cxn ang="0">
                    <a:pos x="12" y="144"/>
                  </a:cxn>
                  <a:cxn ang="0">
                    <a:pos x="6" y="141"/>
                  </a:cxn>
                  <a:cxn ang="0">
                    <a:pos x="1" y="137"/>
                  </a:cxn>
                  <a:cxn ang="0">
                    <a:pos x="0" y="132"/>
                  </a:cxn>
                  <a:cxn ang="0">
                    <a:pos x="1" y="128"/>
                  </a:cxn>
                  <a:cxn ang="0">
                    <a:pos x="9" y="123"/>
                  </a:cxn>
                  <a:cxn ang="0">
                    <a:pos x="21" y="116"/>
                  </a:cxn>
                  <a:cxn ang="0">
                    <a:pos x="33" y="108"/>
                  </a:cxn>
                  <a:cxn ang="0">
                    <a:pos x="46" y="96"/>
                  </a:cxn>
                  <a:cxn ang="0">
                    <a:pos x="57" y="81"/>
                  </a:cxn>
                  <a:cxn ang="0">
                    <a:pos x="66" y="60"/>
                  </a:cxn>
                  <a:cxn ang="0">
                    <a:pos x="70" y="33"/>
                  </a:cxn>
                  <a:cxn ang="0">
                    <a:pos x="68" y="0"/>
                  </a:cxn>
                </a:cxnLst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65" name="Freeform 13"/>
              <p:cNvSpPr/>
              <p:nvPr userDrawn="1"/>
            </p:nvSpPr>
            <p:spPr>
              <a:xfrm rot="373331" flipH="1">
                <a:off x="313" y="3110"/>
                <a:ext cx="85" cy="93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0" y="18"/>
                  </a:cxn>
                  <a:cxn ang="0">
                    <a:pos x="2" y="18"/>
                  </a:cxn>
                  <a:cxn ang="0">
                    <a:pos x="10" y="20"/>
                  </a:cxn>
                  <a:cxn ang="0">
                    <a:pos x="21" y="25"/>
                  </a:cxn>
                  <a:cxn ang="0">
                    <a:pos x="33" y="33"/>
                  </a:cxn>
                  <a:cxn ang="0">
                    <a:pos x="48" y="44"/>
                  </a:cxn>
                  <a:cxn ang="0">
                    <a:pos x="61" y="56"/>
                  </a:cxn>
                  <a:cxn ang="0">
                    <a:pos x="74" y="73"/>
                  </a:cxn>
                  <a:cxn ang="0">
                    <a:pos x="84" y="93"/>
                  </a:cxn>
                  <a:cxn ang="0">
                    <a:pos x="85" y="85"/>
                  </a:cxn>
                  <a:cxn ang="0">
                    <a:pos x="84" y="75"/>
                  </a:cxn>
                  <a:cxn ang="0">
                    <a:pos x="78" y="63"/>
                  </a:cxn>
                  <a:cxn ang="0">
                    <a:pos x="72" y="52"/>
                  </a:cxn>
                  <a:cxn ang="0">
                    <a:pos x="65" y="41"/>
                  </a:cxn>
                  <a:cxn ang="0">
                    <a:pos x="57" y="32"/>
                  </a:cxn>
                  <a:cxn ang="0">
                    <a:pos x="49" y="25"/>
                  </a:cxn>
                  <a:cxn ang="0">
                    <a:pos x="42" y="23"/>
                  </a:cxn>
                  <a:cxn ang="0">
                    <a:pos x="50" y="20"/>
                  </a:cxn>
                  <a:cxn ang="0">
                    <a:pos x="57" y="20"/>
                  </a:cxn>
                  <a:cxn ang="0">
                    <a:pos x="65" y="18"/>
                  </a:cxn>
                  <a:cxn ang="0">
                    <a:pos x="71" y="18"/>
                  </a:cxn>
                  <a:cxn ang="0">
                    <a:pos x="76" y="17"/>
                  </a:cxn>
                  <a:cxn ang="0">
                    <a:pos x="79" y="16"/>
                  </a:cxn>
                  <a:cxn ang="0">
                    <a:pos x="82" y="15"/>
                  </a:cxn>
                  <a:cxn ang="0">
                    <a:pos x="83" y="15"/>
                  </a:cxn>
                  <a:cxn ang="0">
                    <a:pos x="54" y="0"/>
                  </a:cxn>
                </a:cxnLst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66" name="Freeform 14"/>
              <p:cNvSpPr/>
              <p:nvPr userDrawn="1"/>
            </p:nvSpPr>
            <p:spPr>
              <a:xfrm rot="373331" flipH="1">
                <a:off x="289" y="3135"/>
                <a:ext cx="21" cy="5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17" y="0"/>
                  </a:cxn>
                  <a:cxn ang="0">
                    <a:pos x="12" y="3"/>
                  </a:cxn>
                  <a:cxn ang="0">
                    <a:pos x="7" y="6"/>
                  </a:cxn>
                  <a:cxn ang="0">
                    <a:pos x="3" y="14"/>
                  </a:cxn>
                  <a:cxn ang="0">
                    <a:pos x="1" y="21"/>
                  </a:cxn>
                  <a:cxn ang="0">
                    <a:pos x="0" y="31"/>
                  </a:cxn>
                  <a:cxn ang="0">
                    <a:pos x="2" y="43"/>
                  </a:cxn>
                  <a:cxn ang="0">
                    <a:pos x="8" y="55"/>
                  </a:cxn>
                  <a:cxn ang="0">
                    <a:pos x="11" y="38"/>
                  </a:cxn>
                  <a:cxn ang="0">
                    <a:pos x="14" y="26"/>
                  </a:cxn>
                  <a:cxn ang="0">
                    <a:pos x="17" y="16"/>
                  </a:cxn>
                  <a:cxn ang="0">
                    <a:pos x="21" y="0"/>
                  </a:cxn>
                </a:cxnLst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1067" name="Group 15"/>
              <p:cNvGrpSpPr/>
              <p:nvPr userDrawn="1"/>
            </p:nvGrpSpPr>
            <p:grpSpPr>
              <a:xfrm rot="-10713554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1068" name="Freeform 16"/>
                <p:cNvSpPr/>
                <p:nvPr userDrawn="1"/>
              </p:nvSpPr>
              <p:spPr>
                <a:xfrm rot="4200091">
                  <a:off x="-242" y="1806"/>
                  <a:ext cx="143" cy="390"/>
                </a:xfrm>
                <a:custGeom>
                  <a:avLst/>
                  <a:gdLst/>
                  <a:ahLst/>
                  <a:cxnLst>
                    <a:cxn ang="0">
                      <a:pos x="8" y="30"/>
                    </a:cxn>
                    <a:cxn ang="0">
                      <a:pos x="4" y="50"/>
                    </a:cxn>
                    <a:cxn ang="0">
                      <a:pos x="2" y="68"/>
                    </a:cxn>
                    <a:cxn ang="0">
                      <a:pos x="0" y="86"/>
                    </a:cxn>
                    <a:cxn ang="0">
                      <a:pos x="0" y="104"/>
                    </a:cxn>
                    <a:cxn ang="0">
                      <a:pos x="2" y="124"/>
                    </a:cxn>
                    <a:cxn ang="0">
                      <a:pos x="5" y="146"/>
                    </a:cxn>
                    <a:cxn ang="0">
                      <a:pos x="11" y="171"/>
                    </a:cxn>
                    <a:cxn ang="0">
                      <a:pos x="20" y="198"/>
                    </a:cxn>
                    <a:cxn ang="0">
                      <a:pos x="30" y="225"/>
                    </a:cxn>
                    <a:cxn ang="0">
                      <a:pos x="42" y="252"/>
                    </a:cxn>
                    <a:cxn ang="0">
                      <a:pos x="57" y="281"/>
                    </a:cxn>
                    <a:cxn ang="0">
                      <a:pos x="73" y="308"/>
                    </a:cxn>
                    <a:cxn ang="0">
                      <a:pos x="91" y="334"/>
                    </a:cxn>
                    <a:cxn ang="0">
                      <a:pos x="108" y="357"/>
                    </a:cxn>
                    <a:cxn ang="0">
                      <a:pos x="126" y="376"/>
                    </a:cxn>
                    <a:cxn ang="0">
                      <a:pos x="143" y="390"/>
                    </a:cxn>
                    <a:cxn ang="0">
                      <a:pos x="111" y="346"/>
                    </a:cxn>
                    <a:cxn ang="0">
                      <a:pos x="88" y="310"/>
                    </a:cxn>
                    <a:cxn ang="0">
                      <a:pos x="71" y="280"/>
                    </a:cxn>
                    <a:cxn ang="0">
                      <a:pos x="60" y="254"/>
                    </a:cxn>
                    <a:cxn ang="0">
                      <a:pos x="52" y="233"/>
                    </a:cxn>
                    <a:cxn ang="0">
                      <a:pos x="47" y="214"/>
                    </a:cxn>
                    <a:cxn ang="0">
                      <a:pos x="44" y="197"/>
                    </a:cxn>
                    <a:cxn ang="0">
                      <a:pos x="39" y="180"/>
                    </a:cxn>
                    <a:cxn ang="0">
                      <a:pos x="30" y="142"/>
                    </a:cxn>
                    <a:cxn ang="0">
                      <a:pos x="28" y="97"/>
                    </a:cxn>
                    <a:cxn ang="0">
                      <a:pos x="30" y="47"/>
                    </a:cxn>
                    <a:cxn ang="0">
                      <a:pos x="35" y="0"/>
                    </a:cxn>
                    <a:cxn ang="0">
                      <a:pos x="8" y="30"/>
                    </a:cxn>
                  </a:cxnLst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69" name="Freeform 17"/>
                <p:cNvSpPr/>
                <p:nvPr userDrawn="1"/>
              </p:nvSpPr>
              <p:spPr>
                <a:xfrm rot="4200091">
                  <a:off x="124" y="1760"/>
                  <a:ext cx="33" cy="160"/>
                </a:xfrm>
                <a:custGeom>
                  <a:avLst/>
                  <a:gdLst/>
                  <a:ahLst/>
                  <a:cxnLst>
                    <a:cxn ang="0">
                      <a:pos x="0" y="13"/>
                    </a:cxn>
                    <a:cxn ang="0">
                      <a:pos x="10" y="38"/>
                    </a:cxn>
                    <a:cxn ang="0">
                      <a:pos x="15" y="70"/>
                    </a:cxn>
                    <a:cxn ang="0">
                      <a:pos x="17" y="110"/>
                    </a:cxn>
                    <a:cxn ang="0">
                      <a:pos x="13" y="160"/>
                    </a:cxn>
                    <a:cxn ang="0">
                      <a:pos x="32" y="150"/>
                    </a:cxn>
                    <a:cxn ang="0">
                      <a:pos x="33" y="123"/>
                    </a:cxn>
                    <a:cxn ang="0">
                      <a:pos x="33" y="97"/>
                    </a:cxn>
                    <a:cxn ang="0">
                      <a:pos x="32" y="71"/>
                    </a:cxn>
                    <a:cxn ang="0">
                      <a:pos x="29" y="49"/>
                    </a:cxn>
                    <a:cxn ang="0">
                      <a:pos x="25" y="36"/>
                    </a:cxn>
                    <a:cxn ang="0">
                      <a:pos x="20" y="23"/>
                    </a:cxn>
                    <a:cxn ang="0">
                      <a:pos x="15" y="12"/>
                    </a:cxn>
                    <a:cxn ang="0">
                      <a:pos x="9" y="0"/>
                    </a:cxn>
                    <a:cxn ang="0">
                      <a:pos x="0" y="13"/>
                    </a:cxn>
                  </a:cxnLst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70" name="Freeform 18"/>
                <p:cNvSpPr/>
                <p:nvPr userDrawn="1"/>
              </p:nvSpPr>
              <p:spPr>
                <a:xfrm rot="4200091">
                  <a:off x="198" y="1720"/>
                  <a:ext cx="60" cy="27"/>
                </a:xfrm>
                <a:custGeom>
                  <a:avLst/>
                  <a:gdLst/>
                  <a:ahLst/>
                  <a:cxnLst>
                    <a:cxn ang="0">
                      <a:pos x="60" y="15"/>
                    </a:cxn>
                    <a:cxn ang="0">
                      <a:pos x="53" y="11"/>
                    </a:cxn>
                    <a:cxn ang="0">
                      <a:pos x="47" y="8"/>
                    </a:cxn>
                    <a:cxn ang="0">
                      <a:pos x="40" y="5"/>
                    </a:cxn>
                    <a:cxn ang="0">
                      <a:pos x="32" y="3"/>
                    </a:cxn>
                    <a:cxn ang="0">
                      <a:pos x="26" y="2"/>
                    </a:cxn>
                    <a:cxn ang="0">
                      <a:pos x="18" y="1"/>
                    </a:cxn>
                    <a:cxn ang="0">
                      <a:pos x="9" y="0"/>
                    </a:cxn>
                    <a:cxn ang="0">
                      <a:pos x="0" y="1"/>
                    </a:cxn>
                    <a:cxn ang="0">
                      <a:pos x="4" y="4"/>
                    </a:cxn>
                    <a:cxn ang="0">
                      <a:pos x="10" y="7"/>
                    </a:cxn>
                    <a:cxn ang="0">
                      <a:pos x="15" y="9"/>
                    </a:cxn>
                    <a:cxn ang="0">
                      <a:pos x="23" y="12"/>
                    </a:cxn>
                    <a:cxn ang="0">
                      <a:pos x="29" y="15"/>
                    </a:cxn>
                    <a:cxn ang="0">
                      <a:pos x="36" y="18"/>
                    </a:cxn>
                    <a:cxn ang="0">
                      <a:pos x="44" y="22"/>
                    </a:cxn>
                    <a:cxn ang="0">
                      <a:pos x="51" y="27"/>
                    </a:cxn>
                    <a:cxn ang="0">
                      <a:pos x="60" y="15"/>
                    </a:cxn>
                  </a:cxnLst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  <p:grpSp>
          <p:nvGrpSpPr>
            <p:cNvPr id="1036" name="Group 19"/>
            <p:cNvGrpSpPr/>
            <p:nvPr/>
          </p:nvGrpSpPr>
          <p:grpSpPr>
            <a:xfrm rot="6248562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1059" name="Freeform 20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41" y="14"/>
                  </a:cxn>
                  <a:cxn ang="0">
                    <a:pos x="13" y="0"/>
                  </a:cxn>
                  <a:cxn ang="0">
                    <a:pos x="0" y="59"/>
                  </a:cxn>
                  <a:cxn ang="0">
                    <a:pos x="41" y="14"/>
                  </a:cxn>
                </a:cxnLst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60" name="Freeform 21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49"/>
                  </a:cxn>
                  <a:cxn ang="0">
                    <a:pos x="59" y="0"/>
                  </a:cxn>
                  <a:cxn ang="0">
                    <a:pos x="70" y="25"/>
                  </a:cxn>
                  <a:cxn ang="0">
                    <a:pos x="0" y="49"/>
                  </a:cxn>
                </a:cxnLst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61" name="Freeform 22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73" y="0"/>
                  </a:cxn>
                  <a:cxn ang="0">
                    <a:pos x="66" y="25"/>
                  </a:cxn>
                  <a:cxn ang="0">
                    <a:pos x="0" y="4"/>
                  </a:cxn>
                </a:cxnLst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037" name="Group 23"/>
            <p:cNvGrpSpPr/>
            <p:nvPr/>
          </p:nvGrpSpPr>
          <p:grpSpPr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1056" name="Freeform 24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41" y="14"/>
                  </a:cxn>
                  <a:cxn ang="0">
                    <a:pos x="13" y="0"/>
                  </a:cxn>
                  <a:cxn ang="0">
                    <a:pos x="0" y="59"/>
                  </a:cxn>
                  <a:cxn ang="0">
                    <a:pos x="41" y="14"/>
                  </a:cxn>
                </a:cxnLst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57" name="Freeform 25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49"/>
                  </a:cxn>
                  <a:cxn ang="0">
                    <a:pos x="59" y="0"/>
                  </a:cxn>
                  <a:cxn ang="0">
                    <a:pos x="70" y="25"/>
                  </a:cxn>
                  <a:cxn ang="0">
                    <a:pos x="0" y="49"/>
                  </a:cxn>
                </a:cxnLst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58" name="Freeform 26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73" y="0"/>
                  </a:cxn>
                  <a:cxn ang="0">
                    <a:pos x="66" y="25"/>
                  </a:cxn>
                  <a:cxn ang="0">
                    <a:pos x="0" y="4"/>
                  </a:cxn>
                </a:cxnLst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038" name="Group 27"/>
            <p:cNvGrpSpPr/>
            <p:nvPr/>
          </p:nvGrpSpPr>
          <p:grpSpPr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1053" name="Freeform 28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41" y="14"/>
                  </a:cxn>
                  <a:cxn ang="0">
                    <a:pos x="13" y="0"/>
                  </a:cxn>
                  <a:cxn ang="0">
                    <a:pos x="0" y="59"/>
                  </a:cxn>
                  <a:cxn ang="0">
                    <a:pos x="41" y="14"/>
                  </a:cxn>
                </a:cxnLst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54" name="Freeform 29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49"/>
                  </a:cxn>
                  <a:cxn ang="0">
                    <a:pos x="59" y="0"/>
                  </a:cxn>
                  <a:cxn ang="0">
                    <a:pos x="70" y="25"/>
                  </a:cxn>
                  <a:cxn ang="0">
                    <a:pos x="0" y="49"/>
                  </a:cxn>
                </a:cxnLst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55" name="Freeform 30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73" y="0"/>
                  </a:cxn>
                  <a:cxn ang="0">
                    <a:pos x="66" y="25"/>
                  </a:cxn>
                  <a:cxn ang="0">
                    <a:pos x="0" y="4"/>
                  </a:cxn>
                </a:cxnLst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039" name="Freeform 31"/>
            <p:cNvSpPr/>
            <p:nvPr/>
          </p:nvSpPr>
          <p:spPr>
            <a:xfrm>
              <a:off x="87" y="94"/>
              <a:ext cx="699" cy="756"/>
            </a:xfrm>
            <a:custGeom>
              <a:avLst/>
              <a:gdLst/>
              <a:ahLst/>
              <a:cxnLst>
                <a:cxn ang="0">
                  <a:pos x="1" y="392"/>
                </a:cxn>
                <a:cxn ang="0">
                  <a:pos x="3" y="252"/>
                </a:cxn>
                <a:cxn ang="0">
                  <a:pos x="21" y="210"/>
                </a:cxn>
                <a:cxn ang="0">
                  <a:pos x="29" y="182"/>
                </a:cxn>
                <a:cxn ang="0">
                  <a:pos x="39" y="154"/>
                </a:cxn>
                <a:cxn ang="0">
                  <a:pos x="51" y="138"/>
                </a:cxn>
                <a:cxn ang="0">
                  <a:pos x="111" y="74"/>
                </a:cxn>
                <a:cxn ang="0">
                  <a:pos x="169" y="30"/>
                </a:cxn>
                <a:cxn ang="0">
                  <a:pos x="225" y="10"/>
                </a:cxn>
                <a:cxn ang="0">
                  <a:pos x="249" y="4"/>
                </a:cxn>
                <a:cxn ang="0">
                  <a:pos x="265" y="0"/>
                </a:cxn>
                <a:cxn ang="0">
                  <a:pos x="357" y="2"/>
                </a:cxn>
                <a:cxn ang="0">
                  <a:pos x="385" y="6"/>
                </a:cxn>
                <a:cxn ang="0">
                  <a:pos x="489" y="40"/>
                </a:cxn>
                <a:cxn ang="0">
                  <a:pos x="619" y="128"/>
                </a:cxn>
                <a:cxn ang="0">
                  <a:pos x="653" y="178"/>
                </a:cxn>
                <a:cxn ang="0">
                  <a:pos x="693" y="322"/>
                </a:cxn>
                <a:cxn ang="0">
                  <a:pos x="687" y="434"/>
                </a:cxn>
                <a:cxn ang="0">
                  <a:pos x="665" y="538"/>
                </a:cxn>
                <a:cxn ang="0">
                  <a:pos x="639" y="564"/>
                </a:cxn>
                <a:cxn ang="0">
                  <a:pos x="631" y="580"/>
                </a:cxn>
                <a:cxn ang="0">
                  <a:pos x="607" y="588"/>
                </a:cxn>
                <a:cxn ang="0">
                  <a:pos x="473" y="664"/>
                </a:cxn>
                <a:cxn ang="0">
                  <a:pos x="449" y="678"/>
                </a:cxn>
                <a:cxn ang="0">
                  <a:pos x="405" y="684"/>
                </a:cxn>
                <a:cxn ang="0">
                  <a:pos x="375" y="690"/>
                </a:cxn>
                <a:cxn ang="0">
                  <a:pos x="267" y="684"/>
                </a:cxn>
                <a:cxn ang="0">
                  <a:pos x="259" y="722"/>
                </a:cxn>
                <a:cxn ang="0">
                  <a:pos x="241" y="756"/>
                </a:cxn>
                <a:cxn ang="0">
                  <a:pos x="185" y="728"/>
                </a:cxn>
                <a:cxn ang="0">
                  <a:pos x="163" y="720"/>
                </a:cxn>
                <a:cxn ang="0">
                  <a:pos x="151" y="716"/>
                </a:cxn>
                <a:cxn ang="0">
                  <a:pos x="195" y="674"/>
                </a:cxn>
                <a:cxn ang="0">
                  <a:pos x="211" y="644"/>
                </a:cxn>
                <a:cxn ang="0">
                  <a:pos x="209" y="626"/>
                </a:cxn>
                <a:cxn ang="0">
                  <a:pos x="195" y="620"/>
                </a:cxn>
                <a:cxn ang="0">
                  <a:pos x="165" y="596"/>
                </a:cxn>
                <a:cxn ang="0">
                  <a:pos x="99" y="534"/>
                </a:cxn>
                <a:cxn ang="0">
                  <a:pos x="61" y="506"/>
                </a:cxn>
                <a:cxn ang="0">
                  <a:pos x="23" y="470"/>
                </a:cxn>
                <a:cxn ang="0">
                  <a:pos x="7" y="434"/>
                </a:cxn>
                <a:cxn ang="0">
                  <a:pos x="5" y="396"/>
                </a:cxn>
                <a:cxn ang="0">
                  <a:pos x="1" y="392"/>
                </a:cxn>
              </a:cxnLst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0" name="Freeform 32"/>
            <p:cNvSpPr/>
            <p:nvPr/>
          </p:nvSpPr>
          <p:spPr>
            <a:xfrm rot="828663">
              <a:off x="242" y="3404"/>
              <a:ext cx="132" cy="1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1"/>
                </a:cxn>
                <a:cxn ang="0">
                  <a:pos x="22" y="5"/>
                </a:cxn>
                <a:cxn ang="0">
                  <a:pos x="45" y="13"/>
                </a:cxn>
                <a:cxn ang="0">
                  <a:pos x="70" y="26"/>
                </a:cxn>
                <a:cxn ang="0">
                  <a:pos x="94" y="47"/>
                </a:cxn>
                <a:cxn ang="0">
                  <a:pos x="116" y="76"/>
                </a:cxn>
                <a:cxn ang="0">
                  <a:pos x="130" y="116"/>
                </a:cxn>
                <a:cxn ang="0">
                  <a:pos x="132" y="167"/>
                </a:cxn>
                <a:cxn ang="0">
                  <a:pos x="127" y="167"/>
                </a:cxn>
                <a:cxn ang="0">
                  <a:pos x="120" y="167"/>
                </a:cxn>
                <a:cxn ang="0">
                  <a:pos x="113" y="167"/>
                </a:cxn>
                <a:cxn ang="0">
                  <a:pos x="105" y="165"/>
                </a:cxn>
                <a:cxn ang="0">
                  <a:pos x="98" y="164"/>
                </a:cxn>
                <a:cxn ang="0">
                  <a:pos x="90" y="161"/>
                </a:cxn>
                <a:cxn ang="0">
                  <a:pos x="80" y="155"/>
                </a:cxn>
                <a:cxn ang="0">
                  <a:pos x="70" y="149"/>
                </a:cxn>
                <a:cxn ang="0">
                  <a:pos x="64" y="135"/>
                </a:cxn>
                <a:cxn ang="0">
                  <a:pos x="64" y="119"/>
                </a:cxn>
                <a:cxn ang="0">
                  <a:pos x="68" y="103"/>
                </a:cxn>
                <a:cxn ang="0">
                  <a:pos x="71" y="86"/>
                </a:cxn>
                <a:cxn ang="0">
                  <a:pos x="68" y="66"/>
                </a:cxn>
                <a:cxn ang="0">
                  <a:pos x="58" y="46"/>
                </a:cxn>
                <a:cxn ang="0">
                  <a:pos x="38" y="25"/>
                </a:cxn>
                <a:cxn ang="0">
                  <a:pos x="0" y="0"/>
                </a:cxn>
              </a:cxnLst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1" name="Freeform 33"/>
            <p:cNvSpPr/>
            <p:nvPr/>
          </p:nvSpPr>
          <p:spPr>
            <a:xfrm rot="828663">
              <a:off x="266" y="3592"/>
              <a:ext cx="66" cy="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"/>
                </a:cxn>
                <a:cxn ang="0">
                  <a:pos x="7" y="3"/>
                </a:cxn>
                <a:cxn ang="0">
                  <a:pos x="16" y="9"/>
                </a:cxn>
                <a:cxn ang="0">
                  <a:pos x="26" y="13"/>
                </a:cxn>
                <a:cxn ang="0">
                  <a:pos x="35" y="16"/>
                </a:cxn>
                <a:cxn ang="0">
                  <a:pos x="46" y="18"/>
                </a:cxn>
                <a:cxn ang="0">
                  <a:pos x="56" y="19"/>
                </a:cxn>
                <a:cxn ang="0">
                  <a:pos x="66" y="17"/>
                </a:cxn>
                <a:cxn ang="0">
                  <a:pos x="65" y="27"/>
                </a:cxn>
                <a:cxn ang="0">
                  <a:pos x="61" y="35"/>
                </a:cxn>
                <a:cxn ang="0">
                  <a:pos x="54" y="41"/>
                </a:cxn>
                <a:cxn ang="0">
                  <a:pos x="45" y="43"/>
                </a:cxn>
                <a:cxn ang="0">
                  <a:pos x="34" y="42"/>
                </a:cxn>
                <a:cxn ang="0">
                  <a:pos x="23" y="34"/>
                </a:cxn>
                <a:cxn ang="0">
                  <a:pos x="12" y="22"/>
                </a:cxn>
                <a:cxn ang="0">
                  <a:pos x="0" y="0"/>
                </a:cxn>
              </a:cxnLst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2" name="Freeform 34"/>
            <p:cNvSpPr/>
            <p:nvPr/>
          </p:nvSpPr>
          <p:spPr>
            <a:xfrm>
              <a:off x="11" y="4110"/>
              <a:ext cx="118" cy="20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8"/>
                </a:cxn>
                <a:cxn ang="0">
                  <a:pos x="15" y="19"/>
                </a:cxn>
                <a:cxn ang="0">
                  <a:pos x="26" y="33"/>
                </a:cxn>
                <a:cxn ang="0">
                  <a:pos x="38" y="51"/>
                </a:cxn>
                <a:cxn ang="0">
                  <a:pos x="54" y="72"/>
                </a:cxn>
                <a:cxn ang="0">
                  <a:pos x="67" y="94"/>
                </a:cxn>
                <a:cxn ang="0">
                  <a:pos x="79" y="119"/>
                </a:cxn>
                <a:cxn ang="0">
                  <a:pos x="87" y="146"/>
                </a:cxn>
                <a:cxn ang="0">
                  <a:pos x="94" y="175"/>
                </a:cxn>
                <a:cxn ang="0">
                  <a:pos x="91" y="209"/>
                </a:cxn>
                <a:cxn ang="0">
                  <a:pos x="118" y="209"/>
                </a:cxn>
                <a:cxn ang="0">
                  <a:pos x="117" y="177"/>
                </a:cxn>
                <a:cxn ang="0">
                  <a:pos x="104" y="119"/>
                </a:cxn>
                <a:cxn ang="0">
                  <a:pos x="82" y="69"/>
                </a:cxn>
                <a:cxn ang="0">
                  <a:pos x="47" y="27"/>
                </a:cxn>
                <a:cxn ang="0">
                  <a:pos x="0" y="0"/>
                </a:cxn>
              </a:cxnLst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3" name="Freeform 35"/>
            <p:cNvSpPr/>
            <p:nvPr/>
          </p:nvSpPr>
          <p:spPr>
            <a:xfrm>
              <a:off x="0" y="3968"/>
              <a:ext cx="130" cy="128"/>
            </a:xfrm>
            <a:custGeom>
              <a:avLst/>
              <a:gdLst/>
              <a:ahLst/>
              <a:cxnLst>
                <a:cxn ang="0">
                  <a:pos x="103" y="0"/>
                </a:cxn>
                <a:cxn ang="0">
                  <a:pos x="130" y="128"/>
                </a:cxn>
                <a:cxn ang="0">
                  <a:pos x="125" y="126"/>
                </a:cxn>
                <a:cxn ang="0">
                  <a:pos x="111" y="121"/>
                </a:cxn>
                <a:cxn ang="0">
                  <a:pos x="92" y="111"/>
                </a:cxn>
                <a:cxn ang="0">
                  <a:pos x="68" y="103"/>
                </a:cxn>
                <a:cxn ang="0">
                  <a:pos x="41" y="94"/>
                </a:cxn>
                <a:cxn ang="0">
                  <a:pos x="19" y="90"/>
                </a:cxn>
                <a:cxn ang="0">
                  <a:pos x="0" y="93"/>
                </a:cxn>
                <a:cxn ang="0">
                  <a:pos x="0" y="72"/>
                </a:cxn>
                <a:cxn ang="0">
                  <a:pos x="12" y="70"/>
                </a:cxn>
                <a:cxn ang="0">
                  <a:pos x="24" y="66"/>
                </a:cxn>
                <a:cxn ang="0">
                  <a:pos x="38" y="66"/>
                </a:cxn>
                <a:cxn ang="0">
                  <a:pos x="51" y="67"/>
                </a:cxn>
                <a:cxn ang="0">
                  <a:pos x="65" y="70"/>
                </a:cxn>
                <a:cxn ang="0">
                  <a:pos x="78" y="78"/>
                </a:cxn>
                <a:cxn ang="0">
                  <a:pos x="81" y="74"/>
                </a:cxn>
                <a:cxn ang="0">
                  <a:pos x="81" y="58"/>
                </a:cxn>
                <a:cxn ang="0">
                  <a:pos x="82" y="37"/>
                </a:cxn>
                <a:cxn ang="0">
                  <a:pos x="82" y="29"/>
                </a:cxn>
                <a:cxn ang="0">
                  <a:pos x="80" y="29"/>
                </a:cxn>
                <a:cxn ang="0">
                  <a:pos x="77" y="27"/>
                </a:cxn>
                <a:cxn ang="0">
                  <a:pos x="76" y="22"/>
                </a:cxn>
                <a:cxn ang="0">
                  <a:pos x="75" y="19"/>
                </a:cxn>
                <a:cxn ang="0">
                  <a:pos x="76" y="15"/>
                </a:cxn>
                <a:cxn ang="0">
                  <a:pos x="79" y="10"/>
                </a:cxn>
                <a:cxn ang="0">
                  <a:pos x="89" y="6"/>
                </a:cxn>
                <a:cxn ang="0">
                  <a:pos x="103" y="0"/>
                </a:cxn>
              </a:cxnLst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4" name="Freeform 36"/>
            <p:cNvSpPr/>
            <p:nvPr/>
          </p:nvSpPr>
          <p:spPr>
            <a:xfrm>
              <a:off x="0" y="3949"/>
              <a:ext cx="47" cy="86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15" y="37"/>
                </a:cxn>
                <a:cxn ang="0">
                  <a:pos x="0" y="59"/>
                </a:cxn>
                <a:cxn ang="0">
                  <a:pos x="0" y="86"/>
                </a:cxn>
                <a:cxn ang="0">
                  <a:pos x="8" y="82"/>
                </a:cxn>
                <a:cxn ang="0">
                  <a:pos x="20" y="73"/>
                </a:cxn>
                <a:cxn ang="0">
                  <a:pos x="33" y="63"/>
                </a:cxn>
                <a:cxn ang="0">
                  <a:pos x="42" y="51"/>
                </a:cxn>
                <a:cxn ang="0">
                  <a:pos x="47" y="36"/>
                </a:cxn>
                <a:cxn ang="0">
                  <a:pos x="46" y="19"/>
                </a:cxn>
                <a:cxn ang="0">
                  <a:pos x="37" y="0"/>
                </a:cxn>
              </a:cxnLst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5" name="Freeform 37"/>
            <p:cNvSpPr/>
            <p:nvPr/>
          </p:nvSpPr>
          <p:spPr>
            <a:xfrm>
              <a:off x="0" y="3239"/>
              <a:ext cx="497" cy="740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41" y="4"/>
                </a:cxn>
                <a:cxn ang="0">
                  <a:pos x="101" y="0"/>
                </a:cxn>
                <a:cxn ang="0">
                  <a:pos x="170" y="4"/>
                </a:cxn>
                <a:cxn ang="0">
                  <a:pos x="248" y="21"/>
                </a:cxn>
                <a:cxn ang="0">
                  <a:pos x="323" y="50"/>
                </a:cxn>
                <a:cxn ang="0">
                  <a:pos x="382" y="90"/>
                </a:cxn>
                <a:cxn ang="0">
                  <a:pos x="428" y="141"/>
                </a:cxn>
                <a:cxn ang="0">
                  <a:pos x="463" y="199"/>
                </a:cxn>
                <a:cxn ang="0">
                  <a:pos x="485" y="262"/>
                </a:cxn>
                <a:cxn ang="0">
                  <a:pos x="496" y="327"/>
                </a:cxn>
                <a:cxn ang="0">
                  <a:pos x="497" y="396"/>
                </a:cxn>
                <a:cxn ang="0">
                  <a:pos x="487" y="462"/>
                </a:cxn>
                <a:cxn ang="0">
                  <a:pos x="470" y="527"/>
                </a:cxn>
                <a:cxn ang="0">
                  <a:pos x="443" y="586"/>
                </a:cxn>
                <a:cxn ang="0">
                  <a:pos x="406" y="639"/>
                </a:cxn>
                <a:cxn ang="0">
                  <a:pos x="364" y="683"/>
                </a:cxn>
                <a:cxn ang="0">
                  <a:pos x="315" y="715"/>
                </a:cxn>
                <a:cxn ang="0">
                  <a:pos x="259" y="736"/>
                </a:cxn>
                <a:cxn ang="0">
                  <a:pos x="198" y="740"/>
                </a:cxn>
                <a:cxn ang="0">
                  <a:pos x="131" y="727"/>
                </a:cxn>
                <a:cxn ang="0">
                  <a:pos x="167" y="728"/>
                </a:cxn>
                <a:cxn ang="0">
                  <a:pos x="204" y="718"/>
                </a:cxn>
                <a:cxn ang="0">
                  <a:pos x="238" y="700"/>
                </a:cxn>
                <a:cxn ang="0">
                  <a:pos x="272" y="670"/>
                </a:cxn>
                <a:cxn ang="0">
                  <a:pos x="304" y="635"/>
                </a:cxn>
                <a:cxn ang="0">
                  <a:pos x="333" y="594"/>
                </a:cxn>
                <a:cxn ang="0">
                  <a:pos x="358" y="549"/>
                </a:cxn>
                <a:cxn ang="0">
                  <a:pos x="381" y="500"/>
                </a:cxn>
                <a:cxn ang="0">
                  <a:pos x="396" y="449"/>
                </a:cxn>
                <a:cxn ang="0">
                  <a:pos x="408" y="397"/>
                </a:cxn>
                <a:cxn ang="0">
                  <a:pos x="414" y="346"/>
                </a:cxn>
                <a:cxn ang="0">
                  <a:pos x="412" y="296"/>
                </a:cxn>
                <a:cxn ang="0">
                  <a:pos x="402" y="251"/>
                </a:cxn>
                <a:cxn ang="0">
                  <a:pos x="384" y="208"/>
                </a:cxn>
                <a:cxn ang="0">
                  <a:pos x="357" y="172"/>
                </a:cxn>
                <a:cxn ang="0">
                  <a:pos x="320" y="142"/>
                </a:cxn>
                <a:cxn ang="0">
                  <a:pos x="260" y="107"/>
                </a:cxn>
                <a:cxn ang="0">
                  <a:pos x="203" y="82"/>
                </a:cxn>
                <a:cxn ang="0">
                  <a:pos x="154" y="65"/>
                </a:cxn>
                <a:cxn ang="0">
                  <a:pos x="108" y="56"/>
                </a:cxn>
                <a:cxn ang="0">
                  <a:pos x="68" y="55"/>
                </a:cxn>
                <a:cxn ang="0">
                  <a:pos x="32" y="61"/>
                </a:cxn>
                <a:cxn ang="0">
                  <a:pos x="0" y="70"/>
                </a:cxn>
                <a:cxn ang="0">
                  <a:pos x="0" y="13"/>
                </a:cxn>
              </a:cxnLst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6" name="Freeform 38"/>
            <p:cNvSpPr/>
            <p:nvPr/>
          </p:nvSpPr>
          <p:spPr>
            <a:xfrm rot="1584153">
              <a:off x="20" y="410"/>
              <a:ext cx="344" cy="2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6"/>
                </a:cxn>
                <a:cxn ang="0">
                  <a:pos x="4" y="52"/>
                </a:cxn>
                <a:cxn ang="0">
                  <a:pos x="8" y="78"/>
                </a:cxn>
                <a:cxn ang="0">
                  <a:pos x="15" y="101"/>
                </a:cxn>
                <a:cxn ang="0">
                  <a:pos x="24" y="123"/>
                </a:cxn>
                <a:cxn ang="0">
                  <a:pos x="36" y="146"/>
                </a:cxn>
                <a:cxn ang="0">
                  <a:pos x="51" y="166"/>
                </a:cxn>
                <a:cxn ang="0">
                  <a:pos x="68" y="184"/>
                </a:cxn>
                <a:cxn ang="0">
                  <a:pos x="90" y="201"/>
                </a:cxn>
                <a:cxn ang="0">
                  <a:pos x="115" y="215"/>
                </a:cxn>
                <a:cxn ang="0">
                  <a:pos x="142" y="226"/>
                </a:cxn>
                <a:cxn ang="0">
                  <a:pos x="175" y="236"/>
                </a:cxn>
                <a:cxn ang="0">
                  <a:pos x="211" y="242"/>
                </a:cxn>
                <a:cxn ang="0">
                  <a:pos x="252" y="245"/>
                </a:cxn>
                <a:cxn ang="0">
                  <a:pos x="294" y="244"/>
                </a:cxn>
                <a:cxn ang="0">
                  <a:pos x="344" y="240"/>
                </a:cxn>
                <a:cxn ang="0">
                  <a:pos x="300" y="235"/>
                </a:cxn>
                <a:cxn ang="0">
                  <a:pos x="261" y="227"/>
                </a:cxn>
                <a:cxn ang="0">
                  <a:pos x="228" y="219"/>
                </a:cxn>
                <a:cxn ang="0">
                  <a:pos x="198" y="211"/>
                </a:cxn>
                <a:cxn ang="0">
                  <a:pos x="171" y="200"/>
                </a:cxn>
                <a:cxn ang="0">
                  <a:pos x="150" y="188"/>
                </a:cxn>
                <a:cxn ang="0">
                  <a:pos x="130" y="175"/>
                </a:cxn>
                <a:cxn ang="0">
                  <a:pos x="112" y="160"/>
                </a:cxn>
                <a:cxn ang="0">
                  <a:pos x="96" y="146"/>
                </a:cxn>
                <a:cxn ang="0">
                  <a:pos x="82" y="129"/>
                </a:cxn>
                <a:cxn ang="0">
                  <a:pos x="70" y="111"/>
                </a:cxn>
                <a:cxn ang="0">
                  <a:pos x="58" y="91"/>
                </a:cxn>
                <a:cxn ang="0">
                  <a:pos x="44" y="71"/>
                </a:cxn>
                <a:cxn ang="0">
                  <a:pos x="31" y="49"/>
                </a:cxn>
                <a:cxn ang="0">
                  <a:pos x="16" y="25"/>
                </a:cxn>
                <a:cxn ang="0">
                  <a:pos x="0" y="0"/>
                </a:cxn>
              </a:cxnLst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7" name="Freeform 39"/>
            <p:cNvSpPr/>
            <p:nvPr/>
          </p:nvSpPr>
          <p:spPr>
            <a:xfrm rot="1584153">
              <a:off x="242" y="756"/>
              <a:ext cx="167" cy="115"/>
            </a:xfrm>
            <a:custGeom>
              <a:avLst/>
              <a:gdLst/>
              <a:ahLst/>
              <a:cxnLst>
                <a:cxn ang="0">
                  <a:pos x="104" y="0"/>
                </a:cxn>
                <a:cxn ang="0">
                  <a:pos x="167" y="113"/>
                </a:cxn>
                <a:cxn ang="0">
                  <a:pos x="162" y="112"/>
                </a:cxn>
                <a:cxn ang="0">
                  <a:pos x="144" y="110"/>
                </a:cxn>
                <a:cxn ang="0">
                  <a:pos x="120" y="106"/>
                </a:cxn>
                <a:cxn ang="0">
                  <a:pos x="92" y="104"/>
                </a:cxn>
                <a:cxn ang="0">
                  <a:pos x="61" y="101"/>
                </a:cxn>
                <a:cxn ang="0">
                  <a:pos x="34" y="102"/>
                </a:cxn>
                <a:cxn ang="0">
                  <a:pos x="12" y="107"/>
                </a:cxn>
                <a:cxn ang="0">
                  <a:pos x="0" y="115"/>
                </a:cxn>
                <a:cxn ang="0">
                  <a:pos x="5" y="102"/>
                </a:cxn>
                <a:cxn ang="0">
                  <a:pos x="11" y="93"/>
                </a:cxn>
                <a:cxn ang="0">
                  <a:pos x="22" y="86"/>
                </a:cxn>
                <a:cxn ang="0">
                  <a:pos x="34" y="79"/>
                </a:cxn>
                <a:cxn ang="0">
                  <a:pos x="48" y="75"/>
                </a:cxn>
                <a:cxn ang="0">
                  <a:pos x="63" y="74"/>
                </a:cxn>
                <a:cxn ang="0">
                  <a:pos x="79" y="74"/>
                </a:cxn>
                <a:cxn ang="0">
                  <a:pos x="97" y="77"/>
                </a:cxn>
                <a:cxn ang="0">
                  <a:pos x="98" y="74"/>
                </a:cxn>
                <a:cxn ang="0">
                  <a:pos x="94" y="59"/>
                </a:cxn>
                <a:cxn ang="0">
                  <a:pos x="90" y="40"/>
                </a:cxn>
                <a:cxn ang="0">
                  <a:pos x="88" y="31"/>
                </a:cxn>
                <a:cxn ang="0">
                  <a:pos x="85" y="31"/>
                </a:cxn>
                <a:cxn ang="0">
                  <a:pos x="82" y="30"/>
                </a:cxn>
                <a:cxn ang="0">
                  <a:pos x="79" y="27"/>
                </a:cxn>
                <a:cxn ang="0">
                  <a:pos x="77" y="24"/>
                </a:cxn>
                <a:cxn ang="0">
                  <a:pos x="77" y="20"/>
                </a:cxn>
                <a:cxn ang="0">
                  <a:pos x="79" y="15"/>
                </a:cxn>
                <a:cxn ang="0">
                  <a:pos x="89" y="8"/>
                </a:cxn>
                <a:cxn ang="0">
                  <a:pos x="104" y="0"/>
                </a:cxn>
              </a:cxnLst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8" name="Freeform 40"/>
            <p:cNvSpPr/>
            <p:nvPr/>
          </p:nvSpPr>
          <p:spPr>
            <a:xfrm rot="1584153">
              <a:off x="574" y="286"/>
              <a:ext cx="147" cy="1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1"/>
                </a:cxn>
                <a:cxn ang="0">
                  <a:pos x="24" y="5"/>
                </a:cxn>
                <a:cxn ang="0">
                  <a:pos x="50" y="12"/>
                </a:cxn>
                <a:cxn ang="0">
                  <a:pos x="78" y="25"/>
                </a:cxn>
                <a:cxn ang="0">
                  <a:pos x="105" y="45"/>
                </a:cxn>
                <a:cxn ang="0">
                  <a:pos x="129" y="73"/>
                </a:cxn>
                <a:cxn ang="0">
                  <a:pos x="144" y="111"/>
                </a:cxn>
                <a:cxn ang="0">
                  <a:pos x="147" y="160"/>
                </a:cxn>
                <a:cxn ang="0">
                  <a:pos x="142" y="160"/>
                </a:cxn>
                <a:cxn ang="0">
                  <a:pos x="134" y="160"/>
                </a:cxn>
                <a:cxn ang="0">
                  <a:pos x="125" y="160"/>
                </a:cxn>
                <a:cxn ang="0">
                  <a:pos x="117" y="158"/>
                </a:cxn>
                <a:cxn ang="0">
                  <a:pos x="109" y="157"/>
                </a:cxn>
                <a:cxn ang="0">
                  <a:pos x="100" y="154"/>
                </a:cxn>
                <a:cxn ang="0">
                  <a:pos x="89" y="149"/>
                </a:cxn>
                <a:cxn ang="0">
                  <a:pos x="78" y="143"/>
                </a:cxn>
                <a:cxn ang="0">
                  <a:pos x="71" y="129"/>
                </a:cxn>
                <a:cxn ang="0">
                  <a:pos x="71" y="114"/>
                </a:cxn>
                <a:cxn ang="0">
                  <a:pos x="76" y="98"/>
                </a:cxn>
                <a:cxn ang="0">
                  <a:pos x="80" y="82"/>
                </a:cxn>
                <a:cxn ang="0">
                  <a:pos x="76" y="64"/>
                </a:cxn>
                <a:cxn ang="0">
                  <a:pos x="65" y="44"/>
                </a:cxn>
                <a:cxn ang="0">
                  <a:pos x="42" y="24"/>
                </a:cxn>
                <a:cxn ang="0">
                  <a:pos x="0" y="0"/>
                </a:cxn>
              </a:cxnLst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9" name="Freeform 41"/>
            <p:cNvSpPr/>
            <p:nvPr/>
          </p:nvSpPr>
          <p:spPr>
            <a:xfrm rot="1584153">
              <a:off x="236" y="721"/>
              <a:ext cx="62" cy="97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27" y="39"/>
                </a:cxn>
                <a:cxn ang="0">
                  <a:pos x="20" y="64"/>
                </a:cxn>
                <a:cxn ang="0">
                  <a:pos x="15" y="82"/>
                </a:cxn>
                <a:cxn ang="0">
                  <a:pos x="0" y="97"/>
                </a:cxn>
                <a:cxn ang="0">
                  <a:pos x="16" y="91"/>
                </a:cxn>
                <a:cxn ang="0">
                  <a:pos x="31" y="83"/>
                </a:cxn>
                <a:cxn ang="0">
                  <a:pos x="43" y="71"/>
                </a:cxn>
                <a:cxn ang="0">
                  <a:pos x="54" y="59"/>
                </a:cxn>
                <a:cxn ang="0">
                  <a:pos x="61" y="45"/>
                </a:cxn>
                <a:cxn ang="0">
                  <a:pos x="62" y="31"/>
                </a:cxn>
                <a:cxn ang="0">
                  <a:pos x="57" y="15"/>
                </a:cxn>
                <a:cxn ang="0">
                  <a:pos x="42" y="0"/>
                </a:cxn>
              </a:cxnLst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0" name="Freeform 42"/>
            <p:cNvSpPr/>
            <p:nvPr/>
          </p:nvSpPr>
          <p:spPr>
            <a:xfrm rot="1584153">
              <a:off x="585" y="466"/>
              <a:ext cx="72" cy="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"/>
                </a:cxn>
                <a:cxn ang="0">
                  <a:pos x="8" y="3"/>
                </a:cxn>
                <a:cxn ang="0">
                  <a:pos x="17" y="8"/>
                </a:cxn>
                <a:cxn ang="0">
                  <a:pos x="28" y="12"/>
                </a:cxn>
                <a:cxn ang="0">
                  <a:pos x="39" y="15"/>
                </a:cxn>
                <a:cxn ang="0">
                  <a:pos x="51" y="17"/>
                </a:cxn>
                <a:cxn ang="0">
                  <a:pos x="61" y="18"/>
                </a:cxn>
                <a:cxn ang="0">
                  <a:pos x="72" y="16"/>
                </a:cxn>
                <a:cxn ang="0">
                  <a:pos x="71" y="26"/>
                </a:cxn>
                <a:cxn ang="0">
                  <a:pos x="67" y="34"/>
                </a:cxn>
                <a:cxn ang="0">
                  <a:pos x="59" y="39"/>
                </a:cxn>
                <a:cxn ang="0">
                  <a:pos x="49" y="41"/>
                </a:cxn>
                <a:cxn ang="0">
                  <a:pos x="37" y="40"/>
                </a:cxn>
                <a:cxn ang="0">
                  <a:pos x="25" y="33"/>
                </a:cxn>
                <a:cxn ang="0">
                  <a:pos x="13" y="21"/>
                </a:cxn>
                <a:cxn ang="0">
                  <a:pos x="0" y="0"/>
                </a:cxn>
              </a:cxnLst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1" name="Freeform 43"/>
            <p:cNvSpPr/>
            <p:nvPr/>
          </p:nvSpPr>
          <p:spPr>
            <a:xfrm>
              <a:off x="0" y="886"/>
              <a:ext cx="360" cy="65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269" y="9"/>
                </a:cxn>
                <a:cxn ang="0">
                  <a:pos x="277" y="22"/>
                </a:cxn>
                <a:cxn ang="0">
                  <a:pos x="286" y="39"/>
                </a:cxn>
                <a:cxn ang="0">
                  <a:pos x="297" y="58"/>
                </a:cxn>
                <a:cxn ang="0">
                  <a:pos x="309" y="83"/>
                </a:cxn>
                <a:cxn ang="0">
                  <a:pos x="319" y="108"/>
                </a:cxn>
                <a:cxn ang="0">
                  <a:pos x="329" y="136"/>
                </a:cxn>
                <a:cxn ang="0">
                  <a:pos x="333" y="163"/>
                </a:cxn>
                <a:cxn ang="0">
                  <a:pos x="336" y="193"/>
                </a:cxn>
                <a:cxn ang="0">
                  <a:pos x="332" y="223"/>
                </a:cxn>
                <a:cxn ang="0">
                  <a:pos x="323" y="255"/>
                </a:cxn>
                <a:cxn ang="0">
                  <a:pos x="310" y="285"/>
                </a:cxn>
                <a:cxn ang="0">
                  <a:pos x="287" y="315"/>
                </a:cxn>
                <a:cxn ang="0">
                  <a:pos x="257" y="343"/>
                </a:cxn>
                <a:cxn ang="0">
                  <a:pos x="218" y="370"/>
                </a:cxn>
                <a:cxn ang="0">
                  <a:pos x="167" y="396"/>
                </a:cxn>
                <a:cxn ang="0">
                  <a:pos x="111" y="425"/>
                </a:cxn>
                <a:cxn ang="0">
                  <a:pos x="69" y="457"/>
                </a:cxn>
                <a:cxn ang="0">
                  <a:pos x="35" y="490"/>
                </a:cxn>
                <a:cxn ang="0">
                  <a:pos x="12" y="526"/>
                </a:cxn>
                <a:cxn ang="0">
                  <a:pos x="0" y="553"/>
                </a:cxn>
                <a:cxn ang="0">
                  <a:pos x="0" y="650"/>
                </a:cxn>
                <a:cxn ang="0">
                  <a:pos x="6" y="628"/>
                </a:cxn>
                <a:cxn ang="0">
                  <a:pos x="19" y="594"/>
                </a:cxn>
                <a:cxn ang="0">
                  <a:pos x="43" y="551"/>
                </a:cxn>
                <a:cxn ang="0">
                  <a:pos x="76" y="503"/>
                </a:cxn>
                <a:cxn ang="0">
                  <a:pos x="125" y="454"/>
                </a:cxn>
                <a:cxn ang="0">
                  <a:pos x="190" y="408"/>
                </a:cxn>
                <a:cxn ang="0">
                  <a:pos x="275" y="365"/>
                </a:cxn>
                <a:cxn ang="0">
                  <a:pos x="308" y="342"/>
                </a:cxn>
                <a:cxn ang="0">
                  <a:pos x="335" y="305"/>
                </a:cxn>
                <a:cxn ang="0">
                  <a:pos x="352" y="255"/>
                </a:cxn>
                <a:cxn ang="0">
                  <a:pos x="360" y="201"/>
                </a:cxn>
                <a:cxn ang="0">
                  <a:pos x="356" y="144"/>
                </a:cxn>
                <a:cxn ang="0">
                  <a:pos x="341" y="88"/>
                </a:cxn>
                <a:cxn ang="0">
                  <a:pos x="311" y="39"/>
                </a:cxn>
                <a:cxn ang="0">
                  <a:pos x="264" y="0"/>
                </a:cxn>
              </a:cxnLst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2" name="Freeform 44"/>
            <p:cNvSpPr/>
            <p:nvPr/>
          </p:nvSpPr>
          <p:spPr>
            <a:xfrm rot="1584153">
              <a:off x="56" y="84"/>
              <a:ext cx="804" cy="686"/>
            </a:xfrm>
            <a:custGeom>
              <a:avLst/>
              <a:gdLst/>
              <a:ahLst/>
              <a:cxnLst>
                <a:cxn ang="0">
                  <a:pos x="22" y="381"/>
                </a:cxn>
                <a:cxn ang="0">
                  <a:pos x="8" y="351"/>
                </a:cxn>
                <a:cxn ang="0">
                  <a:pos x="0" y="298"/>
                </a:cxn>
                <a:cxn ang="0">
                  <a:pos x="5" y="229"/>
                </a:cxn>
                <a:cxn ang="0">
                  <a:pos x="34" y="156"/>
                </a:cxn>
                <a:cxn ang="0">
                  <a:pos x="93" y="87"/>
                </a:cxn>
                <a:cxn ang="0">
                  <a:pos x="192" y="32"/>
                </a:cxn>
                <a:cxn ang="0">
                  <a:pos x="333" y="2"/>
                </a:cxn>
                <a:cxn ang="0">
                  <a:pos x="513" y="9"/>
                </a:cxn>
                <a:cxn ang="0">
                  <a:pos x="653" y="70"/>
                </a:cxn>
                <a:cxn ang="0">
                  <a:pos x="747" y="170"/>
                </a:cxn>
                <a:cxn ang="0">
                  <a:pos x="797" y="293"/>
                </a:cxn>
                <a:cxn ang="0">
                  <a:pos x="803" y="421"/>
                </a:cxn>
                <a:cxn ang="0">
                  <a:pos x="764" y="541"/>
                </a:cxn>
                <a:cxn ang="0">
                  <a:pos x="684" y="633"/>
                </a:cxn>
                <a:cxn ang="0">
                  <a:pos x="563" y="683"/>
                </a:cxn>
                <a:cxn ang="0">
                  <a:pos x="525" y="679"/>
                </a:cxn>
                <a:cxn ang="0">
                  <a:pos x="595" y="636"/>
                </a:cxn>
                <a:cxn ang="0">
                  <a:pos x="650" y="560"/>
                </a:cxn>
                <a:cxn ang="0">
                  <a:pos x="687" y="468"/>
                </a:cxn>
                <a:cxn ang="0">
                  <a:pos x="701" y="366"/>
                </a:cxn>
                <a:cxn ang="0">
                  <a:pos x="693" y="266"/>
                </a:cxn>
                <a:cxn ang="0">
                  <a:pos x="654" y="179"/>
                </a:cxn>
                <a:cxn ang="0">
                  <a:pos x="584" y="115"/>
                </a:cxn>
                <a:cxn ang="0">
                  <a:pos x="460" y="77"/>
                </a:cxn>
                <a:cxn ang="0">
                  <a:pos x="332" y="63"/>
                </a:cxn>
                <a:cxn ang="0">
                  <a:pos x="235" y="73"/>
                </a:cxn>
                <a:cxn ang="0">
                  <a:pos x="163" y="104"/>
                </a:cxn>
                <a:cxn ang="0">
                  <a:pos x="113" y="153"/>
                </a:cxn>
                <a:cxn ang="0">
                  <a:pos x="77" y="212"/>
                </a:cxn>
                <a:cxn ang="0">
                  <a:pos x="54" y="280"/>
                </a:cxn>
                <a:cxn ang="0">
                  <a:pos x="38" y="349"/>
                </a:cxn>
              </a:cxnLst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81965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42913" y="103188"/>
            <a:ext cx="8243888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Rectangle 4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45611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1967" name="Rectangle 4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1968" name="Rectangle 4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1969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102533F-97C6-4EE7-8C06-8880FB2448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3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4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5.bin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Text Box 2"/>
          <p:cNvSpPr txBox="1"/>
          <p:nvPr/>
        </p:nvSpPr>
        <p:spPr>
          <a:xfrm>
            <a:off x="3048000" y="852488"/>
            <a:ext cx="3124200" cy="8239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4400" dirty="0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第</a:t>
            </a:r>
            <a:r>
              <a:rPr lang="en-US" altLang="zh-CN" sz="4400" dirty="0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4</a:t>
            </a:r>
            <a:r>
              <a:rPr lang="zh-CN" altLang="en-US" sz="4400" dirty="0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章 串</a:t>
            </a:r>
            <a:r>
              <a:rPr lang="zh-CN" altLang="en-US" sz="4800" b="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endParaRPr lang="zh-CN" altLang="en-US" sz="4800" b="0" dirty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3075" name="Text Box 3"/>
          <p:cNvSpPr txBox="1"/>
          <p:nvPr/>
        </p:nvSpPr>
        <p:spPr>
          <a:xfrm>
            <a:off x="2105025" y="2105025"/>
            <a:ext cx="5715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fontAlgn="t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4.1 </a:t>
            </a:r>
            <a:r>
              <a:rPr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串的基本概念</a:t>
            </a:r>
            <a:endParaRPr lang="zh-CN" altLang="en-US" sz="2800" b="0" dirty="0">
              <a:solidFill>
                <a:srgbClr val="FF33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3076" name="Text Box 4">
            <a:hlinkClick r:id="rId1" action="ppaction://hlinksldjump"/>
          </p:cNvPr>
          <p:cNvSpPr txBox="1"/>
          <p:nvPr/>
        </p:nvSpPr>
        <p:spPr>
          <a:xfrm>
            <a:off x="2076450" y="2833688"/>
            <a:ext cx="5029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4.2 </a:t>
            </a:r>
            <a:r>
              <a:rPr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串的存储结构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endParaRPr lang="zh-CN" altLang="en-US" sz="2800" b="0" dirty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3077" name="Text Box 5">
            <a:hlinkClick r:id="" action="ppaction://noaction"/>
          </p:cNvPr>
          <p:cNvSpPr txBox="1"/>
          <p:nvPr/>
        </p:nvSpPr>
        <p:spPr>
          <a:xfrm>
            <a:off x="3048000" y="4387850"/>
            <a:ext cx="28194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FF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本章小结</a:t>
            </a:r>
            <a:endParaRPr lang="zh-CN" altLang="en-US" sz="3600" b="0" dirty="0">
              <a:solidFill>
                <a:srgbClr val="FF33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078" name="Text Box 6">
            <a:hlinkClick r:id="rId1" action="ppaction://hlinksldjump"/>
          </p:cNvPr>
          <p:cNvSpPr txBox="1"/>
          <p:nvPr/>
        </p:nvSpPr>
        <p:spPr>
          <a:xfrm>
            <a:off x="2071688" y="3505200"/>
            <a:ext cx="5029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4.3 </a:t>
            </a:r>
            <a:r>
              <a:rPr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串的模式匹配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endParaRPr lang="zh-CN" altLang="en-US" sz="2800" b="0" dirty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Text Box 2"/>
          <p:cNvSpPr txBox="1"/>
          <p:nvPr/>
        </p:nvSpPr>
        <p:spPr>
          <a:xfrm>
            <a:off x="539750" y="476250"/>
            <a:ext cx="5986463" cy="384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     </a:t>
            </a:r>
            <a:r>
              <a:rPr lang="zh-CN" altLang="en-US" dirty="0">
                <a:latin typeface="Times New Roman" panose="02020603050405020304" pitchFamily="18" charset="0"/>
              </a:rPr>
              <a:t>顺序串中实现串的基本运算如下。     </a:t>
            </a:r>
            <a:endParaRPr lang="zh-CN" altLang="en-US" dirty="0">
              <a:latin typeface="Courier New" panose="02070309020205020404" pitchFamily="49" charset="0"/>
            </a:endParaRPr>
          </a:p>
        </p:txBody>
      </p:sp>
      <p:sp>
        <p:nvSpPr>
          <p:cNvPr id="13315" name="Text Box 3"/>
          <p:cNvSpPr txBox="1"/>
          <p:nvPr/>
        </p:nvSpPr>
        <p:spPr>
          <a:xfrm>
            <a:off x="684213" y="836613"/>
            <a:ext cx="7991475" cy="1041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30000"/>
              </a:lnSpc>
            </a:pP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StrAssign(s,cstr)</a:t>
            </a:r>
            <a:endParaRPr lang="en-US" altLang="zh-CN" dirty="0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将一个字符串常量赋给串</a:t>
            </a:r>
            <a:r>
              <a:rPr lang="en-US" altLang="zh-CN" dirty="0"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</a:rPr>
              <a:t>，即生成一个其值等于</a:t>
            </a:r>
            <a:r>
              <a:rPr lang="en-US" altLang="zh-CN" dirty="0">
                <a:latin typeface="Times New Roman" panose="02020603050405020304" pitchFamily="18" charset="0"/>
              </a:rPr>
              <a:t>cstr</a:t>
            </a:r>
            <a:r>
              <a:rPr lang="zh-CN" altLang="en-US" dirty="0">
                <a:latin typeface="Times New Roman" panose="02020603050405020304" pitchFamily="18" charset="0"/>
              </a:rPr>
              <a:t>的串</a:t>
            </a:r>
            <a:r>
              <a:rPr lang="en-US" altLang="zh-CN" dirty="0"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3316" name="Text Box 4"/>
          <p:cNvSpPr txBox="1"/>
          <p:nvPr/>
        </p:nvSpPr>
        <p:spPr>
          <a:xfrm>
            <a:off x="684213" y="2060575"/>
            <a:ext cx="8208962" cy="1920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dirty="0">
                <a:solidFill>
                  <a:srgbClr val="FF3300"/>
                </a:solidFill>
                <a:latin typeface="Courier New" panose="02070309020205020404" pitchFamily="49" charset="0"/>
              </a:rPr>
              <a:t>StrAssign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(SqString &amp;s,char cstr[])//s</a:t>
            </a:r>
            <a:r>
              <a:rPr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为引用型参数</a:t>
            </a:r>
            <a:endParaRPr lang="zh-CN" altLang="en-US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{  int i;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for (i=0;cstr[i]!='\0';i++)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s.data[i]=cstr[i];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s.length=i;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  <p:sp>
        <p:nvSpPr>
          <p:cNvPr id="13317" name="Line 5"/>
          <p:cNvSpPr/>
          <p:nvPr/>
        </p:nvSpPr>
        <p:spPr>
          <a:xfrm flipV="1">
            <a:off x="2484438" y="3933825"/>
            <a:ext cx="0" cy="50323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3318" name="Text Box 6"/>
          <p:cNvSpPr txBox="1"/>
          <p:nvPr/>
        </p:nvSpPr>
        <p:spPr>
          <a:xfrm>
            <a:off x="1547813" y="4508500"/>
            <a:ext cx="36718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建立顺序串的算法。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Text Box 2"/>
          <p:cNvSpPr txBox="1"/>
          <p:nvPr/>
        </p:nvSpPr>
        <p:spPr>
          <a:xfrm>
            <a:off x="539750" y="476250"/>
            <a:ext cx="7543800" cy="968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StrCopy(s,t)</a:t>
            </a:r>
            <a:endParaRPr lang="en-US" altLang="zh-CN" dirty="0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将串</a:t>
            </a:r>
            <a:r>
              <a:rPr lang="en-US" altLang="zh-CN" dirty="0">
                <a:latin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</a:rPr>
              <a:t>复制给串</a:t>
            </a:r>
            <a:r>
              <a:rPr lang="en-US" altLang="zh-CN" dirty="0"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4339" name="Text Box 3"/>
          <p:cNvSpPr txBox="1"/>
          <p:nvPr/>
        </p:nvSpPr>
        <p:spPr>
          <a:xfrm>
            <a:off x="684213" y="1628775"/>
            <a:ext cx="8135937" cy="210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1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dirty="0">
                <a:solidFill>
                  <a:srgbClr val="FF3300"/>
                </a:solidFill>
                <a:latin typeface="Courier New" panose="02070309020205020404" pitchFamily="49" charset="0"/>
              </a:rPr>
              <a:t>StrCopy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</a:rPr>
              <a:t>(SqString &amp;s,SqString t)//s</a:t>
            </a:r>
            <a:r>
              <a:rPr lang="zh-CN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为引用型参数</a:t>
            </a:r>
            <a:endParaRPr lang="zh-CN" altLang="en-US" sz="20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</a:rPr>
              <a:t>{  int i;</a:t>
            </a:r>
            <a:endParaRPr lang="en-US" altLang="zh-CN" sz="20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</a:rPr>
              <a:t>   for (i=0;i&lt;t.length;i++)</a:t>
            </a:r>
            <a:endParaRPr lang="en-US" altLang="zh-CN" sz="20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</a:rPr>
              <a:t>	s.data[i]=t.data[i];</a:t>
            </a:r>
            <a:endParaRPr lang="en-US" altLang="zh-CN" sz="20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</a:rPr>
              <a:t>   s.length=t.length;</a:t>
            </a:r>
            <a:endParaRPr lang="en-US" altLang="zh-CN" sz="20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  <a:endParaRPr lang="en-US" altLang="zh-CN" sz="2000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Text Box 2"/>
          <p:cNvSpPr txBox="1"/>
          <p:nvPr/>
        </p:nvSpPr>
        <p:spPr>
          <a:xfrm>
            <a:off x="228600" y="333375"/>
            <a:ext cx="8915400" cy="968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StrEqual(s,t)</a:t>
            </a:r>
            <a:endParaRPr lang="en-US" altLang="zh-CN" dirty="0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判串相等：若两个串</a:t>
            </a:r>
            <a:r>
              <a:rPr lang="en-US" altLang="zh-CN" dirty="0"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</a:rPr>
              <a:t>相等返回真（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）；否则返回假（</a:t>
            </a:r>
            <a:r>
              <a:rPr lang="en-US" altLang="zh-CN" dirty="0"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</a:rPr>
              <a:t>）。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5363" name="Text Box 2"/>
          <p:cNvSpPr txBox="1"/>
          <p:nvPr/>
        </p:nvSpPr>
        <p:spPr>
          <a:xfrm>
            <a:off x="323850" y="1628775"/>
            <a:ext cx="8640763" cy="4054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bool </a:t>
            </a:r>
            <a:r>
              <a:rPr lang="en-US" altLang="zh-CN" sz="2000" dirty="0">
                <a:solidFill>
                  <a:srgbClr val="FF3300"/>
                </a:solidFill>
                <a:latin typeface="Courier New" panose="02070309020205020404" pitchFamily="49" charset="0"/>
              </a:rPr>
              <a:t>StrEqual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(SqString s,SqString t)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{  bool same=true;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int i;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if (s.length!=t.length)	//</a:t>
            </a:r>
            <a:r>
              <a:rPr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长度不相等时返回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same=false;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else 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for (i=0;i&lt;s.length;i++)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  if (s.data[i]!=t.data[i])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  {   same=false;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	break;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  }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return same;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Text Box 2"/>
          <p:cNvSpPr txBox="1"/>
          <p:nvPr/>
        </p:nvSpPr>
        <p:spPr>
          <a:xfrm>
            <a:off x="611188" y="620713"/>
            <a:ext cx="6705600" cy="968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StrLength(s)</a:t>
            </a:r>
            <a:endParaRPr lang="en-US" altLang="zh-CN" dirty="0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求串长：返回串</a:t>
            </a:r>
            <a:r>
              <a:rPr lang="en-US" altLang="zh-CN" dirty="0"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</a:rPr>
              <a:t>中字符个数。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387" name="Text Box 1027"/>
          <p:cNvSpPr txBox="1"/>
          <p:nvPr/>
        </p:nvSpPr>
        <p:spPr>
          <a:xfrm>
            <a:off x="827088" y="1773238"/>
            <a:ext cx="7921625" cy="131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int StrLength(SqString s)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{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return s.length;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Text Box 2"/>
          <p:cNvSpPr txBox="1"/>
          <p:nvPr/>
        </p:nvSpPr>
        <p:spPr>
          <a:xfrm>
            <a:off x="179388" y="404813"/>
            <a:ext cx="7561262" cy="968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Concat(s,t)</a:t>
            </a:r>
            <a:endParaRPr lang="en-US" altLang="zh-CN" dirty="0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串连接：返回由两个串</a:t>
            </a:r>
            <a:r>
              <a:rPr lang="en-US" altLang="zh-CN" dirty="0"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</a:rPr>
              <a:t>连接在一起形成的新串。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7411" name="Text Box 3"/>
          <p:cNvSpPr txBox="1"/>
          <p:nvPr/>
        </p:nvSpPr>
        <p:spPr>
          <a:xfrm>
            <a:off x="323850" y="1557338"/>
            <a:ext cx="8820150" cy="3140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SqString </a:t>
            </a:r>
            <a:r>
              <a:rPr lang="en-US" altLang="zh-CN" sz="2000" dirty="0">
                <a:solidFill>
                  <a:srgbClr val="FF3300"/>
                </a:solidFill>
                <a:latin typeface="Courier New" panose="02070309020205020404" pitchFamily="49" charset="0"/>
              </a:rPr>
              <a:t>Concat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(SqString s,SqString t)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{  SqString str;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int i;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str.length=s.length+t.length;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for (i=0;i&lt;s.length;i++) //s.data[0..s.length-1]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str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</a:t>
            </a:r>
            <a:r>
              <a:rPr lang="nb-NO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str.data[i]=s.data[i];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for (i=0;i&lt;t.length;i++) //t.data[0..t.length-1]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str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</a:t>
            </a:r>
            <a:r>
              <a:rPr lang="nb-NO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str.data[s.length+i]=t.data[i];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return str;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Text Box 2"/>
          <p:cNvSpPr txBox="1"/>
          <p:nvPr/>
        </p:nvSpPr>
        <p:spPr>
          <a:xfrm>
            <a:off x="152400" y="190500"/>
            <a:ext cx="8686800" cy="12969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10000"/>
              </a:lnSpc>
            </a:pPr>
            <a:r>
              <a:rPr lang="zh-CN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6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SubStr(s,i,j)</a:t>
            </a:r>
            <a:endParaRPr lang="en-US" altLang="zh-CN" dirty="0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  </a:t>
            </a:r>
            <a:r>
              <a:rPr lang="zh-CN" altLang="en-US" dirty="0">
                <a:latin typeface="Times New Roman" panose="02020603050405020304" pitchFamily="18" charset="0"/>
              </a:rPr>
              <a:t>求子串：返回串</a:t>
            </a:r>
            <a:r>
              <a:rPr lang="en-US" altLang="zh-CN" dirty="0"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</a:rPr>
              <a:t>中从第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1≤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≤StrLength(s)</a:t>
            </a:r>
            <a:r>
              <a:rPr lang="zh-CN" altLang="en-US" dirty="0">
                <a:latin typeface="Times New Roman" panose="02020603050405020304" pitchFamily="18" charset="0"/>
              </a:rPr>
              <a:t>）个字符开始的、由连续</a:t>
            </a:r>
            <a:r>
              <a:rPr lang="en-US" altLang="zh-CN" i="1" dirty="0">
                <a:latin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</a:rPr>
              <a:t>个字符组成的子串。参数不正确时返回一个空串。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8435" name="Text Box 3"/>
          <p:cNvSpPr txBox="1"/>
          <p:nvPr/>
        </p:nvSpPr>
        <p:spPr>
          <a:xfrm>
            <a:off x="539750" y="1700213"/>
            <a:ext cx="8135938" cy="3444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SqString </a:t>
            </a:r>
            <a:r>
              <a:rPr lang="en-US" altLang="zh-CN" sz="2000" dirty="0">
                <a:solidFill>
                  <a:srgbClr val="FF3300"/>
                </a:solidFill>
                <a:latin typeface="Courier New" panose="02070309020205020404" pitchFamily="49" charset="0"/>
              </a:rPr>
              <a:t>SubStr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(SqString s,int i,int j)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{  SqString str;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int k;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str.length=0;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if (i&lt;=0 || i&gt;s.length || j&lt;0 || i+j-1&gt;s.length)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return str;	//</a:t>
            </a:r>
            <a:r>
              <a:rPr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参数不正确时返回空串</a:t>
            </a:r>
            <a:endParaRPr lang="zh-CN" altLang="en-US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for (k=i-1;k&lt;i+j-1;k++) //s.data[i..i+j]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str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str.data[k-i+1]=s.data[k];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str.length=j;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return str;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} 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Text Box 2"/>
          <p:cNvSpPr txBox="1"/>
          <p:nvPr/>
        </p:nvSpPr>
        <p:spPr>
          <a:xfrm>
            <a:off x="228600" y="333375"/>
            <a:ext cx="8763000" cy="1552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7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InsStr(s1,i,s2)</a:t>
            </a:r>
            <a:endParaRPr lang="en-US" altLang="zh-CN" dirty="0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       </a:t>
            </a:r>
            <a:r>
              <a:rPr lang="zh-CN" altLang="en-US" dirty="0">
                <a:latin typeface="Times New Roman" panose="02020603050405020304" pitchFamily="18" charset="0"/>
              </a:rPr>
              <a:t>将串</a:t>
            </a:r>
            <a:r>
              <a:rPr lang="en-US" altLang="zh-CN" dirty="0">
                <a:latin typeface="Times New Roman" panose="02020603050405020304" pitchFamily="18" charset="0"/>
              </a:rPr>
              <a:t>s2</a:t>
            </a:r>
            <a:r>
              <a:rPr lang="zh-CN" altLang="en-US" dirty="0">
                <a:latin typeface="Times New Roman" panose="02020603050405020304" pitchFamily="18" charset="0"/>
              </a:rPr>
              <a:t>插入到串</a:t>
            </a:r>
            <a:r>
              <a:rPr lang="en-US" altLang="zh-CN" dirty="0">
                <a:latin typeface="Times New Roman" panose="02020603050405020304" pitchFamily="18" charset="0"/>
              </a:rPr>
              <a:t>s1</a:t>
            </a:r>
            <a:r>
              <a:rPr lang="zh-CN" altLang="en-US" dirty="0">
                <a:latin typeface="Times New Roman" panose="02020603050405020304" pitchFamily="18" charset="0"/>
              </a:rPr>
              <a:t>的第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1≤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≤StrLength(s)+1</a:t>
            </a:r>
            <a:r>
              <a:rPr lang="zh-CN" altLang="en-US" dirty="0">
                <a:latin typeface="Times New Roman" panose="02020603050405020304" pitchFamily="18" charset="0"/>
              </a:rPr>
              <a:t>）个字符中，即将</a:t>
            </a:r>
            <a:r>
              <a:rPr lang="en-US" altLang="zh-CN" dirty="0">
                <a:latin typeface="Times New Roman" panose="02020603050405020304" pitchFamily="18" charset="0"/>
              </a:rPr>
              <a:t>s2</a:t>
            </a:r>
            <a:r>
              <a:rPr lang="zh-CN" altLang="en-US" dirty="0">
                <a:latin typeface="Times New Roman" panose="02020603050405020304" pitchFamily="18" charset="0"/>
              </a:rPr>
              <a:t>的第一个字符作为</a:t>
            </a:r>
            <a:r>
              <a:rPr lang="en-US" altLang="zh-CN" dirty="0">
                <a:latin typeface="Times New Roman" panose="02020603050405020304" pitchFamily="18" charset="0"/>
              </a:rPr>
              <a:t>s1</a:t>
            </a:r>
            <a:r>
              <a:rPr lang="zh-CN" altLang="en-US" dirty="0">
                <a:latin typeface="Times New Roman" panose="02020603050405020304" pitchFamily="18" charset="0"/>
              </a:rPr>
              <a:t>的第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个字符，并返回产生的新串。参数不正确时返回一个空串。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9459" name="Text Box 3"/>
          <p:cNvSpPr txBox="1"/>
          <p:nvPr/>
        </p:nvSpPr>
        <p:spPr>
          <a:xfrm>
            <a:off x="250825" y="2133600"/>
            <a:ext cx="8353425" cy="435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SqString </a:t>
            </a:r>
            <a:r>
              <a:rPr lang="en-US" altLang="zh-CN" sz="2000" dirty="0">
                <a:solidFill>
                  <a:srgbClr val="FF3300"/>
                </a:solidFill>
                <a:latin typeface="Courier New" panose="02070309020205020404" pitchFamily="49" charset="0"/>
              </a:rPr>
              <a:t>InsStr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(SqString s1,int i,SqString s2)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{  int j;  SqString str;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str.length=0;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if (i&lt;=0 || i&gt;s1.length+1)  //</a:t>
            </a:r>
            <a:r>
              <a:rPr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参数不正确时返回空串</a:t>
            </a:r>
            <a:endParaRPr lang="zh-CN" altLang="en-US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return str;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for (j=0;j&lt;i-1;j++) 	       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将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s1.data[0..i-2]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str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str.data[j]=s1.data[j];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for (j=0;j&lt;s2.length;j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++)        //s2.data[0..s2.length-1]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str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str.data[i+j-1]=s2.data[j];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for (j=i-1;j&lt;s1.length;j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++)    //s1.data[i-1..s1.length-1]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str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str.data[s2.length+j]=s1.data[j];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str.length=s1.length+s2.length;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return str;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Text Box 2"/>
          <p:cNvSpPr txBox="1"/>
          <p:nvPr/>
        </p:nvSpPr>
        <p:spPr>
          <a:xfrm>
            <a:off x="228600" y="404813"/>
            <a:ext cx="8915400" cy="1187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8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DelStr(s,i,j)</a:t>
            </a:r>
            <a:endParaRPr lang="en-US" altLang="zh-CN" dirty="0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       </a:t>
            </a:r>
            <a:r>
              <a:rPr lang="zh-CN" altLang="en-US" dirty="0">
                <a:latin typeface="Times New Roman" panose="02020603050405020304" pitchFamily="18" charset="0"/>
              </a:rPr>
              <a:t>从串</a:t>
            </a:r>
            <a:r>
              <a:rPr lang="en-US" altLang="zh-CN" dirty="0"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</a:rPr>
              <a:t>中删去第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1≤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≤StrLength(s)</a:t>
            </a:r>
            <a:r>
              <a:rPr lang="zh-CN" altLang="en-US" dirty="0">
                <a:latin typeface="Times New Roman" panose="02020603050405020304" pitchFamily="18" charset="0"/>
              </a:rPr>
              <a:t>）个字符开始的长度为</a:t>
            </a:r>
            <a:r>
              <a:rPr lang="en-US" altLang="zh-CN" i="1" dirty="0">
                <a:latin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</a:rPr>
              <a:t>的子串，并返回产生的新串。参数不正确时返回一个空串。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0483" name="Text Box 3"/>
          <p:cNvSpPr txBox="1"/>
          <p:nvPr/>
        </p:nvSpPr>
        <p:spPr>
          <a:xfrm>
            <a:off x="250825" y="1844675"/>
            <a:ext cx="8497888" cy="3749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SqString </a:t>
            </a:r>
            <a:r>
              <a:rPr lang="en-US" altLang="zh-CN" sz="2000" dirty="0">
                <a:solidFill>
                  <a:srgbClr val="FF3300"/>
                </a:solidFill>
                <a:latin typeface="Courier New" panose="02070309020205020404" pitchFamily="49" charset="0"/>
              </a:rPr>
              <a:t>DelStr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(SqString s,int i,int j)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{  int k; SqString str;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str.length=0;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if (i&lt;=0 || i&gt;s.length || i+j&gt;s.length+1) 		return str;        //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参数不正确时返回空串</a:t>
            </a:r>
            <a:endParaRPr lang="zh-CN" altLang="en-US" sz="20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for (k=0;k&lt;i-1;k++)	 //s.data[0..i-2]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str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str.data[k]=s.data[k];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for (k=i+j-1;k&lt;s.length;k++)  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//s.data[i+j-1..s.length-1]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str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str.data[k-j]=s.data[k];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str.length=s.length-j;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return str;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Text Box 2"/>
          <p:cNvSpPr txBox="1"/>
          <p:nvPr/>
        </p:nvSpPr>
        <p:spPr>
          <a:xfrm>
            <a:off x="152400" y="115888"/>
            <a:ext cx="8667750" cy="1552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9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RepStr(s,i,j,t) </a:t>
            </a:r>
            <a:endParaRPr lang="en-US" altLang="zh-CN" dirty="0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      </a:t>
            </a:r>
            <a:r>
              <a:rPr lang="zh-CN" altLang="en-US" dirty="0">
                <a:latin typeface="Times New Roman" panose="02020603050405020304" pitchFamily="18" charset="0"/>
              </a:rPr>
              <a:t>在串</a:t>
            </a:r>
            <a:r>
              <a:rPr lang="en-US" altLang="zh-CN" dirty="0"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</a:rPr>
              <a:t>中，将第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1≤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≤StrLength(s)</a:t>
            </a:r>
            <a:r>
              <a:rPr lang="zh-CN" altLang="en-US" dirty="0">
                <a:latin typeface="Times New Roman" panose="02020603050405020304" pitchFamily="18" charset="0"/>
              </a:rPr>
              <a:t>）个字符开始的</a:t>
            </a:r>
            <a:r>
              <a:rPr lang="en-US" altLang="zh-CN" i="1" dirty="0">
                <a:latin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</a:rPr>
              <a:t>个字符构成的子串用串</a:t>
            </a:r>
            <a:r>
              <a:rPr lang="en-US" altLang="zh-CN" dirty="0">
                <a:latin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</a:rPr>
              <a:t>替换，并返回产生的新串。参数不正确时返回一个空串。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1507" name="Text Box 3"/>
          <p:cNvSpPr txBox="1"/>
          <p:nvPr/>
        </p:nvSpPr>
        <p:spPr>
          <a:xfrm>
            <a:off x="323850" y="1773238"/>
            <a:ext cx="8496300" cy="4054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</a:rPr>
              <a:t>SqString </a:t>
            </a:r>
            <a:r>
              <a:rPr lang="en-US" altLang="zh-CN" sz="2000" dirty="0">
                <a:solidFill>
                  <a:srgbClr val="FF3300"/>
                </a:solidFill>
                <a:latin typeface="Courier New" panose="02070309020205020404" pitchFamily="49" charset="0"/>
              </a:rPr>
              <a:t>RepStr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</a:rPr>
              <a:t>(SqString s,int i,int j,SqString t)</a:t>
            </a:r>
            <a:endParaRPr lang="en-US" altLang="zh-CN" sz="20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</a:rPr>
              <a:t>{  int k; SqString str;	str.length=0;</a:t>
            </a:r>
            <a:endParaRPr lang="en-US" altLang="zh-CN" sz="20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</a:rPr>
              <a:t>   if (i&lt;=0 || i&gt;s.length || i+j-1&gt;s.length) 	      </a:t>
            </a:r>
            <a:endParaRPr lang="en-US" altLang="zh-CN" sz="20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</a:rPr>
              <a:t>      return str; //</a:t>
            </a:r>
            <a:r>
              <a:rPr lang="zh-CN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参数不正确时返回空串</a:t>
            </a:r>
            <a:endParaRPr lang="zh-CN" altLang="en-US" sz="20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zh-CN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</a:rPr>
              <a:t>for (k=0;k&lt;i-1;k++)	//s.data[0..i-2]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</a:rPr>
              <a:t>str</a:t>
            </a:r>
            <a:endParaRPr lang="en-US" altLang="zh-CN" sz="20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</a:rPr>
              <a:t>	str.data[k]=s.data[k];</a:t>
            </a:r>
            <a:endParaRPr lang="en-US" altLang="zh-CN" sz="20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</a:rPr>
              <a:t>   for (k=0;k&lt;t.length;k++) 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//t.data[0..t.length-1]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str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</a:rPr>
              <a:t>	str.data[i+k-1]=t.data[k];</a:t>
            </a:r>
            <a:endParaRPr lang="en-US" altLang="zh-CN" sz="20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</a:rPr>
              <a:t>   for (k=i+j-1;k&lt;s.length;k++)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//s.data[i+j-1..s.length-1]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str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</a:rPr>
              <a:t>	str.data[t.length+k-j]=s.data[k];</a:t>
            </a:r>
            <a:endParaRPr lang="en-US" altLang="zh-CN" sz="20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</a:rPr>
              <a:t>   str.length=s.length-j+t.length;</a:t>
            </a:r>
            <a:endParaRPr lang="en-US" altLang="zh-CN" sz="20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</a:rPr>
              <a:t>   return str;</a:t>
            </a:r>
            <a:endParaRPr lang="en-US" altLang="zh-CN" sz="20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  <a:endParaRPr lang="en-US" altLang="zh-CN" sz="2000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Text Box 2"/>
          <p:cNvSpPr txBox="1"/>
          <p:nvPr/>
        </p:nvSpPr>
        <p:spPr>
          <a:xfrm>
            <a:off x="539750" y="727075"/>
            <a:ext cx="761365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10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DispStr(s)</a:t>
            </a:r>
            <a:endParaRPr lang="en-US" altLang="zh-CN" dirty="0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输出串</a:t>
            </a:r>
            <a:r>
              <a:rPr lang="en-US" altLang="zh-CN" dirty="0"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</a:rPr>
              <a:t>的所有元素值。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2531" name="Text Box 2"/>
          <p:cNvSpPr txBox="1"/>
          <p:nvPr/>
        </p:nvSpPr>
        <p:spPr>
          <a:xfrm>
            <a:off x="539750" y="1773238"/>
            <a:ext cx="7777163" cy="2530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dirty="0">
                <a:solidFill>
                  <a:srgbClr val="FF3300"/>
                </a:solidFill>
                <a:latin typeface="Courier New" panose="02070309020205020404" pitchFamily="49" charset="0"/>
              </a:rPr>
              <a:t>DispStr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(SqString s)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{  int i;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if (s.length&gt;0)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{  for (i=0;i&lt;s.length;i++)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   printf("%c",s.data[i]);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printf("\n");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}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Text Box 2"/>
          <p:cNvSpPr txBox="1"/>
          <p:nvPr/>
        </p:nvSpPr>
        <p:spPr>
          <a:xfrm>
            <a:off x="381000" y="1905000"/>
            <a:ext cx="8305800" cy="53263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</a:rPr>
              <a:t>      </a:t>
            </a:r>
            <a:r>
              <a:rPr lang="zh-CN" altLang="en-US" dirty="0">
                <a:solidFill>
                  <a:srgbClr val="FF00FF"/>
                </a:solidFill>
                <a:latin typeface="Times New Roman" panose="02020603050405020304" pitchFamily="18" charset="0"/>
              </a:rPr>
              <a:t>串</a:t>
            </a:r>
            <a:r>
              <a:rPr lang="zh-CN" altLang="en-US" dirty="0">
                <a:latin typeface="Times New Roman" panose="02020603050405020304" pitchFamily="18" charset="0"/>
              </a:rPr>
              <a:t>（或字符串），是由零个或多个</a:t>
            </a:r>
            <a:r>
              <a:rPr lang="zh-CN" altLang="en-US" dirty="0">
                <a:solidFill>
                  <a:srgbClr val="FF00FF"/>
                </a:solidFill>
                <a:latin typeface="Times New Roman" panose="02020603050405020304" pitchFamily="18" charset="0"/>
              </a:rPr>
              <a:t>字符</a:t>
            </a:r>
            <a:r>
              <a:rPr lang="zh-CN" altLang="en-US" dirty="0">
                <a:latin typeface="Times New Roman" panose="02020603050405020304" pitchFamily="18" charset="0"/>
              </a:rPr>
              <a:t>组成的</a:t>
            </a:r>
            <a:r>
              <a:rPr lang="zh-CN" altLang="en-US" dirty="0">
                <a:solidFill>
                  <a:srgbClr val="FF00FF"/>
                </a:solidFill>
                <a:latin typeface="Times New Roman" panose="02020603050405020304" pitchFamily="18" charset="0"/>
              </a:rPr>
              <a:t>有穷序列</a:t>
            </a:r>
            <a:r>
              <a:rPr lang="zh-CN" altLang="en-US" dirty="0">
                <a:latin typeface="Times New Roman" panose="02020603050405020304" pitchFamily="18" charset="0"/>
              </a:rPr>
              <a:t>。含零个字符的串称为空串，用</a:t>
            </a:r>
            <a:r>
              <a:rPr lang="en-US" altLang="zh-CN" dirty="0">
                <a:latin typeface="Times New Roman" panose="02020603050405020304" pitchFamily="18" charset="0"/>
              </a:rPr>
              <a:t>Ф</a:t>
            </a:r>
            <a:r>
              <a:rPr lang="zh-CN" altLang="en-US" dirty="0">
                <a:latin typeface="Times New Roman" panose="02020603050405020304" pitchFamily="18" charset="0"/>
              </a:rPr>
              <a:t>表示。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dirty="0">
                <a:latin typeface="Times New Roman" panose="02020603050405020304" pitchFamily="18" charset="0"/>
              </a:rPr>
              <a:t>      </a:t>
            </a:r>
            <a:r>
              <a:rPr lang="zh-CN" altLang="en-US" dirty="0">
                <a:solidFill>
                  <a:srgbClr val="FF00FF"/>
                </a:solidFill>
                <a:latin typeface="Times New Roman" panose="02020603050405020304" pitchFamily="18" charset="0"/>
              </a:rPr>
              <a:t>串的描述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    </a:t>
            </a:r>
            <a:r>
              <a:rPr lang="zh-CN" altLang="en-US" dirty="0">
                <a:sym typeface="+mn-ea"/>
              </a:rPr>
              <a:t>通常将一个串表示成“</a:t>
            </a:r>
            <a:r>
              <a:rPr lang="en-US" altLang="zh-CN" i="1" dirty="0">
                <a:solidFill>
                  <a:srgbClr val="FF00FF"/>
                </a:solidFill>
                <a:sym typeface="+mn-ea"/>
              </a:rPr>
              <a:t>a</a:t>
            </a:r>
            <a:r>
              <a:rPr lang="en-US" altLang="zh-CN" baseline="-30000" dirty="0">
                <a:solidFill>
                  <a:srgbClr val="FF00FF"/>
                </a:solidFill>
                <a:sym typeface="+mn-ea"/>
              </a:rPr>
              <a:t>1</a:t>
            </a:r>
            <a:r>
              <a:rPr lang="en-US" altLang="zh-CN" i="1" dirty="0">
                <a:solidFill>
                  <a:srgbClr val="FF00FF"/>
                </a:solidFill>
                <a:sym typeface="+mn-ea"/>
              </a:rPr>
              <a:t>a</a:t>
            </a:r>
            <a:r>
              <a:rPr lang="en-US" altLang="zh-CN" baseline="-30000" dirty="0">
                <a:solidFill>
                  <a:srgbClr val="FF00FF"/>
                </a:solidFill>
                <a:sym typeface="+mn-ea"/>
              </a:rPr>
              <a:t>2</a:t>
            </a:r>
            <a:r>
              <a:rPr lang="en-US" altLang="zh-CN" dirty="0">
                <a:solidFill>
                  <a:srgbClr val="FF00FF"/>
                </a:solidFill>
                <a:sym typeface="+mn-ea"/>
              </a:rPr>
              <a:t>…</a:t>
            </a:r>
            <a:r>
              <a:rPr lang="en-US" altLang="zh-CN" i="1" dirty="0">
                <a:solidFill>
                  <a:srgbClr val="FF00FF"/>
                </a:solidFill>
                <a:sym typeface="+mn-ea"/>
              </a:rPr>
              <a:t>a</a:t>
            </a:r>
            <a:r>
              <a:rPr lang="en-US" altLang="zh-CN" i="1" baseline="-30000" dirty="0">
                <a:solidFill>
                  <a:srgbClr val="FF00FF"/>
                </a:solidFill>
                <a:sym typeface="+mn-ea"/>
              </a:rPr>
              <a:t>n</a:t>
            </a:r>
            <a:r>
              <a:rPr lang="en-US" altLang="zh-CN" dirty="0">
                <a:sym typeface="+mn-ea"/>
              </a:rPr>
              <a:t>”</a:t>
            </a:r>
            <a:r>
              <a:rPr lang="zh-CN" altLang="en-US" dirty="0">
                <a:sym typeface="+mn-ea"/>
              </a:rPr>
              <a:t>的形式。</a:t>
            </a:r>
            <a:endParaRPr lang="zh-CN" altLang="en-US" dirty="0">
              <a:sym typeface="+mn-ea"/>
            </a:endParaRPr>
          </a:p>
          <a:p>
            <a:pPr algn="just" eaLnBrk="1" hangingPunct="1">
              <a:lnSpc>
                <a:spcPct val="110000"/>
              </a:lnSpc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    </a:t>
            </a:r>
            <a:r>
              <a:rPr lang="zh-CN" altLang="en-US" dirty="0">
                <a:sym typeface="+mn-ea"/>
              </a:rPr>
              <a:t>其中最外边的双引号本身不是串的内容，它们是串的标志，以便将串与标识符（如变量名等）加以区别。每个</a:t>
            </a:r>
            <a:r>
              <a:rPr lang="en-US" altLang="zh-CN" i="1" dirty="0">
                <a:sym typeface="+mn-ea"/>
              </a:rPr>
              <a:t>a</a:t>
            </a:r>
            <a:r>
              <a:rPr lang="en-US" altLang="zh-CN" i="1" baseline="-30000" dirty="0">
                <a:sym typeface="+mn-ea"/>
              </a:rPr>
              <a:t>i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1≤</a:t>
            </a:r>
            <a:r>
              <a:rPr lang="en-US" altLang="zh-CN" i="1" dirty="0">
                <a:sym typeface="+mn-ea"/>
              </a:rPr>
              <a:t>i</a:t>
            </a:r>
            <a:r>
              <a:rPr lang="en-US" altLang="zh-CN" dirty="0">
                <a:sym typeface="+mn-ea"/>
              </a:rPr>
              <a:t>≤</a:t>
            </a:r>
            <a:r>
              <a:rPr lang="en-US" altLang="zh-CN" i="1" dirty="0">
                <a:sym typeface="+mn-ea"/>
              </a:rPr>
              <a:t>n</a:t>
            </a:r>
            <a:r>
              <a:rPr lang="zh-CN" altLang="en-US" dirty="0">
                <a:sym typeface="+mn-ea"/>
              </a:rPr>
              <a:t>）代表一个字符。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      </a:t>
            </a:r>
            <a:r>
              <a:rPr lang="zh-CN" altLang="en-US" dirty="0">
                <a:solidFill>
                  <a:srgbClr val="FF00FF"/>
                </a:solidFill>
                <a:latin typeface="Times New Roman" panose="02020603050405020304" pitchFamily="18" charset="0"/>
              </a:rPr>
              <a:t>术语</a:t>
            </a:r>
            <a:endParaRPr lang="zh-CN" altLang="en-US" dirty="0">
              <a:solidFill>
                <a:srgbClr val="FF00FF"/>
              </a:solidFill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10000"/>
              </a:lnSpc>
              <a:spcBef>
                <a:spcPct val="50000"/>
              </a:spcBef>
              <a:buFont typeface="Wingdings" panose="05000000000000000000" charset="0"/>
              <a:buChar char="n"/>
            </a:pPr>
            <a:r>
              <a:rPr lang="zh-CN" altLang="en-US" dirty="0">
                <a:solidFill>
                  <a:srgbClr val="FF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串中所含字符的个数称为该</a:t>
            </a:r>
            <a:r>
              <a:rPr lang="zh-CN" altLang="en-US" dirty="0">
                <a:solidFill>
                  <a:srgbClr val="FF00FF"/>
                </a:solidFill>
                <a:latin typeface="Times New Roman" panose="02020603050405020304" pitchFamily="18" charset="0"/>
              </a:rPr>
              <a:t>串的长度</a:t>
            </a:r>
            <a:r>
              <a:rPr lang="zh-CN" altLang="en-US" dirty="0">
                <a:latin typeface="Times New Roman" panose="02020603050405020304" pitchFamily="18" charset="0"/>
              </a:rPr>
              <a:t>（或串长）。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     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099" name="Text Box 3"/>
          <p:cNvSpPr txBox="1"/>
          <p:nvPr/>
        </p:nvSpPr>
        <p:spPr>
          <a:xfrm>
            <a:off x="1447800" y="746125"/>
            <a:ext cx="5715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3200" dirty="0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4.1 </a:t>
            </a:r>
            <a:r>
              <a:rPr lang="zh-CN" altLang="en-US" sz="3200" dirty="0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串的基本概念</a:t>
            </a:r>
            <a:endParaRPr lang="zh-CN" altLang="en-US" sz="3200" b="0" dirty="0">
              <a:solidFill>
                <a:srgbClr val="FF33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Text Box 2"/>
          <p:cNvSpPr txBox="1"/>
          <p:nvPr/>
        </p:nvSpPr>
        <p:spPr>
          <a:xfrm>
            <a:off x="468313" y="404813"/>
            <a:ext cx="6624637" cy="4762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4.2.2 </a:t>
            </a:r>
            <a:r>
              <a:rPr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串的链式存储及其基本操作实现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</a:t>
            </a:r>
            <a:endParaRPr lang="zh-CN" altLang="en-US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3" name="Text Box 1030"/>
          <p:cNvSpPr txBox="1"/>
          <p:nvPr/>
        </p:nvSpPr>
        <p:spPr>
          <a:xfrm>
            <a:off x="611188" y="1196975"/>
            <a:ext cx="8208962" cy="1625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40000"/>
              </a:lnSpc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        </a:t>
            </a:r>
            <a:r>
              <a:rPr lang="zh-CN" altLang="en-US" dirty="0">
                <a:latin typeface="Times New Roman" panose="02020603050405020304" pitchFamily="18" charset="0"/>
              </a:rPr>
              <a:t>链串的组织形式与一般的链表类似。主要的区别在于，链串中的一个节点可以存储多个字符。通常将链串中每个节点所存储的字符个数称为</a:t>
            </a:r>
            <a:r>
              <a:rPr lang="zh-CN" altLang="en-US" dirty="0">
                <a:solidFill>
                  <a:srgbClr val="FF00FF"/>
                </a:solidFill>
                <a:latin typeface="Times New Roman" panose="02020603050405020304" pitchFamily="18" charset="0"/>
              </a:rPr>
              <a:t>节点大小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Text Box 4"/>
          <p:cNvSpPr txBox="1"/>
          <p:nvPr/>
        </p:nvSpPr>
        <p:spPr>
          <a:xfrm>
            <a:off x="323850" y="333375"/>
            <a:ext cx="8351838" cy="1406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       </a:t>
            </a:r>
            <a:r>
              <a:rPr lang="zh-CN" altLang="en-US" dirty="0">
                <a:latin typeface="Times New Roman" panose="02020603050405020304" pitchFamily="18" charset="0"/>
              </a:rPr>
              <a:t>以下两图分别表示了同一个串</a:t>
            </a:r>
            <a:r>
              <a:rPr lang="en-US" altLang="zh-CN" dirty="0">
                <a:latin typeface="Times New Roman" panose="02020603050405020304" pitchFamily="18" charset="0"/>
              </a:rPr>
              <a:t>"ABCDEFGHIJKLMN"</a:t>
            </a:r>
            <a:r>
              <a:rPr lang="zh-CN" altLang="en-US" dirty="0">
                <a:latin typeface="Times New Roman" panose="02020603050405020304" pitchFamily="18" charset="0"/>
              </a:rPr>
              <a:t>的节点大小为</a:t>
            </a:r>
            <a:r>
              <a:rPr lang="en-US" altLang="zh-CN" dirty="0"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</a:rPr>
              <a:t>（存储密度大）和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（存储密度小）的链式存储结构。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6627" name="Rectangle 6"/>
          <p:cNvSpPr/>
          <p:nvPr/>
        </p:nvSpPr>
        <p:spPr>
          <a:xfrm>
            <a:off x="0" y="31337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26628" name="Object 5"/>
          <p:cNvGraphicFramePr>
            <a:graphicFrameLocks noChangeAspect="1"/>
          </p:cNvGraphicFramePr>
          <p:nvPr/>
        </p:nvGraphicFramePr>
        <p:xfrm>
          <a:off x="971550" y="1700213"/>
          <a:ext cx="6624638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4676140" imgH="737870" progId="Word.Picture.8">
                  <p:embed/>
                </p:oleObj>
              </mc:Choice>
              <mc:Fallback>
                <p:oleObj name="" r:id="rId1" imgW="4676140" imgH="737870" progId="Word.Picture.8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71550" y="1700213"/>
                        <a:ext cx="6624638" cy="1052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Text Box 7"/>
          <p:cNvSpPr txBox="1"/>
          <p:nvPr/>
        </p:nvSpPr>
        <p:spPr>
          <a:xfrm>
            <a:off x="2555875" y="3068638"/>
            <a:ext cx="43910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节点大小为</a:t>
            </a:r>
            <a:r>
              <a:rPr lang="en-US" altLang="zh-CN" dirty="0"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</a:rPr>
              <a:t>的链串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6630" name="Rectangle 9"/>
          <p:cNvSpPr/>
          <p:nvPr/>
        </p:nvSpPr>
        <p:spPr>
          <a:xfrm>
            <a:off x="0" y="31527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26631" name="Object 8"/>
          <p:cNvGraphicFramePr>
            <a:graphicFrameLocks noChangeAspect="1"/>
          </p:cNvGraphicFramePr>
          <p:nvPr/>
        </p:nvGraphicFramePr>
        <p:xfrm>
          <a:off x="1619250" y="3644900"/>
          <a:ext cx="4897438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3647440" imgH="831215" progId="Word.Picture.8">
                  <p:embed/>
                </p:oleObj>
              </mc:Choice>
              <mc:Fallback>
                <p:oleObj name="" r:id="rId3" imgW="3647440" imgH="831215" progId="Word.Picture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rcRect t="16087"/>
                      <a:stretch>
                        <a:fillRect/>
                      </a:stretch>
                    </p:blipFill>
                    <p:spPr>
                      <a:xfrm>
                        <a:off x="1619250" y="3644900"/>
                        <a:ext cx="4897438" cy="925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Text Box 10"/>
          <p:cNvSpPr txBox="1"/>
          <p:nvPr/>
        </p:nvSpPr>
        <p:spPr>
          <a:xfrm>
            <a:off x="2555875" y="4941888"/>
            <a:ext cx="33845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节点大小为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的链串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Text Box 2"/>
          <p:cNvSpPr txBox="1"/>
          <p:nvPr/>
        </p:nvSpPr>
        <p:spPr>
          <a:xfrm>
            <a:off x="539750" y="115888"/>
            <a:ext cx="8153400" cy="25019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　　链串节点大小的选择与顺序串的格式选择类似。</a:t>
            </a:r>
            <a:r>
              <a:rPr lang="zh-CN" altLang="en-US" dirty="0">
                <a:solidFill>
                  <a:srgbClr val="FF00FF"/>
                </a:solidFill>
                <a:latin typeface="Times New Roman" panose="02020603050405020304" pitchFamily="18" charset="0"/>
              </a:rPr>
              <a:t>节点大小越大，则存储密度越大。但存储密度越大，</a:t>
            </a:r>
            <a:r>
              <a:rPr lang="zh-CN" altLang="en-US" dirty="0">
                <a:latin typeface="Times New Roman" panose="02020603050405020304" pitchFamily="18" charset="0"/>
              </a:rPr>
              <a:t>一些操作（如插入、删除、替换等）有所不便，且可能引起大量字符移动，因此它适合于在串基本保持静态使用方式时采用。节点大小越小（如节点大小为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时），运算处理越方便，但存储密度下降。为简便起见，这里</a:t>
            </a:r>
            <a:r>
              <a:rPr lang="zh-CN" altLang="en-US" dirty="0">
                <a:solidFill>
                  <a:srgbClr val="FF00FF"/>
                </a:solidFill>
                <a:latin typeface="Times New Roman" panose="02020603050405020304" pitchFamily="18" charset="0"/>
              </a:rPr>
              <a:t>规定链串节点大小均为</a:t>
            </a:r>
            <a:r>
              <a:rPr lang="en-US" altLang="zh-CN" dirty="0">
                <a:solidFill>
                  <a:srgbClr val="FF00FF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7651" name="Rectangle 4"/>
          <p:cNvSpPr/>
          <p:nvPr/>
        </p:nvSpPr>
        <p:spPr>
          <a:xfrm>
            <a:off x="3109913" y="31527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27652" name="Object 3"/>
          <p:cNvGraphicFramePr>
            <a:graphicFrameLocks noChangeAspect="1"/>
          </p:cNvGraphicFramePr>
          <p:nvPr/>
        </p:nvGraphicFramePr>
        <p:xfrm>
          <a:off x="1047750" y="2636838"/>
          <a:ext cx="6789738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389630" imgH="658495" progId="Word.Picture.8">
                  <p:embed/>
                </p:oleObj>
              </mc:Choice>
              <mc:Fallback>
                <p:oleObj name="" r:id="rId1" imgW="3389630" imgH="658495" progId="Word.Picture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rcRect t="16096"/>
                      <a:stretch>
                        <a:fillRect/>
                      </a:stretch>
                    </p:blipFill>
                    <p:spPr>
                      <a:xfrm>
                        <a:off x="1047750" y="2636838"/>
                        <a:ext cx="6789738" cy="1096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Text Box 2"/>
          <p:cNvSpPr txBox="1"/>
          <p:nvPr/>
        </p:nvSpPr>
        <p:spPr>
          <a:xfrm>
            <a:off x="900113" y="4076700"/>
            <a:ext cx="7127875" cy="1676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链串的节点类型定义如下：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typedef struct snode 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{  char data;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struct snode *next;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} LiString;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Text Box 2"/>
          <p:cNvSpPr txBox="1"/>
          <p:nvPr/>
        </p:nvSpPr>
        <p:spPr>
          <a:xfrm>
            <a:off x="152400" y="425450"/>
            <a:ext cx="8763000" cy="3476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</a:rPr>
              <a:t>下面讨论在链串上实现串基本运算的算法。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     </a:t>
            </a:r>
            <a:endParaRPr lang="zh-CN" altLang="en-US" dirty="0">
              <a:solidFill>
                <a:srgbClr val="FF3300"/>
              </a:solidFill>
              <a:latin typeface="Courier New" panose="02070309020205020404" pitchFamily="49" charset="0"/>
            </a:endParaRPr>
          </a:p>
        </p:txBody>
      </p:sp>
      <p:sp>
        <p:nvSpPr>
          <p:cNvPr id="28675" name="Text Box 1027"/>
          <p:cNvSpPr txBox="1"/>
          <p:nvPr/>
        </p:nvSpPr>
        <p:spPr>
          <a:xfrm>
            <a:off x="684213" y="798513"/>
            <a:ext cx="7848600" cy="1406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StrAssign(s,cstr)</a:t>
            </a:r>
            <a:endParaRPr lang="en-US" altLang="zh-CN" dirty="0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 </a:t>
            </a:r>
            <a:r>
              <a:rPr lang="zh-CN" altLang="en-US" dirty="0">
                <a:latin typeface="Times New Roman" panose="02020603050405020304" pitchFamily="18" charset="0"/>
              </a:rPr>
              <a:t>将一个字符串常量</a:t>
            </a:r>
            <a:r>
              <a:rPr lang="en-US" altLang="zh-CN" dirty="0">
                <a:latin typeface="Times New Roman" panose="02020603050405020304" pitchFamily="18" charset="0"/>
              </a:rPr>
              <a:t>cstr</a:t>
            </a:r>
            <a:r>
              <a:rPr lang="zh-CN" altLang="en-US" dirty="0">
                <a:latin typeface="Times New Roman" panose="02020603050405020304" pitchFamily="18" charset="0"/>
              </a:rPr>
              <a:t>赋给串</a:t>
            </a:r>
            <a:r>
              <a:rPr lang="en-US" altLang="zh-CN" dirty="0"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</a:rPr>
              <a:t>，即生成一个其值等于</a:t>
            </a:r>
            <a:r>
              <a:rPr lang="en-US" altLang="zh-CN" dirty="0">
                <a:latin typeface="Times New Roman" panose="02020603050405020304" pitchFamily="18" charset="0"/>
              </a:rPr>
              <a:t>cstr</a:t>
            </a:r>
            <a:r>
              <a:rPr lang="zh-CN" altLang="en-US" dirty="0">
                <a:latin typeface="Times New Roman" panose="02020603050405020304" pitchFamily="18" charset="0"/>
              </a:rPr>
              <a:t>的串</a:t>
            </a:r>
            <a:r>
              <a:rPr lang="en-US" altLang="zh-CN" dirty="0"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</a:rPr>
              <a:t>。以下采用尾插法建立链串</a:t>
            </a:r>
            <a:r>
              <a:rPr lang="en-US" altLang="zh-CN" dirty="0"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8676" name="Text Box 1028"/>
          <p:cNvSpPr txBox="1"/>
          <p:nvPr/>
        </p:nvSpPr>
        <p:spPr>
          <a:xfrm>
            <a:off x="1042988" y="2349500"/>
            <a:ext cx="7632700" cy="3444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dirty="0">
                <a:solidFill>
                  <a:srgbClr val="FF3300"/>
                </a:solidFill>
                <a:latin typeface="Courier New" panose="02070309020205020404" pitchFamily="49" charset="0"/>
              </a:rPr>
              <a:t>StrAssign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(LiString *&amp;s,char cstr[])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{  int i;LiString *r,*p;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s=(LiString *)malloc(sizeof(LiString));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r=s;		//r</a:t>
            </a:r>
            <a:r>
              <a:rPr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始终指向尾节点</a:t>
            </a:r>
            <a:endParaRPr lang="zh-CN" altLang="en-US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for (i=0;cstr[i]!='\0';i++) 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{  p=(LiString *)malloc(sizeof(LiString));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p-&gt;data=cstr[i];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r-&gt;next=p;r=p;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}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r-&gt;next=NULL;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Text Box 2"/>
          <p:cNvSpPr txBox="1"/>
          <p:nvPr/>
        </p:nvSpPr>
        <p:spPr>
          <a:xfrm>
            <a:off x="152400" y="152400"/>
            <a:ext cx="8915400" cy="968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StrCopy(s,t)</a:t>
            </a:r>
            <a:endParaRPr lang="en-US" altLang="zh-CN" dirty="0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</a:rPr>
              <a:t>将串</a:t>
            </a:r>
            <a:r>
              <a:rPr lang="en-US" altLang="zh-CN" dirty="0">
                <a:latin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</a:rPr>
              <a:t>复制给串</a:t>
            </a:r>
            <a:r>
              <a:rPr lang="en-US" altLang="zh-CN" dirty="0"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</a:rPr>
              <a:t>。以下采用尾插法建立复制后的链串</a:t>
            </a:r>
            <a:r>
              <a:rPr lang="en-US" altLang="zh-CN" dirty="0"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9699" name="Text Box 3"/>
          <p:cNvSpPr txBox="1"/>
          <p:nvPr/>
        </p:nvSpPr>
        <p:spPr>
          <a:xfrm>
            <a:off x="611188" y="1408113"/>
            <a:ext cx="7848600" cy="3749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dirty="0">
                <a:solidFill>
                  <a:srgbClr val="FF3300"/>
                </a:solidFill>
                <a:latin typeface="Courier New" panose="02070309020205020404" pitchFamily="49" charset="0"/>
              </a:rPr>
              <a:t>StrCopy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(LiString *&amp;s,LiString *t)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{  LiString *p=t-&gt;next,*q,*r;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s=(LiString *)malloc(sizeof(LiString));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r=s;				//r</a:t>
            </a:r>
            <a:r>
              <a:rPr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始终指向尾节点</a:t>
            </a:r>
            <a:endParaRPr lang="zh-CN" altLang="en-US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while (p!=NULL)		//</a:t>
            </a:r>
            <a:r>
              <a:rPr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将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t</a:t>
            </a:r>
            <a:r>
              <a:rPr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的所有节点复制到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s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{  q=(LiString *)malloc(sizeof(LiString));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q-&gt;data=p-&gt;data;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r-&gt;next=q;r=q;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p=p-&gt;next;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}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r-&gt;next=NULL;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Text Box 2"/>
          <p:cNvSpPr txBox="1"/>
          <p:nvPr/>
        </p:nvSpPr>
        <p:spPr>
          <a:xfrm>
            <a:off x="395288" y="188913"/>
            <a:ext cx="743585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StrEqual(s,t)</a:t>
            </a:r>
            <a:endParaRPr lang="en-US" altLang="zh-CN" dirty="0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判串相等：若两个串</a:t>
            </a:r>
            <a:r>
              <a:rPr lang="en-US" altLang="zh-CN" dirty="0"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</a:rPr>
              <a:t>相等则返回真；否则返回假。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0723" name="Text Box 3"/>
          <p:cNvSpPr txBox="1"/>
          <p:nvPr/>
        </p:nvSpPr>
        <p:spPr>
          <a:xfrm>
            <a:off x="539750" y="1125538"/>
            <a:ext cx="8064500" cy="3444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bool </a:t>
            </a:r>
            <a:r>
              <a:rPr lang="en-US" altLang="zh-CN" sz="2000" dirty="0">
                <a:solidFill>
                  <a:srgbClr val="FF3300"/>
                </a:solidFill>
                <a:latin typeface="Courier New" panose="02070309020205020404" pitchFamily="49" charset="0"/>
              </a:rPr>
              <a:t>StrEqual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(LiString *s,LiString *t)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{  LiString *p=s-&gt;next,*q=t-&gt;next;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while (p!=NULL &amp;&amp; q!=NULL &amp;&amp; p-&gt;data==q-&gt;data) 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{  p=p-&gt;next;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q=q-&gt;next;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}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if (p==NULL &amp;&amp; q==NULL)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return true;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else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return false;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Text Box 2"/>
          <p:cNvSpPr txBox="1"/>
          <p:nvPr/>
        </p:nvSpPr>
        <p:spPr>
          <a:xfrm>
            <a:off x="539750" y="333375"/>
            <a:ext cx="63246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StrLength(s)</a:t>
            </a:r>
            <a:endParaRPr lang="en-US" altLang="zh-CN" dirty="0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求串长：返回串</a:t>
            </a:r>
            <a:r>
              <a:rPr lang="en-US" altLang="zh-CN" dirty="0"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</a:rPr>
              <a:t>中字符个数。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1747" name="Text Box 2"/>
          <p:cNvSpPr txBox="1"/>
          <p:nvPr/>
        </p:nvSpPr>
        <p:spPr>
          <a:xfrm>
            <a:off x="755650" y="1268413"/>
            <a:ext cx="7056438" cy="2835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dirty="0">
                <a:solidFill>
                  <a:srgbClr val="FF3300"/>
                </a:solidFill>
                <a:latin typeface="Courier New" panose="02070309020205020404" pitchFamily="49" charset="0"/>
              </a:rPr>
              <a:t>StrLength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(LiString *s)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{  int i=0;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LiString *p=s-&gt;next;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while (p!=NULL) 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{  i++;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p=p-&gt;next;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}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return i;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Text Box 2"/>
          <p:cNvSpPr txBox="1"/>
          <p:nvPr/>
        </p:nvSpPr>
        <p:spPr>
          <a:xfrm>
            <a:off x="228600" y="304800"/>
            <a:ext cx="8534400" cy="1187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Concat(s,t)</a:t>
            </a:r>
            <a:endParaRPr lang="en-US" altLang="zh-CN" dirty="0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     </a:t>
            </a:r>
            <a:r>
              <a:rPr lang="zh-CN" altLang="en-US" dirty="0">
                <a:latin typeface="Times New Roman" panose="02020603050405020304" pitchFamily="18" charset="0"/>
              </a:rPr>
              <a:t>串连接：返回由两个串</a:t>
            </a:r>
            <a:r>
              <a:rPr lang="en-US" altLang="zh-CN" dirty="0"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</a:rPr>
              <a:t>连接在一起形成的新串。以下采用尾插法建立链串</a:t>
            </a:r>
            <a:r>
              <a:rPr lang="en-US" altLang="zh-CN" dirty="0">
                <a:latin typeface="Times New Roman" panose="02020603050405020304" pitchFamily="18" charset="0"/>
              </a:rPr>
              <a:t>str</a:t>
            </a:r>
            <a:r>
              <a:rPr lang="zh-CN" altLang="en-US" dirty="0">
                <a:latin typeface="Times New Roman" panose="02020603050405020304" pitchFamily="18" charset="0"/>
              </a:rPr>
              <a:t>并返回其地址。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2771" name="Text Box 1027"/>
          <p:cNvSpPr txBox="1"/>
          <p:nvPr/>
        </p:nvSpPr>
        <p:spPr>
          <a:xfrm>
            <a:off x="755650" y="1700213"/>
            <a:ext cx="7993063" cy="3444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LiString *</a:t>
            </a:r>
            <a:r>
              <a:rPr lang="en-US" altLang="zh-CN" sz="2000" dirty="0">
                <a:solidFill>
                  <a:srgbClr val="FF3300"/>
                </a:solidFill>
                <a:latin typeface="Courier New" panose="02070309020205020404" pitchFamily="49" charset="0"/>
              </a:rPr>
              <a:t>Concat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(LiString *s,LiString *t)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{  LiString *str,*p=s-&gt;next,*q,*r;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str=(LiString *)malloc(sizeof(LiString));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r=str;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while (p!=NULL)	//</a:t>
            </a:r>
            <a:r>
              <a:rPr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将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s</a:t>
            </a:r>
            <a:r>
              <a:rPr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的所有节点复制到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str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{  q=(LiString *)malloc(sizeof(LiString));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q-&gt;data=p-&gt;data;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r-&gt;next=q;r=q;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p=p-&gt;next;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}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p=t-&gt;next;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Text Box 2"/>
          <p:cNvSpPr txBox="1"/>
          <p:nvPr/>
        </p:nvSpPr>
        <p:spPr>
          <a:xfrm>
            <a:off x="323850" y="620713"/>
            <a:ext cx="8172450" cy="2835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while (p!=NULL)	//</a:t>
            </a:r>
            <a:r>
              <a:rPr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将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t</a:t>
            </a:r>
            <a:r>
              <a:rPr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的所有节点复制到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str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{  q=(LiString *)malloc(sizeof(LiString));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q-&gt;data=p-&gt;data;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r-&gt;next=q;r=q;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p=p-&gt;next;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}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r-&gt;next=NULL;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return str;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Text Box 2"/>
          <p:cNvSpPr txBox="1"/>
          <p:nvPr/>
        </p:nvSpPr>
        <p:spPr>
          <a:xfrm>
            <a:off x="250825" y="260350"/>
            <a:ext cx="8459788" cy="1552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6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SubStr(s,i,j)</a:t>
            </a:r>
            <a:endParaRPr lang="en-US" altLang="zh-CN" dirty="0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     </a:t>
            </a:r>
            <a:r>
              <a:rPr lang="zh-CN" altLang="en-US" dirty="0">
                <a:latin typeface="Times New Roman" panose="02020603050405020304" pitchFamily="18" charset="0"/>
              </a:rPr>
              <a:t>求子串：返回串</a:t>
            </a:r>
            <a:r>
              <a:rPr lang="en-US" altLang="zh-CN" dirty="0"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</a:rPr>
              <a:t>中从第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1≤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≤StrLength(s)</a:t>
            </a:r>
            <a:r>
              <a:rPr lang="zh-CN" altLang="en-US" dirty="0">
                <a:latin typeface="Times New Roman" panose="02020603050405020304" pitchFamily="18" charset="0"/>
              </a:rPr>
              <a:t>）个字符开始的、由连续</a:t>
            </a:r>
            <a:r>
              <a:rPr lang="en-US" altLang="zh-CN" i="1" dirty="0">
                <a:latin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</a:rPr>
              <a:t>个字符组成的子串，参数不正确时返回一个空串。以下采用尾插法建立链串</a:t>
            </a:r>
            <a:r>
              <a:rPr lang="en-US" altLang="zh-CN" dirty="0">
                <a:latin typeface="Times New Roman" panose="02020603050405020304" pitchFamily="18" charset="0"/>
              </a:rPr>
              <a:t>str</a:t>
            </a:r>
            <a:r>
              <a:rPr lang="zh-CN" altLang="en-US" dirty="0">
                <a:latin typeface="Times New Roman" panose="02020603050405020304" pitchFamily="18" charset="0"/>
              </a:rPr>
              <a:t>并返回其地址。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4819" name="Text Box 2"/>
          <p:cNvSpPr txBox="1"/>
          <p:nvPr/>
        </p:nvSpPr>
        <p:spPr>
          <a:xfrm>
            <a:off x="755650" y="2060575"/>
            <a:ext cx="7272338" cy="3140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LiString *</a:t>
            </a:r>
            <a:r>
              <a:rPr lang="en-US" altLang="zh-CN" sz="2000" dirty="0">
                <a:solidFill>
                  <a:srgbClr val="FF3300"/>
                </a:solidFill>
                <a:latin typeface="Courier New" panose="02070309020205020404" pitchFamily="49" charset="0"/>
              </a:rPr>
              <a:t>SubStr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(LiString *s,int i,int j)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{  int k;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LiString *str,*p=s-&gt;next,*q,*r;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str=(LiString *)malloc(sizeof(LiString));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str-&gt;next=NULL;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r=str;		//r</a:t>
            </a:r>
            <a:r>
              <a:rPr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指向新建链表的尾节点</a:t>
            </a:r>
            <a:endParaRPr lang="zh-CN" altLang="en-US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if (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i&lt;=0 || i&gt;StrLength(s) || j&lt;0 || i+j-1&gt;StrLength(s)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)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return str;	//</a:t>
            </a:r>
            <a:r>
              <a:rPr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参数不正确时返回空串</a:t>
            </a:r>
            <a:endParaRPr lang="zh-CN" altLang="en-US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for (k=0;k&lt;i-1;k++)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p=p-&gt;next;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Text Box 2"/>
          <p:cNvSpPr txBox="1"/>
          <p:nvPr/>
        </p:nvSpPr>
        <p:spPr>
          <a:xfrm>
            <a:off x="304800" y="1416050"/>
            <a:ext cx="8610600" cy="28600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 algn="just" eaLnBrk="1" hangingPunct="1">
              <a:lnSpc>
                <a:spcPct val="140000"/>
              </a:lnSpc>
              <a:spcBef>
                <a:spcPct val="50000"/>
              </a:spcBef>
              <a:buFont typeface="Wingdings" panose="05000000000000000000" charset="0"/>
              <a:buChar char="n"/>
            </a:pPr>
            <a:r>
              <a:rPr lang="en-US" altLang="zh-CN" dirty="0">
                <a:solidFill>
                  <a:srgbClr val="FF3300"/>
                </a:solidFill>
                <a:latin typeface="楷体_GB2312" pitchFamily="49" charset="-122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</a:rPr>
              <a:t>当且仅当两个串的长度相等并且各个对应位置上的字符都相同时，这两个串才是</a:t>
            </a:r>
            <a:r>
              <a:rPr lang="zh-CN" altLang="en-US" dirty="0">
                <a:solidFill>
                  <a:srgbClr val="FF00FF"/>
                </a:solidFill>
                <a:latin typeface="Times New Roman" panose="02020603050405020304" pitchFamily="18" charset="0"/>
              </a:rPr>
              <a:t>相等</a:t>
            </a:r>
            <a:r>
              <a:rPr lang="zh-CN" altLang="en-US" dirty="0">
                <a:latin typeface="Times New Roman" panose="02020603050405020304" pitchFamily="18" charset="0"/>
              </a:rPr>
              <a:t>的。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40000"/>
              </a:lnSpc>
              <a:spcBef>
                <a:spcPct val="50000"/>
              </a:spcBef>
              <a:buFont typeface="Wingdings" panose="05000000000000000000" charset="0"/>
              <a:buChar char="n"/>
            </a:pPr>
            <a:r>
              <a:rPr lang="zh-CN" altLang="en-US" dirty="0">
                <a:latin typeface="Times New Roman" panose="02020603050405020304" pitchFamily="18" charset="0"/>
              </a:rPr>
              <a:t>       一个串中任意个连续字符组成的</a:t>
            </a:r>
            <a:r>
              <a:rPr lang="zh-CN" altLang="en-US" dirty="0">
                <a:solidFill>
                  <a:srgbClr val="FF00FF"/>
                </a:solidFill>
                <a:latin typeface="Times New Roman" panose="02020603050405020304" pitchFamily="18" charset="0"/>
              </a:rPr>
              <a:t>子序列</a:t>
            </a:r>
            <a:r>
              <a:rPr lang="zh-CN" altLang="en-US" dirty="0">
                <a:latin typeface="Times New Roman" panose="02020603050405020304" pitchFamily="18" charset="0"/>
              </a:rPr>
              <a:t>（含空串）称为该串的子串。例如，“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”</a:t>
            </a:r>
            <a:r>
              <a:rPr lang="zh-CN" altLang="en-US" dirty="0">
                <a:latin typeface="Times New Roman" panose="02020603050405020304" pitchFamily="18" charset="0"/>
              </a:rPr>
              <a:t>、“</a:t>
            </a:r>
            <a:r>
              <a:rPr lang="en-US" altLang="zh-CN" i="1" dirty="0">
                <a:latin typeface="Times New Roman" panose="02020603050405020304" pitchFamily="18" charset="0"/>
              </a:rPr>
              <a:t>ab</a:t>
            </a:r>
            <a:r>
              <a:rPr lang="en-US" altLang="zh-CN" dirty="0">
                <a:latin typeface="Times New Roman" panose="02020603050405020304" pitchFamily="18" charset="0"/>
              </a:rPr>
              <a:t>”</a:t>
            </a:r>
            <a:r>
              <a:rPr lang="zh-CN" altLang="en-US" dirty="0">
                <a:latin typeface="Times New Roman" panose="02020603050405020304" pitchFamily="18" charset="0"/>
              </a:rPr>
              <a:t>、“</a:t>
            </a:r>
            <a:r>
              <a:rPr lang="en-US" altLang="zh-CN" i="1" dirty="0">
                <a:latin typeface="Times New Roman" panose="02020603050405020304" pitchFamily="18" charset="0"/>
              </a:rPr>
              <a:t>abc</a:t>
            </a:r>
            <a:r>
              <a:rPr lang="en-US" altLang="zh-CN" dirty="0">
                <a:latin typeface="Times New Roman" panose="02020603050405020304" pitchFamily="18" charset="0"/>
              </a:rPr>
              <a:t>”</a:t>
            </a:r>
            <a:r>
              <a:rPr lang="zh-CN" altLang="en-US" dirty="0">
                <a:latin typeface="Times New Roman" panose="02020603050405020304" pitchFamily="18" charset="0"/>
              </a:rPr>
              <a:t>和“</a:t>
            </a:r>
            <a:r>
              <a:rPr lang="en-US" altLang="zh-CN" i="1" dirty="0">
                <a:latin typeface="Times New Roman" panose="02020603050405020304" pitchFamily="18" charset="0"/>
              </a:rPr>
              <a:t>abcd</a:t>
            </a:r>
            <a:r>
              <a:rPr lang="en-US" altLang="zh-CN" dirty="0">
                <a:latin typeface="Times New Roman" panose="02020603050405020304" pitchFamily="18" charset="0"/>
              </a:rPr>
              <a:t>”</a:t>
            </a:r>
            <a:r>
              <a:rPr lang="zh-CN" altLang="en-US" dirty="0">
                <a:latin typeface="Times New Roman" panose="02020603050405020304" pitchFamily="18" charset="0"/>
              </a:rPr>
              <a:t>等都是“</a:t>
            </a:r>
            <a:r>
              <a:rPr lang="en-US" altLang="zh-CN" i="1" dirty="0">
                <a:latin typeface="Times New Roman" panose="02020603050405020304" pitchFamily="18" charset="0"/>
              </a:rPr>
              <a:t>abcde</a:t>
            </a:r>
            <a:r>
              <a:rPr lang="en-US" altLang="zh-CN" dirty="0">
                <a:latin typeface="Times New Roman" panose="02020603050405020304" pitchFamily="18" charset="0"/>
              </a:rPr>
              <a:t>”</a:t>
            </a:r>
            <a:r>
              <a:rPr lang="zh-CN" altLang="en-US" dirty="0">
                <a:latin typeface="Times New Roman" panose="02020603050405020304" pitchFamily="18" charset="0"/>
              </a:rPr>
              <a:t>的子串（</a:t>
            </a:r>
            <a:r>
              <a:rPr lang="zh-CN" altLang="en-US" dirty="0">
                <a:solidFill>
                  <a:srgbClr val="FF00FF"/>
                </a:solidFill>
                <a:latin typeface="Times New Roman" panose="02020603050405020304" pitchFamily="18" charset="0"/>
              </a:rPr>
              <a:t>真子串</a:t>
            </a:r>
            <a:r>
              <a:rPr lang="zh-CN" altLang="en-US" dirty="0">
                <a:latin typeface="Times New Roman" panose="02020603050405020304" pitchFamily="18" charset="0"/>
              </a:rPr>
              <a:t>是指不包含自身的所有子串）。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Text Box 2"/>
          <p:cNvSpPr txBox="1"/>
          <p:nvPr/>
        </p:nvSpPr>
        <p:spPr>
          <a:xfrm>
            <a:off x="228600" y="762000"/>
            <a:ext cx="8534400" cy="31067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1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for (k=1;k&lt;=j;k++) //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将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的第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个节点开始的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j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个节点复制到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str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{	q=(LiString *)malloc(sizeof(LiString));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q-&gt;data=p-&gt;data;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r-&gt;next=q;r=q;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p=p-&gt;next;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}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r-&gt;next=NULL;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return str;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Text Box 2"/>
          <p:cNvSpPr txBox="1"/>
          <p:nvPr/>
        </p:nvSpPr>
        <p:spPr>
          <a:xfrm>
            <a:off x="228600" y="282575"/>
            <a:ext cx="8686800" cy="1917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7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InsStr(s1,i,s2)</a:t>
            </a:r>
            <a:endParaRPr lang="en-US" altLang="zh-CN" dirty="0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        </a:t>
            </a:r>
            <a:r>
              <a:rPr lang="zh-CN" altLang="en-US" dirty="0">
                <a:latin typeface="Times New Roman" panose="02020603050405020304" pitchFamily="18" charset="0"/>
              </a:rPr>
              <a:t>将串</a:t>
            </a:r>
            <a:r>
              <a:rPr lang="en-US" altLang="zh-CN" dirty="0">
                <a:latin typeface="Times New Roman" panose="02020603050405020304" pitchFamily="18" charset="0"/>
              </a:rPr>
              <a:t>s2</a:t>
            </a:r>
            <a:r>
              <a:rPr lang="zh-CN" altLang="en-US" dirty="0">
                <a:latin typeface="Times New Roman" panose="02020603050405020304" pitchFamily="18" charset="0"/>
              </a:rPr>
              <a:t>插入到串</a:t>
            </a:r>
            <a:r>
              <a:rPr lang="en-US" altLang="zh-CN" dirty="0">
                <a:latin typeface="Times New Roman" panose="02020603050405020304" pitchFamily="18" charset="0"/>
              </a:rPr>
              <a:t>s1</a:t>
            </a:r>
            <a:r>
              <a:rPr lang="zh-CN" altLang="en-US" dirty="0">
                <a:latin typeface="Times New Roman" panose="02020603050405020304" pitchFamily="18" charset="0"/>
              </a:rPr>
              <a:t>的第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1≤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≤StrLength(s)+1</a:t>
            </a:r>
            <a:r>
              <a:rPr lang="zh-CN" altLang="en-US" dirty="0">
                <a:latin typeface="Times New Roman" panose="02020603050405020304" pitchFamily="18" charset="0"/>
              </a:rPr>
              <a:t>）个字符位置，即将</a:t>
            </a:r>
            <a:r>
              <a:rPr lang="en-US" altLang="zh-CN" dirty="0">
                <a:latin typeface="Times New Roman" panose="02020603050405020304" pitchFamily="18" charset="0"/>
              </a:rPr>
              <a:t>s2</a:t>
            </a:r>
            <a:r>
              <a:rPr lang="zh-CN" altLang="en-US" dirty="0">
                <a:latin typeface="Times New Roman" panose="02020603050405020304" pitchFamily="18" charset="0"/>
              </a:rPr>
              <a:t>的第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个字符作为</a:t>
            </a:r>
            <a:r>
              <a:rPr lang="en-US" altLang="zh-CN" dirty="0">
                <a:latin typeface="Times New Roman" panose="02020603050405020304" pitchFamily="18" charset="0"/>
              </a:rPr>
              <a:t>s1</a:t>
            </a:r>
            <a:r>
              <a:rPr lang="zh-CN" altLang="en-US" dirty="0">
                <a:latin typeface="Times New Roman" panose="02020603050405020304" pitchFamily="18" charset="0"/>
              </a:rPr>
              <a:t>的第</a:t>
            </a:r>
            <a:r>
              <a:rPr lang="en-US" altLang="zh-CN" dirty="0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个字符，</a:t>
            </a:r>
            <a:r>
              <a:rPr lang="en-US" altLang="zh-CN" dirty="0">
                <a:latin typeface="Times New Roman" panose="02020603050405020304" pitchFamily="18" charset="0"/>
              </a:rPr>
              <a:t>s2</a:t>
            </a:r>
            <a:r>
              <a:rPr lang="zh-CN" altLang="en-US" dirty="0">
                <a:latin typeface="Times New Roman" panose="02020603050405020304" pitchFamily="18" charset="0"/>
              </a:rPr>
              <a:t>的第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个字符作为</a:t>
            </a:r>
            <a:r>
              <a:rPr lang="en-US" altLang="zh-CN" dirty="0">
                <a:latin typeface="Times New Roman" panose="02020603050405020304" pitchFamily="18" charset="0"/>
              </a:rPr>
              <a:t>s1</a:t>
            </a:r>
            <a:r>
              <a:rPr lang="zh-CN" altLang="en-US" dirty="0">
                <a:latin typeface="Times New Roman" panose="02020603050405020304" pitchFamily="18" charset="0"/>
              </a:rPr>
              <a:t>的第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+1</a:t>
            </a:r>
            <a:r>
              <a:rPr lang="zh-CN" altLang="en-US" dirty="0">
                <a:latin typeface="Times New Roman" panose="02020603050405020304" pitchFamily="18" charset="0"/>
              </a:rPr>
              <a:t>个字符，等等，并返回产生的新串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参数不正确时返回一个空串。以下采用尾插法建立链串</a:t>
            </a:r>
            <a:r>
              <a:rPr lang="en-US" altLang="zh-CN" dirty="0">
                <a:latin typeface="Times New Roman" panose="02020603050405020304" pitchFamily="18" charset="0"/>
              </a:rPr>
              <a:t>str</a:t>
            </a:r>
            <a:r>
              <a:rPr lang="zh-CN" altLang="en-US" dirty="0">
                <a:latin typeface="Times New Roman" panose="02020603050405020304" pitchFamily="18" charset="0"/>
              </a:rPr>
              <a:t>并返回其地址。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6867" name="Text Box 1027"/>
          <p:cNvSpPr txBox="1"/>
          <p:nvPr/>
        </p:nvSpPr>
        <p:spPr>
          <a:xfrm>
            <a:off x="611188" y="2349500"/>
            <a:ext cx="7705725" cy="3013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LiString *</a:t>
            </a:r>
            <a:r>
              <a:rPr lang="en-US" altLang="zh-CN" sz="2000" dirty="0">
                <a:solidFill>
                  <a:srgbClr val="FF3300"/>
                </a:solidFill>
                <a:latin typeface="Courier New" panose="02070309020205020404" pitchFamily="49" charset="0"/>
              </a:rPr>
              <a:t>InsStr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(LiString *s,int i,LiString *t)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{  int k;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LiString *str,*p=s-&gt;next,*p1=t-&gt;next,*q,*r;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str=(LiString *)malloc(sizeof(LiString));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str-&gt;next=NULL;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r=str;		//r</a:t>
            </a:r>
            <a:r>
              <a:rPr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指向新建链表的尾节点</a:t>
            </a:r>
            <a:endParaRPr lang="zh-CN" altLang="en-US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if (i&lt;=0 || i&gt;StrLength(s)+1)				return str; //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参数不正确时返回空串</a:t>
            </a:r>
            <a:endParaRPr lang="zh-CN" altLang="en-US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Text Box 2"/>
          <p:cNvSpPr txBox="1"/>
          <p:nvPr/>
        </p:nvSpPr>
        <p:spPr>
          <a:xfrm>
            <a:off x="219075" y="188913"/>
            <a:ext cx="8024813" cy="6492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 for (k=1;k&lt;i;k++)	//</a:t>
            </a:r>
            <a:r>
              <a:rPr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将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s</a:t>
            </a:r>
            <a:r>
              <a:rPr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的前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i</a:t>
            </a:r>
            <a:r>
              <a:rPr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个节点复制到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str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 {  q=(LiString *)malloc(sizeof(LiString));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 q-&gt;data=p-&gt;data;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 r-&gt;next=q;r=q;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 p=p-&gt;next;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 }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 while (p1!=NULL)	//</a:t>
            </a:r>
            <a:r>
              <a:rPr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将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t</a:t>
            </a:r>
            <a:r>
              <a:rPr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的所有节点复制到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str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 {  q=(LiString *)malloc(sizeof(LiString));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 q-&gt;data=p1-&gt;data;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 r-&gt;next=q;r=q;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 p1=p1-&gt;next;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 }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 while (p!=NULL)	//</a:t>
            </a:r>
            <a:r>
              <a:rPr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将*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p</a:t>
            </a:r>
            <a:r>
              <a:rPr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及其后的节点复制到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str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 {  q=(LiString *)malloc(sizeof(LiString));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 q-&gt;data=p-&gt;data;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 r-&gt;next=q;r=q;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 p=p-&gt;next;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 }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 r-&gt;next=NULL;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 return str;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Text Box 2"/>
          <p:cNvSpPr txBox="1"/>
          <p:nvPr/>
        </p:nvSpPr>
        <p:spPr>
          <a:xfrm>
            <a:off x="215900" y="304800"/>
            <a:ext cx="8532813" cy="1552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8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DelStr(s,i,j)</a:t>
            </a:r>
            <a:endParaRPr lang="en-US" altLang="zh-CN" dirty="0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      </a:t>
            </a:r>
            <a:r>
              <a:rPr lang="zh-CN" altLang="en-US" dirty="0">
                <a:latin typeface="Times New Roman" panose="02020603050405020304" pitchFamily="18" charset="0"/>
              </a:rPr>
              <a:t>从串</a:t>
            </a:r>
            <a:r>
              <a:rPr lang="en-US" altLang="zh-CN" dirty="0"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</a:rPr>
              <a:t>中删去从第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1≤i≤StrLength(s)</a:t>
            </a:r>
            <a:r>
              <a:rPr lang="zh-CN" altLang="en-US" dirty="0">
                <a:latin typeface="Times New Roman" panose="02020603050405020304" pitchFamily="18" charset="0"/>
              </a:rPr>
              <a:t>）个字符开始的长度为</a:t>
            </a:r>
            <a:r>
              <a:rPr lang="en-US" altLang="zh-CN" i="1" dirty="0">
                <a:latin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</a:rPr>
              <a:t>的子串，并返回产生的新串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参数不正确时返回一个空串。以下采用尾插法建立链串</a:t>
            </a:r>
            <a:r>
              <a:rPr lang="en-US" altLang="zh-CN" dirty="0">
                <a:latin typeface="Times New Roman" panose="02020603050405020304" pitchFamily="18" charset="0"/>
              </a:rPr>
              <a:t>str</a:t>
            </a:r>
            <a:r>
              <a:rPr lang="zh-CN" altLang="en-US" dirty="0">
                <a:latin typeface="Times New Roman" panose="02020603050405020304" pitchFamily="18" charset="0"/>
              </a:rPr>
              <a:t>并返回其地址。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8915" name="Text Box 3"/>
          <p:cNvSpPr txBox="1"/>
          <p:nvPr/>
        </p:nvSpPr>
        <p:spPr>
          <a:xfrm>
            <a:off x="611188" y="1989138"/>
            <a:ext cx="8064500" cy="2771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1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LiString *</a:t>
            </a:r>
            <a:r>
              <a:rPr lang="en-US" altLang="zh-CN" sz="2000" dirty="0">
                <a:solidFill>
                  <a:srgbClr val="FF3300"/>
                </a:solidFill>
                <a:latin typeface="Courier New" panose="02070309020205020404" pitchFamily="49" charset="0"/>
              </a:rPr>
              <a:t>DelStr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(LiString *s,int i,int j)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{  int k;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LiString *str,*p=s-&gt;next,*q,*r;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str=(LiString *)malloc(sizeof(LiString));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str-&gt;next=NULL;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r=str;		//r</a:t>
            </a:r>
            <a:r>
              <a:rPr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指向新建链表的尾节点</a:t>
            </a:r>
            <a:endParaRPr lang="zh-CN" altLang="en-US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if (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i&lt;=0 || i&gt;StrLength(s) || j&lt;0 || i+j-1&gt;StrLength(s)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)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return str;	//</a:t>
            </a:r>
            <a:r>
              <a:rPr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参数不正确时返回空串</a:t>
            </a:r>
            <a:endParaRPr lang="zh-CN" altLang="en-US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Text Box 2"/>
          <p:cNvSpPr txBox="1"/>
          <p:nvPr/>
        </p:nvSpPr>
        <p:spPr>
          <a:xfrm>
            <a:off x="323850" y="333375"/>
            <a:ext cx="7956550" cy="5273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for (k=0;k&lt;i-1;k++)	//</a:t>
            </a:r>
            <a:r>
              <a:rPr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将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s</a:t>
            </a:r>
            <a:r>
              <a:rPr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的前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i-1</a:t>
            </a:r>
            <a:r>
              <a:rPr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个节点复制到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str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{  q=(LiString *)malloc(sizeof(LiString));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q-&gt;data=p-&gt;data;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r-&gt;next=q;r=q;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p=p-&gt;next;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}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for (k=0;k&lt;j;k++)	//</a:t>
            </a:r>
            <a:r>
              <a:rPr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让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p</a:t>
            </a:r>
            <a:r>
              <a:rPr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沿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next</a:t>
            </a:r>
            <a:r>
              <a:rPr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跳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j</a:t>
            </a:r>
            <a:r>
              <a:rPr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个节点</a:t>
            </a:r>
            <a:endParaRPr lang="zh-CN" altLang="en-US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p=p-&gt;next;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while (p!=NULL)	//</a:t>
            </a:r>
            <a:r>
              <a:rPr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将*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p</a:t>
            </a:r>
            <a:r>
              <a:rPr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及其后的节点复制到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str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{  q=(LiString *)malloc(sizeof(LiString));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q-&gt;data=p-&gt;data;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r-&gt;next=q;r=q;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p=p-&gt;next;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}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r-&gt;next=NULL;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return str;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Text Box 2"/>
          <p:cNvSpPr txBox="1"/>
          <p:nvPr/>
        </p:nvSpPr>
        <p:spPr>
          <a:xfrm>
            <a:off x="250825" y="260350"/>
            <a:ext cx="8316913" cy="1552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9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RepStr(s,i,j,t) </a:t>
            </a:r>
            <a:endParaRPr lang="en-US" altLang="zh-CN" dirty="0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     </a:t>
            </a:r>
            <a:r>
              <a:rPr lang="zh-CN" altLang="en-US" dirty="0">
                <a:latin typeface="Times New Roman" panose="02020603050405020304" pitchFamily="18" charset="0"/>
              </a:rPr>
              <a:t>在串</a:t>
            </a:r>
            <a:r>
              <a:rPr lang="en-US" altLang="zh-CN" dirty="0"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</a:rPr>
              <a:t>中，将第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1≤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≤StrLength(s)</a:t>
            </a:r>
            <a:r>
              <a:rPr lang="zh-CN" altLang="en-US" dirty="0">
                <a:latin typeface="Times New Roman" panose="02020603050405020304" pitchFamily="18" charset="0"/>
              </a:rPr>
              <a:t>）个字符开始的</a:t>
            </a:r>
            <a:r>
              <a:rPr lang="en-US" altLang="zh-CN" i="1" dirty="0">
                <a:latin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</a:rPr>
              <a:t>个字符构成的子串用串</a:t>
            </a:r>
            <a:r>
              <a:rPr lang="en-US" altLang="zh-CN" dirty="0">
                <a:latin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</a:rPr>
              <a:t>替换，并返回产生的新串，参数不正确时返回一个空串。以下采用尾插法建立链串</a:t>
            </a:r>
            <a:r>
              <a:rPr lang="en-US" altLang="zh-CN" dirty="0">
                <a:latin typeface="Times New Roman" panose="02020603050405020304" pitchFamily="18" charset="0"/>
              </a:rPr>
              <a:t>str</a:t>
            </a:r>
            <a:r>
              <a:rPr lang="zh-CN" altLang="en-US" dirty="0">
                <a:latin typeface="Times New Roman" panose="02020603050405020304" pitchFamily="18" charset="0"/>
              </a:rPr>
              <a:t>并返回其地址。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0963" name="Text Box 2"/>
          <p:cNvSpPr txBox="1"/>
          <p:nvPr/>
        </p:nvSpPr>
        <p:spPr>
          <a:xfrm>
            <a:off x="539750" y="1989138"/>
            <a:ext cx="8208963" cy="2771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1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LiString *</a:t>
            </a:r>
            <a:r>
              <a:rPr lang="en-US" altLang="zh-CN" sz="2000" dirty="0">
                <a:solidFill>
                  <a:srgbClr val="FF3300"/>
                </a:solidFill>
                <a:latin typeface="Courier New" panose="02070309020205020404" pitchFamily="49" charset="0"/>
              </a:rPr>
              <a:t>RepStr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(LiString *s,int i,int j,LiString *t)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{  int k;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LiString *str,*p=s-&gt;next,*p1=t-&gt;next,*q,*r;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str=(LiString *)malloc(sizeof(LiString));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str-&gt;next=NULL;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r=str;			//r</a:t>
            </a:r>
            <a:r>
              <a:rPr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指向新建链表的尾节点</a:t>
            </a:r>
            <a:endParaRPr lang="zh-CN" altLang="en-US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if (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i&lt;=0 || i&gt;StrLength(s) || j&lt;0 || i+j-1&gt;StrLength(s)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)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	return str;		 //</a:t>
            </a:r>
            <a:r>
              <a:rPr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参数不正确时返回空串</a:t>
            </a:r>
            <a:endParaRPr lang="zh-CN" altLang="en-US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Text Box 2"/>
          <p:cNvSpPr txBox="1"/>
          <p:nvPr/>
        </p:nvSpPr>
        <p:spPr>
          <a:xfrm>
            <a:off x="201613" y="260350"/>
            <a:ext cx="8763000" cy="64087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9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for (k=0;k&lt;i-1;k++)  	//</a:t>
            </a:r>
            <a:r>
              <a:rPr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将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s</a:t>
            </a:r>
            <a:r>
              <a:rPr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的前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i-1</a:t>
            </a:r>
            <a:r>
              <a:rPr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个节点复制到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str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{  q=(LiString *)malloc(sizeof(LiString));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q-&gt;data=p-&gt;data;q-&gt;next=NULL;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r-&gt;next=q;r=q;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p=p-&gt;next;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}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for (k=0;k&lt;j;k++)		//</a:t>
            </a:r>
            <a:r>
              <a:rPr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让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p</a:t>
            </a:r>
            <a:r>
              <a:rPr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沿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next</a:t>
            </a:r>
            <a:r>
              <a:rPr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跳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j</a:t>
            </a:r>
            <a:r>
              <a:rPr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个节点</a:t>
            </a:r>
            <a:endParaRPr lang="zh-CN" altLang="en-US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p=p-&gt;next;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while (p1!=NULL)		//</a:t>
            </a:r>
            <a:r>
              <a:rPr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将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t</a:t>
            </a:r>
            <a:r>
              <a:rPr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的所有节点复制到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str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{  q=(LiString *)malloc(sizeof(LiString));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q-&gt;data=p1-&gt;data;q-&gt;next=NULL;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r-&gt;next=q;r=q;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p1=p1-&gt;next;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}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while (p!=NULL)		//</a:t>
            </a:r>
            <a:r>
              <a:rPr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将*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p</a:t>
            </a:r>
            <a:r>
              <a:rPr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及其后的节点复制到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str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{  q=(LiString *)malloc(sizeof(LiString));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q-&gt;data=p-&gt;data;q-&gt;next=NULL;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r-&gt;next=q;r=q;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p=p-&gt;next;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}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r-&gt;next=NULL;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return str;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Text Box 2"/>
          <p:cNvSpPr txBox="1"/>
          <p:nvPr/>
        </p:nvSpPr>
        <p:spPr>
          <a:xfrm>
            <a:off x="539750" y="404813"/>
            <a:ext cx="6400800" cy="968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10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DispStr(s)</a:t>
            </a:r>
            <a:endParaRPr lang="en-US" altLang="zh-CN" dirty="0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输出串</a:t>
            </a:r>
            <a:r>
              <a:rPr lang="en-US" altLang="zh-CN" dirty="0"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</a:rPr>
              <a:t>的所有元素值。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3011" name="Text Box 4"/>
          <p:cNvSpPr txBox="1"/>
          <p:nvPr/>
        </p:nvSpPr>
        <p:spPr>
          <a:xfrm>
            <a:off x="684213" y="1628775"/>
            <a:ext cx="7127875" cy="2530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dirty="0">
                <a:solidFill>
                  <a:srgbClr val="FF3300"/>
                </a:solidFill>
                <a:latin typeface="Courier New" panose="02070309020205020404" pitchFamily="49" charset="0"/>
              </a:rPr>
              <a:t>DispStr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(LiString *s)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{  LiString *p=s-&gt;next;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while (p!=NULL)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{  printf("%c",p-&gt;data);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p=p-&gt;next;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}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printf("\n");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Text Box 2"/>
          <p:cNvSpPr txBox="1"/>
          <p:nvPr/>
        </p:nvSpPr>
        <p:spPr>
          <a:xfrm>
            <a:off x="1403350" y="476250"/>
            <a:ext cx="5262563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3200" dirty="0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4.3  </a:t>
            </a:r>
            <a:r>
              <a:rPr lang="zh-CN" altLang="en-US" sz="3200" dirty="0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串的模式匹配</a:t>
            </a:r>
            <a:r>
              <a:rPr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</a:rPr>
              <a:t>       </a:t>
            </a:r>
            <a:endParaRPr lang="zh-CN" altLang="en-US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3" name="Text Box 3"/>
          <p:cNvSpPr txBox="1"/>
          <p:nvPr/>
        </p:nvSpPr>
        <p:spPr>
          <a:xfrm>
            <a:off x="468313" y="1412875"/>
            <a:ext cx="8064500" cy="24653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3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　　设有主串</a:t>
            </a:r>
            <a:r>
              <a:rPr lang="en-US" altLang="zh-CN" dirty="0"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</a:rPr>
              <a:t>和子串</a:t>
            </a:r>
            <a:r>
              <a:rPr lang="en-US" altLang="zh-CN" dirty="0">
                <a:latin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</a:rPr>
              <a:t>，子串</a:t>
            </a:r>
            <a:r>
              <a:rPr lang="en-US" altLang="zh-CN" dirty="0">
                <a:latin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</a:rPr>
              <a:t>的定位就是要在主串</a:t>
            </a:r>
            <a:r>
              <a:rPr lang="en-US" altLang="zh-CN" dirty="0"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</a:rPr>
              <a:t>中找到一个与子串</a:t>
            </a:r>
            <a:r>
              <a:rPr lang="en-US" altLang="zh-CN" dirty="0">
                <a:latin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</a:rPr>
              <a:t>相等的子串。通常把主串</a:t>
            </a:r>
            <a:r>
              <a:rPr lang="en-US" altLang="zh-CN" dirty="0"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</a:rPr>
              <a:t>称为</a:t>
            </a:r>
            <a:r>
              <a:rPr lang="zh-CN" altLang="en-US" dirty="0">
                <a:solidFill>
                  <a:srgbClr val="FF00FF"/>
                </a:solidFill>
                <a:latin typeface="Times New Roman" panose="02020603050405020304" pitchFamily="18" charset="0"/>
              </a:rPr>
              <a:t>目标串</a:t>
            </a:r>
            <a:r>
              <a:rPr lang="zh-CN" altLang="en-US" dirty="0">
                <a:latin typeface="Times New Roman" panose="02020603050405020304" pitchFamily="18" charset="0"/>
              </a:rPr>
              <a:t>，把子串</a:t>
            </a:r>
            <a:r>
              <a:rPr lang="en-US" altLang="zh-CN" dirty="0">
                <a:latin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</a:rPr>
              <a:t>称为</a:t>
            </a:r>
            <a:r>
              <a:rPr lang="zh-CN" altLang="en-US" dirty="0">
                <a:solidFill>
                  <a:srgbClr val="FF00FF"/>
                </a:solidFill>
                <a:latin typeface="Times New Roman" panose="02020603050405020304" pitchFamily="18" charset="0"/>
              </a:rPr>
              <a:t>模式串</a:t>
            </a:r>
            <a:r>
              <a:rPr lang="zh-CN" altLang="en-US" dirty="0">
                <a:latin typeface="Times New Roman" panose="02020603050405020304" pitchFamily="18" charset="0"/>
              </a:rPr>
              <a:t>，因此定位也称作</a:t>
            </a:r>
            <a:r>
              <a:rPr lang="zh-CN" altLang="en-US" dirty="0">
                <a:solidFill>
                  <a:srgbClr val="FF00FF"/>
                </a:solidFill>
                <a:latin typeface="Times New Roman" panose="02020603050405020304" pitchFamily="18" charset="0"/>
              </a:rPr>
              <a:t>模式匹配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     模式匹配成功是指在目标串</a:t>
            </a:r>
            <a:r>
              <a:rPr lang="en-US" altLang="zh-CN" dirty="0"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</a:rPr>
              <a:t>中找到一个模式串</a:t>
            </a:r>
            <a:r>
              <a:rPr lang="en-US" altLang="zh-CN" dirty="0">
                <a:latin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</a:rPr>
              <a:t>；不成功则指目标串</a:t>
            </a:r>
            <a:r>
              <a:rPr lang="en-US" altLang="zh-CN" dirty="0"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</a:rPr>
              <a:t>中不存在模式串</a:t>
            </a:r>
            <a:r>
              <a:rPr lang="en-US" altLang="zh-CN" dirty="0">
                <a:latin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</a:rPr>
              <a:t>。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Text Box 2"/>
          <p:cNvSpPr txBox="1"/>
          <p:nvPr/>
        </p:nvSpPr>
        <p:spPr>
          <a:xfrm>
            <a:off x="381000" y="457200"/>
            <a:ext cx="8305800" cy="4495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4.4.1  Brute-Force</a:t>
            </a:r>
            <a:r>
              <a:rPr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算法</a:t>
            </a:r>
            <a:endParaRPr lang="zh-CN" altLang="en-US" sz="2800" dirty="0">
              <a:solidFill>
                <a:srgbClr val="FF33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zh-CN" dirty="0">
                <a:latin typeface="Times New Roman" panose="02020603050405020304" pitchFamily="18" charset="0"/>
              </a:rPr>
              <a:t>Brute-Force</a:t>
            </a:r>
            <a:r>
              <a:rPr lang="zh-CN" altLang="en-US" dirty="0">
                <a:latin typeface="Times New Roman" panose="02020603050405020304" pitchFamily="18" charset="0"/>
              </a:rPr>
              <a:t>简称为</a:t>
            </a:r>
            <a:r>
              <a:rPr lang="en-US" altLang="zh-CN" dirty="0">
                <a:latin typeface="Times New Roman" panose="02020603050405020304" pitchFamily="18" charset="0"/>
              </a:rPr>
              <a:t>BF</a:t>
            </a:r>
            <a:r>
              <a:rPr lang="zh-CN" altLang="en-US" dirty="0">
                <a:latin typeface="Times New Roman" panose="02020603050405020304" pitchFamily="18" charset="0"/>
              </a:rPr>
              <a:t>算法，亦称简单匹配算法，其基本思路是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       </a:t>
            </a:r>
            <a:r>
              <a:rPr lang="zh-CN" altLang="en-US" dirty="0">
                <a:latin typeface="Times New Roman" panose="02020603050405020304" pitchFamily="18" charset="0"/>
              </a:rPr>
              <a:t>从目标串</a:t>
            </a:r>
            <a:r>
              <a:rPr lang="en-US" altLang="zh-CN" dirty="0">
                <a:latin typeface="Times New Roman" panose="02020603050405020304" pitchFamily="18" charset="0"/>
              </a:rPr>
              <a:t>s=“s</a:t>
            </a:r>
            <a:r>
              <a:rPr lang="en-US" altLang="zh-CN" baseline="-30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s</a:t>
            </a:r>
            <a:r>
              <a:rPr lang="en-US" altLang="zh-CN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…s</a:t>
            </a:r>
            <a:r>
              <a:rPr lang="en-US" altLang="zh-CN" baseline="-30000" dirty="0">
                <a:latin typeface="Times New Roman" panose="02020603050405020304" pitchFamily="18" charset="0"/>
              </a:rPr>
              <a:t>n-1</a:t>
            </a:r>
            <a:r>
              <a:rPr lang="en-US" altLang="zh-CN" dirty="0">
                <a:latin typeface="Times New Roman" panose="02020603050405020304" pitchFamily="18" charset="0"/>
              </a:rPr>
              <a:t>”</a:t>
            </a:r>
            <a:r>
              <a:rPr lang="zh-CN" altLang="en-US" dirty="0">
                <a:latin typeface="Times New Roman" panose="02020603050405020304" pitchFamily="18" charset="0"/>
              </a:rPr>
              <a:t>的第一个字符开始和模式串</a:t>
            </a:r>
            <a:r>
              <a:rPr lang="en-US" altLang="zh-CN" dirty="0">
                <a:latin typeface="Times New Roman" panose="02020603050405020304" pitchFamily="18" charset="0"/>
              </a:rPr>
              <a:t>t=“t</a:t>
            </a:r>
            <a:r>
              <a:rPr lang="en-US" altLang="zh-CN" baseline="-30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t</a:t>
            </a:r>
            <a:r>
              <a:rPr lang="en-US" altLang="zh-CN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…t</a:t>
            </a:r>
            <a:r>
              <a:rPr lang="en-US" altLang="zh-CN" baseline="-30000" dirty="0">
                <a:latin typeface="Times New Roman" panose="02020603050405020304" pitchFamily="18" charset="0"/>
              </a:rPr>
              <a:t>m-1</a:t>
            </a:r>
            <a:r>
              <a:rPr lang="en-US" altLang="zh-CN" dirty="0">
                <a:latin typeface="Times New Roman" panose="02020603050405020304" pitchFamily="18" charset="0"/>
              </a:rPr>
              <a:t>”</a:t>
            </a:r>
            <a:r>
              <a:rPr lang="zh-CN" altLang="en-US" dirty="0">
                <a:latin typeface="Times New Roman" panose="02020603050405020304" pitchFamily="18" charset="0"/>
              </a:rPr>
              <a:t>中的第一个字符比较，若相等，则继续逐个比较后续字符；否则从目标串</a:t>
            </a:r>
            <a:r>
              <a:rPr lang="en-US" altLang="zh-CN" dirty="0"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</a:rPr>
              <a:t>的第二个字符开始重新与模式串</a:t>
            </a:r>
            <a:r>
              <a:rPr lang="en-US" altLang="zh-CN" dirty="0">
                <a:latin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</a:rPr>
              <a:t>的第一个字符进行比较。依次类推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</a:rPr>
              <a:t>若从模式串</a:t>
            </a:r>
            <a:r>
              <a:rPr lang="en-US" altLang="zh-CN" dirty="0"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</a:rPr>
              <a:t>的第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个字符开始，每个字符依次和目标串</a:t>
            </a:r>
            <a:r>
              <a:rPr lang="en-US" altLang="zh-CN" dirty="0">
                <a:latin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</a:rPr>
              <a:t>中的对应字符相等，则匹配成功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</a:rPr>
              <a:t>该算法返回</a:t>
            </a:r>
            <a:r>
              <a:rPr lang="en-US" altLang="zh-CN" dirty="0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；否则，匹配失败，函数返回</a:t>
            </a:r>
            <a:r>
              <a:rPr lang="en-US" altLang="zh-CN" dirty="0">
                <a:latin typeface="Times New Roman" panose="02020603050405020304" pitchFamily="18" charset="0"/>
              </a:rPr>
              <a:t>-1</a:t>
            </a:r>
            <a:r>
              <a:rPr lang="zh-CN" altLang="en-US" dirty="0">
                <a:latin typeface="Times New Roman" panose="02020603050405020304" pitchFamily="18" charset="0"/>
              </a:rPr>
              <a:t>。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ext Box 2"/>
          <p:cNvSpPr txBox="1"/>
          <p:nvPr/>
        </p:nvSpPr>
        <p:spPr>
          <a:xfrm>
            <a:off x="611188" y="620713"/>
            <a:ext cx="7632700" cy="1004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思考题：</a:t>
            </a:r>
            <a:endParaRPr lang="zh-CN" altLang="en-US" dirty="0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　　</a:t>
            </a:r>
            <a:r>
              <a:rPr lang="zh-CN" altLang="en-US" dirty="0">
                <a:latin typeface="Times New Roman" panose="02020603050405020304" pitchFamily="18" charset="0"/>
              </a:rPr>
              <a:t>串和线性表</a:t>
            </a:r>
            <a:r>
              <a:rPr lang="zh-CN" altLang="en-US" dirty="0">
                <a:latin typeface="Verdana" panose="020B0604030504040204" pitchFamily="34" charset="0"/>
              </a:rPr>
              <a:t>有什么异同？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Text Box 2"/>
          <p:cNvSpPr txBox="1"/>
          <p:nvPr/>
        </p:nvSpPr>
        <p:spPr>
          <a:xfrm>
            <a:off x="250825" y="476250"/>
            <a:ext cx="7777163" cy="4968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>
              <a:spcBef>
                <a:spcPct val="50000"/>
              </a:spcBef>
            </a:pP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dirty="0">
                <a:solidFill>
                  <a:srgbClr val="FF3300"/>
                </a:solidFill>
                <a:latin typeface="Courier New" panose="02070309020205020404" pitchFamily="49" charset="0"/>
              </a:rPr>
              <a:t>indexpos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(SqString str,SqString substr)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{  int i,j,k,idx=-1;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for (i=0;i&lt;str.length;i++) 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{  for (j=i,k=0;str.data[j]==substr.data[k];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       j++,k++);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   if (k==substr.length)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         //</a:t>
            </a:r>
            <a:r>
              <a:rPr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注意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j</a:t>
            </a:r>
            <a:r>
              <a:rPr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每次从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i</a:t>
            </a:r>
            <a:r>
              <a:rPr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开始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,</a:t>
            </a:r>
            <a:r>
              <a:rPr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有回溯</a:t>
            </a:r>
            <a:endParaRPr lang="zh-CN" altLang="en-US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	   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return(i);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}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return(-1);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  <p:sp>
        <p:nvSpPr>
          <p:cNvPr id="48131" name="AutoShape 3"/>
          <p:cNvSpPr/>
          <p:nvPr/>
        </p:nvSpPr>
        <p:spPr>
          <a:xfrm>
            <a:off x="7019925" y="1052513"/>
            <a:ext cx="1439863" cy="431800"/>
          </a:xfrm>
          <a:prstGeom prst="wedgeRoundRectCallout">
            <a:avLst>
              <a:gd name="adj1" fmla="val -94324"/>
              <a:gd name="adj2" fmla="val -101102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 eaLnBrk="1" hangingPunct="1"/>
            <a:r>
              <a:rPr lang="zh-CN" altLang="en-US" dirty="0">
                <a:latin typeface="楷体_GB2312" pitchFamily="49" charset="-122"/>
              </a:rPr>
              <a:t>算法</a:t>
            </a:r>
            <a:r>
              <a:rPr lang="en-US" altLang="zh-CN" dirty="0">
                <a:latin typeface="楷体_GB2312" pitchFamily="49" charset="-122"/>
              </a:rPr>
              <a:t>1</a:t>
            </a:r>
            <a:endParaRPr lang="en-US" altLang="zh-CN" dirty="0">
              <a:latin typeface="楷体_GB2312" pitchFamily="49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Text Box 2"/>
          <p:cNvSpPr txBox="1"/>
          <p:nvPr/>
        </p:nvSpPr>
        <p:spPr>
          <a:xfrm>
            <a:off x="0" y="260350"/>
            <a:ext cx="8820150" cy="5273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dirty="0">
                <a:solidFill>
                  <a:srgbClr val="FF3300"/>
                </a:solidFill>
                <a:latin typeface="Courier New" panose="02070309020205020404" pitchFamily="49" charset="0"/>
              </a:rPr>
              <a:t>index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(SqString s,SqString t)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{  int i=0,j=0;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while (i&lt;s.length &amp;&amp; j&lt;t.length) 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{  if (s.data[i]==t.data[j])	//</a:t>
            </a:r>
            <a:r>
              <a:rPr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继续匹配下一个字符</a:t>
            </a:r>
            <a:endParaRPr lang="zh-CN" altLang="en-US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{  </a:t>
            </a:r>
            <a:r>
              <a:rPr lang="en-US" altLang="zh-CN" sz="2000" dirty="0">
                <a:solidFill>
                  <a:srgbClr val="FF00FF"/>
                </a:solidFill>
                <a:latin typeface="Courier New" panose="02070309020205020404" pitchFamily="49" charset="0"/>
              </a:rPr>
              <a:t>i++;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	//</a:t>
            </a:r>
            <a:r>
              <a:rPr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主串和子串依次匹配下一个字符</a:t>
            </a:r>
            <a:endParaRPr lang="zh-CN" altLang="en-US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	   </a:t>
            </a:r>
            <a:r>
              <a:rPr lang="en-US" altLang="zh-CN" sz="2000" dirty="0">
                <a:solidFill>
                  <a:srgbClr val="FF00FF"/>
                </a:solidFill>
                <a:latin typeface="Courier New" panose="02070309020205020404" pitchFamily="49" charset="0"/>
              </a:rPr>
              <a:t>j++;</a:t>
            </a:r>
            <a:endParaRPr lang="en-US" altLang="zh-CN" sz="2000" dirty="0">
              <a:solidFill>
                <a:srgbClr val="FF00FF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}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else			//</a:t>
            </a:r>
            <a:r>
              <a:rPr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主串、子串指针回溯重新开始下一次匹配</a:t>
            </a:r>
            <a:endParaRPr lang="zh-CN" altLang="en-US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{  </a:t>
            </a:r>
            <a:r>
              <a:rPr lang="en-US" altLang="zh-CN" sz="2000" dirty="0">
                <a:solidFill>
                  <a:srgbClr val="FF00FF"/>
                </a:solidFill>
                <a:latin typeface="Courier New" panose="02070309020205020404" pitchFamily="49" charset="0"/>
              </a:rPr>
              <a:t>i=i-j+1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;		//</a:t>
            </a:r>
            <a:r>
              <a:rPr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主串从下一个位置开始匹配</a:t>
            </a:r>
            <a:endParaRPr lang="zh-CN" altLang="en-US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	   </a:t>
            </a:r>
            <a:r>
              <a:rPr lang="en-US" altLang="zh-CN" sz="2000" dirty="0">
                <a:solidFill>
                  <a:srgbClr val="FF00FF"/>
                </a:solidFill>
                <a:latin typeface="Courier New" panose="02070309020205020404" pitchFamily="49" charset="0"/>
              </a:rPr>
              <a:t>j=0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; 		//</a:t>
            </a:r>
            <a:r>
              <a:rPr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子串从头开始匹配</a:t>
            </a:r>
            <a:endParaRPr lang="zh-CN" altLang="en-US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}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if (j&gt;=t.length)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return(i-t.length);//</a:t>
            </a:r>
            <a:r>
              <a:rPr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返回匹配的第一个字符的下标</a:t>
            </a:r>
            <a:endParaRPr lang="zh-CN" altLang="en-US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else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return(-1);		//</a:t>
            </a:r>
            <a:r>
              <a:rPr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模式匹配不成功</a:t>
            </a:r>
            <a:endParaRPr lang="zh-CN" altLang="en-US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  <p:sp>
        <p:nvSpPr>
          <p:cNvPr id="49155" name="AutoShape 3"/>
          <p:cNvSpPr/>
          <p:nvPr/>
        </p:nvSpPr>
        <p:spPr>
          <a:xfrm>
            <a:off x="6411913" y="476250"/>
            <a:ext cx="1328737" cy="504825"/>
          </a:xfrm>
          <a:prstGeom prst="wedgeRoundRectCallout">
            <a:avLst>
              <a:gd name="adj1" fmla="val -91338"/>
              <a:gd name="adj2" fmla="val -40880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 eaLnBrk="1" hangingPunct="1"/>
            <a:r>
              <a:rPr lang="zh-CN" altLang="en-US" dirty="0">
                <a:latin typeface="楷体_GB2312" pitchFamily="49" charset="-122"/>
              </a:rPr>
              <a:t>算法</a:t>
            </a:r>
            <a:r>
              <a:rPr lang="en-US" altLang="zh-CN" dirty="0">
                <a:latin typeface="楷体_GB2312" pitchFamily="49" charset="-122"/>
              </a:rPr>
              <a:t>2</a:t>
            </a:r>
            <a:endParaRPr lang="en-US" altLang="zh-CN" dirty="0">
              <a:latin typeface="楷体_GB2312" pitchFamily="49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Text Box 2"/>
          <p:cNvSpPr txBox="1"/>
          <p:nvPr/>
        </p:nvSpPr>
        <p:spPr>
          <a:xfrm>
            <a:off x="514350" y="333375"/>
            <a:ext cx="8229600" cy="1552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      </a:t>
            </a:r>
            <a:r>
              <a:rPr lang="zh-CN" altLang="en-US" dirty="0">
                <a:latin typeface="Times New Roman" panose="02020603050405020304" pitchFamily="18" charset="0"/>
              </a:rPr>
              <a:t>例如，设目标串</a:t>
            </a:r>
            <a:r>
              <a:rPr lang="en-US" altLang="zh-CN" dirty="0">
                <a:latin typeface="Times New Roman" panose="02020603050405020304" pitchFamily="18" charset="0"/>
              </a:rPr>
              <a:t>s=“aaaaab”</a:t>
            </a:r>
            <a:r>
              <a:rPr lang="zh-CN" altLang="en-US" dirty="0">
                <a:latin typeface="Times New Roman" panose="02020603050405020304" pitchFamily="18" charset="0"/>
              </a:rPr>
              <a:t>，模式串</a:t>
            </a:r>
            <a:r>
              <a:rPr lang="en-US" altLang="zh-CN" dirty="0">
                <a:latin typeface="Times New Roman" panose="02020603050405020304" pitchFamily="18" charset="0"/>
              </a:rPr>
              <a:t>t=“aaab”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  <a:r>
              <a:rPr lang="en-US" altLang="zh-CN" dirty="0"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</a:rPr>
              <a:t>的长度为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=6</a:t>
            </a:r>
            <a:r>
              <a:rPr lang="zh-CN" altLang="en-US" dirty="0">
                <a:latin typeface="Times New Roman" panose="02020603050405020304" pitchFamily="18" charset="0"/>
              </a:rPr>
              <a:t>），</a:t>
            </a:r>
            <a:r>
              <a:rPr lang="en-US" altLang="zh-CN" dirty="0">
                <a:latin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</a:rPr>
              <a:t>的长度为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</a:rPr>
              <a:t>=4</a:t>
            </a:r>
            <a:r>
              <a:rPr lang="zh-CN" altLang="en-US" dirty="0">
                <a:latin typeface="Times New Roman" panose="02020603050405020304" pitchFamily="18" charset="0"/>
              </a:rPr>
              <a:t>）。用指针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指示目标串</a:t>
            </a:r>
            <a:r>
              <a:rPr lang="en-US" altLang="zh-CN" dirty="0"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</a:rPr>
              <a:t>的当前比较字符位置，用指针</a:t>
            </a:r>
            <a:r>
              <a:rPr lang="en-US" altLang="zh-CN" i="1" dirty="0">
                <a:latin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</a:rPr>
              <a:t>指示模式串</a:t>
            </a:r>
            <a:r>
              <a:rPr lang="en-US" altLang="zh-CN" dirty="0">
                <a:latin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</a:rPr>
              <a:t>的当前比较字符位置。模式匹配过程如下图所示。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0179" name="Rectangle 4"/>
          <p:cNvSpPr/>
          <p:nvPr/>
        </p:nvSpPr>
        <p:spPr>
          <a:xfrm>
            <a:off x="3067050" y="22288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0180" name="Rectangle 6"/>
          <p:cNvSpPr/>
          <p:nvPr/>
        </p:nvSpPr>
        <p:spPr>
          <a:xfrm>
            <a:off x="0" y="23955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50181" name="Object 5"/>
          <p:cNvGraphicFramePr>
            <a:graphicFrameLocks noChangeAspect="1"/>
          </p:cNvGraphicFramePr>
          <p:nvPr/>
        </p:nvGraphicFramePr>
        <p:xfrm>
          <a:off x="1547813" y="2060575"/>
          <a:ext cx="6480175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3667760" imgH="2296160" progId="Word.Picture.8">
                  <p:embed/>
                </p:oleObj>
              </mc:Choice>
              <mc:Fallback>
                <p:oleObj name="" r:id="rId1" imgW="3667760" imgH="2296160" progId="Word.Picture.8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47813" y="2060575"/>
                        <a:ext cx="6480175" cy="406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Text Box 2"/>
          <p:cNvSpPr txBox="1"/>
          <p:nvPr/>
        </p:nvSpPr>
        <p:spPr>
          <a:xfrm>
            <a:off x="304800" y="990600"/>
            <a:ext cx="8382000" cy="35607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       </a:t>
            </a:r>
            <a:r>
              <a:rPr lang="zh-CN" altLang="en-US" dirty="0">
                <a:latin typeface="Times New Roman" panose="02020603050405020304" pitchFamily="18" charset="0"/>
              </a:rPr>
              <a:t>这个算法简单，易于理解，但效率不高，主要原因是主串指针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在若干个字符序列比较相等后，若有一个字符比较不相等，仍需回溯（即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-</a:t>
            </a:r>
            <a:r>
              <a:rPr lang="en-US" altLang="zh-CN" i="1" dirty="0"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</a:rPr>
              <a:t>+1</a:t>
            </a:r>
            <a:r>
              <a:rPr lang="zh-CN" altLang="en-US" dirty="0">
                <a:latin typeface="Times New Roman" panose="02020603050405020304" pitchFamily="18" charset="0"/>
              </a:rPr>
              <a:t>）。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      该算法在最好情况下的时间复杂度为</a:t>
            </a:r>
            <a:r>
              <a:rPr lang="en-US" altLang="zh-CN" dirty="0">
                <a:latin typeface="Times New Roman" panose="02020603050405020304" pitchFamily="18" charset="0"/>
              </a:rPr>
              <a:t>O(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，即主串的前</a:t>
            </a:r>
            <a:r>
              <a:rPr lang="en-US" altLang="zh-CN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个字符正好等于模式串的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个字符。在最坏情况下的时间复杂度为</a:t>
            </a:r>
            <a:r>
              <a:rPr lang="en-US" altLang="zh-CN" dirty="0">
                <a:latin typeface="Times New Roman" panose="02020603050405020304" pitchFamily="18" charset="0"/>
              </a:rPr>
              <a:t>O(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。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Text Box 2"/>
          <p:cNvSpPr txBox="1"/>
          <p:nvPr/>
        </p:nvSpPr>
        <p:spPr>
          <a:xfrm>
            <a:off x="468313" y="620713"/>
            <a:ext cx="577056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4.3.2  KMP</a:t>
            </a:r>
            <a:r>
              <a:rPr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算法</a:t>
            </a:r>
            <a:r>
              <a:rPr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</a:rPr>
              <a:t>      </a:t>
            </a:r>
            <a:endParaRPr lang="zh-CN" altLang="en-US" sz="28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27" name="Text Box 3"/>
          <p:cNvSpPr txBox="1"/>
          <p:nvPr/>
        </p:nvSpPr>
        <p:spPr>
          <a:xfrm>
            <a:off x="468313" y="1412875"/>
            <a:ext cx="8064500" cy="1844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　　　</a:t>
            </a:r>
            <a:r>
              <a:rPr lang="en-US" altLang="zh-CN" dirty="0">
                <a:latin typeface="Times New Roman" panose="02020603050405020304" pitchFamily="18" charset="0"/>
              </a:rPr>
              <a:t>KMP</a:t>
            </a:r>
            <a:r>
              <a:rPr lang="zh-CN" altLang="en-US" dirty="0">
                <a:latin typeface="Times New Roman" panose="02020603050405020304" pitchFamily="18" charset="0"/>
              </a:rPr>
              <a:t>算法是</a:t>
            </a:r>
            <a:r>
              <a:rPr lang="en-US" altLang="zh-CN" dirty="0">
                <a:latin typeface="Times New Roman" panose="02020603050405020304" pitchFamily="18" charset="0"/>
              </a:rPr>
              <a:t>D.E.Knuth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J.H.Morris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</a:rPr>
              <a:t>V.R.Pratt</a:t>
            </a:r>
            <a:r>
              <a:rPr lang="zh-CN" altLang="en-US" dirty="0">
                <a:latin typeface="Times New Roman" panose="02020603050405020304" pitchFamily="18" charset="0"/>
              </a:rPr>
              <a:t>共同提出的，简称</a:t>
            </a:r>
            <a:r>
              <a:rPr lang="en-US" altLang="zh-CN" dirty="0">
                <a:solidFill>
                  <a:srgbClr val="FF00FF"/>
                </a:solidFill>
                <a:latin typeface="Times New Roman" panose="02020603050405020304" pitchFamily="18" charset="0"/>
              </a:rPr>
              <a:t>KMP</a:t>
            </a:r>
            <a:r>
              <a:rPr lang="zh-CN" altLang="en-US" dirty="0">
                <a:solidFill>
                  <a:srgbClr val="FF00FF"/>
                </a:solidFill>
                <a:latin typeface="Times New Roman" panose="02020603050405020304" pitchFamily="18" charset="0"/>
              </a:rPr>
              <a:t>算法</a:t>
            </a:r>
            <a:r>
              <a:rPr lang="zh-CN" altLang="en-US" dirty="0">
                <a:latin typeface="Times New Roman" panose="02020603050405020304" pitchFamily="18" charset="0"/>
              </a:rPr>
              <a:t>。该算法较</a:t>
            </a:r>
            <a:r>
              <a:rPr lang="en-US" altLang="zh-CN" dirty="0">
                <a:latin typeface="Times New Roman" panose="02020603050405020304" pitchFamily="18" charset="0"/>
              </a:rPr>
              <a:t>BF</a:t>
            </a:r>
            <a:r>
              <a:rPr lang="zh-CN" altLang="en-US" dirty="0">
                <a:latin typeface="Times New Roman" panose="02020603050405020304" pitchFamily="18" charset="0"/>
              </a:rPr>
              <a:t>算法有较大改进，主要是消除了主串指针的回溯，从而使算法效率有了某种程度的提高。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Text Box 4"/>
          <p:cNvSpPr txBox="1"/>
          <p:nvPr/>
        </p:nvSpPr>
        <p:spPr>
          <a:xfrm>
            <a:off x="395288" y="333375"/>
            <a:ext cx="8280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目标串</a:t>
            </a:r>
            <a:r>
              <a:rPr lang="en-US" altLang="zh-CN" dirty="0">
                <a:latin typeface="Times New Roman" panose="02020603050405020304" pitchFamily="18" charset="0"/>
              </a:rPr>
              <a:t>s="aaaaab"</a:t>
            </a:r>
            <a:r>
              <a:rPr lang="zh-CN" altLang="en-US" dirty="0">
                <a:latin typeface="Times New Roman" panose="02020603050405020304" pitchFamily="18" charset="0"/>
              </a:rPr>
              <a:t>，模式串</a:t>
            </a:r>
            <a:r>
              <a:rPr lang="en-US" altLang="zh-CN" dirty="0">
                <a:latin typeface="Times New Roman" panose="02020603050405020304" pitchFamily="18" charset="0"/>
              </a:rPr>
              <a:t>t="aaab"</a:t>
            </a:r>
            <a:r>
              <a:rPr lang="zh-CN" altLang="en-US" dirty="0">
                <a:latin typeface="Times New Roman" panose="02020603050405020304" pitchFamily="18" charset="0"/>
              </a:rPr>
              <a:t>。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3251" name="Text Box 5"/>
          <p:cNvSpPr txBox="1"/>
          <p:nvPr/>
        </p:nvSpPr>
        <p:spPr>
          <a:xfrm>
            <a:off x="1042988" y="1484313"/>
            <a:ext cx="230505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Times New Roman" panose="02020603050405020304" pitchFamily="18" charset="0"/>
              </a:rPr>
              <a:t>a   a   a   a  a   b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53252" name="Text Box 6"/>
          <p:cNvSpPr txBox="1"/>
          <p:nvPr/>
        </p:nvSpPr>
        <p:spPr>
          <a:xfrm>
            <a:off x="1042988" y="1160463"/>
            <a:ext cx="2376487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</a:rPr>
              <a:t>0   1   2   3  4   5</a:t>
            </a:r>
            <a:endParaRPr lang="en-US" altLang="zh-CN" sz="2000" dirty="0">
              <a:solidFill>
                <a:srgbClr val="FF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3" name="Text Box 7"/>
          <p:cNvSpPr txBox="1"/>
          <p:nvPr/>
        </p:nvSpPr>
        <p:spPr>
          <a:xfrm>
            <a:off x="1042988" y="2060575"/>
            <a:ext cx="230505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Times New Roman" panose="02020603050405020304" pitchFamily="18" charset="0"/>
              </a:rPr>
              <a:t>a   a   a   b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53254" name="Text Box 8"/>
          <p:cNvSpPr txBox="1"/>
          <p:nvPr/>
        </p:nvSpPr>
        <p:spPr>
          <a:xfrm>
            <a:off x="1042988" y="2420938"/>
            <a:ext cx="144145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</a:rPr>
              <a:t>0   1   2   3 </a:t>
            </a:r>
            <a:endParaRPr lang="en-US" altLang="zh-CN" sz="2000" dirty="0">
              <a:solidFill>
                <a:srgbClr val="FF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5" name="Line 9"/>
          <p:cNvSpPr/>
          <p:nvPr/>
        </p:nvSpPr>
        <p:spPr>
          <a:xfrm>
            <a:off x="1187450" y="1831975"/>
            <a:ext cx="0" cy="360363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stealth" w="med" len="med"/>
            <a:tailEnd type="stealth" w="med" len="med"/>
          </a:ln>
        </p:spPr>
      </p:sp>
      <p:sp>
        <p:nvSpPr>
          <p:cNvPr id="53256" name="Line 10"/>
          <p:cNvSpPr/>
          <p:nvPr/>
        </p:nvSpPr>
        <p:spPr>
          <a:xfrm>
            <a:off x="1501775" y="1819275"/>
            <a:ext cx="0" cy="360363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stealth" w="med" len="med"/>
            <a:tailEnd type="stealth" w="med" len="med"/>
          </a:ln>
        </p:spPr>
      </p:sp>
      <p:sp>
        <p:nvSpPr>
          <p:cNvPr id="53257" name="Line 11"/>
          <p:cNvSpPr/>
          <p:nvPr/>
        </p:nvSpPr>
        <p:spPr>
          <a:xfrm>
            <a:off x="1835150" y="1819275"/>
            <a:ext cx="0" cy="360363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stealth" w="med" len="med"/>
            <a:tailEnd type="stealth" w="med" len="med"/>
          </a:ln>
        </p:spPr>
      </p:sp>
      <p:sp>
        <p:nvSpPr>
          <p:cNvPr id="53258" name="Line 12"/>
          <p:cNvSpPr/>
          <p:nvPr/>
        </p:nvSpPr>
        <p:spPr>
          <a:xfrm>
            <a:off x="2124075" y="1798638"/>
            <a:ext cx="0" cy="360362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3259" name="Text Box 13"/>
          <p:cNvSpPr txBox="1"/>
          <p:nvPr/>
        </p:nvSpPr>
        <p:spPr>
          <a:xfrm>
            <a:off x="3203575" y="1700213"/>
            <a:ext cx="403225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Times New Roman" panose="02020603050405020304" pitchFamily="18" charset="0"/>
              </a:rPr>
              <a:t>BF</a:t>
            </a:r>
            <a:r>
              <a:rPr lang="zh-CN" altLang="en-US" sz="2000" dirty="0">
                <a:latin typeface="Times New Roman" panose="02020603050405020304" pitchFamily="18" charset="0"/>
              </a:rPr>
              <a:t>算法下一步是从</a:t>
            </a:r>
            <a:r>
              <a:rPr lang="en-US" altLang="zh-CN" sz="2000" dirty="0">
                <a:latin typeface="Times New Roman" panose="02020603050405020304" pitchFamily="18" charset="0"/>
              </a:rPr>
              <a:t>s[1]</a:t>
            </a:r>
            <a:r>
              <a:rPr lang="zh-CN" altLang="en-US" sz="2000" dirty="0">
                <a:latin typeface="Times New Roman" panose="02020603050405020304" pitchFamily="18" charset="0"/>
              </a:rPr>
              <a:t>开始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102414" name="Text Box 14"/>
          <p:cNvSpPr txBox="1"/>
          <p:nvPr/>
        </p:nvSpPr>
        <p:spPr>
          <a:xfrm>
            <a:off x="684213" y="2997200"/>
            <a:ext cx="4319587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</a:rPr>
              <a:t>其实没有必要从</a:t>
            </a:r>
            <a:r>
              <a:rPr lang="en-US" altLang="zh-CN" sz="2000" dirty="0">
                <a:latin typeface="Times New Roman" panose="02020603050405020304" pitchFamily="18" charset="0"/>
              </a:rPr>
              <a:t>s[1]</a:t>
            </a:r>
            <a:r>
              <a:rPr lang="zh-CN" altLang="en-US" sz="2000" dirty="0">
                <a:latin typeface="Times New Roman" panose="02020603050405020304" pitchFamily="18" charset="0"/>
              </a:rPr>
              <a:t>开始，为什么？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grpSp>
        <p:nvGrpSpPr>
          <p:cNvPr id="102440" name="Group 40"/>
          <p:cNvGrpSpPr/>
          <p:nvPr/>
        </p:nvGrpSpPr>
        <p:grpSpPr>
          <a:xfrm>
            <a:off x="1116013" y="3500438"/>
            <a:ext cx="2376487" cy="1873250"/>
            <a:chOff x="703" y="2205"/>
            <a:chExt cx="1497" cy="1180"/>
          </a:xfrm>
        </p:grpSpPr>
        <p:sp>
          <p:nvSpPr>
            <p:cNvPr id="53279" name="Text Box 15"/>
            <p:cNvSpPr txBox="1"/>
            <p:nvPr/>
          </p:nvSpPr>
          <p:spPr>
            <a:xfrm>
              <a:off x="703" y="2409"/>
              <a:ext cx="145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latin typeface="Times New Roman" panose="02020603050405020304" pitchFamily="18" charset="0"/>
                </a:rPr>
                <a:t>a   a   a   a  a   b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53280" name="Text Box 16"/>
            <p:cNvSpPr txBox="1"/>
            <p:nvPr/>
          </p:nvSpPr>
          <p:spPr>
            <a:xfrm>
              <a:off x="703" y="2205"/>
              <a:ext cx="149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FF00FF"/>
                  </a:solidFill>
                  <a:latin typeface="Times New Roman" panose="02020603050405020304" pitchFamily="18" charset="0"/>
                </a:rPr>
                <a:t>0   1   2   3  4   5</a:t>
              </a:r>
              <a:endPara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281" name="Text Box 17"/>
            <p:cNvSpPr txBox="1"/>
            <p:nvPr/>
          </p:nvSpPr>
          <p:spPr>
            <a:xfrm>
              <a:off x="703" y="2772"/>
              <a:ext cx="145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latin typeface="Times New Roman" panose="02020603050405020304" pitchFamily="18" charset="0"/>
                </a:rPr>
                <a:t>a   a   a   b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53282" name="Text Box 18"/>
            <p:cNvSpPr txBox="1"/>
            <p:nvPr/>
          </p:nvSpPr>
          <p:spPr>
            <a:xfrm>
              <a:off x="703" y="3135"/>
              <a:ext cx="90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FF00FF"/>
                  </a:solidFill>
                  <a:latin typeface="Times New Roman" panose="02020603050405020304" pitchFamily="18" charset="0"/>
                </a:rPr>
                <a:t>0   1   2   3 </a:t>
              </a:r>
              <a:endPara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283" name="Line 22"/>
            <p:cNvSpPr/>
            <p:nvPr/>
          </p:nvSpPr>
          <p:spPr>
            <a:xfrm>
              <a:off x="1384" y="2607"/>
              <a:ext cx="0" cy="22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284" name="Line 23"/>
            <p:cNvSpPr/>
            <p:nvPr/>
          </p:nvSpPr>
          <p:spPr>
            <a:xfrm>
              <a:off x="748" y="3022"/>
              <a:ext cx="272" cy="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285" name="Line 24"/>
            <p:cNvSpPr/>
            <p:nvPr/>
          </p:nvSpPr>
          <p:spPr>
            <a:xfrm>
              <a:off x="967" y="3091"/>
              <a:ext cx="272" cy="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286" name="Line 25"/>
            <p:cNvSpPr/>
            <p:nvPr/>
          </p:nvSpPr>
          <p:spPr>
            <a:xfrm>
              <a:off x="975" y="2643"/>
              <a:ext cx="272" cy="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pSp>
        <p:nvGrpSpPr>
          <p:cNvPr id="102442" name="Group 42"/>
          <p:cNvGrpSpPr/>
          <p:nvPr/>
        </p:nvGrpSpPr>
        <p:grpSpPr>
          <a:xfrm>
            <a:off x="3132138" y="3500438"/>
            <a:ext cx="3529012" cy="1873250"/>
            <a:chOff x="1973" y="2205"/>
            <a:chExt cx="2223" cy="1180"/>
          </a:xfrm>
        </p:grpSpPr>
        <p:sp>
          <p:nvSpPr>
            <p:cNvPr id="53267" name="AutoShape 26"/>
            <p:cNvSpPr/>
            <p:nvPr/>
          </p:nvSpPr>
          <p:spPr>
            <a:xfrm>
              <a:off x="1973" y="2704"/>
              <a:ext cx="499" cy="227"/>
            </a:xfrm>
            <a:prstGeom prst="rightArrow">
              <a:avLst>
                <a:gd name="adj1" fmla="val 50000"/>
                <a:gd name="adj2" fmla="val 54955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3268" name="Text Box 27"/>
            <p:cNvSpPr txBox="1"/>
            <p:nvPr/>
          </p:nvSpPr>
          <p:spPr>
            <a:xfrm>
              <a:off x="2699" y="2409"/>
              <a:ext cx="145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latin typeface="Times New Roman" panose="02020603050405020304" pitchFamily="18" charset="0"/>
                </a:rPr>
                <a:t>a   a   a   a  a   b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53269" name="Text Box 28"/>
            <p:cNvSpPr txBox="1"/>
            <p:nvPr/>
          </p:nvSpPr>
          <p:spPr>
            <a:xfrm>
              <a:off x="2699" y="2205"/>
              <a:ext cx="149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FF00FF"/>
                  </a:solidFill>
                  <a:latin typeface="Times New Roman" panose="02020603050405020304" pitchFamily="18" charset="0"/>
                </a:rPr>
                <a:t>0   1   2   3  4   5</a:t>
              </a:r>
              <a:endPara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270" name="Text Box 29"/>
            <p:cNvSpPr txBox="1"/>
            <p:nvPr/>
          </p:nvSpPr>
          <p:spPr>
            <a:xfrm>
              <a:off x="2699" y="2772"/>
              <a:ext cx="145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latin typeface="Times New Roman" panose="02020603050405020304" pitchFamily="18" charset="0"/>
                </a:rPr>
                <a:t>a   a   a   b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53271" name="Text Box 30"/>
            <p:cNvSpPr txBox="1"/>
            <p:nvPr/>
          </p:nvSpPr>
          <p:spPr>
            <a:xfrm>
              <a:off x="2699" y="3135"/>
              <a:ext cx="90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FF00FF"/>
                  </a:solidFill>
                  <a:latin typeface="Times New Roman" panose="02020603050405020304" pitchFamily="18" charset="0"/>
                </a:rPr>
                <a:t>0   1   2   3 </a:t>
              </a:r>
              <a:endPara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272" name="Line 31"/>
            <p:cNvSpPr/>
            <p:nvPr/>
          </p:nvSpPr>
          <p:spPr>
            <a:xfrm>
              <a:off x="3380" y="2607"/>
              <a:ext cx="0" cy="22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273" name="Line 32"/>
            <p:cNvSpPr/>
            <p:nvPr/>
          </p:nvSpPr>
          <p:spPr>
            <a:xfrm>
              <a:off x="2744" y="3022"/>
              <a:ext cx="272" cy="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274" name="Line 33"/>
            <p:cNvSpPr/>
            <p:nvPr/>
          </p:nvSpPr>
          <p:spPr>
            <a:xfrm>
              <a:off x="2963" y="3091"/>
              <a:ext cx="272" cy="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275" name="Line 34"/>
            <p:cNvSpPr/>
            <p:nvPr/>
          </p:nvSpPr>
          <p:spPr>
            <a:xfrm>
              <a:off x="2971" y="2643"/>
              <a:ext cx="272" cy="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276" name="Oval 35"/>
            <p:cNvSpPr/>
            <p:nvPr/>
          </p:nvSpPr>
          <p:spPr>
            <a:xfrm>
              <a:off x="3305" y="2440"/>
              <a:ext cx="181" cy="22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28575" cap="rnd" cmpd="sng">
              <a:solidFill>
                <a:srgbClr val="FF3300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3277" name="Oval 36"/>
            <p:cNvSpPr/>
            <p:nvPr/>
          </p:nvSpPr>
          <p:spPr>
            <a:xfrm>
              <a:off x="3108" y="2795"/>
              <a:ext cx="181" cy="22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28575" cap="rnd" cmpd="sng">
              <a:solidFill>
                <a:srgbClr val="FF3300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3278" name="Line 37"/>
            <p:cNvSpPr/>
            <p:nvPr/>
          </p:nvSpPr>
          <p:spPr>
            <a:xfrm flipH="1">
              <a:off x="3243" y="2659"/>
              <a:ext cx="91" cy="1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pSp>
        <p:nvGrpSpPr>
          <p:cNvPr id="102444" name="Group 44"/>
          <p:cNvGrpSpPr/>
          <p:nvPr/>
        </p:nvGrpSpPr>
        <p:grpSpPr>
          <a:xfrm>
            <a:off x="5580063" y="4652963"/>
            <a:ext cx="3384550" cy="1008062"/>
            <a:chOff x="3515" y="2931"/>
            <a:chExt cx="2132" cy="635"/>
          </a:xfrm>
        </p:grpSpPr>
        <p:sp>
          <p:nvSpPr>
            <p:cNvPr id="53264" name="Line 38"/>
            <p:cNvSpPr/>
            <p:nvPr/>
          </p:nvSpPr>
          <p:spPr>
            <a:xfrm flipH="1">
              <a:off x="3515" y="2931"/>
              <a:ext cx="1361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lg" len="lg"/>
            </a:ln>
          </p:spPr>
        </p:sp>
        <p:sp>
          <p:nvSpPr>
            <p:cNvPr id="53265" name="Text Box 39"/>
            <p:cNvSpPr txBox="1"/>
            <p:nvPr/>
          </p:nvSpPr>
          <p:spPr>
            <a:xfrm>
              <a:off x="4173" y="3124"/>
              <a:ext cx="1474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</a:rPr>
                <a:t>应有一个数组</a:t>
              </a:r>
              <a:r>
                <a:rPr lang="en-US" altLang="zh-CN" sz="2000" dirty="0">
                  <a:latin typeface="Times New Roman" panose="02020603050405020304" pitchFamily="18" charset="0"/>
                </a:rPr>
                <a:t>next</a:t>
              </a:r>
              <a:r>
                <a:rPr lang="zh-CN" altLang="en-US" sz="2000" dirty="0">
                  <a:latin typeface="Times New Roman" panose="02020603050405020304" pitchFamily="18" charset="0"/>
                </a:rPr>
                <a:t>，使</a:t>
              </a:r>
              <a:r>
                <a:rPr lang="en-US" altLang="zh-CN" sz="2000" dirty="0">
                  <a:latin typeface="Times New Roman" panose="02020603050405020304" pitchFamily="18" charset="0"/>
                </a:rPr>
                <a:t>next[3]=2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53266" name="Line 43"/>
            <p:cNvSpPr/>
            <p:nvPr/>
          </p:nvSpPr>
          <p:spPr>
            <a:xfrm>
              <a:off x="4876" y="2931"/>
              <a:ext cx="0" cy="22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4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14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Text Box 4"/>
          <p:cNvSpPr txBox="1"/>
          <p:nvPr/>
        </p:nvSpPr>
        <p:spPr>
          <a:xfrm>
            <a:off x="250825" y="476250"/>
            <a:ext cx="45370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模式串中究竟是什么信息呢？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54275" name="Group 5"/>
          <p:cNvGrpSpPr/>
          <p:nvPr/>
        </p:nvGrpSpPr>
        <p:grpSpPr>
          <a:xfrm>
            <a:off x="1331913" y="1125538"/>
            <a:ext cx="2376487" cy="1873250"/>
            <a:chOff x="703" y="2205"/>
            <a:chExt cx="1497" cy="1180"/>
          </a:xfrm>
        </p:grpSpPr>
        <p:sp>
          <p:nvSpPr>
            <p:cNvPr id="54277" name="Text Box 6"/>
            <p:cNvSpPr txBox="1"/>
            <p:nvPr/>
          </p:nvSpPr>
          <p:spPr>
            <a:xfrm>
              <a:off x="703" y="2409"/>
              <a:ext cx="145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latin typeface="Times New Roman" panose="02020603050405020304" pitchFamily="18" charset="0"/>
                </a:rPr>
                <a:t>a   a   a   a  a   b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54278" name="Text Box 7"/>
            <p:cNvSpPr txBox="1"/>
            <p:nvPr/>
          </p:nvSpPr>
          <p:spPr>
            <a:xfrm>
              <a:off x="703" y="2205"/>
              <a:ext cx="149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FF00FF"/>
                  </a:solidFill>
                  <a:latin typeface="Times New Roman" panose="02020603050405020304" pitchFamily="18" charset="0"/>
                </a:rPr>
                <a:t>0   1   2   3  4   5</a:t>
              </a:r>
              <a:endPara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279" name="Text Box 8"/>
            <p:cNvSpPr txBox="1"/>
            <p:nvPr/>
          </p:nvSpPr>
          <p:spPr>
            <a:xfrm>
              <a:off x="703" y="2772"/>
              <a:ext cx="145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latin typeface="Times New Roman" panose="02020603050405020304" pitchFamily="18" charset="0"/>
                </a:rPr>
                <a:t>a   a   a   b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54280" name="Text Box 9"/>
            <p:cNvSpPr txBox="1"/>
            <p:nvPr/>
          </p:nvSpPr>
          <p:spPr>
            <a:xfrm>
              <a:off x="703" y="3135"/>
              <a:ext cx="90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FF00FF"/>
                  </a:solidFill>
                  <a:latin typeface="Times New Roman" panose="02020603050405020304" pitchFamily="18" charset="0"/>
                </a:rPr>
                <a:t>0   1   2   3 </a:t>
              </a:r>
              <a:endPara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281" name="Line 10"/>
            <p:cNvSpPr/>
            <p:nvPr/>
          </p:nvSpPr>
          <p:spPr>
            <a:xfrm>
              <a:off x="1384" y="2607"/>
              <a:ext cx="0" cy="22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82" name="Line 11"/>
            <p:cNvSpPr/>
            <p:nvPr/>
          </p:nvSpPr>
          <p:spPr>
            <a:xfrm>
              <a:off x="748" y="3022"/>
              <a:ext cx="272" cy="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83" name="Line 12"/>
            <p:cNvSpPr/>
            <p:nvPr/>
          </p:nvSpPr>
          <p:spPr>
            <a:xfrm>
              <a:off x="967" y="3091"/>
              <a:ext cx="272" cy="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84" name="Line 13"/>
            <p:cNvSpPr/>
            <p:nvPr/>
          </p:nvSpPr>
          <p:spPr>
            <a:xfrm>
              <a:off x="975" y="2643"/>
              <a:ext cx="272" cy="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54276" name="Text Box 14"/>
          <p:cNvSpPr txBox="1"/>
          <p:nvPr/>
        </p:nvSpPr>
        <p:spPr>
          <a:xfrm>
            <a:off x="395288" y="3068638"/>
            <a:ext cx="77057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next[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]</a:t>
            </a:r>
            <a:r>
              <a:rPr lang="zh-CN" altLang="en-US" dirty="0">
                <a:latin typeface="Times New Roman" panose="02020603050405020304" pitchFamily="18" charset="0"/>
              </a:rPr>
              <a:t>是指下标为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的字符前有多少个</a:t>
            </a:r>
            <a:r>
              <a:rPr lang="zh-CN" altLang="en-US" dirty="0">
                <a:solidFill>
                  <a:srgbClr val="FF00FF"/>
                </a:solidFill>
                <a:latin typeface="Times New Roman" panose="02020603050405020304" pitchFamily="18" charset="0"/>
              </a:rPr>
              <a:t>真子串</a:t>
            </a:r>
            <a:r>
              <a:rPr lang="zh-CN" altLang="en-US" dirty="0">
                <a:latin typeface="Times New Roman" panose="02020603050405020304" pitchFamily="18" charset="0"/>
              </a:rPr>
              <a:t>的字符。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Text Box 2"/>
          <p:cNvSpPr txBox="1"/>
          <p:nvPr/>
        </p:nvSpPr>
        <p:spPr>
          <a:xfrm>
            <a:off x="228600" y="1323975"/>
            <a:ext cx="8686800" cy="36337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          </a:t>
            </a:r>
            <a:r>
              <a:rPr lang="zh-CN" altLang="en-US" dirty="0">
                <a:latin typeface="Times New Roman" panose="02020603050405020304" pitchFamily="18" charset="0"/>
              </a:rPr>
              <a:t>所谓</a:t>
            </a:r>
            <a:r>
              <a:rPr lang="zh-CN" altLang="en-US" dirty="0">
                <a:solidFill>
                  <a:srgbClr val="FF00FF"/>
                </a:solidFill>
                <a:latin typeface="Times New Roman" panose="02020603050405020304" pitchFamily="18" charset="0"/>
              </a:rPr>
              <a:t>真子串</a:t>
            </a:r>
            <a:r>
              <a:rPr lang="zh-CN" altLang="en-US" dirty="0">
                <a:latin typeface="Times New Roman" panose="02020603050405020304" pitchFamily="18" charset="0"/>
              </a:rPr>
              <a:t>是指模式串</a:t>
            </a:r>
            <a:r>
              <a:rPr lang="en-US" altLang="zh-CN" dirty="0">
                <a:latin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</a:rPr>
              <a:t>存在某个</a:t>
            </a:r>
            <a:r>
              <a:rPr lang="en-US" altLang="zh-CN" dirty="0"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</a:rPr>
              <a:t>＜</a:t>
            </a:r>
            <a:r>
              <a:rPr lang="en-US" altLang="zh-CN" dirty="0"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</a:rPr>
              <a:t>＜</a:t>
            </a:r>
            <a:r>
              <a:rPr lang="en-US" altLang="zh-CN" dirty="0">
                <a:latin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</a:rPr>
              <a:t>），使得</a:t>
            </a:r>
            <a:r>
              <a:rPr lang="en-US" altLang="zh-CN" dirty="0">
                <a:latin typeface="Times New Roman" panose="02020603050405020304" pitchFamily="18" charset="0"/>
              </a:rPr>
              <a:t>"t</a:t>
            </a:r>
            <a:r>
              <a:rPr lang="en-US" altLang="zh-CN" baseline="-30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t</a:t>
            </a:r>
            <a:r>
              <a:rPr lang="en-US" altLang="zh-CN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…t</a:t>
            </a:r>
            <a:r>
              <a:rPr lang="en-US" altLang="zh-CN" baseline="-30000" dirty="0">
                <a:latin typeface="Times New Roman" panose="02020603050405020304" pitchFamily="18" charset="0"/>
              </a:rPr>
              <a:t>k </a:t>
            </a:r>
            <a:r>
              <a:rPr lang="en-US" altLang="zh-CN" dirty="0">
                <a:latin typeface="Times New Roman" panose="02020603050405020304" pitchFamily="18" charset="0"/>
              </a:rPr>
              <a:t>"</a:t>
            </a:r>
            <a:r>
              <a:rPr lang="en-US" altLang="zh-CN" baseline="-30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 " t</a:t>
            </a:r>
            <a:r>
              <a:rPr lang="en-US" altLang="zh-CN" baseline="-30000" dirty="0">
                <a:latin typeface="Times New Roman" panose="02020603050405020304" pitchFamily="18" charset="0"/>
              </a:rPr>
              <a:t>j-k</a:t>
            </a:r>
            <a:r>
              <a:rPr lang="en-US" altLang="zh-CN" dirty="0">
                <a:latin typeface="Times New Roman" panose="02020603050405020304" pitchFamily="18" charset="0"/>
              </a:rPr>
              <a:t>t</a:t>
            </a:r>
            <a:r>
              <a:rPr lang="en-US" altLang="zh-CN" baseline="-30000" dirty="0">
                <a:latin typeface="Times New Roman" panose="02020603050405020304" pitchFamily="18" charset="0"/>
              </a:rPr>
              <a:t>j-k+1</a:t>
            </a:r>
            <a:r>
              <a:rPr lang="en-US" altLang="zh-CN" dirty="0">
                <a:latin typeface="Times New Roman" panose="02020603050405020304" pitchFamily="18" charset="0"/>
              </a:rPr>
              <a:t>…t</a:t>
            </a:r>
            <a:r>
              <a:rPr lang="en-US" altLang="zh-CN" baseline="-30000" dirty="0">
                <a:latin typeface="Times New Roman" panose="02020603050405020304" pitchFamily="18" charset="0"/>
              </a:rPr>
              <a:t>j </a:t>
            </a:r>
            <a:r>
              <a:rPr lang="en-US" altLang="zh-CN" dirty="0">
                <a:latin typeface="Times New Roman" panose="02020603050405020304" pitchFamily="18" charset="0"/>
              </a:rPr>
              <a:t>"</a:t>
            </a:r>
            <a:r>
              <a:rPr lang="zh-CN" altLang="en-US" dirty="0">
                <a:latin typeface="Times New Roman" panose="02020603050405020304" pitchFamily="18" charset="0"/>
              </a:rPr>
              <a:t>成立。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      例如，</a:t>
            </a:r>
            <a:r>
              <a:rPr lang="en-US" altLang="zh-CN" dirty="0">
                <a:latin typeface="Times New Roman" panose="02020603050405020304" pitchFamily="18" charset="0"/>
              </a:rPr>
              <a:t>t= "</a:t>
            </a:r>
            <a:r>
              <a:rPr lang="en-US" altLang="zh-CN" i="1" dirty="0">
                <a:latin typeface="Times New Roman" panose="02020603050405020304" pitchFamily="18" charset="0"/>
              </a:rPr>
              <a:t>abab</a:t>
            </a:r>
            <a:r>
              <a:rPr lang="en-US" altLang="zh-CN" dirty="0">
                <a:latin typeface="Times New Roman" panose="02020603050405020304" pitchFamily="18" charset="0"/>
              </a:rPr>
              <a:t>",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       </a:t>
            </a:r>
            <a:r>
              <a:rPr lang="zh-CN" altLang="en-US" dirty="0">
                <a:latin typeface="Times New Roman" panose="02020603050405020304" pitchFamily="18" charset="0"/>
              </a:rPr>
              <a:t>即</a:t>
            </a:r>
            <a:r>
              <a:rPr lang="en-US" altLang="zh-CN" dirty="0">
                <a:latin typeface="Times New Roman" panose="02020603050405020304" pitchFamily="18" charset="0"/>
              </a:rPr>
              <a:t>t</a:t>
            </a:r>
            <a:r>
              <a:rPr lang="en-US" altLang="zh-CN" baseline="-30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t</a:t>
            </a:r>
            <a:r>
              <a:rPr lang="en-US" altLang="zh-CN" baseline="-30000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＝</a:t>
            </a:r>
            <a:r>
              <a:rPr lang="en-US" altLang="zh-CN" dirty="0">
                <a:latin typeface="Times New Roman" panose="02020603050405020304" pitchFamily="18" charset="0"/>
              </a:rPr>
              <a:t>t</a:t>
            </a:r>
            <a:r>
              <a:rPr lang="en-US" altLang="zh-CN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t</a:t>
            </a:r>
            <a:r>
              <a:rPr lang="en-US" altLang="zh-CN" baseline="-30000" dirty="0">
                <a:latin typeface="Times New Roman" panose="02020603050405020304" pitchFamily="18" charset="0"/>
              </a:rPr>
              <a:t>3</a:t>
            </a:r>
            <a:endParaRPr lang="en-US" altLang="zh-CN" baseline="-30000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baseline="-30000" dirty="0">
                <a:latin typeface="Times New Roman" panose="02020603050405020304" pitchFamily="18" charset="0"/>
              </a:rPr>
              <a:t>           </a:t>
            </a:r>
            <a:r>
              <a:rPr lang="zh-CN" altLang="en-US" dirty="0">
                <a:latin typeface="Times New Roman" panose="02020603050405020304" pitchFamily="18" charset="0"/>
              </a:rPr>
              <a:t>也就是说， “</a:t>
            </a:r>
            <a:r>
              <a:rPr lang="en-US" altLang="zh-CN" i="1" dirty="0">
                <a:latin typeface="Times New Roman" panose="02020603050405020304" pitchFamily="18" charset="0"/>
              </a:rPr>
              <a:t>ab</a:t>
            </a:r>
            <a:r>
              <a:rPr lang="en-US" altLang="zh-CN" dirty="0">
                <a:latin typeface="Times New Roman" panose="02020603050405020304" pitchFamily="18" charset="0"/>
              </a:rPr>
              <a:t>”</a:t>
            </a:r>
            <a:r>
              <a:rPr lang="zh-CN" altLang="en-US" dirty="0">
                <a:latin typeface="Times New Roman" panose="02020603050405020304" pitchFamily="18" charset="0"/>
              </a:rPr>
              <a:t>是真子串。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        真子串就是模式串中隐藏的信息，利用它来提高模式匹配的效率。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Text Box 51"/>
          <p:cNvSpPr txBox="1"/>
          <p:nvPr/>
        </p:nvSpPr>
        <p:spPr>
          <a:xfrm>
            <a:off x="395288" y="476250"/>
            <a:ext cx="80645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模式串</a:t>
            </a:r>
            <a:r>
              <a:rPr lang="en-US" altLang="zh-CN" dirty="0">
                <a:latin typeface="Times New Roman" panose="02020603050405020304" pitchFamily="18" charset="0"/>
              </a:rPr>
              <a:t>t=“</a:t>
            </a:r>
            <a:r>
              <a:rPr lang="en-US" altLang="zh-CN" i="1" dirty="0">
                <a:latin typeface="Times New Roman" panose="02020603050405020304" pitchFamily="18" charset="0"/>
              </a:rPr>
              <a:t>abcac</a:t>
            </a:r>
            <a:r>
              <a:rPr lang="en-US" altLang="zh-CN" dirty="0">
                <a:latin typeface="Times New Roman" panose="02020603050405020304" pitchFamily="18" charset="0"/>
              </a:rPr>
              <a:t>”</a:t>
            </a:r>
            <a:r>
              <a:rPr lang="zh-CN" altLang="en-US" dirty="0">
                <a:latin typeface="Times New Roman" panose="02020603050405020304" pitchFamily="18" charset="0"/>
              </a:rPr>
              <a:t>，用</a:t>
            </a:r>
            <a:r>
              <a:rPr lang="en-US" altLang="zh-CN" dirty="0">
                <a:latin typeface="Times New Roman" panose="02020603050405020304" pitchFamily="18" charset="0"/>
              </a:rPr>
              <a:t>next</a:t>
            </a:r>
            <a:r>
              <a:rPr lang="zh-CN" altLang="en-US" dirty="0">
                <a:latin typeface="Times New Roman" panose="02020603050405020304" pitchFamily="18" charset="0"/>
              </a:rPr>
              <a:t>数组存放这些“部分匹配”信息 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84142" name="Group 174"/>
          <p:cNvGraphicFramePr>
            <a:graphicFrameLocks noGrp="1"/>
          </p:cNvGraphicFramePr>
          <p:nvPr/>
        </p:nvGraphicFramePr>
        <p:xfrm>
          <a:off x="827088" y="1412875"/>
          <a:ext cx="6769100" cy="1189038"/>
        </p:xfrm>
        <a:graphic>
          <a:graphicData uri="http://schemas.openxmlformats.org/drawingml/2006/table">
            <a:tbl>
              <a:tblPr/>
              <a:tblGrid>
                <a:gridCol w="1352550"/>
                <a:gridCol w="1092200"/>
                <a:gridCol w="1074737"/>
                <a:gridCol w="1082675"/>
                <a:gridCol w="1084263"/>
                <a:gridCol w="1082675"/>
              </a:tblGrid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j</a:t>
                      </a:r>
                      <a:endParaRPr kumimoji="1" lang="en-US" alt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t[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]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1" lang="en-US" alt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1" lang="en-US" alt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1" lang="en-US" alt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1" lang="en-US" alt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1" lang="en-US" alt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next[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]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-1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Text Box 2"/>
          <p:cNvSpPr txBox="1"/>
          <p:nvPr/>
        </p:nvSpPr>
        <p:spPr>
          <a:xfrm>
            <a:off x="152400" y="838200"/>
            <a:ext cx="8763000" cy="2647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     </a:t>
            </a:r>
            <a:r>
              <a:rPr lang="zh-CN" altLang="en-US" dirty="0">
                <a:latin typeface="Times New Roman" panose="02020603050405020304" pitchFamily="18" charset="0"/>
              </a:rPr>
              <a:t>归纳起来，定义</a:t>
            </a:r>
            <a:r>
              <a:rPr lang="en-US" altLang="zh-CN" dirty="0">
                <a:latin typeface="Times New Roman" panose="02020603050405020304" pitchFamily="18" charset="0"/>
              </a:rPr>
              <a:t>next[</a:t>
            </a:r>
            <a:r>
              <a:rPr lang="en-US" altLang="zh-CN" i="1" dirty="0"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</a:rPr>
              <a:t>]</a:t>
            </a:r>
            <a:r>
              <a:rPr lang="zh-CN" altLang="en-US" dirty="0">
                <a:latin typeface="Times New Roman" panose="02020603050405020304" pitchFamily="18" charset="0"/>
              </a:rPr>
              <a:t>函数如下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          	           max{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|0&lt;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&lt;</a:t>
            </a:r>
            <a:r>
              <a:rPr lang="en-US" altLang="zh-CN" i="1" dirty="0"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</a:rPr>
              <a:t>且“</a:t>
            </a:r>
            <a:r>
              <a:rPr lang="en-US" altLang="zh-CN" dirty="0">
                <a:latin typeface="Times New Roman" panose="02020603050405020304" pitchFamily="18" charset="0"/>
              </a:rPr>
              <a:t>t</a:t>
            </a:r>
            <a:r>
              <a:rPr lang="en-US" altLang="zh-CN" baseline="-30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t</a:t>
            </a:r>
            <a:r>
              <a:rPr lang="en-US" altLang="zh-CN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…t</a:t>
            </a:r>
            <a:r>
              <a:rPr lang="en-US" altLang="zh-CN" baseline="-30000" dirty="0">
                <a:latin typeface="Times New Roman" panose="02020603050405020304" pitchFamily="18" charset="0"/>
              </a:rPr>
              <a:t>k-1</a:t>
            </a:r>
            <a:r>
              <a:rPr lang="en-US" altLang="zh-CN" dirty="0">
                <a:latin typeface="Times New Roman" panose="02020603050405020304" pitchFamily="18" charset="0"/>
              </a:rPr>
              <a:t>”=“t</a:t>
            </a:r>
            <a:r>
              <a:rPr lang="en-US" altLang="zh-CN" baseline="-30000" dirty="0">
                <a:latin typeface="Times New Roman" panose="02020603050405020304" pitchFamily="18" charset="0"/>
              </a:rPr>
              <a:t>j-k</a:t>
            </a:r>
            <a:r>
              <a:rPr lang="en-US" altLang="zh-CN" dirty="0">
                <a:latin typeface="Times New Roman" panose="02020603050405020304" pitchFamily="18" charset="0"/>
              </a:rPr>
              <a:t>t</a:t>
            </a:r>
            <a:r>
              <a:rPr lang="en-US" altLang="zh-CN" baseline="-30000" dirty="0">
                <a:latin typeface="Times New Roman" panose="02020603050405020304" pitchFamily="18" charset="0"/>
              </a:rPr>
              <a:t>j-k+1</a:t>
            </a:r>
            <a:r>
              <a:rPr lang="en-US" altLang="zh-CN" dirty="0">
                <a:latin typeface="Times New Roman" panose="02020603050405020304" pitchFamily="18" charset="0"/>
              </a:rPr>
              <a:t>…t</a:t>
            </a:r>
            <a:r>
              <a:rPr lang="en-US" altLang="zh-CN" baseline="-30000" dirty="0">
                <a:latin typeface="Times New Roman" panose="02020603050405020304" pitchFamily="18" charset="0"/>
              </a:rPr>
              <a:t>j-1</a:t>
            </a:r>
            <a:r>
              <a:rPr lang="en-US" altLang="zh-CN" dirty="0">
                <a:latin typeface="Times New Roman" panose="02020603050405020304" pitchFamily="18" charset="0"/>
              </a:rPr>
              <a:t>” }	                                  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                                              </a:t>
            </a:r>
            <a:r>
              <a:rPr lang="zh-CN" altLang="en-US" dirty="0">
                <a:latin typeface="Times New Roman" panose="02020603050405020304" pitchFamily="18" charset="0"/>
              </a:rPr>
              <a:t>当此集合非空时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                      </a:t>
            </a:r>
            <a:r>
              <a:rPr lang="en-US" altLang="zh-CN" dirty="0">
                <a:latin typeface="Times New Roman" panose="02020603050405020304" pitchFamily="18" charset="0"/>
              </a:rPr>
              <a:t>-1                     </a:t>
            </a:r>
            <a:r>
              <a:rPr lang="zh-CN" altLang="en-US" dirty="0">
                <a:latin typeface="Times New Roman" panose="02020603050405020304" pitchFamily="18" charset="0"/>
              </a:rPr>
              <a:t>当</a:t>
            </a:r>
            <a:r>
              <a:rPr lang="en-US" altLang="zh-CN" i="1" dirty="0"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</a:rPr>
              <a:t>=0</a:t>
            </a:r>
            <a:r>
              <a:rPr lang="zh-CN" altLang="en-US" dirty="0">
                <a:latin typeface="Times New Roman" panose="02020603050405020304" pitchFamily="18" charset="0"/>
              </a:rPr>
              <a:t>时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           	            </a:t>
            </a:r>
            <a:r>
              <a:rPr lang="en-US" altLang="zh-CN" dirty="0">
                <a:latin typeface="Times New Roman" panose="02020603050405020304" pitchFamily="18" charset="0"/>
              </a:rPr>
              <a:t>0                    </a:t>
            </a:r>
            <a:r>
              <a:rPr lang="zh-CN" altLang="en-US" dirty="0">
                <a:latin typeface="Times New Roman" panose="02020603050405020304" pitchFamily="18" charset="0"/>
              </a:rPr>
              <a:t>其他情况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7347" name="AutoShape 3"/>
          <p:cNvSpPr/>
          <p:nvPr/>
        </p:nvSpPr>
        <p:spPr>
          <a:xfrm>
            <a:off x="1676400" y="1628775"/>
            <a:ext cx="152400" cy="1600200"/>
          </a:xfrm>
          <a:prstGeom prst="leftBrace">
            <a:avLst>
              <a:gd name="adj1" fmla="val 87500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7348" name="Text Box 4"/>
          <p:cNvSpPr txBox="1"/>
          <p:nvPr/>
        </p:nvSpPr>
        <p:spPr>
          <a:xfrm>
            <a:off x="1431925" y="4897438"/>
            <a:ext cx="17684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endParaRPr lang="zh-CN" altLang="zh-CN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49" name="Text Box 5"/>
          <p:cNvSpPr txBox="1"/>
          <p:nvPr/>
        </p:nvSpPr>
        <p:spPr>
          <a:xfrm>
            <a:off x="438150" y="2238375"/>
            <a:ext cx="1371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next[</a:t>
            </a:r>
            <a:r>
              <a:rPr lang="en-US" altLang="zh-CN" i="1" dirty="0"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</a:rPr>
              <a:t>]=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64555" name="Group 43"/>
          <p:cNvGraphicFramePr>
            <a:graphicFrameLocks noGrp="1"/>
          </p:cNvGraphicFramePr>
          <p:nvPr/>
        </p:nvGraphicFramePr>
        <p:xfrm>
          <a:off x="1409700" y="4724400"/>
          <a:ext cx="6042025" cy="1239838"/>
        </p:xfrm>
        <a:graphic>
          <a:graphicData uri="http://schemas.openxmlformats.org/drawingml/2006/table">
            <a:tbl>
              <a:tblPr/>
              <a:tblGrid>
                <a:gridCol w="1208088"/>
                <a:gridCol w="1208087"/>
                <a:gridCol w="1209675"/>
                <a:gridCol w="1208088"/>
                <a:gridCol w="1208087"/>
              </a:tblGrid>
              <a:tr h="315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j</a:t>
                      </a:r>
                      <a:endParaRPr kumimoji="0" lang="en-US" altLang="zh-CN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t[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j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]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</a:t>
                      </a:r>
                      <a:endParaRPr kumimoji="0" lang="en-US" alt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b</a:t>
                      </a:r>
                      <a:endParaRPr kumimoji="0" lang="en-US" alt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</a:t>
                      </a:r>
                      <a:endParaRPr kumimoji="0" lang="en-US" alt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b</a:t>
                      </a:r>
                      <a:endParaRPr kumimoji="0" lang="en-US" alt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next[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j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]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-1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7376" name="Text Box 37"/>
          <p:cNvSpPr txBox="1"/>
          <p:nvPr/>
        </p:nvSpPr>
        <p:spPr>
          <a:xfrm>
            <a:off x="685800" y="3952875"/>
            <a:ext cx="5562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t=“abab”</a:t>
            </a:r>
            <a:r>
              <a:rPr lang="zh-CN" altLang="en-US" dirty="0">
                <a:latin typeface="Times New Roman" panose="02020603050405020304" pitchFamily="18" charset="0"/>
              </a:rPr>
              <a:t>对应的</a:t>
            </a:r>
            <a:r>
              <a:rPr lang="en-US" altLang="zh-CN" dirty="0">
                <a:latin typeface="Times New Roman" panose="02020603050405020304" pitchFamily="18" charset="0"/>
              </a:rPr>
              <a:t>next</a:t>
            </a:r>
            <a:r>
              <a:rPr lang="zh-CN" altLang="en-US" dirty="0">
                <a:latin typeface="Times New Roman" panose="02020603050405020304" pitchFamily="18" charset="0"/>
              </a:rPr>
              <a:t>数组如下</a:t>
            </a:r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en-US" altLang="zh-CN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ext Box 2"/>
          <p:cNvSpPr txBox="1"/>
          <p:nvPr/>
        </p:nvSpPr>
        <p:spPr>
          <a:xfrm>
            <a:off x="179705" y="548640"/>
            <a:ext cx="6019800" cy="530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4.1 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　</a:t>
            </a:r>
            <a:r>
              <a:rPr lang="zh-CN" altLang="en-US" dirty="0">
                <a:latin typeface="Times New Roman" panose="02020603050405020304" pitchFamily="18" charset="0"/>
              </a:rPr>
              <a:t>问题</a:t>
            </a:r>
            <a:r>
              <a:rPr lang="en-US" altLang="zh-CN" dirty="0">
                <a:latin typeface="Times New Roman" panose="02020603050405020304" pitchFamily="18" charset="0"/>
              </a:rPr>
              <a:t>: “</a:t>
            </a:r>
            <a:r>
              <a:rPr lang="en-US" altLang="zh-CN" i="1" dirty="0">
                <a:latin typeface="Times New Roman" panose="02020603050405020304" pitchFamily="18" charset="0"/>
              </a:rPr>
              <a:t>abcde</a:t>
            </a:r>
            <a:r>
              <a:rPr lang="en-US" altLang="zh-CN" dirty="0">
                <a:latin typeface="Times New Roman" panose="02020603050405020304" pitchFamily="18" charset="0"/>
              </a:rPr>
              <a:t>”</a:t>
            </a:r>
            <a:r>
              <a:rPr lang="zh-CN" altLang="en-US" dirty="0">
                <a:latin typeface="Times New Roman" panose="02020603050405020304" pitchFamily="18" charset="0"/>
              </a:rPr>
              <a:t>有多少个</a:t>
            </a:r>
            <a:r>
              <a:rPr lang="zh-CN" altLang="en-US" dirty="0">
                <a:solidFill>
                  <a:srgbClr val="FF00FF"/>
                </a:solidFill>
                <a:latin typeface="Times New Roman" panose="02020603050405020304" pitchFamily="18" charset="0"/>
              </a:rPr>
              <a:t>真子串</a:t>
            </a:r>
            <a:r>
              <a:rPr lang="en-US" altLang="zh-CN" dirty="0">
                <a:latin typeface="Times New Roman" panose="02020603050405020304" pitchFamily="18" charset="0"/>
              </a:rPr>
              <a:t>?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54275" name="Text Box 3"/>
          <p:cNvSpPr txBox="1"/>
          <p:nvPr/>
        </p:nvSpPr>
        <p:spPr>
          <a:xfrm>
            <a:off x="1524000" y="1250950"/>
            <a:ext cx="4487863" cy="32686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解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:	</a:t>
            </a:r>
            <a:r>
              <a:rPr lang="zh-CN" altLang="en-US" dirty="0">
                <a:latin typeface="Times New Roman" panose="02020603050405020304" pitchFamily="18" charset="0"/>
              </a:rPr>
              <a:t>空串数</a:t>
            </a:r>
            <a:r>
              <a:rPr lang="en-US" altLang="zh-CN" dirty="0">
                <a:latin typeface="Times New Roman" panose="02020603050405020304" pitchFamily="18" charset="0"/>
              </a:rPr>
              <a:t>:1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</a:rPr>
              <a:t>含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个字符的子串数</a:t>
            </a:r>
            <a:r>
              <a:rPr lang="en-US" altLang="zh-CN" dirty="0">
                <a:latin typeface="Times New Roman" panose="02020603050405020304" pitchFamily="18" charset="0"/>
              </a:rPr>
              <a:t>:5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</a:rPr>
              <a:t>含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个字符的子串数</a:t>
            </a:r>
            <a:r>
              <a:rPr lang="en-US" altLang="zh-CN" dirty="0">
                <a:latin typeface="Times New Roman" panose="02020603050405020304" pitchFamily="18" charset="0"/>
              </a:rPr>
              <a:t>:4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</a:rPr>
              <a:t>含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个字符的子串数</a:t>
            </a:r>
            <a:r>
              <a:rPr lang="en-US" altLang="zh-CN" dirty="0">
                <a:latin typeface="Times New Roman" panose="02020603050405020304" pitchFamily="18" charset="0"/>
              </a:rPr>
              <a:t>:3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</a:rPr>
              <a:t>含</a:t>
            </a:r>
            <a:r>
              <a:rPr lang="en-US" altLang="zh-CN" dirty="0"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</a:rPr>
              <a:t>个字符的子串数</a:t>
            </a:r>
            <a:r>
              <a:rPr lang="en-US" altLang="zh-CN" dirty="0">
                <a:latin typeface="Times New Roman" panose="02020603050405020304" pitchFamily="18" charset="0"/>
              </a:rPr>
              <a:t>:2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共有</a:t>
            </a:r>
            <a:r>
              <a:rPr lang="en-US" altLang="zh-CN" dirty="0">
                <a:latin typeface="Times New Roman" panose="02020603050405020304" pitchFamily="18" charset="0"/>
              </a:rPr>
              <a:t>1+2+3+4+5=15</a:t>
            </a:r>
            <a:r>
              <a:rPr lang="zh-CN" altLang="en-US" dirty="0">
                <a:latin typeface="Times New Roman" panose="02020603050405020304" pitchFamily="18" charset="0"/>
              </a:rPr>
              <a:t>个子串。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76" name="Text Box 4"/>
          <p:cNvSpPr txBox="1"/>
          <p:nvPr/>
        </p:nvSpPr>
        <p:spPr>
          <a:xfrm>
            <a:off x="755650" y="4724400"/>
            <a:ext cx="77771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推广：</a:t>
            </a:r>
            <a:r>
              <a:rPr lang="zh-CN" altLang="en-US" dirty="0">
                <a:latin typeface="Times New Roman" panose="02020603050405020304" pitchFamily="18" charset="0"/>
              </a:rPr>
              <a:t>含有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个相互相同字符的串有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+1)/2</a:t>
            </a:r>
            <a:r>
              <a:rPr lang="zh-CN" altLang="en-US" dirty="0">
                <a:latin typeface="Times New Roman" panose="02020603050405020304" pitchFamily="18" charset="0"/>
              </a:rPr>
              <a:t>个真子串。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/>
      <p:bldP spid="5427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Text Box 2"/>
          <p:cNvSpPr txBox="1"/>
          <p:nvPr/>
        </p:nvSpPr>
        <p:spPr>
          <a:xfrm>
            <a:off x="152400" y="838200"/>
            <a:ext cx="8763000" cy="2678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教材上定义</a:t>
            </a:r>
            <a:r>
              <a:rPr lang="en-US" altLang="zh-CN" dirty="0">
                <a:latin typeface="Times New Roman" panose="02020603050405020304" pitchFamily="18" charset="0"/>
              </a:rPr>
              <a:t>next[</a:t>
            </a:r>
            <a:r>
              <a:rPr lang="en-US" altLang="zh-CN" i="1" dirty="0"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</a:rPr>
              <a:t>]</a:t>
            </a:r>
            <a:r>
              <a:rPr lang="zh-CN" altLang="en-US" dirty="0">
                <a:latin typeface="Times New Roman" panose="02020603050405020304" pitchFamily="18" charset="0"/>
              </a:rPr>
              <a:t>函数如下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          	           max{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|0&lt;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&lt;</a:t>
            </a:r>
            <a:r>
              <a:rPr lang="en-US" altLang="zh-CN" i="1" dirty="0"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</a:rPr>
              <a:t>且“</a:t>
            </a:r>
            <a:r>
              <a:rPr lang="en-US" altLang="zh-CN" dirty="0">
                <a:latin typeface="Times New Roman" panose="02020603050405020304" pitchFamily="18" charset="0"/>
              </a:rPr>
              <a:t>t</a:t>
            </a:r>
            <a:r>
              <a:rPr lang="en-US" altLang="zh-CN" baseline="-30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t</a:t>
            </a:r>
            <a:r>
              <a:rPr lang="en-US" altLang="zh-CN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…t</a:t>
            </a:r>
            <a:r>
              <a:rPr lang="en-US" altLang="zh-CN" baseline="-30000" dirty="0">
                <a:latin typeface="Times New Roman" panose="02020603050405020304" pitchFamily="18" charset="0"/>
              </a:rPr>
              <a:t>k-1</a:t>
            </a:r>
            <a:r>
              <a:rPr lang="en-US" altLang="zh-CN" dirty="0">
                <a:latin typeface="Times New Roman" panose="02020603050405020304" pitchFamily="18" charset="0"/>
              </a:rPr>
              <a:t>”=“t</a:t>
            </a:r>
            <a:r>
              <a:rPr lang="en-US" altLang="zh-CN" baseline="-30000" dirty="0">
                <a:latin typeface="Times New Roman" panose="02020603050405020304" pitchFamily="18" charset="0"/>
              </a:rPr>
              <a:t>j-k</a:t>
            </a:r>
            <a:r>
              <a:rPr lang="en-US" altLang="zh-CN" dirty="0">
                <a:latin typeface="Times New Roman" panose="02020603050405020304" pitchFamily="18" charset="0"/>
              </a:rPr>
              <a:t>t</a:t>
            </a:r>
            <a:r>
              <a:rPr lang="en-US" altLang="zh-CN" baseline="-30000" dirty="0">
                <a:latin typeface="Times New Roman" panose="02020603050405020304" pitchFamily="18" charset="0"/>
              </a:rPr>
              <a:t>j-k+1</a:t>
            </a:r>
            <a:r>
              <a:rPr lang="en-US" altLang="zh-CN" dirty="0">
                <a:latin typeface="Times New Roman" panose="02020603050405020304" pitchFamily="18" charset="0"/>
              </a:rPr>
              <a:t>…t</a:t>
            </a:r>
            <a:r>
              <a:rPr lang="en-US" altLang="zh-CN" baseline="-30000" dirty="0">
                <a:latin typeface="Times New Roman" panose="02020603050405020304" pitchFamily="18" charset="0"/>
              </a:rPr>
              <a:t>j-1</a:t>
            </a:r>
            <a:r>
              <a:rPr lang="en-US" altLang="zh-CN" dirty="0">
                <a:latin typeface="Times New Roman" panose="02020603050405020304" pitchFamily="18" charset="0"/>
              </a:rPr>
              <a:t>” }	                                  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                                              </a:t>
            </a:r>
            <a:r>
              <a:rPr lang="zh-CN" altLang="en-US" dirty="0">
                <a:latin typeface="Times New Roman" panose="02020603050405020304" pitchFamily="18" charset="0"/>
              </a:rPr>
              <a:t>当此集合非空时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                        </a:t>
            </a:r>
            <a:r>
              <a:rPr lang="en-US" altLang="zh-CN" dirty="0">
                <a:latin typeface="Times New Roman" panose="02020603050405020304" pitchFamily="18" charset="0"/>
              </a:rPr>
              <a:t>0                       </a:t>
            </a:r>
            <a:r>
              <a:rPr lang="zh-CN" altLang="en-US" dirty="0">
                <a:latin typeface="Times New Roman" panose="02020603050405020304" pitchFamily="18" charset="0"/>
              </a:rPr>
              <a:t>当</a:t>
            </a:r>
            <a:r>
              <a:rPr lang="en-US" altLang="zh-CN" i="1" dirty="0"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</a:rPr>
              <a:t>=0</a:t>
            </a:r>
            <a:r>
              <a:rPr lang="zh-CN" altLang="en-US" dirty="0">
                <a:latin typeface="Times New Roman" panose="02020603050405020304" pitchFamily="18" charset="0"/>
              </a:rPr>
              <a:t>时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           	            </a:t>
            </a:r>
            <a:r>
              <a:rPr lang="en-US" altLang="zh-CN" dirty="0">
                <a:latin typeface="Times New Roman" panose="02020603050405020304" pitchFamily="18" charset="0"/>
              </a:rPr>
              <a:t>1                    </a:t>
            </a:r>
            <a:r>
              <a:rPr lang="zh-CN" altLang="en-US" dirty="0">
                <a:latin typeface="Times New Roman" panose="02020603050405020304" pitchFamily="18" charset="0"/>
              </a:rPr>
              <a:t>其他情况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8371" name="AutoShape 3"/>
          <p:cNvSpPr/>
          <p:nvPr/>
        </p:nvSpPr>
        <p:spPr>
          <a:xfrm>
            <a:off x="1676400" y="1628775"/>
            <a:ext cx="152400" cy="1600200"/>
          </a:xfrm>
          <a:prstGeom prst="leftBrace">
            <a:avLst>
              <a:gd name="adj1" fmla="val 87500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8372" name="Text Box 4"/>
          <p:cNvSpPr txBox="1"/>
          <p:nvPr/>
        </p:nvSpPr>
        <p:spPr>
          <a:xfrm>
            <a:off x="1431925" y="4897438"/>
            <a:ext cx="17684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endParaRPr lang="zh-CN" altLang="zh-CN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73" name="Text Box 5"/>
          <p:cNvSpPr txBox="1"/>
          <p:nvPr/>
        </p:nvSpPr>
        <p:spPr>
          <a:xfrm>
            <a:off x="438150" y="2238375"/>
            <a:ext cx="1371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next[</a:t>
            </a:r>
            <a:r>
              <a:rPr lang="en-US" altLang="zh-CN" i="1" dirty="0"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</a:rPr>
              <a:t>]=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64555" name="Group 43"/>
          <p:cNvGraphicFramePr>
            <a:graphicFrameLocks noGrp="1"/>
          </p:cNvGraphicFramePr>
          <p:nvPr/>
        </p:nvGraphicFramePr>
        <p:xfrm>
          <a:off x="1409700" y="4724400"/>
          <a:ext cx="6042025" cy="1239838"/>
        </p:xfrm>
        <a:graphic>
          <a:graphicData uri="http://schemas.openxmlformats.org/drawingml/2006/table">
            <a:tbl>
              <a:tblPr/>
              <a:tblGrid>
                <a:gridCol w="1208088"/>
                <a:gridCol w="1208087"/>
                <a:gridCol w="1209675"/>
                <a:gridCol w="1208088"/>
                <a:gridCol w="1208087"/>
              </a:tblGrid>
              <a:tr h="315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j</a:t>
                      </a:r>
                      <a:endParaRPr kumimoji="0" lang="en-US" altLang="zh-CN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t[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j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]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</a:t>
                      </a:r>
                      <a:endParaRPr kumimoji="0" lang="en-US" alt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b</a:t>
                      </a:r>
                      <a:endParaRPr kumimoji="0" lang="en-US" alt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</a:t>
                      </a:r>
                      <a:endParaRPr kumimoji="0" lang="en-US" alt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b</a:t>
                      </a:r>
                      <a:endParaRPr kumimoji="0" lang="en-US" alt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next[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j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]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400" name="Text Box 37"/>
          <p:cNvSpPr txBox="1"/>
          <p:nvPr/>
        </p:nvSpPr>
        <p:spPr>
          <a:xfrm>
            <a:off x="685800" y="3952875"/>
            <a:ext cx="5562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t=“abab”</a:t>
            </a:r>
            <a:r>
              <a:rPr lang="zh-CN" altLang="en-US" dirty="0">
                <a:latin typeface="Times New Roman" panose="02020603050405020304" pitchFamily="18" charset="0"/>
              </a:rPr>
              <a:t>对应的</a:t>
            </a:r>
            <a:r>
              <a:rPr lang="en-US" altLang="zh-CN" dirty="0">
                <a:latin typeface="Times New Roman" panose="02020603050405020304" pitchFamily="18" charset="0"/>
              </a:rPr>
              <a:t>next</a:t>
            </a:r>
            <a:r>
              <a:rPr lang="zh-CN" altLang="en-US" dirty="0">
                <a:latin typeface="Times New Roman" panose="02020603050405020304" pitchFamily="18" charset="0"/>
              </a:rPr>
              <a:t>数组如下</a:t>
            </a:r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en-US" altLang="zh-CN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Text Box 2"/>
          <p:cNvSpPr txBox="1"/>
          <p:nvPr/>
        </p:nvSpPr>
        <p:spPr>
          <a:xfrm>
            <a:off x="533400" y="871538"/>
            <a:ext cx="7854950" cy="3444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dirty="0">
                <a:solidFill>
                  <a:srgbClr val="FF3300"/>
                </a:solidFill>
                <a:latin typeface="Courier New" panose="02070309020205020404" pitchFamily="49" charset="0"/>
              </a:rPr>
              <a:t>GetNext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(SqString t,int next[])	 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{  int j,k;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j=0;k=-1;next[0]=-1;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while (j&lt;t.length-1)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{	if (k==-1 || t.data[j]==t.data[k])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{   j++;k++;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    next[j]=k;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}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else k=next[k];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}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  <p:sp>
        <p:nvSpPr>
          <p:cNvPr id="59395" name="Text Box 2"/>
          <p:cNvSpPr txBox="1"/>
          <p:nvPr/>
        </p:nvSpPr>
        <p:spPr>
          <a:xfrm>
            <a:off x="611188" y="188913"/>
            <a:ext cx="42481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由模式串</a:t>
            </a:r>
            <a:r>
              <a:rPr lang="en-US" altLang="zh-CN" dirty="0">
                <a:latin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</a:rPr>
              <a:t>求出</a:t>
            </a:r>
            <a:r>
              <a:rPr lang="en-US" altLang="zh-CN" dirty="0">
                <a:latin typeface="Times New Roman" panose="02020603050405020304" pitchFamily="18" charset="0"/>
              </a:rPr>
              <a:t>next</a:t>
            </a:r>
            <a:r>
              <a:rPr lang="zh-CN" altLang="en-US" dirty="0">
                <a:latin typeface="Times New Roman" panose="02020603050405020304" pitchFamily="18" charset="0"/>
              </a:rPr>
              <a:t>值：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Text Box 2"/>
          <p:cNvSpPr txBox="1"/>
          <p:nvPr/>
        </p:nvSpPr>
        <p:spPr>
          <a:xfrm>
            <a:off x="304800" y="996950"/>
            <a:ext cx="8610600" cy="4664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dirty="0">
                <a:solidFill>
                  <a:srgbClr val="FF3300"/>
                </a:solidFill>
                <a:latin typeface="Courier New" panose="02070309020205020404" pitchFamily="49" charset="0"/>
              </a:rPr>
              <a:t>KMPIndex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(SqString s,SqString t) 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{  int next[MaxSize],i=0,j=0;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GetNext(t,next);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while (i&lt;s.length &amp;&amp; j&lt;t.length) 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{  if (</a:t>
            </a:r>
            <a:r>
              <a:rPr lang="en-US" altLang="zh-CN" sz="2000" dirty="0">
                <a:solidFill>
                  <a:srgbClr val="FF00FF"/>
                </a:solidFill>
                <a:latin typeface="Courier New" panose="02070309020205020404" pitchFamily="49" charset="0"/>
              </a:rPr>
              <a:t>j==-1 || s.data[i]==t.data[j]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) 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{  i++;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   j++;			//i,j</a:t>
            </a:r>
            <a:r>
              <a:rPr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各增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1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}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else j=next[j]; 		//i</a:t>
            </a:r>
            <a:r>
              <a:rPr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不变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,j</a:t>
            </a:r>
            <a:r>
              <a:rPr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后退</a:t>
            </a:r>
            <a:endParaRPr lang="zh-CN" altLang="en-US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if (j&gt;=t.length)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return(i-t.length);	//</a:t>
            </a:r>
            <a:r>
              <a:rPr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返回匹配模式串的首字符下标</a:t>
            </a:r>
            <a:endParaRPr lang="zh-CN" altLang="en-US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else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return(-1);			//</a:t>
            </a:r>
            <a:r>
              <a:rPr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返回不匹配标志</a:t>
            </a:r>
            <a:endParaRPr lang="zh-CN" altLang="en-US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  <p:sp>
        <p:nvSpPr>
          <p:cNvPr id="60419" name="Text Box 4"/>
          <p:cNvSpPr txBox="1"/>
          <p:nvPr/>
        </p:nvSpPr>
        <p:spPr>
          <a:xfrm>
            <a:off x="468313" y="260350"/>
            <a:ext cx="41036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KMP</a:t>
            </a:r>
            <a:r>
              <a:rPr lang="zh-CN" altLang="en-US" dirty="0">
                <a:latin typeface="Times New Roman" panose="02020603050405020304" pitchFamily="18" charset="0"/>
              </a:rPr>
              <a:t>算法：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Text Box 2"/>
          <p:cNvSpPr txBox="1"/>
          <p:nvPr/>
        </p:nvSpPr>
        <p:spPr>
          <a:xfrm>
            <a:off x="381000" y="1219200"/>
            <a:ext cx="8153400" cy="23193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>
              <a:lnSpc>
                <a:spcPct val="140000"/>
              </a:lnSpc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       </a:t>
            </a:r>
            <a:r>
              <a:rPr lang="zh-CN" altLang="en-US" dirty="0">
                <a:latin typeface="Times New Roman" panose="02020603050405020304" pitchFamily="18" charset="0"/>
              </a:rPr>
              <a:t>设主串</a:t>
            </a:r>
            <a:r>
              <a:rPr lang="en-US" altLang="zh-CN" dirty="0"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</a:rPr>
              <a:t>的长度为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，子串</a:t>
            </a:r>
            <a:r>
              <a:rPr lang="en-US" altLang="zh-CN" dirty="0">
                <a:latin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</a:rPr>
              <a:t>长度为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        在</a:t>
            </a:r>
            <a:r>
              <a:rPr lang="en-US" altLang="zh-CN" dirty="0">
                <a:latin typeface="Times New Roman" panose="02020603050405020304" pitchFamily="18" charset="0"/>
              </a:rPr>
              <a:t>KMP</a:t>
            </a:r>
            <a:r>
              <a:rPr lang="zh-CN" altLang="en-US" dirty="0">
                <a:latin typeface="Times New Roman" panose="02020603050405020304" pitchFamily="18" charset="0"/>
              </a:rPr>
              <a:t>算法中求</a:t>
            </a:r>
            <a:r>
              <a:rPr lang="en-US" altLang="zh-CN" dirty="0">
                <a:latin typeface="Times New Roman" panose="02020603050405020304" pitchFamily="18" charset="0"/>
              </a:rPr>
              <a:t>next</a:t>
            </a:r>
            <a:r>
              <a:rPr lang="zh-CN" altLang="en-US" dirty="0">
                <a:latin typeface="Times New Roman" panose="02020603050405020304" pitchFamily="18" charset="0"/>
              </a:rPr>
              <a:t>数组的时间复杂度为</a:t>
            </a:r>
            <a:r>
              <a:rPr lang="en-US" altLang="zh-CN" dirty="0">
                <a:latin typeface="Times New Roman" panose="02020603050405020304" pitchFamily="18" charset="0"/>
              </a:rPr>
              <a:t>O(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，在后面的匹配中因主串</a:t>
            </a:r>
            <a:r>
              <a:rPr lang="en-US" altLang="zh-CN" dirty="0"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</a:rPr>
              <a:t>的下标不减即不回溯，比较次数可记为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，所以</a:t>
            </a:r>
            <a:r>
              <a:rPr lang="en-US" altLang="zh-CN" dirty="0">
                <a:latin typeface="Times New Roman" panose="02020603050405020304" pitchFamily="18" charset="0"/>
              </a:rPr>
              <a:t>KMP</a:t>
            </a:r>
            <a:r>
              <a:rPr lang="zh-CN" altLang="en-US" dirty="0">
                <a:latin typeface="Times New Roman" panose="02020603050405020304" pitchFamily="18" charset="0"/>
              </a:rPr>
              <a:t>算法总的时间复杂度为</a:t>
            </a:r>
            <a:r>
              <a:rPr lang="en-US" altLang="zh-CN" dirty="0">
                <a:latin typeface="Times New Roman" panose="02020603050405020304" pitchFamily="18" charset="0"/>
              </a:rPr>
              <a:t>O(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2466" name="Object 2"/>
          <p:cNvGraphicFramePr>
            <a:graphicFrameLocks noChangeAspect="1"/>
          </p:cNvGraphicFramePr>
          <p:nvPr/>
        </p:nvGraphicFramePr>
        <p:xfrm>
          <a:off x="1833563" y="1854200"/>
          <a:ext cx="5943600" cy="470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3304540" imgH="2618740" progId="Word.Picture.8">
                  <p:embed/>
                </p:oleObj>
              </mc:Choice>
              <mc:Fallback>
                <p:oleObj name="" r:id="rId1" imgW="3304540" imgH="2618740" progId="Word.Picture.8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33563" y="1854200"/>
                        <a:ext cx="5943600" cy="4708525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72" name="Group 40"/>
          <p:cNvGraphicFramePr>
            <a:graphicFrameLocks noGrp="1"/>
          </p:cNvGraphicFramePr>
          <p:nvPr/>
        </p:nvGraphicFramePr>
        <p:xfrm>
          <a:off x="1371600" y="439738"/>
          <a:ext cx="6781800" cy="1193800"/>
        </p:xfrm>
        <a:graphic>
          <a:graphicData uri="http://schemas.openxmlformats.org/drawingml/2006/table">
            <a:tbl>
              <a:tblPr/>
              <a:tblGrid>
                <a:gridCol w="1130300"/>
                <a:gridCol w="1130300"/>
                <a:gridCol w="1130300"/>
                <a:gridCol w="1130300"/>
                <a:gridCol w="1130300"/>
                <a:gridCol w="1130300"/>
              </a:tblGrid>
              <a:tr h="398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t[j]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next[j]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Text Box 2"/>
          <p:cNvSpPr txBox="1"/>
          <p:nvPr/>
        </p:nvSpPr>
        <p:spPr>
          <a:xfrm>
            <a:off x="304800" y="609600"/>
            <a:ext cx="8458200" cy="37068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       </a:t>
            </a:r>
            <a:r>
              <a:rPr lang="zh-CN" altLang="en-US" dirty="0">
                <a:latin typeface="Times New Roman" panose="02020603050405020304" pitchFamily="18" charset="0"/>
              </a:rPr>
              <a:t>上述定义的</a:t>
            </a:r>
            <a:r>
              <a:rPr lang="en-US" altLang="zh-CN" dirty="0">
                <a:latin typeface="Times New Roman" panose="02020603050405020304" pitchFamily="18" charset="0"/>
              </a:rPr>
              <a:t>next[]</a:t>
            </a:r>
            <a:r>
              <a:rPr lang="zh-CN" altLang="en-US" dirty="0">
                <a:latin typeface="Times New Roman" panose="02020603050405020304" pitchFamily="18" charset="0"/>
              </a:rPr>
              <a:t>在某些情况下尚有缺陷。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       例如，模式“</a:t>
            </a:r>
            <a:r>
              <a:rPr lang="en-US" altLang="zh-CN" dirty="0">
                <a:latin typeface="Times New Roman" panose="02020603050405020304" pitchFamily="18" charset="0"/>
              </a:rPr>
              <a:t>aaaab”</a:t>
            </a:r>
            <a:r>
              <a:rPr lang="zh-CN" altLang="en-US" dirty="0">
                <a:latin typeface="Times New Roman" panose="02020603050405020304" pitchFamily="18" charset="0"/>
              </a:rPr>
              <a:t>在和主串“</a:t>
            </a:r>
            <a:r>
              <a:rPr lang="en-US" altLang="zh-CN" dirty="0">
                <a:latin typeface="Times New Roman" panose="02020603050405020304" pitchFamily="18" charset="0"/>
              </a:rPr>
              <a:t>aaabaaaab”</a:t>
            </a:r>
            <a:r>
              <a:rPr lang="zh-CN" altLang="en-US" dirty="0">
                <a:latin typeface="Times New Roman" panose="02020603050405020304" pitchFamily="18" charset="0"/>
              </a:rPr>
              <a:t>匹配时：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　　当</a:t>
            </a:r>
            <a:r>
              <a:rPr lang="en-US" altLang="zh-CN" dirty="0">
                <a:latin typeface="Times New Roman" panose="02020603050405020304" pitchFamily="18" charset="0"/>
              </a:rPr>
              <a:t>i=3,j=3</a:t>
            </a:r>
            <a:r>
              <a:rPr lang="zh-CN" altLang="en-US" dirty="0">
                <a:latin typeface="Times New Roman" panose="02020603050405020304" pitchFamily="18" charset="0"/>
              </a:rPr>
              <a:t>时，</a:t>
            </a:r>
            <a:r>
              <a:rPr lang="en-US" altLang="zh-CN" dirty="0">
                <a:latin typeface="Times New Roman" panose="02020603050405020304" pitchFamily="18" charset="0"/>
              </a:rPr>
              <a:t>s.data[3]≠t.data[3],</a:t>
            </a:r>
            <a:r>
              <a:rPr lang="zh-CN" altLang="en-US" dirty="0">
                <a:latin typeface="Times New Roman" panose="02020603050405020304" pitchFamily="18" charset="0"/>
              </a:rPr>
              <a:t>由</a:t>
            </a:r>
            <a:r>
              <a:rPr lang="en-US" altLang="zh-CN" dirty="0">
                <a:latin typeface="Times New Roman" panose="02020603050405020304" pitchFamily="18" charset="0"/>
              </a:rPr>
              <a:t>next[j]</a:t>
            </a:r>
            <a:r>
              <a:rPr lang="zh-CN" altLang="en-US" dirty="0">
                <a:latin typeface="Times New Roman" panose="02020603050405020304" pitchFamily="18" charset="0"/>
              </a:rPr>
              <a:t>的指示还需进行</a:t>
            </a:r>
            <a:r>
              <a:rPr lang="en-US" altLang="zh-CN" dirty="0">
                <a:latin typeface="Times New Roman" panose="02020603050405020304" pitchFamily="18" charset="0"/>
              </a:rPr>
              <a:t>i=3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j=2,i=3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j=1,i=3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j=0</a:t>
            </a:r>
            <a:r>
              <a:rPr lang="zh-CN" altLang="en-US" dirty="0">
                <a:latin typeface="Times New Roman" panose="02020603050405020304" pitchFamily="18" charset="0"/>
              </a:rPr>
              <a:t>等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次比较。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　　实际上，因为模式中的第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个字符和第</a:t>
            </a:r>
            <a:r>
              <a:rPr lang="en-US" altLang="zh-CN" dirty="0"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</a:rPr>
              <a:t>个字符都相等，因此不需要再和主串中第</a:t>
            </a:r>
            <a:r>
              <a:rPr lang="en-US" altLang="zh-CN" dirty="0"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</a:rPr>
              <a:t>个字符相比较，而可以将模式一次向右滑动</a:t>
            </a:r>
            <a:r>
              <a:rPr lang="en-US" altLang="zh-CN" dirty="0"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</a:rPr>
              <a:t>个字符的位置直接进行</a:t>
            </a:r>
            <a:r>
              <a:rPr lang="en-US" altLang="zh-CN" dirty="0">
                <a:latin typeface="Times New Roman" panose="02020603050405020304" pitchFamily="18" charset="0"/>
              </a:rPr>
              <a:t>i=4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j=0</a:t>
            </a:r>
            <a:r>
              <a:rPr lang="zh-CN" altLang="en-US" dirty="0">
                <a:latin typeface="Times New Roman" panose="02020603050405020304" pitchFamily="18" charset="0"/>
              </a:rPr>
              <a:t>时的字符比较。     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Text Box 2"/>
          <p:cNvSpPr txBox="1"/>
          <p:nvPr/>
        </p:nvSpPr>
        <p:spPr>
          <a:xfrm>
            <a:off x="395288" y="692150"/>
            <a:ext cx="8458200" cy="4035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40000"/>
              </a:lnSpc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       </a:t>
            </a:r>
            <a:r>
              <a:rPr lang="zh-CN" altLang="en-US" dirty="0">
                <a:latin typeface="Times New Roman" panose="02020603050405020304" pitchFamily="18" charset="0"/>
              </a:rPr>
              <a:t>这就是说，若按上述定义得到</a:t>
            </a:r>
            <a:r>
              <a:rPr lang="en-US" altLang="zh-CN" dirty="0">
                <a:latin typeface="Times New Roman" panose="02020603050405020304" pitchFamily="18" charset="0"/>
              </a:rPr>
              <a:t>next[</a:t>
            </a:r>
            <a:r>
              <a:rPr lang="en-US" altLang="zh-CN" i="1" dirty="0"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</a:rPr>
              <a:t>]=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</a:rPr>
              <a:t>，而模式中</a:t>
            </a:r>
            <a:r>
              <a:rPr lang="en-US" altLang="zh-CN" dirty="0">
                <a:latin typeface="Times New Roman" panose="02020603050405020304" pitchFamily="18" charset="0"/>
              </a:rPr>
              <a:t>t</a:t>
            </a:r>
            <a:r>
              <a:rPr lang="en-US" altLang="zh-CN" i="1" baseline="-30000" dirty="0"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</a:rPr>
              <a:t>=t</a:t>
            </a:r>
            <a:r>
              <a:rPr lang="en-US" altLang="zh-CN" i="1" baseline="-30000" dirty="0"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</a:rPr>
              <a:t>，则为主串中字符</a:t>
            </a:r>
            <a:r>
              <a:rPr lang="en-US" altLang="zh-CN" dirty="0">
                <a:latin typeface="Times New Roman" panose="02020603050405020304" pitchFamily="18" charset="0"/>
              </a:rPr>
              <a:t>s</a:t>
            </a:r>
            <a:r>
              <a:rPr lang="en-US" altLang="zh-CN" i="1" baseline="-30000" dirty="0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</a:rPr>
              <a:t>t</a:t>
            </a:r>
            <a:r>
              <a:rPr lang="en-US" altLang="zh-CN" i="1" baseline="-30000" dirty="0">
                <a:latin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</a:rPr>
              <a:t>比较不等时，不需要再和</a:t>
            </a:r>
            <a:r>
              <a:rPr lang="en-US" altLang="zh-CN" dirty="0">
                <a:latin typeface="Times New Roman" panose="02020603050405020304" pitchFamily="18" charset="0"/>
              </a:rPr>
              <a:t>t</a:t>
            </a:r>
            <a:r>
              <a:rPr lang="en-US" altLang="zh-CN" i="1" baseline="-30000" dirty="0"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</a:rPr>
              <a:t>进行比较，而直接和</a:t>
            </a:r>
            <a:r>
              <a:rPr lang="en-US" altLang="zh-CN" dirty="0">
                <a:latin typeface="Times New Roman" panose="02020603050405020304" pitchFamily="18" charset="0"/>
              </a:rPr>
              <a:t>t</a:t>
            </a:r>
            <a:r>
              <a:rPr lang="en-US" altLang="zh-CN" baseline="-30000" dirty="0">
                <a:latin typeface="Times New Roman" panose="02020603050405020304" pitchFamily="18" charset="0"/>
              </a:rPr>
              <a:t>next[k]</a:t>
            </a:r>
            <a:r>
              <a:rPr lang="zh-CN" altLang="en-US" dirty="0">
                <a:latin typeface="Times New Roman" panose="02020603050405020304" pitchFamily="18" charset="0"/>
              </a:rPr>
              <a:t>进行比较。换句话说，此时的</a:t>
            </a:r>
            <a:r>
              <a:rPr lang="en-US" altLang="zh-CN" dirty="0">
                <a:latin typeface="Times New Roman" panose="02020603050405020304" pitchFamily="18" charset="0"/>
              </a:rPr>
              <a:t>next[</a:t>
            </a:r>
            <a:r>
              <a:rPr lang="en-US" altLang="zh-CN" i="1" dirty="0"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</a:rPr>
              <a:t>]</a:t>
            </a:r>
            <a:r>
              <a:rPr lang="zh-CN" altLang="en-US" dirty="0">
                <a:latin typeface="Times New Roman" panose="02020603050405020304" pitchFamily="18" charset="0"/>
              </a:rPr>
              <a:t>应和</a:t>
            </a:r>
            <a:r>
              <a:rPr lang="en-US" altLang="zh-CN" dirty="0">
                <a:latin typeface="Times New Roman" panose="02020603050405020304" pitchFamily="18" charset="0"/>
              </a:rPr>
              <a:t>next[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]</a:t>
            </a:r>
            <a:r>
              <a:rPr lang="zh-CN" altLang="en-US" dirty="0">
                <a:latin typeface="Times New Roman" panose="02020603050405020304" pitchFamily="18" charset="0"/>
              </a:rPr>
              <a:t>相同。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       为此将</a:t>
            </a:r>
            <a:r>
              <a:rPr lang="en-US" altLang="zh-CN" dirty="0">
                <a:latin typeface="Times New Roman" panose="02020603050405020304" pitchFamily="18" charset="0"/>
              </a:rPr>
              <a:t>next[</a:t>
            </a:r>
            <a:r>
              <a:rPr lang="en-US" altLang="zh-CN" i="1" dirty="0"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</a:rPr>
              <a:t>]</a:t>
            </a:r>
            <a:r>
              <a:rPr lang="zh-CN" altLang="en-US" dirty="0">
                <a:latin typeface="Times New Roman" panose="02020603050405020304" pitchFamily="18" charset="0"/>
              </a:rPr>
              <a:t>修正为</a:t>
            </a:r>
            <a:r>
              <a:rPr lang="en-US" altLang="zh-CN" dirty="0">
                <a:latin typeface="Times New Roman" panose="02020603050405020304" pitchFamily="18" charset="0"/>
              </a:rPr>
              <a:t>nextval[</a:t>
            </a:r>
            <a:r>
              <a:rPr lang="en-US" altLang="zh-CN" i="1" dirty="0"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</a:rPr>
              <a:t>]</a:t>
            </a:r>
            <a:r>
              <a:rPr lang="zh-CN" altLang="en-US" dirty="0">
                <a:latin typeface="Times New Roman" panose="02020603050405020304" pitchFamily="18" charset="0"/>
              </a:rPr>
              <a:t>：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       </a:t>
            </a:r>
            <a:r>
              <a:rPr lang="zh-CN" altLang="en-US" dirty="0">
                <a:solidFill>
                  <a:srgbClr val="FF00FF"/>
                </a:solidFill>
                <a:latin typeface="Times New Roman" panose="02020603050405020304" pitchFamily="18" charset="0"/>
              </a:rPr>
              <a:t>比较</a:t>
            </a:r>
            <a:r>
              <a:rPr lang="en-US" altLang="zh-CN" dirty="0">
                <a:solidFill>
                  <a:srgbClr val="FF00FF"/>
                </a:solidFill>
                <a:latin typeface="Times New Roman" panose="02020603050405020304" pitchFamily="18" charset="0"/>
              </a:rPr>
              <a:t>t.data[</a:t>
            </a:r>
            <a:r>
              <a:rPr lang="en-US" altLang="zh-CN" i="1" dirty="0">
                <a:solidFill>
                  <a:srgbClr val="FF00FF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solidFill>
                  <a:srgbClr val="FF00FF"/>
                </a:solidFill>
                <a:latin typeface="Times New Roman" panose="02020603050405020304" pitchFamily="18" charset="0"/>
              </a:rPr>
              <a:t>]</a:t>
            </a:r>
            <a:r>
              <a:rPr lang="zh-CN" altLang="en-US" dirty="0">
                <a:solidFill>
                  <a:srgbClr val="FF00FF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rgbClr val="FF00FF"/>
                </a:solidFill>
                <a:latin typeface="Times New Roman" panose="02020603050405020304" pitchFamily="18" charset="0"/>
              </a:rPr>
              <a:t>t.data[</a:t>
            </a:r>
            <a:r>
              <a:rPr lang="en-US" altLang="zh-CN" i="1" dirty="0">
                <a:solidFill>
                  <a:srgbClr val="FF00FF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solidFill>
                  <a:srgbClr val="FF00FF"/>
                </a:solidFill>
                <a:latin typeface="Times New Roman" panose="02020603050405020304" pitchFamily="18" charset="0"/>
              </a:rPr>
              <a:t>]</a:t>
            </a:r>
            <a:r>
              <a:rPr lang="zh-CN" altLang="en-US" dirty="0">
                <a:solidFill>
                  <a:srgbClr val="FF00FF"/>
                </a:solidFill>
                <a:latin typeface="Times New Roman" panose="02020603050405020304" pitchFamily="18" charset="0"/>
              </a:rPr>
              <a:t>，若不等，则 </a:t>
            </a:r>
            <a:r>
              <a:rPr lang="en-US" altLang="zh-CN" dirty="0">
                <a:solidFill>
                  <a:srgbClr val="FF00FF"/>
                </a:solidFill>
                <a:latin typeface="Times New Roman" panose="02020603050405020304" pitchFamily="18" charset="0"/>
              </a:rPr>
              <a:t>nextval[</a:t>
            </a:r>
            <a:r>
              <a:rPr lang="en-US" altLang="zh-CN" i="1" dirty="0">
                <a:solidFill>
                  <a:srgbClr val="FF00FF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solidFill>
                  <a:srgbClr val="FF00FF"/>
                </a:solidFill>
                <a:latin typeface="Times New Roman" panose="02020603050405020304" pitchFamily="18" charset="0"/>
              </a:rPr>
              <a:t>]=next[</a:t>
            </a:r>
            <a:r>
              <a:rPr lang="en-US" altLang="zh-CN" i="1" dirty="0">
                <a:solidFill>
                  <a:srgbClr val="FF00FF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solidFill>
                  <a:srgbClr val="FF00FF"/>
                </a:solidFill>
                <a:latin typeface="Times New Roman" panose="02020603050405020304" pitchFamily="18" charset="0"/>
              </a:rPr>
              <a:t>]</a:t>
            </a:r>
            <a:r>
              <a:rPr lang="zh-CN" altLang="en-US" dirty="0">
                <a:solidFill>
                  <a:srgbClr val="FF00FF"/>
                </a:solidFill>
                <a:latin typeface="Times New Roman" panose="02020603050405020304" pitchFamily="18" charset="0"/>
              </a:rPr>
              <a:t>；若相等</a:t>
            </a:r>
            <a:r>
              <a:rPr lang="en-US" altLang="zh-CN" dirty="0">
                <a:solidFill>
                  <a:srgbClr val="FF00FF"/>
                </a:solidFill>
                <a:latin typeface="Times New Roman" panose="02020603050405020304" pitchFamily="18" charset="0"/>
              </a:rPr>
              <a:t>nextval[</a:t>
            </a:r>
            <a:r>
              <a:rPr lang="en-US" altLang="zh-CN" i="1" dirty="0">
                <a:solidFill>
                  <a:srgbClr val="FF00FF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solidFill>
                  <a:srgbClr val="FF00FF"/>
                </a:solidFill>
                <a:latin typeface="Times New Roman" panose="02020603050405020304" pitchFamily="18" charset="0"/>
              </a:rPr>
              <a:t>]=nextval[</a:t>
            </a:r>
            <a:r>
              <a:rPr lang="en-US" altLang="zh-CN" i="1" dirty="0">
                <a:solidFill>
                  <a:srgbClr val="FF00FF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solidFill>
                  <a:srgbClr val="FF00FF"/>
                </a:solidFill>
                <a:latin typeface="Times New Roman" panose="02020603050405020304" pitchFamily="18" charset="0"/>
              </a:rPr>
              <a:t>]</a:t>
            </a:r>
            <a:r>
              <a:rPr lang="zh-CN" altLang="en-US" dirty="0">
                <a:solidFill>
                  <a:srgbClr val="FF00FF"/>
                </a:solidFill>
                <a:latin typeface="Times New Roman" panose="02020603050405020304" pitchFamily="18" charset="0"/>
              </a:rPr>
              <a:t>。</a:t>
            </a:r>
            <a:endParaRPr lang="zh-CN" altLang="en-US" b="0" dirty="0">
              <a:solidFill>
                <a:srgbClr val="FF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Text Box 2"/>
          <p:cNvSpPr txBox="1"/>
          <p:nvPr/>
        </p:nvSpPr>
        <p:spPr>
          <a:xfrm>
            <a:off x="431800" y="981075"/>
            <a:ext cx="6877050" cy="4664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dirty="0">
                <a:solidFill>
                  <a:srgbClr val="FF3300"/>
                </a:solidFill>
                <a:latin typeface="Courier New" panose="02070309020205020404" pitchFamily="49" charset="0"/>
              </a:rPr>
              <a:t>GetNextva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l(SqString t,int nextval[])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{  int j=0,k=-1;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nextval[0]=-1;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while (j&lt;t.length)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{  if (k==-1 || t.data[j]==t.data[k])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{  j++;k++;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   if (t.data[j]!=t.data[k])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 	nextval[j]=k;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   else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	nextval[j]=nextval[k];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}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else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   k=nextval[k];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}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  <p:sp>
        <p:nvSpPr>
          <p:cNvPr id="65539" name="Text Box 2"/>
          <p:cNvSpPr txBox="1"/>
          <p:nvPr/>
        </p:nvSpPr>
        <p:spPr>
          <a:xfrm>
            <a:off x="250825" y="260350"/>
            <a:ext cx="417671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由模式串</a:t>
            </a:r>
            <a:r>
              <a:rPr lang="en-US" altLang="zh-CN" dirty="0">
                <a:latin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</a:rPr>
              <a:t>求出</a:t>
            </a:r>
            <a:r>
              <a:rPr lang="en-US" altLang="zh-CN" dirty="0">
                <a:latin typeface="Times New Roman" panose="02020603050405020304" pitchFamily="18" charset="0"/>
              </a:rPr>
              <a:t>nextval</a:t>
            </a:r>
            <a:r>
              <a:rPr lang="zh-CN" altLang="en-US" dirty="0">
                <a:latin typeface="Times New Roman" panose="02020603050405020304" pitchFamily="18" charset="0"/>
              </a:rPr>
              <a:t>值：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Text Box 2"/>
          <p:cNvSpPr txBox="1"/>
          <p:nvPr/>
        </p:nvSpPr>
        <p:spPr>
          <a:xfrm>
            <a:off x="533400" y="457200"/>
            <a:ext cx="7543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endParaRPr lang="zh-CN" altLang="zh-CN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63" name="Text Box 3"/>
          <p:cNvSpPr txBox="1"/>
          <p:nvPr/>
        </p:nvSpPr>
        <p:spPr>
          <a:xfrm>
            <a:off x="533400" y="765175"/>
            <a:ext cx="6846888" cy="4968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dirty="0">
                <a:solidFill>
                  <a:srgbClr val="FF3300"/>
                </a:solidFill>
                <a:latin typeface="Courier New" panose="02070309020205020404" pitchFamily="49" charset="0"/>
              </a:rPr>
              <a:t>KMPIndex1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(SqString s,SqString t)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{  int nextval[MaxSize],i=0,j=0;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GetNextval(t,nextval);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while (i&lt;s.length &amp;&amp; j&lt;t.length) 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{  if (</a:t>
            </a:r>
            <a:r>
              <a:rPr lang="en-US" altLang="zh-CN" sz="2000" dirty="0">
                <a:solidFill>
                  <a:srgbClr val="FF00FF"/>
                </a:solidFill>
                <a:latin typeface="Courier New" panose="02070309020205020404" pitchFamily="49" charset="0"/>
              </a:rPr>
              <a:t>j==-1 || s.data[i]==t.data[j]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) 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{  i++;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   j++;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}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else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   j=nextval[j];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}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if (j&gt;=t.length)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return(i-t.length);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else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return(-1);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  <p:sp>
        <p:nvSpPr>
          <p:cNvPr id="66564" name="Text Box 5"/>
          <p:cNvSpPr txBox="1"/>
          <p:nvPr/>
        </p:nvSpPr>
        <p:spPr>
          <a:xfrm>
            <a:off x="395288" y="188913"/>
            <a:ext cx="468153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修改后的</a:t>
            </a:r>
            <a:r>
              <a:rPr lang="en-US" altLang="zh-CN" dirty="0">
                <a:latin typeface="Times New Roman" panose="02020603050405020304" pitchFamily="18" charset="0"/>
              </a:rPr>
              <a:t>KMP</a:t>
            </a:r>
            <a:r>
              <a:rPr lang="zh-CN" altLang="en-US" dirty="0">
                <a:latin typeface="Times New Roman" panose="02020603050405020304" pitchFamily="18" charset="0"/>
              </a:rPr>
              <a:t>算法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2777" name="Group 1097"/>
          <p:cNvGraphicFramePr>
            <a:graphicFrameLocks noGrp="1"/>
          </p:cNvGraphicFramePr>
          <p:nvPr/>
        </p:nvGraphicFramePr>
        <p:xfrm>
          <a:off x="1219200" y="1068388"/>
          <a:ext cx="6629400" cy="1635125"/>
        </p:xfrm>
        <a:graphic>
          <a:graphicData uri="http://schemas.openxmlformats.org/drawingml/2006/table">
            <a:tbl>
              <a:tblPr/>
              <a:tblGrid>
                <a:gridCol w="1524000"/>
                <a:gridCol w="965200"/>
                <a:gridCol w="1092200"/>
                <a:gridCol w="838200"/>
                <a:gridCol w="1104900"/>
                <a:gridCol w="1104900"/>
              </a:tblGrid>
              <a:tr h="398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j</a:t>
                      </a:r>
                      <a:endParaRPr kumimoji="0" lang="en-US" alt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4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t[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j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]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</a:t>
                      </a:r>
                      <a:endParaRPr kumimoji="0" lang="en-US" alt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</a:t>
                      </a:r>
                      <a:endParaRPr kumimoji="0" lang="en-US" alt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</a:t>
                      </a:r>
                      <a:endParaRPr kumimoji="0" lang="en-US" alt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</a:t>
                      </a:r>
                      <a:endParaRPr kumimoji="0" lang="en-US" alt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b</a:t>
                      </a:r>
                      <a:endParaRPr kumimoji="0" lang="en-US" alt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next[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j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]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-1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nextval[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j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]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-1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-1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-1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-1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7623" name="Object 1091"/>
          <p:cNvGraphicFramePr>
            <a:graphicFrameLocks noChangeAspect="1"/>
          </p:cNvGraphicFramePr>
          <p:nvPr/>
        </p:nvGraphicFramePr>
        <p:xfrm>
          <a:off x="1547813" y="3284538"/>
          <a:ext cx="6318250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3514090" imgH="1124585" progId="Word.Picture.8">
                  <p:embed/>
                </p:oleObj>
              </mc:Choice>
              <mc:Fallback>
                <p:oleObj name="" r:id="rId1" imgW="3514090" imgH="1124585" progId="Word.Picture.8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47813" y="3284538"/>
                        <a:ext cx="6318250" cy="2019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ext Box 2"/>
          <p:cNvSpPr txBox="1"/>
          <p:nvPr/>
        </p:nvSpPr>
        <p:spPr>
          <a:xfrm>
            <a:off x="611188" y="620713"/>
            <a:ext cx="5999162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 algn="just" eaLnBrk="1" hangingPunct="1">
              <a:spcBef>
                <a:spcPct val="50000"/>
              </a:spcBef>
              <a:buFont typeface="Wingdings" panose="05000000000000000000" charset="0"/>
              <a:buChar char="n"/>
            </a:pP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串的基本运算如下</a:t>
            </a:r>
            <a:r>
              <a:rPr lang="en-US" altLang="zh-CN" dirty="0">
                <a:latin typeface="Times New Roman" panose="02020603050405020304" pitchFamily="18" charset="0"/>
              </a:rPr>
              <a:t>:     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8195" name="Text Box 3"/>
          <p:cNvSpPr txBox="1"/>
          <p:nvPr/>
        </p:nvSpPr>
        <p:spPr>
          <a:xfrm>
            <a:off x="900113" y="1268413"/>
            <a:ext cx="7775575" cy="3743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57200" indent="-457200" eaLnBrk="1" hangingPunct="1">
              <a:buBlip>
                <a:blip r:embed="rId1"/>
              </a:buBlip>
            </a:pP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StrAssign(&amp;s,cstr)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</a:rPr>
              <a:t>将字符串常量</a:t>
            </a:r>
            <a:r>
              <a:rPr lang="en-US" altLang="zh-CN" dirty="0">
                <a:latin typeface="Times New Roman" panose="02020603050405020304" pitchFamily="18" charset="0"/>
              </a:rPr>
              <a:t>cstr</a:t>
            </a:r>
            <a:r>
              <a:rPr lang="zh-CN" altLang="en-US" dirty="0">
                <a:latin typeface="Times New Roman" panose="02020603050405020304" pitchFamily="18" charset="0"/>
              </a:rPr>
              <a:t>赋给串</a:t>
            </a:r>
            <a:r>
              <a:rPr lang="en-US" altLang="zh-CN" dirty="0"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</a:rPr>
              <a:t>，即生成其值等于</a:t>
            </a:r>
            <a:r>
              <a:rPr lang="en-US" altLang="zh-CN" dirty="0">
                <a:latin typeface="Times New Roman" panose="02020603050405020304" pitchFamily="18" charset="0"/>
              </a:rPr>
              <a:t>cstr</a:t>
            </a:r>
            <a:r>
              <a:rPr lang="zh-CN" altLang="en-US" dirty="0">
                <a:latin typeface="Times New Roman" panose="02020603050405020304" pitchFamily="18" charset="0"/>
              </a:rPr>
              <a:t>的串</a:t>
            </a:r>
            <a:r>
              <a:rPr lang="en-US" altLang="zh-CN" dirty="0"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buBlip>
                <a:blip r:embed="rId1"/>
              </a:buBlip>
            </a:pP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StrCopy(&amp;s,t)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</a:rPr>
              <a:t>串复制。将串</a:t>
            </a:r>
            <a:r>
              <a:rPr lang="en-US" altLang="zh-CN" dirty="0">
                <a:latin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</a:rPr>
              <a:t>赋给串</a:t>
            </a:r>
            <a:r>
              <a:rPr lang="en-US" altLang="zh-CN" dirty="0"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buBlip>
                <a:blip r:embed="rId1"/>
              </a:buBlip>
            </a:pPr>
            <a:r>
              <a:rPr lang="en-US" altLang="zh-CN" dirty="0">
                <a:latin typeface="Times New Roman" panose="02020603050405020304" pitchFamily="18" charset="0"/>
              </a:rPr>
              <a:t>StrEqual(s,t)</a:t>
            </a:r>
            <a:r>
              <a:rPr lang="zh-CN" altLang="en-US" dirty="0">
                <a:latin typeface="Times New Roman" panose="02020603050405020304" pitchFamily="18" charset="0"/>
              </a:rPr>
              <a:t>：判串相等。若两个串</a:t>
            </a:r>
            <a:r>
              <a:rPr lang="en-US" altLang="zh-CN" dirty="0"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</a:rPr>
              <a:t>相等则返回真；否则返回假。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buBlip>
                <a:blip r:embed="rId1"/>
              </a:buBlip>
            </a:pP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StrLength(s)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</a:rPr>
              <a:t>求串长。返回串</a:t>
            </a:r>
            <a:r>
              <a:rPr lang="en-US" altLang="zh-CN" dirty="0"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</a:rPr>
              <a:t>中字符个数。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buBlip>
                <a:blip r:embed="rId1"/>
              </a:buBlip>
            </a:pP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Concat(s,t)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</a:rPr>
              <a:t>串连接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zh-CN" altLang="en-US" dirty="0">
                <a:latin typeface="Times New Roman" panose="02020603050405020304" pitchFamily="18" charset="0"/>
              </a:rPr>
              <a:t>返回由两个串</a:t>
            </a:r>
            <a:r>
              <a:rPr lang="en-US" altLang="zh-CN" dirty="0"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</a:rPr>
              <a:t>连接在一起形成的新串。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buBlip>
                <a:blip r:embed="rId1"/>
              </a:buBlip>
            </a:pP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SubStr(s,i,j)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</a:rPr>
              <a:t>求子串。返回串</a:t>
            </a:r>
            <a:r>
              <a:rPr lang="en-US" altLang="zh-CN" dirty="0"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</a:rPr>
              <a:t>中从第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1≤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≤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）个字符开始的、由连续</a:t>
            </a:r>
            <a:r>
              <a:rPr lang="en-US" altLang="zh-CN" i="1" dirty="0">
                <a:latin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</a:rPr>
              <a:t>个字符组成的子串。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Text Box 4"/>
          <p:cNvSpPr txBox="1"/>
          <p:nvPr/>
        </p:nvSpPr>
        <p:spPr>
          <a:xfrm>
            <a:off x="827088" y="981075"/>
            <a:ext cx="5256212" cy="1004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latin typeface="楷体_GB2312" pitchFamily="49" charset="-122"/>
              </a:rPr>
              <a:t>思考题：</a:t>
            </a:r>
            <a:endParaRPr lang="zh-CN" altLang="en-US" dirty="0">
              <a:solidFill>
                <a:srgbClr val="FF3300"/>
              </a:solidFill>
              <a:latin typeface="楷体_GB2312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latin typeface="楷体_GB2312" pitchFamily="49" charset="-122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</a:rPr>
              <a:t>KMP</a:t>
            </a:r>
            <a:r>
              <a:rPr lang="zh-CN" altLang="en-US" dirty="0">
                <a:latin typeface="Times New Roman" panose="02020603050405020304" pitchFamily="18" charset="0"/>
              </a:rPr>
              <a:t>算法给我们什么启示？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Text Box 2"/>
          <p:cNvSpPr txBox="1"/>
          <p:nvPr/>
        </p:nvSpPr>
        <p:spPr>
          <a:xfrm>
            <a:off x="539750" y="836613"/>
            <a:ext cx="8229600" cy="3624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sz="3200" dirty="0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本章小结</a:t>
            </a:r>
            <a:endParaRPr lang="zh-CN" altLang="en-US" sz="3200" dirty="0">
              <a:solidFill>
                <a:srgbClr val="FF33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</a:rPr>
              <a:t>本章基本学习要点如下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      </a:t>
            </a: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）理解串和一般线性表之间的差异。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      （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）重点掌握在顺序串上和链串上实现串的基本运算算法。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      （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）掌握串的模式匹配算法。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      （</a:t>
            </a:r>
            <a:r>
              <a:rPr lang="en-US" altLang="zh-CN" dirty="0"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</a:rPr>
              <a:t>）灵活运用串这种数据结构解决一些综合应用问题。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Text Box 3"/>
          <p:cNvSpPr txBox="1"/>
          <p:nvPr/>
        </p:nvSpPr>
        <p:spPr>
          <a:xfrm>
            <a:off x="611188" y="692150"/>
            <a:ext cx="8353425" cy="3597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57200" indent="-457200" eaLnBrk="1" hangingPunct="1">
              <a:lnSpc>
                <a:spcPct val="120000"/>
              </a:lnSpc>
              <a:buBlip>
                <a:blip r:embed="rId1"/>
              </a:buBlip>
            </a:pP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InsStr(s1,i,s2)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</a:rPr>
              <a:t>插入。将串</a:t>
            </a:r>
            <a:r>
              <a:rPr lang="en-US" altLang="zh-CN" dirty="0">
                <a:latin typeface="Times New Roman" panose="02020603050405020304" pitchFamily="18" charset="0"/>
              </a:rPr>
              <a:t>s2</a:t>
            </a:r>
            <a:r>
              <a:rPr lang="zh-CN" altLang="en-US" dirty="0">
                <a:latin typeface="Times New Roman" panose="02020603050405020304" pitchFamily="18" charset="0"/>
              </a:rPr>
              <a:t>插入到串</a:t>
            </a:r>
            <a:r>
              <a:rPr lang="en-US" altLang="zh-CN" dirty="0">
                <a:latin typeface="Times New Roman" panose="02020603050405020304" pitchFamily="18" charset="0"/>
              </a:rPr>
              <a:t>s1</a:t>
            </a:r>
            <a:r>
              <a:rPr lang="zh-CN" altLang="en-US" dirty="0">
                <a:latin typeface="Times New Roman" panose="02020603050405020304" pitchFamily="18" charset="0"/>
              </a:rPr>
              <a:t>的第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1≤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≤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+1</a:t>
            </a:r>
            <a:r>
              <a:rPr lang="zh-CN" altLang="en-US" dirty="0">
                <a:latin typeface="Times New Roman" panose="02020603050405020304" pitchFamily="18" charset="0"/>
              </a:rPr>
              <a:t>）个字符中，即将</a:t>
            </a:r>
            <a:r>
              <a:rPr lang="en-US" altLang="zh-CN" dirty="0">
                <a:latin typeface="Times New Roman" panose="02020603050405020304" pitchFamily="18" charset="0"/>
              </a:rPr>
              <a:t>s2</a:t>
            </a:r>
            <a:r>
              <a:rPr lang="zh-CN" altLang="en-US" dirty="0">
                <a:latin typeface="Times New Roman" panose="02020603050405020304" pitchFamily="18" charset="0"/>
              </a:rPr>
              <a:t>的第一个字符作为</a:t>
            </a:r>
            <a:r>
              <a:rPr lang="en-US" altLang="zh-CN" dirty="0">
                <a:latin typeface="Times New Roman" panose="02020603050405020304" pitchFamily="18" charset="0"/>
              </a:rPr>
              <a:t>s1</a:t>
            </a:r>
            <a:r>
              <a:rPr lang="zh-CN" altLang="en-US" dirty="0">
                <a:latin typeface="Times New Roman" panose="02020603050405020304" pitchFamily="18" charset="0"/>
              </a:rPr>
              <a:t>的第</a:t>
            </a:r>
            <a:r>
              <a:rPr lang="en-US" altLang="zh-CN" dirty="0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个字符，并返回产生的新串。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20000"/>
              </a:lnSpc>
              <a:buBlip>
                <a:blip r:embed="rId1"/>
              </a:buBlip>
            </a:pP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DelStr(s,i,j)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</a:rPr>
              <a:t>删除。从串</a:t>
            </a:r>
            <a:r>
              <a:rPr lang="en-US" altLang="zh-CN" dirty="0"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</a:rPr>
              <a:t>中删去从第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1≤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≤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）个字符开始的长度为</a:t>
            </a:r>
            <a:r>
              <a:rPr lang="en-US" altLang="zh-CN" i="1" dirty="0">
                <a:latin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</a:rPr>
              <a:t>的子串，并返回产生的新串。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20000"/>
              </a:lnSpc>
              <a:buBlip>
                <a:blip r:embed="rId1"/>
              </a:buBlip>
            </a:pP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RepStr(s,i,j,t)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</a:rPr>
              <a:t>替换。在串</a:t>
            </a:r>
            <a:r>
              <a:rPr lang="en-US" altLang="zh-CN" dirty="0"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</a:rPr>
              <a:t>中，将第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1≤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≤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）个字符开始的</a:t>
            </a:r>
            <a:r>
              <a:rPr lang="en-US" altLang="zh-CN" i="1" dirty="0">
                <a:latin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</a:rPr>
              <a:t>个字符构成的子串用串</a:t>
            </a:r>
            <a:r>
              <a:rPr lang="en-US" altLang="zh-CN" dirty="0">
                <a:latin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</a:rPr>
              <a:t>替换，并返回产生的新串。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20000"/>
              </a:lnSpc>
              <a:buBlip>
                <a:blip r:embed="rId1"/>
              </a:buBlip>
            </a:pP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DispStr(s)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</a:rPr>
              <a:t>串输出。输出串</a:t>
            </a:r>
            <a:r>
              <a:rPr lang="en-US" altLang="zh-CN" dirty="0"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</a:rPr>
              <a:t>的所有元素值。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ext Box 2"/>
          <p:cNvSpPr txBox="1"/>
          <p:nvPr/>
        </p:nvSpPr>
        <p:spPr>
          <a:xfrm>
            <a:off x="323850" y="1484313"/>
            <a:ext cx="7296150" cy="4762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4.2.1 </a:t>
            </a:r>
            <a:r>
              <a:rPr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串的顺序存储及其基本操作实现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</a:t>
            </a:r>
            <a:endParaRPr lang="zh-CN" altLang="en-US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3" name="Text Box 3">
            <a:hlinkClick r:id="rId1" action="ppaction://hlinksldjump"/>
          </p:cNvPr>
          <p:cNvSpPr txBox="1"/>
          <p:nvPr/>
        </p:nvSpPr>
        <p:spPr>
          <a:xfrm>
            <a:off x="2195513" y="404813"/>
            <a:ext cx="5029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3200" dirty="0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4.2 </a:t>
            </a:r>
            <a:r>
              <a:rPr lang="zh-CN" altLang="en-US" sz="3200" dirty="0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串的存储结构</a:t>
            </a:r>
            <a:r>
              <a:rPr lang="zh-CN" altLang="en-US" sz="3600" b="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zh-CN" altLang="en-US" sz="3600" b="0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244" name="Text Box 4"/>
          <p:cNvSpPr txBox="1"/>
          <p:nvPr/>
        </p:nvSpPr>
        <p:spPr>
          <a:xfrm>
            <a:off x="683578" y="2348865"/>
            <a:ext cx="8064500" cy="31226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　　</a:t>
            </a:r>
            <a:r>
              <a:rPr lang="zh-CN" altLang="en-US" dirty="0">
                <a:latin typeface="Times New Roman" panose="02020603050405020304" pitchFamily="18" charset="0"/>
              </a:rPr>
              <a:t>在顺序串中，串中的字符被依次存放在一组连续的存储单元里。一般来说，</a:t>
            </a:r>
            <a:r>
              <a:rPr lang="zh-CN" altLang="en-US" dirty="0">
                <a:solidFill>
                  <a:srgbClr val="FF00FF"/>
                </a:solidFill>
                <a:latin typeface="Times New Roman" panose="02020603050405020304" pitchFamily="18" charset="0"/>
              </a:rPr>
              <a:t>一个字节（</a:t>
            </a:r>
            <a:r>
              <a:rPr lang="en-US" altLang="zh-CN" dirty="0">
                <a:solidFill>
                  <a:srgbClr val="FF00FF"/>
                </a:solidFill>
                <a:latin typeface="Times New Roman" panose="02020603050405020304" pitchFamily="18" charset="0"/>
              </a:rPr>
              <a:t>8</a:t>
            </a:r>
            <a:r>
              <a:rPr lang="zh-CN" altLang="en-US" dirty="0">
                <a:solidFill>
                  <a:srgbClr val="FF00FF"/>
                </a:solidFill>
                <a:latin typeface="Times New Roman" panose="02020603050405020304" pitchFamily="18" charset="0"/>
              </a:rPr>
              <a:t>位）可以表示一个字符</a:t>
            </a:r>
            <a:r>
              <a:rPr lang="zh-CN" altLang="en-US" dirty="0">
                <a:latin typeface="Times New Roman" panose="02020603050405020304" pitchFamily="18" charset="0"/>
              </a:rPr>
              <a:t>（即该字符的</a:t>
            </a:r>
            <a:r>
              <a:rPr lang="en-US" altLang="zh-CN" dirty="0">
                <a:latin typeface="Times New Roman" panose="02020603050405020304" pitchFamily="18" charset="0"/>
              </a:rPr>
              <a:t>ASCII</a:t>
            </a:r>
            <a:r>
              <a:rPr lang="zh-CN" altLang="en-US" dirty="0">
                <a:latin typeface="Times New Roman" panose="02020603050405020304" pitchFamily="18" charset="0"/>
              </a:rPr>
              <a:t>码）。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　　因此，一个内存单元可以存储多个字符。例如，一个</a:t>
            </a:r>
            <a:r>
              <a:rPr lang="en-US" altLang="zh-CN" dirty="0">
                <a:latin typeface="Times New Roman" panose="02020603050405020304" pitchFamily="18" charset="0"/>
              </a:rPr>
              <a:t>32</a:t>
            </a:r>
            <a:r>
              <a:rPr lang="zh-CN" altLang="en-US" dirty="0">
                <a:latin typeface="Times New Roman" panose="02020603050405020304" pitchFamily="18" charset="0"/>
              </a:rPr>
              <a:t>位的内存单元可以存储</a:t>
            </a:r>
            <a:r>
              <a:rPr lang="en-US" altLang="zh-CN" dirty="0"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</a:rPr>
              <a:t>个字符（即</a:t>
            </a:r>
            <a:r>
              <a:rPr lang="en-US" altLang="zh-CN" dirty="0"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</a:rPr>
              <a:t>个字符的</a:t>
            </a:r>
            <a:r>
              <a:rPr lang="en-US" altLang="zh-CN" dirty="0">
                <a:latin typeface="Times New Roman" panose="02020603050405020304" pitchFamily="18" charset="0"/>
              </a:rPr>
              <a:t>ASCII</a:t>
            </a:r>
            <a:r>
              <a:rPr lang="zh-CN" altLang="en-US" dirty="0">
                <a:latin typeface="Times New Roman" panose="02020603050405020304" pitchFamily="18" charset="0"/>
              </a:rPr>
              <a:t>码）。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ext Box 2"/>
          <p:cNvSpPr txBox="1"/>
          <p:nvPr/>
        </p:nvSpPr>
        <p:spPr>
          <a:xfrm>
            <a:off x="611188" y="333375"/>
            <a:ext cx="7732712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>
              <a:spcBef>
                <a:spcPct val="50000"/>
              </a:spcBef>
            </a:pPr>
            <a:r>
              <a:rPr lang="zh-CN" altLang="zh-CN" dirty="0">
                <a:latin typeface="Times New Roman" panose="02020603050405020304" pitchFamily="18" charset="0"/>
              </a:rPr>
              <a:t>对于非紧缩格式的顺序串，其类型定义如下：</a:t>
            </a:r>
            <a:r>
              <a:rPr lang="zh-CN" altLang="en-US" sz="3200" dirty="0">
                <a:solidFill>
                  <a:srgbClr val="FF3300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000" dirty="0">
                <a:solidFill>
                  <a:srgbClr val="FF3300"/>
                </a:solidFill>
                <a:latin typeface="Courier New" panose="02070309020205020404" pitchFamily="49" charset="0"/>
              </a:rPr>
              <a:t>	</a:t>
            </a:r>
            <a:endParaRPr lang="zh-CN" altLang="en-US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1" name="Text Box 1027"/>
          <p:cNvSpPr txBox="1"/>
          <p:nvPr/>
        </p:nvSpPr>
        <p:spPr>
          <a:xfrm>
            <a:off x="1042988" y="1196975"/>
            <a:ext cx="5545137" cy="1616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#define MaxSize 100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typedef struct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{  char data[MaxSize];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int length;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} </a:t>
            </a:r>
            <a:r>
              <a:rPr lang="en-US" altLang="zh-CN" sz="2000" dirty="0">
                <a:solidFill>
                  <a:srgbClr val="FF3300"/>
                </a:solidFill>
                <a:latin typeface="Courier New" panose="02070309020205020404" pitchFamily="49" charset="0"/>
              </a:rPr>
              <a:t>SqString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;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  <p:sp>
        <p:nvSpPr>
          <p:cNvPr id="11268" name="Text Box 1028"/>
          <p:cNvSpPr txBox="1"/>
          <p:nvPr/>
        </p:nvSpPr>
        <p:spPr>
          <a:xfrm>
            <a:off x="323850" y="2997200"/>
            <a:ext cx="7775575" cy="1406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　　 其中</a:t>
            </a:r>
            <a:r>
              <a:rPr lang="en-US" altLang="zh-CN" dirty="0">
                <a:latin typeface="Times New Roman" panose="02020603050405020304" pitchFamily="18" charset="0"/>
              </a:rPr>
              <a:t>data</a:t>
            </a:r>
            <a:r>
              <a:rPr lang="zh-CN" altLang="en-US" dirty="0">
                <a:latin typeface="Times New Roman" panose="02020603050405020304" pitchFamily="18" charset="0"/>
              </a:rPr>
              <a:t>域用来存储字符串，</a:t>
            </a:r>
            <a:r>
              <a:rPr lang="en-US" altLang="zh-CN" dirty="0">
                <a:latin typeface="Times New Roman" panose="02020603050405020304" pitchFamily="18" charset="0"/>
              </a:rPr>
              <a:t>length</a:t>
            </a:r>
            <a:r>
              <a:rPr lang="zh-CN" altLang="en-US" dirty="0">
                <a:latin typeface="Times New Roman" panose="02020603050405020304" pitchFamily="18" charset="0"/>
              </a:rPr>
              <a:t>域用来存储字符串的当前长度，</a:t>
            </a:r>
            <a:r>
              <a:rPr lang="en-US" altLang="zh-CN" dirty="0">
                <a:latin typeface="Times New Roman" panose="02020603050405020304" pitchFamily="18" charset="0"/>
              </a:rPr>
              <a:t>MaxSize</a:t>
            </a:r>
            <a:r>
              <a:rPr lang="zh-CN" altLang="en-US" dirty="0">
                <a:latin typeface="Times New Roman" panose="02020603050405020304" pitchFamily="18" charset="0"/>
              </a:rPr>
              <a:t>常量表示允许所存储字符串的最大长度。在</a:t>
            </a:r>
            <a:r>
              <a:rPr lang="en-US" altLang="zh-CN" dirty="0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语言中每个字符串以</a:t>
            </a:r>
            <a:r>
              <a:rPr lang="en-US" altLang="zh-CN" dirty="0">
                <a:latin typeface="Times New Roman" panose="02020603050405020304" pitchFamily="18" charset="0"/>
              </a:rPr>
              <a:t>'\0'</a:t>
            </a:r>
            <a:r>
              <a:rPr lang="zh-CN" altLang="en-US" dirty="0">
                <a:latin typeface="Times New Roman" panose="02020603050405020304" pitchFamily="18" charset="0"/>
              </a:rPr>
              <a:t>标志结束。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</p:bldLst>
  </p:timing>
</p:sld>
</file>

<file path=ppt/theme/theme1.xml><?xml version="1.0" encoding="utf-8"?>
<a:theme xmlns:a="http://schemas.openxmlformats.org/drawingml/2006/main" name="Balloons">
  <a:themeElements>
    <a:clrScheme name="Balloons 8">
      <a:dk1>
        <a:srgbClr val="006699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5682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Balloons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rgbClr val="3333FF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rgbClr val="3333FF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Balloons</Template>
  <TotalTime>0</TotalTime>
  <Words>14020</Words>
  <Application>WPS 演示</Application>
  <PresentationFormat>全屏显示(4:3)</PresentationFormat>
  <Paragraphs>842</Paragraphs>
  <Slides>61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61</vt:i4>
      </vt:variant>
    </vt:vector>
  </HeadingPairs>
  <TitlesOfParts>
    <vt:vector size="82" baseType="lpstr">
      <vt:lpstr>Arial</vt:lpstr>
      <vt:lpstr>宋体</vt:lpstr>
      <vt:lpstr>Wingdings</vt:lpstr>
      <vt:lpstr>Times New Roman</vt:lpstr>
      <vt:lpstr>楷体_GB2312</vt:lpstr>
      <vt:lpstr>新宋体</vt:lpstr>
      <vt:lpstr>Verdana</vt:lpstr>
      <vt:lpstr>Calibri</vt:lpstr>
      <vt:lpstr>隶书</vt:lpstr>
      <vt:lpstr>Courier New</vt:lpstr>
      <vt:lpstr>Symbol</vt:lpstr>
      <vt:lpstr>微软雅黑</vt:lpstr>
      <vt:lpstr>Arial Unicode MS</vt:lpstr>
      <vt:lpstr>Wingdings</vt:lpstr>
      <vt:lpstr>Balloons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wbh</dc:creator>
  <cp:lastModifiedBy>lenovo</cp:lastModifiedBy>
  <cp:revision>259</cp:revision>
  <dcterms:created xsi:type="dcterms:W3CDTF">2004-04-05T09:09:14Z</dcterms:created>
  <dcterms:modified xsi:type="dcterms:W3CDTF">2022-03-27T02:18:49Z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7186113567274EF183AE40B07D10298D</vt:lpwstr>
  </property>
  <property fmtid="{D5CDD505-2E9C-101B-9397-08002B2CF9AE}" pid="3" name="KSOProductBuildVer">
    <vt:lpwstr>2052-11.1.0.11365</vt:lpwstr>
  </property>
</Properties>
</file>