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89" r:id="rId4"/>
    <p:sldId id="292" r:id="rId5"/>
    <p:sldId id="293" r:id="rId6"/>
    <p:sldId id="259" r:id="rId7"/>
    <p:sldId id="260" r:id="rId8"/>
    <p:sldId id="290" r:id="rId9"/>
    <p:sldId id="261" r:id="rId10"/>
    <p:sldId id="294" r:id="rId11"/>
    <p:sldId id="295" r:id="rId12"/>
    <p:sldId id="262" r:id="rId13"/>
    <p:sldId id="263" r:id="rId14"/>
    <p:sldId id="264" r:id="rId15"/>
    <p:sldId id="265" r:id="rId16"/>
    <p:sldId id="266" r:id="rId17"/>
    <p:sldId id="296" r:id="rId18"/>
    <p:sldId id="267" r:id="rId19"/>
    <p:sldId id="268" r:id="rId20"/>
    <p:sldId id="297" r:id="rId21"/>
    <p:sldId id="269" r:id="rId22"/>
    <p:sldId id="298" r:id="rId23"/>
    <p:sldId id="270" r:id="rId24"/>
    <p:sldId id="271" r:id="rId25"/>
    <p:sldId id="272" r:id="rId26"/>
    <p:sldId id="273" r:id="rId27"/>
    <p:sldId id="299" r:id="rId28"/>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a:srgbClr val="006600"/>
    <a:srgbClr val="CC3300"/>
    <a:srgbClr val="FF0000"/>
    <a:srgbClr val="FF9900"/>
    <a:srgbClr val="996633"/>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57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p>
            <a:endParaRPr lang="en-US" altLang="zh-CN"/>
          </a:p>
        </p:txBody>
      </p:sp>
      <p:sp>
        <p:nvSpPr>
          <p:cNvPr id="20" name="页脚占位符 19"/>
          <p:cNvSpPr>
            <a:spLocks noGrp="1"/>
          </p:cNvSpPr>
          <p:nvPr>
            <p:ph type="ftr" sz="quarter" idx="11"/>
          </p:nvPr>
        </p:nvSpPr>
        <p:spPr/>
        <p:txBody>
          <a:bodyPr/>
          <a:lstStyle/>
          <a:p>
            <a:endParaRPr lang="en-US" altLang="zh-CN"/>
          </a:p>
        </p:txBody>
      </p:sp>
      <p:sp>
        <p:nvSpPr>
          <p:cNvPr id="10" name="灯片编号占位符 9"/>
          <p:cNvSpPr>
            <a:spLocks noGrp="1"/>
          </p:cNvSpPr>
          <p:nvPr>
            <p:ph type="sldNum" sz="quarter" idx="12"/>
          </p:nvPr>
        </p:nvSpPr>
        <p:spPr/>
        <p:txBody>
          <a:bodyPr/>
          <a:lstStyle/>
          <a:p>
            <a:fld id="{19B0E85E-3FBD-4FFF-BF6B-00D6B80BC294}" type="slidenum">
              <a:rPr lang="en-US" altLang="zh-CN" smtClean="0"/>
            </a:fld>
            <a:endParaRPr lang="en-US" altLang="zh-CN"/>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B863A83-3851-4E37-B507-5C811BAD6E09}" type="slidenum">
              <a:rPr lang="en-US" altLang="zh-CN"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A2F8D06E-2710-4661-8B22-4DD3538DC8F7}" type="slidenum">
              <a:rPr lang="en-US" altLang="zh-CN"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4DF18B2-11DA-435A-8F07-EE65977F3AC0}" type="slidenum">
              <a:rPr lang="en-US" altLang="zh-CN"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4A243D75-C1A2-4E41-A6E4-6C6D07D0B5D5}" type="slidenum">
              <a:rPr lang="en-US" altLang="zh-CN" smtClean="0"/>
            </a:fld>
            <a:endParaRPr lang="en-US" altLang="zh-CN"/>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E2C69638-468C-4AEC-A4B3-1589A590510E}" type="slidenum">
              <a:rPr lang="en-US" altLang="zh-CN"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B6A5C197-88A7-4783-A00E-3D0F900A6DCA}" type="slidenum">
              <a:rPr lang="en-US" altLang="zh-CN"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2EB4480D-59D4-4275-8220-33187361447C}" type="slidenum">
              <a:rPr lang="en-US" altLang="zh-CN"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8FF7AA38-349A-4624-A07B-D53790B07554}" type="slidenum">
              <a:rPr lang="en-US" altLang="zh-CN" smtClean="0"/>
            </a:fld>
            <a:endParaRPr lang="en-US" altLang="zh-CN"/>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0B7B9AEA-D573-436C-B7CD-ED8B648DEC89}" type="slidenum">
              <a:rPr lang="en-US" altLang="zh-CN"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0EE0A11F-B3DB-4FFA-9946-B82EC031C01E}" type="slidenum">
              <a:rPr lang="en-US" altLang="zh-CN" smtClean="0"/>
            </a:fld>
            <a:endParaRPr lang="en-US" altLang="zh-CN"/>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endParaRPr lang="en-US" altLang="zh-CN"/>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US" altLang="zh-CN"/>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4C71AC5E-96DD-4BAA-B481-DA6B669260ED}" type="slidenum">
              <a:rPr lang="en-US" altLang="zh-CN" smtClean="0"/>
            </a:fld>
            <a:endParaRPr lang="en-US" altLang="zh-CN"/>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GI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2.GIF"/><Relationship Id="rId2" Type="http://schemas.openxmlformats.org/officeDocument/2006/relationships/image" Target="../media/image4.wmf"/><Relationship Id="rId1"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2.GI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2.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xml"/><Relationship Id="rId2" Type="http://schemas.openxmlformats.org/officeDocument/2006/relationships/image" Target="../media/image10.wmf"/><Relationship Id="rId1"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xml"/><Relationship Id="rId2" Type="http://schemas.openxmlformats.org/officeDocument/2006/relationships/image" Target="../media/image4.w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xml"/><Relationship Id="rId2" Type="http://schemas.openxmlformats.org/officeDocument/2006/relationships/image" Target="../media/image4.wmf"/><Relationship Id="rId1"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1857356" y="714356"/>
            <a:ext cx="5976938" cy="701675"/>
          </a:xfrm>
          <a:prstGeom prst="rect">
            <a:avLst/>
          </a:prstGeom>
          <a:noFill/>
          <a:ln w="9525">
            <a:noFill/>
            <a:miter lim="800000"/>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zh-CN" altLang="en-US" sz="40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第</a:t>
            </a:r>
            <a:r>
              <a:rPr lang="en-US" altLang="zh-CN" sz="40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5</a:t>
            </a:r>
            <a:r>
              <a:rPr lang="zh-CN" altLang="en-US" sz="40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章 数组和稀疏矩阵  </a:t>
            </a:r>
            <a:endParaRPr lang="zh-CN" altLang="en-US" sz="40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
        <p:nvSpPr>
          <p:cNvPr id="3080" name="Text Box 8"/>
          <p:cNvSpPr txBox="1">
            <a:spLocks noChangeArrowheads="1"/>
          </p:cNvSpPr>
          <p:nvPr/>
        </p:nvSpPr>
        <p:spPr bwMode="auto">
          <a:xfrm>
            <a:off x="1928794" y="1857364"/>
            <a:ext cx="6119812" cy="2159768"/>
          </a:xfrm>
          <a:prstGeom prst="rect">
            <a:avLst/>
          </a:prstGeom>
          <a:effectLst>
            <a:glow rad="101600">
              <a:schemeClr val="accent3">
                <a:satMod val="175000"/>
                <a:alpha val="40000"/>
              </a:schemeClr>
            </a:glow>
            <a:outerShdw blurRad="63500" dist="25400" dir="5400000" rotWithShape="0">
              <a:srgbClr val="000000">
                <a:alpha val="43137"/>
              </a:srgbClr>
            </a:outerShdw>
          </a:effectLst>
        </p:spPr>
        <p:style>
          <a:lnRef idx="1">
            <a:schemeClr val="accent1"/>
          </a:lnRef>
          <a:fillRef idx="2">
            <a:schemeClr val="accent1"/>
          </a:fillRef>
          <a:effectRef idx="1">
            <a:schemeClr val="accent1"/>
          </a:effectRef>
          <a:fontRef idx="minor">
            <a:schemeClr val="dk1"/>
          </a:fontRef>
        </p:style>
        <p:txBody>
          <a:bodyPr tIns="216000" bIns="21600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lvl="1">
              <a:spcBef>
                <a:spcPct val="50000"/>
              </a:spcBef>
            </a:pPr>
            <a:r>
              <a:rPr lang="en-US" altLang="zh-CN" sz="2800" dirty="0">
                <a:ln w="11430"/>
                <a:solidFill>
                  <a:srgbClr val="FF0000"/>
                </a:solidFill>
                <a:effectLst>
                  <a:outerShdw blurRad="50800" dist="39000" dir="5460000" algn="tl">
                    <a:srgbClr val="000000">
                      <a:alpha val="38000"/>
                    </a:srgbClr>
                  </a:outerShdw>
                </a:effectLst>
                <a:latin typeface="黑体" panose="02010609060101010101" pitchFamily="49" charset="-122"/>
                <a:ea typeface="黑体" panose="02010609060101010101" pitchFamily="49" charset="-122"/>
              </a:rPr>
              <a:t>5.1  </a:t>
            </a:r>
            <a:r>
              <a:rPr lang="zh-CN" altLang="en-US" sz="2800" dirty="0">
                <a:ln w="11430"/>
                <a:solidFill>
                  <a:srgbClr val="FF0000"/>
                </a:solidFill>
                <a:effectLst>
                  <a:outerShdw blurRad="50800" dist="39000" dir="5460000" algn="tl">
                    <a:srgbClr val="000000">
                      <a:alpha val="38000"/>
                    </a:srgbClr>
                  </a:outerShdw>
                </a:effectLst>
                <a:latin typeface="黑体" panose="02010609060101010101" pitchFamily="49" charset="-122"/>
                <a:ea typeface="黑体" panose="02010609060101010101" pitchFamily="49" charset="-122"/>
              </a:rPr>
              <a:t>数 </a:t>
            </a:r>
            <a:r>
              <a:rPr lang="zh-CN" altLang="en-US" sz="2800" dirty="0" smtClean="0">
                <a:ln w="11430"/>
                <a:solidFill>
                  <a:srgbClr val="FF0000"/>
                </a:solidFill>
                <a:effectLst>
                  <a:outerShdw blurRad="50800" dist="39000" dir="5460000" algn="tl">
                    <a:srgbClr val="000000">
                      <a:alpha val="38000"/>
                    </a:srgbClr>
                  </a:outerShdw>
                </a:effectLst>
                <a:latin typeface="黑体" panose="02010609060101010101" pitchFamily="49" charset="-122"/>
                <a:ea typeface="黑体" panose="02010609060101010101" pitchFamily="49" charset="-122"/>
              </a:rPr>
              <a:t>组</a:t>
            </a:r>
            <a:endParaRPr lang="en-US" altLang="zh-CN" sz="2800" dirty="0" smtClean="0">
              <a:ln w="11430"/>
              <a:solidFill>
                <a:srgbClr val="FF0000"/>
              </a:solidFill>
              <a:effectLst>
                <a:outerShdw blurRad="50800" dist="39000" dir="5460000" algn="tl">
                  <a:srgbClr val="000000">
                    <a:alpha val="38000"/>
                  </a:srgbClr>
                </a:outerShdw>
              </a:effectLst>
              <a:latin typeface="黑体" panose="02010609060101010101" pitchFamily="49" charset="-122"/>
              <a:ea typeface="黑体" panose="02010609060101010101" pitchFamily="49" charset="-122"/>
            </a:endParaRPr>
          </a:p>
          <a:p>
            <a:pPr lvl="1">
              <a:spcBef>
                <a:spcPct val="50000"/>
              </a:spcBef>
            </a:pPr>
            <a:r>
              <a:rPr lang="en-US" altLang="zh-CN" sz="2800" dirty="0" smtClean="0">
                <a:ln w="11430"/>
                <a:solidFill>
                  <a:srgbClr val="FF0000"/>
                </a:solidFill>
                <a:effectLst>
                  <a:outerShdw blurRad="50800" dist="39000" dir="5460000" algn="tl">
                    <a:srgbClr val="000000">
                      <a:alpha val="38000"/>
                    </a:srgbClr>
                  </a:outerShdw>
                </a:effectLst>
                <a:latin typeface="黑体" panose="02010609060101010101" pitchFamily="49" charset="-122"/>
                <a:ea typeface="黑体" panose="02010609060101010101" pitchFamily="49" charset="-122"/>
              </a:rPr>
              <a:t>4.2  </a:t>
            </a:r>
            <a:r>
              <a:rPr lang="zh-CN" altLang="en-US" sz="2800" dirty="0" smtClean="0">
                <a:ln w="11430"/>
                <a:solidFill>
                  <a:srgbClr val="FF0000"/>
                </a:solidFill>
                <a:effectLst>
                  <a:outerShdw blurRad="50800" dist="39000" dir="5460000" algn="tl">
                    <a:srgbClr val="000000">
                      <a:alpha val="38000"/>
                    </a:srgbClr>
                  </a:outerShdw>
                </a:effectLst>
                <a:latin typeface="黑体" panose="02010609060101010101" pitchFamily="49" charset="-122"/>
                <a:ea typeface="黑体" panose="02010609060101010101" pitchFamily="49" charset="-122"/>
              </a:rPr>
              <a:t>特殊矩阵的压缩存储</a:t>
            </a:r>
            <a:endParaRPr lang="en-US" altLang="zh-CN" sz="2800" dirty="0" smtClean="0">
              <a:ln w="11430"/>
              <a:solidFill>
                <a:srgbClr val="FF0000"/>
              </a:solidFill>
              <a:effectLst>
                <a:outerShdw blurRad="50800" dist="39000" dir="5460000" algn="tl">
                  <a:srgbClr val="000000">
                    <a:alpha val="38000"/>
                  </a:srgbClr>
                </a:outerShdw>
              </a:effectLst>
              <a:latin typeface="黑体" panose="02010609060101010101" pitchFamily="49" charset="-122"/>
              <a:ea typeface="黑体" panose="02010609060101010101" pitchFamily="49" charset="-122"/>
            </a:endParaRPr>
          </a:p>
          <a:p>
            <a:pPr lvl="1">
              <a:spcBef>
                <a:spcPct val="50000"/>
              </a:spcBef>
            </a:pPr>
            <a:r>
              <a:rPr lang="en-US" altLang="zh-CN" sz="2800" dirty="0" smtClean="0">
                <a:ln w="11430"/>
                <a:solidFill>
                  <a:srgbClr val="FF0000"/>
                </a:solidFill>
                <a:effectLst>
                  <a:outerShdw blurRad="50800" dist="39000" dir="5460000" algn="tl">
                    <a:srgbClr val="000000">
                      <a:alpha val="38000"/>
                    </a:srgbClr>
                  </a:outerShdw>
                </a:effectLst>
                <a:latin typeface="黑体" panose="02010609060101010101" pitchFamily="49" charset="-122"/>
                <a:ea typeface="黑体" panose="02010609060101010101" pitchFamily="49" charset="-122"/>
              </a:rPr>
              <a:t>5.3  </a:t>
            </a:r>
            <a:r>
              <a:rPr lang="zh-CN" altLang="en-US" sz="2800" dirty="0" smtClean="0">
                <a:ln w="11430"/>
                <a:solidFill>
                  <a:srgbClr val="FF0000"/>
                </a:solidFill>
                <a:effectLst>
                  <a:outerShdw blurRad="50800" dist="39000" dir="5460000" algn="tl">
                    <a:srgbClr val="000000">
                      <a:alpha val="38000"/>
                    </a:srgbClr>
                  </a:outerShdw>
                </a:effectLst>
                <a:latin typeface="黑体" panose="02010609060101010101" pitchFamily="49" charset="-122"/>
                <a:ea typeface="黑体" panose="02010609060101010101" pitchFamily="49" charset="-122"/>
              </a:rPr>
              <a:t>稀 疏 矩 阵</a:t>
            </a:r>
            <a:endParaRPr lang="zh-CN" altLang="en-US" sz="2800" dirty="0">
              <a:ln w="11430"/>
              <a:solidFill>
                <a:srgbClr val="FF0000"/>
              </a:solidFill>
              <a:effectLst>
                <a:outerShdw blurRad="50800" dist="39000" dir="5460000" algn="tl">
                  <a:srgbClr val="000000">
                    <a:alpha val="38000"/>
                  </a:srgbClr>
                </a:outerShdw>
              </a:effectLst>
              <a:latin typeface="黑体" panose="02010609060101010101" pitchFamily="49" charset="-122"/>
              <a:ea typeface="黑体" panose="02010609060101010101" pitchFamily="49" charset="-122"/>
            </a:endParaRPr>
          </a:p>
        </p:txBody>
      </p:sp>
      <p:sp>
        <p:nvSpPr>
          <p:cNvPr id="3085" name="Rectangle 13"/>
          <p:cNvSpPr>
            <a:spLocks noChangeArrowheads="1"/>
          </p:cNvSpPr>
          <p:nvPr/>
        </p:nvSpPr>
        <p:spPr bwMode="auto">
          <a:xfrm>
            <a:off x="0" y="3043238"/>
            <a:ext cx="9144000" cy="0"/>
          </a:xfrm>
          <a:prstGeom prst="rect">
            <a:avLst/>
          </a:prstGeom>
          <a:noFill/>
          <a:ln w="9525">
            <a:noFill/>
            <a:miter lim="800000"/>
          </a:ln>
          <a:effectLst/>
        </p:spPr>
        <p:txBody>
          <a:bodyPr wrap="none" anchor="ctr">
            <a:spAutoFit/>
          </a:bodyPr>
          <a:lstStyle/>
          <a:p>
            <a:endParaRPr lang="zh-CN" altLang="en-US"/>
          </a:p>
        </p:txBody>
      </p:sp>
      <p:sp>
        <p:nvSpPr>
          <p:cNvPr id="5" name="TextBox 4"/>
          <p:cNvSpPr txBox="1"/>
          <p:nvPr/>
        </p:nvSpPr>
        <p:spPr>
          <a:xfrm>
            <a:off x="357158" y="1285860"/>
            <a:ext cx="500066" cy="4154984"/>
          </a:xfrm>
          <a:prstGeom prst="rect">
            <a:avLst/>
          </a:prstGeom>
          <a:noFill/>
        </p:spPr>
        <p:txBody>
          <a:bodyPr wrap="square" rtlCol="0">
            <a:spAutoFit/>
          </a:bodyPr>
          <a:lstStyle/>
          <a:p>
            <a:pPr algn="ct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第</a:t>
            </a: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5</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章 </a:t>
            </a:r>
            <a:endPar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a:p>
            <a:pPr algn="ctr"/>
            <a:endPar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a:p>
            <a:pPr algn="ct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数组和稀疏矩阵  </a:t>
            </a:r>
            <a:endPar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Text Box 3"/>
          <p:cNvSpPr txBox="1">
            <a:spLocks noChangeArrowheads="1"/>
          </p:cNvSpPr>
          <p:nvPr/>
        </p:nvSpPr>
        <p:spPr bwMode="auto">
          <a:xfrm>
            <a:off x="1500166" y="1928802"/>
            <a:ext cx="3986190" cy="400110"/>
          </a:xfrm>
          <a:prstGeom prst="rect">
            <a:avLst/>
          </a:prstGeom>
          <a:noFill/>
          <a:ln w="9525">
            <a:noFill/>
            <a:miter lim="800000"/>
          </a:ln>
          <a:effectLst/>
        </p:spPr>
        <p:txBody>
          <a:bodyPr wrap="square">
            <a:spAutoFit/>
          </a:bodyPr>
          <a:lstStyle/>
          <a:p>
            <a:pPr>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对于元素</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，其存储地址为： </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2165" name="Rectangle 5"/>
          <p:cNvSpPr>
            <a:spLocks noChangeArrowheads="1"/>
          </p:cNvSpPr>
          <p:nvPr/>
        </p:nvSpPr>
        <p:spPr bwMode="auto">
          <a:xfrm>
            <a:off x="0" y="3162300"/>
            <a:ext cx="9144000" cy="0"/>
          </a:xfrm>
          <a:prstGeom prst="rect">
            <a:avLst/>
          </a:prstGeom>
          <a:noFill/>
          <a:ln w="9525">
            <a:noFill/>
            <a:miter lim="800000"/>
          </a:ln>
          <a:effectLst/>
        </p:spPr>
        <p:txBody>
          <a:bodyPr wrap="none" anchor="ctr">
            <a:spAutoFit/>
          </a:bodyPr>
          <a:lstStyle/>
          <a:p>
            <a:endParaRPr lang="zh-CN" altLang="en-US"/>
          </a:p>
        </p:txBody>
      </p:sp>
      <p:sp>
        <p:nvSpPr>
          <p:cNvPr id="92167" name="Rectangle 7"/>
          <p:cNvSpPr>
            <a:spLocks noChangeArrowheads="1"/>
          </p:cNvSpPr>
          <p:nvPr/>
        </p:nvSpPr>
        <p:spPr bwMode="auto">
          <a:xfrm>
            <a:off x="0" y="3105150"/>
            <a:ext cx="9144000" cy="0"/>
          </a:xfrm>
          <a:prstGeom prst="rect">
            <a:avLst/>
          </a:prstGeom>
          <a:noFill/>
          <a:ln w="9525">
            <a:noFill/>
            <a:miter lim="800000"/>
          </a:ln>
          <a:effectLst/>
        </p:spPr>
        <p:txBody>
          <a:bodyPr wrap="none" anchor="ctr">
            <a:spAutoFit/>
          </a:bodyPr>
          <a:lstStyle/>
          <a:p>
            <a:endParaRPr lang="zh-CN" altLang="en-US"/>
          </a:p>
        </p:txBody>
      </p:sp>
      <p:sp>
        <p:nvSpPr>
          <p:cNvPr id="9" name="TextBox 8"/>
          <p:cNvSpPr txBox="1"/>
          <p:nvPr/>
        </p:nvSpPr>
        <p:spPr>
          <a:xfrm>
            <a:off x="1928794" y="428604"/>
            <a:ext cx="5786478" cy="461665"/>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a</a:t>
            </a:r>
            <a:r>
              <a:rPr lang="en-US" altLang="zh-CN" sz="2000" baseline="-25000" smtClean="0">
                <a:solidFill>
                  <a:srgbClr val="0000FF"/>
                </a:solidFill>
                <a:latin typeface="Consolas" panose="020B0609020204030204" pitchFamily="49" charset="0"/>
                <a:cs typeface="Consolas" panose="020B0609020204030204" pitchFamily="49" charset="0"/>
              </a:rPr>
              <a:t>0,0</a:t>
            </a:r>
            <a:r>
              <a:rPr lang="en-US" altLang="zh-CN" sz="2000" smtClean="0">
                <a:solidFill>
                  <a:srgbClr val="0000FF"/>
                </a:solidFill>
                <a:latin typeface="Consolas" panose="020B0609020204030204" pitchFamily="49" charset="0"/>
                <a:cs typeface="Consolas" panose="020B0609020204030204" pitchFamily="49" charset="0"/>
              </a:rPr>
              <a:t> </a:t>
            </a:r>
            <a:r>
              <a:rPr lang="en-US" altLang="zh-CN" sz="2000" i="1" smtClean="0">
                <a:solidFill>
                  <a:srgbClr val="0000FF"/>
                </a:solidFill>
                <a:latin typeface="Consolas" panose="020B0609020204030204" pitchFamily="49" charset="0"/>
                <a:cs typeface="Consolas" panose="020B0609020204030204" pitchFamily="49" charset="0"/>
              </a:rPr>
              <a:t>a</a:t>
            </a:r>
            <a:r>
              <a:rPr lang="en-US" altLang="zh-CN" sz="2000" baseline="-25000" smtClean="0">
                <a:solidFill>
                  <a:srgbClr val="0000FF"/>
                </a:solidFill>
                <a:latin typeface="Consolas" panose="020B0609020204030204" pitchFamily="49" charset="0"/>
                <a:cs typeface="Consolas" panose="020B0609020204030204" pitchFamily="49" charset="0"/>
              </a:rPr>
              <a:t>1,0</a:t>
            </a:r>
            <a:r>
              <a:rPr lang="en-US" altLang="zh-CN" sz="2000" smtClean="0">
                <a:solidFill>
                  <a:srgbClr val="0000FF"/>
                </a:solidFill>
                <a:latin typeface="Consolas" panose="020B0609020204030204" pitchFamily="49" charset="0"/>
                <a:cs typeface="Consolas" panose="020B0609020204030204" pitchFamily="49" charset="0"/>
              </a:rPr>
              <a:t> … </a:t>
            </a:r>
            <a:r>
              <a:rPr lang="en-US" altLang="zh-CN" sz="2000" i="1" smtClean="0">
                <a:solidFill>
                  <a:srgbClr val="0000FF"/>
                </a:solidFill>
                <a:latin typeface="Consolas" panose="020B0609020204030204" pitchFamily="49" charset="0"/>
                <a:cs typeface="Consolas" panose="020B0609020204030204" pitchFamily="49" charset="0"/>
              </a:rPr>
              <a:t>a</a:t>
            </a:r>
            <a:r>
              <a:rPr lang="en-US" altLang="zh-CN" sz="2000" i="1" baseline="-25000" smtClean="0">
                <a:solidFill>
                  <a:srgbClr val="0000FF"/>
                </a:solidFill>
                <a:latin typeface="Consolas" panose="020B0609020204030204" pitchFamily="49" charset="0"/>
                <a:cs typeface="Consolas" panose="020B0609020204030204" pitchFamily="49" charset="0"/>
              </a:rPr>
              <a:t>m</a:t>
            </a:r>
            <a:r>
              <a:rPr lang="en-US" altLang="zh-CN" sz="2000" baseline="-25000" smtClean="0">
                <a:solidFill>
                  <a:srgbClr val="0000FF"/>
                </a:solidFill>
                <a:latin typeface="Consolas" panose="020B0609020204030204" pitchFamily="49" charset="0"/>
                <a:cs typeface="Consolas" panose="020B0609020204030204" pitchFamily="49" charset="0"/>
              </a:rPr>
              <a:t>-1,0</a:t>
            </a:r>
            <a:r>
              <a:rPr lang="en-US" altLang="zh-CN" sz="2000" smtClean="0">
                <a:solidFill>
                  <a:srgbClr val="0000FF"/>
                </a:solidFill>
                <a:latin typeface="Consolas" panose="020B0609020204030204" pitchFamily="49" charset="0"/>
                <a:cs typeface="Consolas" panose="020B0609020204030204" pitchFamily="49" charset="0"/>
              </a:rPr>
              <a:t> … </a:t>
            </a:r>
            <a:r>
              <a:rPr lang="en-US" altLang="zh-CN" sz="2000" i="1" smtClean="0">
                <a:solidFill>
                  <a:srgbClr val="0000FF"/>
                </a:solidFill>
                <a:latin typeface="Consolas" panose="020B0609020204030204" pitchFamily="49" charset="0"/>
                <a:cs typeface="Consolas" panose="020B0609020204030204" pitchFamily="49" charset="0"/>
              </a:rPr>
              <a:t>a</a:t>
            </a:r>
            <a:r>
              <a:rPr lang="en-US" altLang="zh-CN" sz="2000" baseline="-25000" smtClean="0">
                <a:solidFill>
                  <a:srgbClr val="0000FF"/>
                </a:solidFill>
                <a:latin typeface="Consolas" panose="020B0609020204030204" pitchFamily="49" charset="0"/>
                <a:cs typeface="Consolas" panose="020B0609020204030204" pitchFamily="49" charset="0"/>
              </a:rPr>
              <a:t>0,</a:t>
            </a:r>
            <a:r>
              <a:rPr lang="en-US" altLang="zh-CN" sz="2000" i="1" baseline="-25000" smtClean="0">
                <a:solidFill>
                  <a:srgbClr val="0000FF"/>
                </a:solidFill>
                <a:latin typeface="Consolas" panose="020B0609020204030204" pitchFamily="49" charset="0"/>
                <a:cs typeface="Consolas" panose="020B0609020204030204" pitchFamily="49" charset="0"/>
              </a:rPr>
              <a:t>j</a:t>
            </a:r>
            <a:r>
              <a:rPr lang="en-US" altLang="zh-CN" sz="2000" smtClean="0">
                <a:solidFill>
                  <a:srgbClr val="0000FF"/>
                </a:solidFill>
                <a:latin typeface="Consolas" panose="020B0609020204030204" pitchFamily="49" charset="0"/>
                <a:cs typeface="Consolas" panose="020B0609020204030204" pitchFamily="49" charset="0"/>
              </a:rPr>
              <a:t> … </a:t>
            </a:r>
            <a:r>
              <a:rPr lang="en-US" altLang="zh-CN" i="1" smtClean="0">
                <a:solidFill>
                  <a:srgbClr val="FF0000"/>
                </a:solidFill>
                <a:latin typeface="Consolas" panose="020B0609020204030204" pitchFamily="49" charset="0"/>
                <a:cs typeface="Consolas" panose="020B0609020204030204" pitchFamily="49" charset="0"/>
              </a:rPr>
              <a:t>a</a:t>
            </a:r>
            <a:r>
              <a:rPr lang="en-US" altLang="zh-CN" i="1" baseline="-25000" smtClean="0">
                <a:solidFill>
                  <a:srgbClr val="FF0000"/>
                </a:solidFill>
                <a:latin typeface="Consolas" panose="020B0609020204030204" pitchFamily="49" charset="0"/>
                <a:cs typeface="Consolas" panose="020B0609020204030204" pitchFamily="49" charset="0"/>
              </a:rPr>
              <a:t>i</a:t>
            </a:r>
            <a:r>
              <a:rPr lang="en-US" altLang="zh-CN" baseline="-25000" smtClean="0">
                <a:solidFill>
                  <a:srgbClr val="FF0000"/>
                </a:solidFill>
                <a:latin typeface="Consolas" panose="020B0609020204030204" pitchFamily="49" charset="0"/>
                <a:cs typeface="Consolas" panose="020B0609020204030204" pitchFamily="49" charset="0"/>
              </a:rPr>
              <a:t>,</a:t>
            </a:r>
            <a:r>
              <a:rPr lang="en-US" altLang="zh-CN" i="1" baseline="-25000" smtClean="0">
                <a:solidFill>
                  <a:srgbClr val="FF0000"/>
                </a:solidFill>
                <a:latin typeface="Consolas" panose="020B0609020204030204" pitchFamily="49" charset="0"/>
                <a:cs typeface="Consolas" panose="020B0609020204030204" pitchFamily="49" charset="0"/>
              </a:rPr>
              <a:t>j</a:t>
            </a:r>
            <a:r>
              <a:rPr lang="en-US" altLang="zh-CN" sz="2000" baseline="-25000" smtClean="0">
                <a:solidFill>
                  <a:srgbClr val="0000FF"/>
                </a:solidFill>
                <a:latin typeface="Consolas" panose="020B0609020204030204" pitchFamily="49" charset="0"/>
                <a:cs typeface="Consolas" panose="020B0609020204030204" pitchFamily="49" charset="0"/>
              </a:rPr>
              <a:t> </a:t>
            </a:r>
            <a:r>
              <a:rPr lang="en-US" altLang="zh-CN" sz="2000" smtClean="0">
                <a:solidFill>
                  <a:srgbClr val="0000FF"/>
                </a:solidFill>
                <a:latin typeface="Consolas" panose="020B0609020204030204" pitchFamily="49" charset="0"/>
                <a:cs typeface="Consolas" panose="020B0609020204030204" pitchFamily="49" charset="0"/>
              </a:rPr>
              <a:t>… </a:t>
            </a:r>
            <a:r>
              <a:rPr lang="en-US" altLang="zh-CN" sz="2000" i="1" smtClean="0">
                <a:solidFill>
                  <a:srgbClr val="0000FF"/>
                </a:solidFill>
                <a:latin typeface="Consolas" panose="020B0609020204030204" pitchFamily="49" charset="0"/>
                <a:cs typeface="Consolas" panose="020B0609020204030204" pitchFamily="49" charset="0"/>
              </a:rPr>
              <a:t>a</a:t>
            </a:r>
            <a:r>
              <a:rPr lang="en-US" altLang="zh-CN" sz="2000" i="1" baseline="-25000" smtClean="0">
                <a:solidFill>
                  <a:srgbClr val="0000FF"/>
                </a:solidFill>
                <a:latin typeface="Consolas" panose="020B0609020204030204" pitchFamily="49" charset="0"/>
                <a:cs typeface="Consolas" panose="020B0609020204030204" pitchFamily="49" charset="0"/>
              </a:rPr>
              <a:t>n</a:t>
            </a:r>
            <a:r>
              <a:rPr lang="en-US" altLang="zh-CN" sz="2000" baseline="-25000" smtClean="0">
                <a:solidFill>
                  <a:srgbClr val="0000FF"/>
                </a:solidFill>
                <a:latin typeface="Consolas" panose="020B0609020204030204" pitchFamily="49" charset="0"/>
                <a:cs typeface="Consolas" panose="020B0609020204030204" pitchFamily="49" charset="0"/>
              </a:rPr>
              <a:t>-1,</a:t>
            </a:r>
            <a:r>
              <a:rPr lang="en-US" altLang="zh-CN" sz="2000" i="1" baseline="-25000" smtClean="0">
                <a:solidFill>
                  <a:srgbClr val="0000FF"/>
                </a:solidFill>
                <a:latin typeface="Consolas" panose="020B0609020204030204" pitchFamily="49" charset="0"/>
                <a:cs typeface="Consolas" panose="020B0609020204030204" pitchFamily="49" charset="0"/>
              </a:rPr>
              <a:t>j</a:t>
            </a:r>
            <a:r>
              <a:rPr lang="en-US" altLang="zh-CN" sz="2000" smtClean="0">
                <a:solidFill>
                  <a:srgbClr val="0000FF"/>
                </a:solidFill>
                <a:latin typeface="Consolas" panose="020B0609020204030204" pitchFamily="49" charset="0"/>
                <a:cs typeface="Consolas" panose="020B0609020204030204" pitchFamily="49" charset="0"/>
              </a:rPr>
              <a:t> …</a:t>
            </a:r>
            <a:endParaRPr lang="zh-CN" altLang="en-US" sz="2000" baseline="-25000">
              <a:solidFill>
                <a:srgbClr val="0000FF"/>
              </a:solidFill>
              <a:latin typeface="Consolas" panose="020B0609020204030204" pitchFamily="49" charset="0"/>
              <a:cs typeface="Consolas" panose="020B0609020204030204" pitchFamily="49" charset="0"/>
            </a:endParaRPr>
          </a:p>
        </p:txBody>
      </p:sp>
      <p:sp>
        <p:nvSpPr>
          <p:cNvPr id="10" name="右大括号 9"/>
          <p:cNvSpPr/>
          <p:nvPr/>
        </p:nvSpPr>
        <p:spPr>
          <a:xfrm rot="5400000">
            <a:off x="2999802" y="214852"/>
            <a:ext cx="144000" cy="171451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1" name="TextBox 10"/>
          <p:cNvSpPr txBox="1"/>
          <p:nvPr/>
        </p:nvSpPr>
        <p:spPr>
          <a:xfrm>
            <a:off x="2643174" y="1285860"/>
            <a:ext cx="1000132"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列</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右大括号 11"/>
          <p:cNvSpPr/>
          <p:nvPr/>
        </p:nvSpPr>
        <p:spPr>
          <a:xfrm rot="5400000">
            <a:off x="5285818" y="214852"/>
            <a:ext cx="144000" cy="171451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TextBox 12"/>
          <p:cNvSpPr txBox="1"/>
          <p:nvPr/>
        </p:nvSpPr>
        <p:spPr>
          <a:xfrm>
            <a:off x="4929190" y="1285860"/>
            <a:ext cx="1000132"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列</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TextBox 15"/>
          <p:cNvSpPr txBox="1"/>
          <p:nvPr/>
        </p:nvSpPr>
        <p:spPr>
          <a:xfrm>
            <a:off x="1857356" y="3131106"/>
            <a:ext cx="5857916" cy="400110"/>
          </a:xfrm>
          <a:prstGeom prst="rect">
            <a:avLst/>
          </a:prstGeom>
          <a:noFill/>
        </p:spPr>
        <p:txBody>
          <a:bodyPr wrap="square" rtlCol="0">
            <a:spAutoFit/>
          </a:bodyPr>
          <a:lstStyle/>
          <a:p>
            <a:r>
              <a:rPr lang="en-US" altLang="zh-CN" sz="2000" smtClean="0">
                <a:solidFill>
                  <a:srgbClr val="006600"/>
                </a:solidFill>
                <a:latin typeface="Consolas" panose="020B0609020204030204" pitchFamily="49" charset="0"/>
                <a:cs typeface="Consolas" panose="020B0609020204030204" pitchFamily="49" charset="0"/>
              </a:rPr>
              <a:t>LOC(</a:t>
            </a:r>
            <a:r>
              <a:rPr lang="en-US" altLang="zh-CN" sz="2000" i="1" smtClean="0">
                <a:solidFill>
                  <a:srgbClr val="006600"/>
                </a:solidFill>
                <a:latin typeface="Consolas" panose="020B0609020204030204" pitchFamily="49" charset="0"/>
                <a:cs typeface="Consolas" panose="020B0609020204030204" pitchFamily="49" charset="0"/>
              </a:rPr>
              <a:t>a</a:t>
            </a:r>
            <a:r>
              <a:rPr lang="en-US" altLang="zh-CN" sz="2000" i="1" baseline="-25000" smtClean="0">
                <a:solidFill>
                  <a:srgbClr val="006600"/>
                </a:solidFill>
                <a:latin typeface="Consolas" panose="020B0609020204030204" pitchFamily="49" charset="0"/>
                <a:cs typeface="Consolas" panose="020B0609020204030204" pitchFamily="49" charset="0"/>
              </a:rPr>
              <a:t>i</a:t>
            </a:r>
            <a:r>
              <a:rPr lang="en-US" altLang="zh-CN" sz="2000" baseline="-25000" smtClean="0">
                <a:solidFill>
                  <a:srgbClr val="006600"/>
                </a:solidFill>
                <a:latin typeface="Consolas" panose="020B0609020204030204" pitchFamily="49" charset="0"/>
                <a:cs typeface="Consolas" panose="020B0609020204030204" pitchFamily="49" charset="0"/>
              </a:rPr>
              <a:t>,</a:t>
            </a:r>
            <a:r>
              <a:rPr lang="en-US" altLang="zh-CN" sz="2000" i="1" baseline="-25000" smtClean="0">
                <a:solidFill>
                  <a:srgbClr val="006600"/>
                </a:solidFill>
                <a:latin typeface="Consolas" panose="020B0609020204030204" pitchFamily="49" charset="0"/>
                <a:cs typeface="Consolas" panose="020B0609020204030204" pitchFamily="49" charset="0"/>
              </a:rPr>
              <a:t>j</a:t>
            </a:r>
            <a:r>
              <a:rPr lang="en-US" altLang="zh-CN" sz="2000" smtClean="0">
                <a:solidFill>
                  <a:srgbClr val="006600"/>
                </a:solidFill>
                <a:latin typeface="Consolas" panose="020B0609020204030204" pitchFamily="49" charset="0"/>
                <a:cs typeface="Consolas" panose="020B0609020204030204" pitchFamily="49" charset="0"/>
              </a:rPr>
              <a:t>)=LOC(</a:t>
            </a:r>
            <a:r>
              <a:rPr lang="en-US" altLang="zh-CN" sz="2000" i="1" smtClean="0">
                <a:solidFill>
                  <a:srgbClr val="006600"/>
                </a:solidFill>
                <a:latin typeface="Consolas" panose="020B0609020204030204" pitchFamily="49" charset="0"/>
                <a:cs typeface="Consolas" panose="020B0609020204030204" pitchFamily="49" charset="0"/>
              </a:rPr>
              <a:t>a</a:t>
            </a:r>
            <a:r>
              <a:rPr lang="en-US" altLang="zh-CN" sz="2000" baseline="-25000" smtClean="0">
                <a:solidFill>
                  <a:srgbClr val="006600"/>
                </a:solidFill>
                <a:latin typeface="Consolas" panose="020B0609020204030204" pitchFamily="49" charset="0"/>
                <a:cs typeface="Consolas" panose="020B0609020204030204" pitchFamily="49" charset="0"/>
              </a:rPr>
              <a:t>0,0</a:t>
            </a:r>
            <a:r>
              <a:rPr lang="en-US" altLang="zh-CN" sz="2000" smtClean="0">
                <a:solidFill>
                  <a:srgbClr val="006600"/>
                </a:solidFill>
                <a:latin typeface="Consolas" panose="020B0609020204030204" pitchFamily="49" charset="0"/>
                <a:cs typeface="Consolas" panose="020B0609020204030204" pitchFamily="49" charset="0"/>
              </a:rPr>
              <a:t>)+( </a:t>
            </a:r>
            <a:r>
              <a:rPr lang="en-US" altLang="zh-CN" sz="2000" i="1" smtClean="0">
                <a:solidFill>
                  <a:srgbClr val="006600"/>
                </a:solidFill>
                <a:latin typeface="Consolas" panose="020B0609020204030204" pitchFamily="49" charset="0"/>
                <a:cs typeface="Consolas" panose="020B0609020204030204" pitchFamily="49" charset="0"/>
              </a:rPr>
              <a:t>j</a:t>
            </a:r>
            <a:r>
              <a:rPr lang="en-US" altLang="zh-CN" sz="2000" smtClean="0">
                <a:solidFill>
                  <a:srgbClr val="006600"/>
                </a:solidFill>
                <a:latin typeface="Consolas" panose="020B0609020204030204" pitchFamily="49" charset="0"/>
                <a:cs typeface="Consolas" panose="020B0609020204030204" pitchFamily="49" charset="0"/>
              </a:rPr>
              <a:t>*</a:t>
            </a:r>
            <a:r>
              <a:rPr lang="en-US" altLang="zh-CN" sz="2000" i="1" smtClean="0">
                <a:solidFill>
                  <a:srgbClr val="006600"/>
                </a:solidFill>
                <a:latin typeface="Consolas" panose="020B0609020204030204" pitchFamily="49" charset="0"/>
                <a:cs typeface="Consolas" panose="020B0609020204030204" pitchFamily="49" charset="0"/>
              </a:rPr>
              <a:t>m </a:t>
            </a:r>
            <a:r>
              <a:rPr lang="en-US" altLang="zh-CN" sz="2000" smtClean="0">
                <a:solidFill>
                  <a:srgbClr val="006600"/>
                </a:solidFill>
                <a:latin typeface="Consolas" panose="020B0609020204030204" pitchFamily="49" charset="0"/>
                <a:cs typeface="Consolas" panose="020B0609020204030204" pitchFamily="49" charset="0"/>
              </a:rPr>
              <a:t>+ </a:t>
            </a:r>
            <a:r>
              <a:rPr lang="en-US" altLang="zh-CN" sz="2000" i="1" smtClean="0">
                <a:solidFill>
                  <a:srgbClr val="006600"/>
                </a:solidFill>
                <a:latin typeface="Consolas" panose="020B0609020204030204" pitchFamily="49" charset="0"/>
                <a:cs typeface="Consolas" panose="020B0609020204030204" pitchFamily="49" charset="0"/>
              </a:rPr>
              <a:t>i </a:t>
            </a:r>
            <a:r>
              <a:rPr lang="en-US" altLang="zh-CN" sz="2000" smtClean="0">
                <a:solidFill>
                  <a:srgbClr val="006600"/>
                </a:solidFill>
                <a:latin typeface="Consolas" panose="020B0609020204030204" pitchFamily="49" charset="0"/>
                <a:cs typeface="Consolas" panose="020B0609020204030204" pitchFamily="49" charset="0"/>
              </a:rPr>
              <a:t>)*</a:t>
            </a:r>
            <a:r>
              <a:rPr lang="en-US" altLang="zh-CN" sz="2000" i="1" smtClean="0">
                <a:solidFill>
                  <a:srgbClr val="006600"/>
                </a:solidFill>
                <a:latin typeface="Consolas" panose="020B0609020204030204" pitchFamily="49" charset="0"/>
                <a:cs typeface="Consolas" panose="020B0609020204030204" pitchFamily="49" charset="0"/>
              </a:rPr>
              <a:t>k</a:t>
            </a:r>
            <a:endParaRPr lang="zh-CN" altLang="en-US" sz="2000" i="1">
              <a:solidFill>
                <a:srgbClr val="006600"/>
              </a:solidFill>
              <a:latin typeface="Consolas" panose="020B0609020204030204" pitchFamily="49" charset="0"/>
              <a:cs typeface="Consolas" panose="020B0609020204030204" pitchFamily="49" charset="0"/>
            </a:endParaRPr>
          </a:p>
        </p:txBody>
      </p:sp>
      <p:grpSp>
        <p:nvGrpSpPr>
          <p:cNvPr id="2" name="组合 27"/>
          <p:cNvGrpSpPr/>
          <p:nvPr/>
        </p:nvGrpSpPr>
        <p:grpSpPr>
          <a:xfrm>
            <a:off x="4708753" y="2488164"/>
            <a:ext cx="2928958" cy="655084"/>
            <a:chOff x="4708753" y="2488164"/>
            <a:chExt cx="2928958" cy="655084"/>
          </a:xfrm>
        </p:grpSpPr>
        <p:sp>
          <p:nvSpPr>
            <p:cNvPr id="19" name="TextBox 18"/>
            <p:cNvSpPr txBox="1"/>
            <p:nvPr/>
          </p:nvSpPr>
          <p:spPr>
            <a:xfrm>
              <a:off x="4708753" y="2488164"/>
              <a:ext cx="2928958" cy="369332"/>
            </a:xfrm>
            <a:prstGeom prst="rect">
              <a:avLst/>
            </a:prstGeom>
            <a:noFill/>
          </p:spPr>
          <p:txBody>
            <a:bodyPr wrap="square" rtlCol="0">
              <a:spAutoFit/>
            </a:bodyPr>
            <a:lstStyle/>
            <a:p>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每个元素占</a:t>
              </a:r>
              <a:r>
                <a:rPr lang="pt-BR"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个存储单元</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21" name="直接箭头连接符 20"/>
            <p:cNvCxnSpPr>
              <a:stCxn id="19" idx="2"/>
            </p:cNvCxnSpPr>
            <p:nvPr/>
          </p:nvCxnSpPr>
          <p:spPr>
            <a:xfrm rot="5400000">
              <a:off x="6030356" y="3000372"/>
              <a:ext cx="28575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 name="组合 25"/>
          <p:cNvGrpSpPr/>
          <p:nvPr/>
        </p:nvGrpSpPr>
        <p:grpSpPr>
          <a:xfrm>
            <a:off x="1785918" y="3501232"/>
            <a:ext cx="6286544" cy="1297232"/>
            <a:chOff x="1785918" y="3501232"/>
            <a:chExt cx="6286544" cy="1297232"/>
          </a:xfrm>
        </p:grpSpPr>
        <p:sp>
          <p:nvSpPr>
            <p:cNvPr id="17" name="TextBox 16"/>
            <p:cNvSpPr txBox="1"/>
            <p:nvPr/>
          </p:nvSpPr>
          <p:spPr>
            <a:xfrm>
              <a:off x="1785918" y="4429132"/>
              <a:ext cx="6286544" cy="369332"/>
            </a:xfrm>
            <a:prstGeom prst="rect">
              <a:avLst/>
            </a:prstGeom>
            <a:noFill/>
          </p:spPr>
          <p:txBody>
            <a:bodyPr wrap="square" rtlCol="0">
              <a:spAutoFit/>
            </a:bodyPr>
            <a:lstStyle/>
            <a:p>
              <a:r>
                <a:rPr lang="pt-BR"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pt-BR"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pt-BR"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前面有</a:t>
              </a:r>
              <a:r>
                <a:rPr lang="pt-BR"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pt-BR"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共</a:t>
              </a:r>
              <a:r>
                <a:rPr lang="pt-BR"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列，每列</a:t>
              </a:r>
              <a:r>
                <a:rPr lang="pt-BR"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个元素，共有</a:t>
              </a:r>
              <a:r>
                <a:rPr lang="pt-BR"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pt-BR"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23" name="直接箭头连接符 22"/>
            <p:cNvCxnSpPr>
              <a:stCxn id="17" idx="0"/>
            </p:cNvCxnSpPr>
            <p:nvPr/>
          </p:nvCxnSpPr>
          <p:spPr>
            <a:xfrm rot="5400000" flipH="1" flipV="1">
              <a:off x="4464843" y="3964785"/>
              <a:ext cx="92869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4" name="组合 26"/>
          <p:cNvGrpSpPr/>
          <p:nvPr/>
        </p:nvGrpSpPr>
        <p:grpSpPr>
          <a:xfrm>
            <a:off x="5143504" y="3501232"/>
            <a:ext cx="3429024" cy="725728"/>
            <a:chOff x="5143504" y="3501232"/>
            <a:chExt cx="3429024" cy="725728"/>
          </a:xfrm>
        </p:grpSpPr>
        <p:sp>
          <p:nvSpPr>
            <p:cNvPr id="18" name="TextBox 17"/>
            <p:cNvSpPr txBox="1"/>
            <p:nvPr/>
          </p:nvSpPr>
          <p:spPr>
            <a:xfrm>
              <a:off x="5143504" y="3857628"/>
              <a:ext cx="3429024" cy="369332"/>
            </a:xfrm>
            <a:prstGeom prst="rect">
              <a:avLst/>
            </a:prstGeom>
            <a:noFill/>
          </p:spPr>
          <p:txBody>
            <a:bodyPr wrap="square" rtlCol="0">
              <a:spAutoFit/>
            </a:bodyPr>
            <a:lstStyle/>
            <a:p>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在第</a:t>
              </a:r>
              <a:r>
                <a:rPr lang="pt-BR"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列中，</a:t>
              </a:r>
              <a:r>
                <a:rPr lang="pt-BR"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pt-BR"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pt-BR"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前面</a:t>
              </a:r>
              <a:r>
                <a:rPr lang="pt-BR"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25" name="直接箭头连接符 24"/>
            <p:cNvCxnSpPr/>
            <p:nvPr/>
          </p:nvCxnSpPr>
          <p:spPr>
            <a:xfrm rot="5400000" flipH="1" flipV="1">
              <a:off x="5464975" y="3679033"/>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22" name="TextBox 21"/>
          <p:cNvSpPr txBox="1"/>
          <p:nvPr/>
        </p:nvSpPr>
        <p:spPr>
          <a:xfrm>
            <a:off x="285723" y="2214554"/>
            <a:ext cx="553998" cy="1928826"/>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5.1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数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组</a:t>
            </a:r>
            <a:endPar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1214414" y="571480"/>
            <a:ext cx="7567606" cy="1365630"/>
          </a:xfrm>
          <a:prstGeom prst="rect">
            <a:avLst/>
          </a:prstGeom>
          <a:noFill/>
          <a:ln w="9525">
            <a:noFill/>
            <a:miter lim="800000"/>
          </a:ln>
          <a:effectLst/>
        </p:spPr>
        <p:txBody>
          <a:bodyPr wrap="square">
            <a:spAutoFit/>
          </a:bodyPr>
          <a:lstStyle/>
          <a:p>
            <a:pPr>
              <a:lnSpc>
                <a:spcPts val="3000"/>
              </a:lnSpc>
              <a:spcBef>
                <a:spcPts val="12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dirty="0">
                <a:solidFill>
                  <a:srgbClr val="FF0000"/>
                </a:solidFill>
                <a:latin typeface="Consolas" panose="020B0609020204030204" pitchFamily="49" charset="0"/>
                <a:ea typeface="楷体" panose="02010609060101010101" pitchFamily="49" charset="-122"/>
                <a:cs typeface="Consolas" panose="020B0609020204030204" pitchFamily="49" charset="0"/>
              </a:rPr>
              <a:t>5.1】 </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对于二维数组</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[0..2][0..5]</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按行优先</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存储时，元素</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[2][3]</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是第几个</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元素</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spcBef>
                <a:spcPts val="12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按列优先</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存储时，元素</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[2][4]</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是第几个元素。</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3187" name="Text Box 3"/>
          <p:cNvSpPr txBox="1">
            <a:spLocks noChangeArrowheads="1"/>
          </p:cNvSpPr>
          <p:nvPr/>
        </p:nvSpPr>
        <p:spPr bwMode="auto">
          <a:xfrm>
            <a:off x="1214414" y="2428868"/>
            <a:ext cx="7639045" cy="2288960"/>
          </a:xfrm>
          <a:prstGeom prst="rect">
            <a:avLst/>
          </a:prstGeom>
          <a:noFill/>
          <a:ln w="9525">
            <a:noFill/>
            <a:miter lim="800000"/>
          </a:ln>
          <a:effectLst/>
        </p:spPr>
        <p:txBody>
          <a:bodyPr wrap="square">
            <a:spAutoFit/>
          </a:bodyPr>
          <a:lstStyle/>
          <a:p>
            <a:pPr>
              <a:lnSpc>
                <a:spcPts val="3000"/>
              </a:lnSpc>
              <a:spcBef>
                <a:spcPts val="12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解：</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这里</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spcBef>
                <a:spcPts val="12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按行优先</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存储时，元素</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[2][3]</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的前面有</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行计</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个元素，在第</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行中前面有</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个元素，所以元素</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[2][3]</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12+3+1=16</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个元素。</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spcBef>
                <a:spcPts val="12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当</a:t>
            </a:r>
            <a:r>
              <a:rPr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按列优先</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存储时，元素</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[2][4]</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的前面有</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列计</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个元素，在第</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列中前面有</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个元素，所以元素</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[2][4]</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12+2+1=15</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个元素。</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285723" y="2214554"/>
            <a:ext cx="553998" cy="1928826"/>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5.1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数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组</a:t>
            </a:r>
            <a:endPar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1181106" y="357166"/>
            <a:ext cx="467677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5.1.3 </a:t>
            </a:r>
            <a:r>
              <a:rPr lang="zh-CN" altLang="en-US"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数组的算法设计示例</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94211" name="Text Box 3"/>
          <p:cNvSpPr txBox="1">
            <a:spLocks noChangeArrowheads="1"/>
          </p:cNvSpPr>
          <p:nvPr/>
        </p:nvSpPr>
        <p:spPr bwMode="auto">
          <a:xfrm>
            <a:off x="1149384" y="1214422"/>
            <a:ext cx="7708896" cy="477054"/>
          </a:xfrm>
          <a:prstGeom prst="rect">
            <a:avLst/>
          </a:prstGeom>
          <a:noFill/>
          <a:ln w="9525">
            <a:noFill/>
            <a:miter lim="800000"/>
          </a:ln>
          <a:effectLst/>
        </p:spPr>
        <p:txBody>
          <a:bodyPr wrap="square">
            <a:spAutoFit/>
          </a:bodyPr>
          <a:lstStyle/>
          <a:p>
            <a:pPr>
              <a:lnSpc>
                <a:spcPts val="3000"/>
              </a:lnSpc>
            </a:pP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a:solidFill>
                  <a:srgbClr val="FF0000"/>
                </a:solidFill>
                <a:latin typeface="Consolas" panose="020B0609020204030204" pitchFamily="49" charset="0"/>
                <a:ea typeface="楷体" panose="02010609060101010101" pitchFamily="49" charset="-122"/>
                <a:cs typeface="Consolas" panose="020B0609020204030204" pitchFamily="49" charset="0"/>
              </a:rPr>
              <a:t>5.2</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设计</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一个算法，实现一个</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的整型数组</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的转置</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运算</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4212" name="Text Box 4"/>
          <p:cNvSpPr txBox="1">
            <a:spLocks noChangeArrowheads="1"/>
          </p:cNvSpPr>
          <p:nvPr/>
        </p:nvSpPr>
        <p:spPr bwMode="auto">
          <a:xfrm>
            <a:off x="1428728" y="3357562"/>
            <a:ext cx="7072362" cy="2267379"/>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pPr>
              <a:lnSpc>
                <a:spcPts val="26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dirty="0" err="1">
                <a:solidFill>
                  <a:srgbClr val="FF0000"/>
                </a:solidFill>
                <a:latin typeface="Consolas" panose="020B0609020204030204" pitchFamily="49" charset="0"/>
                <a:ea typeface="仿宋" panose="02010609060101010101" pitchFamily="49" charset="-122"/>
                <a:cs typeface="Consolas" panose="020B0609020204030204" pitchFamily="49" charset="0"/>
              </a:rPr>
              <a:t>TransMat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A[][MAX],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B[][MAX],</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m,int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n)</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i,j</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for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0;i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m;i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for (j=</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0;j</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n;j</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B[j][</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26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1142976" y="2000240"/>
            <a:ext cx="7643866" cy="1061829"/>
          </a:xfrm>
          <a:prstGeom prst="rect">
            <a:avLst/>
          </a:prstGeom>
          <a:noFill/>
        </p:spPr>
        <p:txBody>
          <a:bodyPr wrap="square" rtlCol="0">
            <a:spAutoFit/>
          </a:bodyPr>
          <a:lstStyle/>
          <a:p>
            <a:pPr>
              <a:lnSpc>
                <a:spcPct val="150000"/>
              </a:lnSpc>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　解：</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对于一个</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的数组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，其转置矩阵是一个</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的矩阵</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，且</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TextBox 6"/>
          <p:cNvSpPr txBox="1"/>
          <p:nvPr/>
        </p:nvSpPr>
        <p:spPr>
          <a:xfrm>
            <a:off x="285723" y="2214554"/>
            <a:ext cx="553998" cy="1928826"/>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5.1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数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组</a:t>
            </a:r>
            <a:endPar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1643042" y="428604"/>
            <a:ext cx="5891224" cy="584775"/>
          </a:xfrm>
          <a:prstGeom prst="rect">
            <a:avLst/>
          </a:prstGeom>
          <a:noFill/>
          <a:ln w="9525">
            <a:noFill/>
            <a:miter lim="800000"/>
          </a:ln>
          <a:effectLst/>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5.2 </a:t>
            </a:r>
            <a:r>
              <a:rPr lang="zh-CN" altLang="en-US" sz="32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特殊</a:t>
            </a:r>
            <a:r>
              <a:rPr lang="zh-CN" altLang="en-US"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矩阵的压缩存储</a:t>
            </a:r>
            <a:endParaRPr lang="zh-CN" altLang="en-US"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
        <p:nvSpPr>
          <p:cNvPr id="95235" name="Text Box 3"/>
          <p:cNvSpPr txBox="1">
            <a:spLocks noChangeArrowheads="1"/>
          </p:cNvSpPr>
          <p:nvPr/>
        </p:nvSpPr>
        <p:spPr bwMode="auto">
          <a:xfrm>
            <a:off x="1142976" y="1571612"/>
            <a:ext cx="7604150" cy="1477328"/>
          </a:xfrm>
          <a:prstGeom prst="rect">
            <a:avLst/>
          </a:prstGeom>
          <a:noFill/>
          <a:ln w="9525">
            <a:noFill/>
            <a:miter lim="800000"/>
          </a:ln>
          <a:effectLst/>
        </p:spPr>
        <p:txBody>
          <a:bodyPr wrap="square">
            <a:spAutoFit/>
          </a:bodyPr>
          <a:lstStyle/>
          <a:p>
            <a:pPr marL="457200" indent="-457200">
              <a:lnSpc>
                <a:spcPts val="3200"/>
              </a:lnSpc>
              <a:spcBef>
                <a:spcPct val="50000"/>
              </a:spcBef>
              <a:buBlip>
                <a:blip r:embed="rId1"/>
              </a:buBlip>
            </a:pPr>
            <a:r>
              <a:rPr lang="zh-CN" altLang="en-US"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特殊</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矩阵</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是指非零元素或零元素的分布有一定规律的</a:t>
            </a:r>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矩阵。</a:t>
            </a:r>
            <a:endPar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200"/>
              </a:lnSpc>
              <a:spcBef>
                <a:spcPct val="500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为了</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节省存储空间，特别是在高阶矩阵的情况下，可以利用特殊矩阵的规律，对它们进行压缩存储。 </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285725" y="1500174"/>
            <a:ext cx="553998" cy="3929090"/>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5.2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特殊</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矩阵的压缩存储</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1285852" y="1357298"/>
            <a:ext cx="7429552" cy="400110"/>
          </a:xfrm>
          <a:prstGeom prst="rect">
            <a:avLst/>
          </a:prstGeom>
          <a:noFill/>
          <a:ln w="9525">
            <a:noFill/>
            <a:miter lim="800000"/>
          </a:ln>
          <a:effectLst/>
        </p:spPr>
        <p:txBody>
          <a:bodyPr wrap="square">
            <a:spAutoFit/>
          </a:bodyPr>
          <a:lstStyle/>
          <a:p>
            <a:pPr marL="457200" indent="-457200">
              <a:spcBef>
                <a:spcPct val="500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阶方阵的元素可以分为主对角线、上三角和下三角部分 </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pic>
        <p:nvPicPr>
          <p:cNvPr id="96260" name="Picture 4"/>
          <p:cNvPicPr>
            <a:picLocks noChangeAspect="1" noChangeArrowheads="1"/>
          </p:cNvPicPr>
          <p:nvPr/>
        </p:nvPicPr>
        <p:blipFill>
          <a:blip r:embed="rId2" cstate="print"/>
          <a:srcRect/>
          <a:stretch>
            <a:fillRect/>
          </a:stretch>
        </p:blipFill>
        <p:spPr bwMode="auto">
          <a:xfrm>
            <a:off x="1857356" y="2000240"/>
            <a:ext cx="5715000" cy="2324100"/>
          </a:xfrm>
          <a:prstGeom prst="rect">
            <a:avLst/>
          </a:prstGeom>
          <a:noFill/>
        </p:spPr>
      </p:pic>
      <p:sp>
        <p:nvSpPr>
          <p:cNvPr id="5" name="Text Box 2"/>
          <p:cNvSpPr txBox="1">
            <a:spLocks noChangeArrowheads="1"/>
          </p:cNvSpPr>
          <p:nvPr/>
        </p:nvSpPr>
        <p:spPr bwMode="auto">
          <a:xfrm>
            <a:off x="1322396" y="404813"/>
            <a:ext cx="3749670" cy="45720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spcBef>
                <a:spcPct val="50000"/>
              </a:spcBef>
            </a:pPr>
            <a:r>
              <a:rPr lang="en-US" altLang="zh-CN" dirty="0">
                <a:solidFill>
                  <a:srgbClr val="FF0000"/>
                </a:solidFill>
                <a:latin typeface="Consolas" panose="020B0609020204030204" pitchFamily="49" charset="0"/>
                <a:ea typeface="楷体" panose="02010609060101010101" pitchFamily="49" charset="-122"/>
                <a:cs typeface="Consolas" panose="020B0609020204030204" pitchFamily="49" charset="0"/>
              </a:rPr>
              <a:t>1. </a:t>
            </a:r>
            <a:r>
              <a:rPr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rPr>
              <a:t>对称矩阵的压缩存储</a:t>
            </a:r>
            <a:endParaRPr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1285852" y="4786322"/>
            <a:ext cx="7643866" cy="861774"/>
          </a:xfrm>
          <a:prstGeom prst="rect">
            <a:avLst/>
          </a:prstGeom>
          <a:noFill/>
        </p:spPr>
        <p:txBody>
          <a:bodyPr wrap="square" rtlCol="0">
            <a:spAutoFit/>
          </a:bodyPr>
          <a:lstStyle/>
          <a:p>
            <a:pPr marL="457200" indent="-457200">
              <a:lnSpc>
                <a:spcPts val="3000"/>
              </a:lnSpc>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若一个</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阶方阵</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的元素满足</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），则称其为</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阶对称矩阵</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TextBox 6"/>
          <p:cNvSpPr txBox="1"/>
          <p:nvPr/>
        </p:nvSpPr>
        <p:spPr>
          <a:xfrm>
            <a:off x="285725" y="1500174"/>
            <a:ext cx="553998" cy="3929090"/>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5.2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特殊</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矩阵的压缩存储</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Text Box 3"/>
          <p:cNvSpPr txBox="1">
            <a:spLocks noChangeArrowheads="1"/>
          </p:cNvSpPr>
          <p:nvPr/>
        </p:nvSpPr>
        <p:spPr bwMode="auto">
          <a:xfrm>
            <a:off x="1036644" y="1125538"/>
            <a:ext cx="7893074" cy="2451953"/>
          </a:xfrm>
          <a:prstGeom prst="rect">
            <a:avLst/>
          </a:prstGeom>
          <a:noFill/>
          <a:ln w="9525">
            <a:noFill/>
            <a:miter lim="800000"/>
          </a:ln>
          <a:effectLst/>
        </p:spPr>
        <p:txBody>
          <a:bodyPr wrap="square">
            <a:spAutoFit/>
          </a:bodyPr>
          <a:lstStyle/>
          <a:p>
            <a:pPr marL="457200" indent="-457200">
              <a:lnSpc>
                <a:spcPts val="3200"/>
              </a:lnSpc>
              <a:spcBef>
                <a:spcPts val="12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由于</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对称矩阵中的元素关于主对角线对称，因此在存储时可只存储对称矩阵中上</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三</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角</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对角线或</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下</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三</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角</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对角线中</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的元素，使得对称的元素共享一个</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存储空间</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200"/>
              </a:lnSpc>
              <a:spcBef>
                <a:spcPts val="12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这样</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，就可以将</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30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个元素压缩存储到</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个元素的空间</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中</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200"/>
              </a:lnSpc>
              <a:spcBef>
                <a:spcPts val="12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不</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失一般性，以行序为主序存储其</a:t>
            </a:r>
            <a:r>
              <a:rPr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下</a:t>
            </a:r>
            <a:r>
              <a:rPr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三</a:t>
            </a:r>
            <a:r>
              <a:rPr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角</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对角线</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的元素。</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285725" y="1500174"/>
            <a:ext cx="553998" cy="3929090"/>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5.2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特殊</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矩阵的压缩存储</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7154" name="Object 2"/>
          <p:cNvGraphicFramePr>
            <a:graphicFrameLocks noChangeAspect="1"/>
          </p:cNvGraphicFramePr>
          <p:nvPr/>
        </p:nvGraphicFramePr>
        <p:xfrm>
          <a:off x="2285984" y="428604"/>
          <a:ext cx="4071938" cy="1797050"/>
        </p:xfrm>
        <a:graphic>
          <a:graphicData uri="http://schemas.openxmlformats.org/presentationml/2006/ole">
            <mc:AlternateContent xmlns:mc="http://schemas.openxmlformats.org/markup-compatibility/2006">
              <mc:Choice xmlns:v="urn:schemas-microsoft-com:vml" Requires="v">
                <p:oleObj spid="_x0000_s4097" name="Equation" r:id="rId1" imgW="50901600" imgH="22555200" progId="Equation.3">
                  <p:embed/>
                </p:oleObj>
              </mc:Choice>
              <mc:Fallback>
                <p:oleObj name="Equation" r:id="rId1" imgW="50901600" imgH="22555200" progId="Equation.3">
                  <p:embed/>
                  <p:pic>
                    <p:nvPicPr>
                      <p:cNvPr id="0" name="Object 2"/>
                      <p:cNvPicPr>
                        <a:picLocks noChangeAspect="1"/>
                      </p:cNvPicPr>
                      <p:nvPr/>
                    </p:nvPicPr>
                    <p:blipFill>
                      <a:blip r:embed="rId2"/>
                      <a:stretch>
                        <a:fillRect/>
                      </a:stretch>
                    </p:blipFill>
                    <p:spPr>
                      <a:xfrm>
                        <a:off x="2285984" y="428604"/>
                        <a:ext cx="4071938" cy="1797050"/>
                      </a:xfrm>
                      <a:prstGeom prst="rect">
                        <a:avLst/>
                      </a:prstGeom>
                      <a:noFill/>
                      <a:ln w="9525">
                        <a:noFill/>
                      </a:ln>
                    </p:spPr>
                  </p:pic>
                </p:oleObj>
              </mc:Fallback>
            </mc:AlternateContent>
          </a:graphicData>
        </a:graphic>
      </p:graphicFrame>
      <p:grpSp>
        <p:nvGrpSpPr>
          <p:cNvPr id="10" name="组合 9"/>
          <p:cNvGrpSpPr/>
          <p:nvPr/>
        </p:nvGrpSpPr>
        <p:grpSpPr>
          <a:xfrm>
            <a:off x="3461657" y="470263"/>
            <a:ext cx="2455817" cy="2991774"/>
            <a:chOff x="3461657" y="470263"/>
            <a:chExt cx="2455817" cy="2991774"/>
          </a:xfrm>
        </p:grpSpPr>
        <p:sp>
          <p:nvSpPr>
            <p:cNvPr id="6" name="任意多边形 5"/>
            <p:cNvSpPr/>
            <p:nvPr/>
          </p:nvSpPr>
          <p:spPr>
            <a:xfrm>
              <a:off x="3461657" y="470263"/>
              <a:ext cx="2455817" cy="1776548"/>
            </a:xfrm>
            <a:custGeom>
              <a:avLst/>
              <a:gdLst>
                <a:gd name="connsiteX0" fmla="*/ 0 w 2455817"/>
                <a:gd name="connsiteY0" fmla="*/ 0 h 1776548"/>
                <a:gd name="connsiteX1" fmla="*/ 13063 w 2455817"/>
                <a:gd name="connsiteY1" fmla="*/ 1776548 h 1776548"/>
                <a:gd name="connsiteX2" fmla="*/ 2455817 w 2455817"/>
                <a:gd name="connsiteY2" fmla="*/ 1776548 h 1776548"/>
                <a:gd name="connsiteX3" fmla="*/ 0 w 2455817"/>
                <a:gd name="connsiteY3" fmla="*/ 0 h 1776548"/>
              </a:gdLst>
              <a:ahLst/>
              <a:cxnLst>
                <a:cxn ang="0">
                  <a:pos x="connsiteX0" y="connsiteY0"/>
                </a:cxn>
                <a:cxn ang="0">
                  <a:pos x="connsiteX1" y="connsiteY1"/>
                </a:cxn>
                <a:cxn ang="0">
                  <a:pos x="connsiteX2" y="connsiteY2"/>
                </a:cxn>
                <a:cxn ang="0">
                  <a:pos x="connsiteX3" y="connsiteY3"/>
                </a:cxn>
              </a:cxnLst>
              <a:rect l="l" t="t" r="r" b="b"/>
              <a:pathLst>
                <a:path w="2455817" h="1776548">
                  <a:moveTo>
                    <a:pt x="0" y="0"/>
                  </a:moveTo>
                  <a:cubicBezTo>
                    <a:pt x="4354" y="592183"/>
                    <a:pt x="8709" y="1184365"/>
                    <a:pt x="13063" y="1776548"/>
                  </a:cubicBezTo>
                  <a:lnTo>
                    <a:pt x="2455817" y="1776548"/>
                  </a:lnTo>
                  <a:lnTo>
                    <a:pt x="0" y="0"/>
                  </a:lnTo>
                  <a:close/>
                </a:path>
              </a:pathLst>
            </a:cu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4357686" y="2500306"/>
              <a:ext cx="285752" cy="428628"/>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8" name="TextBox 7"/>
            <p:cNvSpPr txBox="1"/>
            <p:nvPr/>
          </p:nvSpPr>
          <p:spPr>
            <a:xfrm>
              <a:off x="3786182" y="3000372"/>
              <a:ext cx="1357322" cy="461665"/>
            </a:xfrm>
            <a:prstGeom prst="rect">
              <a:avLst/>
            </a:prstGeom>
            <a:noFill/>
          </p:spPr>
          <p:txBody>
            <a:bodyPr wrap="square" rtlCol="0">
              <a:spAutoFit/>
            </a:bodyPr>
            <a:lstStyle/>
            <a:p>
              <a:r>
                <a:rPr lang="en-US" altLang="zh-CN" i="1" smtClean="0">
                  <a:solidFill>
                    <a:srgbClr val="0000FF"/>
                  </a:solidFill>
                  <a:latin typeface="Consolas" panose="020B0609020204030204" pitchFamily="49" charset="0"/>
                  <a:cs typeface="Consolas" panose="020B0609020204030204" pitchFamily="49" charset="0"/>
                </a:rPr>
                <a:t>B</a:t>
              </a:r>
              <a:r>
                <a:rPr lang="en-US" altLang="zh-CN" smtClean="0">
                  <a:solidFill>
                    <a:srgbClr val="0000FF"/>
                  </a:solidFill>
                  <a:latin typeface="Consolas" panose="020B0609020204030204" pitchFamily="49" charset="0"/>
                  <a:cs typeface="Consolas" panose="020B0609020204030204" pitchFamily="49" charset="0"/>
                </a:rPr>
                <a:t>={ </a:t>
              </a:r>
              <a:r>
                <a:rPr lang="en-US" altLang="zh-CN" i="1" smtClean="0">
                  <a:solidFill>
                    <a:srgbClr val="0000FF"/>
                  </a:solidFill>
                  <a:latin typeface="Consolas" panose="020B0609020204030204" pitchFamily="49" charset="0"/>
                  <a:cs typeface="Consolas" panose="020B0609020204030204" pitchFamily="49" charset="0"/>
                </a:rPr>
                <a:t>b</a:t>
              </a:r>
              <a:r>
                <a:rPr lang="en-US" altLang="zh-CN" i="1" baseline="-25000" smtClean="0">
                  <a:solidFill>
                    <a:srgbClr val="0000FF"/>
                  </a:solidFill>
                  <a:latin typeface="Consolas" panose="020B0609020204030204" pitchFamily="49" charset="0"/>
                  <a:cs typeface="Consolas" panose="020B0609020204030204" pitchFamily="49" charset="0"/>
                </a:rPr>
                <a:t>k</a:t>
              </a:r>
              <a:r>
                <a:rPr lang="en-US" altLang="zh-CN" smtClean="0">
                  <a:solidFill>
                    <a:srgbClr val="0000FF"/>
                  </a:solidFill>
                  <a:latin typeface="Consolas" panose="020B0609020204030204" pitchFamily="49" charset="0"/>
                  <a:cs typeface="Consolas" panose="020B0609020204030204" pitchFamily="49" charset="0"/>
                </a:rPr>
                <a:t> }</a:t>
              </a:r>
              <a:endParaRPr lang="zh-CN" altLang="en-US">
                <a:solidFill>
                  <a:srgbClr val="0000FF"/>
                </a:solidFill>
                <a:latin typeface="Consolas" panose="020B0609020204030204" pitchFamily="49" charset="0"/>
                <a:cs typeface="Consolas" panose="020B0609020204030204" pitchFamily="49" charset="0"/>
              </a:endParaRPr>
            </a:p>
          </p:txBody>
        </p:sp>
      </p:grpSp>
      <p:sp>
        <p:nvSpPr>
          <p:cNvPr id="9" name="TextBox 8"/>
          <p:cNvSpPr txBox="1"/>
          <p:nvPr/>
        </p:nvSpPr>
        <p:spPr>
          <a:xfrm>
            <a:off x="2571736" y="3714752"/>
            <a:ext cx="5643602" cy="2400657"/>
          </a:xfrm>
          <a:prstGeom prst="rect">
            <a:avLst/>
          </a:prstGeom>
          <a:noFill/>
        </p:spPr>
        <p:txBody>
          <a:bodyPr wrap="square" rtlCol="0">
            <a:spAutoFit/>
          </a:bodyPr>
          <a:lstStyle/>
          <a:p>
            <a:pPr marL="457200" indent="-457200">
              <a:lnSpc>
                <a:spcPts val="3000"/>
              </a:lnSpc>
              <a:buBlip>
                <a:blip r:embed="rId3"/>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行有</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3000"/>
              </a:lnSpc>
              <a:buBlip>
                <a:blip r:embed="rId3"/>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行有</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3000"/>
              </a:lnSpc>
              <a:buBlip>
                <a:blip r:embed="rId3"/>
              </a:buBlip>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3000"/>
              </a:lnSpc>
              <a:buBlip>
                <a:blip r:embed="rId3"/>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行有</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3000"/>
              </a:lnSpc>
              <a:buBlip>
                <a:blip r:embed="rId3"/>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在第</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行中，元素</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的前面亦有</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a:t>
            </a:r>
            <a:endPar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3000"/>
              </a:lnSpc>
              <a:buBlip>
                <a:blip r:embed="rId3"/>
              </a:buBlip>
            </a:pP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sz="20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en-US"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sz="20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en-US"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+1)/2+</a:t>
            </a:r>
            <a:r>
              <a:rPr lang="en-US" sz="20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j</a:t>
            </a:r>
            <a:endParaRPr lang="zh-CN" altLang="en-US" sz="200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TextBox 10"/>
          <p:cNvSpPr txBox="1"/>
          <p:nvPr/>
        </p:nvSpPr>
        <p:spPr>
          <a:xfrm>
            <a:off x="285725" y="1500174"/>
            <a:ext cx="553998" cy="3929090"/>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5.2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特殊</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矩阵的压缩存储</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1357290" y="1428736"/>
            <a:ext cx="7129462" cy="400110"/>
          </a:xfrm>
          <a:prstGeom prst="rect">
            <a:avLst/>
          </a:prstGeom>
          <a:noFill/>
          <a:ln w="9525">
            <a:noFill/>
            <a:miter lim="800000"/>
          </a:ln>
          <a:effectLst/>
        </p:spPr>
        <p:txBody>
          <a:bodyPr>
            <a:spAutoFit/>
          </a:bodyPr>
          <a:lstStyle/>
          <a:p>
            <a:pPr marL="457200" indent="-457200">
              <a:spcBef>
                <a:spcPct val="50000"/>
              </a:spcBef>
              <a:buBlip>
                <a:blip r:embed="rId1"/>
              </a:buBlip>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则</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中任一元素</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之间存在着如下对应关系： </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pic>
        <p:nvPicPr>
          <p:cNvPr id="98308" name="Picture 4"/>
          <p:cNvPicPr>
            <a:picLocks noChangeAspect="1" noChangeArrowheads="1"/>
          </p:cNvPicPr>
          <p:nvPr/>
        </p:nvPicPr>
        <p:blipFill>
          <a:blip r:embed="rId2" cstate="print"/>
          <a:srcRect/>
          <a:stretch>
            <a:fillRect/>
          </a:stretch>
        </p:blipFill>
        <p:spPr bwMode="auto">
          <a:xfrm>
            <a:off x="2428860" y="2143116"/>
            <a:ext cx="3714776" cy="1036503"/>
          </a:xfrm>
          <a:prstGeom prst="rect">
            <a:avLst/>
          </a:prstGeom>
          <a:noFill/>
        </p:spPr>
      </p:pic>
      <p:sp>
        <p:nvSpPr>
          <p:cNvPr id="5" name="TextBox 4"/>
          <p:cNvSpPr txBox="1"/>
          <p:nvPr/>
        </p:nvSpPr>
        <p:spPr>
          <a:xfrm>
            <a:off x="1285852" y="428604"/>
            <a:ext cx="6715172" cy="827021"/>
          </a:xfrm>
          <a:prstGeom prst="rect">
            <a:avLst/>
          </a:prstGeom>
          <a:noFill/>
        </p:spPr>
        <p:txBody>
          <a:bodyPr wrap="square" rtlCol="0">
            <a:spAutoFit/>
          </a:bodyPr>
          <a:lstStyle/>
          <a:p>
            <a:pPr marL="457200" indent="-457200">
              <a:lnSpc>
                <a:spcPts val="3000"/>
              </a:lnSpc>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中上三角部分元素</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），它的值等于</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，而</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元素在</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中的存储位置</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+1)/2+</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285725" y="1500174"/>
            <a:ext cx="553998" cy="3929090"/>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5.2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特殊</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矩阵的压缩存储</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1214414" y="357166"/>
            <a:ext cx="3963985" cy="45720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spcBef>
                <a:spcPct val="50000"/>
              </a:spcBef>
            </a:pPr>
            <a:r>
              <a:rPr lang="en-US" altLang="zh-CN" dirty="0">
                <a:solidFill>
                  <a:srgbClr val="FF0000"/>
                </a:solidFill>
                <a:latin typeface="Consolas" panose="020B0609020204030204" pitchFamily="49" charset="0"/>
                <a:ea typeface="楷体" panose="02010609060101010101" pitchFamily="49" charset="-122"/>
                <a:cs typeface="Consolas" panose="020B0609020204030204" pitchFamily="49" charset="0"/>
              </a:rPr>
              <a:t>2. </a:t>
            </a:r>
            <a:r>
              <a:rPr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rPr>
              <a:t>三角矩阵的压缩存储</a:t>
            </a:r>
            <a:endParaRPr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99331" name="Text Box 3"/>
          <p:cNvSpPr txBox="1">
            <a:spLocks noChangeArrowheads="1"/>
          </p:cNvSpPr>
          <p:nvPr/>
        </p:nvSpPr>
        <p:spPr bwMode="auto">
          <a:xfrm>
            <a:off x="1142976" y="1428736"/>
            <a:ext cx="7286676" cy="1887696"/>
          </a:xfrm>
          <a:prstGeom prst="rect">
            <a:avLst/>
          </a:prstGeom>
          <a:noFill/>
          <a:ln w="9525">
            <a:noFill/>
            <a:miter lim="800000"/>
          </a:ln>
          <a:effectLst/>
        </p:spPr>
        <p:txBody>
          <a:bodyPr wrap="square">
            <a:spAutoFit/>
          </a:bodyPr>
          <a:lstStyle/>
          <a:p>
            <a:pPr marL="457200" indent="-457200">
              <a:lnSpc>
                <a:spcPts val="3200"/>
              </a:lnSpc>
              <a:spcBef>
                <a:spcPct val="500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所谓</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阶下（上）三角矩阵，是指矩阵的上（下）三角（不包括对角线）中的元素均为</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常数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阶</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方阵</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200"/>
              </a:lnSpc>
              <a:spcBef>
                <a:spcPct val="500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以一维数组</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作为</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阶三角矩阵</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存储</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结构。</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285725" y="1500174"/>
            <a:ext cx="553998" cy="3929090"/>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5.2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特殊</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矩阵的压缩存储</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Text Box 4"/>
          <p:cNvSpPr txBox="1">
            <a:spLocks noChangeArrowheads="1"/>
          </p:cNvSpPr>
          <p:nvPr/>
        </p:nvSpPr>
        <p:spPr bwMode="auto">
          <a:xfrm>
            <a:off x="1806600" y="1071546"/>
            <a:ext cx="2736850" cy="400110"/>
          </a:xfrm>
          <a:prstGeom prst="rect">
            <a:avLst/>
          </a:prstGeom>
          <a:noFill/>
          <a:ln w="9525">
            <a:noFill/>
            <a:miter lim="800000"/>
          </a:ln>
          <a:effectLst/>
        </p:spPr>
        <p:txBody>
          <a:bodyPr>
            <a:spAutoFit/>
          </a:bodyPr>
          <a:lstStyle/>
          <a:p>
            <a:pPr>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上三角矩阵：</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pic>
        <p:nvPicPr>
          <p:cNvPr id="99333" name="Picture 5"/>
          <p:cNvPicPr>
            <a:picLocks noChangeAspect="1" noChangeArrowheads="1"/>
          </p:cNvPicPr>
          <p:nvPr/>
        </p:nvPicPr>
        <p:blipFill>
          <a:blip r:embed="rId1" cstate="print"/>
          <a:srcRect/>
          <a:stretch>
            <a:fillRect/>
          </a:stretch>
        </p:blipFill>
        <p:spPr bwMode="auto">
          <a:xfrm>
            <a:off x="3679850" y="1142984"/>
            <a:ext cx="3495675" cy="1009650"/>
          </a:xfrm>
          <a:prstGeom prst="rect">
            <a:avLst/>
          </a:prstGeom>
          <a:noFill/>
        </p:spPr>
      </p:pic>
      <p:sp>
        <p:nvSpPr>
          <p:cNvPr id="99334" name="Text Box 6"/>
          <p:cNvSpPr txBox="1">
            <a:spLocks noChangeArrowheads="1"/>
          </p:cNvSpPr>
          <p:nvPr/>
        </p:nvSpPr>
        <p:spPr bwMode="auto">
          <a:xfrm>
            <a:off x="1857356" y="2295509"/>
            <a:ext cx="2736850" cy="400110"/>
          </a:xfrm>
          <a:prstGeom prst="rect">
            <a:avLst/>
          </a:prstGeom>
          <a:noFill/>
          <a:ln w="9525">
            <a:noFill/>
            <a:miter lim="800000"/>
          </a:ln>
          <a:effectLst/>
        </p:spPr>
        <p:txBody>
          <a:bodyPr>
            <a:spAutoFit/>
          </a:bodyPr>
          <a:lstStyle/>
          <a:p>
            <a:pPr>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下三角矩阵：</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pic>
        <p:nvPicPr>
          <p:cNvPr id="99335" name="Picture 7"/>
          <p:cNvPicPr>
            <a:picLocks noChangeAspect="1" noChangeArrowheads="1"/>
          </p:cNvPicPr>
          <p:nvPr/>
        </p:nvPicPr>
        <p:blipFill>
          <a:blip r:embed="rId2" cstate="print"/>
          <a:srcRect/>
          <a:stretch>
            <a:fillRect/>
          </a:stretch>
        </p:blipFill>
        <p:spPr bwMode="auto">
          <a:xfrm>
            <a:off x="3606825" y="2405046"/>
            <a:ext cx="3648075" cy="1114425"/>
          </a:xfrm>
          <a:prstGeom prst="rect">
            <a:avLst/>
          </a:prstGeom>
          <a:noFill/>
        </p:spPr>
      </p:pic>
      <p:sp>
        <p:nvSpPr>
          <p:cNvPr id="99336" name="Text Box 8"/>
          <p:cNvSpPr txBox="1">
            <a:spLocks noChangeArrowheads="1"/>
          </p:cNvSpPr>
          <p:nvPr/>
        </p:nvSpPr>
        <p:spPr bwMode="auto">
          <a:xfrm>
            <a:off x="1928794" y="3590909"/>
            <a:ext cx="6121400" cy="400110"/>
          </a:xfrm>
          <a:prstGeom prst="rect">
            <a:avLst/>
          </a:prstGeom>
          <a:noFill/>
          <a:ln w="9525">
            <a:noFill/>
            <a:miter lim="800000"/>
          </a:ln>
          <a:effectLst/>
        </p:spPr>
        <p:txBody>
          <a:bodyPr>
            <a:spAutoFit/>
          </a:bodyPr>
          <a:lstStyle/>
          <a:p>
            <a:pPr>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其中，</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的元素</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baseline="-2500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+1)/2</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中存放常数</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 name="TextBox 7"/>
          <p:cNvSpPr txBox="1"/>
          <p:nvPr/>
        </p:nvSpPr>
        <p:spPr>
          <a:xfrm>
            <a:off x="285725" y="1500174"/>
            <a:ext cx="553998" cy="3929090"/>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5.2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特殊</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矩阵的压缩存储</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Text Box 8"/>
          <p:cNvSpPr txBox="1">
            <a:spLocks noChangeArrowheads="1"/>
          </p:cNvSpPr>
          <p:nvPr/>
        </p:nvSpPr>
        <p:spPr bwMode="auto">
          <a:xfrm>
            <a:off x="2571736" y="357166"/>
            <a:ext cx="4106860" cy="584775"/>
          </a:xfrm>
          <a:prstGeom prst="rect">
            <a:avLst/>
          </a:prstGeom>
          <a:noFill/>
          <a:ln w="9525">
            <a:noFill/>
            <a:miter lim="800000"/>
          </a:ln>
          <a:effectLst/>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5.1  </a:t>
            </a:r>
            <a:r>
              <a:rPr lang="zh-CN" altLang="en-US"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数 组</a:t>
            </a:r>
            <a:endParaRPr lang="zh-CN" altLang="en-US"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
        <p:nvSpPr>
          <p:cNvPr id="3081" name="Text Box 9"/>
          <p:cNvSpPr txBox="1">
            <a:spLocks noChangeArrowheads="1"/>
          </p:cNvSpPr>
          <p:nvPr/>
        </p:nvSpPr>
        <p:spPr bwMode="auto">
          <a:xfrm>
            <a:off x="1214414" y="1285860"/>
            <a:ext cx="328614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5.1.1 </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数组的定义</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082" name="Text Box 10"/>
          <p:cNvSpPr txBox="1">
            <a:spLocks noChangeArrowheads="1"/>
          </p:cNvSpPr>
          <p:nvPr/>
        </p:nvSpPr>
        <p:spPr bwMode="auto">
          <a:xfrm>
            <a:off x="1357290" y="2214554"/>
            <a:ext cx="7358114" cy="1887696"/>
          </a:xfrm>
          <a:prstGeom prst="rect">
            <a:avLst/>
          </a:prstGeom>
          <a:noFill/>
          <a:ln w="9525">
            <a:noFill/>
            <a:miter lim="800000"/>
          </a:ln>
          <a:effectLst/>
        </p:spPr>
        <p:txBody>
          <a:bodyPr wrap="square">
            <a:spAutoFit/>
          </a:bodyPr>
          <a:lstStyle/>
          <a:p>
            <a:pPr marL="457200" indent="-457200">
              <a:lnSpc>
                <a:spcPts val="3200"/>
              </a:lnSpc>
              <a:spcBef>
                <a:spcPct val="500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维数组是</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&gt;1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个</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相同性质的</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数据元素</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构成的有限序列，它本身就是一个</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线性表</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200"/>
              </a:lnSpc>
              <a:spcBef>
                <a:spcPct val="500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二</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维数组可以看成是这样的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一</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个线性表</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，它的每个数据元素也是</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一</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个线性表。</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085" name="Rectangle 13"/>
          <p:cNvSpPr>
            <a:spLocks noChangeArrowheads="1"/>
          </p:cNvSpPr>
          <p:nvPr/>
        </p:nvSpPr>
        <p:spPr bwMode="auto">
          <a:xfrm>
            <a:off x="0" y="3043238"/>
            <a:ext cx="9144000" cy="0"/>
          </a:xfrm>
          <a:prstGeom prst="rect">
            <a:avLst/>
          </a:prstGeom>
          <a:noFill/>
          <a:ln w="9525">
            <a:noFill/>
            <a:miter lim="800000"/>
          </a:ln>
          <a:effectLst/>
        </p:spPr>
        <p:txBody>
          <a:bodyPr wrap="none" anchor="ctr">
            <a:spAutoFit/>
          </a:bodyPr>
          <a:lstStyle/>
          <a:p>
            <a:endParaRPr lang="zh-CN" altLang="en-US"/>
          </a:p>
        </p:txBody>
      </p:sp>
      <p:sp>
        <p:nvSpPr>
          <p:cNvPr id="8" name="TextBox 7"/>
          <p:cNvSpPr txBox="1"/>
          <p:nvPr/>
        </p:nvSpPr>
        <p:spPr>
          <a:xfrm>
            <a:off x="285723" y="2214554"/>
            <a:ext cx="553998" cy="1928826"/>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5.1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数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组</a:t>
            </a:r>
            <a:endPar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1071538" y="357166"/>
            <a:ext cx="4105274" cy="45720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spcBef>
                <a:spcPct val="50000"/>
              </a:spcBef>
            </a:pPr>
            <a:r>
              <a:rPr lang="en-US" altLang="zh-CN" dirty="0">
                <a:solidFill>
                  <a:srgbClr val="FF0000"/>
                </a:solidFill>
                <a:latin typeface="Consolas" panose="020B0609020204030204" pitchFamily="49" charset="0"/>
                <a:ea typeface="楷体" panose="02010609060101010101" pitchFamily="49" charset="-122"/>
                <a:cs typeface="Consolas" panose="020B0609020204030204" pitchFamily="49" charset="0"/>
              </a:rPr>
              <a:t>3. </a:t>
            </a:r>
            <a:r>
              <a:rPr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rPr>
              <a:t>对角矩阵的压缩存储</a:t>
            </a:r>
            <a:endParaRPr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100355" name="Text Box 3"/>
          <p:cNvSpPr txBox="1">
            <a:spLocks noChangeArrowheads="1"/>
          </p:cNvSpPr>
          <p:nvPr/>
        </p:nvSpPr>
        <p:spPr bwMode="auto">
          <a:xfrm>
            <a:off x="1182692" y="1052513"/>
            <a:ext cx="7461274" cy="1436162"/>
          </a:xfrm>
          <a:prstGeom prst="rect">
            <a:avLst/>
          </a:prstGeom>
          <a:noFill/>
          <a:ln w="9525">
            <a:noFill/>
            <a:miter lim="800000"/>
          </a:ln>
          <a:effectLst/>
        </p:spPr>
        <p:txBody>
          <a:bodyPr wrap="square">
            <a:spAutoFit/>
          </a:bodyPr>
          <a:lstStyle/>
          <a:p>
            <a:pPr marL="457200" indent="-457200">
              <a:lnSpc>
                <a:spcPts val="3200"/>
              </a:lnSpc>
              <a:spcBef>
                <a:spcPct val="500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若</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一个</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阶方阵</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满足其所有非零元素都集中在以主对角线为中心的带状区域中，则称其为</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阶</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对角矩阵</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200"/>
              </a:lnSpc>
              <a:spcBef>
                <a:spcPct val="500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主对角线上下方各有</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条次对角线，称</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为矩阵半带宽 。</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pic>
        <p:nvPicPr>
          <p:cNvPr id="100356" name="Picture 4"/>
          <p:cNvPicPr>
            <a:picLocks noChangeAspect="1" noChangeArrowheads="1"/>
          </p:cNvPicPr>
          <p:nvPr/>
        </p:nvPicPr>
        <p:blipFill>
          <a:blip r:embed="rId2" cstate="print"/>
          <a:srcRect/>
          <a:stretch>
            <a:fillRect/>
          </a:stretch>
        </p:blipFill>
        <p:spPr bwMode="auto">
          <a:xfrm>
            <a:off x="2714612" y="2786058"/>
            <a:ext cx="3000375" cy="2133600"/>
          </a:xfrm>
          <a:prstGeom prst="rect">
            <a:avLst/>
          </a:prstGeom>
          <a:noFill/>
        </p:spPr>
      </p:pic>
      <p:sp>
        <p:nvSpPr>
          <p:cNvPr id="7" name="TextBox 6"/>
          <p:cNvSpPr txBox="1"/>
          <p:nvPr/>
        </p:nvSpPr>
        <p:spPr>
          <a:xfrm>
            <a:off x="285725" y="1500174"/>
            <a:ext cx="553998" cy="3929090"/>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5.2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特殊</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矩阵的压缩存储</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Text Box 5"/>
          <p:cNvSpPr txBox="1">
            <a:spLocks noChangeArrowheads="1"/>
          </p:cNvSpPr>
          <p:nvPr/>
        </p:nvSpPr>
        <p:spPr bwMode="auto">
          <a:xfrm>
            <a:off x="1428728" y="857232"/>
            <a:ext cx="7143800" cy="1631216"/>
          </a:xfrm>
          <a:prstGeom prst="rect">
            <a:avLst/>
          </a:prstGeom>
          <a:noFill/>
          <a:ln w="9525">
            <a:noFill/>
            <a:miter lim="800000"/>
          </a:ln>
          <a:effectLst/>
        </p:spPr>
        <p:txBody>
          <a:bodyPr wrap="square">
            <a:spAutoFit/>
          </a:bodyPr>
          <a:lstStyle/>
          <a:p>
            <a:pPr>
              <a:lnSpc>
                <a:spcPct val="150000"/>
              </a:lnSpc>
              <a:spcBef>
                <a:spcPct val="500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的三对角矩阵</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，只存储其非零元素，并按行优先存储到一维数组</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中，将</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的非零元素</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存储到</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的元素</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 </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spcBef>
                <a:spcPct val="50000"/>
              </a:spcBef>
            </a:pPr>
            <a:r>
              <a:rPr lang="zh-CN" altLang="en-US"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dirty="0">
                <a:solidFill>
                  <a:srgbClr val="FF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err="1">
                <a:solidFill>
                  <a:srgbClr val="FF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dirty="0" err="1">
                <a:solidFill>
                  <a:srgbClr val="FF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err="1">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FF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285725" y="1500174"/>
            <a:ext cx="553998" cy="3929090"/>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5.2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特殊</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矩阵的压缩存储</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2285984" y="357166"/>
            <a:ext cx="4676778" cy="584775"/>
          </a:xfrm>
          <a:prstGeom prst="rect">
            <a:avLst/>
          </a:prstGeom>
          <a:noFill/>
          <a:ln w="9525">
            <a:noFill/>
            <a:miter lim="800000"/>
          </a:ln>
          <a:effectLst/>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5.3  </a:t>
            </a:r>
            <a:r>
              <a:rPr lang="zh-CN" altLang="en-US"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稀 疏 矩 阵</a:t>
            </a:r>
            <a:endParaRPr lang="zh-CN" altLang="en-US"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
        <p:nvSpPr>
          <p:cNvPr id="101379" name="Text Box 3"/>
          <p:cNvSpPr txBox="1">
            <a:spLocks noChangeArrowheads="1"/>
          </p:cNvSpPr>
          <p:nvPr/>
        </p:nvSpPr>
        <p:spPr bwMode="auto">
          <a:xfrm>
            <a:off x="1428728" y="1473347"/>
            <a:ext cx="7215238" cy="2862322"/>
          </a:xfrm>
          <a:prstGeom prst="rect">
            <a:avLst/>
          </a:prstGeom>
          <a:noFill/>
          <a:ln w="9525">
            <a:noFill/>
            <a:miter lim="800000"/>
          </a:ln>
          <a:effectLst/>
        </p:spPr>
        <p:txBody>
          <a:bodyPr wrap="square">
            <a:spAutoFit/>
          </a:bodyPr>
          <a:lstStyle/>
          <a:p>
            <a:pPr marL="457200" indent="-457200">
              <a:lnSpc>
                <a:spcPts val="3200"/>
              </a:lnSpc>
              <a:spcBef>
                <a:spcPct val="500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个阶数较大的矩阵中的非零元素个数</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相对于矩阵元素的总个数</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十分小时，即</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&lt;&lt;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时，称该矩阵为</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稀疏矩阵</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200"/>
              </a:lnSpc>
              <a:spcBef>
                <a:spcPct val="500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一个</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100×100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的矩阵，若其中只有</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100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个非零元素，就可称其为稀疏矩阵。</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200"/>
              </a:lnSpc>
              <a:spcBef>
                <a:spcPct val="500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稀疏矩阵</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的压缩存储方法是只存储非零元素，主要有三元组和十字链表两种方法。</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231795" y="2000240"/>
            <a:ext cx="553998" cy="2786082"/>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5.3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稀 疏 矩 阵</a:t>
            </a:r>
            <a:endPar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1109668" y="357166"/>
            <a:ext cx="5391158"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en-US" altLang="zh-CN" sz="2800">
                <a:solidFill>
                  <a:srgbClr val="FF0000"/>
                </a:solidFill>
                <a:latin typeface="微软雅黑" panose="020B0503020204020204" pitchFamily="34" charset="-122"/>
                <a:ea typeface="微软雅黑" panose="020B0503020204020204" pitchFamily="34" charset="-122"/>
              </a:rPr>
              <a:t>5.3.1 </a:t>
            </a:r>
            <a:r>
              <a:rPr lang="zh-CN" altLang="en-US" sz="2800" smtClean="0">
                <a:solidFill>
                  <a:srgbClr val="FF0000"/>
                </a:solidFill>
                <a:latin typeface="微软雅黑" panose="020B0503020204020204" pitchFamily="34" charset="-122"/>
                <a:ea typeface="微软雅黑" panose="020B0503020204020204" pitchFamily="34" charset="-122"/>
              </a:rPr>
              <a:t>稀疏矩阵</a:t>
            </a:r>
            <a:r>
              <a:rPr lang="zh-CN" altLang="en-US" sz="2800" dirty="0">
                <a:solidFill>
                  <a:srgbClr val="FF0000"/>
                </a:solidFill>
                <a:latin typeface="微软雅黑" panose="020B0503020204020204" pitchFamily="34" charset="-122"/>
                <a:ea typeface="微软雅黑" panose="020B0503020204020204" pitchFamily="34" charset="-122"/>
              </a:rPr>
              <a:t>的三元组表示</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
        <p:nvSpPr>
          <p:cNvPr id="102403" name="Text Box 3"/>
          <p:cNvSpPr txBox="1">
            <a:spLocks noChangeArrowheads="1"/>
          </p:cNvSpPr>
          <p:nvPr/>
        </p:nvSpPr>
        <p:spPr bwMode="auto">
          <a:xfrm>
            <a:off x="1500166" y="1484360"/>
            <a:ext cx="7032677" cy="2708434"/>
          </a:xfrm>
          <a:prstGeom prst="rect">
            <a:avLst/>
          </a:prstGeom>
          <a:noFill/>
          <a:ln w="9525">
            <a:noFill/>
            <a:miter lim="800000"/>
          </a:ln>
          <a:effectLst/>
        </p:spPr>
        <p:txBody>
          <a:bodyPr wrap="square">
            <a:spAutoFit/>
          </a:bodyPr>
          <a:lstStyle/>
          <a:p>
            <a:pPr marL="457200" indent="-457200">
              <a:lnSpc>
                <a:spcPts val="3200"/>
              </a:lnSpc>
              <a:spcBef>
                <a:spcPct val="500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由于</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稀疏矩阵中非零元素的分布没有任何规律，所以在存储非零元素时还必须同时存储该非零元素所对应的行下标和列</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下标</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200"/>
              </a:lnSpc>
              <a:spcBef>
                <a:spcPct val="500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这样</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稀疏矩阵中的每一个非零元素需由一个三元组</a:t>
            </a:r>
            <a:r>
              <a:rPr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FF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dirty="0" err="1">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FF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dirty="0" err="1">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FF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dirty="0" err="1">
                <a:solidFill>
                  <a:srgbClr val="FF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baseline="-25000" dirty="0" err="1">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baseline="-25000" dirty="0" err="1">
                <a:solidFill>
                  <a:srgbClr val="FF00FF"/>
                </a:solidFill>
                <a:latin typeface="Consolas" panose="020B0609020204030204" pitchFamily="49" charset="0"/>
                <a:ea typeface="楷体" panose="02010609060101010101" pitchFamily="49" charset="-122"/>
                <a:cs typeface="Consolas" panose="020B0609020204030204" pitchFamily="49" charset="0"/>
              </a:rPr>
              <a:t>j</a:t>
            </a:r>
            <a:r>
              <a:rPr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唯一确定，稀疏矩阵中的所有非零元素构成三元组线性表。 </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231795" y="2000240"/>
            <a:ext cx="553998" cy="2786082"/>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5.3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稀 疏 矩 阵</a:t>
            </a:r>
            <a:endPar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Text Box 3"/>
          <p:cNvSpPr txBox="1">
            <a:spLocks noChangeArrowheads="1"/>
          </p:cNvSpPr>
          <p:nvPr/>
        </p:nvSpPr>
        <p:spPr bwMode="auto">
          <a:xfrm>
            <a:off x="1077945" y="3386080"/>
            <a:ext cx="8066087" cy="400110"/>
          </a:xfrm>
          <a:prstGeom prst="rect">
            <a:avLst/>
          </a:prstGeom>
          <a:noFill/>
          <a:ln w="9525">
            <a:noFill/>
            <a:miter lim="800000"/>
          </a:ln>
          <a:effectLst/>
        </p:spPr>
        <p:txBody>
          <a:bodyPr>
            <a:spAutoFit/>
          </a:bodyPr>
          <a:lstStyle/>
          <a:p>
            <a:pPr>
              <a:spcBef>
                <a:spcPct val="50000"/>
              </a:spcBef>
            </a:pPr>
            <a:r>
              <a:rPr lang="en-US" altLang="zh-CN" sz="2000" dirty="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0,2,1</a:t>
            </a:r>
            <a:r>
              <a:rPr lang="en-US" altLang="zh-CN" sz="2000" smtClean="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1,1,2</a:t>
            </a:r>
            <a:r>
              <a:rPr lang="en-US" altLang="zh-CN" sz="2000" smtClean="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2,0,3</a:t>
            </a:r>
            <a:r>
              <a:rPr lang="en-US" altLang="zh-CN" sz="2000" smtClean="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3,3,5</a:t>
            </a:r>
            <a:r>
              <a:rPr lang="en-US" altLang="zh-CN" sz="2000" smtClean="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4,4,6</a:t>
            </a:r>
            <a:r>
              <a:rPr lang="en-US" altLang="zh-CN" sz="2000" smtClean="0">
                <a:solidFill>
                  <a:srgbClr val="0000FF"/>
                </a:solidFill>
                <a:latin typeface="Consolas" panose="020B0609020204030204" pitchFamily="49" charset="0"/>
                <a:cs typeface="Consolas" panose="020B0609020204030204" pitchFamily="49" charset="0"/>
              </a:rPr>
              <a:t>),(</a:t>
            </a:r>
            <a:r>
              <a:rPr lang="en-US" altLang="zh-CN" sz="2000">
                <a:solidFill>
                  <a:srgbClr val="0000FF"/>
                </a:solidFill>
                <a:latin typeface="Consolas" panose="020B0609020204030204" pitchFamily="49" charset="0"/>
                <a:cs typeface="Consolas" panose="020B0609020204030204" pitchFamily="49" charset="0"/>
              </a:rPr>
              <a:t>5,5,7</a:t>
            </a:r>
            <a:r>
              <a:rPr lang="en-US" altLang="zh-CN" sz="2000" smtClean="0">
                <a:solidFill>
                  <a:srgbClr val="0000FF"/>
                </a:solidFill>
                <a:latin typeface="Consolas" panose="020B0609020204030204" pitchFamily="49" charset="0"/>
                <a:cs typeface="Consolas" panose="020B0609020204030204" pitchFamily="49" charset="0"/>
              </a:rPr>
              <a:t>),(</a:t>
            </a:r>
            <a:r>
              <a:rPr lang="en-US" altLang="zh-CN" sz="2000" dirty="0">
                <a:solidFill>
                  <a:srgbClr val="0000FF"/>
                </a:solidFill>
                <a:latin typeface="Consolas" panose="020B0609020204030204" pitchFamily="49" charset="0"/>
                <a:cs typeface="Consolas" panose="020B0609020204030204" pitchFamily="49" charset="0"/>
              </a:rPr>
              <a:t>5,6,4)) </a:t>
            </a:r>
            <a:endParaRPr lang="en-US" altLang="zh-CN" sz="2000" dirty="0">
              <a:solidFill>
                <a:srgbClr val="0000FF"/>
              </a:solidFill>
              <a:latin typeface="Consolas" panose="020B0609020204030204" pitchFamily="49" charset="0"/>
              <a:cs typeface="Consolas" panose="020B0609020204030204" pitchFamily="49" charset="0"/>
            </a:endParaRPr>
          </a:p>
        </p:txBody>
      </p:sp>
      <p:sp>
        <p:nvSpPr>
          <p:cNvPr id="103429" name="Rectangle 5"/>
          <p:cNvSpPr>
            <a:spLocks noChangeArrowheads="1"/>
          </p:cNvSpPr>
          <p:nvPr/>
        </p:nvSpPr>
        <p:spPr bwMode="auto">
          <a:xfrm>
            <a:off x="0" y="2909888"/>
            <a:ext cx="9144000" cy="0"/>
          </a:xfrm>
          <a:prstGeom prst="rect">
            <a:avLst/>
          </a:prstGeom>
          <a:noFill/>
          <a:ln w="9525">
            <a:noFill/>
            <a:miter lim="800000"/>
          </a:ln>
          <a:effectLst/>
        </p:spPr>
        <p:txBody>
          <a:bodyPr wrap="none" anchor="ctr">
            <a:spAutoFit/>
          </a:bodyPr>
          <a:lstStyle/>
          <a:p>
            <a:endParaRPr lang="zh-CN" altLang="en-US"/>
          </a:p>
        </p:txBody>
      </p:sp>
      <p:graphicFrame>
        <p:nvGraphicFramePr>
          <p:cNvPr id="103428" name="Object 4"/>
          <p:cNvGraphicFramePr>
            <a:graphicFrameLocks noChangeAspect="1"/>
          </p:cNvGraphicFramePr>
          <p:nvPr/>
        </p:nvGraphicFramePr>
        <p:xfrm>
          <a:off x="2928926" y="476250"/>
          <a:ext cx="3264171" cy="2309808"/>
        </p:xfrm>
        <a:graphic>
          <a:graphicData uri="http://schemas.openxmlformats.org/presentationml/2006/ole">
            <mc:AlternateContent xmlns:mc="http://schemas.openxmlformats.org/markup-compatibility/2006">
              <mc:Choice xmlns:v="urn:schemas-microsoft-com:vml" Requires="v">
                <p:oleObj spid="_x0000_s5121" name="公式" r:id="rId1" imgW="39014400" imgH="27736800" progId="Equation.3">
                  <p:embed/>
                </p:oleObj>
              </mc:Choice>
              <mc:Fallback>
                <p:oleObj name="公式" r:id="rId1" imgW="39014400" imgH="27736800" progId="Equation.3">
                  <p:embed/>
                  <p:pic>
                    <p:nvPicPr>
                      <p:cNvPr id="0" name="图片 5120"/>
                      <p:cNvPicPr>
                        <a:picLocks noChangeAspect="1"/>
                      </p:cNvPicPr>
                      <p:nvPr/>
                    </p:nvPicPr>
                    <p:blipFill>
                      <a:blip r:embed="rId2"/>
                      <a:stretch>
                        <a:fillRect/>
                      </a:stretch>
                    </p:blipFill>
                    <p:spPr>
                      <a:xfrm>
                        <a:off x="2928926" y="476250"/>
                        <a:ext cx="3264171" cy="2309808"/>
                      </a:xfrm>
                      <a:prstGeom prst="rect">
                        <a:avLst/>
                      </a:prstGeom>
                      <a:noFill/>
                      <a:ln w="9525">
                        <a:noFill/>
                      </a:ln>
                    </p:spPr>
                  </p:pic>
                </p:oleObj>
              </mc:Fallback>
            </mc:AlternateContent>
          </a:graphicData>
        </a:graphic>
      </p:graphicFrame>
      <p:sp>
        <p:nvSpPr>
          <p:cNvPr id="103430" name="AutoShape 6"/>
          <p:cNvSpPr>
            <a:spLocks noChangeArrowheads="1"/>
          </p:cNvSpPr>
          <p:nvPr/>
        </p:nvSpPr>
        <p:spPr bwMode="auto">
          <a:xfrm>
            <a:off x="4786315" y="2811403"/>
            <a:ext cx="214314" cy="504825"/>
          </a:xfrm>
          <a:prstGeom prst="downArrow">
            <a:avLst>
              <a:gd name="adj1" fmla="val 50000"/>
              <a:gd name="adj2" fmla="val 25000"/>
            </a:avLst>
          </a:prstGeom>
        </p:spPr>
        <p:style>
          <a:lnRef idx="1">
            <a:schemeClr val="accent3"/>
          </a:lnRef>
          <a:fillRef idx="3">
            <a:schemeClr val="accent3"/>
          </a:fillRef>
          <a:effectRef idx="2">
            <a:schemeClr val="accent3"/>
          </a:effectRef>
          <a:fontRef idx="minor">
            <a:schemeClr val="lt1"/>
          </a:fontRef>
        </p:style>
        <p:txBody>
          <a:bodyPr vert="eaVert" wrap="none" anchor="ctr"/>
          <a:lstStyle/>
          <a:p>
            <a:endParaRPr lang="zh-CN" altLang="en-US"/>
          </a:p>
        </p:txBody>
      </p:sp>
      <p:sp>
        <p:nvSpPr>
          <p:cNvPr id="7" name="TextBox 6"/>
          <p:cNvSpPr txBox="1"/>
          <p:nvPr/>
        </p:nvSpPr>
        <p:spPr>
          <a:xfrm>
            <a:off x="231795" y="2000240"/>
            <a:ext cx="553998" cy="2786082"/>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5.3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稀 疏 矩 阵</a:t>
            </a:r>
            <a:endPar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1285852" y="500042"/>
            <a:ext cx="5786478" cy="400110"/>
          </a:xfrm>
          <a:prstGeom prst="rect">
            <a:avLst/>
          </a:prstGeom>
          <a:noFill/>
          <a:ln w="9525">
            <a:noFill/>
            <a:miter lim="800000"/>
          </a:ln>
          <a:effectLst/>
        </p:spPr>
        <p:txBody>
          <a:bodyPr wrap="square">
            <a:spAutoFit/>
          </a:bodyPr>
          <a:lstStyle/>
          <a:p>
            <a:pPr>
              <a:spcBef>
                <a:spcPct val="50000"/>
              </a:spcBef>
            </a:pPr>
            <a:r>
              <a:rPr lang="zh-CN" altLang="en-US" sz="2000" dirty="0">
                <a:solidFill>
                  <a:srgbClr val="0000FF"/>
                </a:solidFill>
                <a:ea typeface="楷体" panose="02010609060101010101" pitchFamily="49" charset="-122"/>
                <a:cs typeface="Times New Roman" panose="02020603050405020304" pitchFamily="18" charset="0"/>
              </a:rPr>
              <a:t>三元组顺序表的数据结构可定义如下： </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104451" name="Text Box 3"/>
          <p:cNvSpPr txBox="1">
            <a:spLocks noChangeArrowheads="1"/>
          </p:cNvSpPr>
          <p:nvPr/>
        </p:nvSpPr>
        <p:spPr bwMode="auto">
          <a:xfrm>
            <a:off x="1285852" y="1285860"/>
            <a:ext cx="7429552" cy="3964501"/>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lIns="180000" tIns="180000" bIns="180000">
            <a:spAutoFit/>
          </a:bodyPr>
          <a:lstStyle/>
          <a:p>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#define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MaxSize</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100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矩阵中非零元素的最多个数</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typedef</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struct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r;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行号</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c;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列号</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ElemType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d;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元素值为</a:t>
            </a:r>
            <a:r>
              <a:rPr lang="en-US" altLang="zh-CN" sz="1800" dirty="0" err="1">
                <a:solidFill>
                  <a:srgbClr val="00B0F0"/>
                </a:solidFill>
                <a:latin typeface="Consolas" panose="020B0609020204030204" pitchFamily="49" charset="0"/>
                <a:ea typeface="仿宋" panose="02010609060101010101" pitchFamily="49" charset="-122"/>
                <a:cs typeface="Consolas" panose="020B0609020204030204" pitchFamily="49" charset="0"/>
              </a:rPr>
              <a:t>ElemType</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类型</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TupNode</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三元组定义</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typedef</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struct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rows;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行数</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cols;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列数</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nums</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非零元素个数</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TupNode</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data[</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MaxSize</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FF0000"/>
                </a:solidFill>
                <a:latin typeface="Consolas" panose="020B0609020204030204" pitchFamily="49" charset="0"/>
                <a:ea typeface="仿宋" panose="02010609060101010101" pitchFamily="49" charset="-122"/>
                <a:cs typeface="Consolas" panose="020B0609020204030204" pitchFamily="49" charset="0"/>
              </a:rPr>
              <a:t>TSMatrix</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三元组顺序表定义</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TextBox 3"/>
          <p:cNvSpPr txBox="1"/>
          <p:nvPr/>
        </p:nvSpPr>
        <p:spPr>
          <a:xfrm>
            <a:off x="231793" y="2000240"/>
            <a:ext cx="553998" cy="2214578"/>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ea typeface="隶书" panose="02010509060101010101" pitchFamily="49" charset="-122"/>
              </a:rPr>
              <a:t>5.3  </a:t>
            </a:r>
            <a:r>
              <a:rPr lang="zh-CN" altLang="en-US" dirty="0" smtClean="0">
                <a:ln w="11430"/>
                <a:solidFill>
                  <a:srgbClr val="FF0000"/>
                </a:solidFill>
                <a:effectLst>
                  <a:outerShdw blurRad="50800" dist="39000" dir="5460000" algn="tl">
                    <a:srgbClr val="000000">
                      <a:alpha val="38000"/>
                    </a:srgbClr>
                  </a:outerShdw>
                </a:effectLst>
                <a:ea typeface="隶书" panose="02010509060101010101" pitchFamily="49" charset="-122"/>
              </a:rPr>
              <a:t>稀 疏 矩 阵</a:t>
            </a:r>
            <a:endParaRPr lang="zh-CN" altLang="en-US" dirty="0" smtClean="0">
              <a:ln w="11430"/>
              <a:solidFill>
                <a:srgbClr val="FF0000"/>
              </a:solidFill>
              <a:effectLst>
                <a:outerShdw blurRad="50800" dist="39000" dir="5460000" algn="tl">
                  <a:srgbClr val="000000">
                    <a:alpha val="38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728" y="857232"/>
            <a:ext cx="7358114" cy="1985159"/>
          </a:xfrm>
          <a:prstGeom prst="rect">
            <a:avLst/>
          </a:prstGeom>
          <a:no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5.4</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一个稀疏矩阵采用三元组表示压缩存储后，和直接采用二维数组存储相比会失去（  ）特性。</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顺序存储</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B.</a:t>
            </a:r>
            <a:r>
              <a:rPr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随机存取</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C.</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输入输出</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D.</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以上都不对</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231795" y="2000240"/>
            <a:ext cx="553998" cy="2786082"/>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5.3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稀 疏 矩 阵</a:t>
            </a:r>
            <a:endPar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 name="Text Box 10"/>
          <p:cNvSpPr txBox="1">
            <a:spLocks noChangeArrowheads="1"/>
          </p:cNvSpPr>
          <p:nvPr/>
        </p:nvSpPr>
        <p:spPr bwMode="auto">
          <a:xfrm>
            <a:off x="1285852" y="500042"/>
            <a:ext cx="7643866" cy="957250"/>
          </a:xfrm>
          <a:prstGeom prst="rect">
            <a:avLst/>
          </a:prstGeom>
          <a:noFill/>
          <a:ln w="9525">
            <a:noFill/>
            <a:miter lim="800000"/>
          </a:ln>
          <a:effectLst/>
        </p:spPr>
        <p:txBody>
          <a:bodyPr wrap="square">
            <a:spAutoFit/>
          </a:bodyPr>
          <a:lstStyle/>
          <a:p>
            <a:pPr>
              <a:lnSpc>
                <a:spcPct val="150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例如，以下的二维数组</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以</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行</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列的矩阵形式表示，它可以看成是一个线性表的线性表：</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085" name="Rectangle 13"/>
          <p:cNvSpPr>
            <a:spLocks noChangeArrowheads="1"/>
          </p:cNvSpPr>
          <p:nvPr/>
        </p:nvSpPr>
        <p:spPr bwMode="auto">
          <a:xfrm>
            <a:off x="0" y="3043238"/>
            <a:ext cx="9144000" cy="0"/>
          </a:xfrm>
          <a:prstGeom prst="rect">
            <a:avLst/>
          </a:prstGeom>
          <a:noFill/>
          <a:ln w="9525">
            <a:noFill/>
            <a:miter lim="800000"/>
          </a:ln>
          <a:effectLst/>
        </p:spPr>
        <p:txBody>
          <a:bodyPr wrap="none" anchor="ctr">
            <a:spAutoFit/>
          </a:bodyPr>
          <a:lstStyle/>
          <a:p>
            <a:endParaRPr lang="zh-CN" altLang="en-US"/>
          </a:p>
        </p:txBody>
      </p:sp>
      <p:graphicFrame>
        <p:nvGraphicFramePr>
          <p:cNvPr id="3084" name="Object 12"/>
          <p:cNvGraphicFramePr>
            <a:graphicFrameLocks noChangeAspect="1"/>
          </p:cNvGraphicFramePr>
          <p:nvPr/>
        </p:nvGraphicFramePr>
        <p:xfrm>
          <a:off x="2643174" y="1714488"/>
          <a:ext cx="3262256" cy="1785950"/>
        </p:xfrm>
        <a:graphic>
          <a:graphicData uri="http://schemas.openxmlformats.org/presentationml/2006/ole">
            <mc:AlternateContent xmlns:mc="http://schemas.openxmlformats.org/markup-compatibility/2006">
              <mc:Choice xmlns:v="urn:schemas-microsoft-com:vml" Requires="v">
                <p:oleObj spid="_x0000_s1025" name="公式" r:id="rId1" imgW="33832800" imgH="18592800" progId="Equation.3">
                  <p:embed/>
                </p:oleObj>
              </mc:Choice>
              <mc:Fallback>
                <p:oleObj name="公式" r:id="rId1" imgW="33832800" imgH="18592800" progId="Equation.3">
                  <p:embed/>
                  <p:pic>
                    <p:nvPicPr>
                      <p:cNvPr id="0" name="Object 2"/>
                      <p:cNvPicPr>
                        <a:picLocks noChangeAspect="1"/>
                      </p:cNvPicPr>
                      <p:nvPr/>
                    </p:nvPicPr>
                    <p:blipFill>
                      <a:blip r:embed="rId2"/>
                      <a:stretch>
                        <a:fillRect/>
                      </a:stretch>
                    </p:blipFill>
                    <p:spPr>
                      <a:xfrm>
                        <a:off x="2643174" y="1714488"/>
                        <a:ext cx="3262256" cy="1785950"/>
                      </a:xfrm>
                      <a:prstGeom prst="rect">
                        <a:avLst/>
                      </a:prstGeom>
                      <a:noFill/>
                      <a:ln w="9525">
                        <a:noFill/>
                      </a:ln>
                    </p:spPr>
                  </p:pic>
                </p:oleObj>
              </mc:Fallback>
            </mc:AlternateContent>
          </a:graphicData>
        </a:graphic>
      </p:graphicFrame>
      <p:sp>
        <p:nvSpPr>
          <p:cNvPr id="9" name="TextBox 8"/>
          <p:cNvSpPr txBox="1"/>
          <p:nvPr/>
        </p:nvSpPr>
        <p:spPr>
          <a:xfrm>
            <a:off x="2285984" y="3571876"/>
            <a:ext cx="4572032" cy="1846531"/>
          </a:xfrm>
          <a:prstGeom prst="rect">
            <a:avLst/>
          </a:prstGeom>
          <a:noFill/>
        </p:spPr>
        <p:txBody>
          <a:bodyPr wrap="square" rtlCol="0">
            <a:spAutoFit/>
          </a:bodyPr>
          <a:lstStyle/>
          <a:p>
            <a:pPr>
              <a:lnSpc>
                <a:spcPct val="200000"/>
              </a:lnSpc>
            </a:pP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其中每个数据元素</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也是一个线性表：</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200000"/>
              </a:lnSpc>
            </a:pP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pt-BR"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pt-BR"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pt-BR"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pt-BR"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TextBox 6"/>
          <p:cNvSpPr txBox="1"/>
          <p:nvPr/>
        </p:nvSpPr>
        <p:spPr>
          <a:xfrm>
            <a:off x="285723" y="2214554"/>
            <a:ext cx="553998" cy="1928826"/>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5.1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数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组</a:t>
            </a:r>
            <a:endPar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71604" y="1285860"/>
            <a:ext cx="6500858" cy="400110"/>
          </a:xfrm>
          <a:prstGeom prst="rect">
            <a:avLst/>
          </a:prstGeom>
          <a:noFill/>
        </p:spPr>
        <p:txBody>
          <a:bodyPr wrap="square" rtlCol="0">
            <a:spAutoFit/>
          </a:bodyPr>
          <a:lstStyle/>
          <a:p>
            <a:r>
              <a:rPr lang="zh-CN" altLang="en-US" sz="2000" smtClean="0">
                <a:solidFill>
                  <a:srgbClr val="0000FF"/>
                </a:solidFill>
                <a:latin typeface="楷体" panose="02010609060101010101" pitchFamily="49" charset="-122"/>
                <a:ea typeface="楷体" panose="02010609060101010101" pitchFamily="49" charset="-122"/>
              </a:rPr>
              <a:t>通常数组的基本运算主要有：</a:t>
            </a:r>
            <a:endParaRPr lang="zh-CN" altLang="en-US" sz="2000" smtClean="0">
              <a:solidFill>
                <a:srgbClr val="0000FF"/>
              </a:solidFill>
              <a:latin typeface="楷体" panose="02010609060101010101" pitchFamily="49" charset="-122"/>
              <a:ea typeface="楷体" panose="02010609060101010101" pitchFamily="49" charset="-122"/>
            </a:endParaRPr>
          </a:p>
        </p:txBody>
      </p:sp>
      <p:sp>
        <p:nvSpPr>
          <p:cNvPr id="5" name="TextBox 4"/>
          <p:cNvSpPr txBox="1"/>
          <p:nvPr/>
        </p:nvSpPr>
        <p:spPr>
          <a:xfrm>
            <a:off x="1857356" y="2000240"/>
            <a:ext cx="2571768" cy="1015663"/>
          </a:xfrm>
          <a:prstGeom prst="rect">
            <a:avLst/>
          </a:prstGeom>
          <a:noFill/>
        </p:spPr>
        <p:txBody>
          <a:bodyPr wrap="square" rtlCol="0">
            <a:spAutoFit/>
          </a:bodyPr>
          <a:lstStyle/>
          <a:p>
            <a:pPr marL="457200" indent="-457200">
              <a:lnSpc>
                <a:spcPct val="150000"/>
              </a:lnSpc>
              <a:buBlip>
                <a:blip r:embed="rId1"/>
              </a:buBlip>
            </a:pPr>
            <a:r>
              <a:rPr lang="zh-CN" altLang="en-US" sz="2000" smtClean="0">
                <a:solidFill>
                  <a:srgbClr val="0000FF"/>
                </a:solidFill>
                <a:latin typeface="仿宋" panose="02010609060101010101" pitchFamily="49" charset="-122"/>
                <a:ea typeface="仿宋" panose="02010609060101010101" pitchFamily="49" charset="-122"/>
              </a:rPr>
              <a:t>存元素值</a:t>
            </a:r>
            <a:endParaRPr lang="en-US" altLang="zh-CN" sz="2000" smtClean="0">
              <a:solidFill>
                <a:srgbClr val="0000FF"/>
              </a:solidFill>
              <a:latin typeface="仿宋" panose="02010609060101010101" pitchFamily="49" charset="-122"/>
              <a:ea typeface="仿宋" panose="02010609060101010101" pitchFamily="49" charset="-122"/>
            </a:endParaRPr>
          </a:p>
          <a:p>
            <a:pPr marL="457200" indent="-457200">
              <a:lnSpc>
                <a:spcPct val="150000"/>
              </a:lnSpc>
              <a:buBlip>
                <a:blip r:embed="rId1"/>
              </a:buBlip>
            </a:pPr>
            <a:r>
              <a:rPr lang="zh-CN" altLang="en-US" sz="2000" smtClean="0">
                <a:solidFill>
                  <a:srgbClr val="0000FF"/>
                </a:solidFill>
                <a:latin typeface="仿宋" panose="02010609060101010101" pitchFamily="49" charset="-122"/>
                <a:ea typeface="仿宋" panose="02010609060101010101" pitchFamily="49" charset="-122"/>
              </a:rPr>
              <a:t>取元素值</a:t>
            </a:r>
            <a:endParaRPr lang="zh-CN" altLang="en-US" sz="2000">
              <a:solidFill>
                <a:srgbClr val="0000FF"/>
              </a:solidFill>
              <a:latin typeface="仿宋" panose="02010609060101010101" pitchFamily="49" charset="-122"/>
              <a:ea typeface="仿宋" panose="02010609060101010101" pitchFamily="49" charset="-122"/>
            </a:endParaRPr>
          </a:p>
        </p:txBody>
      </p:sp>
      <p:sp>
        <p:nvSpPr>
          <p:cNvPr id="6" name="TextBox 5"/>
          <p:cNvSpPr txBox="1"/>
          <p:nvPr/>
        </p:nvSpPr>
        <p:spPr>
          <a:xfrm>
            <a:off x="285723" y="2214554"/>
            <a:ext cx="553998" cy="1928826"/>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5.1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数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组</a:t>
            </a:r>
            <a:endPar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57290" y="928670"/>
            <a:ext cx="7000924" cy="1015663"/>
          </a:xfrm>
          <a:prstGeom prst="rect">
            <a:avLst/>
          </a:prstGeom>
          <a:noFill/>
          <a:ln w="9525">
            <a:noFill/>
            <a:miter lim="800000"/>
          </a:ln>
          <a:effectLst/>
        </p:spPr>
        <p:txBody>
          <a:bodyPr wrap="square">
            <a:spAutoFit/>
          </a:bodyPr>
          <a:lstStyle/>
          <a:p>
            <a:pPr>
              <a:lnSpc>
                <a:spcPct val="150000"/>
              </a:lnSpc>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几乎所有的高级程序设计语言都实现了数组数据结构，称为数组类型。在</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C/C++</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语言中，数组类型具有如下特点：</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1857356" y="2214554"/>
            <a:ext cx="6286544" cy="2000419"/>
          </a:xfrm>
          <a:prstGeom prst="rect">
            <a:avLst/>
          </a:prstGeom>
          <a:noFill/>
        </p:spPr>
        <p:txBody>
          <a:bodyPr wrap="square" rtlCol="0">
            <a:spAutoFit/>
          </a:bodyPr>
          <a:lstStyle/>
          <a:p>
            <a:pPr marL="457200" indent="-457200">
              <a:lnSpc>
                <a:spcPts val="3200"/>
              </a:lnSpc>
              <a:spcBef>
                <a:spcPts val="1200"/>
              </a:spcBef>
              <a:buBlip>
                <a:blip r:embed="rId1"/>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一个数组中所有元素具有相同的数据类型。</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3200"/>
              </a:lnSpc>
              <a:spcBef>
                <a:spcPts val="1200"/>
              </a:spcBef>
              <a:buBlip>
                <a:blip r:embed="rId1"/>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数组一旦被定义，它的维数和每维大小就不再改变。</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ts val="3200"/>
              </a:lnSpc>
              <a:spcBef>
                <a:spcPts val="1200"/>
              </a:spcBef>
              <a:buBlip>
                <a:blip r:embed="rId1"/>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数组中每个元素对应唯一的下标，可以通过该下标对元素进行存取操作。</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285723" y="2214554"/>
            <a:ext cx="553998" cy="1928826"/>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5.1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数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组</a:t>
            </a:r>
            <a:endPar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1142976" y="428604"/>
            <a:ext cx="439102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5.1.2 </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数组的存储结构</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91139" name="Text Box 3"/>
          <p:cNvSpPr txBox="1">
            <a:spLocks noChangeArrowheads="1"/>
          </p:cNvSpPr>
          <p:nvPr/>
        </p:nvSpPr>
        <p:spPr bwMode="auto">
          <a:xfrm>
            <a:off x="1357290" y="1500174"/>
            <a:ext cx="7461273" cy="957250"/>
          </a:xfrm>
          <a:prstGeom prst="rect">
            <a:avLst/>
          </a:prstGeom>
          <a:noFill/>
          <a:ln w="9525">
            <a:noFill/>
            <a:miter lim="800000"/>
          </a:ln>
          <a:effectLst/>
        </p:spPr>
        <p:txBody>
          <a:bodyPr wrap="square">
            <a:spAutoFit/>
          </a:bodyPr>
          <a:lstStyle/>
          <a:p>
            <a:pPr>
              <a:lnSpc>
                <a:spcPct val="150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以二维数组为例，在</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C/C++</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语言中，由于数组下标从</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开始，所以除特别指出外，后面的数组表示均统一为下标从</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开始。 </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1142" name="Rectangle 6"/>
          <p:cNvSpPr>
            <a:spLocks noChangeArrowheads="1"/>
          </p:cNvSpPr>
          <p:nvPr/>
        </p:nvSpPr>
        <p:spPr bwMode="auto">
          <a:xfrm>
            <a:off x="0" y="3162300"/>
            <a:ext cx="9144000" cy="0"/>
          </a:xfrm>
          <a:prstGeom prst="rect">
            <a:avLst/>
          </a:prstGeom>
          <a:noFill/>
          <a:ln w="9525">
            <a:noFill/>
            <a:miter lim="800000"/>
          </a:ln>
          <a:effectLst/>
        </p:spPr>
        <p:txBody>
          <a:bodyPr wrap="none" anchor="ctr">
            <a:spAutoFit/>
          </a:bodyPr>
          <a:lstStyle/>
          <a:p>
            <a:endParaRPr lang="zh-CN" altLang="en-US"/>
          </a:p>
        </p:txBody>
      </p:sp>
      <p:sp>
        <p:nvSpPr>
          <p:cNvPr id="91144" name="Rectangle 8"/>
          <p:cNvSpPr>
            <a:spLocks noChangeArrowheads="1"/>
          </p:cNvSpPr>
          <p:nvPr/>
        </p:nvSpPr>
        <p:spPr bwMode="auto">
          <a:xfrm>
            <a:off x="0" y="3105150"/>
            <a:ext cx="9144000" cy="0"/>
          </a:xfrm>
          <a:prstGeom prst="rect">
            <a:avLst/>
          </a:prstGeom>
          <a:noFill/>
          <a:ln w="9525">
            <a:noFill/>
            <a:miter lim="800000"/>
          </a:ln>
          <a:effectLst/>
        </p:spPr>
        <p:txBody>
          <a:bodyPr wrap="none" anchor="ctr">
            <a:spAutoFit/>
          </a:bodyPr>
          <a:lstStyle/>
          <a:p>
            <a:endParaRPr lang="zh-CN" altLang="en-US"/>
          </a:p>
        </p:txBody>
      </p:sp>
      <p:sp>
        <p:nvSpPr>
          <p:cNvPr id="7" name="TextBox 6"/>
          <p:cNvSpPr txBox="1"/>
          <p:nvPr/>
        </p:nvSpPr>
        <p:spPr>
          <a:xfrm>
            <a:off x="285723" y="2214554"/>
            <a:ext cx="553998" cy="1928826"/>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5.1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数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组</a:t>
            </a:r>
            <a:endPar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Text Box 4"/>
          <p:cNvSpPr txBox="1">
            <a:spLocks noChangeArrowheads="1"/>
          </p:cNvSpPr>
          <p:nvPr/>
        </p:nvSpPr>
        <p:spPr bwMode="auto">
          <a:xfrm>
            <a:off x="1008094" y="428604"/>
            <a:ext cx="7278682" cy="600164"/>
          </a:xfrm>
          <a:prstGeom prst="rect">
            <a:avLst/>
          </a:prstGeom>
          <a:noFill/>
          <a:ln w="9525">
            <a:noFill/>
            <a:miter lim="800000"/>
          </a:ln>
          <a:effectLst/>
        </p:spPr>
        <p:txBody>
          <a:bodyPr wrap="square">
            <a:spAutoFit/>
          </a:bodyPr>
          <a:lstStyle/>
          <a:p>
            <a:pPr>
              <a:lnSpc>
                <a:spcPct val="150000"/>
              </a:lnSpc>
              <a:spcBef>
                <a:spcPct val="50000"/>
              </a:spcBef>
            </a:pP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二</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维数组的存储次序有</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按行优先</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按列优先</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两种</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方式。</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1142" name="Rectangle 6"/>
          <p:cNvSpPr>
            <a:spLocks noChangeArrowheads="1"/>
          </p:cNvSpPr>
          <p:nvPr/>
        </p:nvSpPr>
        <p:spPr bwMode="auto">
          <a:xfrm>
            <a:off x="0" y="3162300"/>
            <a:ext cx="9144000" cy="0"/>
          </a:xfrm>
          <a:prstGeom prst="rect">
            <a:avLst/>
          </a:prstGeom>
          <a:noFill/>
          <a:ln w="9525">
            <a:noFill/>
            <a:miter lim="800000"/>
          </a:ln>
          <a:effectLst/>
        </p:spPr>
        <p:txBody>
          <a:bodyPr wrap="none" anchor="ctr">
            <a:spAutoFit/>
          </a:bodyPr>
          <a:lstStyle/>
          <a:p>
            <a:endParaRPr lang="zh-CN" altLang="en-US"/>
          </a:p>
        </p:txBody>
      </p:sp>
      <p:sp>
        <p:nvSpPr>
          <p:cNvPr id="91144" name="Rectangle 8"/>
          <p:cNvSpPr>
            <a:spLocks noChangeArrowheads="1"/>
          </p:cNvSpPr>
          <p:nvPr/>
        </p:nvSpPr>
        <p:spPr bwMode="auto">
          <a:xfrm>
            <a:off x="0" y="3105150"/>
            <a:ext cx="9144000" cy="0"/>
          </a:xfrm>
          <a:prstGeom prst="rect">
            <a:avLst/>
          </a:prstGeom>
          <a:noFill/>
          <a:ln w="9525">
            <a:noFill/>
            <a:miter lim="800000"/>
          </a:ln>
          <a:effectLst/>
        </p:spPr>
        <p:txBody>
          <a:bodyPr wrap="none" anchor="ctr">
            <a:spAutoFit/>
          </a:bodyPr>
          <a:lstStyle/>
          <a:p>
            <a:endParaRPr lang="zh-CN" altLang="en-US"/>
          </a:p>
        </p:txBody>
      </p:sp>
      <p:sp>
        <p:nvSpPr>
          <p:cNvPr id="131077"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31078" name="Object 2"/>
          <p:cNvGraphicFramePr>
            <a:graphicFrameLocks noChangeAspect="1"/>
          </p:cNvGraphicFramePr>
          <p:nvPr/>
        </p:nvGraphicFramePr>
        <p:xfrm>
          <a:off x="2000232" y="1275509"/>
          <a:ext cx="4071966" cy="1796301"/>
        </p:xfrm>
        <a:graphic>
          <a:graphicData uri="http://schemas.openxmlformats.org/presentationml/2006/ole">
            <mc:AlternateContent xmlns:mc="http://schemas.openxmlformats.org/markup-compatibility/2006">
              <mc:Choice xmlns:v="urn:schemas-microsoft-com:vml" Requires="v">
                <p:oleObj spid="_x0000_s2049" name="Equation" r:id="rId1" imgW="50901600" imgH="22555200" progId="Equation.3">
                  <p:embed/>
                </p:oleObj>
              </mc:Choice>
              <mc:Fallback>
                <p:oleObj name="Equation" r:id="rId1" imgW="50901600" imgH="22555200" progId="Equation.3">
                  <p:embed/>
                  <p:pic>
                    <p:nvPicPr>
                      <p:cNvPr id="0" name="Object 2"/>
                      <p:cNvPicPr>
                        <a:picLocks noChangeAspect="1"/>
                      </p:cNvPicPr>
                      <p:nvPr/>
                    </p:nvPicPr>
                    <p:blipFill>
                      <a:blip r:embed="rId2"/>
                      <a:stretch>
                        <a:fillRect/>
                      </a:stretch>
                    </p:blipFill>
                    <p:spPr>
                      <a:xfrm>
                        <a:off x="2000232" y="1275509"/>
                        <a:ext cx="4071966" cy="1796301"/>
                      </a:xfrm>
                      <a:prstGeom prst="rect">
                        <a:avLst/>
                      </a:prstGeom>
                      <a:noFill/>
                      <a:ln w="9525">
                        <a:noFill/>
                      </a:ln>
                    </p:spPr>
                  </p:pic>
                </p:oleObj>
              </mc:Fallback>
            </mc:AlternateContent>
          </a:graphicData>
        </a:graphic>
      </p:graphicFrame>
      <p:grpSp>
        <p:nvGrpSpPr>
          <p:cNvPr id="21" name="组合 20"/>
          <p:cNvGrpSpPr/>
          <p:nvPr/>
        </p:nvGrpSpPr>
        <p:grpSpPr>
          <a:xfrm>
            <a:off x="1285852" y="3214686"/>
            <a:ext cx="7715304" cy="2328936"/>
            <a:chOff x="1285852" y="3214686"/>
            <a:chExt cx="7715304" cy="2328936"/>
          </a:xfrm>
        </p:grpSpPr>
        <p:sp>
          <p:nvSpPr>
            <p:cNvPr id="12" name="TextBox 11"/>
            <p:cNvSpPr txBox="1"/>
            <p:nvPr/>
          </p:nvSpPr>
          <p:spPr>
            <a:xfrm>
              <a:off x="4357686" y="3429000"/>
              <a:ext cx="1928826" cy="400110"/>
            </a:xfrm>
            <a:prstGeom prst="rect">
              <a:avLst/>
            </a:prstGeom>
            <a:noFill/>
          </p:spPr>
          <p:txBody>
            <a:bodyPr wrap="square" rtlCol="0">
              <a:spAutoFit/>
            </a:bodyPr>
            <a:lstStyle/>
            <a:p>
              <a:r>
                <a:rPr lang="zh-CN" altLang="en-US" sz="2000" smtClean="0">
                  <a:solidFill>
                    <a:srgbClr val="0000FF"/>
                  </a:solidFill>
                  <a:latin typeface="仿宋" panose="02010609060101010101" pitchFamily="49" charset="-122"/>
                  <a:ea typeface="仿宋" panose="02010609060101010101" pitchFamily="49" charset="-122"/>
                  <a:cs typeface="Consolas" panose="020B0609020204030204" pitchFamily="49" charset="0"/>
                </a:rPr>
                <a:t>按行优先存储</a:t>
              </a:r>
              <a:endParaRPr lang="zh-CN" altLang="en-US" sz="2000">
                <a:latin typeface="仿宋" panose="02010609060101010101" pitchFamily="49" charset="-122"/>
                <a:ea typeface="仿宋" panose="02010609060101010101" pitchFamily="49" charset="-122"/>
              </a:endParaRPr>
            </a:p>
          </p:txBody>
        </p:sp>
        <p:sp>
          <p:nvSpPr>
            <p:cNvPr id="13" name="TextBox 12"/>
            <p:cNvSpPr txBox="1"/>
            <p:nvPr/>
          </p:nvSpPr>
          <p:spPr>
            <a:xfrm>
              <a:off x="1285852" y="4286256"/>
              <a:ext cx="7715304"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a</a:t>
              </a:r>
              <a:r>
                <a:rPr lang="en-US" altLang="zh-CN" sz="2000" baseline="-25000" smtClean="0">
                  <a:solidFill>
                    <a:srgbClr val="0000FF"/>
                  </a:solidFill>
                  <a:latin typeface="Consolas" panose="020B0609020204030204" pitchFamily="49" charset="0"/>
                  <a:cs typeface="Consolas" panose="020B0609020204030204" pitchFamily="49" charset="0"/>
                </a:rPr>
                <a:t>0,0</a:t>
              </a:r>
              <a:r>
                <a:rPr lang="en-US" altLang="zh-CN" sz="2000" smtClean="0">
                  <a:solidFill>
                    <a:srgbClr val="0000FF"/>
                  </a:solidFill>
                  <a:latin typeface="Consolas" panose="020B0609020204030204" pitchFamily="49" charset="0"/>
                  <a:cs typeface="Consolas" panose="020B0609020204030204" pitchFamily="49" charset="0"/>
                </a:rPr>
                <a:t> </a:t>
              </a:r>
              <a:r>
                <a:rPr lang="en-US" altLang="zh-CN" sz="2000" i="1" smtClean="0">
                  <a:solidFill>
                    <a:srgbClr val="0000FF"/>
                  </a:solidFill>
                  <a:latin typeface="Consolas" panose="020B0609020204030204" pitchFamily="49" charset="0"/>
                  <a:cs typeface="Consolas" panose="020B0609020204030204" pitchFamily="49" charset="0"/>
                </a:rPr>
                <a:t>a</a:t>
              </a:r>
              <a:r>
                <a:rPr lang="en-US" altLang="zh-CN" sz="2000" baseline="-25000" smtClean="0">
                  <a:solidFill>
                    <a:srgbClr val="0000FF"/>
                  </a:solidFill>
                  <a:latin typeface="Consolas" panose="020B0609020204030204" pitchFamily="49" charset="0"/>
                  <a:cs typeface="Consolas" panose="020B0609020204030204" pitchFamily="49" charset="0"/>
                </a:rPr>
                <a:t>0,1</a:t>
              </a:r>
              <a:r>
                <a:rPr lang="en-US" altLang="zh-CN" sz="2000" smtClean="0">
                  <a:solidFill>
                    <a:srgbClr val="0000FF"/>
                  </a:solidFill>
                  <a:latin typeface="Consolas" panose="020B0609020204030204" pitchFamily="49" charset="0"/>
                  <a:cs typeface="Consolas" panose="020B0609020204030204" pitchFamily="49" charset="0"/>
                </a:rPr>
                <a:t> … </a:t>
              </a:r>
              <a:r>
                <a:rPr lang="en-US" altLang="zh-CN" sz="2000" i="1" smtClean="0">
                  <a:solidFill>
                    <a:srgbClr val="0000FF"/>
                  </a:solidFill>
                  <a:latin typeface="Consolas" panose="020B0609020204030204" pitchFamily="49" charset="0"/>
                  <a:cs typeface="Consolas" panose="020B0609020204030204" pitchFamily="49" charset="0"/>
                </a:rPr>
                <a:t>a</a:t>
              </a:r>
              <a:r>
                <a:rPr lang="en-US" altLang="zh-CN" sz="2000" baseline="-25000" smtClean="0">
                  <a:solidFill>
                    <a:srgbClr val="0000FF"/>
                  </a:solidFill>
                  <a:latin typeface="Consolas" panose="020B0609020204030204" pitchFamily="49" charset="0"/>
                  <a:cs typeface="Consolas" panose="020B0609020204030204" pitchFamily="49" charset="0"/>
                </a:rPr>
                <a:t>0,</a:t>
              </a:r>
              <a:r>
                <a:rPr lang="en-US" altLang="zh-CN" sz="2000" i="1" baseline="-25000" smtClean="0">
                  <a:solidFill>
                    <a:srgbClr val="0000FF"/>
                  </a:solidFill>
                  <a:latin typeface="Consolas" panose="020B0609020204030204" pitchFamily="49" charset="0"/>
                  <a:cs typeface="Consolas" panose="020B0609020204030204" pitchFamily="49" charset="0"/>
                </a:rPr>
                <a:t>n</a:t>
              </a:r>
              <a:r>
                <a:rPr lang="en-US" altLang="zh-CN" sz="2000" baseline="-25000" smtClean="0">
                  <a:solidFill>
                    <a:srgbClr val="0000FF"/>
                  </a:solidFill>
                  <a:latin typeface="Consolas" panose="020B0609020204030204" pitchFamily="49" charset="0"/>
                  <a:cs typeface="Consolas" panose="020B0609020204030204" pitchFamily="49" charset="0"/>
                </a:rPr>
                <a:t>-1</a:t>
              </a:r>
              <a:r>
                <a:rPr lang="en-US" altLang="zh-CN" sz="2000" smtClean="0">
                  <a:solidFill>
                    <a:srgbClr val="0000FF"/>
                  </a:solidFill>
                  <a:latin typeface="Consolas" panose="020B0609020204030204" pitchFamily="49" charset="0"/>
                  <a:cs typeface="Consolas" panose="020B0609020204030204" pitchFamily="49" charset="0"/>
                </a:rPr>
                <a:t>  </a:t>
              </a:r>
              <a:r>
                <a:rPr lang="en-US" altLang="zh-CN" sz="2000" i="1" smtClean="0">
                  <a:solidFill>
                    <a:srgbClr val="C00000"/>
                  </a:solidFill>
                  <a:latin typeface="Consolas" panose="020B0609020204030204" pitchFamily="49" charset="0"/>
                  <a:cs typeface="Consolas" panose="020B0609020204030204" pitchFamily="49" charset="0"/>
                </a:rPr>
                <a:t>a</a:t>
              </a:r>
              <a:r>
                <a:rPr lang="en-US" altLang="zh-CN" sz="2000" baseline="-25000" smtClean="0">
                  <a:solidFill>
                    <a:srgbClr val="C00000"/>
                  </a:solidFill>
                  <a:latin typeface="Consolas" panose="020B0609020204030204" pitchFamily="49" charset="0"/>
                  <a:cs typeface="Consolas" panose="020B0609020204030204" pitchFamily="49" charset="0"/>
                </a:rPr>
                <a:t>1,0</a:t>
              </a:r>
              <a:r>
                <a:rPr lang="en-US" altLang="zh-CN" sz="2000" smtClean="0">
                  <a:solidFill>
                    <a:srgbClr val="C00000"/>
                  </a:solidFill>
                  <a:latin typeface="Consolas" panose="020B0609020204030204" pitchFamily="49" charset="0"/>
                  <a:cs typeface="Consolas" panose="020B0609020204030204" pitchFamily="49" charset="0"/>
                </a:rPr>
                <a:t> </a:t>
              </a:r>
              <a:r>
                <a:rPr lang="en-US" altLang="zh-CN" sz="2000" i="1" smtClean="0">
                  <a:solidFill>
                    <a:srgbClr val="C00000"/>
                  </a:solidFill>
                  <a:latin typeface="Consolas" panose="020B0609020204030204" pitchFamily="49" charset="0"/>
                  <a:cs typeface="Consolas" panose="020B0609020204030204" pitchFamily="49" charset="0"/>
                </a:rPr>
                <a:t>a</a:t>
              </a:r>
              <a:r>
                <a:rPr lang="en-US" altLang="zh-CN" sz="2000" baseline="-25000" smtClean="0">
                  <a:solidFill>
                    <a:srgbClr val="C00000"/>
                  </a:solidFill>
                  <a:latin typeface="Consolas" panose="020B0609020204030204" pitchFamily="49" charset="0"/>
                  <a:cs typeface="Consolas" panose="020B0609020204030204" pitchFamily="49" charset="0"/>
                </a:rPr>
                <a:t>1,1</a:t>
              </a:r>
              <a:r>
                <a:rPr lang="en-US" altLang="zh-CN" sz="2000" smtClean="0">
                  <a:solidFill>
                    <a:srgbClr val="C00000"/>
                  </a:solidFill>
                  <a:latin typeface="Consolas" panose="020B0609020204030204" pitchFamily="49" charset="0"/>
                  <a:cs typeface="Consolas" panose="020B0609020204030204" pitchFamily="49" charset="0"/>
                </a:rPr>
                <a:t> … </a:t>
              </a:r>
              <a:r>
                <a:rPr lang="en-US" altLang="zh-CN" sz="2000" i="1" smtClean="0">
                  <a:solidFill>
                    <a:srgbClr val="C00000"/>
                  </a:solidFill>
                  <a:latin typeface="Consolas" panose="020B0609020204030204" pitchFamily="49" charset="0"/>
                  <a:cs typeface="Consolas" panose="020B0609020204030204" pitchFamily="49" charset="0"/>
                </a:rPr>
                <a:t>a</a:t>
              </a:r>
              <a:r>
                <a:rPr lang="en-US" altLang="zh-CN" sz="2000" baseline="-25000" smtClean="0">
                  <a:solidFill>
                    <a:srgbClr val="C00000"/>
                  </a:solidFill>
                  <a:latin typeface="Consolas" panose="020B0609020204030204" pitchFamily="49" charset="0"/>
                  <a:cs typeface="Consolas" panose="020B0609020204030204" pitchFamily="49" charset="0"/>
                </a:rPr>
                <a:t>1,</a:t>
              </a:r>
              <a:r>
                <a:rPr lang="en-US" altLang="zh-CN" sz="2000" i="1" baseline="-25000" smtClean="0">
                  <a:solidFill>
                    <a:srgbClr val="C00000"/>
                  </a:solidFill>
                  <a:latin typeface="Consolas" panose="020B0609020204030204" pitchFamily="49" charset="0"/>
                  <a:cs typeface="Consolas" panose="020B0609020204030204" pitchFamily="49" charset="0"/>
                </a:rPr>
                <a:t>n</a:t>
              </a:r>
              <a:r>
                <a:rPr lang="en-US" altLang="zh-CN" sz="2000" baseline="-25000" smtClean="0">
                  <a:solidFill>
                    <a:srgbClr val="C00000"/>
                  </a:solidFill>
                  <a:latin typeface="Consolas" panose="020B0609020204030204" pitchFamily="49" charset="0"/>
                  <a:cs typeface="Consolas" panose="020B0609020204030204" pitchFamily="49" charset="0"/>
                </a:rPr>
                <a:t>-1</a:t>
              </a:r>
              <a:r>
                <a:rPr lang="en-US" altLang="zh-CN" sz="2000" smtClean="0">
                  <a:solidFill>
                    <a:srgbClr val="0000FF"/>
                  </a:solidFill>
                  <a:latin typeface="Consolas" panose="020B0609020204030204" pitchFamily="49" charset="0"/>
                  <a:cs typeface="Consolas" panose="020B0609020204030204" pitchFamily="49" charset="0"/>
                </a:rPr>
                <a:t> … </a:t>
              </a:r>
              <a:r>
                <a:rPr lang="en-US" altLang="zh-CN" sz="2000" i="1" smtClean="0">
                  <a:solidFill>
                    <a:srgbClr val="006600"/>
                  </a:solidFill>
                  <a:latin typeface="Consolas" panose="020B0609020204030204" pitchFamily="49" charset="0"/>
                  <a:cs typeface="Consolas" panose="020B0609020204030204" pitchFamily="49" charset="0"/>
                </a:rPr>
                <a:t>a</a:t>
              </a:r>
              <a:r>
                <a:rPr lang="en-US" altLang="zh-CN" sz="2000" i="1" baseline="-25000" smtClean="0">
                  <a:solidFill>
                    <a:srgbClr val="006600"/>
                  </a:solidFill>
                  <a:latin typeface="Consolas" panose="020B0609020204030204" pitchFamily="49" charset="0"/>
                  <a:cs typeface="Consolas" panose="020B0609020204030204" pitchFamily="49" charset="0"/>
                </a:rPr>
                <a:t>m</a:t>
              </a:r>
              <a:r>
                <a:rPr lang="en-US" altLang="zh-CN" sz="2000" baseline="-25000" smtClean="0">
                  <a:solidFill>
                    <a:srgbClr val="006600"/>
                  </a:solidFill>
                  <a:latin typeface="Consolas" panose="020B0609020204030204" pitchFamily="49" charset="0"/>
                  <a:cs typeface="Consolas" panose="020B0609020204030204" pitchFamily="49" charset="0"/>
                </a:rPr>
                <a:t>-1,0</a:t>
              </a:r>
              <a:r>
                <a:rPr lang="en-US" altLang="zh-CN" sz="2000" smtClean="0">
                  <a:solidFill>
                    <a:srgbClr val="006600"/>
                  </a:solidFill>
                  <a:latin typeface="Consolas" panose="020B0609020204030204" pitchFamily="49" charset="0"/>
                  <a:cs typeface="Consolas" panose="020B0609020204030204" pitchFamily="49" charset="0"/>
                </a:rPr>
                <a:t> </a:t>
              </a:r>
              <a:r>
                <a:rPr lang="en-US" altLang="zh-CN" sz="2000" i="1" smtClean="0">
                  <a:solidFill>
                    <a:srgbClr val="006600"/>
                  </a:solidFill>
                  <a:latin typeface="Consolas" panose="020B0609020204030204" pitchFamily="49" charset="0"/>
                  <a:cs typeface="Consolas" panose="020B0609020204030204" pitchFamily="49" charset="0"/>
                </a:rPr>
                <a:t>a</a:t>
              </a:r>
              <a:r>
                <a:rPr lang="en-US" altLang="zh-CN" sz="2000" i="1" baseline="-25000" smtClean="0">
                  <a:solidFill>
                    <a:srgbClr val="006600"/>
                  </a:solidFill>
                  <a:latin typeface="Consolas" panose="020B0609020204030204" pitchFamily="49" charset="0"/>
                  <a:cs typeface="Consolas" panose="020B0609020204030204" pitchFamily="49" charset="0"/>
                </a:rPr>
                <a:t>m</a:t>
              </a:r>
              <a:r>
                <a:rPr lang="en-US" altLang="zh-CN" sz="2000" baseline="-25000" smtClean="0">
                  <a:solidFill>
                    <a:srgbClr val="006600"/>
                  </a:solidFill>
                  <a:latin typeface="Consolas" panose="020B0609020204030204" pitchFamily="49" charset="0"/>
                  <a:cs typeface="Consolas" panose="020B0609020204030204" pitchFamily="49" charset="0"/>
                </a:rPr>
                <a:t>-1,1</a:t>
              </a:r>
              <a:r>
                <a:rPr lang="en-US" altLang="zh-CN" sz="2000" smtClean="0">
                  <a:solidFill>
                    <a:srgbClr val="006600"/>
                  </a:solidFill>
                  <a:latin typeface="Consolas" panose="020B0609020204030204" pitchFamily="49" charset="0"/>
                  <a:cs typeface="Consolas" panose="020B0609020204030204" pitchFamily="49" charset="0"/>
                </a:rPr>
                <a:t> … </a:t>
              </a:r>
              <a:r>
                <a:rPr lang="en-US" altLang="zh-CN" sz="2000" i="1" smtClean="0">
                  <a:solidFill>
                    <a:srgbClr val="006600"/>
                  </a:solidFill>
                  <a:latin typeface="Consolas" panose="020B0609020204030204" pitchFamily="49" charset="0"/>
                  <a:cs typeface="Consolas" panose="020B0609020204030204" pitchFamily="49" charset="0"/>
                </a:rPr>
                <a:t>a</a:t>
              </a:r>
              <a:r>
                <a:rPr lang="en-US" altLang="zh-CN" sz="2000" i="1" baseline="-25000" smtClean="0">
                  <a:solidFill>
                    <a:srgbClr val="006600"/>
                  </a:solidFill>
                  <a:latin typeface="Consolas" panose="020B0609020204030204" pitchFamily="49" charset="0"/>
                  <a:cs typeface="Consolas" panose="020B0609020204030204" pitchFamily="49" charset="0"/>
                </a:rPr>
                <a:t>m</a:t>
              </a:r>
              <a:r>
                <a:rPr lang="en-US" altLang="zh-CN" sz="2000" baseline="-25000" smtClean="0">
                  <a:solidFill>
                    <a:srgbClr val="006600"/>
                  </a:solidFill>
                  <a:latin typeface="Consolas" panose="020B0609020204030204" pitchFamily="49" charset="0"/>
                  <a:cs typeface="Consolas" panose="020B0609020204030204" pitchFamily="49" charset="0"/>
                </a:rPr>
                <a:t>-1,</a:t>
              </a:r>
              <a:r>
                <a:rPr lang="en-US" altLang="zh-CN" sz="2000" i="1" baseline="-25000" smtClean="0">
                  <a:solidFill>
                    <a:srgbClr val="006600"/>
                  </a:solidFill>
                  <a:latin typeface="Consolas" panose="020B0609020204030204" pitchFamily="49" charset="0"/>
                  <a:cs typeface="Consolas" panose="020B0609020204030204" pitchFamily="49" charset="0"/>
                </a:rPr>
                <a:t>n</a:t>
              </a:r>
              <a:r>
                <a:rPr lang="en-US" altLang="zh-CN" sz="2000" baseline="-25000" smtClean="0">
                  <a:solidFill>
                    <a:srgbClr val="006600"/>
                  </a:solidFill>
                  <a:latin typeface="Consolas" panose="020B0609020204030204" pitchFamily="49" charset="0"/>
                  <a:cs typeface="Consolas" panose="020B0609020204030204" pitchFamily="49" charset="0"/>
                </a:rPr>
                <a:t>-1</a:t>
              </a:r>
              <a:endParaRPr lang="zh-CN" altLang="en-US" sz="2000" baseline="-25000">
                <a:solidFill>
                  <a:srgbClr val="006600"/>
                </a:solidFill>
                <a:latin typeface="Consolas" panose="020B0609020204030204" pitchFamily="49" charset="0"/>
                <a:cs typeface="Consolas" panose="020B0609020204030204" pitchFamily="49" charset="0"/>
              </a:endParaRPr>
            </a:p>
          </p:txBody>
        </p:sp>
        <p:sp>
          <p:nvSpPr>
            <p:cNvPr id="14" name="下箭头 13"/>
            <p:cNvSpPr/>
            <p:nvPr/>
          </p:nvSpPr>
          <p:spPr>
            <a:xfrm>
              <a:off x="4143372" y="3214686"/>
              <a:ext cx="214314" cy="85725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5" name="右大括号 14"/>
            <p:cNvSpPr/>
            <p:nvPr/>
          </p:nvSpPr>
          <p:spPr>
            <a:xfrm rot="5400000">
              <a:off x="2356860" y="4072504"/>
              <a:ext cx="144000" cy="171451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TextBox 15"/>
            <p:cNvSpPr txBox="1"/>
            <p:nvPr/>
          </p:nvSpPr>
          <p:spPr>
            <a:xfrm>
              <a:off x="2000232" y="5143512"/>
              <a:ext cx="1000132"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行</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右大括号 16"/>
            <p:cNvSpPr/>
            <p:nvPr/>
          </p:nvSpPr>
          <p:spPr>
            <a:xfrm rot="5400000">
              <a:off x="4642876" y="4072504"/>
              <a:ext cx="144000" cy="171451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8" name="TextBox 17"/>
            <p:cNvSpPr txBox="1"/>
            <p:nvPr/>
          </p:nvSpPr>
          <p:spPr>
            <a:xfrm>
              <a:off x="4286248" y="5143512"/>
              <a:ext cx="1000132"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行</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右大括号 18"/>
            <p:cNvSpPr/>
            <p:nvPr/>
          </p:nvSpPr>
          <p:spPr>
            <a:xfrm rot="5400000">
              <a:off x="7277652" y="3849760"/>
              <a:ext cx="144000" cy="216000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0" name="TextBox 19"/>
            <p:cNvSpPr txBox="1"/>
            <p:nvPr/>
          </p:nvSpPr>
          <p:spPr>
            <a:xfrm>
              <a:off x="6858016" y="5072074"/>
              <a:ext cx="1214446"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行</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26" name="组合 25"/>
          <p:cNvGrpSpPr/>
          <p:nvPr/>
        </p:nvGrpSpPr>
        <p:grpSpPr>
          <a:xfrm>
            <a:off x="3032613" y="1545486"/>
            <a:ext cx="2825271" cy="1313598"/>
            <a:chOff x="3032613" y="1545486"/>
            <a:chExt cx="2825271" cy="1313598"/>
          </a:xfrm>
        </p:grpSpPr>
        <p:cxnSp>
          <p:nvCxnSpPr>
            <p:cNvPr id="23" name="直接连接符 22"/>
            <p:cNvCxnSpPr/>
            <p:nvPr/>
          </p:nvCxnSpPr>
          <p:spPr>
            <a:xfrm>
              <a:off x="3032613" y="1545486"/>
              <a:ext cx="2786082" cy="1588"/>
            </a:xfrm>
            <a:prstGeom prst="line">
              <a:avLst/>
            </a:prstGeom>
            <a:ln w="28575">
              <a:prstDash val="dash"/>
            </a:ln>
          </p:spPr>
          <p:style>
            <a:lnRef idx="2">
              <a:schemeClr val="accent2"/>
            </a:lnRef>
            <a:fillRef idx="0">
              <a:schemeClr val="accent2"/>
            </a:fillRef>
            <a:effectRef idx="1">
              <a:schemeClr val="accent2"/>
            </a:effectRef>
            <a:fontRef idx="minor">
              <a:schemeClr val="tx1"/>
            </a:fontRef>
          </p:style>
        </p:cxnSp>
        <p:cxnSp>
          <p:nvCxnSpPr>
            <p:cNvPr id="24" name="直接连接符 23"/>
            <p:cNvCxnSpPr/>
            <p:nvPr/>
          </p:nvCxnSpPr>
          <p:spPr>
            <a:xfrm>
              <a:off x="3071802" y="2070090"/>
              <a:ext cx="2786082" cy="1588"/>
            </a:xfrm>
            <a:prstGeom prst="line">
              <a:avLst/>
            </a:prstGeom>
            <a:ln w="28575">
              <a:prstDash val="dash"/>
            </a:ln>
          </p:spPr>
          <p:style>
            <a:lnRef idx="2">
              <a:schemeClr val="accent2"/>
            </a:lnRef>
            <a:fillRef idx="0">
              <a:schemeClr val="accent2"/>
            </a:fillRef>
            <a:effectRef idx="1">
              <a:schemeClr val="accent2"/>
            </a:effectRef>
            <a:fontRef idx="minor">
              <a:schemeClr val="tx1"/>
            </a:fontRef>
          </p:style>
        </p:cxnSp>
        <p:cxnSp>
          <p:nvCxnSpPr>
            <p:cNvPr id="25" name="直接连接符 24"/>
            <p:cNvCxnSpPr/>
            <p:nvPr/>
          </p:nvCxnSpPr>
          <p:spPr>
            <a:xfrm>
              <a:off x="3071802" y="2857496"/>
              <a:ext cx="2786082" cy="1588"/>
            </a:xfrm>
            <a:prstGeom prst="line">
              <a:avLst/>
            </a:prstGeom>
            <a:ln w="28575">
              <a:prstDash val="dash"/>
            </a:ln>
          </p:spPr>
          <p:style>
            <a:lnRef idx="2">
              <a:schemeClr val="accent2"/>
            </a:lnRef>
            <a:fillRef idx="0">
              <a:schemeClr val="accent2"/>
            </a:fillRef>
            <a:effectRef idx="1">
              <a:schemeClr val="accent2"/>
            </a:effectRef>
            <a:fontRef idx="minor">
              <a:schemeClr val="tx1"/>
            </a:fontRef>
          </p:style>
        </p:cxnSp>
      </p:grpSp>
      <p:sp>
        <p:nvSpPr>
          <p:cNvPr id="22" name="TextBox 21"/>
          <p:cNvSpPr txBox="1"/>
          <p:nvPr/>
        </p:nvSpPr>
        <p:spPr>
          <a:xfrm>
            <a:off x="285723" y="2214554"/>
            <a:ext cx="553998" cy="1928826"/>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5.1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数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组</a:t>
            </a:r>
            <a:endPar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Text Box 3"/>
          <p:cNvSpPr txBox="1">
            <a:spLocks noChangeArrowheads="1"/>
          </p:cNvSpPr>
          <p:nvPr/>
        </p:nvSpPr>
        <p:spPr bwMode="auto">
          <a:xfrm>
            <a:off x="1500166" y="1928802"/>
            <a:ext cx="3986190" cy="400110"/>
          </a:xfrm>
          <a:prstGeom prst="rect">
            <a:avLst/>
          </a:prstGeom>
          <a:noFill/>
          <a:ln w="9525">
            <a:noFill/>
            <a:miter lim="800000"/>
          </a:ln>
          <a:effectLst/>
        </p:spPr>
        <p:txBody>
          <a:bodyPr wrap="square">
            <a:spAutoFit/>
          </a:bodyPr>
          <a:lstStyle/>
          <a:p>
            <a:pPr>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对于元素</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，其存储地址为： </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2165" name="Rectangle 5"/>
          <p:cNvSpPr>
            <a:spLocks noChangeArrowheads="1"/>
          </p:cNvSpPr>
          <p:nvPr/>
        </p:nvSpPr>
        <p:spPr bwMode="auto">
          <a:xfrm>
            <a:off x="0" y="3162300"/>
            <a:ext cx="9144000" cy="0"/>
          </a:xfrm>
          <a:prstGeom prst="rect">
            <a:avLst/>
          </a:prstGeom>
          <a:noFill/>
          <a:ln w="9525">
            <a:noFill/>
            <a:miter lim="800000"/>
          </a:ln>
          <a:effectLst/>
        </p:spPr>
        <p:txBody>
          <a:bodyPr wrap="none" anchor="ctr">
            <a:spAutoFit/>
          </a:bodyPr>
          <a:lstStyle/>
          <a:p>
            <a:endParaRPr lang="zh-CN" altLang="en-US"/>
          </a:p>
        </p:txBody>
      </p:sp>
      <p:sp>
        <p:nvSpPr>
          <p:cNvPr id="92167" name="Rectangle 7"/>
          <p:cNvSpPr>
            <a:spLocks noChangeArrowheads="1"/>
          </p:cNvSpPr>
          <p:nvPr/>
        </p:nvSpPr>
        <p:spPr bwMode="auto">
          <a:xfrm>
            <a:off x="0" y="3105150"/>
            <a:ext cx="9144000" cy="0"/>
          </a:xfrm>
          <a:prstGeom prst="rect">
            <a:avLst/>
          </a:prstGeom>
          <a:noFill/>
          <a:ln w="9525">
            <a:noFill/>
            <a:miter lim="800000"/>
          </a:ln>
          <a:effectLst/>
        </p:spPr>
        <p:txBody>
          <a:bodyPr wrap="none" anchor="ctr">
            <a:spAutoFit/>
          </a:bodyPr>
          <a:lstStyle/>
          <a:p>
            <a:endParaRPr lang="zh-CN" altLang="en-US"/>
          </a:p>
        </p:txBody>
      </p:sp>
      <p:sp>
        <p:nvSpPr>
          <p:cNvPr id="9" name="TextBox 8"/>
          <p:cNvSpPr txBox="1"/>
          <p:nvPr/>
        </p:nvSpPr>
        <p:spPr>
          <a:xfrm>
            <a:off x="1928794" y="428604"/>
            <a:ext cx="5786478" cy="461665"/>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a</a:t>
            </a:r>
            <a:r>
              <a:rPr lang="en-US" altLang="zh-CN" sz="2000" baseline="-25000" smtClean="0">
                <a:solidFill>
                  <a:srgbClr val="0000FF"/>
                </a:solidFill>
                <a:latin typeface="Consolas" panose="020B0609020204030204" pitchFamily="49" charset="0"/>
                <a:cs typeface="Consolas" panose="020B0609020204030204" pitchFamily="49" charset="0"/>
              </a:rPr>
              <a:t>0,0</a:t>
            </a:r>
            <a:r>
              <a:rPr lang="en-US" altLang="zh-CN" sz="2000" smtClean="0">
                <a:solidFill>
                  <a:srgbClr val="0000FF"/>
                </a:solidFill>
                <a:latin typeface="Consolas" panose="020B0609020204030204" pitchFamily="49" charset="0"/>
                <a:cs typeface="Consolas" panose="020B0609020204030204" pitchFamily="49" charset="0"/>
              </a:rPr>
              <a:t> </a:t>
            </a:r>
            <a:r>
              <a:rPr lang="en-US" altLang="zh-CN" sz="2000" i="1" smtClean="0">
                <a:solidFill>
                  <a:srgbClr val="0000FF"/>
                </a:solidFill>
                <a:latin typeface="Consolas" panose="020B0609020204030204" pitchFamily="49" charset="0"/>
                <a:cs typeface="Consolas" panose="020B0609020204030204" pitchFamily="49" charset="0"/>
              </a:rPr>
              <a:t>a</a:t>
            </a:r>
            <a:r>
              <a:rPr lang="en-US" altLang="zh-CN" sz="2000" baseline="-25000" smtClean="0">
                <a:solidFill>
                  <a:srgbClr val="0000FF"/>
                </a:solidFill>
                <a:latin typeface="Consolas" panose="020B0609020204030204" pitchFamily="49" charset="0"/>
                <a:cs typeface="Consolas" panose="020B0609020204030204" pitchFamily="49" charset="0"/>
              </a:rPr>
              <a:t>0,1</a:t>
            </a:r>
            <a:r>
              <a:rPr lang="en-US" altLang="zh-CN" sz="2000" smtClean="0">
                <a:solidFill>
                  <a:srgbClr val="0000FF"/>
                </a:solidFill>
                <a:latin typeface="Consolas" panose="020B0609020204030204" pitchFamily="49" charset="0"/>
                <a:cs typeface="Consolas" panose="020B0609020204030204" pitchFamily="49" charset="0"/>
              </a:rPr>
              <a:t> … </a:t>
            </a:r>
            <a:r>
              <a:rPr lang="en-US" altLang="zh-CN" sz="2000" i="1" smtClean="0">
                <a:solidFill>
                  <a:srgbClr val="0000FF"/>
                </a:solidFill>
                <a:latin typeface="Consolas" panose="020B0609020204030204" pitchFamily="49" charset="0"/>
                <a:cs typeface="Consolas" panose="020B0609020204030204" pitchFamily="49" charset="0"/>
              </a:rPr>
              <a:t>a</a:t>
            </a:r>
            <a:r>
              <a:rPr lang="en-US" altLang="zh-CN" sz="2000" baseline="-25000" smtClean="0">
                <a:solidFill>
                  <a:srgbClr val="0000FF"/>
                </a:solidFill>
                <a:latin typeface="Consolas" panose="020B0609020204030204" pitchFamily="49" charset="0"/>
                <a:cs typeface="Consolas" panose="020B0609020204030204" pitchFamily="49" charset="0"/>
              </a:rPr>
              <a:t>0,</a:t>
            </a:r>
            <a:r>
              <a:rPr lang="en-US" altLang="zh-CN" sz="2000" i="1" baseline="-25000" smtClean="0">
                <a:solidFill>
                  <a:srgbClr val="0000FF"/>
                </a:solidFill>
                <a:latin typeface="Consolas" panose="020B0609020204030204" pitchFamily="49" charset="0"/>
                <a:cs typeface="Consolas" panose="020B0609020204030204" pitchFamily="49" charset="0"/>
              </a:rPr>
              <a:t>n</a:t>
            </a:r>
            <a:r>
              <a:rPr lang="en-US" altLang="zh-CN" sz="2000" baseline="-25000" smtClean="0">
                <a:solidFill>
                  <a:srgbClr val="0000FF"/>
                </a:solidFill>
                <a:latin typeface="Consolas" panose="020B0609020204030204" pitchFamily="49" charset="0"/>
                <a:cs typeface="Consolas" panose="020B0609020204030204" pitchFamily="49" charset="0"/>
              </a:rPr>
              <a:t>-1</a:t>
            </a:r>
            <a:r>
              <a:rPr lang="en-US" altLang="zh-CN" sz="2000" smtClean="0">
                <a:solidFill>
                  <a:srgbClr val="0000FF"/>
                </a:solidFill>
                <a:latin typeface="Consolas" panose="020B0609020204030204" pitchFamily="49" charset="0"/>
                <a:cs typeface="Consolas" panose="020B0609020204030204" pitchFamily="49" charset="0"/>
              </a:rPr>
              <a:t> … </a:t>
            </a:r>
            <a:r>
              <a:rPr lang="en-US" altLang="zh-CN" sz="2000" i="1" smtClean="0">
                <a:solidFill>
                  <a:srgbClr val="0000FF"/>
                </a:solidFill>
                <a:latin typeface="Consolas" panose="020B0609020204030204" pitchFamily="49" charset="0"/>
                <a:cs typeface="Consolas" panose="020B0609020204030204" pitchFamily="49" charset="0"/>
              </a:rPr>
              <a:t>a</a:t>
            </a:r>
            <a:r>
              <a:rPr lang="en-US" altLang="zh-CN" sz="2000" i="1" baseline="-25000" smtClean="0">
                <a:solidFill>
                  <a:srgbClr val="0000FF"/>
                </a:solidFill>
                <a:latin typeface="Consolas" panose="020B0609020204030204" pitchFamily="49" charset="0"/>
                <a:cs typeface="Consolas" panose="020B0609020204030204" pitchFamily="49" charset="0"/>
              </a:rPr>
              <a:t>i</a:t>
            </a:r>
            <a:r>
              <a:rPr lang="en-US" altLang="zh-CN" sz="2000" baseline="-25000" smtClean="0">
                <a:solidFill>
                  <a:srgbClr val="0000FF"/>
                </a:solidFill>
                <a:latin typeface="Consolas" panose="020B0609020204030204" pitchFamily="49" charset="0"/>
                <a:cs typeface="Consolas" panose="020B0609020204030204" pitchFamily="49" charset="0"/>
              </a:rPr>
              <a:t>,0</a:t>
            </a:r>
            <a:r>
              <a:rPr lang="en-US" altLang="zh-CN" sz="2000" smtClean="0">
                <a:solidFill>
                  <a:srgbClr val="0000FF"/>
                </a:solidFill>
                <a:latin typeface="Consolas" panose="020B0609020204030204" pitchFamily="49" charset="0"/>
                <a:cs typeface="Consolas" panose="020B0609020204030204" pitchFamily="49" charset="0"/>
              </a:rPr>
              <a:t> … </a:t>
            </a:r>
            <a:r>
              <a:rPr lang="en-US" altLang="zh-CN" i="1" smtClean="0">
                <a:solidFill>
                  <a:srgbClr val="FF0000"/>
                </a:solidFill>
                <a:latin typeface="Consolas" panose="020B0609020204030204" pitchFamily="49" charset="0"/>
                <a:cs typeface="Consolas" panose="020B0609020204030204" pitchFamily="49" charset="0"/>
              </a:rPr>
              <a:t>a</a:t>
            </a:r>
            <a:r>
              <a:rPr lang="en-US" altLang="zh-CN" i="1" baseline="-25000" smtClean="0">
                <a:solidFill>
                  <a:srgbClr val="FF0000"/>
                </a:solidFill>
                <a:latin typeface="Consolas" panose="020B0609020204030204" pitchFamily="49" charset="0"/>
                <a:cs typeface="Consolas" panose="020B0609020204030204" pitchFamily="49" charset="0"/>
              </a:rPr>
              <a:t>i</a:t>
            </a:r>
            <a:r>
              <a:rPr lang="en-US" altLang="zh-CN" baseline="-25000" smtClean="0">
                <a:solidFill>
                  <a:srgbClr val="FF0000"/>
                </a:solidFill>
                <a:latin typeface="Consolas" panose="020B0609020204030204" pitchFamily="49" charset="0"/>
                <a:cs typeface="Consolas" panose="020B0609020204030204" pitchFamily="49" charset="0"/>
              </a:rPr>
              <a:t>,</a:t>
            </a:r>
            <a:r>
              <a:rPr lang="en-US" altLang="zh-CN" i="1" baseline="-25000" smtClean="0">
                <a:solidFill>
                  <a:srgbClr val="FF0000"/>
                </a:solidFill>
                <a:latin typeface="Consolas" panose="020B0609020204030204" pitchFamily="49" charset="0"/>
                <a:cs typeface="Consolas" panose="020B0609020204030204" pitchFamily="49" charset="0"/>
              </a:rPr>
              <a:t>j</a:t>
            </a:r>
            <a:r>
              <a:rPr lang="en-US" altLang="zh-CN" sz="2000" baseline="-25000" smtClean="0">
                <a:solidFill>
                  <a:srgbClr val="0000FF"/>
                </a:solidFill>
                <a:latin typeface="Consolas" panose="020B0609020204030204" pitchFamily="49" charset="0"/>
                <a:cs typeface="Consolas" panose="020B0609020204030204" pitchFamily="49" charset="0"/>
              </a:rPr>
              <a:t> </a:t>
            </a:r>
            <a:r>
              <a:rPr lang="en-US" altLang="zh-CN" sz="2000" smtClean="0">
                <a:solidFill>
                  <a:srgbClr val="0000FF"/>
                </a:solidFill>
                <a:latin typeface="Consolas" panose="020B0609020204030204" pitchFamily="49" charset="0"/>
                <a:cs typeface="Consolas" panose="020B0609020204030204" pitchFamily="49" charset="0"/>
              </a:rPr>
              <a:t>… </a:t>
            </a:r>
            <a:r>
              <a:rPr lang="en-US" altLang="zh-CN" sz="2000" i="1" smtClean="0">
                <a:solidFill>
                  <a:srgbClr val="0000FF"/>
                </a:solidFill>
                <a:latin typeface="Consolas" panose="020B0609020204030204" pitchFamily="49" charset="0"/>
                <a:cs typeface="Consolas" panose="020B0609020204030204" pitchFamily="49" charset="0"/>
              </a:rPr>
              <a:t>a</a:t>
            </a:r>
            <a:r>
              <a:rPr lang="en-US" altLang="zh-CN" sz="2000" i="1" baseline="-25000" smtClean="0">
                <a:solidFill>
                  <a:srgbClr val="0000FF"/>
                </a:solidFill>
                <a:latin typeface="Consolas" panose="020B0609020204030204" pitchFamily="49" charset="0"/>
                <a:cs typeface="Consolas" panose="020B0609020204030204" pitchFamily="49" charset="0"/>
              </a:rPr>
              <a:t>i</a:t>
            </a:r>
            <a:r>
              <a:rPr lang="en-US" altLang="zh-CN" sz="2000" baseline="-25000" smtClean="0">
                <a:solidFill>
                  <a:srgbClr val="0000FF"/>
                </a:solidFill>
                <a:latin typeface="Consolas" panose="020B0609020204030204" pitchFamily="49" charset="0"/>
                <a:cs typeface="Consolas" panose="020B0609020204030204" pitchFamily="49" charset="0"/>
              </a:rPr>
              <a:t>,</a:t>
            </a:r>
            <a:r>
              <a:rPr lang="en-US" altLang="zh-CN" sz="2000" i="1" baseline="-25000" smtClean="0">
                <a:solidFill>
                  <a:srgbClr val="0000FF"/>
                </a:solidFill>
                <a:latin typeface="Consolas" panose="020B0609020204030204" pitchFamily="49" charset="0"/>
                <a:cs typeface="Consolas" panose="020B0609020204030204" pitchFamily="49" charset="0"/>
              </a:rPr>
              <a:t>n</a:t>
            </a:r>
            <a:r>
              <a:rPr lang="en-US" altLang="zh-CN" sz="2000" baseline="-25000" smtClean="0">
                <a:solidFill>
                  <a:srgbClr val="0000FF"/>
                </a:solidFill>
                <a:latin typeface="Consolas" panose="020B0609020204030204" pitchFamily="49" charset="0"/>
                <a:cs typeface="Consolas" panose="020B0609020204030204" pitchFamily="49" charset="0"/>
              </a:rPr>
              <a:t>-1</a:t>
            </a:r>
            <a:r>
              <a:rPr lang="en-US" altLang="zh-CN" sz="2000" smtClean="0">
                <a:solidFill>
                  <a:srgbClr val="0000FF"/>
                </a:solidFill>
                <a:latin typeface="Consolas" panose="020B0609020204030204" pitchFamily="49" charset="0"/>
                <a:cs typeface="Consolas" panose="020B0609020204030204" pitchFamily="49" charset="0"/>
              </a:rPr>
              <a:t> …</a:t>
            </a:r>
            <a:endParaRPr lang="zh-CN" altLang="en-US" sz="2000" baseline="-25000">
              <a:solidFill>
                <a:srgbClr val="0000FF"/>
              </a:solidFill>
              <a:latin typeface="Consolas" panose="020B0609020204030204" pitchFamily="49" charset="0"/>
              <a:cs typeface="Consolas" panose="020B0609020204030204" pitchFamily="49" charset="0"/>
            </a:endParaRPr>
          </a:p>
        </p:txBody>
      </p:sp>
      <p:sp>
        <p:nvSpPr>
          <p:cNvPr id="10" name="右大括号 9"/>
          <p:cNvSpPr/>
          <p:nvPr/>
        </p:nvSpPr>
        <p:spPr>
          <a:xfrm rot="5400000">
            <a:off x="2999802" y="214852"/>
            <a:ext cx="144000" cy="171451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1" name="TextBox 10"/>
          <p:cNvSpPr txBox="1"/>
          <p:nvPr/>
        </p:nvSpPr>
        <p:spPr>
          <a:xfrm>
            <a:off x="2643174" y="1285860"/>
            <a:ext cx="1000132"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行</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右大括号 11"/>
          <p:cNvSpPr/>
          <p:nvPr/>
        </p:nvSpPr>
        <p:spPr>
          <a:xfrm rot="5400000">
            <a:off x="5285818" y="214852"/>
            <a:ext cx="144000" cy="171451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TextBox 12"/>
          <p:cNvSpPr txBox="1"/>
          <p:nvPr/>
        </p:nvSpPr>
        <p:spPr>
          <a:xfrm>
            <a:off x="4929190" y="1285860"/>
            <a:ext cx="1000132"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行</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TextBox 15"/>
          <p:cNvSpPr txBox="1"/>
          <p:nvPr/>
        </p:nvSpPr>
        <p:spPr>
          <a:xfrm>
            <a:off x="1857356" y="3131106"/>
            <a:ext cx="5857916" cy="400110"/>
          </a:xfrm>
          <a:prstGeom prst="rect">
            <a:avLst/>
          </a:prstGeom>
          <a:noFill/>
        </p:spPr>
        <p:txBody>
          <a:bodyPr wrap="square" rtlCol="0">
            <a:spAutoFit/>
          </a:bodyPr>
          <a:lstStyle/>
          <a:p>
            <a:r>
              <a:rPr lang="en-US" altLang="zh-CN" sz="2000" smtClean="0">
                <a:solidFill>
                  <a:srgbClr val="006600"/>
                </a:solidFill>
                <a:latin typeface="Consolas" panose="020B0609020204030204" pitchFamily="49" charset="0"/>
                <a:cs typeface="Consolas" panose="020B0609020204030204" pitchFamily="49" charset="0"/>
              </a:rPr>
              <a:t>LOC(</a:t>
            </a:r>
            <a:r>
              <a:rPr lang="en-US" altLang="zh-CN" sz="2000" i="1" smtClean="0">
                <a:solidFill>
                  <a:srgbClr val="006600"/>
                </a:solidFill>
                <a:latin typeface="Consolas" panose="020B0609020204030204" pitchFamily="49" charset="0"/>
                <a:cs typeface="Consolas" panose="020B0609020204030204" pitchFamily="49" charset="0"/>
              </a:rPr>
              <a:t>a</a:t>
            </a:r>
            <a:r>
              <a:rPr lang="en-US" altLang="zh-CN" sz="2000" i="1" baseline="-25000" smtClean="0">
                <a:solidFill>
                  <a:srgbClr val="006600"/>
                </a:solidFill>
                <a:latin typeface="Consolas" panose="020B0609020204030204" pitchFamily="49" charset="0"/>
                <a:cs typeface="Consolas" panose="020B0609020204030204" pitchFamily="49" charset="0"/>
              </a:rPr>
              <a:t>i</a:t>
            </a:r>
            <a:r>
              <a:rPr lang="en-US" altLang="zh-CN" sz="2000" baseline="-25000" smtClean="0">
                <a:solidFill>
                  <a:srgbClr val="006600"/>
                </a:solidFill>
                <a:latin typeface="Consolas" panose="020B0609020204030204" pitchFamily="49" charset="0"/>
                <a:cs typeface="Consolas" panose="020B0609020204030204" pitchFamily="49" charset="0"/>
              </a:rPr>
              <a:t>,</a:t>
            </a:r>
            <a:r>
              <a:rPr lang="en-US" altLang="zh-CN" sz="2000" i="1" baseline="-25000" smtClean="0">
                <a:solidFill>
                  <a:srgbClr val="006600"/>
                </a:solidFill>
                <a:latin typeface="Consolas" panose="020B0609020204030204" pitchFamily="49" charset="0"/>
                <a:cs typeface="Consolas" panose="020B0609020204030204" pitchFamily="49" charset="0"/>
              </a:rPr>
              <a:t>j</a:t>
            </a:r>
            <a:r>
              <a:rPr lang="en-US" altLang="zh-CN" sz="2000" smtClean="0">
                <a:solidFill>
                  <a:srgbClr val="006600"/>
                </a:solidFill>
                <a:latin typeface="Consolas" panose="020B0609020204030204" pitchFamily="49" charset="0"/>
                <a:cs typeface="Consolas" panose="020B0609020204030204" pitchFamily="49" charset="0"/>
              </a:rPr>
              <a:t>)=LOC(</a:t>
            </a:r>
            <a:r>
              <a:rPr lang="en-US" altLang="zh-CN" sz="2000" i="1" smtClean="0">
                <a:solidFill>
                  <a:srgbClr val="006600"/>
                </a:solidFill>
                <a:latin typeface="Consolas" panose="020B0609020204030204" pitchFamily="49" charset="0"/>
                <a:cs typeface="Consolas" panose="020B0609020204030204" pitchFamily="49" charset="0"/>
              </a:rPr>
              <a:t>a</a:t>
            </a:r>
            <a:r>
              <a:rPr lang="en-US" altLang="zh-CN" sz="2000" baseline="-25000" smtClean="0">
                <a:solidFill>
                  <a:srgbClr val="006600"/>
                </a:solidFill>
                <a:latin typeface="Consolas" panose="020B0609020204030204" pitchFamily="49" charset="0"/>
                <a:cs typeface="Consolas" panose="020B0609020204030204" pitchFamily="49" charset="0"/>
              </a:rPr>
              <a:t>0,0</a:t>
            </a:r>
            <a:r>
              <a:rPr lang="en-US" altLang="zh-CN" sz="2000" smtClean="0">
                <a:solidFill>
                  <a:srgbClr val="006600"/>
                </a:solidFill>
                <a:latin typeface="Consolas" panose="020B0609020204030204" pitchFamily="49" charset="0"/>
                <a:cs typeface="Consolas" panose="020B0609020204030204" pitchFamily="49" charset="0"/>
              </a:rPr>
              <a:t>)+( </a:t>
            </a:r>
            <a:r>
              <a:rPr lang="en-US" altLang="zh-CN" sz="2000" i="1" smtClean="0">
                <a:solidFill>
                  <a:srgbClr val="006600"/>
                </a:solidFill>
                <a:latin typeface="Consolas" panose="020B0609020204030204" pitchFamily="49" charset="0"/>
                <a:cs typeface="Consolas" panose="020B0609020204030204" pitchFamily="49" charset="0"/>
              </a:rPr>
              <a:t>i</a:t>
            </a:r>
            <a:r>
              <a:rPr lang="en-US" altLang="zh-CN" sz="2000" smtClean="0">
                <a:solidFill>
                  <a:srgbClr val="006600"/>
                </a:solidFill>
                <a:latin typeface="Consolas" panose="020B0609020204030204" pitchFamily="49" charset="0"/>
                <a:cs typeface="Consolas" panose="020B0609020204030204" pitchFamily="49" charset="0"/>
              </a:rPr>
              <a:t>*</a:t>
            </a:r>
            <a:r>
              <a:rPr lang="en-US" altLang="zh-CN" sz="2000" i="1" smtClean="0">
                <a:solidFill>
                  <a:srgbClr val="006600"/>
                </a:solidFill>
                <a:latin typeface="Consolas" panose="020B0609020204030204" pitchFamily="49" charset="0"/>
                <a:cs typeface="Consolas" panose="020B0609020204030204" pitchFamily="49" charset="0"/>
              </a:rPr>
              <a:t>n </a:t>
            </a:r>
            <a:r>
              <a:rPr lang="en-US" altLang="zh-CN" sz="2000" smtClean="0">
                <a:solidFill>
                  <a:srgbClr val="006600"/>
                </a:solidFill>
                <a:latin typeface="Consolas" panose="020B0609020204030204" pitchFamily="49" charset="0"/>
                <a:cs typeface="Consolas" panose="020B0609020204030204" pitchFamily="49" charset="0"/>
              </a:rPr>
              <a:t>+ </a:t>
            </a:r>
            <a:r>
              <a:rPr lang="en-US" altLang="zh-CN" sz="2000" i="1" smtClean="0">
                <a:solidFill>
                  <a:srgbClr val="006600"/>
                </a:solidFill>
                <a:latin typeface="Consolas" panose="020B0609020204030204" pitchFamily="49" charset="0"/>
                <a:cs typeface="Consolas" panose="020B0609020204030204" pitchFamily="49" charset="0"/>
              </a:rPr>
              <a:t>j </a:t>
            </a:r>
            <a:r>
              <a:rPr lang="en-US" altLang="zh-CN" sz="2000" smtClean="0">
                <a:solidFill>
                  <a:srgbClr val="006600"/>
                </a:solidFill>
                <a:latin typeface="Consolas" panose="020B0609020204030204" pitchFamily="49" charset="0"/>
                <a:cs typeface="Consolas" panose="020B0609020204030204" pitchFamily="49" charset="0"/>
              </a:rPr>
              <a:t>)*</a:t>
            </a:r>
            <a:r>
              <a:rPr lang="en-US" altLang="zh-CN" sz="2000" i="1" smtClean="0">
                <a:solidFill>
                  <a:srgbClr val="006600"/>
                </a:solidFill>
                <a:latin typeface="Consolas" panose="020B0609020204030204" pitchFamily="49" charset="0"/>
                <a:cs typeface="Consolas" panose="020B0609020204030204" pitchFamily="49" charset="0"/>
              </a:rPr>
              <a:t>k</a:t>
            </a:r>
            <a:endParaRPr lang="zh-CN" altLang="en-US" sz="2000" i="1">
              <a:solidFill>
                <a:srgbClr val="006600"/>
              </a:solidFill>
              <a:latin typeface="Consolas" panose="020B0609020204030204" pitchFamily="49" charset="0"/>
              <a:cs typeface="Consolas" panose="020B0609020204030204" pitchFamily="49" charset="0"/>
            </a:endParaRPr>
          </a:p>
        </p:txBody>
      </p:sp>
      <p:grpSp>
        <p:nvGrpSpPr>
          <p:cNvPr id="28" name="组合 27"/>
          <p:cNvGrpSpPr/>
          <p:nvPr/>
        </p:nvGrpSpPr>
        <p:grpSpPr>
          <a:xfrm>
            <a:off x="4708753" y="2488164"/>
            <a:ext cx="2928958" cy="655084"/>
            <a:chOff x="4708753" y="2488164"/>
            <a:chExt cx="2928958" cy="655084"/>
          </a:xfrm>
        </p:grpSpPr>
        <p:sp>
          <p:nvSpPr>
            <p:cNvPr id="19" name="TextBox 18"/>
            <p:cNvSpPr txBox="1"/>
            <p:nvPr/>
          </p:nvSpPr>
          <p:spPr>
            <a:xfrm>
              <a:off x="4708753" y="2488164"/>
              <a:ext cx="2928958" cy="369332"/>
            </a:xfrm>
            <a:prstGeom prst="rect">
              <a:avLst/>
            </a:prstGeom>
            <a:noFill/>
          </p:spPr>
          <p:txBody>
            <a:bodyPr wrap="square" rtlCol="0">
              <a:spAutoFit/>
            </a:bodyPr>
            <a:lstStyle/>
            <a:p>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每个元素占</a:t>
              </a:r>
              <a:r>
                <a:rPr lang="pt-BR"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个存储单元</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21" name="直接箭头连接符 20"/>
            <p:cNvCxnSpPr>
              <a:stCxn id="19" idx="2"/>
            </p:cNvCxnSpPr>
            <p:nvPr/>
          </p:nvCxnSpPr>
          <p:spPr>
            <a:xfrm rot="5400000">
              <a:off x="6030356" y="3000372"/>
              <a:ext cx="28575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26" name="组合 25"/>
          <p:cNvGrpSpPr/>
          <p:nvPr/>
        </p:nvGrpSpPr>
        <p:grpSpPr>
          <a:xfrm>
            <a:off x="1785918" y="3501232"/>
            <a:ext cx="6286544" cy="1297232"/>
            <a:chOff x="1785918" y="3501232"/>
            <a:chExt cx="6286544" cy="1297232"/>
          </a:xfrm>
        </p:grpSpPr>
        <p:sp>
          <p:nvSpPr>
            <p:cNvPr id="17" name="TextBox 16"/>
            <p:cNvSpPr txBox="1"/>
            <p:nvPr/>
          </p:nvSpPr>
          <p:spPr>
            <a:xfrm>
              <a:off x="1785918" y="4429132"/>
              <a:ext cx="6286544" cy="369332"/>
            </a:xfrm>
            <a:prstGeom prst="rect">
              <a:avLst/>
            </a:prstGeom>
            <a:noFill/>
          </p:spPr>
          <p:txBody>
            <a:bodyPr wrap="square" rtlCol="0">
              <a:spAutoFit/>
            </a:bodyPr>
            <a:lstStyle/>
            <a:p>
              <a:r>
                <a:rPr lang="pt-BR"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pt-BR"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pt-BR"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前面有</a:t>
              </a:r>
              <a:r>
                <a:rPr lang="pt-BR"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pt-BR"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共</a:t>
              </a:r>
              <a:r>
                <a:rPr lang="pt-BR"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行，每行</a:t>
              </a:r>
              <a:r>
                <a:rPr lang="pt-BR"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个元素，共有</a:t>
              </a:r>
              <a:r>
                <a:rPr lang="pt-BR"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23" name="直接箭头连接符 22"/>
            <p:cNvCxnSpPr>
              <a:stCxn id="17" idx="0"/>
            </p:cNvCxnSpPr>
            <p:nvPr/>
          </p:nvCxnSpPr>
          <p:spPr>
            <a:xfrm rot="5400000" flipH="1" flipV="1">
              <a:off x="4464843" y="3964785"/>
              <a:ext cx="92869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27" name="组合 26"/>
          <p:cNvGrpSpPr/>
          <p:nvPr/>
        </p:nvGrpSpPr>
        <p:grpSpPr>
          <a:xfrm>
            <a:off x="5143504" y="3501232"/>
            <a:ext cx="3429024" cy="725728"/>
            <a:chOff x="5143504" y="3501232"/>
            <a:chExt cx="3429024" cy="725728"/>
          </a:xfrm>
        </p:grpSpPr>
        <p:sp>
          <p:nvSpPr>
            <p:cNvPr id="18" name="TextBox 17"/>
            <p:cNvSpPr txBox="1"/>
            <p:nvPr/>
          </p:nvSpPr>
          <p:spPr>
            <a:xfrm>
              <a:off x="5143504" y="3857628"/>
              <a:ext cx="3429024" cy="369332"/>
            </a:xfrm>
            <a:prstGeom prst="rect">
              <a:avLst/>
            </a:prstGeom>
            <a:noFill/>
          </p:spPr>
          <p:txBody>
            <a:bodyPr wrap="square" rtlCol="0">
              <a:spAutoFit/>
            </a:bodyPr>
            <a:lstStyle/>
            <a:p>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在第</a:t>
              </a:r>
              <a:r>
                <a:rPr lang="pt-BR"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行中，</a:t>
              </a:r>
              <a:r>
                <a:rPr lang="pt-BR"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pt-BR"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pt-BR"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sz="18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前面</a:t>
              </a:r>
              <a:r>
                <a:rPr lang="en-US"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25" name="直接箭头连接符 24"/>
            <p:cNvCxnSpPr/>
            <p:nvPr/>
          </p:nvCxnSpPr>
          <p:spPr>
            <a:xfrm rot="5400000" flipH="1" flipV="1">
              <a:off x="5464975" y="3679033"/>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22" name="TextBox 21"/>
          <p:cNvSpPr txBox="1"/>
          <p:nvPr/>
        </p:nvSpPr>
        <p:spPr>
          <a:xfrm>
            <a:off x="285723" y="2214554"/>
            <a:ext cx="553998" cy="1928826"/>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5.1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数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组</a:t>
            </a:r>
            <a:endPar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2" name="Rectangle 6"/>
          <p:cNvSpPr>
            <a:spLocks noChangeArrowheads="1"/>
          </p:cNvSpPr>
          <p:nvPr/>
        </p:nvSpPr>
        <p:spPr bwMode="auto">
          <a:xfrm>
            <a:off x="0" y="3162300"/>
            <a:ext cx="9144000" cy="0"/>
          </a:xfrm>
          <a:prstGeom prst="rect">
            <a:avLst/>
          </a:prstGeom>
          <a:noFill/>
          <a:ln w="9525">
            <a:noFill/>
            <a:miter lim="800000"/>
          </a:ln>
          <a:effectLst/>
        </p:spPr>
        <p:txBody>
          <a:bodyPr wrap="none" anchor="ctr">
            <a:spAutoFit/>
          </a:bodyPr>
          <a:lstStyle/>
          <a:p>
            <a:endParaRPr lang="zh-CN" altLang="en-US"/>
          </a:p>
        </p:txBody>
      </p:sp>
      <p:sp>
        <p:nvSpPr>
          <p:cNvPr id="91144" name="Rectangle 8"/>
          <p:cNvSpPr>
            <a:spLocks noChangeArrowheads="1"/>
          </p:cNvSpPr>
          <p:nvPr/>
        </p:nvSpPr>
        <p:spPr bwMode="auto">
          <a:xfrm>
            <a:off x="0" y="3105150"/>
            <a:ext cx="9144000" cy="0"/>
          </a:xfrm>
          <a:prstGeom prst="rect">
            <a:avLst/>
          </a:prstGeom>
          <a:noFill/>
          <a:ln w="9525">
            <a:noFill/>
            <a:miter lim="800000"/>
          </a:ln>
          <a:effectLst/>
        </p:spPr>
        <p:txBody>
          <a:bodyPr wrap="none" anchor="ctr">
            <a:spAutoFit/>
          </a:bodyPr>
          <a:lstStyle/>
          <a:p>
            <a:endParaRPr lang="zh-CN" altLang="en-US"/>
          </a:p>
        </p:txBody>
      </p:sp>
      <p:sp>
        <p:nvSpPr>
          <p:cNvPr id="131077"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31078" name="Object 2"/>
          <p:cNvGraphicFramePr>
            <a:graphicFrameLocks noChangeAspect="1"/>
          </p:cNvGraphicFramePr>
          <p:nvPr/>
        </p:nvGraphicFramePr>
        <p:xfrm>
          <a:off x="2000232" y="1275509"/>
          <a:ext cx="4071966" cy="1796301"/>
        </p:xfrm>
        <a:graphic>
          <a:graphicData uri="http://schemas.openxmlformats.org/presentationml/2006/ole">
            <mc:AlternateContent xmlns:mc="http://schemas.openxmlformats.org/markup-compatibility/2006">
              <mc:Choice xmlns:v="urn:schemas-microsoft-com:vml" Requires="v">
                <p:oleObj spid="_x0000_s3073" name="Equation" r:id="rId1" imgW="50901600" imgH="22555200" progId="Equation.3">
                  <p:embed/>
                </p:oleObj>
              </mc:Choice>
              <mc:Fallback>
                <p:oleObj name="Equation" r:id="rId1" imgW="50901600" imgH="22555200" progId="Equation.3">
                  <p:embed/>
                  <p:pic>
                    <p:nvPicPr>
                      <p:cNvPr id="0" name="Object 2"/>
                      <p:cNvPicPr>
                        <a:picLocks noChangeAspect="1"/>
                      </p:cNvPicPr>
                      <p:nvPr/>
                    </p:nvPicPr>
                    <p:blipFill>
                      <a:blip r:embed="rId2"/>
                      <a:stretch>
                        <a:fillRect/>
                      </a:stretch>
                    </p:blipFill>
                    <p:spPr>
                      <a:xfrm>
                        <a:off x="2000232" y="1275509"/>
                        <a:ext cx="4071966" cy="1796301"/>
                      </a:xfrm>
                      <a:prstGeom prst="rect">
                        <a:avLst/>
                      </a:prstGeom>
                      <a:noFill/>
                      <a:ln w="9525">
                        <a:noFill/>
                      </a:ln>
                    </p:spPr>
                  </p:pic>
                </p:oleObj>
              </mc:Fallback>
            </mc:AlternateContent>
          </a:graphicData>
        </a:graphic>
      </p:graphicFrame>
      <p:grpSp>
        <p:nvGrpSpPr>
          <p:cNvPr id="2" name="组合 20"/>
          <p:cNvGrpSpPr/>
          <p:nvPr/>
        </p:nvGrpSpPr>
        <p:grpSpPr>
          <a:xfrm>
            <a:off x="1285852" y="3214686"/>
            <a:ext cx="7715304" cy="2328936"/>
            <a:chOff x="1285852" y="3214686"/>
            <a:chExt cx="7715304" cy="2328936"/>
          </a:xfrm>
        </p:grpSpPr>
        <p:sp>
          <p:nvSpPr>
            <p:cNvPr id="12" name="TextBox 11"/>
            <p:cNvSpPr txBox="1"/>
            <p:nvPr/>
          </p:nvSpPr>
          <p:spPr>
            <a:xfrm>
              <a:off x="4357686" y="3429000"/>
              <a:ext cx="1928826" cy="400110"/>
            </a:xfrm>
            <a:prstGeom prst="rect">
              <a:avLst/>
            </a:prstGeom>
            <a:noFill/>
          </p:spPr>
          <p:txBody>
            <a:bodyPr wrap="square" rtlCol="0">
              <a:spAutoFit/>
            </a:bodyPr>
            <a:lstStyle/>
            <a:p>
              <a:r>
                <a:rPr lang="zh-CN" altLang="en-US" sz="2000" smtClean="0">
                  <a:solidFill>
                    <a:srgbClr val="0000FF"/>
                  </a:solidFill>
                  <a:latin typeface="仿宋" panose="02010609060101010101" pitchFamily="49" charset="-122"/>
                  <a:ea typeface="仿宋" panose="02010609060101010101" pitchFamily="49" charset="-122"/>
                  <a:cs typeface="Consolas" panose="020B0609020204030204" pitchFamily="49" charset="0"/>
                </a:rPr>
                <a:t>按列优先存储</a:t>
              </a:r>
              <a:endParaRPr lang="zh-CN" altLang="en-US" sz="2000">
                <a:latin typeface="仿宋" panose="02010609060101010101" pitchFamily="49" charset="-122"/>
                <a:ea typeface="仿宋" panose="02010609060101010101" pitchFamily="49" charset="-122"/>
              </a:endParaRPr>
            </a:p>
          </p:txBody>
        </p:sp>
        <p:sp>
          <p:nvSpPr>
            <p:cNvPr id="13" name="TextBox 12"/>
            <p:cNvSpPr txBox="1"/>
            <p:nvPr/>
          </p:nvSpPr>
          <p:spPr>
            <a:xfrm>
              <a:off x="1285852" y="4286256"/>
              <a:ext cx="7715304"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cs typeface="Consolas" panose="020B0609020204030204" pitchFamily="49" charset="0"/>
                </a:rPr>
                <a:t>a</a:t>
              </a:r>
              <a:r>
                <a:rPr lang="en-US" altLang="zh-CN" sz="2000" baseline="-25000" smtClean="0">
                  <a:solidFill>
                    <a:srgbClr val="0000FF"/>
                  </a:solidFill>
                  <a:latin typeface="Consolas" panose="020B0609020204030204" pitchFamily="49" charset="0"/>
                  <a:cs typeface="Consolas" panose="020B0609020204030204" pitchFamily="49" charset="0"/>
                </a:rPr>
                <a:t>0,0</a:t>
              </a:r>
              <a:r>
                <a:rPr lang="en-US" altLang="zh-CN" sz="2000" smtClean="0">
                  <a:solidFill>
                    <a:srgbClr val="0000FF"/>
                  </a:solidFill>
                  <a:latin typeface="Consolas" panose="020B0609020204030204" pitchFamily="49" charset="0"/>
                  <a:cs typeface="Consolas" panose="020B0609020204030204" pitchFamily="49" charset="0"/>
                </a:rPr>
                <a:t> </a:t>
              </a:r>
              <a:r>
                <a:rPr lang="en-US" altLang="zh-CN" sz="2000" i="1" smtClean="0">
                  <a:solidFill>
                    <a:srgbClr val="0000FF"/>
                  </a:solidFill>
                  <a:latin typeface="Consolas" panose="020B0609020204030204" pitchFamily="49" charset="0"/>
                  <a:cs typeface="Consolas" panose="020B0609020204030204" pitchFamily="49" charset="0"/>
                </a:rPr>
                <a:t>a</a:t>
              </a:r>
              <a:r>
                <a:rPr lang="en-US" altLang="zh-CN" sz="2000" baseline="-25000" smtClean="0">
                  <a:solidFill>
                    <a:srgbClr val="0000FF"/>
                  </a:solidFill>
                  <a:latin typeface="Consolas" panose="020B0609020204030204" pitchFamily="49" charset="0"/>
                  <a:cs typeface="Consolas" panose="020B0609020204030204" pitchFamily="49" charset="0"/>
                </a:rPr>
                <a:t>1,0</a:t>
              </a:r>
              <a:r>
                <a:rPr lang="en-US" altLang="zh-CN" sz="2000" smtClean="0">
                  <a:solidFill>
                    <a:srgbClr val="0000FF"/>
                  </a:solidFill>
                  <a:latin typeface="Consolas" panose="020B0609020204030204" pitchFamily="49" charset="0"/>
                  <a:cs typeface="Consolas" panose="020B0609020204030204" pitchFamily="49" charset="0"/>
                </a:rPr>
                <a:t> … </a:t>
              </a:r>
              <a:r>
                <a:rPr lang="en-US" altLang="zh-CN" sz="2000" i="1" smtClean="0">
                  <a:solidFill>
                    <a:srgbClr val="0000FF"/>
                  </a:solidFill>
                  <a:latin typeface="Consolas" panose="020B0609020204030204" pitchFamily="49" charset="0"/>
                  <a:cs typeface="Consolas" panose="020B0609020204030204" pitchFamily="49" charset="0"/>
                </a:rPr>
                <a:t>a</a:t>
              </a:r>
              <a:r>
                <a:rPr lang="en-US" altLang="zh-CN" sz="2000" i="1" baseline="-25000" smtClean="0">
                  <a:solidFill>
                    <a:srgbClr val="0000FF"/>
                  </a:solidFill>
                  <a:latin typeface="Consolas" panose="020B0609020204030204" pitchFamily="49" charset="0"/>
                  <a:cs typeface="Consolas" panose="020B0609020204030204" pitchFamily="49" charset="0"/>
                </a:rPr>
                <a:t>m</a:t>
              </a:r>
              <a:r>
                <a:rPr lang="en-US" altLang="zh-CN" sz="2000" baseline="-25000" smtClean="0">
                  <a:solidFill>
                    <a:srgbClr val="0000FF"/>
                  </a:solidFill>
                  <a:latin typeface="Consolas" panose="020B0609020204030204" pitchFamily="49" charset="0"/>
                  <a:cs typeface="Consolas" panose="020B0609020204030204" pitchFamily="49" charset="0"/>
                </a:rPr>
                <a:t>-1,0</a:t>
              </a:r>
              <a:r>
                <a:rPr lang="en-US" altLang="zh-CN" sz="2000" smtClean="0">
                  <a:solidFill>
                    <a:srgbClr val="0000FF"/>
                  </a:solidFill>
                  <a:latin typeface="Consolas" panose="020B0609020204030204" pitchFamily="49" charset="0"/>
                  <a:cs typeface="Consolas" panose="020B0609020204030204" pitchFamily="49" charset="0"/>
                </a:rPr>
                <a:t>  </a:t>
              </a:r>
              <a:r>
                <a:rPr lang="en-US" altLang="zh-CN" sz="2000" i="1" smtClean="0">
                  <a:solidFill>
                    <a:srgbClr val="C00000"/>
                  </a:solidFill>
                  <a:latin typeface="Consolas" panose="020B0609020204030204" pitchFamily="49" charset="0"/>
                  <a:cs typeface="Consolas" panose="020B0609020204030204" pitchFamily="49" charset="0"/>
                </a:rPr>
                <a:t>a</a:t>
              </a:r>
              <a:r>
                <a:rPr lang="en-US" altLang="zh-CN" sz="2000" baseline="-25000" smtClean="0">
                  <a:solidFill>
                    <a:srgbClr val="C00000"/>
                  </a:solidFill>
                  <a:latin typeface="Consolas" panose="020B0609020204030204" pitchFamily="49" charset="0"/>
                  <a:cs typeface="Consolas" panose="020B0609020204030204" pitchFamily="49" charset="0"/>
                </a:rPr>
                <a:t>0,1</a:t>
              </a:r>
              <a:r>
                <a:rPr lang="en-US" altLang="zh-CN" sz="2000" smtClean="0">
                  <a:solidFill>
                    <a:srgbClr val="C00000"/>
                  </a:solidFill>
                  <a:latin typeface="Consolas" panose="020B0609020204030204" pitchFamily="49" charset="0"/>
                  <a:cs typeface="Consolas" panose="020B0609020204030204" pitchFamily="49" charset="0"/>
                </a:rPr>
                <a:t> </a:t>
              </a:r>
              <a:r>
                <a:rPr lang="en-US" altLang="zh-CN" sz="2000" i="1" smtClean="0">
                  <a:solidFill>
                    <a:srgbClr val="C00000"/>
                  </a:solidFill>
                  <a:latin typeface="Consolas" panose="020B0609020204030204" pitchFamily="49" charset="0"/>
                  <a:cs typeface="Consolas" panose="020B0609020204030204" pitchFamily="49" charset="0"/>
                </a:rPr>
                <a:t>a</a:t>
              </a:r>
              <a:r>
                <a:rPr lang="en-US" altLang="zh-CN" sz="2000" baseline="-25000" smtClean="0">
                  <a:solidFill>
                    <a:srgbClr val="C00000"/>
                  </a:solidFill>
                  <a:latin typeface="Consolas" panose="020B0609020204030204" pitchFamily="49" charset="0"/>
                  <a:cs typeface="Consolas" panose="020B0609020204030204" pitchFamily="49" charset="0"/>
                </a:rPr>
                <a:t>1,1</a:t>
              </a:r>
              <a:r>
                <a:rPr lang="en-US" altLang="zh-CN" sz="2000" smtClean="0">
                  <a:solidFill>
                    <a:srgbClr val="C00000"/>
                  </a:solidFill>
                  <a:latin typeface="Consolas" panose="020B0609020204030204" pitchFamily="49" charset="0"/>
                  <a:cs typeface="Consolas" panose="020B0609020204030204" pitchFamily="49" charset="0"/>
                </a:rPr>
                <a:t> … </a:t>
              </a:r>
              <a:r>
                <a:rPr lang="en-US" altLang="zh-CN" sz="2000" i="1" smtClean="0">
                  <a:solidFill>
                    <a:srgbClr val="C00000"/>
                  </a:solidFill>
                  <a:latin typeface="Consolas" panose="020B0609020204030204" pitchFamily="49" charset="0"/>
                  <a:cs typeface="Consolas" panose="020B0609020204030204" pitchFamily="49" charset="0"/>
                </a:rPr>
                <a:t>a</a:t>
              </a:r>
              <a:r>
                <a:rPr lang="en-US" altLang="zh-CN" sz="2000" i="1" baseline="-25000" smtClean="0">
                  <a:solidFill>
                    <a:srgbClr val="C00000"/>
                  </a:solidFill>
                  <a:latin typeface="Consolas" panose="020B0609020204030204" pitchFamily="49" charset="0"/>
                  <a:cs typeface="Consolas" panose="020B0609020204030204" pitchFamily="49" charset="0"/>
                </a:rPr>
                <a:t>n</a:t>
              </a:r>
              <a:r>
                <a:rPr lang="en-US" altLang="zh-CN" sz="2000" baseline="-25000" smtClean="0">
                  <a:solidFill>
                    <a:srgbClr val="C00000"/>
                  </a:solidFill>
                  <a:latin typeface="Consolas" panose="020B0609020204030204" pitchFamily="49" charset="0"/>
                  <a:cs typeface="Consolas" panose="020B0609020204030204" pitchFamily="49" charset="0"/>
                </a:rPr>
                <a:t>-1,1</a:t>
              </a:r>
              <a:r>
                <a:rPr lang="en-US" altLang="zh-CN" sz="2000" smtClean="0">
                  <a:solidFill>
                    <a:srgbClr val="0000FF"/>
                  </a:solidFill>
                  <a:latin typeface="Consolas" panose="020B0609020204030204" pitchFamily="49" charset="0"/>
                  <a:cs typeface="Consolas" panose="020B0609020204030204" pitchFamily="49" charset="0"/>
                </a:rPr>
                <a:t> … </a:t>
              </a:r>
              <a:r>
                <a:rPr lang="en-US" altLang="zh-CN" sz="2000" i="1" smtClean="0">
                  <a:solidFill>
                    <a:srgbClr val="006600"/>
                  </a:solidFill>
                  <a:latin typeface="Consolas" panose="020B0609020204030204" pitchFamily="49" charset="0"/>
                  <a:cs typeface="Consolas" panose="020B0609020204030204" pitchFamily="49" charset="0"/>
                </a:rPr>
                <a:t>a</a:t>
              </a:r>
              <a:r>
                <a:rPr lang="en-US" altLang="zh-CN" sz="2000" baseline="-25000" smtClean="0">
                  <a:solidFill>
                    <a:srgbClr val="006600"/>
                  </a:solidFill>
                  <a:latin typeface="Consolas" panose="020B0609020204030204" pitchFamily="49" charset="0"/>
                  <a:cs typeface="Consolas" panose="020B0609020204030204" pitchFamily="49" charset="0"/>
                </a:rPr>
                <a:t>0,</a:t>
              </a:r>
              <a:r>
                <a:rPr lang="en-US" altLang="zh-CN" sz="2000" i="1" baseline="-25000" smtClean="0">
                  <a:solidFill>
                    <a:srgbClr val="006600"/>
                  </a:solidFill>
                  <a:latin typeface="Consolas" panose="020B0609020204030204" pitchFamily="49" charset="0"/>
                  <a:cs typeface="Consolas" panose="020B0609020204030204" pitchFamily="49" charset="0"/>
                </a:rPr>
                <a:t>n</a:t>
              </a:r>
              <a:r>
                <a:rPr lang="en-US" altLang="zh-CN" sz="2000" baseline="-25000" smtClean="0">
                  <a:solidFill>
                    <a:srgbClr val="006600"/>
                  </a:solidFill>
                  <a:latin typeface="Consolas" panose="020B0609020204030204" pitchFamily="49" charset="0"/>
                  <a:cs typeface="Consolas" panose="020B0609020204030204" pitchFamily="49" charset="0"/>
                </a:rPr>
                <a:t>-1</a:t>
              </a:r>
              <a:r>
                <a:rPr lang="en-US" altLang="zh-CN" sz="2000" smtClean="0">
                  <a:solidFill>
                    <a:srgbClr val="006600"/>
                  </a:solidFill>
                  <a:latin typeface="Consolas" panose="020B0609020204030204" pitchFamily="49" charset="0"/>
                  <a:cs typeface="Consolas" panose="020B0609020204030204" pitchFamily="49" charset="0"/>
                </a:rPr>
                <a:t> </a:t>
              </a:r>
              <a:r>
                <a:rPr lang="en-US" altLang="zh-CN" sz="2000" i="1" smtClean="0">
                  <a:solidFill>
                    <a:srgbClr val="006600"/>
                  </a:solidFill>
                  <a:latin typeface="Consolas" panose="020B0609020204030204" pitchFamily="49" charset="0"/>
                  <a:cs typeface="Consolas" panose="020B0609020204030204" pitchFamily="49" charset="0"/>
                </a:rPr>
                <a:t>a</a:t>
              </a:r>
              <a:r>
                <a:rPr lang="en-US" altLang="zh-CN" sz="2000" baseline="-25000" smtClean="0">
                  <a:solidFill>
                    <a:srgbClr val="006600"/>
                  </a:solidFill>
                  <a:latin typeface="Consolas" panose="020B0609020204030204" pitchFamily="49" charset="0"/>
                  <a:cs typeface="Consolas" panose="020B0609020204030204" pitchFamily="49" charset="0"/>
                </a:rPr>
                <a:t>1,</a:t>
              </a:r>
              <a:r>
                <a:rPr lang="en-US" altLang="zh-CN" sz="2000" i="1" baseline="-25000" smtClean="0">
                  <a:solidFill>
                    <a:srgbClr val="006600"/>
                  </a:solidFill>
                  <a:latin typeface="Consolas" panose="020B0609020204030204" pitchFamily="49" charset="0"/>
                  <a:cs typeface="Consolas" panose="020B0609020204030204" pitchFamily="49" charset="0"/>
                </a:rPr>
                <a:t>n</a:t>
              </a:r>
              <a:r>
                <a:rPr lang="en-US" altLang="zh-CN" sz="2000" baseline="-25000" smtClean="0">
                  <a:solidFill>
                    <a:srgbClr val="006600"/>
                  </a:solidFill>
                  <a:latin typeface="Consolas" panose="020B0609020204030204" pitchFamily="49" charset="0"/>
                  <a:cs typeface="Consolas" panose="020B0609020204030204" pitchFamily="49" charset="0"/>
                </a:rPr>
                <a:t>-1</a:t>
              </a:r>
              <a:r>
                <a:rPr lang="en-US" altLang="zh-CN" sz="2000" smtClean="0">
                  <a:solidFill>
                    <a:srgbClr val="006600"/>
                  </a:solidFill>
                  <a:latin typeface="Consolas" panose="020B0609020204030204" pitchFamily="49" charset="0"/>
                  <a:cs typeface="Consolas" panose="020B0609020204030204" pitchFamily="49" charset="0"/>
                </a:rPr>
                <a:t> … </a:t>
              </a:r>
              <a:r>
                <a:rPr lang="en-US" altLang="zh-CN" sz="2000" i="1" smtClean="0">
                  <a:solidFill>
                    <a:srgbClr val="006600"/>
                  </a:solidFill>
                  <a:latin typeface="Consolas" panose="020B0609020204030204" pitchFamily="49" charset="0"/>
                  <a:cs typeface="Consolas" panose="020B0609020204030204" pitchFamily="49" charset="0"/>
                </a:rPr>
                <a:t>a</a:t>
              </a:r>
              <a:r>
                <a:rPr lang="en-US" altLang="zh-CN" sz="2000" i="1" baseline="-25000" smtClean="0">
                  <a:solidFill>
                    <a:srgbClr val="006600"/>
                  </a:solidFill>
                  <a:latin typeface="Consolas" panose="020B0609020204030204" pitchFamily="49" charset="0"/>
                  <a:cs typeface="Consolas" panose="020B0609020204030204" pitchFamily="49" charset="0"/>
                </a:rPr>
                <a:t>m</a:t>
              </a:r>
              <a:r>
                <a:rPr lang="en-US" altLang="zh-CN" sz="2000" baseline="-25000" smtClean="0">
                  <a:solidFill>
                    <a:srgbClr val="006600"/>
                  </a:solidFill>
                  <a:latin typeface="Consolas" panose="020B0609020204030204" pitchFamily="49" charset="0"/>
                  <a:cs typeface="Consolas" panose="020B0609020204030204" pitchFamily="49" charset="0"/>
                </a:rPr>
                <a:t>-1,</a:t>
              </a:r>
              <a:r>
                <a:rPr lang="en-US" altLang="zh-CN" sz="2000" i="1" baseline="-25000" smtClean="0">
                  <a:solidFill>
                    <a:srgbClr val="006600"/>
                  </a:solidFill>
                  <a:latin typeface="Consolas" panose="020B0609020204030204" pitchFamily="49" charset="0"/>
                  <a:cs typeface="Consolas" panose="020B0609020204030204" pitchFamily="49" charset="0"/>
                </a:rPr>
                <a:t>n</a:t>
              </a:r>
              <a:r>
                <a:rPr lang="en-US" altLang="zh-CN" sz="2000" baseline="-25000" smtClean="0">
                  <a:solidFill>
                    <a:srgbClr val="006600"/>
                  </a:solidFill>
                  <a:latin typeface="Consolas" panose="020B0609020204030204" pitchFamily="49" charset="0"/>
                  <a:cs typeface="Consolas" panose="020B0609020204030204" pitchFamily="49" charset="0"/>
                </a:rPr>
                <a:t>-1</a:t>
              </a:r>
              <a:endParaRPr lang="zh-CN" altLang="en-US" sz="2000" baseline="-25000">
                <a:solidFill>
                  <a:srgbClr val="006600"/>
                </a:solidFill>
                <a:latin typeface="Consolas" panose="020B0609020204030204" pitchFamily="49" charset="0"/>
                <a:cs typeface="Consolas" panose="020B0609020204030204" pitchFamily="49" charset="0"/>
              </a:endParaRPr>
            </a:p>
          </p:txBody>
        </p:sp>
        <p:sp>
          <p:nvSpPr>
            <p:cNvPr id="14" name="下箭头 13"/>
            <p:cNvSpPr/>
            <p:nvPr/>
          </p:nvSpPr>
          <p:spPr>
            <a:xfrm>
              <a:off x="4143372" y="3214686"/>
              <a:ext cx="214314" cy="85725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5" name="右大括号 14"/>
            <p:cNvSpPr/>
            <p:nvPr/>
          </p:nvSpPr>
          <p:spPr>
            <a:xfrm rot="5400000">
              <a:off x="2356860" y="4072504"/>
              <a:ext cx="144000" cy="171451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TextBox 15"/>
            <p:cNvSpPr txBox="1"/>
            <p:nvPr/>
          </p:nvSpPr>
          <p:spPr>
            <a:xfrm>
              <a:off x="2000232" y="5143512"/>
              <a:ext cx="1000132"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列</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右大括号 16"/>
            <p:cNvSpPr/>
            <p:nvPr/>
          </p:nvSpPr>
          <p:spPr>
            <a:xfrm rot="5400000">
              <a:off x="4642876" y="4072504"/>
              <a:ext cx="144000" cy="171451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8" name="TextBox 17"/>
            <p:cNvSpPr txBox="1"/>
            <p:nvPr/>
          </p:nvSpPr>
          <p:spPr>
            <a:xfrm>
              <a:off x="4286248" y="5143512"/>
              <a:ext cx="1000132"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列</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右大括号 18"/>
            <p:cNvSpPr/>
            <p:nvPr/>
          </p:nvSpPr>
          <p:spPr>
            <a:xfrm rot="5400000">
              <a:off x="7277652" y="3849760"/>
              <a:ext cx="144000" cy="216000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0" name="TextBox 19"/>
            <p:cNvSpPr txBox="1"/>
            <p:nvPr/>
          </p:nvSpPr>
          <p:spPr>
            <a:xfrm>
              <a:off x="6858016" y="5072074"/>
              <a:ext cx="1214446"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列</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25" name="组合 24"/>
          <p:cNvGrpSpPr/>
          <p:nvPr/>
        </p:nvGrpSpPr>
        <p:grpSpPr>
          <a:xfrm>
            <a:off x="3285322" y="1357298"/>
            <a:ext cx="2215372" cy="1714512"/>
            <a:chOff x="3285322" y="1357298"/>
            <a:chExt cx="2215372" cy="1714512"/>
          </a:xfrm>
        </p:grpSpPr>
        <p:cxnSp>
          <p:nvCxnSpPr>
            <p:cNvPr id="22" name="直接连接符 21"/>
            <p:cNvCxnSpPr/>
            <p:nvPr/>
          </p:nvCxnSpPr>
          <p:spPr>
            <a:xfrm rot="5400000">
              <a:off x="2428860" y="2213760"/>
              <a:ext cx="1714512" cy="1588"/>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23" name="直接连接符 22"/>
            <p:cNvCxnSpPr/>
            <p:nvPr/>
          </p:nvCxnSpPr>
          <p:spPr>
            <a:xfrm rot="5400000">
              <a:off x="3285321" y="2213760"/>
              <a:ext cx="1714512" cy="1588"/>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24" name="直接连接符 23"/>
            <p:cNvCxnSpPr/>
            <p:nvPr/>
          </p:nvCxnSpPr>
          <p:spPr>
            <a:xfrm rot="5400000">
              <a:off x="4642644" y="2213760"/>
              <a:ext cx="1714512" cy="1588"/>
            </a:xfrm>
            <a:prstGeom prst="line">
              <a:avLst/>
            </a:prstGeom>
            <a:ln>
              <a:prstDash val="dash"/>
            </a:ln>
          </p:spPr>
          <p:style>
            <a:lnRef idx="2">
              <a:schemeClr val="accent2"/>
            </a:lnRef>
            <a:fillRef idx="0">
              <a:schemeClr val="accent2"/>
            </a:fillRef>
            <a:effectRef idx="1">
              <a:schemeClr val="accent2"/>
            </a:effectRef>
            <a:fontRef idx="minor">
              <a:schemeClr val="tx1"/>
            </a:fontRef>
          </p:style>
        </p:cxnSp>
      </p:grpSp>
      <p:sp>
        <p:nvSpPr>
          <p:cNvPr id="21" name="TextBox 20"/>
          <p:cNvSpPr txBox="1"/>
          <p:nvPr/>
        </p:nvSpPr>
        <p:spPr>
          <a:xfrm>
            <a:off x="285723" y="2214554"/>
            <a:ext cx="553998" cy="1928826"/>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5.1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数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组</a:t>
            </a:r>
            <a:endPar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0</TotalTime>
  <Words>3175</Words>
  <Application>WPS 演示</Application>
  <PresentationFormat>全屏显示(4:3)</PresentationFormat>
  <Paragraphs>241</Paragraphs>
  <Slides>26</Slides>
  <Notes>0</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5</vt:i4>
      </vt:variant>
      <vt:variant>
        <vt:lpstr>幻灯片标题</vt:lpstr>
      </vt:variant>
      <vt:variant>
        <vt:i4>26</vt:i4>
      </vt:variant>
    </vt:vector>
  </HeadingPairs>
  <TitlesOfParts>
    <vt:vector size="50" baseType="lpstr">
      <vt:lpstr>Arial</vt:lpstr>
      <vt:lpstr>宋体</vt:lpstr>
      <vt:lpstr>Wingdings</vt:lpstr>
      <vt:lpstr>Times New Roman</vt:lpstr>
      <vt:lpstr>楷体_GB2312</vt:lpstr>
      <vt:lpstr>新宋体</vt:lpstr>
      <vt:lpstr>Wingdings 2</vt:lpstr>
      <vt:lpstr>Verdana</vt:lpstr>
      <vt:lpstr>Consolas</vt:lpstr>
      <vt:lpstr>隶书</vt:lpstr>
      <vt:lpstr>黑体</vt:lpstr>
      <vt:lpstr>微软雅黑</vt:lpstr>
      <vt:lpstr>楷体</vt:lpstr>
      <vt:lpstr>仿宋</vt:lpstr>
      <vt:lpstr>Gill Sans MT</vt:lpstr>
      <vt:lpstr>Arial Unicode MS</vt:lpstr>
      <vt:lpstr>华文中宋</vt:lpstr>
      <vt:lpstr>Calibri</vt:lpstr>
      <vt:lpstr>夏至</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lenovo</cp:lastModifiedBy>
  <cp:revision>149</cp:revision>
  <dcterms:created xsi:type="dcterms:W3CDTF">2012-11-28T00:02:00Z</dcterms:created>
  <dcterms:modified xsi:type="dcterms:W3CDTF">2022-03-27T03:40:10Z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E663E7B4318440688C84FEDD1AC91052</vt:lpwstr>
  </property>
  <property fmtid="{D5CDD505-2E9C-101B-9397-08002B2CF9AE}" pid="3" name="KSOProductBuildVer">
    <vt:lpwstr>2052-11.1.0.11365</vt:lpwstr>
  </property>
</Properties>
</file>