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403" r:id="rId4"/>
    <p:sldId id="260" r:id="rId5"/>
    <p:sldId id="261" r:id="rId6"/>
    <p:sldId id="262" r:id="rId7"/>
    <p:sldId id="263" r:id="rId8"/>
    <p:sldId id="319" r:id="rId9"/>
    <p:sldId id="415" r:id="rId10"/>
    <p:sldId id="320" r:id="rId11"/>
    <p:sldId id="416" r:id="rId12"/>
    <p:sldId id="321" r:id="rId13"/>
    <p:sldId id="417" r:id="rId14"/>
    <p:sldId id="322" r:id="rId15"/>
    <p:sldId id="418" r:id="rId16"/>
    <p:sldId id="401" r:id="rId17"/>
    <p:sldId id="402" r:id="rId18"/>
    <p:sldId id="419" r:id="rId19"/>
    <p:sldId id="323" r:id="rId20"/>
    <p:sldId id="264" r:id="rId21"/>
    <p:sldId id="420" r:id="rId22"/>
    <p:sldId id="265" r:id="rId23"/>
    <p:sldId id="266" r:id="rId24"/>
    <p:sldId id="341" r:id="rId25"/>
    <p:sldId id="342" r:id="rId26"/>
    <p:sldId id="343" r:id="rId27"/>
    <p:sldId id="346" r:id="rId28"/>
    <p:sldId id="406" r:id="rId29"/>
    <p:sldId id="347" r:id="rId30"/>
    <p:sldId id="348" r:id="rId31"/>
    <p:sldId id="344" r:id="rId32"/>
    <p:sldId id="345" r:id="rId33"/>
    <p:sldId id="267" r:id="rId34"/>
    <p:sldId id="546" r:id="rId35"/>
    <p:sldId id="268" r:id="rId36"/>
    <p:sldId id="269" r:id="rId37"/>
    <p:sldId id="270" r:id="rId38"/>
    <p:sldId id="422" r:id="rId39"/>
    <p:sldId id="271" r:id="rId40"/>
    <p:sldId id="407" r:id="rId41"/>
    <p:sldId id="423" r:id="rId42"/>
    <p:sldId id="272" r:id="rId43"/>
    <p:sldId id="273" r:id="rId44"/>
    <p:sldId id="408" r:id="rId45"/>
    <p:sldId id="505" r:id="rId46"/>
    <p:sldId id="506" r:id="rId47"/>
    <p:sldId id="507" r:id="rId48"/>
    <p:sldId id="508" r:id="rId49"/>
    <p:sldId id="620" r:id="rId50"/>
    <p:sldId id="289" r:id="rId51"/>
    <p:sldId id="516" r:id="rId52"/>
    <p:sldId id="517" r:id="rId53"/>
    <p:sldId id="518" r:id="rId54"/>
    <p:sldId id="519" r:id="rId55"/>
    <p:sldId id="520" r:id="rId56"/>
    <p:sldId id="521" r:id="rId57"/>
    <p:sldId id="522" r:id="rId58"/>
    <p:sldId id="523" r:id="rId59"/>
    <p:sldId id="524" r:id="rId60"/>
    <p:sldId id="525" r:id="rId61"/>
    <p:sldId id="591" r:id="rId62"/>
    <p:sldId id="526" r:id="rId63"/>
    <p:sldId id="592" r:id="rId64"/>
    <p:sldId id="527" r:id="rId65"/>
    <p:sldId id="537" r:id="rId66"/>
    <p:sldId id="538" r:id="rId67"/>
    <p:sldId id="547" r:id="rId68"/>
    <p:sldId id="548" r:id="rId69"/>
    <p:sldId id="593" r:id="rId70"/>
    <p:sldId id="594" r:id="rId71"/>
    <p:sldId id="595" r:id="rId72"/>
    <p:sldId id="749" r:id="rId73"/>
    <p:sldId id="600" r:id="rId74"/>
    <p:sldId id="539" r:id="rId75"/>
    <p:sldId id="540" r:id="rId76"/>
    <p:sldId id="551" r:id="rId77"/>
    <p:sldId id="552" r:id="rId78"/>
    <p:sldId id="553" r:id="rId79"/>
    <p:sldId id="541" r:id="rId80"/>
    <p:sldId id="543" r:id="rId81"/>
    <p:sldId id="544" r:id="rId82"/>
    <p:sldId id="590" r:id="rId83"/>
    <p:sldId id="550" r:id="rId84"/>
    <p:sldId id="623" r:id="rId85"/>
    <p:sldId id="624" r:id="rId86"/>
    <p:sldId id="625" r:id="rId87"/>
    <p:sldId id="626" r:id="rId88"/>
    <p:sldId id="627" r:id="rId89"/>
    <p:sldId id="630" r:id="rId90"/>
    <p:sldId id="628" r:id="rId91"/>
    <p:sldId id="631" r:id="rId92"/>
    <p:sldId id="629" r:id="rId93"/>
    <p:sldId id="632" r:id="rId94"/>
    <p:sldId id="554" r:id="rId95"/>
    <p:sldId id="555" r:id="rId96"/>
    <p:sldId id="556" r:id="rId97"/>
    <p:sldId id="557" r:id="rId98"/>
    <p:sldId id="558" r:id="rId99"/>
    <p:sldId id="559" r:id="rId100"/>
    <p:sldId id="560" r:id="rId101"/>
    <p:sldId id="561" r:id="rId102"/>
    <p:sldId id="562" r:id="rId103"/>
    <p:sldId id="579" r:id="rId104"/>
    <p:sldId id="580" r:id="rId105"/>
    <p:sldId id="581" r:id="rId106"/>
    <p:sldId id="582" r:id="rId107"/>
    <p:sldId id="583" r:id="rId108"/>
    <p:sldId id="584" r:id="rId109"/>
    <p:sldId id="585" r:id="rId110"/>
    <p:sldId id="586" r:id="rId111"/>
    <p:sldId id="587" r:id="rId112"/>
    <p:sldId id="588" r:id="rId113"/>
    <p:sldId id="589" r:id="rId114"/>
    <p:sldId id="604" r:id="rId115"/>
    <p:sldId id="606" r:id="rId116"/>
    <p:sldId id="605" r:id="rId117"/>
    <p:sldId id="607" r:id="rId118"/>
    <p:sldId id="608" r:id="rId119"/>
    <p:sldId id="609" r:id="rId120"/>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a:srgbClr val="006600"/>
    <a:srgbClr val="FF0000"/>
    <a:srgbClr val="CC3300"/>
    <a:srgbClr val="0033CC"/>
    <a:srgbClr val="FF99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46" autoAdjust="0"/>
  </p:normalViewPr>
  <p:slideViewPr>
    <p:cSldViewPr>
      <p:cViewPr varScale="1">
        <p:scale>
          <a:sx n="68" d="100"/>
          <a:sy n="68" d="100"/>
        </p:scale>
        <p:origin x="714" y="72"/>
      </p:cViewPr>
      <p:guideLst>
        <p:guide orient="horz" pos="214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432560" y="359898"/>
            <a:ext cx="7406640" cy="1472184"/>
          </a:xfrm>
        </p:spPr>
        <p:txBody>
          <a:bodyPr anchor="b"/>
          <a:lstStyle>
            <a:lvl1pPr algn="l">
              <a:defRPr/>
            </a:lvl1pPr>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20" name="页脚占位符 19"/>
          <p:cNvSpPr>
            <a:spLocks noGrp="1"/>
          </p:cNvSpPr>
          <p:nvPr>
            <p:ph type="ftr" sz="quarter" idx="11"/>
          </p:nvPr>
        </p:nvSpPr>
        <p:spPr/>
        <p:txBody>
          <a:bodyPr/>
          <a:lstStyle/>
          <a:p>
            <a:pPr>
              <a:defRPr/>
            </a:pPr>
            <a:endParaRPr lang="en-US" altLang="zh-CN"/>
          </a:p>
        </p:txBody>
      </p:sp>
      <p:sp>
        <p:nvSpPr>
          <p:cNvPr id="10" name="灯片编号占位符 9"/>
          <p:cNvSpPr>
            <a:spLocks noGrp="1"/>
          </p:cNvSpPr>
          <p:nvPr>
            <p:ph type="sldNum" sz="quarter" idx="12"/>
          </p:nvPr>
        </p:nvSpPr>
        <p:spPr/>
        <p:txBody>
          <a:bodyPr/>
          <a:lstStyle/>
          <a:p>
            <a:pPr>
              <a:defRPr/>
            </a:pPr>
            <a:fld id="{9E4DF6B1-7CE9-4A44-834D-3A8F12B5EB24}" type="slidenum">
              <a:rPr lang="en-US" altLang="zh-CN" smtClean="0"/>
            </a:fld>
            <a:endParaRPr lang="en-US" altLang="zh-CN"/>
          </a:p>
        </p:txBody>
      </p:sp>
      <p:sp>
        <p:nvSpPr>
          <p:cNvPr id="8" name="椭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1F6F393A-24CE-4DD1-A0E3-BE7F23D6B3ED}"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43000" y="274640"/>
            <a:ext cx="5562600" cy="5851525"/>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E164296-27A3-4B91-A2CF-BBDD3B4020FF}"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42913" y="103188"/>
            <a:ext cx="8243887" cy="5953125"/>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3" name="日期占位符 155694"/>
          <p:cNvSpPr>
            <a:spLocks noGrp="1"/>
          </p:cNvSpPr>
          <p:nvPr>
            <p:ph type="dt" sz="half" idx="10"/>
          </p:nvPr>
        </p:nvSpPr>
        <p:spPr/>
        <p:txBody>
          <a:bodyPr/>
          <a:lstStyle>
            <a:lvl1pPr>
              <a:defRPr/>
            </a:lvl1pPr>
          </a:lstStyle>
          <a:p>
            <a:fld id="{BB962C8B-B14F-4D97-AF65-F5344CB8AC3E}" type="datetime1">
              <a:rPr lang="zh-CN" altLang="en-US"/>
            </a:fld>
            <a:endParaRPr lang="zh-CN" altLang="en-US"/>
          </a:p>
        </p:txBody>
      </p:sp>
      <p:sp>
        <p:nvSpPr>
          <p:cNvPr id="4" name="页脚占位符 155695"/>
          <p:cNvSpPr>
            <a:spLocks noGrp="1"/>
          </p:cNvSpPr>
          <p:nvPr>
            <p:ph type="ftr" sz="quarter" idx="11"/>
          </p:nvPr>
        </p:nvSpPr>
        <p:spPr/>
        <p:txBody>
          <a:bodyPr/>
          <a:lstStyle>
            <a:lvl1pPr>
              <a:defRPr/>
            </a:lvl1pPr>
          </a:lstStyle>
          <a:p>
            <a:endParaRPr lang="zh-CN"/>
          </a:p>
        </p:txBody>
      </p:sp>
      <p:sp>
        <p:nvSpPr>
          <p:cNvPr id="5" name="灯片编号占位符 155696"/>
          <p:cNvSpPr>
            <a:spLocks noGrp="1"/>
          </p:cNvSpPr>
          <p:nvPr>
            <p:ph type="sldNum" sz="quarter" idx="12"/>
          </p:nvPr>
        </p:nvSpPr>
        <p:spPr/>
        <p:txBody>
          <a:bodyPr/>
          <a:lstStyle>
            <a:lvl1pPr>
              <a:defRPr/>
            </a:lvl1pPr>
          </a:lstStyle>
          <a:p>
            <a:fld id="{853B66E6-D721-4CF3-BA70-DD18CBC388D6}" type="slidenum">
              <a:rPr lang="en-US" alt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FFA842E7-FDD0-48DD-8019-18596FB3E31E}"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A5608DB-DAA2-4060-BC30-96FB70739226}" type="slidenum">
              <a:rPr lang="en-US" altLang="zh-CN" smtClean="0"/>
            </a:fld>
            <a:endParaRPr lang="en-US" altLang="zh-CN"/>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椭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AF9021A-B107-4E21-96F6-4D5281CCF765}"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nchor="ctr"/>
          <a:lstStyle>
            <a:lvl1pPr algn="ctr">
              <a:defRPr sz="45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624775E3-76F1-4992-A63B-6BCB4293A2D0}"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nchor="ct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BA9C72FA-E920-490C-969B-E8891057D5F3}"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3B6F720B-2506-4640-9851-F9D10E007758}" type="slidenum">
              <a:rPr lang="en-US" altLang="zh-CN" smtClean="0"/>
            </a:fld>
            <a:endParaRPr lang="en-US" altLang="zh-CN"/>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9DC318E-7275-4854-8A5C-B0E2BC4CB938}"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1BF49EAD-8C52-460E-82E0-CA9C5252A460}" type="slidenum">
              <a:rPr lang="en-US" altLang="zh-CN" smtClean="0"/>
            </a:fld>
            <a:endParaRPr lang="en-US" altLang="zh-CN"/>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图: 过程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椭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标题占位符 4"/>
          <p:cNvSpPr>
            <a:spLocks noGrp="1"/>
          </p:cNvSpPr>
          <p:nvPr>
            <p:ph type="title"/>
          </p:nvPr>
        </p:nvSpPr>
        <p:spPr>
          <a:xfrm>
            <a:off x="1435608" y="274638"/>
            <a:ext cx="7498080" cy="1143000"/>
          </a:xfrm>
          <a:prstGeom prst="rect">
            <a:avLst/>
          </a:prstGeom>
        </p:spPr>
        <p:txBody>
          <a:bodyPr anchor="ctr">
            <a:normAutofit/>
          </a:bodyPr>
          <a:lstStyle/>
          <a:p>
            <a:r>
              <a:rPr kumimoji="0" lang="zh-CN" altLang="en-US" smtClean="0"/>
              <a:t>单击此处编辑母版标题样式</a:t>
            </a:r>
            <a:endParaRPr kumimoji="0" lang="en-US"/>
          </a:p>
        </p:txBody>
      </p:sp>
      <p:sp>
        <p:nvSpPr>
          <p:cNvPr id="9" name="文本占位符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pPr>
              <a:defRPr/>
            </a:pPr>
            <a:endParaRPr lang="en-US" altLang="zh-CN"/>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pPr>
              <a:defRPr/>
            </a:pPr>
            <a:endParaRPr lang="en-US" altLang="zh-CN"/>
          </a:p>
        </p:txBody>
      </p:sp>
      <p:sp>
        <p:nvSpPr>
          <p:cNvPr id="22" name="灯片编号占位符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pPr>
              <a:defRPr/>
            </a:pPr>
            <a:fld id="{828A19B5-5F81-4260-90C7-DE1E85CA425F}" type="slidenum">
              <a:rPr lang="en-US" altLang="zh-CN" smtClean="0"/>
            </a:fld>
            <a:endParaRPr lang="en-US" altLang="zh-CN"/>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GI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GIF"/><Relationship Id="rId1" Type="http://schemas.openxmlformats.org/officeDocument/2006/relationships/image" Target="../media/image2.GI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7.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7.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9.emf"/><Relationship Id="rId3" Type="http://schemas.openxmlformats.org/officeDocument/2006/relationships/oleObject" Target="../embeddings/oleObject2.bin"/><Relationship Id="rId2" Type="http://schemas.openxmlformats.org/officeDocument/2006/relationships/image" Target="../media/image8.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571736" y="214290"/>
            <a:ext cx="4824413" cy="701675"/>
          </a:xfrm>
          <a:prstGeom prst="rect">
            <a:avLst/>
          </a:prstGeom>
          <a:noFill/>
          <a:ln w="9525">
            <a:noFill/>
            <a:miter lim="800000"/>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zh-CN" altLang="en-US" sz="4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rPr>
              <a:t>第</a:t>
            </a:r>
            <a:r>
              <a:rPr lang="en-US" altLang="zh-CN" sz="4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rPr>
              <a:t>6</a:t>
            </a:r>
            <a:r>
              <a:rPr lang="zh-CN" altLang="en-US" sz="4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rPr>
              <a:t>章树和二叉树</a:t>
            </a:r>
            <a:endParaRPr lang="zh-CN" altLang="en-US" sz="40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18435" name="Text Box 8"/>
          <p:cNvSpPr txBox="1">
            <a:spLocks noChangeArrowheads="1"/>
          </p:cNvSpPr>
          <p:nvPr/>
        </p:nvSpPr>
        <p:spPr bwMode="auto">
          <a:xfrm>
            <a:off x="2214546" y="1142984"/>
            <a:ext cx="5857916" cy="4876683"/>
          </a:xfrm>
          <a:prstGeom prst="rect">
            <a:avLst/>
          </a:prstGeom>
          <a:effectLst>
            <a:glow rad="101600">
              <a:schemeClr val="accent3">
                <a:satMod val="175000"/>
                <a:alpha val="40000"/>
              </a:schemeClr>
            </a:glow>
            <a:outerShdw blurRad="63500" dist="25400" dir="5400000"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wrap="square" tIns="144000" bIns="144000">
            <a:spAutoFit/>
          </a:bodyPr>
          <a:lstStyle/>
          <a:p>
            <a:pPr lvl="1">
              <a:lnSpc>
                <a:spcPts val="3000"/>
              </a:lnSpc>
              <a:spcBef>
                <a:spcPct val="50000"/>
              </a:spcBef>
            </a:pPr>
            <a:r>
              <a:rPr lang="en-US" altLang="zh-CN" sz="2800" dirty="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6.1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树</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6.2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二 叉 树</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6.3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递归算法设计方法</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6.4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二叉树的基本运算算法</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6.5  </a:t>
            </a:r>
            <a:r>
              <a:rPr lang="zh-CN" altLang="en-US"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二叉树的遍历</a:t>
            </a:r>
            <a:endParaRPr lang="en-US" altLang="zh-CN" sz="2800"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6.6  </a:t>
            </a:r>
            <a:r>
              <a:rPr lang="zh-CN" altLang="en-US"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二叉树的构造</a:t>
            </a:r>
            <a:endParaRPr lang="zh-CN" altLang="en-US"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6.7  </a:t>
            </a:r>
            <a:r>
              <a:rPr lang="zh-CN" altLang="en-US"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二叉树与树之间的转换</a:t>
            </a:r>
            <a:endPar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endParaRPr>
          </a:p>
          <a:p>
            <a:pPr lvl="1">
              <a:lnSpc>
                <a:spcPts val="3000"/>
              </a:lnSpc>
              <a:spcBef>
                <a:spcPct val="50000"/>
              </a:spcBef>
            </a:pPr>
            <a:r>
              <a:rPr lang="en-US" altLang="zh-CN"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6.8   </a:t>
            </a:r>
            <a:r>
              <a:rPr lang="zh-CN" altLang="en-US" sz="2800" dirty="0" smtClean="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rPr>
              <a:t>哈 夫 曼 树</a:t>
            </a:r>
            <a:endParaRPr lang="zh-CN" altLang="en-US" sz="2800" dirty="0">
              <a:ln w="17780" cmpd="sng">
                <a:solidFill>
                  <a:schemeClr val="accent1">
                    <a:tint val="3000"/>
                  </a:schemeClr>
                </a:solidFill>
                <a:prstDash val="solid"/>
                <a:miter lim="800000"/>
              </a:ln>
              <a:solidFill>
                <a:srgbClr val="FFFF00"/>
              </a:solidFill>
              <a:effectLst>
                <a:outerShdw blurRad="55000" dist="50800" dir="5400000" algn="tl">
                  <a:srgbClr val="000000">
                    <a:alpha val="33000"/>
                  </a:srgbClr>
                </a:outerShdw>
              </a:effectLst>
              <a:latin typeface="Consolas" panose="020B0609020204030204" pitchFamily="49" charset="0"/>
              <a:ea typeface="黑体" panose="02010609060101010101" pitchFamily="49" charset="-122"/>
              <a:cs typeface="Consolas" panose="020B0609020204030204" pitchFamily="49" charset="0"/>
            </a:endParaRPr>
          </a:p>
        </p:txBody>
      </p:sp>
      <p:sp>
        <p:nvSpPr>
          <p:cNvPr id="6" name="TextBox 5"/>
          <p:cNvSpPr txBox="1"/>
          <p:nvPr/>
        </p:nvSpPr>
        <p:spPr>
          <a:xfrm>
            <a:off x="285720" y="1285860"/>
            <a:ext cx="642942" cy="3416320"/>
          </a:xfrm>
          <a:prstGeom prst="rect">
            <a:avLst/>
          </a:prstGeom>
          <a:noFill/>
        </p:spPr>
        <p:txBody>
          <a:bodyPr wrap="square" rtlCol="0">
            <a:spAutoFit/>
          </a:bodyPr>
          <a:lstStyle/>
          <a:p>
            <a:pPr algn="ct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rPr>
              <a:t>第</a:t>
            </a:r>
            <a:r>
              <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rPr>
              <a:t>6</a:t>
            </a: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rPr>
              <a:t>章</a:t>
            </a:r>
            <a:endPar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endParaRPr>
          </a:p>
          <a:p>
            <a:pPr algn="ctr"/>
            <a:endParaRPr lang="en-US" altLang="zh-CN"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endParaRPr>
          </a:p>
          <a:p>
            <a:pPr algn="ctr"/>
            <a:r>
              <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rPr>
              <a:t>树和二叉树</a:t>
            </a:r>
            <a:endParaRPr lang="zh-CN" altLang="en-US"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14414" y="785794"/>
            <a:ext cx="7500990" cy="1015663"/>
          </a:xfrm>
          <a:prstGeom prst="rect">
            <a:avLst/>
          </a:prstGeom>
          <a:noFill/>
          <a:ln w="9525">
            <a:noFill/>
            <a:miter lim="800000"/>
          </a:ln>
        </p:spPr>
        <p:txBody>
          <a:bodyPr wrap="square">
            <a:spAutoFit/>
          </a:bodyPr>
          <a:lstStyle/>
          <a:p>
            <a:pPr marL="457200" indent="-457200" algn="just">
              <a:lnSpc>
                <a:spcPct val="150000"/>
              </a:lnSpc>
              <a:spcBef>
                <a:spcPct val="50000"/>
              </a:spcBef>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叶子</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结点（或叶结点）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。度为零的结点称为叶子结点或终端</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1" name="组合 20"/>
          <p:cNvGrpSpPr/>
          <p:nvPr/>
        </p:nvGrpSpPr>
        <p:grpSpPr>
          <a:xfrm>
            <a:off x="2357422" y="2428868"/>
            <a:ext cx="2808288" cy="2419350"/>
            <a:chOff x="3357554" y="2786058"/>
            <a:chExt cx="2808288" cy="2419350"/>
          </a:xfrm>
        </p:grpSpPr>
        <p:sp>
          <p:nvSpPr>
            <p:cNvPr id="22"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3"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24"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25"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26"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27"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8"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9"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0"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1"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2"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3"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4"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35"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36" name="直接连接符 35"/>
            <p:cNvCxnSpPr>
              <a:cxnSpLocks noChangeShapeType="1"/>
              <a:stCxn id="30" idx="4"/>
              <a:endCxn id="32"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37" name="TextBox 36"/>
          <p:cNvSpPr txBox="1"/>
          <p:nvPr/>
        </p:nvSpPr>
        <p:spPr>
          <a:xfrm>
            <a:off x="5500694" y="3143248"/>
            <a:ext cx="300039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为叶子结点</a:t>
            </a:r>
            <a:endParaRPr lang="zh-CN" altLang="en-US" sz="2000">
              <a:latin typeface="Consolas" panose="020B0609020204030204" pitchFamily="49" charset="0"/>
              <a:ea typeface="仿宋" panose="02010609060101010101" pitchFamily="49" charset="-122"/>
              <a:cs typeface="Consolas" panose="020B0609020204030204" pitchFamily="49" charset="0"/>
            </a:endParaRPr>
          </a:p>
        </p:txBody>
      </p:sp>
      <p:sp>
        <p:nvSpPr>
          <p:cNvPr id="38" name="TextBox 37"/>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1285852" y="357166"/>
            <a:ext cx="5429288" cy="464743"/>
          </a:xfrm>
          <a:prstGeom prst="rect">
            <a:avLst/>
          </a:prstGeom>
          <a:noFill/>
          <a:ln w="9525">
            <a:noFill/>
            <a:miter lim="800000"/>
          </a:ln>
        </p:spPr>
        <p:txBody>
          <a:bodyPr wrap="square">
            <a:spAutoFit/>
          </a:bodyPr>
          <a:lstStyle/>
          <a:p>
            <a:pPr>
              <a:lnSpc>
                <a:spcPct val="11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6.22】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将</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如下图的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二叉树还原为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森林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椭圆 7"/>
          <p:cNvSpPr/>
          <p:nvPr/>
        </p:nvSpPr>
        <p:spPr>
          <a:xfrm>
            <a:off x="2285984" y="150017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428728" y="235743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928794"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428860" y="371475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169366" y="221455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57186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2857488"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3312242" y="378619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H</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18" name="直接连接符 17"/>
          <p:cNvCxnSpPr>
            <a:stCxn id="8" idx="3"/>
            <a:endCxn id="9" idx="7"/>
          </p:cNvCxnSpPr>
          <p:nvPr/>
        </p:nvCxnSpPr>
        <p:spPr>
          <a:xfrm rot="5400000">
            <a:off x="1758866" y="1840774"/>
            <a:ext cx="554170" cy="60468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13" idx="3"/>
            <a:endCxn id="15" idx="0"/>
          </p:cNvCxnSpPr>
          <p:nvPr/>
        </p:nvCxnSpPr>
        <p:spPr>
          <a:xfrm rot="5400000">
            <a:off x="2918899" y="2697595"/>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14" idx="3"/>
            <a:endCxn id="16" idx="0"/>
          </p:cNvCxnSpPr>
          <p:nvPr/>
        </p:nvCxnSpPr>
        <p:spPr>
          <a:xfrm rot="5400000">
            <a:off x="3347527" y="3509539"/>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9" idx="5"/>
            <a:endCxn id="10" idx="1"/>
          </p:cNvCxnSpPr>
          <p:nvPr/>
        </p:nvCxnSpPr>
        <p:spPr>
          <a:xfrm rot="16200000" flipH="1">
            <a:off x="1687428" y="2769468"/>
            <a:ext cx="339856"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10" idx="5"/>
            <a:endCxn id="11" idx="1"/>
          </p:cNvCxnSpPr>
          <p:nvPr/>
        </p:nvCxnSpPr>
        <p:spPr>
          <a:xfrm rot="16200000" flipH="1">
            <a:off x="2151775" y="3448129"/>
            <a:ext cx="411294"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13" idx="5"/>
            <a:endCxn id="14" idx="0"/>
          </p:cNvCxnSpPr>
          <p:nvPr/>
        </p:nvCxnSpPr>
        <p:spPr>
          <a:xfrm rot="16200000" flipH="1">
            <a:off x="3402375" y="2652283"/>
            <a:ext cx="419961" cy="27621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8" idx="5"/>
            <a:endCxn id="13" idx="1"/>
          </p:cNvCxnSpPr>
          <p:nvPr/>
        </p:nvCxnSpPr>
        <p:spPr>
          <a:xfrm rot="16200000" flipH="1">
            <a:off x="2700623" y="1756273"/>
            <a:ext cx="411294" cy="63081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8" name="椭圆 27"/>
          <p:cNvSpPr/>
          <p:nvPr/>
        </p:nvSpPr>
        <p:spPr>
          <a:xfrm>
            <a:off x="3643306" y="45005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30" name="直接连接符 29"/>
          <p:cNvCxnSpPr>
            <a:stCxn id="16" idx="5"/>
            <a:endCxn id="28" idx="0"/>
          </p:cNvCxnSpPr>
          <p:nvPr/>
        </p:nvCxnSpPr>
        <p:spPr>
          <a:xfrm rot="16200000" flipH="1">
            <a:off x="3545251" y="4223919"/>
            <a:ext cx="348523" cy="20477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857356" y="4929198"/>
            <a:ext cx="1571636" cy="369332"/>
          </a:xfrm>
          <a:prstGeom prst="rect">
            <a:avLst/>
          </a:prstGeom>
          <a:noFill/>
        </p:spPr>
        <p:txBody>
          <a:bodyPr wrap="square" rtlCol="0">
            <a:spAutoFit/>
          </a:bodyPr>
          <a:lstStyle/>
          <a:p>
            <a:r>
              <a:rPr lang="zh-CN" altLang="en-US" sz="1800" smtClean="0">
                <a:solidFill>
                  <a:srgbClr val="0000FF"/>
                </a:solidFill>
                <a:latin typeface="仿宋" panose="02010609060101010101" pitchFamily="49" charset="-122"/>
                <a:ea typeface="仿宋" panose="02010609060101010101" pitchFamily="49" charset="-122"/>
              </a:rPr>
              <a:t>一棵二叉树</a:t>
            </a:r>
            <a:endParaRPr lang="zh-CN" altLang="en-US" sz="1800">
              <a:solidFill>
                <a:srgbClr val="0000FF"/>
              </a:solidFill>
              <a:latin typeface="仿宋" panose="02010609060101010101" pitchFamily="49" charset="-122"/>
              <a:ea typeface="仿宋" panose="02010609060101010101" pitchFamily="49" charset="-122"/>
            </a:endParaRPr>
          </a:p>
        </p:txBody>
      </p:sp>
      <p:grpSp>
        <p:nvGrpSpPr>
          <p:cNvPr id="64" name="组合 63"/>
          <p:cNvGrpSpPr/>
          <p:nvPr/>
        </p:nvGrpSpPr>
        <p:grpSpPr>
          <a:xfrm>
            <a:off x="1092926" y="785794"/>
            <a:ext cx="5907966" cy="3801446"/>
            <a:chOff x="1092926" y="785794"/>
            <a:chExt cx="5907966" cy="3801446"/>
          </a:xfrm>
        </p:grpSpPr>
        <p:sp>
          <p:nvSpPr>
            <p:cNvPr id="37" name="椭圆 36"/>
            <p:cNvSpPr/>
            <p:nvPr/>
          </p:nvSpPr>
          <p:spPr>
            <a:xfrm>
              <a:off x="6572264" y="78579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5715008" y="164305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6215074"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0" name="椭圆 39"/>
            <p:cNvSpPr/>
            <p:nvPr/>
          </p:nvSpPr>
          <p:spPr>
            <a:xfrm>
              <a:off x="6643702" y="285749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5" name="直接连接符 44"/>
            <p:cNvCxnSpPr>
              <a:stCxn id="37" idx="3"/>
              <a:endCxn id="38" idx="7"/>
            </p:cNvCxnSpPr>
            <p:nvPr/>
          </p:nvCxnSpPr>
          <p:spPr>
            <a:xfrm rot="5400000">
              <a:off x="6045146" y="1126394"/>
              <a:ext cx="554170" cy="60468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38" idx="5"/>
              <a:endCxn id="39" idx="1"/>
            </p:cNvCxnSpPr>
            <p:nvPr/>
          </p:nvCxnSpPr>
          <p:spPr>
            <a:xfrm rot="16200000" flipH="1">
              <a:off x="5973708" y="2055088"/>
              <a:ext cx="339856"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9" name="直接连接符 48"/>
            <p:cNvCxnSpPr>
              <a:stCxn id="39" idx="5"/>
              <a:endCxn id="40" idx="1"/>
            </p:cNvCxnSpPr>
            <p:nvPr/>
          </p:nvCxnSpPr>
          <p:spPr>
            <a:xfrm rot="16200000" flipH="1">
              <a:off x="6473774" y="2698030"/>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4" name="任意多边形 53"/>
            <p:cNvSpPr/>
            <p:nvPr/>
          </p:nvSpPr>
          <p:spPr>
            <a:xfrm>
              <a:off x="1092926" y="1099457"/>
              <a:ext cx="1898468" cy="3487783"/>
            </a:xfrm>
            <a:custGeom>
              <a:avLst/>
              <a:gdLst>
                <a:gd name="connsiteX0" fmla="*/ 1219200 w 1898468"/>
                <a:gd name="connsiteY0" fmla="*/ 141514 h 3487783"/>
                <a:gd name="connsiteX1" fmla="*/ 291737 w 1898468"/>
                <a:gd name="connsiteY1" fmla="*/ 990600 h 3487783"/>
                <a:gd name="connsiteX2" fmla="*/ 187234 w 1898468"/>
                <a:gd name="connsiteY2" fmla="*/ 1735183 h 3487783"/>
                <a:gd name="connsiteX3" fmla="*/ 1415143 w 1898468"/>
                <a:gd name="connsiteY3" fmla="*/ 3289663 h 3487783"/>
                <a:gd name="connsiteX4" fmla="*/ 1872343 w 1898468"/>
                <a:gd name="connsiteY4" fmla="*/ 2923903 h 3487783"/>
                <a:gd name="connsiteX5" fmla="*/ 1545771 w 1898468"/>
                <a:gd name="connsiteY5" fmla="*/ 2336074 h 3487783"/>
                <a:gd name="connsiteX6" fmla="*/ 1010194 w 1898468"/>
                <a:gd name="connsiteY6" fmla="*/ 1526177 h 3487783"/>
                <a:gd name="connsiteX7" fmla="*/ 1571897 w 1898468"/>
                <a:gd name="connsiteY7" fmla="*/ 912223 h 3487783"/>
                <a:gd name="connsiteX8" fmla="*/ 1885405 w 1898468"/>
                <a:gd name="connsiteY8" fmla="*/ 494212 h 3487783"/>
                <a:gd name="connsiteX9" fmla="*/ 1650274 w 1898468"/>
                <a:gd name="connsiteY9" fmla="*/ 141514 h 3487783"/>
                <a:gd name="connsiteX10" fmla="*/ 1219200 w 1898468"/>
                <a:gd name="connsiteY10" fmla="*/ 141514 h 348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98468" h="3487783">
                  <a:moveTo>
                    <a:pt x="1219200" y="141514"/>
                  </a:moveTo>
                  <a:cubicBezTo>
                    <a:pt x="992777" y="283028"/>
                    <a:pt x="463731" y="724989"/>
                    <a:pt x="291737" y="990600"/>
                  </a:cubicBezTo>
                  <a:cubicBezTo>
                    <a:pt x="119743" y="1256211"/>
                    <a:pt x="0" y="1352006"/>
                    <a:pt x="187234" y="1735183"/>
                  </a:cubicBezTo>
                  <a:cubicBezTo>
                    <a:pt x="374468" y="2118360"/>
                    <a:pt x="1134292" y="3091543"/>
                    <a:pt x="1415143" y="3289663"/>
                  </a:cubicBezTo>
                  <a:cubicBezTo>
                    <a:pt x="1695994" y="3487783"/>
                    <a:pt x="1850572" y="3082834"/>
                    <a:pt x="1872343" y="2923903"/>
                  </a:cubicBezTo>
                  <a:cubicBezTo>
                    <a:pt x="1894114" y="2764972"/>
                    <a:pt x="1689463" y="2569028"/>
                    <a:pt x="1545771" y="2336074"/>
                  </a:cubicBezTo>
                  <a:cubicBezTo>
                    <a:pt x="1402079" y="2103120"/>
                    <a:pt x="1005840" y="1763485"/>
                    <a:pt x="1010194" y="1526177"/>
                  </a:cubicBezTo>
                  <a:cubicBezTo>
                    <a:pt x="1014548" y="1288869"/>
                    <a:pt x="1426029" y="1084217"/>
                    <a:pt x="1571897" y="912223"/>
                  </a:cubicBezTo>
                  <a:cubicBezTo>
                    <a:pt x="1717766" y="740229"/>
                    <a:pt x="1872342" y="622663"/>
                    <a:pt x="1885405" y="494212"/>
                  </a:cubicBezTo>
                  <a:cubicBezTo>
                    <a:pt x="1898468" y="365761"/>
                    <a:pt x="1761308" y="202474"/>
                    <a:pt x="1650274" y="141514"/>
                  </a:cubicBezTo>
                  <a:cubicBezTo>
                    <a:pt x="1539240" y="80554"/>
                    <a:pt x="1445623" y="0"/>
                    <a:pt x="1219200" y="141514"/>
                  </a:cubicBezTo>
                  <a:close/>
                </a:path>
              </a:pathLst>
            </a:custGeom>
            <a:solidFill>
              <a:srgbClr val="92D050">
                <a:alpha val="33000"/>
              </a:srgbClr>
            </a:solidFill>
            <a:ln>
              <a:solidFill>
                <a:srgbClr val="92D050"/>
              </a:solidFill>
              <a:prstDash val="solid"/>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59" name="直接箭头连接符 58"/>
            <p:cNvCxnSpPr>
              <a:stCxn id="54" idx="8"/>
            </p:cNvCxnSpPr>
            <p:nvPr/>
          </p:nvCxnSpPr>
          <p:spPr>
            <a:xfrm>
              <a:off x="2978331" y="1593669"/>
              <a:ext cx="2593801" cy="493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5" name="组合 64"/>
          <p:cNvGrpSpPr/>
          <p:nvPr/>
        </p:nvGrpSpPr>
        <p:grpSpPr>
          <a:xfrm>
            <a:off x="2751909" y="1926771"/>
            <a:ext cx="4463297" cy="2788113"/>
            <a:chOff x="2751909" y="1926771"/>
            <a:chExt cx="4463297" cy="2788113"/>
          </a:xfrm>
        </p:grpSpPr>
        <p:sp>
          <p:nvSpPr>
            <p:cNvPr id="41" name="椭圆 40"/>
            <p:cNvSpPr/>
            <p:nvPr/>
          </p:nvSpPr>
          <p:spPr>
            <a:xfrm>
              <a:off x="6858016" y="350043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3" name="椭圆 42"/>
            <p:cNvSpPr/>
            <p:nvPr/>
          </p:nvSpPr>
          <p:spPr>
            <a:xfrm>
              <a:off x="6546138" y="428625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6" name="直接连接符 45"/>
            <p:cNvCxnSpPr>
              <a:stCxn id="41" idx="3"/>
              <a:endCxn id="43" idx="0"/>
            </p:cNvCxnSpPr>
            <p:nvPr/>
          </p:nvCxnSpPr>
          <p:spPr>
            <a:xfrm rot="5400000">
              <a:off x="6607549" y="3983479"/>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55" name="任意多边形 54"/>
            <p:cNvSpPr/>
            <p:nvPr/>
          </p:nvSpPr>
          <p:spPr>
            <a:xfrm>
              <a:off x="2751909" y="1926771"/>
              <a:ext cx="997131" cy="1680755"/>
            </a:xfrm>
            <a:custGeom>
              <a:avLst/>
              <a:gdLst>
                <a:gd name="connsiteX0" fmla="*/ 500742 w 997131"/>
                <a:gd name="connsiteY0" fmla="*/ 84909 h 1680755"/>
                <a:gd name="connsiteX1" fmla="*/ 278674 w 997131"/>
                <a:gd name="connsiteY1" fmla="*/ 450669 h 1680755"/>
                <a:gd name="connsiteX2" fmla="*/ 108857 w 997131"/>
                <a:gd name="connsiteY2" fmla="*/ 986246 h 1680755"/>
                <a:gd name="connsiteX3" fmla="*/ 30480 w 997131"/>
                <a:gd name="connsiteY3" fmla="*/ 1430383 h 1680755"/>
                <a:gd name="connsiteX4" fmla="*/ 291737 w 997131"/>
                <a:gd name="connsiteY4" fmla="*/ 1665515 h 1680755"/>
                <a:gd name="connsiteX5" fmla="*/ 592182 w 997131"/>
                <a:gd name="connsiteY5" fmla="*/ 1521823 h 1680755"/>
                <a:gd name="connsiteX6" fmla="*/ 657497 w 997131"/>
                <a:gd name="connsiteY6" fmla="*/ 960120 h 1680755"/>
                <a:gd name="connsiteX7" fmla="*/ 957942 w 997131"/>
                <a:gd name="connsiteY7" fmla="*/ 502920 h 1680755"/>
                <a:gd name="connsiteX8" fmla="*/ 892628 w 997131"/>
                <a:gd name="connsiteY8" fmla="*/ 71846 h 1680755"/>
                <a:gd name="connsiteX9" fmla="*/ 500742 w 997131"/>
                <a:gd name="connsiteY9" fmla="*/ 84909 h 168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7131" h="1680755">
                  <a:moveTo>
                    <a:pt x="500742" y="84909"/>
                  </a:moveTo>
                  <a:cubicBezTo>
                    <a:pt x="398416" y="148046"/>
                    <a:pt x="343988" y="300446"/>
                    <a:pt x="278674" y="450669"/>
                  </a:cubicBezTo>
                  <a:cubicBezTo>
                    <a:pt x="213360" y="600892"/>
                    <a:pt x="150223" y="822960"/>
                    <a:pt x="108857" y="986246"/>
                  </a:cubicBezTo>
                  <a:cubicBezTo>
                    <a:pt x="67491" y="1149532"/>
                    <a:pt x="0" y="1317172"/>
                    <a:pt x="30480" y="1430383"/>
                  </a:cubicBezTo>
                  <a:cubicBezTo>
                    <a:pt x="60960" y="1543594"/>
                    <a:pt x="198120" y="1650275"/>
                    <a:pt x="291737" y="1665515"/>
                  </a:cubicBezTo>
                  <a:cubicBezTo>
                    <a:pt x="385354" y="1680755"/>
                    <a:pt x="531222" y="1639389"/>
                    <a:pt x="592182" y="1521823"/>
                  </a:cubicBezTo>
                  <a:cubicBezTo>
                    <a:pt x="653142" y="1404257"/>
                    <a:pt x="596537" y="1129937"/>
                    <a:pt x="657497" y="960120"/>
                  </a:cubicBezTo>
                  <a:cubicBezTo>
                    <a:pt x="718457" y="790303"/>
                    <a:pt x="918754" y="650966"/>
                    <a:pt x="957942" y="502920"/>
                  </a:cubicBezTo>
                  <a:cubicBezTo>
                    <a:pt x="997131" y="354874"/>
                    <a:pt x="968828" y="143692"/>
                    <a:pt x="892628" y="71846"/>
                  </a:cubicBezTo>
                  <a:cubicBezTo>
                    <a:pt x="816428" y="0"/>
                    <a:pt x="603068" y="21772"/>
                    <a:pt x="500742" y="84909"/>
                  </a:cubicBezTo>
                  <a:close/>
                </a:path>
              </a:pathLst>
            </a:custGeom>
            <a:solidFill>
              <a:srgbClr val="92D050">
                <a:alpha val="29000"/>
              </a:srgbClr>
            </a:solidFill>
            <a:ln>
              <a:solidFill>
                <a:srgbClr val="92D050"/>
              </a:solidFill>
              <a:prstDash val="solid"/>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61" name="直接箭头连接符 60"/>
            <p:cNvCxnSpPr>
              <a:stCxn id="55" idx="7"/>
            </p:cNvCxnSpPr>
            <p:nvPr/>
          </p:nvCxnSpPr>
          <p:spPr>
            <a:xfrm>
              <a:off x="3709851" y="2429691"/>
              <a:ext cx="2933851" cy="15708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66" name="组合 65"/>
          <p:cNvGrpSpPr/>
          <p:nvPr/>
        </p:nvGrpSpPr>
        <p:grpSpPr>
          <a:xfrm>
            <a:off x="3193869" y="2791097"/>
            <a:ext cx="3209393" cy="3924051"/>
            <a:chOff x="3193869" y="2791097"/>
            <a:chExt cx="3209393" cy="3924051"/>
          </a:xfrm>
        </p:grpSpPr>
        <p:sp>
          <p:nvSpPr>
            <p:cNvPr id="42" name="椭圆 41"/>
            <p:cNvSpPr/>
            <p:nvPr/>
          </p:nvSpPr>
          <p:spPr>
            <a:xfrm>
              <a:off x="5974634" y="478632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4" name="椭圆 43"/>
            <p:cNvSpPr/>
            <p:nvPr/>
          </p:nvSpPr>
          <p:spPr>
            <a:xfrm>
              <a:off x="5715008" y="557214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H</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7" name="直接连接符 46"/>
            <p:cNvCxnSpPr>
              <a:stCxn id="42" idx="3"/>
              <a:endCxn id="44" idx="0"/>
            </p:cNvCxnSpPr>
            <p:nvPr/>
          </p:nvCxnSpPr>
          <p:spPr>
            <a:xfrm rot="5400000">
              <a:off x="5750293" y="5295489"/>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52" name="椭圆 51"/>
            <p:cNvSpPr/>
            <p:nvPr/>
          </p:nvSpPr>
          <p:spPr>
            <a:xfrm>
              <a:off x="6046072" y="628652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53" name="直接连接符 52"/>
            <p:cNvCxnSpPr>
              <a:stCxn id="44" idx="5"/>
              <a:endCxn id="52" idx="0"/>
            </p:cNvCxnSpPr>
            <p:nvPr/>
          </p:nvCxnSpPr>
          <p:spPr>
            <a:xfrm rot="16200000" flipH="1">
              <a:off x="5948017" y="6009869"/>
              <a:ext cx="348523" cy="20477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7" name="任意多边形 56"/>
            <p:cNvSpPr/>
            <p:nvPr/>
          </p:nvSpPr>
          <p:spPr>
            <a:xfrm>
              <a:off x="3193869" y="2791097"/>
              <a:ext cx="1005839" cy="2375263"/>
            </a:xfrm>
            <a:custGeom>
              <a:avLst/>
              <a:gdLst>
                <a:gd name="connsiteX0" fmla="*/ 724988 w 1005839"/>
                <a:gd name="connsiteY0" fmla="*/ 56606 h 2375263"/>
                <a:gd name="connsiteX1" fmla="*/ 359228 w 1005839"/>
                <a:gd name="connsiteY1" fmla="*/ 95794 h 2375263"/>
                <a:gd name="connsiteX2" fmla="*/ 280851 w 1005839"/>
                <a:gd name="connsiteY2" fmla="*/ 631372 h 2375263"/>
                <a:gd name="connsiteX3" fmla="*/ 32657 w 1005839"/>
                <a:gd name="connsiteY3" fmla="*/ 1101634 h 2375263"/>
                <a:gd name="connsiteX4" fmla="*/ 84908 w 1005839"/>
                <a:gd name="connsiteY4" fmla="*/ 1624149 h 2375263"/>
                <a:gd name="connsiteX5" fmla="*/ 529045 w 1005839"/>
                <a:gd name="connsiteY5" fmla="*/ 2303417 h 2375263"/>
                <a:gd name="connsiteX6" fmla="*/ 960120 w 1005839"/>
                <a:gd name="connsiteY6" fmla="*/ 2055223 h 2375263"/>
                <a:gd name="connsiteX7" fmla="*/ 777240 w 1005839"/>
                <a:gd name="connsiteY7" fmla="*/ 1454332 h 2375263"/>
                <a:gd name="connsiteX8" fmla="*/ 555171 w 1005839"/>
                <a:gd name="connsiteY8" fmla="*/ 1010194 h 2375263"/>
                <a:gd name="connsiteX9" fmla="*/ 842554 w 1005839"/>
                <a:gd name="connsiteY9" fmla="*/ 631372 h 2375263"/>
                <a:gd name="connsiteX10" fmla="*/ 986245 w 1005839"/>
                <a:gd name="connsiteY10" fmla="*/ 278674 h 2375263"/>
                <a:gd name="connsiteX11" fmla="*/ 724988 w 1005839"/>
                <a:gd name="connsiteY11" fmla="*/ 56606 h 23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5839" h="2375263">
                  <a:moveTo>
                    <a:pt x="724988" y="56606"/>
                  </a:moveTo>
                  <a:cubicBezTo>
                    <a:pt x="620485" y="26126"/>
                    <a:pt x="433251" y="0"/>
                    <a:pt x="359228" y="95794"/>
                  </a:cubicBezTo>
                  <a:cubicBezTo>
                    <a:pt x="285205" y="191588"/>
                    <a:pt x="335280" y="463732"/>
                    <a:pt x="280851" y="631372"/>
                  </a:cubicBezTo>
                  <a:cubicBezTo>
                    <a:pt x="226423" y="799012"/>
                    <a:pt x="65314" y="936171"/>
                    <a:pt x="32657" y="1101634"/>
                  </a:cubicBezTo>
                  <a:cubicBezTo>
                    <a:pt x="0" y="1267097"/>
                    <a:pt x="2177" y="1423852"/>
                    <a:pt x="84908" y="1624149"/>
                  </a:cubicBezTo>
                  <a:cubicBezTo>
                    <a:pt x="167639" y="1824446"/>
                    <a:pt x="383176" y="2231571"/>
                    <a:pt x="529045" y="2303417"/>
                  </a:cubicBezTo>
                  <a:cubicBezTo>
                    <a:pt x="674914" y="2375263"/>
                    <a:pt x="918754" y="2196737"/>
                    <a:pt x="960120" y="2055223"/>
                  </a:cubicBezTo>
                  <a:cubicBezTo>
                    <a:pt x="1001486" y="1913709"/>
                    <a:pt x="844732" y="1628504"/>
                    <a:pt x="777240" y="1454332"/>
                  </a:cubicBezTo>
                  <a:cubicBezTo>
                    <a:pt x="709749" y="1280161"/>
                    <a:pt x="544285" y="1147354"/>
                    <a:pt x="555171" y="1010194"/>
                  </a:cubicBezTo>
                  <a:cubicBezTo>
                    <a:pt x="566057" y="873034"/>
                    <a:pt x="770708" y="753292"/>
                    <a:pt x="842554" y="631372"/>
                  </a:cubicBezTo>
                  <a:cubicBezTo>
                    <a:pt x="914400" y="509452"/>
                    <a:pt x="1005839" y="374468"/>
                    <a:pt x="986245" y="278674"/>
                  </a:cubicBezTo>
                  <a:cubicBezTo>
                    <a:pt x="966651" y="182880"/>
                    <a:pt x="829491" y="87086"/>
                    <a:pt x="724988" y="56606"/>
                  </a:cubicBezTo>
                  <a:close/>
                </a:path>
              </a:pathLst>
            </a:custGeom>
            <a:solidFill>
              <a:srgbClr val="92D050">
                <a:alpha val="24000"/>
              </a:srgbClr>
            </a:solidFill>
            <a:ln>
              <a:solidFill>
                <a:srgbClr val="92D050"/>
              </a:solidFill>
              <a:prstDash val="solid"/>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63" name="直接箭头连接符 62"/>
            <p:cNvCxnSpPr>
              <a:stCxn id="57" idx="9"/>
            </p:cNvCxnSpPr>
            <p:nvPr/>
          </p:nvCxnSpPr>
          <p:spPr>
            <a:xfrm>
              <a:off x="4036423" y="3422469"/>
              <a:ext cx="1821461" cy="1935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7" name="TextBox 66"/>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2357422" y="21429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1500166" y="107154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2000232" y="17144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0" name="椭圆 39"/>
          <p:cNvSpPr/>
          <p:nvPr/>
        </p:nvSpPr>
        <p:spPr>
          <a:xfrm>
            <a:off x="2428860" y="228599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5" name="直接连接符 44"/>
          <p:cNvCxnSpPr>
            <a:stCxn id="37" idx="3"/>
            <a:endCxn id="38" idx="7"/>
          </p:cNvCxnSpPr>
          <p:nvPr/>
        </p:nvCxnSpPr>
        <p:spPr>
          <a:xfrm rot="5400000">
            <a:off x="1830304" y="554890"/>
            <a:ext cx="554170" cy="60468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38" idx="5"/>
            <a:endCxn id="39" idx="1"/>
          </p:cNvCxnSpPr>
          <p:nvPr/>
        </p:nvCxnSpPr>
        <p:spPr>
          <a:xfrm rot="16200000" flipH="1">
            <a:off x="1758866" y="1483584"/>
            <a:ext cx="339856"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9" name="直接连接符 48"/>
          <p:cNvCxnSpPr>
            <a:stCxn id="39" idx="5"/>
            <a:endCxn id="40" idx="1"/>
          </p:cNvCxnSpPr>
          <p:nvPr/>
        </p:nvCxnSpPr>
        <p:spPr>
          <a:xfrm rot="16200000" flipH="1">
            <a:off x="2258932" y="2126526"/>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1" name="椭圆 40"/>
          <p:cNvSpPr/>
          <p:nvPr/>
        </p:nvSpPr>
        <p:spPr>
          <a:xfrm>
            <a:off x="2285984" y="3000372"/>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3" name="椭圆 42"/>
          <p:cNvSpPr/>
          <p:nvPr/>
        </p:nvSpPr>
        <p:spPr>
          <a:xfrm>
            <a:off x="1974106" y="378619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6" name="直接连接符 45"/>
          <p:cNvCxnSpPr>
            <a:stCxn id="41" idx="3"/>
            <a:endCxn id="43" idx="0"/>
          </p:cNvCxnSpPr>
          <p:nvPr/>
        </p:nvCxnSpPr>
        <p:spPr>
          <a:xfrm rot="5400000">
            <a:off x="2035517" y="3483413"/>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42" name="椭圆 41"/>
          <p:cNvSpPr/>
          <p:nvPr/>
        </p:nvSpPr>
        <p:spPr>
          <a:xfrm>
            <a:off x="2331296" y="45005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4" name="椭圆 43"/>
          <p:cNvSpPr/>
          <p:nvPr/>
        </p:nvSpPr>
        <p:spPr>
          <a:xfrm>
            <a:off x="2071670" y="52863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H</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7" name="直接连接符 46"/>
          <p:cNvCxnSpPr>
            <a:stCxn id="42" idx="3"/>
            <a:endCxn id="44" idx="0"/>
          </p:cNvCxnSpPr>
          <p:nvPr/>
        </p:nvCxnSpPr>
        <p:spPr>
          <a:xfrm rot="5400000">
            <a:off x="2106955" y="5009737"/>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52" name="椭圆 51"/>
          <p:cNvSpPr/>
          <p:nvPr/>
        </p:nvSpPr>
        <p:spPr>
          <a:xfrm>
            <a:off x="2402734" y="600076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53" name="直接连接符 52"/>
          <p:cNvCxnSpPr>
            <a:stCxn id="44" idx="5"/>
            <a:endCxn id="52" idx="0"/>
          </p:cNvCxnSpPr>
          <p:nvPr/>
        </p:nvCxnSpPr>
        <p:spPr>
          <a:xfrm rot="16200000" flipH="1">
            <a:off x="2304679" y="5724117"/>
            <a:ext cx="348523" cy="20477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1" name="直接箭头连接符 50"/>
          <p:cNvCxnSpPr/>
          <p:nvPr/>
        </p:nvCxnSpPr>
        <p:spPr>
          <a:xfrm>
            <a:off x="3500430" y="1714488"/>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椭圆 55"/>
          <p:cNvSpPr/>
          <p:nvPr/>
        </p:nvSpPr>
        <p:spPr>
          <a:xfrm>
            <a:off x="5286380" y="71435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8" name="椭圆 57"/>
          <p:cNvSpPr/>
          <p:nvPr/>
        </p:nvSpPr>
        <p:spPr>
          <a:xfrm>
            <a:off x="4500562" y="17144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0" name="椭圆 59"/>
          <p:cNvSpPr/>
          <p:nvPr/>
        </p:nvSpPr>
        <p:spPr>
          <a:xfrm>
            <a:off x="5286380" y="17144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2" name="椭圆 61"/>
          <p:cNvSpPr/>
          <p:nvPr/>
        </p:nvSpPr>
        <p:spPr>
          <a:xfrm>
            <a:off x="6072198" y="17144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64" name="直接连接符 63"/>
          <p:cNvCxnSpPr>
            <a:stCxn id="56" idx="3"/>
            <a:endCxn id="58" idx="7"/>
          </p:cNvCxnSpPr>
          <p:nvPr/>
        </p:nvCxnSpPr>
        <p:spPr>
          <a:xfrm rot="5400000">
            <a:off x="4723543" y="1162113"/>
            <a:ext cx="697046" cy="533246"/>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68" name="直接连接符 67"/>
          <p:cNvCxnSpPr>
            <a:stCxn id="56" idx="4"/>
            <a:endCxn id="60" idx="0"/>
          </p:cNvCxnSpPr>
          <p:nvPr/>
        </p:nvCxnSpPr>
        <p:spPr>
          <a:xfrm rot="5400000">
            <a:off x="5179223" y="1428736"/>
            <a:ext cx="571504" cy="15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0" name="直接连接符 69"/>
          <p:cNvCxnSpPr>
            <a:stCxn id="56" idx="5"/>
            <a:endCxn id="62" idx="1"/>
          </p:cNvCxnSpPr>
          <p:nvPr/>
        </p:nvCxnSpPr>
        <p:spPr>
          <a:xfrm rot="16200000" flipH="1">
            <a:off x="5509361" y="1162113"/>
            <a:ext cx="697046" cy="53324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72" name="椭圆 71"/>
          <p:cNvSpPr/>
          <p:nvPr/>
        </p:nvSpPr>
        <p:spPr>
          <a:xfrm>
            <a:off x="5442319" y="3214686"/>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3" name="椭圆 72"/>
          <p:cNvSpPr/>
          <p:nvPr/>
        </p:nvSpPr>
        <p:spPr>
          <a:xfrm>
            <a:off x="5455382" y="400050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74" name="直接连接符 73"/>
          <p:cNvCxnSpPr>
            <a:stCxn id="72" idx="4"/>
            <a:endCxn id="73" idx="0"/>
          </p:cNvCxnSpPr>
          <p:nvPr/>
        </p:nvCxnSpPr>
        <p:spPr>
          <a:xfrm rot="16200000" flipH="1">
            <a:off x="5448850" y="3815377"/>
            <a:ext cx="357190" cy="13063"/>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76" name="椭圆 75"/>
          <p:cNvSpPr/>
          <p:nvPr/>
        </p:nvSpPr>
        <p:spPr>
          <a:xfrm>
            <a:off x="5494571" y="4652970"/>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7" name="椭圆 76"/>
          <p:cNvSpPr/>
          <p:nvPr/>
        </p:nvSpPr>
        <p:spPr>
          <a:xfrm>
            <a:off x="5000628" y="5438788"/>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H</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78" name="直接连接符 77"/>
          <p:cNvCxnSpPr>
            <a:stCxn id="76" idx="3"/>
            <a:endCxn id="77" idx="7"/>
          </p:cNvCxnSpPr>
          <p:nvPr/>
        </p:nvCxnSpPr>
        <p:spPr>
          <a:xfrm rot="5400000">
            <a:off x="5184829" y="5139508"/>
            <a:ext cx="482732" cy="241371"/>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79" name="椭圆 78"/>
          <p:cNvSpPr/>
          <p:nvPr/>
        </p:nvSpPr>
        <p:spPr>
          <a:xfrm>
            <a:off x="6000760" y="5429264"/>
            <a:ext cx="357190" cy="428628"/>
          </a:xfrm>
          <a:prstGeom prst="ellipse">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82" name="直接连接符 81"/>
          <p:cNvCxnSpPr>
            <a:stCxn id="76" idx="5"/>
            <a:endCxn id="79" idx="1"/>
          </p:cNvCxnSpPr>
          <p:nvPr/>
        </p:nvCxnSpPr>
        <p:spPr>
          <a:xfrm rot="16200000" flipH="1">
            <a:off x="5689656" y="5128622"/>
            <a:ext cx="473208" cy="253617"/>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4" name="直接箭头连接符 83"/>
          <p:cNvCxnSpPr/>
          <p:nvPr/>
        </p:nvCxnSpPr>
        <p:spPr>
          <a:xfrm>
            <a:off x="3500430" y="3713164"/>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直接箭头连接符 84"/>
          <p:cNvCxnSpPr/>
          <p:nvPr/>
        </p:nvCxnSpPr>
        <p:spPr>
          <a:xfrm>
            <a:off x="3571868" y="5357826"/>
            <a:ext cx="71438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2643174" y="214290"/>
            <a:ext cx="4391026" cy="58477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136195" name="Text Box 3"/>
          <p:cNvSpPr txBox="1">
            <a:spLocks noChangeArrowheads="1"/>
          </p:cNvSpPr>
          <p:nvPr/>
        </p:nvSpPr>
        <p:spPr bwMode="auto">
          <a:xfrm>
            <a:off x="1214414" y="1071546"/>
            <a:ext cx="4391026"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6.9.1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哈夫曼</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树的定义</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36196" name="Text Box 4"/>
          <p:cNvSpPr txBox="1">
            <a:spLocks noChangeArrowheads="1"/>
          </p:cNvSpPr>
          <p:nvPr/>
        </p:nvSpPr>
        <p:spPr bwMode="auto">
          <a:xfrm>
            <a:off x="1079500" y="1785926"/>
            <a:ext cx="7635904" cy="1785104"/>
          </a:xfrm>
          <a:prstGeom prst="rect">
            <a:avLst/>
          </a:prstGeom>
          <a:noFill/>
          <a:ln w="9525">
            <a:noFill/>
            <a:miter lim="800000"/>
          </a:ln>
        </p:spPr>
        <p:txBody>
          <a:bodyPr wrap="square">
            <a:spAutoFit/>
          </a:bodyPr>
          <a:lstStyle/>
          <a:p>
            <a:pPr marL="457200" indent="-457200">
              <a:lnSpc>
                <a:spcPts val="30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二叉树具有</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个带权值的叶子结点，从根结点到每个叶子结点都有一个路径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长度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0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根结点到各个叶子结点的路径长度与相应结点权值的乘积的和称为该二叉树的带权路径长度，记作：</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136197" name="Picture 5"/>
          <p:cNvPicPr>
            <a:picLocks noChangeAspect="1" noChangeArrowheads="1"/>
          </p:cNvPicPr>
          <p:nvPr/>
        </p:nvPicPr>
        <p:blipFill>
          <a:blip r:embed="rId2" cstate="print"/>
          <a:srcRect/>
          <a:stretch>
            <a:fillRect/>
          </a:stretch>
        </p:blipFill>
        <p:spPr bwMode="auto">
          <a:xfrm>
            <a:off x="3214678" y="3571876"/>
            <a:ext cx="2089150" cy="790575"/>
          </a:xfrm>
          <a:prstGeom prst="rect">
            <a:avLst/>
          </a:prstGeom>
          <a:noFill/>
          <a:ln w="9525">
            <a:noFill/>
            <a:miter lim="800000"/>
            <a:headEnd/>
            <a:tailEnd/>
          </a:ln>
        </p:spPr>
      </p:pic>
      <p:sp>
        <p:nvSpPr>
          <p:cNvPr id="136198" name="Text Box 6"/>
          <p:cNvSpPr txBox="1">
            <a:spLocks noChangeArrowheads="1"/>
          </p:cNvSpPr>
          <p:nvPr/>
        </p:nvSpPr>
        <p:spPr bwMode="auto">
          <a:xfrm>
            <a:off x="1071538" y="4500570"/>
            <a:ext cx="7632700" cy="827021"/>
          </a:xfrm>
          <a:prstGeom prst="rect">
            <a:avLst/>
          </a:prstGeom>
          <a:noFill/>
          <a:ln w="9525">
            <a:noFill/>
            <a:miter lim="800000"/>
          </a:ln>
        </p:spPr>
        <p:txBody>
          <a:bodyPr>
            <a:spAutoFit/>
          </a:bodyPr>
          <a:lstStyle/>
          <a:p>
            <a:pPr marL="457200" indent="-457200">
              <a:lnSpc>
                <a:spcPts val="3000"/>
              </a:lnSpc>
              <a:spcBef>
                <a:spcPts val="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为第</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个叶子结点的权值，</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l</a:t>
            </a:r>
            <a:r>
              <a:rPr lang="en-US" altLang="zh-CN" sz="2000" i="1"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为第</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个叶子结点的路径长度。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1428728" y="357166"/>
            <a:ext cx="5286412" cy="861774"/>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以下二叉树的带权路径长度</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值：</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spcBef>
                <a:spcPct val="50000"/>
              </a:spcBef>
            </a:pPr>
            <a:r>
              <a:rPr lang="en-US" altLang="zh-CN" sz="2000" dirty="0" err="1" smtClean="0">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=1×3+3×3+2×2+4×1=20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0" name="组合 29"/>
          <p:cNvGrpSpPr/>
          <p:nvPr/>
        </p:nvGrpSpPr>
        <p:grpSpPr>
          <a:xfrm>
            <a:off x="2357422" y="1714488"/>
            <a:ext cx="2857520" cy="2857520"/>
            <a:chOff x="2357422" y="1714488"/>
            <a:chExt cx="2857520" cy="2857520"/>
          </a:xfrm>
        </p:grpSpPr>
        <p:sp>
          <p:nvSpPr>
            <p:cNvPr id="5" name="椭圆 4"/>
            <p:cNvSpPr/>
            <p:nvPr/>
          </p:nvSpPr>
          <p:spPr>
            <a:xfrm>
              <a:off x="4214810" y="1714488"/>
              <a:ext cx="428628" cy="50006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571868" y="2500306"/>
              <a:ext cx="428628" cy="50006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786314" y="2571744"/>
              <a:ext cx="428628" cy="50006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928926" y="3286124"/>
              <a:ext cx="428628" cy="50006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4143372" y="3357562"/>
              <a:ext cx="428628" cy="50006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357422" y="4071942"/>
              <a:ext cx="428628" cy="50006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428992" y="4071942"/>
              <a:ext cx="428628" cy="50006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3" name="直接连接符 12"/>
            <p:cNvCxnSpPr>
              <a:stCxn id="8" idx="3"/>
              <a:endCxn id="10" idx="7"/>
            </p:cNvCxnSpPr>
            <p:nvPr/>
          </p:nvCxnSpPr>
          <p:spPr>
            <a:xfrm rot="5400000">
              <a:off x="2641379" y="3794857"/>
              <a:ext cx="432218" cy="2684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8" idx="5"/>
              <a:endCxn id="11" idx="1"/>
            </p:cNvCxnSpPr>
            <p:nvPr/>
          </p:nvCxnSpPr>
          <p:spPr>
            <a:xfrm rot="16200000" flipH="1">
              <a:off x="3177164" y="3830576"/>
              <a:ext cx="432218" cy="19698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stCxn id="6" idx="3"/>
              <a:endCxn id="8" idx="7"/>
            </p:cNvCxnSpPr>
            <p:nvPr/>
          </p:nvCxnSpPr>
          <p:spPr>
            <a:xfrm rot="5400000">
              <a:off x="3248602" y="2973320"/>
              <a:ext cx="432218" cy="3398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6" idx="5"/>
              <a:endCxn id="9" idx="1"/>
            </p:cNvCxnSpPr>
            <p:nvPr/>
          </p:nvCxnSpPr>
          <p:spPr>
            <a:xfrm rot="16200000" flipH="1">
              <a:off x="3820106" y="3044758"/>
              <a:ext cx="503656" cy="26841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5" idx="3"/>
              <a:endCxn id="6" idx="7"/>
            </p:cNvCxnSpPr>
            <p:nvPr/>
          </p:nvCxnSpPr>
          <p:spPr>
            <a:xfrm rot="5400000">
              <a:off x="3891544" y="2187502"/>
              <a:ext cx="432218" cy="3398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5" idx="5"/>
              <a:endCxn id="7" idx="1"/>
            </p:cNvCxnSpPr>
            <p:nvPr/>
          </p:nvCxnSpPr>
          <p:spPr>
            <a:xfrm rot="16200000" flipH="1">
              <a:off x="4463048" y="2258940"/>
              <a:ext cx="503656" cy="268418"/>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31" name="TextBox 30"/>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1500166" y="1071546"/>
            <a:ext cx="7072362" cy="2708434"/>
          </a:xfrm>
          <a:prstGeom prst="rect">
            <a:avLst/>
          </a:prstGeom>
          <a:noFill/>
          <a:ln w="9525">
            <a:noFill/>
            <a:miter lim="800000"/>
          </a:ln>
        </p:spPr>
        <p:txBody>
          <a:bodyPr wrap="square">
            <a:spAutoFit/>
          </a:bodyPr>
          <a:lstStyle/>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一组具有确定权值的叶子结点，可以构造出许多形状的二叉树。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个整数</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作为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个叶子结点的权值，总共可以构造出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棵不同的二叉树，它们的带权路径长度可能不相同。把其中具有最小带权路径长度的二叉树称为哈夫曼树。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142976" y="102200"/>
            <a:ext cx="7321570" cy="3398238"/>
          </a:xfrm>
          <a:prstGeom prst="rect">
            <a:avLst/>
          </a:prstGeom>
          <a:noFill/>
          <a:ln w="9525">
            <a:noFill/>
            <a:miter lim="800000"/>
          </a:ln>
        </p:spPr>
        <p:txBody>
          <a:bodyPr wrap="square">
            <a:spAutoFit/>
          </a:bodyPr>
          <a:lstStyle/>
          <a:p>
            <a:pPr>
              <a:lnSpc>
                <a:spcPts val="2800"/>
              </a:lnSpc>
              <a:spcBef>
                <a:spcPts val="6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6.19</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如下图的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棵二叉树具有相同的叶子结点，计算出它们的带权路径长度。</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spcBef>
                <a:spcPts val="6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它们的带权路径长度分别为：</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spcBef>
                <a:spcPts val="6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=1×2+3×2+5×2+7×2=32</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spcBef>
                <a:spcPts val="6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=1×2+3×3+5×3+7×1=33</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spcBef>
                <a:spcPts val="6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=7×3+5×3+3×2+1×1=43</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spcBef>
                <a:spcPts val="6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=1×3+3×3+5×2+7×1=29</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2800"/>
              </a:lnSpc>
              <a:spcBef>
                <a:spcPts val="60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所示的二叉树就是一棵哈夫曼树。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86" name="组合 85"/>
          <p:cNvGrpSpPr/>
          <p:nvPr/>
        </p:nvGrpSpPr>
        <p:grpSpPr>
          <a:xfrm>
            <a:off x="1071538" y="3643314"/>
            <a:ext cx="1907394" cy="2441034"/>
            <a:chOff x="1071538" y="3643314"/>
            <a:chExt cx="1907394" cy="2441034"/>
          </a:xfrm>
        </p:grpSpPr>
        <p:sp>
          <p:nvSpPr>
            <p:cNvPr id="8" name="椭圆 7"/>
            <p:cNvSpPr/>
            <p:nvPr/>
          </p:nvSpPr>
          <p:spPr>
            <a:xfrm>
              <a:off x="1928794" y="364331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368005" y="431483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1071538"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1643042"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10" idx="3"/>
              <a:endCxn id="12" idx="0"/>
            </p:cNvCxnSpPr>
            <p:nvPr/>
          </p:nvCxnSpPr>
          <p:spPr>
            <a:xfrm rot="5400000">
              <a:off x="1123132" y="4717398"/>
              <a:ext cx="394166" cy="18659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10" idx="5"/>
              <a:endCxn id="13" idx="0"/>
            </p:cNvCxnSpPr>
            <p:nvPr/>
          </p:nvCxnSpPr>
          <p:spPr>
            <a:xfrm rot="16200000" flipH="1">
              <a:off x="1518752" y="4728112"/>
              <a:ext cx="394166" cy="165169"/>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8" idx="3"/>
              <a:endCxn id="10" idx="7"/>
            </p:cNvCxnSpPr>
            <p:nvPr/>
          </p:nvCxnSpPr>
          <p:spPr>
            <a:xfrm rot="5400000">
              <a:off x="1591779" y="3983569"/>
              <a:ext cx="423997" cy="341052"/>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0" name="椭圆 19"/>
            <p:cNvSpPr/>
            <p:nvPr/>
          </p:nvSpPr>
          <p:spPr>
            <a:xfrm>
              <a:off x="2377067" y="431483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2096673"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2668177"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3" name="直接连接符 22"/>
            <p:cNvCxnSpPr>
              <a:stCxn id="20" idx="3"/>
              <a:endCxn id="21" idx="0"/>
            </p:cNvCxnSpPr>
            <p:nvPr/>
          </p:nvCxnSpPr>
          <p:spPr>
            <a:xfrm rot="5400000">
              <a:off x="2140231" y="4725435"/>
              <a:ext cx="394166" cy="17052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20" idx="5"/>
              <a:endCxn id="22" idx="0"/>
            </p:cNvCxnSpPr>
            <p:nvPr/>
          </p:nvCxnSpPr>
          <p:spPr>
            <a:xfrm rot="16200000" flipH="1">
              <a:off x="2535851" y="4720076"/>
              <a:ext cx="394166" cy="18124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8" idx="5"/>
              <a:endCxn id="20" idx="1"/>
            </p:cNvCxnSpPr>
            <p:nvPr/>
          </p:nvCxnSpPr>
          <p:spPr>
            <a:xfrm rot="16200000" flipH="1">
              <a:off x="2096310" y="4039827"/>
              <a:ext cx="423997" cy="22853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2" name="TextBox 81"/>
            <p:cNvSpPr txBox="1"/>
            <p:nvPr/>
          </p:nvSpPr>
          <p:spPr>
            <a:xfrm>
              <a:off x="1785918" y="5715016"/>
              <a:ext cx="64294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(a)</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87" name="组合 86"/>
          <p:cNvGrpSpPr/>
          <p:nvPr/>
        </p:nvGrpSpPr>
        <p:grpSpPr>
          <a:xfrm>
            <a:off x="3143240" y="3643314"/>
            <a:ext cx="1575207" cy="2857520"/>
            <a:chOff x="3236110" y="3643314"/>
            <a:chExt cx="1575207" cy="2857520"/>
          </a:xfrm>
        </p:grpSpPr>
        <p:sp>
          <p:nvSpPr>
            <p:cNvPr id="36" name="椭圆 35"/>
            <p:cNvSpPr/>
            <p:nvPr/>
          </p:nvSpPr>
          <p:spPr>
            <a:xfrm>
              <a:off x="4028051" y="364331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3532577" y="431483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3236110" y="500778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4500562" y="4314831"/>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0" name="直接连接符 39"/>
            <p:cNvCxnSpPr>
              <a:stCxn id="37" idx="3"/>
              <a:endCxn id="38" idx="0"/>
            </p:cNvCxnSpPr>
            <p:nvPr/>
          </p:nvCxnSpPr>
          <p:spPr>
            <a:xfrm rot="5400000">
              <a:off x="3287704" y="4717398"/>
              <a:ext cx="394166" cy="18659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6" idx="3"/>
              <a:endCxn id="37" idx="7"/>
            </p:cNvCxnSpPr>
            <p:nvPr/>
          </p:nvCxnSpPr>
          <p:spPr>
            <a:xfrm rot="5400000">
              <a:off x="3723694" y="4016227"/>
              <a:ext cx="423997" cy="27573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3" name="椭圆 42"/>
            <p:cNvSpPr/>
            <p:nvPr/>
          </p:nvSpPr>
          <p:spPr>
            <a:xfrm>
              <a:off x="3898697" y="5000636"/>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44" name="椭圆 43"/>
            <p:cNvSpPr/>
            <p:nvPr/>
          </p:nvSpPr>
          <p:spPr>
            <a:xfrm>
              <a:off x="3618303" y="5693585"/>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5" name="椭圆 44"/>
            <p:cNvSpPr/>
            <p:nvPr/>
          </p:nvSpPr>
          <p:spPr>
            <a:xfrm>
              <a:off x="4189807" y="5693585"/>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6" name="直接连接符 45"/>
            <p:cNvCxnSpPr>
              <a:stCxn id="43" idx="3"/>
              <a:endCxn id="44" idx="0"/>
            </p:cNvCxnSpPr>
            <p:nvPr/>
          </p:nvCxnSpPr>
          <p:spPr>
            <a:xfrm rot="5400000">
              <a:off x="3661861" y="5411240"/>
              <a:ext cx="394166" cy="170525"/>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7" name="直接连接符 46"/>
            <p:cNvCxnSpPr>
              <a:stCxn id="43" idx="5"/>
              <a:endCxn id="45" idx="0"/>
            </p:cNvCxnSpPr>
            <p:nvPr/>
          </p:nvCxnSpPr>
          <p:spPr>
            <a:xfrm rot="16200000" flipH="1">
              <a:off x="4057481" y="5405881"/>
              <a:ext cx="394166" cy="18124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0" name="直接连接符 49"/>
            <p:cNvCxnSpPr>
              <a:stCxn id="37" idx="5"/>
              <a:endCxn id="43" idx="0"/>
            </p:cNvCxnSpPr>
            <p:nvPr/>
          </p:nvCxnSpPr>
          <p:spPr>
            <a:xfrm rot="16200000" flipH="1">
              <a:off x="3732438" y="4678999"/>
              <a:ext cx="387022" cy="25625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2" name="直接连接符 51"/>
            <p:cNvCxnSpPr>
              <a:stCxn id="36" idx="5"/>
              <a:endCxn id="39" idx="0"/>
            </p:cNvCxnSpPr>
            <p:nvPr/>
          </p:nvCxnSpPr>
          <p:spPr>
            <a:xfrm rot="16200000" flipH="1">
              <a:off x="4288251" y="3947142"/>
              <a:ext cx="372734" cy="362643"/>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3857620" y="6131502"/>
              <a:ext cx="64294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(b)</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88" name="组合 87"/>
          <p:cNvGrpSpPr/>
          <p:nvPr/>
        </p:nvGrpSpPr>
        <p:grpSpPr>
          <a:xfrm>
            <a:off x="4857752" y="3500438"/>
            <a:ext cx="2071702" cy="2583910"/>
            <a:chOff x="5143504" y="3500438"/>
            <a:chExt cx="2071702" cy="2583910"/>
          </a:xfrm>
        </p:grpSpPr>
        <p:grpSp>
          <p:nvGrpSpPr>
            <p:cNvPr id="54" name="组合 53"/>
            <p:cNvGrpSpPr/>
            <p:nvPr/>
          </p:nvGrpSpPr>
          <p:grpSpPr>
            <a:xfrm>
              <a:off x="5143504" y="3500438"/>
              <a:ext cx="2071702" cy="2000264"/>
              <a:chOff x="2357422" y="1714488"/>
              <a:chExt cx="2071702" cy="2000264"/>
            </a:xfrm>
          </p:grpSpPr>
          <p:sp>
            <p:nvSpPr>
              <p:cNvPr id="55" name="椭圆 54"/>
              <p:cNvSpPr/>
              <p:nvPr/>
            </p:nvSpPr>
            <p:spPr>
              <a:xfrm>
                <a:off x="3704028" y="171448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56" name="椭圆 55"/>
              <p:cNvSpPr/>
              <p:nvPr/>
            </p:nvSpPr>
            <p:spPr>
              <a:xfrm>
                <a:off x="3237895" y="226456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57" name="椭圆 56"/>
              <p:cNvSpPr/>
              <p:nvPr/>
            </p:nvSpPr>
            <p:spPr>
              <a:xfrm>
                <a:off x="4118369" y="2314567"/>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58" name="椭圆 57"/>
              <p:cNvSpPr/>
              <p:nvPr/>
            </p:nvSpPr>
            <p:spPr>
              <a:xfrm>
                <a:off x="2771762" y="2814633"/>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59" name="椭圆 58"/>
              <p:cNvSpPr/>
              <p:nvPr/>
            </p:nvSpPr>
            <p:spPr>
              <a:xfrm>
                <a:off x="3652236" y="28646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0" name="椭圆 59"/>
              <p:cNvSpPr/>
              <p:nvPr/>
            </p:nvSpPr>
            <p:spPr>
              <a:xfrm>
                <a:off x="2357422" y="336470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1" name="椭圆 60"/>
              <p:cNvSpPr/>
              <p:nvPr/>
            </p:nvSpPr>
            <p:spPr>
              <a:xfrm>
                <a:off x="3134310" y="336470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62" name="直接连接符 61"/>
              <p:cNvCxnSpPr>
                <a:stCxn id="58" idx="3"/>
                <a:endCxn id="60" idx="7"/>
              </p:cNvCxnSpPr>
              <p:nvPr/>
            </p:nvCxnSpPr>
            <p:spPr>
              <a:xfrm rot="5400000">
                <a:off x="2568694" y="3167391"/>
                <a:ext cx="302553" cy="19460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3" name="直接连接符 62"/>
              <p:cNvCxnSpPr>
                <a:stCxn id="58" idx="5"/>
                <a:endCxn id="61" idx="1"/>
              </p:cNvCxnSpPr>
              <p:nvPr/>
            </p:nvCxnSpPr>
            <p:spPr>
              <a:xfrm rot="16200000" flipH="1">
                <a:off x="2957138" y="3193287"/>
                <a:ext cx="302553" cy="14281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4" name="直接连接符 63"/>
              <p:cNvCxnSpPr>
                <a:stCxn id="56" idx="3"/>
                <a:endCxn id="58" idx="7"/>
              </p:cNvCxnSpPr>
              <p:nvPr/>
            </p:nvCxnSpPr>
            <p:spPr>
              <a:xfrm rot="5400000">
                <a:off x="3008930" y="2591422"/>
                <a:ext cx="302553" cy="24639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5" name="直接连接符 64"/>
              <p:cNvCxnSpPr>
                <a:stCxn id="56" idx="5"/>
                <a:endCxn id="59" idx="1"/>
              </p:cNvCxnSpPr>
              <p:nvPr/>
            </p:nvCxnSpPr>
            <p:spPr>
              <a:xfrm rot="16200000" flipH="1">
                <a:off x="3424164" y="2642322"/>
                <a:ext cx="352559" cy="19460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6" name="直接连接符 65"/>
              <p:cNvCxnSpPr>
                <a:stCxn id="55" idx="3"/>
                <a:endCxn id="56" idx="7"/>
              </p:cNvCxnSpPr>
              <p:nvPr/>
            </p:nvCxnSpPr>
            <p:spPr>
              <a:xfrm rot="5400000">
                <a:off x="3475063" y="2041350"/>
                <a:ext cx="302553" cy="24639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67" name="直接连接符 66"/>
              <p:cNvCxnSpPr>
                <a:stCxn id="55" idx="5"/>
                <a:endCxn id="57" idx="1"/>
              </p:cNvCxnSpPr>
              <p:nvPr/>
            </p:nvCxnSpPr>
            <p:spPr>
              <a:xfrm rot="16200000" flipH="1">
                <a:off x="3890297" y="2092249"/>
                <a:ext cx="352559" cy="194603"/>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84" name="TextBox 83"/>
            <p:cNvSpPr txBox="1"/>
            <p:nvPr/>
          </p:nvSpPr>
          <p:spPr>
            <a:xfrm>
              <a:off x="6215074" y="5715016"/>
              <a:ext cx="64294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(c)</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89" name="组合 88"/>
          <p:cNvGrpSpPr/>
          <p:nvPr/>
        </p:nvGrpSpPr>
        <p:grpSpPr>
          <a:xfrm>
            <a:off x="6858016" y="3429000"/>
            <a:ext cx="2071702" cy="2655348"/>
            <a:chOff x="7072298" y="3429000"/>
            <a:chExt cx="2071702" cy="2655348"/>
          </a:xfrm>
        </p:grpSpPr>
        <p:grpSp>
          <p:nvGrpSpPr>
            <p:cNvPr id="68" name="组合 67"/>
            <p:cNvGrpSpPr/>
            <p:nvPr/>
          </p:nvGrpSpPr>
          <p:grpSpPr>
            <a:xfrm>
              <a:off x="7072298" y="3429000"/>
              <a:ext cx="2071702" cy="2000264"/>
              <a:chOff x="2357422" y="1714488"/>
              <a:chExt cx="2071702" cy="2000264"/>
            </a:xfrm>
          </p:grpSpPr>
          <p:sp>
            <p:nvSpPr>
              <p:cNvPr id="69" name="椭圆 68"/>
              <p:cNvSpPr/>
              <p:nvPr/>
            </p:nvSpPr>
            <p:spPr>
              <a:xfrm>
                <a:off x="3704028" y="171448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70" name="椭圆 69"/>
              <p:cNvSpPr/>
              <p:nvPr/>
            </p:nvSpPr>
            <p:spPr>
              <a:xfrm>
                <a:off x="3237895" y="2264561"/>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71" name="椭圆 70"/>
              <p:cNvSpPr/>
              <p:nvPr/>
            </p:nvSpPr>
            <p:spPr>
              <a:xfrm>
                <a:off x="4118369" y="2314567"/>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2" name="椭圆 71"/>
              <p:cNvSpPr/>
              <p:nvPr/>
            </p:nvSpPr>
            <p:spPr>
              <a:xfrm>
                <a:off x="2771762" y="2814633"/>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73" name="椭圆 72"/>
              <p:cNvSpPr/>
              <p:nvPr/>
            </p:nvSpPr>
            <p:spPr>
              <a:xfrm>
                <a:off x="3652236" y="28646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4" name="椭圆 73"/>
              <p:cNvSpPr/>
              <p:nvPr/>
            </p:nvSpPr>
            <p:spPr>
              <a:xfrm>
                <a:off x="2357422" y="336470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5" name="椭圆 74"/>
              <p:cNvSpPr/>
              <p:nvPr/>
            </p:nvSpPr>
            <p:spPr>
              <a:xfrm>
                <a:off x="3134310" y="336470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76" name="直接连接符 75"/>
              <p:cNvCxnSpPr>
                <a:stCxn id="72" idx="3"/>
                <a:endCxn id="74" idx="7"/>
              </p:cNvCxnSpPr>
              <p:nvPr/>
            </p:nvCxnSpPr>
            <p:spPr>
              <a:xfrm rot="5400000">
                <a:off x="2568694" y="3167391"/>
                <a:ext cx="302553" cy="19460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7" name="直接连接符 76"/>
              <p:cNvCxnSpPr>
                <a:stCxn id="72" idx="5"/>
                <a:endCxn id="75" idx="1"/>
              </p:cNvCxnSpPr>
              <p:nvPr/>
            </p:nvCxnSpPr>
            <p:spPr>
              <a:xfrm rot="16200000" flipH="1">
                <a:off x="2957138" y="3193287"/>
                <a:ext cx="302553" cy="14281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8" name="直接连接符 77"/>
              <p:cNvCxnSpPr>
                <a:stCxn id="70" idx="3"/>
                <a:endCxn id="72" idx="7"/>
              </p:cNvCxnSpPr>
              <p:nvPr/>
            </p:nvCxnSpPr>
            <p:spPr>
              <a:xfrm rot="5400000">
                <a:off x="3008930" y="2591422"/>
                <a:ext cx="302553" cy="24639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9" name="直接连接符 78"/>
              <p:cNvCxnSpPr>
                <a:stCxn id="70" idx="5"/>
                <a:endCxn id="73" idx="1"/>
              </p:cNvCxnSpPr>
              <p:nvPr/>
            </p:nvCxnSpPr>
            <p:spPr>
              <a:xfrm rot="16200000" flipH="1">
                <a:off x="3424164" y="2642322"/>
                <a:ext cx="352559" cy="194603"/>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0" name="直接连接符 79"/>
              <p:cNvCxnSpPr>
                <a:stCxn id="69" idx="3"/>
                <a:endCxn id="70" idx="7"/>
              </p:cNvCxnSpPr>
              <p:nvPr/>
            </p:nvCxnSpPr>
            <p:spPr>
              <a:xfrm rot="5400000">
                <a:off x="3475063" y="2041350"/>
                <a:ext cx="302553" cy="24639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1" name="直接连接符 80"/>
              <p:cNvCxnSpPr>
                <a:stCxn id="69" idx="5"/>
                <a:endCxn id="71" idx="1"/>
              </p:cNvCxnSpPr>
              <p:nvPr/>
            </p:nvCxnSpPr>
            <p:spPr>
              <a:xfrm rot="16200000" flipH="1">
                <a:off x="3890297" y="2092249"/>
                <a:ext cx="352559" cy="194603"/>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85" name="TextBox 84"/>
            <p:cNvSpPr txBox="1"/>
            <p:nvPr/>
          </p:nvSpPr>
          <p:spPr>
            <a:xfrm>
              <a:off x="8143900" y="5715016"/>
              <a:ext cx="642942"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(d)</a:t>
              </a:r>
              <a:endParaRPr lang="zh-CN" altLang="en-US" sz="1800">
                <a:solidFill>
                  <a:srgbClr val="0000FF"/>
                </a:solidFill>
                <a:latin typeface="Consolas" panose="020B0609020204030204" pitchFamily="49" charset="0"/>
                <a:cs typeface="Consolas" panose="020B0609020204030204" pitchFamily="49" charset="0"/>
              </a:endParaRPr>
            </a:p>
          </p:txBody>
        </p:sp>
      </p:grpSp>
      <p:sp>
        <p:nvSpPr>
          <p:cNvPr id="90" name="TextBox 89"/>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1109668" y="142852"/>
            <a:ext cx="417671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6.9.2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构造</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哈夫曼树</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40291" name="Text Box 3"/>
          <p:cNvSpPr txBox="1">
            <a:spLocks noChangeArrowheads="1"/>
          </p:cNvSpPr>
          <p:nvPr/>
        </p:nvSpPr>
        <p:spPr bwMode="auto">
          <a:xfrm>
            <a:off x="1142976" y="1785926"/>
            <a:ext cx="7605768" cy="1436162"/>
          </a:xfrm>
          <a:prstGeom prst="rect">
            <a:avLst/>
          </a:prstGeom>
          <a:noFill/>
          <a:ln w="9525">
            <a:noFill/>
            <a:miter lim="800000"/>
          </a:ln>
        </p:spPr>
        <p:txBody>
          <a:bodyPr wrap="square">
            <a:spAutoFit/>
          </a:bodyPr>
          <a:lstStyle/>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根据</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哈夫曼树的定义，一棵二叉树要使其</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WPL</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值最小，必须使权值越大的叶子结点越靠近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结点。</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权值越小的叶子结点越远离根</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Text Box 3"/>
          <p:cNvSpPr txBox="1">
            <a:spLocks noChangeArrowheads="1"/>
          </p:cNvSpPr>
          <p:nvPr/>
        </p:nvSpPr>
        <p:spPr bwMode="auto">
          <a:xfrm>
            <a:off x="1142976" y="642918"/>
            <a:ext cx="4819654" cy="457113"/>
          </a:xfrm>
          <a:prstGeom prst="rect">
            <a:avLst/>
          </a:prstGeom>
          <a:noFill/>
          <a:ln w="9525">
            <a:noFill/>
            <a:miter lim="800000"/>
          </a:ln>
        </p:spPr>
        <p:txBody>
          <a:bodyPr wrap="square">
            <a:spAutoFit/>
          </a:bodyPr>
          <a:lstStyle/>
          <a:p>
            <a:pPr>
              <a:lnSpc>
                <a:spcPts val="3200"/>
              </a:lnSpc>
              <a:spcBef>
                <a:spcPct val="50000"/>
              </a:spcBef>
            </a:pPr>
            <a:r>
              <a:rPr lang="zh-CN" altLang="en-US" sz="2000" smtClean="0">
                <a:solidFill>
                  <a:srgbClr val="0000FF"/>
                </a:solidFill>
                <a:ea typeface="楷体" panose="02010609060101010101" pitchFamily="49" charset="-122"/>
                <a:cs typeface="Times New Roman" panose="02020603050405020304" pitchFamily="18" charset="0"/>
              </a:rPr>
              <a:t>构造</a:t>
            </a:r>
            <a:r>
              <a:rPr lang="zh-CN" altLang="en-US" sz="2000" dirty="0">
                <a:solidFill>
                  <a:srgbClr val="0000FF"/>
                </a:solidFill>
                <a:ea typeface="楷体" panose="02010609060101010101" pitchFamily="49" charset="-122"/>
                <a:cs typeface="Times New Roman" panose="02020603050405020304" pitchFamily="18" charset="0"/>
              </a:rPr>
              <a:t>一棵</a:t>
            </a:r>
            <a:r>
              <a:rPr lang="zh-CN" altLang="en-US" sz="2000">
                <a:solidFill>
                  <a:srgbClr val="0000FF"/>
                </a:solidFill>
                <a:ea typeface="楷体" panose="02010609060101010101" pitchFamily="49" charset="-122"/>
                <a:cs typeface="Times New Roman" panose="02020603050405020304" pitchFamily="18" charset="0"/>
              </a:rPr>
              <a:t>哈夫曼</a:t>
            </a:r>
            <a:r>
              <a:rPr lang="zh-CN" altLang="en-US" sz="2000" smtClean="0">
                <a:solidFill>
                  <a:srgbClr val="0000FF"/>
                </a:solidFill>
                <a:ea typeface="楷体" panose="02010609060101010101" pitchFamily="49" charset="-122"/>
                <a:cs typeface="Times New Roman" panose="02020603050405020304" pitchFamily="18" charset="0"/>
              </a:rPr>
              <a:t>树的过程如下：</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40292" name="Text Box 4"/>
          <p:cNvSpPr txBox="1">
            <a:spLocks noChangeArrowheads="1"/>
          </p:cNvSpPr>
          <p:nvPr/>
        </p:nvSpPr>
        <p:spPr bwMode="auto">
          <a:xfrm>
            <a:off x="1223963" y="1571612"/>
            <a:ext cx="7920037" cy="3272691"/>
          </a:xfrm>
          <a:prstGeom prst="rect">
            <a:avLst/>
          </a:prstGeom>
          <a:solidFill>
            <a:schemeClr val="bg1">
              <a:lumMod val="95000"/>
            </a:schemeClr>
          </a:solidFill>
        </p:spPr>
        <p:style>
          <a:lnRef idx="1">
            <a:schemeClr val="accent1"/>
          </a:lnRef>
          <a:fillRef idx="2">
            <a:schemeClr val="accent1"/>
          </a:fillRef>
          <a:effectRef idx="1">
            <a:schemeClr val="accent1"/>
          </a:effectRef>
          <a:fontRef idx="minor">
            <a:schemeClr val="dk1"/>
          </a:fontRef>
        </p:style>
        <p:txBody>
          <a:bodyPr>
            <a:spAutoFit/>
          </a:bodyPr>
          <a:lstStyle/>
          <a:p>
            <a:pPr>
              <a:lnSpc>
                <a:spcPts val="3200"/>
              </a:lnSpc>
              <a:spcBef>
                <a:spcPts val="120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）由给定的</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个权值</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构造</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棵只有一个叶子结点的二叉树，从而得到一个二叉树的集合</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200"/>
              </a:lnSpc>
              <a:spcBef>
                <a:spcPts val="120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中选取根结点的</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权值最小和次小</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的两棵二叉树</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进行</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合并</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，即增加一个根结点，将</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分别作为它的左、右子树，该根结点的权值为其左、右子树根结点权值之和；</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nSpc>
                <a:spcPts val="3200"/>
              </a:lnSpc>
              <a:spcBef>
                <a:spcPts val="120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）重复步骤（</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中只剩下一棵二叉树时，这棵二叉树便是所要建立的哈夫曼树。</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1142976" y="214290"/>
            <a:ext cx="7572428" cy="1477328"/>
          </a:xfrm>
          <a:prstGeom prst="rect">
            <a:avLst/>
          </a:prstGeom>
          <a:noFill/>
          <a:ln w="9525">
            <a:noFill/>
            <a:miter lim="800000"/>
          </a:ln>
        </p:spPr>
        <p:txBody>
          <a:bodyPr wrap="square">
            <a:spAutoFit/>
          </a:bodyPr>
          <a:lstStyle/>
          <a:p>
            <a:pPr>
              <a:lnSpc>
                <a:spcPts val="3200"/>
              </a:lnSpc>
              <a:spcBef>
                <a:spcPts val="12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6.24】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对于一组给定的叶子结点，它们的权值集合为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W={4,2,1,7,3}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，给出由此集合构造哈夫曼树的过程。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spcBef>
                <a:spcPts val="12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构造哈夫曼树的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过程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0" name="组合 19"/>
          <p:cNvGrpSpPr/>
          <p:nvPr/>
        </p:nvGrpSpPr>
        <p:grpSpPr>
          <a:xfrm>
            <a:off x="3571868" y="2078822"/>
            <a:ext cx="2643206" cy="350046"/>
            <a:chOff x="3571868" y="2078822"/>
            <a:chExt cx="2643206" cy="350046"/>
          </a:xfrm>
        </p:grpSpPr>
        <p:sp>
          <p:nvSpPr>
            <p:cNvPr id="5" name="椭圆 4"/>
            <p:cNvSpPr/>
            <p:nvPr/>
          </p:nvSpPr>
          <p:spPr>
            <a:xfrm>
              <a:off x="3571868"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4118369"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689873"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5332815"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904319" y="2078822"/>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37" name="组合 36"/>
          <p:cNvGrpSpPr/>
          <p:nvPr/>
        </p:nvGrpSpPr>
        <p:grpSpPr>
          <a:xfrm>
            <a:off x="3571868" y="3078954"/>
            <a:ext cx="2643206" cy="992988"/>
            <a:chOff x="3571868" y="3078954"/>
            <a:chExt cx="2643206" cy="992988"/>
          </a:xfrm>
        </p:grpSpPr>
        <p:sp>
          <p:nvSpPr>
            <p:cNvPr id="10" name="椭圆 9"/>
            <p:cNvSpPr/>
            <p:nvPr/>
          </p:nvSpPr>
          <p:spPr>
            <a:xfrm>
              <a:off x="4429124" y="307895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571868"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4118369"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4689873"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5332815"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5904319" y="372189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0" idx="3"/>
              <a:endCxn id="12" idx="0"/>
            </p:cNvCxnSpPr>
            <p:nvPr/>
          </p:nvCxnSpPr>
          <p:spPr>
            <a:xfrm rot="5400000">
              <a:off x="4202111" y="3449373"/>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10" idx="5"/>
              <a:endCxn id="13" idx="0"/>
            </p:cNvCxnSpPr>
            <p:nvPr/>
          </p:nvCxnSpPr>
          <p:spPr>
            <a:xfrm rot="16200000" flipH="1">
              <a:off x="4597731" y="3474375"/>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21" name="下箭头 20"/>
          <p:cNvSpPr/>
          <p:nvPr/>
        </p:nvSpPr>
        <p:spPr>
          <a:xfrm>
            <a:off x="4714876" y="2571744"/>
            <a:ext cx="214314" cy="357190"/>
          </a:xfrm>
          <a:prstGeom prst="down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35" name="组合 34"/>
          <p:cNvGrpSpPr/>
          <p:nvPr/>
        </p:nvGrpSpPr>
        <p:grpSpPr>
          <a:xfrm>
            <a:off x="3571868" y="4786322"/>
            <a:ext cx="2071702" cy="1564492"/>
            <a:chOff x="3571868" y="4650590"/>
            <a:chExt cx="2071702" cy="1564492"/>
          </a:xfrm>
        </p:grpSpPr>
        <p:sp>
          <p:nvSpPr>
            <p:cNvPr id="22" name="椭圆 21"/>
            <p:cNvSpPr/>
            <p:nvPr/>
          </p:nvSpPr>
          <p:spPr>
            <a:xfrm>
              <a:off x="4429124" y="522209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3" name="椭圆 22"/>
            <p:cNvSpPr/>
            <p:nvPr/>
          </p:nvSpPr>
          <p:spPr>
            <a:xfrm>
              <a:off x="3571868"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4" name="椭圆 23"/>
            <p:cNvSpPr/>
            <p:nvPr/>
          </p:nvSpPr>
          <p:spPr>
            <a:xfrm>
              <a:off x="4118369"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4689873"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5332815"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5214942" y="521495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22" idx="3"/>
              <a:endCxn id="24" idx="0"/>
            </p:cNvCxnSpPr>
            <p:nvPr/>
          </p:nvCxnSpPr>
          <p:spPr>
            <a:xfrm rot="5400000">
              <a:off x="4202111" y="5592513"/>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22" idx="5"/>
              <a:endCxn id="25" idx="0"/>
            </p:cNvCxnSpPr>
            <p:nvPr/>
          </p:nvCxnSpPr>
          <p:spPr>
            <a:xfrm rot="16200000" flipH="1">
              <a:off x="4597731" y="5617515"/>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椭圆 29"/>
            <p:cNvSpPr/>
            <p:nvPr/>
          </p:nvSpPr>
          <p:spPr>
            <a:xfrm>
              <a:off x="4786314" y="4650590"/>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2" name="直接连接符 31"/>
            <p:cNvCxnSpPr>
              <a:stCxn id="30" idx="3"/>
              <a:endCxn id="22" idx="0"/>
            </p:cNvCxnSpPr>
            <p:nvPr/>
          </p:nvCxnSpPr>
          <p:spPr>
            <a:xfrm rot="5400000">
              <a:off x="4571803" y="4962073"/>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27" idx="0"/>
            </p:cNvCxnSpPr>
            <p:nvPr/>
          </p:nvCxnSpPr>
          <p:spPr>
            <a:xfrm rot="16200000" flipH="1">
              <a:off x="5078152" y="4922781"/>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36" name="下箭头 35"/>
          <p:cNvSpPr/>
          <p:nvPr/>
        </p:nvSpPr>
        <p:spPr>
          <a:xfrm>
            <a:off x="4714876" y="4214818"/>
            <a:ext cx="214314" cy="357190"/>
          </a:xfrm>
          <a:prstGeom prst="down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38" name="TextBox 37"/>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4">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14414" y="357166"/>
            <a:ext cx="2071702" cy="1564492"/>
            <a:chOff x="3571868" y="4650590"/>
            <a:chExt cx="2071702" cy="1564492"/>
          </a:xfrm>
        </p:grpSpPr>
        <p:sp>
          <p:nvSpPr>
            <p:cNvPr id="5" name="椭圆 4"/>
            <p:cNvSpPr/>
            <p:nvPr/>
          </p:nvSpPr>
          <p:spPr>
            <a:xfrm>
              <a:off x="4429124" y="522209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3571868"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4118369"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4689873"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5332815" y="586503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5214942" y="521495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5" idx="3"/>
              <a:endCxn id="7" idx="0"/>
            </p:cNvCxnSpPr>
            <p:nvPr/>
          </p:nvCxnSpPr>
          <p:spPr>
            <a:xfrm rot="5400000">
              <a:off x="4202111" y="5592513"/>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5" idx="5"/>
              <a:endCxn id="8" idx="0"/>
            </p:cNvCxnSpPr>
            <p:nvPr/>
          </p:nvCxnSpPr>
          <p:spPr>
            <a:xfrm rot="16200000" flipH="1">
              <a:off x="4597731" y="5617515"/>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3" name="椭圆 12"/>
            <p:cNvSpPr/>
            <p:nvPr/>
          </p:nvSpPr>
          <p:spPr>
            <a:xfrm>
              <a:off x="4786314" y="4650590"/>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13" idx="3"/>
              <a:endCxn id="5" idx="0"/>
            </p:cNvCxnSpPr>
            <p:nvPr/>
          </p:nvCxnSpPr>
          <p:spPr>
            <a:xfrm rot="5400000">
              <a:off x="4571803" y="4962073"/>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13" idx="5"/>
              <a:endCxn id="10" idx="0"/>
            </p:cNvCxnSpPr>
            <p:nvPr/>
          </p:nvCxnSpPr>
          <p:spPr>
            <a:xfrm rot="16200000" flipH="1">
              <a:off x="5078152" y="4922781"/>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6" name="下箭头 15"/>
          <p:cNvSpPr/>
          <p:nvPr/>
        </p:nvSpPr>
        <p:spPr>
          <a:xfrm>
            <a:off x="5286380" y="2714620"/>
            <a:ext cx="214314" cy="357190"/>
          </a:xfrm>
          <a:prstGeom prst="down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9" name="右箭头 28"/>
          <p:cNvSpPr/>
          <p:nvPr/>
        </p:nvSpPr>
        <p:spPr>
          <a:xfrm>
            <a:off x="3643306" y="1071546"/>
            <a:ext cx="357190" cy="285752"/>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49" name="组合 48"/>
          <p:cNvGrpSpPr/>
          <p:nvPr/>
        </p:nvGrpSpPr>
        <p:grpSpPr>
          <a:xfrm>
            <a:off x="4500562" y="214290"/>
            <a:ext cx="1714512" cy="2135996"/>
            <a:chOff x="5072066" y="214290"/>
            <a:chExt cx="1714512" cy="2135996"/>
          </a:xfrm>
        </p:grpSpPr>
        <p:sp>
          <p:nvSpPr>
            <p:cNvPr id="18" name="椭圆 17"/>
            <p:cNvSpPr/>
            <p:nvPr/>
          </p:nvSpPr>
          <p:spPr>
            <a:xfrm>
              <a:off x="5572132" y="135729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5072066" y="792938"/>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0" name="椭圆 19"/>
            <p:cNvSpPr/>
            <p:nvPr/>
          </p:nvSpPr>
          <p:spPr>
            <a:xfrm>
              <a:off x="5261377" y="20002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5832881" y="20002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6475823" y="200024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23" name="椭圆 22"/>
            <p:cNvSpPr/>
            <p:nvPr/>
          </p:nvSpPr>
          <p:spPr>
            <a:xfrm>
              <a:off x="6357950" y="1350154"/>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4" name="直接连接符 23"/>
            <p:cNvCxnSpPr>
              <a:stCxn id="18" idx="3"/>
              <a:endCxn id="20" idx="0"/>
            </p:cNvCxnSpPr>
            <p:nvPr/>
          </p:nvCxnSpPr>
          <p:spPr>
            <a:xfrm rot="5400000">
              <a:off x="5345119" y="1727717"/>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18" idx="5"/>
              <a:endCxn id="21" idx="0"/>
            </p:cNvCxnSpPr>
            <p:nvPr/>
          </p:nvCxnSpPr>
          <p:spPr>
            <a:xfrm rot="16200000" flipH="1">
              <a:off x="5740739" y="1752719"/>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6" name="椭圆 25"/>
            <p:cNvSpPr/>
            <p:nvPr/>
          </p:nvSpPr>
          <p:spPr>
            <a:xfrm>
              <a:off x="5929322" y="78579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7" name="直接连接符 26"/>
            <p:cNvCxnSpPr>
              <a:stCxn id="26" idx="3"/>
              <a:endCxn id="18" idx="0"/>
            </p:cNvCxnSpPr>
            <p:nvPr/>
          </p:nvCxnSpPr>
          <p:spPr>
            <a:xfrm rot="5400000">
              <a:off x="5714811" y="1097277"/>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stCxn id="26" idx="5"/>
              <a:endCxn id="23" idx="0"/>
            </p:cNvCxnSpPr>
            <p:nvPr/>
          </p:nvCxnSpPr>
          <p:spPr>
            <a:xfrm rot="16200000" flipH="1">
              <a:off x="6221160" y="1057985"/>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0" name="椭圆 29"/>
            <p:cNvSpPr/>
            <p:nvPr/>
          </p:nvSpPr>
          <p:spPr>
            <a:xfrm>
              <a:off x="5500693" y="214290"/>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2" name="直接连接符 31"/>
            <p:cNvCxnSpPr>
              <a:stCxn id="30" idx="3"/>
              <a:endCxn id="19" idx="7"/>
            </p:cNvCxnSpPr>
            <p:nvPr/>
          </p:nvCxnSpPr>
          <p:spPr>
            <a:xfrm rot="5400000">
              <a:off x="5279799" y="570586"/>
              <a:ext cx="331128" cy="21610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26" idx="0"/>
            </p:cNvCxnSpPr>
            <p:nvPr/>
          </p:nvCxnSpPr>
          <p:spPr>
            <a:xfrm rot="16200000" flipH="1">
              <a:off x="5809976" y="511069"/>
              <a:ext cx="272721" cy="276728"/>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56" name="组合 55"/>
          <p:cNvGrpSpPr/>
          <p:nvPr/>
        </p:nvGrpSpPr>
        <p:grpSpPr>
          <a:xfrm>
            <a:off x="4500562" y="3286124"/>
            <a:ext cx="1596639" cy="2778938"/>
            <a:chOff x="5072066" y="3286124"/>
            <a:chExt cx="1596639" cy="2778938"/>
          </a:xfrm>
        </p:grpSpPr>
        <p:sp>
          <p:nvSpPr>
            <p:cNvPr id="35" name="椭圆 34"/>
            <p:cNvSpPr/>
            <p:nvPr/>
          </p:nvSpPr>
          <p:spPr>
            <a:xfrm>
              <a:off x="5572132" y="507207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5072066" y="4507714"/>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5261377" y="571501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5832881" y="571501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6357950" y="3929066"/>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40" name="椭圆 39"/>
            <p:cNvSpPr/>
            <p:nvPr/>
          </p:nvSpPr>
          <p:spPr>
            <a:xfrm>
              <a:off x="6357950" y="506493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1" name="直接连接符 40"/>
            <p:cNvCxnSpPr>
              <a:stCxn id="35" idx="3"/>
              <a:endCxn id="37" idx="0"/>
            </p:cNvCxnSpPr>
            <p:nvPr/>
          </p:nvCxnSpPr>
          <p:spPr>
            <a:xfrm rot="5400000">
              <a:off x="5345119" y="5442493"/>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2" name="直接连接符 41"/>
            <p:cNvCxnSpPr>
              <a:stCxn id="35" idx="5"/>
              <a:endCxn id="38" idx="0"/>
            </p:cNvCxnSpPr>
            <p:nvPr/>
          </p:nvCxnSpPr>
          <p:spPr>
            <a:xfrm rot="16200000" flipH="1">
              <a:off x="5740739" y="5467495"/>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3" name="椭圆 42"/>
            <p:cNvSpPr/>
            <p:nvPr/>
          </p:nvSpPr>
          <p:spPr>
            <a:xfrm>
              <a:off x="5929322" y="4500570"/>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4" name="直接连接符 43"/>
            <p:cNvCxnSpPr>
              <a:stCxn id="43" idx="3"/>
              <a:endCxn id="35" idx="0"/>
            </p:cNvCxnSpPr>
            <p:nvPr/>
          </p:nvCxnSpPr>
          <p:spPr>
            <a:xfrm rot="5400000">
              <a:off x="5714811" y="4812053"/>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5" name="直接连接符 44"/>
            <p:cNvCxnSpPr>
              <a:stCxn id="43" idx="5"/>
              <a:endCxn id="40" idx="0"/>
            </p:cNvCxnSpPr>
            <p:nvPr/>
          </p:nvCxnSpPr>
          <p:spPr>
            <a:xfrm rot="16200000" flipH="1">
              <a:off x="6221160" y="4772761"/>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6" name="椭圆 45"/>
            <p:cNvSpPr/>
            <p:nvPr/>
          </p:nvSpPr>
          <p:spPr>
            <a:xfrm>
              <a:off x="5500693" y="3929066"/>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7" name="直接连接符 46"/>
            <p:cNvCxnSpPr>
              <a:stCxn id="46" idx="3"/>
              <a:endCxn id="36" idx="7"/>
            </p:cNvCxnSpPr>
            <p:nvPr/>
          </p:nvCxnSpPr>
          <p:spPr>
            <a:xfrm rot="5400000">
              <a:off x="5279799" y="4285362"/>
              <a:ext cx="331128" cy="21610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46" idx="5"/>
              <a:endCxn id="43" idx="0"/>
            </p:cNvCxnSpPr>
            <p:nvPr/>
          </p:nvCxnSpPr>
          <p:spPr>
            <a:xfrm rot="16200000" flipH="1">
              <a:off x="5809976" y="4225845"/>
              <a:ext cx="272721" cy="27672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50" name="椭圆 49"/>
            <p:cNvSpPr/>
            <p:nvPr/>
          </p:nvSpPr>
          <p:spPr>
            <a:xfrm>
              <a:off x="5929322" y="3286124"/>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17</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52" name="直接连接符 51"/>
            <p:cNvCxnSpPr>
              <a:stCxn id="50" idx="3"/>
              <a:endCxn id="46" idx="0"/>
            </p:cNvCxnSpPr>
            <p:nvPr/>
          </p:nvCxnSpPr>
          <p:spPr>
            <a:xfrm rot="5400000">
              <a:off x="5659289" y="3606311"/>
              <a:ext cx="344159" cy="30135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4" name="直接连接符 53"/>
            <p:cNvCxnSpPr>
              <a:stCxn id="50" idx="5"/>
              <a:endCxn id="39" idx="0"/>
            </p:cNvCxnSpPr>
            <p:nvPr/>
          </p:nvCxnSpPr>
          <p:spPr>
            <a:xfrm rot="16200000" flipH="1">
              <a:off x="6202885" y="3618622"/>
              <a:ext cx="344159" cy="276727"/>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57" name="TextBox 56"/>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285852" y="571480"/>
            <a:ext cx="7358114" cy="400110"/>
          </a:xfrm>
          <a:prstGeom prst="rect">
            <a:avLst/>
          </a:prstGeom>
          <a:noFill/>
          <a:ln w="9525">
            <a:noFill/>
            <a:miter lim="800000"/>
          </a:ln>
        </p:spPr>
        <p:txBody>
          <a:bodyPr wrap="square">
            <a:spAutoFit/>
          </a:bodyPr>
          <a:lstStyle/>
          <a:p>
            <a:pPr marL="457200" indent="-457200">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孩子</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。一个结点的后继称之为该结点的孩子</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6143636" y="2571744"/>
            <a:ext cx="2286016" cy="707886"/>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的孩子结点为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7" name="组合 36"/>
          <p:cNvGrpSpPr/>
          <p:nvPr/>
        </p:nvGrpSpPr>
        <p:grpSpPr>
          <a:xfrm>
            <a:off x="2571736" y="2071678"/>
            <a:ext cx="2808288" cy="2419350"/>
            <a:chOff x="3357554" y="2786058"/>
            <a:chExt cx="2808288" cy="2419350"/>
          </a:xfrm>
        </p:grpSpPr>
        <p:sp>
          <p:nvSpPr>
            <p:cNvPr id="38"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9"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40"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4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4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43"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4"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5"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46"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7"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8"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49"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0"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51"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52" name="直接连接符 51"/>
            <p:cNvCxnSpPr>
              <a:cxnSpLocks noChangeShapeType="1"/>
              <a:stCxn id="46" idx="4"/>
              <a:endCxn id="48"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1285852" y="428604"/>
            <a:ext cx="3605208"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6.9.3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哈夫曼</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编码</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42339" name="Text Box 3"/>
          <p:cNvSpPr txBox="1">
            <a:spLocks noChangeArrowheads="1"/>
          </p:cNvSpPr>
          <p:nvPr/>
        </p:nvSpPr>
        <p:spPr bwMode="auto">
          <a:xfrm>
            <a:off x="1325568" y="1287304"/>
            <a:ext cx="7532712" cy="3683060"/>
          </a:xfrm>
          <a:prstGeom prst="rect">
            <a:avLst/>
          </a:prstGeom>
          <a:noFill/>
          <a:ln w="9525">
            <a:noFill/>
            <a:miter lim="800000"/>
          </a:ln>
        </p:spPr>
        <p:txBody>
          <a:bodyPr wrap="square">
            <a:spAutoFit/>
          </a:bodyPr>
          <a:lstStyle/>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哈夫曼</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编码具有广泛的应用，利用哈夫曼树构造的用于通信的二进制编码称为</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哈夫曼编码</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用给定的若干字符的频度为</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权值生成哈夫曼树，并在每个叶子上注明对应的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中从根到每个叶子都有一条路径，对路径上的各分支约定指向左子树根的分支表示“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码，指向右子树的分支表示“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码，取每条路径上的“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的序列作为和各个叶子对应的字符的编码，这就是哈夫曼编码。</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85852" y="142852"/>
            <a:ext cx="4214842" cy="1246495"/>
          </a:xfrm>
          <a:prstGeom prst="rect">
            <a:avLst/>
          </a:prstGeom>
          <a:noFill/>
        </p:spPr>
        <p:txBody>
          <a:bodyPr wrap="square" rtlCol="0">
            <a:spAutoFit/>
          </a:bodyPr>
          <a:lstStyle/>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个字符及其频度：</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构造它们的哈夫曼编码</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3" name="组合 52"/>
          <p:cNvGrpSpPr/>
          <p:nvPr/>
        </p:nvGrpSpPr>
        <p:grpSpPr>
          <a:xfrm>
            <a:off x="1643042" y="2071678"/>
            <a:ext cx="1656137" cy="3161537"/>
            <a:chOff x="1643042" y="2071678"/>
            <a:chExt cx="1656137" cy="3161537"/>
          </a:xfrm>
        </p:grpSpPr>
        <p:sp>
          <p:nvSpPr>
            <p:cNvPr id="8" name="椭圆 7"/>
            <p:cNvSpPr/>
            <p:nvPr/>
          </p:nvSpPr>
          <p:spPr>
            <a:xfrm>
              <a:off x="2143108" y="385762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643042" y="3293268"/>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832353" y="450057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403857" y="450057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928926" y="271462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2928926" y="3850484"/>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8" idx="3"/>
              <a:endCxn id="10" idx="0"/>
            </p:cNvCxnSpPr>
            <p:nvPr/>
          </p:nvCxnSpPr>
          <p:spPr>
            <a:xfrm rot="5400000">
              <a:off x="1916095" y="4228047"/>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8" idx="5"/>
              <a:endCxn id="11" idx="0"/>
            </p:cNvCxnSpPr>
            <p:nvPr/>
          </p:nvCxnSpPr>
          <p:spPr>
            <a:xfrm rot="16200000" flipH="1">
              <a:off x="2311715" y="4253049"/>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6" name="椭圆 15"/>
            <p:cNvSpPr/>
            <p:nvPr/>
          </p:nvSpPr>
          <p:spPr>
            <a:xfrm>
              <a:off x="2500298" y="328612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6" idx="3"/>
              <a:endCxn id="8" idx="0"/>
            </p:cNvCxnSpPr>
            <p:nvPr/>
          </p:nvCxnSpPr>
          <p:spPr>
            <a:xfrm rot="5400000">
              <a:off x="2285787" y="3597607"/>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16" idx="5"/>
              <a:endCxn id="13" idx="0"/>
            </p:cNvCxnSpPr>
            <p:nvPr/>
          </p:nvCxnSpPr>
          <p:spPr>
            <a:xfrm rot="16200000" flipH="1">
              <a:off x="2792136" y="3558315"/>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19" name="椭圆 18"/>
            <p:cNvSpPr/>
            <p:nvPr/>
          </p:nvSpPr>
          <p:spPr>
            <a:xfrm>
              <a:off x="2071669" y="2714620"/>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0" name="直接连接符 19"/>
            <p:cNvCxnSpPr>
              <a:stCxn id="19" idx="3"/>
              <a:endCxn id="9" idx="7"/>
            </p:cNvCxnSpPr>
            <p:nvPr/>
          </p:nvCxnSpPr>
          <p:spPr>
            <a:xfrm rot="5400000">
              <a:off x="1850775" y="3070916"/>
              <a:ext cx="331128" cy="21610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19" idx="5"/>
              <a:endCxn id="16" idx="0"/>
            </p:cNvCxnSpPr>
            <p:nvPr/>
          </p:nvCxnSpPr>
          <p:spPr>
            <a:xfrm rot="16200000" flipH="1">
              <a:off x="2380952" y="3011399"/>
              <a:ext cx="272721" cy="27672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2" name="椭圆 21"/>
            <p:cNvSpPr/>
            <p:nvPr/>
          </p:nvSpPr>
          <p:spPr>
            <a:xfrm>
              <a:off x="2500298" y="2071678"/>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17</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3" name="直接连接符 22"/>
            <p:cNvCxnSpPr>
              <a:stCxn id="22" idx="3"/>
              <a:endCxn id="19" idx="0"/>
            </p:cNvCxnSpPr>
            <p:nvPr/>
          </p:nvCxnSpPr>
          <p:spPr>
            <a:xfrm rot="5400000">
              <a:off x="2230265" y="2391865"/>
              <a:ext cx="344159" cy="30135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22" idx="5"/>
              <a:endCxn id="12" idx="0"/>
            </p:cNvCxnSpPr>
            <p:nvPr/>
          </p:nvCxnSpPr>
          <p:spPr>
            <a:xfrm rot="16200000" flipH="1">
              <a:off x="2773861" y="2404176"/>
              <a:ext cx="344159" cy="27672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2428860" y="4863883"/>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b</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27" name="TextBox 26"/>
            <p:cNvSpPr txBox="1"/>
            <p:nvPr/>
          </p:nvSpPr>
          <p:spPr>
            <a:xfrm>
              <a:off x="1857356" y="4863883"/>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a</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28" name="TextBox 27"/>
            <p:cNvSpPr txBox="1"/>
            <p:nvPr/>
          </p:nvSpPr>
          <p:spPr>
            <a:xfrm>
              <a:off x="1643042" y="3714752"/>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d</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29" name="TextBox 28"/>
            <p:cNvSpPr txBox="1"/>
            <p:nvPr/>
          </p:nvSpPr>
          <p:spPr>
            <a:xfrm>
              <a:off x="2915863" y="4202676"/>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c</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30" name="TextBox 29"/>
            <p:cNvSpPr txBox="1"/>
            <p:nvPr/>
          </p:nvSpPr>
          <p:spPr>
            <a:xfrm>
              <a:off x="2941989" y="3130185"/>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e</a:t>
              </a:r>
              <a:endParaRPr lang="zh-CN" altLang="en-US" sz="1800" i="1">
                <a:solidFill>
                  <a:srgbClr val="FF00FF"/>
                </a:solidFill>
                <a:latin typeface="Consolas" panose="020B0609020204030204" pitchFamily="49" charset="0"/>
                <a:cs typeface="Consolas" panose="020B0609020204030204" pitchFamily="49" charset="0"/>
              </a:endParaRPr>
            </a:p>
          </p:txBody>
        </p:sp>
      </p:grpSp>
      <p:grpSp>
        <p:nvGrpSpPr>
          <p:cNvPr id="62" name="组合 61"/>
          <p:cNvGrpSpPr/>
          <p:nvPr/>
        </p:nvGrpSpPr>
        <p:grpSpPr>
          <a:xfrm>
            <a:off x="4344623" y="2071678"/>
            <a:ext cx="1656137" cy="3161537"/>
            <a:chOff x="4344623" y="2071678"/>
            <a:chExt cx="1656137" cy="3161537"/>
          </a:xfrm>
        </p:grpSpPr>
        <p:sp>
          <p:nvSpPr>
            <p:cNvPr id="31" name="椭圆 30"/>
            <p:cNvSpPr/>
            <p:nvPr/>
          </p:nvSpPr>
          <p:spPr>
            <a:xfrm>
              <a:off x="4844689" y="3857628"/>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4344623" y="3293268"/>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4533934" y="450057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5105438" y="450057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5630507" y="2714620"/>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7</a:t>
              </a:r>
              <a:endParaRPr lang="zh-CN" altLang="en-US" sz="1800">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5630507" y="3850484"/>
              <a:ext cx="310755" cy="350046"/>
            </a:xfrm>
            <a:prstGeom prst="ellipse">
              <a:avLst/>
            </a:prstGeom>
            <a:solidFill>
              <a:schemeClr val="accent4">
                <a:lumMod val="40000"/>
                <a:lumOff val="60000"/>
              </a:schemeClr>
            </a:solidFill>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7" name="直接连接符 36"/>
            <p:cNvCxnSpPr>
              <a:stCxn id="31" idx="3"/>
              <a:endCxn id="33" idx="0"/>
            </p:cNvCxnSpPr>
            <p:nvPr/>
          </p:nvCxnSpPr>
          <p:spPr>
            <a:xfrm rot="5400000">
              <a:off x="4617676" y="4228047"/>
              <a:ext cx="344159" cy="20088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31" idx="5"/>
              <a:endCxn id="34" idx="0"/>
            </p:cNvCxnSpPr>
            <p:nvPr/>
          </p:nvCxnSpPr>
          <p:spPr>
            <a:xfrm rot="16200000" flipH="1">
              <a:off x="5013296" y="4253049"/>
              <a:ext cx="344159" cy="150881"/>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39" name="椭圆 38"/>
            <p:cNvSpPr/>
            <p:nvPr/>
          </p:nvSpPr>
          <p:spPr>
            <a:xfrm>
              <a:off x="5201879" y="3286124"/>
              <a:ext cx="310755"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6</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0" name="直接连接符 39"/>
            <p:cNvCxnSpPr>
              <a:stCxn id="39" idx="3"/>
              <a:endCxn id="31" idx="0"/>
            </p:cNvCxnSpPr>
            <p:nvPr/>
          </p:nvCxnSpPr>
          <p:spPr>
            <a:xfrm rot="5400000">
              <a:off x="4987368" y="3597607"/>
              <a:ext cx="272721" cy="247321"/>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1" name="直接连接符 40"/>
            <p:cNvCxnSpPr>
              <a:stCxn id="39" idx="5"/>
              <a:endCxn id="36" idx="0"/>
            </p:cNvCxnSpPr>
            <p:nvPr/>
          </p:nvCxnSpPr>
          <p:spPr>
            <a:xfrm rot="16200000" flipH="1">
              <a:off x="5493717" y="3558315"/>
              <a:ext cx="265577" cy="31876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2" name="椭圆 41"/>
            <p:cNvSpPr/>
            <p:nvPr/>
          </p:nvSpPr>
          <p:spPr>
            <a:xfrm>
              <a:off x="4773250" y="2714620"/>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10</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3" name="直接连接符 42"/>
            <p:cNvCxnSpPr>
              <a:stCxn id="42" idx="3"/>
              <a:endCxn id="32" idx="7"/>
            </p:cNvCxnSpPr>
            <p:nvPr/>
          </p:nvCxnSpPr>
          <p:spPr>
            <a:xfrm rot="5400000">
              <a:off x="4552356" y="3070916"/>
              <a:ext cx="331128" cy="216102"/>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4" name="直接连接符 43"/>
            <p:cNvCxnSpPr>
              <a:stCxn id="42" idx="5"/>
              <a:endCxn id="39" idx="0"/>
            </p:cNvCxnSpPr>
            <p:nvPr/>
          </p:nvCxnSpPr>
          <p:spPr>
            <a:xfrm rot="16200000" flipH="1">
              <a:off x="5082533" y="3011399"/>
              <a:ext cx="272721" cy="276728"/>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5" name="椭圆 44"/>
            <p:cNvSpPr/>
            <p:nvPr/>
          </p:nvSpPr>
          <p:spPr>
            <a:xfrm>
              <a:off x="5201879" y="2071678"/>
              <a:ext cx="360000" cy="350046"/>
            </a:xfrm>
            <a:prstGeom prst="ellipse">
              <a:avLst/>
            </a:prstGeom>
            <a:ln>
              <a:tailEnd type="arrow"/>
            </a:ln>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17</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46" name="直接连接符 45"/>
            <p:cNvCxnSpPr>
              <a:stCxn id="45" idx="3"/>
              <a:endCxn id="42" idx="0"/>
            </p:cNvCxnSpPr>
            <p:nvPr/>
          </p:nvCxnSpPr>
          <p:spPr>
            <a:xfrm rot="5400000">
              <a:off x="4931846" y="2391865"/>
              <a:ext cx="344159" cy="301350"/>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7" name="直接连接符 46"/>
            <p:cNvCxnSpPr>
              <a:stCxn id="45" idx="5"/>
              <a:endCxn id="35" idx="0"/>
            </p:cNvCxnSpPr>
            <p:nvPr/>
          </p:nvCxnSpPr>
          <p:spPr>
            <a:xfrm rot="16200000" flipH="1">
              <a:off x="5475442" y="2404176"/>
              <a:ext cx="344159" cy="276727"/>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5130441" y="4863883"/>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b</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49" name="TextBox 48"/>
            <p:cNvSpPr txBox="1"/>
            <p:nvPr/>
          </p:nvSpPr>
          <p:spPr>
            <a:xfrm>
              <a:off x="4558937" y="4863883"/>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a</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50" name="TextBox 49"/>
            <p:cNvSpPr txBox="1"/>
            <p:nvPr/>
          </p:nvSpPr>
          <p:spPr>
            <a:xfrm>
              <a:off x="4344623" y="3714752"/>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d</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51" name="TextBox 50"/>
            <p:cNvSpPr txBox="1"/>
            <p:nvPr/>
          </p:nvSpPr>
          <p:spPr>
            <a:xfrm>
              <a:off x="5617444" y="4202676"/>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c</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52" name="TextBox 51"/>
            <p:cNvSpPr txBox="1"/>
            <p:nvPr/>
          </p:nvSpPr>
          <p:spPr>
            <a:xfrm>
              <a:off x="5643570" y="3130185"/>
              <a:ext cx="357190" cy="369332"/>
            </a:xfrm>
            <a:prstGeom prst="rect">
              <a:avLst/>
            </a:prstGeom>
            <a:noFill/>
          </p:spPr>
          <p:txBody>
            <a:bodyPr wrap="square" rtlCol="0">
              <a:spAutoFit/>
            </a:bodyPr>
            <a:lstStyle/>
            <a:p>
              <a:r>
                <a:rPr lang="en-US" altLang="zh-CN" sz="1800" i="1" smtClean="0">
                  <a:solidFill>
                    <a:srgbClr val="FF00FF"/>
                  </a:solidFill>
                  <a:latin typeface="Consolas" panose="020B0609020204030204" pitchFamily="49" charset="0"/>
                  <a:cs typeface="Consolas" panose="020B0609020204030204" pitchFamily="49" charset="0"/>
                </a:rPr>
                <a:t>e</a:t>
              </a:r>
              <a:endParaRPr lang="zh-CN" altLang="en-US" sz="1800" i="1">
                <a:solidFill>
                  <a:srgbClr val="FF00FF"/>
                </a:solidFill>
                <a:latin typeface="Consolas" panose="020B0609020204030204" pitchFamily="49" charset="0"/>
                <a:cs typeface="Consolas" panose="020B0609020204030204" pitchFamily="49" charset="0"/>
              </a:endParaRPr>
            </a:p>
          </p:txBody>
        </p:sp>
        <p:sp>
          <p:nvSpPr>
            <p:cNvPr id="54" name="TextBox 53"/>
            <p:cNvSpPr txBox="1"/>
            <p:nvPr/>
          </p:nvSpPr>
          <p:spPr>
            <a:xfrm>
              <a:off x="4786314" y="2273850"/>
              <a:ext cx="285752"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0</a:t>
              </a:r>
              <a:endParaRPr lang="zh-CN" altLang="en-US" sz="1800">
                <a:solidFill>
                  <a:srgbClr val="C00000"/>
                </a:solidFill>
                <a:latin typeface="Consolas" panose="020B0609020204030204" pitchFamily="49" charset="0"/>
                <a:cs typeface="Consolas" panose="020B0609020204030204" pitchFamily="49" charset="0"/>
              </a:endParaRPr>
            </a:p>
          </p:txBody>
        </p:sp>
        <p:sp>
          <p:nvSpPr>
            <p:cNvPr id="55" name="TextBox 54"/>
            <p:cNvSpPr txBox="1"/>
            <p:nvPr/>
          </p:nvSpPr>
          <p:spPr>
            <a:xfrm>
              <a:off x="4429124" y="2928934"/>
              <a:ext cx="285752"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0</a:t>
              </a:r>
              <a:endParaRPr lang="zh-CN" altLang="en-US" sz="1800">
                <a:solidFill>
                  <a:srgbClr val="C00000"/>
                </a:solidFill>
                <a:latin typeface="Consolas" panose="020B0609020204030204" pitchFamily="49" charset="0"/>
                <a:cs typeface="Consolas" panose="020B0609020204030204" pitchFamily="49" charset="0"/>
              </a:endParaRPr>
            </a:p>
          </p:txBody>
        </p:sp>
        <p:sp>
          <p:nvSpPr>
            <p:cNvPr id="56" name="TextBox 55"/>
            <p:cNvSpPr txBox="1"/>
            <p:nvPr/>
          </p:nvSpPr>
          <p:spPr>
            <a:xfrm>
              <a:off x="4857752" y="3429921"/>
              <a:ext cx="285752"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0</a:t>
              </a:r>
              <a:endParaRPr lang="zh-CN" altLang="en-US" sz="1800">
                <a:solidFill>
                  <a:srgbClr val="C00000"/>
                </a:solidFill>
                <a:latin typeface="Consolas" panose="020B0609020204030204" pitchFamily="49" charset="0"/>
                <a:cs typeface="Consolas" panose="020B0609020204030204" pitchFamily="49" charset="0"/>
              </a:endParaRPr>
            </a:p>
          </p:txBody>
        </p:sp>
        <p:sp>
          <p:nvSpPr>
            <p:cNvPr id="57" name="TextBox 56"/>
            <p:cNvSpPr txBox="1"/>
            <p:nvPr/>
          </p:nvSpPr>
          <p:spPr>
            <a:xfrm>
              <a:off x="4500562" y="4071942"/>
              <a:ext cx="285752"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0</a:t>
              </a:r>
              <a:endParaRPr lang="zh-CN" altLang="en-US" sz="1800">
                <a:solidFill>
                  <a:srgbClr val="C00000"/>
                </a:solidFill>
                <a:latin typeface="Consolas" panose="020B0609020204030204" pitchFamily="49" charset="0"/>
                <a:cs typeface="Consolas" panose="020B0609020204030204" pitchFamily="49" charset="0"/>
              </a:endParaRPr>
            </a:p>
          </p:txBody>
        </p:sp>
        <p:sp>
          <p:nvSpPr>
            <p:cNvPr id="58" name="TextBox 57"/>
            <p:cNvSpPr txBox="1"/>
            <p:nvPr/>
          </p:nvSpPr>
          <p:spPr>
            <a:xfrm>
              <a:off x="5637447" y="2285992"/>
              <a:ext cx="285752"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1</a:t>
              </a:r>
              <a:endParaRPr lang="zh-CN" altLang="en-US" sz="1800">
                <a:solidFill>
                  <a:srgbClr val="C00000"/>
                </a:solidFill>
                <a:latin typeface="Consolas" panose="020B0609020204030204" pitchFamily="49" charset="0"/>
                <a:cs typeface="Consolas" panose="020B0609020204030204" pitchFamily="49" charset="0"/>
              </a:endParaRPr>
            </a:p>
          </p:txBody>
        </p:sp>
        <p:sp>
          <p:nvSpPr>
            <p:cNvPr id="59" name="TextBox 58"/>
            <p:cNvSpPr txBox="1"/>
            <p:nvPr/>
          </p:nvSpPr>
          <p:spPr>
            <a:xfrm>
              <a:off x="5168813" y="2877603"/>
              <a:ext cx="285752"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1</a:t>
              </a:r>
              <a:endParaRPr lang="zh-CN" altLang="en-US" sz="1800">
                <a:solidFill>
                  <a:srgbClr val="C00000"/>
                </a:solidFill>
                <a:latin typeface="Consolas" panose="020B0609020204030204" pitchFamily="49" charset="0"/>
                <a:cs typeface="Consolas" panose="020B0609020204030204" pitchFamily="49" charset="0"/>
              </a:endParaRPr>
            </a:p>
          </p:txBody>
        </p:sp>
        <p:sp>
          <p:nvSpPr>
            <p:cNvPr id="60" name="TextBox 59"/>
            <p:cNvSpPr txBox="1"/>
            <p:nvPr/>
          </p:nvSpPr>
          <p:spPr>
            <a:xfrm>
              <a:off x="5572132" y="3415937"/>
              <a:ext cx="285752"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1</a:t>
              </a:r>
              <a:endParaRPr lang="zh-CN" altLang="en-US" sz="1800">
                <a:solidFill>
                  <a:srgbClr val="C00000"/>
                </a:solidFill>
                <a:latin typeface="Consolas" panose="020B0609020204030204" pitchFamily="49" charset="0"/>
                <a:cs typeface="Consolas" panose="020B0609020204030204" pitchFamily="49" charset="0"/>
              </a:endParaRPr>
            </a:p>
          </p:txBody>
        </p:sp>
        <p:sp>
          <p:nvSpPr>
            <p:cNvPr id="61" name="TextBox 60"/>
            <p:cNvSpPr txBox="1"/>
            <p:nvPr/>
          </p:nvSpPr>
          <p:spPr>
            <a:xfrm>
              <a:off x="5182693" y="4098068"/>
              <a:ext cx="285752" cy="369332"/>
            </a:xfrm>
            <a:prstGeom prst="rect">
              <a:avLst/>
            </a:prstGeom>
            <a:noFill/>
          </p:spPr>
          <p:txBody>
            <a:bodyPr wrap="square" rtlCol="0">
              <a:spAutoFit/>
            </a:bodyPr>
            <a:lstStyle/>
            <a:p>
              <a:r>
                <a:rPr lang="en-US" altLang="zh-CN" sz="1800" smtClean="0">
                  <a:solidFill>
                    <a:srgbClr val="C00000"/>
                  </a:solidFill>
                  <a:latin typeface="Consolas" panose="020B0609020204030204" pitchFamily="49" charset="0"/>
                  <a:cs typeface="Consolas" panose="020B0609020204030204" pitchFamily="49" charset="0"/>
                </a:rPr>
                <a:t>1</a:t>
              </a:r>
              <a:endParaRPr lang="zh-CN" altLang="en-US" sz="1800">
                <a:solidFill>
                  <a:srgbClr val="C00000"/>
                </a:solidFill>
                <a:latin typeface="Consolas" panose="020B0609020204030204" pitchFamily="49" charset="0"/>
                <a:cs typeface="Consolas" panose="020B0609020204030204" pitchFamily="49" charset="0"/>
              </a:endParaRPr>
            </a:p>
          </p:txBody>
        </p:sp>
      </p:grpSp>
      <p:sp>
        <p:nvSpPr>
          <p:cNvPr id="63" name="右箭头 62"/>
          <p:cNvSpPr/>
          <p:nvPr/>
        </p:nvSpPr>
        <p:spPr>
          <a:xfrm>
            <a:off x="3643306" y="3357562"/>
            <a:ext cx="428628" cy="357190"/>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右箭头 63"/>
          <p:cNvSpPr/>
          <p:nvPr/>
        </p:nvSpPr>
        <p:spPr>
          <a:xfrm>
            <a:off x="6286512" y="3357562"/>
            <a:ext cx="428628" cy="357190"/>
          </a:xfrm>
          <a:prstGeom prst="rightArrow">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TextBox 64"/>
          <p:cNvSpPr txBox="1"/>
          <p:nvPr/>
        </p:nvSpPr>
        <p:spPr>
          <a:xfrm>
            <a:off x="7000892" y="2428868"/>
            <a:ext cx="1857388" cy="2400657"/>
          </a:xfrm>
          <a:prstGeom prst="rect">
            <a:avLst/>
          </a:prstGeom>
          <a:noFill/>
        </p:spPr>
        <p:txBody>
          <a:bodyPr wrap="square" rtlCol="0">
            <a:spAutoFit/>
          </a:bodyPr>
          <a:lstStyle/>
          <a:p>
            <a:pPr>
              <a:lnSpc>
                <a:spcPts val="3000"/>
              </a:lnSpc>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哈夫曼编码</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:0100</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b:0101</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:011</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:00</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2000"/>
          </a:p>
        </p:txBody>
      </p:sp>
      <p:sp>
        <p:nvSpPr>
          <p:cNvPr id="66" name="TextBox 65"/>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428728" y="2143116"/>
            <a:ext cx="7319984" cy="957250"/>
          </a:xfrm>
          <a:prstGeom prst="rect">
            <a:avLst/>
          </a:prstGeom>
          <a:noFill/>
          <a:ln w="9525">
            <a:noFill/>
            <a:miter lim="800000"/>
          </a:ln>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从哈夫曼编码看出，对于</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个字符，构造它们的哈夫曼编码，没有一个字符的哈夫曼编码是另一个字符的哈夫曼编码的</a:t>
            </a:r>
            <a:r>
              <a:rPr lang="zh-CN" altLang="en-US"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前缀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爆炸形 1 3"/>
          <p:cNvSpPr/>
          <p:nvPr/>
        </p:nvSpPr>
        <p:spPr>
          <a:xfrm>
            <a:off x="1500166" y="1643050"/>
            <a:ext cx="642942" cy="785818"/>
          </a:xfrm>
          <a:prstGeom prst="irregularSeal1">
            <a:avLst/>
          </a:prstGeom>
          <a:ln>
            <a:tailEnd type="arrow"/>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 name="TextBox 4"/>
          <p:cNvSpPr txBox="1"/>
          <p:nvPr/>
        </p:nvSpPr>
        <p:spPr>
          <a:xfrm>
            <a:off x="285740" y="1500174"/>
            <a:ext cx="553998" cy="2714644"/>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6.9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哈 夫 曼 树</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文本框 258049"/>
          <p:cNvSpPr txBox="1">
            <a:spLocks noChangeArrowheads="1"/>
          </p:cNvSpPr>
          <p:nvPr/>
        </p:nvSpPr>
        <p:spPr bwMode="auto">
          <a:xfrm>
            <a:off x="1115616" y="620688"/>
            <a:ext cx="7920880" cy="427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50000"/>
              </a:spcBef>
              <a:buFontTx/>
              <a:buNone/>
            </a:pPr>
            <a:r>
              <a:rPr lang="en-US" altLang="zh-CN" sz="2400" dirty="0">
                <a:solidFill>
                  <a:srgbClr val="FF0000"/>
                </a:solidFill>
                <a:latin typeface="Times New Roman" panose="02020603050405020304" pitchFamily="18" charset="0"/>
                <a:ea typeface="楷体_GB2312" pitchFamily="49" charset="-122"/>
              </a:rPr>
              <a:t>       </a:t>
            </a:r>
            <a:r>
              <a:rPr lang="en-US" altLang="zh-CN" sz="2400" b="0" dirty="0">
                <a:solidFill>
                  <a:srgbClr val="FF0000"/>
                </a:solidFill>
                <a:latin typeface="Times New Roman" panose="02020603050405020304" pitchFamily="18" charset="0"/>
                <a:ea typeface="楷体_GB2312" pitchFamily="49" charset="-122"/>
              </a:rPr>
              <a:t>  </a:t>
            </a:r>
            <a:r>
              <a:rPr lang="zh-CN" altLang="en-US" sz="2400" dirty="0">
                <a:solidFill>
                  <a:srgbClr val="3333FF"/>
                </a:solidFill>
                <a:latin typeface="Times New Roman" panose="02020603050405020304" pitchFamily="18" charset="0"/>
                <a:ea typeface="楷体_GB2312" pitchFamily="49" charset="-122"/>
              </a:rPr>
              <a:t>用</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数组存放哈夫曼树，对于具有</a:t>
            </a:r>
            <a:r>
              <a:rPr lang="en-US" altLang="zh-CN" sz="2400" i="1" dirty="0">
                <a:solidFill>
                  <a:srgbClr val="3333FF"/>
                </a:solidFill>
                <a:latin typeface="Times New Roman" panose="02020603050405020304" pitchFamily="18" charset="0"/>
                <a:ea typeface="楷体_GB2312" pitchFamily="49" charset="-122"/>
              </a:rPr>
              <a:t>n</a:t>
            </a:r>
            <a:r>
              <a:rPr lang="zh-CN" altLang="en-US" sz="2400" dirty="0">
                <a:solidFill>
                  <a:srgbClr val="3333FF"/>
                </a:solidFill>
                <a:latin typeface="Times New Roman" panose="02020603050405020304" pitchFamily="18" charset="0"/>
                <a:ea typeface="楷体_GB2312" pitchFamily="49" charset="-122"/>
              </a:rPr>
              <a:t>个叶子节点的哈夫曼树，总共有</a:t>
            </a:r>
            <a:r>
              <a:rPr lang="en-US" altLang="zh-CN" sz="2400" dirty="0">
                <a:solidFill>
                  <a:srgbClr val="3333FF"/>
                </a:solidFill>
                <a:latin typeface="Times New Roman" panose="02020603050405020304" pitchFamily="18" charset="0"/>
                <a:ea typeface="楷体_GB2312" pitchFamily="49" charset="-122"/>
              </a:rPr>
              <a:t>2</a:t>
            </a:r>
            <a:r>
              <a:rPr lang="en-US" altLang="zh-CN" sz="2400" i="1" dirty="0">
                <a:solidFill>
                  <a:srgbClr val="3333FF"/>
                </a:solidFill>
                <a:latin typeface="Times New Roman" panose="02020603050405020304" pitchFamily="18" charset="0"/>
                <a:ea typeface="楷体_GB2312" pitchFamily="49" charset="-122"/>
              </a:rPr>
              <a:t>n</a:t>
            </a:r>
            <a:r>
              <a:rPr lang="en-US" altLang="zh-CN" sz="2400" dirty="0">
                <a:solidFill>
                  <a:srgbClr val="3333FF"/>
                </a:solidFill>
                <a:latin typeface="Times New Roman" panose="02020603050405020304" pitchFamily="18" charset="0"/>
                <a:ea typeface="楷体_GB2312" pitchFamily="49" charset="-122"/>
              </a:rPr>
              <a:t>-1</a:t>
            </a:r>
            <a:r>
              <a:rPr lang="zh-CN" altLang="en-US" sz="2400" dirty="0">
                <a:solidFill>
                  <a:srgbClr val="3333FF"/>
                </a:solidFill>
                <a:latin typeface="Times New Roman" panose="02020603050405020304" pitchFamily="18" charset="0"/>
                <a:ea typeface="楷体_GB2312" pitchFamily="49" charset="-122"/>
              </a:rPr>
              <a:t>个节点。树中每个节点结构如下：</a:t>
            </a:r>
            <a:endParaRPr lang="zh-CN" altLang="en-US" sz="2400" dirty="0">
              <a:solidFill>
                <a:srgbClr val="3333FF"/>
              </a:solidFill>
              <a:latin typeface="Times New Roman" panose="02020603050405020304" pitchFamily="18" charset="0"/>
              <a:ea typeface="楷体_GB2312" pitchFamily="49" charset="-122"/>
            </a:endParaRPr>
          </a:p>
          <a:p>
            <a:pPr lvl="1" algn="just" eaLnBrk="1" hangingPunct="1">
              <a:lnSpc>
                <a:spcPct val="120000"/>
              </a:lnSpc>
              <a:spcBef>
                <a:spcPct val="50000"/>
              </a:spcBef>
              <a:buFont typeface="Arial" panose="020B0604020202020204" pitchFamily="34" charset="0"/>
              <a:buNone/>
            </a:pPr>
            <a:r>
              <a:rPr lang="en-US" altLang="zh-CN" sz="2000" dirty="0" err="1">
                <a:solidFill>
                  <a:srgbClr val="663300"/>
                </a:solidFill>
                <a:latin typeface="Courier New" panose="02070309020205020404" pitchFamily="49" charset="0"/>
                <a:ea typeface="楷体_GB2312" pitchFamily="49" charset="-122"/>
              </a:rPr>
              <a:t>typedef</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struct</a:t>
            </a:r>
            <a:endParaRPr lang="en-US" altLang="zh-CN" sz="2000" dirty="0">
              <a:solidFill>
                <a:srgbClr val="663300"/>
              </a:solidFill>
              <a:latin typeface="Courier New" panose="02070309020205020404" pitchFamily="49" charset="0"/>
              <a:ea typeface="楷体_GB2312" pitchFamily="49" charset="-122"/>
            </a:endParaRPr>
          </a:p>
          <a:p>
            <a:pPr lvl="1" algn="just" eaLnBrk="1" hangingPunct="1">
              <a:spcBef>
                <a:spcPct val="5000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char data;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节点值</a:t>
            </a:r>
            <a:endParaRPr lang="zh-CN" altLang="en-US" sz="2000" dirty="0">
              <a:solidFill>
                <a:srgbClr val="3333FF"/>
              </a:solidFill>
              <a:latin typeface="Courier New" panose="02070309020205020404" pitchFamily="49" charset="0"/>
              <a:ea typeface="楷体_GB2312" pitchFamily="49" charset="-122"/>
            </a:endParaRPr>
          </a:p>
          <a:p>
            <a:pPr lvl="1" algn="just" eaLnBrk="1" hangingPunct="1">
              <a:spcBef>
                <a:spcPct val="50000"/>
              </a:spcBef>
              <a:buFont typeface="Arial" panose="020B0604020202020204" pitchFamily="34" charset="0"/>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float weight;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权重</a:t>
            </a:r>
            <a:endParaRPr lang="zh-CN" altLang="en-US" sz="2000" dirty="0">
              <a:solidFill>
                <a:srgbClr val="3333FF"/>
              </a:solidFill>
              <a:latin typeface="Courier New" panose="02070309020205020404" pitchFamily="49" charset="0"/>
              <a:ea typeface="楷体_GB2312" pitchFamily="49" charset="-122"/>
            </a:endParaRPr>
          </a:p>
          <a:p>
            <a:pPr lvl="1" algn="just" eaLnBrk="1" hangingPunct="1">
              <a:spcBef>
                <a:spcPct val="50000"/>
              </a:spcBef>
              <a:buFont typeface="Arial" panose="020B0604020202020204" pitchFamily="34" charset="0"/>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parent;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双亲节点</a:t>
            </a:r>
            <a:endParaRPr lang="zh-CN" altLang="en-US" sz="2000" dirty="0">
              <a:solidFill>
                <a:srgbClr val="3333FF"/>
              </a:solidFill>
              <a:latin typeface="Courier New" panose="02070309020205020404" pitchFamily="49" charset="0"/>
              <a:ea typeface="楷体_GB2312" pitchFamily="49" charset="-122"/>
            </a:endParaRPr>
          </a:p>
          <a:p>
            <a:pPr lvl="1" algn="just" eaLnBrk="1" hangingPunct="1">
              <a:spcBef>
                <a:spcPct val="50000"/>
              </a:spcBef>
              <a:buFont typeface="Arial" panose="020B0604020202020204" pitchFamily="34" charset="0"/>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左孩子节点</a:t>
            </a:r>
            <a:endParaRPr lang="zh-CN" altLang="en-US" sz="2000" dirty="0">
              <a:solidFill>
                <a:srgbClr val="3333FF"/>
              </a:solidFill>
              <a:latin typeface="Courier New" panose="02070309020205020404" pitchFamily="49" charset="0"/>
              <a:ea typeface="楷体_GB2312" pitchFamily="49" charset="-122"/>
            </a:endParaRPr>
          </a:p>
          <a:p>
            <a:pPr lvl="1" algn="just" eaLnBrk="1" hangingPunct="1">
              <a:spcBef>
                <a:spcPct val="50000"/>
              </a:spcBef>
              <a:buFont typeface="Arial" panose="020B0604020202020204" pitchFamily="34" charset="0"/>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右孩子节点</a:t>
            </a:r>
            <a:endParaRPr lang="zh-CN" altLang="en-US" sz="2000" dirty="0">
              <a:solidFill>
                <a:srgbClr val="3333FF"/>
              </a:solidFill>
              <a:latin typeface="Courier New" panose="02070309020205020404" pitchFamily="49" charset="0"/>
              <a:ea typeface="楷体_GB2312" pitchFamily="49" charset="-122"/>
            </a:endParaRPr>
          </a:p>
          <a:p>
            <a:pPr lvl="1" eaLnBrk="1" hangingPunct="1">
              <a:spcBef>
                <a:spcPct val="5000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HTNode</a:t>
            </a:r>
            <a:r>
              <a:rPr lang="en-US" altLang="zh-CN" sz="2000" dirty="0">
                <a:solidFill>
                  <a:srgbClr val="663300"/>
                </a:solidFill>
                <a:latin typeface="Courier New" panose="02070309020205020404" pitchFamily="49" charset="0"/>
                <a:ea typeface="楷体_GB2312" pitchFamily="49" charset="-122"/>
              </a:rPr>
              <a:t>;</a:t>
            </a:r>
            <a:r>
              <a:rPr lang="en-US" altLang="zh-CN" sz="2000" dirty="0">
                <a:solidFill>
                  <a:srgbClr val="FF0000"/>
                </a:solidFill>
                <a:latin typeface="Courier New" panose="02070309020205020404" pitchFamily="49" charset="0"/>
                <a:ea typeface="楷体_GB2312" pitchFamily="49" charset="-122"/>
              </a:rPr>
              <a:t> </a:t>
            </a:r>
            <a:endParaRPr lang="en-US" altLang="zh-CN" sz="2000" dirty="0">
              <a:solidFill>
                <a:srgbClr val="FF0000"/>
              </a:solidFill>
              <a:latin typeface="Courier New" panose="02070309020205020404" pitchFamily="49" charset="0"/>
              <a:ea typeface="楷体_GB2312" pitchFamily="49" charset="-122"/>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344" name="内容占位符 262343"/>
          <p:cNvGraphicFramePr>
            <a:graphicFrameLocks noGrp="1"/>
          </p:cNvGraphicFramePr>
          <p:nvPr>
            <p:ph sz="half" idx="1"/>
          </p:nvPr>
        </p:nvGraphicFramePr>
        <p:xfrm>
          <a:off x="468313" y="1465263"/>
          <a:ext cx="4141788" cy="5092700"/>
        </p:xfrm>
        <a:graphic>
          <a:graphicData uri="http://schemas.openxmlformats.org/drawingml/2006/table">
            <a:tbl>
              <a:tblPr/>
              <a:tblGrid>
                <a:gridCol w="574675"/>
                <a:gridCol w="936625"/>
                <a:gridCol w="936625"/>
                <a:gridCol w="835025"/>
                <a:gridCol w="858838"/>
              </a:tblGrid>
              <a:tr h="5699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ea typeface="Gungsuh" panose="02030600000101010101" pitchFamily="18" charset="-127"/>
                        </a:rPr>
                        <a:t>No</a:t>
                      </a:r>
                      <a:endParaRPr lang="zh-CN" altLang="en-US" sz="2000" b="1">
                        <a:latin typeface="Arial" panose="020B0604020202020204" pitchFamily="34" charset="0"/>
                        <a:ea typeface="Gungsuh" panose="02030600000101010101" pitchFamily="18" charset="-127"/>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dirty="0" err="1">
                          <a:latin typeface="Arial" panose="020B0604020202020204" pitchFamily="34" charset="0"/>
                          <a:ea typeface="Gungsuh" panose="02030600000101010101" pitchFamily="18" charset="-127"/>
                        </a:rPr>
                        <a:t>weig</a:t>
                      </a:r>
                      <a:endParaRPr lang="zh-CN" altLang="en-US" sz="2000" b="1">
                        <a:latin typeface="Arial" panose="020B0604020202020204" pitchFamily="34" charset="0"/>
                        <a:ea typeface="Gungsuh" panose="02030600000101010101" pitchFamily="18" charset="-127"/>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ea typeface="Gungsuh" panose="02030600000101010101" pitchFamily="18" charset="-127"/>
                        </a:rPr>
                        <a:t>pare</a:t>
                      </a:r>
                      <a:endParaRPr lang="zh-CN" altLang="en-US" sz="2000" b="1">
                        <a:latin typeface="Arial" panose="020B0604020202020204" pitchFamily="34" charset="0"/>
                        <a:ea typeface="Gungsuh" panose="02030600000101010101" pitchFamily="18" charset="-127"/>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dirty="0" err="1">
                          <a:latin typeface="Arial" panose="020B0604020202020204" pitchFamily="34" charset="0"/>
                          <a:ea typeface="Gungsuh" panose="02030600000101010101" pitchFamily="18" charset="-127"/>
                        </a:rPr>
                        <a:t>lchi</a:t>
                      </a:r>
                      <a:endParaRPr lang="zh-CN" altLang="en-US" sz="2000" b="1">
                        <a:latin typeface="Arial" panose="020B0604020202020204" pitchFamily="34" charset="0"/>
                        <a:ea typeface="Gungsuh" panose="02030600000101010101" pitchFamily="18" charset="-127"/>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dirty="0" err="1">
                          <a:latin typeface="Arial" panose="020B0604020202020204" pitchFamily="34" charset="0"/>
                          <a:ea typeface="Gungsuh" panose="02030600000101010101" pitchFamily="18" charset="-127"/>
                        </a:rPr>
                        <a:t>rchi</a:t>
                      </a:r>
                      <a:endParaRPr lang="zh-CN" altLang="en-US" sz="2000" b="1">
                        <a:latin typeface="Arial" panose="020B0604020202020204" pitchFamily="34" charset="0"/>
                        <a:ea typeface="Gungsuh" panose="02030600000101010101" pitchFamily="18" charset="-127"/>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02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0</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5</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15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29</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2</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7</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3</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8</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4</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14</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15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5</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23</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6</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3</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7</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11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latin typeface="Arial" panose="020B0604020202020204" pitchFamily="34" charset="0"/>
                        </a:rPr>
                        <a:t>-1</a:t>
                      </a:r>
                      <a:endParaRPr lang="zh-CN" altLang="en-US" sz="2000" b="1">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dirty="0">
                          <a:latin typeface="Arial" panose="020B0604020202020204" pitchFamily="34" charset="0"/>
                        </a:rPr>
                        <a:t>-1</a:t>
                      </a: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262349" name="内容占位符 262348"/>
          <p:cNvGraphicFramePr>
            <a:graphicFrameLocks noGrp="1"/>
          </p:cNvGraphicFramePr>
          <p:nvPr>
            <p:ph sz="half" idx="2"/>
          </p:nvPr>
        </p:nvGraphicFramePr>
        <p:xfrm>
          <a:off x="4762500" y="1484313"/>
          <a:ext cx="4000500" cy="4973638"/>
        </p:xfrm>
        <a:graphic>
          <a:graphicData uri="http://schemas.openxmlformats.org/drawingml/2006/table">
            <a:tbl>
              <a:tblPr/>
              <a:tblGrid>
                <a:gridCol w="601663"/>
                <a:gridCol w="863600"/>
                <a:gridCol w="865187"/>
                <a:gridCol w="869950"/>
                <a:gridCol w="800100"/>
              </a:tblGrid>
              <a:tr h="5508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dirty="0">
                          <a:latin typeface="Arial" panose="020B0604020202020204" pitchFamily="34" charset="0"/>
                          <a:ea typeface="Gungsuh" panose="02030600000101010101" pitchFamily="18" charset="-127"/>
                        </a:rPr>
                        <a:t>No</a:t>
                      </a:r>
                      <a:endParaRPr lang="zh-CN" altLang="en-US" sz="2000" b="1" dirty="0">
                        <a:latin typeface="Arial" panose="020B0604020202020204" pitchFamily="34" charset="0"/>
                        <a:ea typeface="Gungsuh" panose="02030600000101010101" pitchFamily="18" charset="-127"/>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dirty="0" err="1">
                          <a:latin typeface="Arial" panose="020B0604020202020204" pitchFamily="34" charset="0"/>
                          <a:ea typeface="Gungsuh" panose="02030600000101010101" pitchFamily="18" charset="-127"/>
                        </a:rPr>
                        <a:t>weig</a:t>
                      </a:r>
                      <a:endParaRPr lang="zh-CN" altLang="en-US" sz="2000" b="1">
                        <a:latin typeface="Arial" panose="020B0604020202020204" pitchFamily="34" charset="0"/>
                        <a:ea typeface="Gungsuh" panose="02030600000101010101" pitchFamily="18" charset="-127"/>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ea typeface="Gungsuh" panose="02030600000101010101" pitchFamily="18" charset="-127"/>
                        </a:rPr>
                        <a:t>pare</a:t>
                      </a:r>
                      <a:endParaRPr lang="zh-CN" altLang="en-US" sz="2000" b="1">
                        <a:latin typeface="Arial" panose="020B0604020202020204" pitchFamily="34" charset="0"/>
                        <a:ea typeface="Gungsuh" panose="02030600000101010101" pitchFamily="18" charset="-127"/>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dirty="0" err="1">
                          <a:latin typeface="Arial" panose="020B0604020202020204" pitchFamily="34" charset="0"/>
                          <a:ea typeface="Gungsuh" panose="02030600000101010101" pitchFamily="18" charset="-127"/>
                        </a:rPr>
                        <a:t>lchi</a:t>
                      </a:r>
                      <a:endParaRPr lang="zh-CN" altLang="en-US" sz="2000" b="1">
                        <a:latin typeface="Arial" panose="020B0604020202020204" pitchFamily="34" charset="0"/>
                        <a:ea typeface="Gungsuh" panose="02030600000101010101" pitchFamily="18" charset="-127"/>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dirty="0" err="1">
                          <a:latin typeface="Arial" panose="020B0604020202020204" pitchFamily="34" charset="0"/>
                          <a:ea typeface="Gungsuh" panose="02030600000101010101" pitchFamily="18" charset="-127"/>
                        </a:rPr>
                        <a:t>rchi</a:t>
                      </a:r>
                      <a:endParaRPr lang="zh-CN" altLang="en-US" sz="2000" b="1">
                        <a:latin typeface="Arial" panose="020B0604020202020204" pitchFamily="34" charset="0"/>
                        <a:ea typeface="Gungsuh" panose="02030600000101010101" pitchFamily="18" charset="-127"/>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8</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65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9</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32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10</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61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11</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699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12</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15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13</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73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b="1">
                          <a:latin typeface="Arial" panose="020B0604020202020204" pitchFamily="34" charset="0"/>
                        </a:rPr>
                        <a:t>14</a:t>
                      </a:r>
                      <a:endParaRPr lang="zh-CN" altLang="en-US" sz="2000" b="1">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81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62270" name="文本框 262269"/>
          <p:cNvSpPr txBox="1">
            <a:spLocks noChangeArrowheads="1"/>
          </p:cNvSpPr>
          <p:nvPr/>
        </p:nvSpPr>
        <p:spPr bwMode="auto">
          <a:xfrm>
            <a:off x="2265363" y="206057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1" name="文本框 262270"/>
          <p:cNvSpPr txBox="1">
            <a:spLocks noChangeArrowheads="1"/>
          </p:cNvSpPr>
          <p:nvPr/>
        </p:nvSpPr>
        <p:spPr bwMode="auto">
          <a:xfrm>
            <a:off x="2265363" y="2713038"/>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2" name="文本框 262271"/>
          <p:cNvSpPr txBox="1">
            <a:spLocks noChangeArrowheads="1"/>
          </p:cNvSpPr>
          <p:nvPr/>
        </p:nvSpPr>
        <p:spPr bwMode="auto">
          <a:xfrm>
            <a:off x="2268538" y="3865563"/>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3" name="文本框 262272"/>
          <p:cNvSpPr txBox="1">
            <a:spLocks noChangeArrowheads="1"/>
          </p:cNvSpPr>
          <p:nvPr/>
        </p:nvSpPr>
        <p:spPr bwMode="auto">
          <a:xfrm>
            <a:off x="2268538" y="32893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4" name="文本框 262273"/>
          <p:cNvSpPr txBox="1">
            <a:spLocks noChangeArrowheads="1"/>
          </p:cNvSpPr>
          <p:nvPr/>
        </p:nvSpPr>
        <p:spPr bwMode="auto">
          <a:xfrm>
            <a:off x="2268538" y="4976813"/>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5" name="文本框 262274"/>
          <p:cNvSpPr txBox="1">
            <a:spLocks noChangeArrowheads="1"/>
          </p:cNvSpPr>
          <p:nvPr/>
        </p:nvSpPr>
        <p:spPr bwMode="auto">
          <a:xfrm>
            <a:off x="2235200" y="442595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6" name="文本框 262275"/>
          <p:cNvSpPr txBox="1">
            <a:spLocks noChangeArrowheads="1"/>
          </p:cNvSpPr>
          <p:nvPr/>
        </p:nvSpPr>
        <p:spPr bwMode="auto">
          <a:xfrm>
            <a:off x="2268538" y="6097588"/>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7" name="文本框 262276"/>
          <p:cNvSpPr txBox="1">
            <a:spLocks noChangeArrowheads="1"/>
          </p:cNvSpPr>
          <p:nvPr/>
        </p:nvSpPr>
        <p:spPr bwMode="auto">
          <a:xfrm>
            <a:off x="2268538" y="557847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8" name="文本框 262277"/>
          <p:cNvSpPr txBox="1">
            <a:spLocks noChangeArrowheads="1"/>
          </p:cNvSpPr>
          <p:nvPr/>
        </p:nvSpPr>
        <p:spPr bwMode="auto">
          <a:xfrm>
            <a:off x="8172450" y="21526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79" name="文本框 262278"/>
          <p:cNvSpPr txBox="1">
            <a:spLocks noChangeArrowheads="1"/>
          </p:cNvSpPr>
          <p:nvPr/>
        </p:nvSpPr>
        <p:spPr bwMode="auto">
          <a:xfrm>
            <a:off x="5508625" y="265588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15</a:t>
            </a:r>
            <a:endParaRPr lang="en-US" altLang="zh-CN" sz="2000">
              <a:latin typeface="Arial" panose="020B0604020202020204" pitchFamily="34" charset="0"/>
            </a:endParaRPr>
          </a:p>
        </p:txBody>
      </p:sp>
      <p:sp>
        <p:nvSpPr>
          <p:cNvPr id="262280" name="文本框 262279"/>
          <p:cNvSpPr txBox="1">
            <a:spLocks noChangeArrowheads="1"/>
          </p:cNvSpPr>
          <p:nvPr/>
        </p:nvSpPr>
        <p:spPr bwMode="auto">
          <a:xfrm>
            <a:off x="8174038" y="26558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4</a:t>
            </a:r>
            <a:endParaRPr lang="en-US" altLang="zh-CN" sz="2000">
              <a:latin typeface="Arial" panose="020B0604020202020204" pitchFamily="34" charset="0"/>
            </a:endParaRPr>
          </a:p>
        </p:txBody>
      </p:sp>
      <p:sp>
        <p:nvSpPr>
          <p:cNvPr id="262281" name="文本框 262280"/>
          <p:cNvSpPr txBox="1">
            <a:spLocks noChangeArrowheads="1"/>
          </p:cNvSpPr>
          <p:nvPr/>
        </p:nvSpPr>
        <p:spPr bwMode="auto">
          <a:xfrm>
            <a:off x="7378700" y="21748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7</a:t>
            </a:r>
            <a:endParaRPr lang="en-US" altLang="zh-CN" sz="2000">
              <a:latin typeface="Arial" panose="020B0604020202020204" pitchFamily="34" charset="0"/>
            </a:endParaRPr>
          </a:p>
        </p:txBody>
      </p:sp>
      <p:sp>
        <p:nvSpPr>
          <p:cNvPr id="262282" name="文本框 262281"/>
          <p:cNvSpPr txBox="1">
            <a:spLocks noChangeArrowheads="1"/>
          </p:cNvSpPr>
          <p:nvPr/>
        </p:nvSpPr>
        <p:spPr bwMode="auto">
          <a:xfrm>
            <a:off x="6443663" y="215265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83" name="文本框 262282"/>
          <p:cNvSpPr txBox="1">
            <a:spLocks noChangeArrowheads="1"/>
          </p:cNvSpPr>
          <p:nvPr/>
        </p:nvSpPr>
        <p:spPr bwMode="auto">
          <a:xfrm>
            <a:off x="5580063" y="21526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8</a:t>
            </a:r>
            <a:endParaRPr lang="en-US" altLang="zh-CN" sz="2000">
              <a:latin typeface="Arial" panose="020B0604020202020204" pitchFamily="34" charset="0"/>
            </a:endParaRPr>
          </a:p>
        </p:txBody>
      </p:sp>
      <p:sp>
        <p:nvSpPr>
          <p:cNvPr id="262284" name="文本框 262283"/>
          <p:cNvSpPr txBox="1">
            <a:spLocks noChangeArrowheads="1"/>
          </p:cNvSpPr>
          <p:nvPr/>
        </p:nvSpPr>
        <p:spPr bwMode="auto">
          <a:xfrm>
            <a:off x="2338388" y="206057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FF99"/>
                </a:solidFill>
                <a:latin typeface="Arial" panose="020B0604020202020204" pitchFamily="34" charset="0"/>
              </a:rPr>
              <a:t>8</a:t>
            </a:r>
            <a:endParaRPr lang="en-US" altLang="zh-CN" sz="2000">
              <a:solidFill>
                <a:srgbClr val="CCFF99"/>
              </a:solidFill>
              <a:latin typeface="Arial" panose="020B0604020202020204" pitchFamily="34" charset="0"/>
            </a:endParaRPr>
          </a:p>
        </p:txBody>
      </p:sp>
      <p:sp>
        <p:nvSpPr>
          <p:cNvPr id="262285" name="文本框 262284"/>
          <p:cNvSpPr txBox="1">
            <a:spLocks noChangeArrowheads="1"/>
          </p:cNvSpPr>
          <p:nvPr/>
        </p:nvSpPr>
        <p:spPr bwMode="auto">
          <a:xfrm>
            <a:off x="8172450" y="38084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9</a:t>
            </a:r>
            <a:endParaRPr lang="en-US" altLang="zh-CN" sz="2000">
              <a:latin typeface="Arial" panose="020B0604020202020204" pitchFamily="34" charset="0"/>
            </a:endParaRPr>
          </a:p>
        </p:txBody>
      </p:sp>
      <p:sp>
        <p:nvSpPr>
          <p:cNvPr id="262286" name="文本框 262285"/>
          <p:cNvSpPr txBox="1">
            <a:spLocks noChangeArrowheads="1"/>
          </p:cNvSpPr>
          <p:nvPr/>
        </p:nvSpPr>
        <p:spPr bwMode="auto">
          <a:xfrm>
            <a:off x="7380288" y="265588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3</a:t>
            </a:r>
            <a:endParaRPr lang="en-US" altLang="zh-CN" sz="2000">
              <a:latin typeface="Arial" panose="020B0604020202020204" pitchFamily="34" charset="0"/>
            </a:endParaRPr>
          </a:p>
        </p:txBody>
      </p:sp>
      <p:sp>
        <p:nvSpPr>
          <p:cNvPr id="262287" name="文本框 262286"/>
          <p:cNvSpPr txBox="1">
            <a:spLocks noChangeArrowheads="1"/>
          </p:cNvSpPr>
          <p:nvPr/>
        </p:nvSpPr>
        <p:spPr bwMode="auto">
          <a:xfrm>
            <a:off x="6438900" y="2655888"/>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88" name="文本框 262287"/>
          <p:cNvSpPr txBox="1">
            <a:spLocks noChangeArrowheads="1"/>
          </p:cNvSpPr>
          <p:nvPr/>
        </p:nvSpPr>
        <p:spPr bwMode="auto">
          <a:xfrm>
            <a:off x="2339975" y="3289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FFFF00"/>
                </a:solidFill>
                <a:latin typeface="Arial" panose="020B0604020202020204" pitchFamily="34" charset="0"/>
              </a:rPr>
              <a:t>9</a:t>
            </a:r>
            <a:endParaRPr lang="en-US" altLang="zh-CN" sz="2000">
              <a:solidFill>
                <a:srgbClr val="FFFF00"/>
              </a:solidFill>
              <a:latin typeface="Arial" panose="020B0604020202020204" pitchFamily="34" charset="0"/>
            </a:endParaRPr>
          </a:p>
        </p:txBody>
      </p:sp>
      <p:sp>
        <p:nvSpPr>
          <p:cNvPr id="262289" name="文本框 262288"/>
          <p:cNvSpPr txBox="1">
            <a:spLocks noChangeArrowheads="1"/>
          </p:cNvSpPr>
          <p:nvPr/>
        </p:nvSpPr>
        <p:spPr bwMode="auto">
          <a:xfrm>
            <a:off x="8174038" y="32321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7</a:t>
            </a:r>
            <a:endParaRPr lang="en-US" altLang="zh-CN" sz="2000">
              <a:latin typeface="Arial" panose="020B0604020202020204" pitchFamily="34" charset="0"/>
            </a:endParaRPr>
          </a:p>
        </p:txBody>
      </p:sp>
      <p:sp>
        <p:nvSpPr>
          <p:cNvPr id="262290" name="文本框 262289"/>
          <p:cNvSpPr txBox="1">
            <a:spLocks noChangeArrowheads="1"/>
          </p:cNvSpPr>
          <p:nvPr/>
        </p:nvSpPr>
        <p:spPr bwMode="auto">
          <a:xfrm>
            <a:off x="7380288" y="32178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8</a:t>
            </a:r>
            <a:endParaRPr lang="en-US" altLang="zh-CN" sz="2000">
              <a:latin typeface="Arial" panose="020B0604020202020204" pitchFamily="34" charset="0"/>
            </a:endParaRPr>
          </a:p>
        </p:txBody>
      </p:sp>
      <p:sp>
        <p:nvSpPr>
          <p:cNvPr id="262291" name="文本框 262290"/>
          <p:cNvSpPr txBox="1">
            <a:spLocks noChangeArrowheads="1"/>
          </p:cNvSpPr>
          <p:nvPr/>
        </p:nvSpPr>
        <p:spPr bwMode="auto">
          <a:xfrm>
            <a:off x="6405563" y="3217863"/>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292" name="文本框 262291"/>
          <p:cNvSpPr txBox="1">
            <a:spLocks noChangeArrowheads="1"/>
          </p:cNvSpPr>
          <p:nvPr/>
        </p:nvSpPr>
        <p:spPr bwMode="auto">
          <a:xfrm>
            <a:off x="5508625" y="32321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19</a:t>
            </a:r>
            <a:endParaRPr lang="en-US" altLang="zh-CN" sz="2000">
              <a:latin typeface="Arial" panose="020B0604020202020204" pitchFamily="34" charset="0"/>
            </a:endParaRPr>
          </a:p>
        </p:txBody>
      </p:sp>
      <p:sp>
        <p:nvSpPr>
          <p:cNvPr id="262293" name="文本框 262292"/>
          <p:cNvSpPr txBox="1">
            <a:spLocks noChangeArrowheads="1"/>
          </p:cNvSpPr>
          <p:nvPr/>
        </p:nvSpPr>
        <p:spPr bwMode="auto">
          <a:xfrm>
            <a:off x="6337300" y="21526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FF99"/>
                </a:solidFill>
                <a:latin typeface="Arial" panose="020B0604020202020204" pitchFamily="34" charset="0"/>
              </a:rPr>
              <a:t>10</a:t>
            </a:r>
            <a:endParaRPr lang="en-US" altLang="zh-CN" sz="2000">
              <a:solidFill>
                <a:srgbClr val="CCFF99"/>
              </a:solidFill>
              <a:latin typeface="Arial" panose="020B0604020202020204" pitchFamily="34" charset="0"/>
            </a:endParaRPr>
          </a:p>
        </p:txBody>
      </p:sp>
      <p:sp>
        <p:nvSpPr>
          <p:cNvPr id="262294" name="文本框 262293"/>
          <p:cNvSpPr txBox="1">
            <a:spLocks noChangeArrowheads="1"/>
          </p:cNvSpPr>
          <p:nvPr/>
        </p:nvSpPr>
        <p:spPr bwMode="auto">
          <a:xfrm>
            <a:off x="2339975" y="55943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FF99"/>
                </a:solidFill>
                <a:latin typeface="Arial" panose="020B0604020202020204" pitchFamily="34" charset="0"/>
              </a:rPr>
              <a:t>8</a:t>
            </a:r>
            <a:endParaRPr lang="en-US" altLang="zh-CN" sz="2000">
              <a:solidFill>
                <a:srgbClr val="CCFF99"/>
              </a:solidFill>
              <a:latin typeface="Arial" panose="020B0604020202020204" pitchFamily="34" charset="0"/>
            </a:endParaRPr>
          </a:p>
        </p:txBody>
      </p:sp>
      <p:sp>
        <p:nvSpPr>
          <p:cNvPr id="262295" name="文本框 262294"/>
          <p:cNvSpPr txBox="1">
            <a:spLocks noChangeArrowheads="1"/>
          </p:cNvSpPr>
          <p:nvPr/>
        </p:nvSpPr>
        <p:spPr bwMode="auto">
          <a:xfrm>
            <a:off x="2339975" y="3860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FFFF00"/>
                </a:solidFill>
                <a:latin typeface="Arial" panose="020B0604020202020204" pitchFamily="34" charset="0"/>
              </a:rPr>
              <a:t>9</a:t>
            </a:r>
            <a:endParaRPr lang="en-US" altLang="zh-CN" sz="2000">
              <a:solidFill>
                <a:srgbClr val="FFFF00"/>
              </a:solidFill>
              <a:latin typeface="Arial" panose="020B0604020202020204" pitchFamily="34" charset="0"/>
            </a:endParaRPr>
          </a:p>
        </p:txBody>
      </p:sp>
      <p:sp>
        <p:nvSpPr>
          <p:cNvPr id="262296" name="文本框 262295"/>
          <p:cNvSpPr txBox="1">
            <a:spLocks noChangeArrowheads="1"/>
          </p:cNvSpPr>
          <p:nvPr/>
        </p:nvSpPr>
        <p:spPr bwMode="auto">
          <a:xfrm>
            <a:off x="2233613" y="609758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FF99"/>
                </a:solidFill>
                <a:latin typeface="Arial" panose="020B0604020202020204" pitchFamily="34" charset="0"/>
              </a:rPr>
              <a:t>10</a:t>
            </a:r>
            <a:endParaRPr lang="en-US" altLang="zh-CN" sz="2000">
              <a:solidFill>
                <a:srgbClr val="CCFF99"/>
              </a:solidFill>
              <a:latin typeface="Arial" panose="020B0604020202020204" pitchFamily="34" charset="0"/>
            </a:endParaRPr>
          </a:p>
        </p:txBody>
      </p:sp>
      <p:sp>
        <p:nvSpPr>
          <p:cNvPr id="262297" name="文本框 262296"/>
          <p:cNvSpPr txBox="1">
            <a:spLocks noChangeArrowheads="1"/>
          </p:cNvSpPr>
          <p:nvPr/>
        </p:nvSpPr>
        <p:spPr bwMode="auto">
          <a:xfrm>
            <a:off x="7378700" y="38084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4</a:t>
            </a:r>
            <a:endParaRPr lang="en-US" altLang="zh-CN" sz="2000">
              <a:latin typeface="Arial" panose="020B0604020202020204" pitchFamily="34" charset="0"/>
            </a:endParaRPr>
          </a:p>
        </p:txBody>
      </p:sp>
      <p:sp>
        <p:nvSpPr>
          <p:cNvPr id="262298" name="文本框 262297"/>
          <p:cNvSpPr txBox="1">
            <a:spLocks noChangeArrowheads="1"/>
          </p:cNvSpPr>
          <p:nvPr/>
        </p:nvSpPr>
        <p:spPr bwMode="auto">
          <a:xfrm>
            <a:off x="8172450" y="43846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5</a:t>
            </a:r>
            <a:endParaRPr lang="en-US" altLang="zh-CN" sz="2000">
              <a:latin typeface="Arial" panose="020B0604020202020204" pitchFamily="34" charset="0"/>
            </a:endParaRPr>
          </a:p>
        </p:txBody>
      </p:sp>
      <p:sp>
        <p:nvSpPr>
          <p:cNvPr id="262299" name="文本框 262298"/>
          <p:cNvSpPr txBox="1">
            <a:spLocks noChangeArrowheads="1"/>
          </p:cNvSpPr>
          <p:nvPr/>
        </p:nvSpPr>
        <p:spPr bwMode="auto">
          <a:xfrm>
            <a:off x="5508625" y="37195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29</a:t>
            </a:r>
            <a:endParaRPr lang="en-US" altLang="zh-CN" sz="2000">
              <a:latin typeface="Arial" panose="020B0604020202020204" pitchFamily="34" charset="0"/>
            </a:endParaRPr>
          </a:p>
        </p:txBody>
      </p:sp>
      <p:sp>
        <p:nvSpPr>
          <p:cNvPr id="262300" name="文本框 262299"/>
          <p:cNvSpPr txBox="1">
            <a:spLocks noChangeArrowheads="1"/>
          </p:cNvSpPr>
          <p:nvPr/>
        </p:nvSpPr>
        <p:spPr bwMode="auto">
          <a:xfrm>
            <a:off x="6443663" y="3808413"/>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301" name="文本框 262300"/>
          <p:cNvSpPr txBox="1">
            <a:spLocks noChangeArrowheads="1"/>
          </p:cNvSpPr>
          <p:nvPr/>
        </p:nvSpPr>
        <p:spPr bwMode="auto">
          <a:xfrm>
            <a:off x="6384925" y="265588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chemeClr val="hlink"/>
                </a:solidFill>
                <a:latin typeface="Arial" panose="020B0604020202020204" pitchFamily="34" charset="0"/>
              </a:rPr>
              <a:t>11</a:t>
            </a:r>
            <a:endParaRPr lang="en-US" altLang="zh-CN" sz="2000">
              <a:solidFill>
                <a:schemeClr val="hlink"/>
              </a:solidFill>
              <a:latin typeface="Arial" panose="020B0604020202020204" pitchFamily="34" charset="0"/>
            </a:endParaRPr>
          </a:p>
        </p:txBody>
      </p:sp>
      <p:sp>
        <p:nvSpPr>
          <p:cNvPr id="262302" name="文本框 262301"/>
          <p:cNvSpPr txBox="1">
            <a:spLocks noChangeArrowheads="1"/>
          </p:cNvSpPr>
          <p:nvPr/>
        </p:nvSpPr>
        <p:spPr bwMode="auto">
          <a:xfrm>
            <a:off x="2195513" y="44259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chemeClr val="hlink"/>
                </a:solidFill>
                <a:latin typeface="Arial" panose="020B0604020202020204" pitchFamily="34" charset="0"/>
              </a:rPr>
              <a:t>11</a:t>
            </a:r>
            <a:endParaRPr lang="en-US" altLang="zh-CN" sz="2000">
              <a:solidFill>
                <a:schemeClr val="hlink"/>
              </a:solidFill>
              <a:latin typeface="Arial" panose="020B0604020202020204" pitchFamily="34" charset="0"/>
            </a:endParaRPr>
          </a:p>
        </p:txBody>
      </p:sp>
      <p:sp>
        <p:nvSpPr>
          <p:cNvPr id="262303" name="文本框 262302"/>
          <p:cNvSpPr txBox="1">
            <a:spLocks noChangeArrowheads="1"/>
          </p:cNvSpPr>
          <p:nvPr/>
        </p:nvSpPr>
        <p:spPr bwMode="auto">
          <a:xfrm>
            <a:off x="6443663" y="438467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304" name="文本框 262303"/>
          <p:cNvSpPr txBox="1">
            <a:spLocks noChangeArrowheads="1"/>
          </p:cNvSpPr>
          <p:nvPr/>
        </p:nvSpPr>
        <p:spPr bwMode="auto">
          <a:xfrm>
            <a:off x="2195513" y="501808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FF99"/>
                </a:solidFill>
                <a:latin typeface="Arial" panose="020B0604020202020204" pitchFamily="34" charset="0"/>
              </a:rPr>
              <a:t>12</a:t>
            </a:r>
            <a:endParaRPr lang="en-US" altLang="zh-CN" sz="2000">
              <a:solidFill>
                <a:srgbClr val="CCFF99"/>
              </a:solidFill>
              <a:latin typeface="Arial" panose="020B0604020202020204" pitchFamily="34" charset="0"/>
            </a:endParaRPr>
          </a:p>
        </p:txBody>
      </p:sp>
      <p:sp>
        <p:nvSpPr>
          <p:cNvPr id="262305" name="文本框 262304"/>
          <p:cNvSpPr txBox="1">
            <a:spLocks noChangeArrowheads="1"/>
          </p:cNvSpPr>
          <p:nvPr/>
        </p:nvSpPr>
        <p:spPr bwMode="auto">
          <a:xfrm>
            <a:off x="6372225" y="32321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FF99"/>
                </a:solidFill>
                <a:latin typeface="Arial" panose="020B0604020202020204" pitchFamily="34" charset="0"/>
              </a:rPr>
              <a:t>12</a:t>
            </a:r>
            <a:endParaRPr lang="en-US" altLang="zh-CN" sz="2000">
              <a:solidFill>
                <a:srgbClr val="CCFF99"/>
              </a:solidFill>
              <a:latin typeface="Arial" panose="020B0604020202020204" pitchFamily="34" charset="0"/>
            </a:endParaRPr>
          </a:p>
        </p:txBody>
      </p:sp>
      <p:sp>
        <p:nvSpPr>
          <p:cNvPr id="262306" name="文本框 262305"/>
          <p:cNvSpPr txBox="1">
            <a:spLocks noChangeArrowheads="1"/>
          </p:cNvSpPr>
          <p:nvPr/>
        </p:nvSpPr>
        <p:spPr bwMode="auto">
          <a:xfrm>
            <a:off x="7272338" y="438467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10</a:t>
            </a:r>
            <a:endParaRPr lang="en-US" altLang="zh-CN" sz="2000">
              <a:latin typeface="Arial" panose="020B0604020202020204" pitchFamily="34" charset="0"/>
            </a:endParaRPr>
          </a:p>
        </p:txBody>
      </p:sp>
      <p:sp>
        <p:nvSpPr>
          <p:cNvPr id="262307" name="文本框 262306"/>
          <p:cNvSpPr txBox="1">
            <a:spLocks noChangeArrowheads="1"/>
          </p:cNvSpPr>
          <p:nvPr/>
        </p:nvSpPr>
        <p:spPr bwMode="auto">
          <a:xfrm>
            <a:off x="5508625" y="428466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42</a:t>
            </a:r>
            <a:endParaRPr lang="en-US" altLang="zh-CN" sz="2000">
              <a:latin typeface="Arial" panose="020B0604020202020204" pitchFamily="34" charset="0"/>
            </a:endParaRPr>
          </a:p>
        </p:txBody>
      </p:sp>
      <p:sp>
        <p:nvSpPr>
          <p:cNvPr id="262308" name="文本框 262307"/>
          <p:cNvSpPr txBox="1">
            <a:spLocks noChangeArrowheads="1"/>
          </p:cNvSpPr>
          <p:nvPr/>
        </p:nvSpPr>
        <p:spPr bwMode="auto">
          <a:xfrm>
            <a:off x="6443663" y="5529263"/>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309" name="文本框 262308"/>
          <p:cNvSpPr txBox="1">
            <a:spLocks noChangeArrowheads="1"/>
          </p:cNvSpPr>
          <p:nvPr/>
        </p:nvSpPr>
        <p:spPr bwMode="auto">
          <a:xfrm>
            <a:off x="7380288" y="4960938"/>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310" name="文本框 262309"/>
          <p:cNvSpPr txBox="1">
            <a:spLocks noChangeArrowheads="1"/>
          </p:cNvSpPr>
          <p:nvPr/>
        </p:nvSpPr>
        <p:spPr bwMode="auto">
          <a:xfrm>
            <a:off x="8101013" y="496093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11</a:t>
            </a:r>
            <a:endParaRPr lang="en-US" altLang="zh-CN" sz="2000">
              <a:latin typeface="Arial" panose="020B0604020202020204" pitchFamily="34" charset="0"/>
            </a:endParaRPr>
          </a:p>
        </p:txBody>
      </p:sp>
      <p:sp>
        <p:nvSpPr>
          <p:cNvPr id="262311" name="文本框 262310"/>
          <p:cNvSpPr txBox="1">
            <a:spLocks noChangeArrowheads="1"/>
          </p:cNvSpPr>
          <p:nvPr/>
        </p:nvSpPr>
        <p:spPr bwMode="auto">
          <a:xfrm>
            <a:off x="5508625" y="496093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58</a:t>
            </a:r>
            <a:endParaRPr lang="en-US" altLang="zh-CN" sz="2000">
              <a:latin typeface="Arial" panose="020B0604020202020204" pitchFamily="34" charset="0"/>
            </a:endParaRPr>
          </a:p>
        </p:txBody>
      </p:sp>
      <p:sp>
        <p:nvSpPr>
          <p:cNvPr id="262312" name="文本框 262311"/>
          <p:cNvSpPr txBox="1">
            <a:spLocks noChangeArrowheads="1"/>
          </p:cNvSpPr>
          <p:nvPr/>
        </p:nvSpPr>
        <p:spPr bwMode="auto">
          <a:xfrm>
            <a:off x="6383338" y="384968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13</a:t>
            </a:r>
            <a:endParaRPr lang="en-US" altLang="zh-CN" sz="2000">
              <a:latin typeface="Arial" panose="020B0604020202020204" pitchFamily="34" charset="0"/>
            </a:endParaRPr>
          </a:p>
        </p:txBody>
      </p:sp>
      <p:sp>
        <p:nvSpPr>
          <p:cNvPr id="262313" name="文本框 262312"/>
          <p:cNvSpPr txBox="1">
            <a:spLocks noChangeArrowheads="1"/>
          </p:cNvSpPr>
          <p:nvPr/>
        </p:nvSpPr>
        <p:spPr bwMode="auto">
          <a:xfrm>
            <a:off x="2233613" y="271303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13</a:t>
            </a:r>
            <a:endParaRPr lang="en-US" altLang="zh-CN" sz="2000">
              <a:latin typeface="Arial" panose="020B0604020202020204" pitchFamily="34" charset="0"/>
            </a:endParaRPr>
          </a:p>
        </p:txBody>
      </p:sp>
      <p:sp>
        <p:nvSpPr>
          <p:cNvPr id="262314" name="文本框 262313"/>
          <p:cNvSpPr txBox="1">
            <a:spLocks noChangeArrowheads="1"/>
          </p:cNvSpPr>
          <p:nvPr/>
        </p:nvSpPr>
        <p:spPr bwMode="auto">
          <a:xfrm>
            <a:off x="5435600" y="5537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100</a:t>
            </a:r>
            <a:endParaRPr lang="en-US" altLang="zh-CN" sz="2000">
              <a:latin typeface="Arial" panose="020B0604020202020204" pitchFamily="34" charset="0"/>
            </a:endParaRPr>
          </a:p>
        </p:txBody>
      </p:sp>
      <p:sp>
        <p:nvSpPr>
          <p:cNvPr id="262315" name="文本框 262314"/>
          <p:cNvSpPr txBox="1">
            <a:spLocks noChangeArrowheads="1"/>
          </p:cNvSpPr>
          <p:nvPr/>
        </p:nvSpPr>
        <p:spPr bwMode="auto">
          <a:xfrm>
            <a:off x="6443663" y="5516563"/>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a:t>
            </a:r>
            <a:endParaRPr lang="en-US" altLang="zh-CN" sz="2000">
              <a:latin typeface="Arial" panose="020B0604020202020204" pitchFamily="34" charset="0"/>
            </a:endParaRPr>
          </a:p>
        </p:txBody>
      </p:sp>
      <p:sp>
        <p:nvSpPr>
          <p:cNvPr id="262316" name="文本框 262315"/>
          <p:cNvSpPr txBox="1">
            <a:spLocks noChangeArrowheads="1"/>
          </p:cNvSpPr>
          <p:nvPr/>
        </p:nvSpPr>
        <p:spPr bwMode="auto">
          <a:xfrm>
            <a:off x="8101013" y="551656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13</a:t>
            </a:r>
            <a:endParaRPr lang="en-US" altLang="zh-CN" sz="2000">
              <a:latin typeface="Arial" panose="020B0604020202020204" pitchFamily="34" charset="0"/>
            </a:endParaRPr>
          </a:p>
        </p:txBody>
      </p:sp>
      <p:sp>
        <p:nvSpPr>
          <p:cNvPr id="262317" name="文本框 262316"/>
          <p:cNvSpPr txBox="1">
            <a:spLocks noChangeArrowheads="1"/>
          </p:cNvSpPr>
          <p:nvPr/>
        </p:nvSpPr>
        <p:spPr bwMode="auto">
          <a:xfrm>
            <a:off x="7308850" y="55372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12</a:t>
            </a:r>
            <a:endParaRPr lang="en-US" altLang="zh-CN" sz="2000">
              <a:latin typeface="Arial" panose="020B0604020202020204" pitchFamily="34" charset="0"/>
            </a:endParaRPr>
          </a:p>
        </p:txBody>
      </p:sp>
      <p:sp>
        <p:nvSpPr>
          <p:cNvPr id="262318" name="文本框 262317"/>
          <p:cNvSpPr txBox="1">
            <a:spLocks noChangeArrowheads="1"/>
          </p:cNvSpPr>
          <p:nvPr/>
        </p:nvSpPr>
        <p:spPr bwMode="auto">
          <a:xfrm>
            <a:off x="6372225" y="49768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14</a:t>
            </a:r>
            <a:endParaRPr lang="en-US" altLang="zh-CN" sz="2000">
              <a:latin typeface="Arial" panose="020B0604020202020204" pitchFamily="34" charset="0"/>
            </a:endParaRPr>
          </a:p>
        </p:txBody>
      </p:sp>
      <p:sp>
        <p:nvSpPr>
          <p:cNvPr id="262319" name="文本框 262318"/>
          <p:cNvSpPr txBox="1">
            <a:spLocks noChangeArrowheads="1"/>
          </p:cNvSpPr>
          <p:nvPr/>
        </p:nvSpPr>
        <p:spPr bwMode="auto">
          <a:xfrm>
            <a:off x="6372225" y="436562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latin typeface="Arial" panose="020B0604020202020204" pitchFamily="34" charset="0"/>
              </a:rPr>
              <a:t>14</a:t>
            </a:r>
            <a:endParaRPr lang="en-US" altLang="zh-CN" sz="2000">
              <a:latin typeface="Arial" panose="020B0604020202020204" pitchFamily="34" charset="0"/>
            </a:endParaRPr>
          </a:p>
        </p:txBody>
      </p:sp>
      <p:sp>
        <p:nvSpPr>
          <p:cNvPr id="262320" name="文本框 262319"/>
          <p:cNvSpPr txBox="1"/>
          <p:nvPr/>
        </p:nvSpPr>
        <p:spPr>
          <a:xfrm>
            <a:off x="1039813" y="3697288"/>
            <a:ext cx="325437" cy="396875"/>
          </a:xfrm>
          <a:prstGeom prst="rect">
            <a:avLst/>
          </a:prstGeom>
          <a:noFill/>
          <a:ln w="9525">
            <a:noFill/>
          </a:ln>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zh-CN" sz="2000" noProof="1">
                <a:solidFill>
                  <a:srgbClr val="FF0000"/>
                </a:solidFill>
                <a:effectLst>
                  <a:outerShdw blurRad="38100" dist="38100" dir="2700000" algn="tl">
                    <a:srgbClr val="C0C0C0"/>
                  </a:outerShdw>
                </a:effectLst>
                <a:latin typeface="Arial" panose="020B0604020202020204" pitchFamily="34" charset="0"/>
              </a:rPr>
              <a:t>8</a:t>
            </a:r>
            <a:endParaRPr lang="zh-CN" altLang="zh-CN" sz="2000" noProof="1">
              <a:solidFill>
                <a:srgbClr val="FF0000"/>
              </a:solidFill>
              <a:effectLst>
                <a:outerShdw blurRad="38100" dist="38100" dir="2700000" algn="tl">
                  <a:srgbClr val="C0C0C0"/>
                </a:outerShdw>
              </a:effectLst>
              <a:latin typeface="Arial" panose="020B0604020202020204" pitchFamily="34" charset="0"/>
            </a:endParaRPr>
          </a:p>
        </p:txBody>
      </p:sp>
      <p:sp>
        <p:nvSpPr>
          <p:cNvPr id="262321" name="文本框 262320"/>
          <p:cNvSpPr txBox="1"/>
          <p:nvPr/>
        </p:nvSpPr>
        <p:spPr>
          <a:xfrm>
            <a:off x="466725" y="3697288"/>
            <a:ext cx="325438" cy="396875"/>
          </a:xfrm>
          <a:prstGeom prst="rect">
            <a:avLst/>
          </a:prstGeom>
          <a:noFill/>
          <a:ln w="9525">
            <a:noFill/>
          </a:ln>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zh-CN" sz="2000" noProof="1">
                <a:solidFill>
                  <a:srgbClr val="FF0000"/>
                </a:solidFill>
                <a:effectLst>
                  <a:outerShdw blurRad="38100" dist="38100" dir="2700000" algn="tl">
                    <a:srgbClr val="C0C0C0"/>
                  </a:outerShdw>
                </a:effectLst>
                <a:latin typeface="Arial" panose="020B0604020202020204" pitchFamily="34" charset="0"/>
              </a:rPr>
              <a:t>3</a:t>
            </a:r>
            <a:endParaRPr lang="zh-CN" altLang="zh-CN" sz="2000" noProof="1">
              <a:solidFill>
                <a:srgbClr val="FF0000"/>
              </a:solidFill>
              <a:effectLst>
                <a:outerShdw blurRad="38100" dist="38100" dir="2700000" algn="tl">
                  <a:srgbClr val="C0C0C0"/>
                </a:outerShdw>
              </a:effectLst>
              <a:latin typeface="Arial" panose="020B0604020202020204" pitchFamily="34" charset="0"/>
            </a:endParaRPr>
          </a:p>
        </p:txBody>
      </p:sp>
      <p:sp>
        <p:nvSpPr>
          <p:cNvPr id="262322" name="文本框 262321"/>
          <p:cNvSpPr txBox="1">
            <a:spLocks noChangeArrowheads="1"/>
          </p:cNvSpPr>
          <p:nvPr/>
        </p:nvSpPr>
        <p:spPr bwMode="auto">
          <a:xfrm>
            <a:off x="2339975" y="38512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00FF"/>
                </a:solidFill>
                <a:latin typeface="Arial" panose="020B0604020202020204" pitchFamily="34" charset="0"/>
              </a:rPr>
              <a:t>9</a:t>
            </a:r>
            <a:endParaRPr lang="en-US" altLang="zh-CN" sz="2000">
              <a:solidFill>
                <a:srgbClr val="CC00FF"/>
              </a:solidFill>
              <a:latin typeface="Arial" panose="020B0604020202020204" pitchFamily="34" charset="0"/>
            </a:endParaRPr>
          </a:p>
        </p:txBody>
      </p:sp>
      <p:sp>
        <p:nvSpPr>
          <p:cNvPr id="262323" name="文本框 262322"/>
          <p:cNvSpPr txBox="1">
            <a:spLocks noChangeArrowheads="1"/>
          </p:cNvSpPr>
          <p:nvPr/>
        </p:nvSpPr>
        <p:spPr bwMode="auto">
          <a:xfrm>
            <a:off x="4772025" y="2616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00FF"/>
                </a:solidFill>
                <a:latin typeface="Arial" panose="020B0604020202020204" pitchFamily="34" charset="0"/>
              </a:rPr>
              <a:t>9</a:t>
            </a:r>
            <a:endParaRPr lang="en-US" altLang="zh-CN" sz="2000">
              <a:solidFill>
                <a:srgbClr val="CC00FF"/>
              </a:solidFill>
              <a:latin typeface="Arial" panose="020B0604020202020204" pitchFamily="34" charset="0"/>
            </a:endParaRPr>
          </a:p>
        </p:txBody>
      </p:sp>
      <p:sp>
        <p:nvSpPr>
          <p:cNvPr id="262324" name="文本框 262323"/>
          <p:cNvSpPr txBox="1">
            <a:spLocks noChangeArrowheads="1"/>
          </p:cNvSpPr>
          <p:nvPr/>
        </p:nvSpPr>
        <p:spPr bwMode="auto">
          <a:xfrm>
            <a:off x="6381750" y="26606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00CC00"/>
                </a:solidFill>
                <a:latin typeface="Arial" panose="020B0604020202020204" pitchFamily="34" charset="0"/>
              </a:rPr>
              <a:t>11</a:t>
            </a:r>
            <a:endParaRPr lang="en-US" altLang="zh-CN" sz="2000">
              <a:solidFill>
                <a:srgbClr val="00CC00"/>
              </a:solidFill>
              <a:latin typeface="Arial" panose="020B0604020202020204" pitchFamily="34" charset="0"/>
            </a:endParaRPr>
          </a:p>
        </p:txBody>
      </p:sp>
      <p:sp>
        <p:nvSpPr>
          <p:cNvPr id="262325" name="文本框 262324"/>
          <p:cNvSpPr txBox="1">
            <a:spLocks noChangeArrowheads="1"/>
          </p:cNvSpPr>
          <p:nvPr/>
        </p:nvSpPr>
        <p:spPr bwMode="auto">
          <a:xfrm>
            <a:off x="4776788" y="36449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00CC00"/>
                </a:solidFill>
                <a:latin typeface="Arial" panose="020B0604020202020204" pitchFamily="34" charset="0"/>
              </a:rPr>
              <a:t>11</a:t>
            </a:r>
            <a:endParaRPr lang="en-US" altLang="zh-CN" sz="2000">
              <a:solidFill>
                <a:srgbClr val="00CC00"/>
              </a:solidFill>
              <a:latin typeface="Arial" panose="020B0604020202020204" pitchFamily="34" charset="0"/>
            </a:endParaRPr>
          </a:p>
        </p:txBody>
      </p:sp>
      <p:sp>
        <p:nvSpPr>
          <p:cNvPr id="262326" name="文本框 262325"/>
          <p:cNvSpPr txBox="1"/>
          <p:nvPr/>
        </p:nvSpPr>
        <p:spPr>
          <a:xfrm>
            <a:off x="7375525" y="2660650"/>
            <a:ext cx="325438" cy="396875"/>
          </a:xfrm>
          <a:prstGeom prst="rect">
            <a:avLst/>
          </a:prstGeom>
          <a:noFill/>
          <a:ln w="9525">
            <a:noFill/>
          </a:ln>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zh-CN" sz="2000" noProof="1">
                <a:solidFill>
                  <a:srgbClr val="FF0000"/>
                </a:solidFill>
                <a:effectLst>
                  <a:outerShdw blurRad="38100" dist="38100" dir="2700000" algn="tl">
                    <a:srgbClr val="C0C0C0"/>
                  </a:outerShdw>
                </a:effectLst>
                <a:latin typeface="Arial" panose="020B0604020202020204" pitchFamily="34" charset="0"/>
              </a:rPr>
              <a:t>3</a:t>
            </a:r>
            <a:endParaRPr lang="zh-CN" altLang="zh-CN" sz="2000" noProof="1">
              <a:solidFill>
                <a:srgbClr val="FF0000"/>
              </a:solidFill>
              <a:effectLst>
                <a:outerShdw blurRad="38100" dist="38100" dir="2700000" algn="tl">
                  <a:srgbClr val="C0C0C0"/>
                </a:outerShdw>
              </a:effectLst>
              <a:latin typeface="Arial" panose="020B0604020202020204" pitchFamily="34" charset="0"/>
            </a:endParaRPr>
          </a:p>
        </p:txBody>
      </p:sp>
      <p:sp>
        <p:nvSpPr>
          <p:cNvPr id="262327" name="文本框 262326"/>
          <p:cNvSpPr txBox="1">
            <a:spLocks noChangeArrowheads="1"/>
          </p:cNvSpPr>
          <p:nvPr/>
        </p:nvSpPr>
        <p:spPr bwMode="auto">
          <a:xfrm>
            <a:off x="8167688" y="38100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CC00FF"/>
                </a:solidFill>
                <a:latin typeface="Arial" panose="020B0604020202020204" pitchFamily="34" charset="0"/>
              </a:rPr>
              <a:t>9</a:t>
            </a:r>
            <a:endParaRPr lang="en-US" altLang="zh-CN" sz="2000">
              <a:solidFill>
                <a:srgbClr val="CC00FF"/>
              </a:solidFill>
              <a:latin typeface="Arial" panose="020B0604020202020204" pitchFamily="34" charset="0"/>
            </a:endParaRPr>
          </a:p>
        </p:txBody>
      </p:sp>
      <p:sp>
        <p:nvSpPr>
          <p:cNvPr id="262328" name="文本框 262327"/>
          <p:cNvSpPr txBox="1">
            <a:spLocks noChangeArrowheads="1"/>
          </p:cNvSpPr>
          <p:nvPr/>
        </p:nvSpPr>
        <p:spPr bwMode="auto">
          <a:xfrm>
            <a:off x="6388100" y="38227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FF6600"/>
                </a:solidFill>
                <a:latin typeface="Arial" panose="020B0604020202020204" pitchFamily="34" charset="0"/>
              </a:rPr>
              <a:t>13</a:t>
            </a:r>
            <a:endParaRPr lang="en-US" altLang="zh-CN" sz="2000">
              <a:solidFill>
                <a:srgbClr val="FF6600"/>
              </a:solidFill>
              <a:latin typeface="Arial" panose="020B0604020202020204" pitchFamily="34" charset="0"/>
            </a:endParaRPr>
          </a:p>
        </p:txBody>
      </p:sp>
      <p:sp>
        <p:nvSpPr>
          <p:cNvPr id="262329" name="文本框 262328"/>
          <p:cNvSpPr txBox="1">
            <a:spLocks noChangeArrowheads="1"/>
          </p:cNvSpPr>
          <p:nvPr/>
        </p:nvSpPr>
        <p:spPr bwMode="auto">
          <a:xfrm>
            <a:off x="4762500" y="4757738"/>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FF6600"/>
                </a:solidFill>
                <a:latin typeface="Arial" panose="020B0604020202020204" pitchFamily="34" charset="0"/>
              </a:rPr>
              <a:t>13</a:t>
            </a:r>
            <a:endParaRPr lang="en-US" altLang="zh-CN" sz="2000">
              <a:solidFill>
                <a:srgbClr val="FF6600"/>
              </a:solidFill>
              <a:latin typeface="Arial" panose="020B0604020202020204" pitchFamily="34" charset="0"/>
            </a:endParaRPr>
          </a:p>
        </p:txBody>
      </p:sp>
      <p:sp>
        <p:nvSpPr>
          <p:cNvPr id="262330" name="文本框 262329"/>
          <p:cNvSpPr txBox="1">
            <a:spLocks noChangeArrowheads="1"/>
          </p:cNvSpPr>
          <p:nvPr/>
        </p:nvSpPr>
        <p:spPr bwMode="auto">
          <a:xfrm>
            <a:off x="8088313" y="49657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00CC00"/>
                </a:solidFill>
                <a:latin typeface="Arial" panose="020B0604020202020204" pitchFamily="34" charset="0"/>
              </a:rPr>
              <a:t>11</a:t>
            </a:r>
            <a:endParaRPr lang="en-US" altLang="zh-CN" sz="2000">
              <a:solidFill>
                <a:srgbClr val="00CC00"/>
              </a:solidFill>
              <a:latin typeface="Arial" panose="020B0604020202020204" pitchFamily="34" charset="0"/>
            </a:endParaRPr>
          </a:p>
        </p:txBody>
      </p:sp>
      <p:sp>
        <p:nvSpPr>
          <p:cNvPr id="262331" name="文本框 262330"/>
          <p:cNvSpPr txBox="1">
            <a:spLocks noChangeArrowheads="1"/>
          </p:cNvSpPr>
          <p:nvPr/>
        </p:nvSpPr>
        <p:spPr bwMode="auto">
          <a:xfrm>
            <a:off x="8088313" y="551656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FF6600"/>
                </a:solidFill>
                <a:latin typeface="Arial" panose="020B0604020202020204" pitchFamily="34" charset="0"/>
              </a:rPr>
              <a:t>13</a:t>
            </a:r>
            <a:endParaRPr lang="en-US" altLang="zh-CN" sz="2000">
              <a:solidFill>
                <a:srgbClr val="FF6600"/>
              </a:solidFill>
              <a:latin typeface="Arial" panose="020B0604020202020204" pitchFamily="34" charset="0"/>
            </a:endParaRPr>
          </a:p>
        </p:txBody>
      </p:sp>
      <p:sp>
        <p:nvSpPr>
          <p:cNvPr id="262332" name="文本框 262331"/>
          <p:cNvSpPr txBox="1">
            <a:spLocks noChangeArrowheads="1"/>
          </p:cNvSpPr>
          <p:nvPr/>
        </p:nvSpPr>
        <p:spPr bwMode="auto">
          <a:xfrm>
            <a:off x="4779963" y="533400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8E325C"/>
                </a:solidFill>
                <a:latin typeface="Arial" panose="020B0604020202020204" pitchFamily="34" charset="0"/>
              </a:rPr>
              <a:t>14</a:t>
            </a:r>
            <a:endParaRPr lang="en-US" altLang="zh-CN" sz="2000">
              <a:solidFill>
                <a:srgbClr val="8E325C"/>
              </a:solidFill>
              <a:latin typeface="Arial" panose="020B0604020202020204" pitchFamily="34" charset="0"/>
            </a:endParaRPr>
          </a:p>
        </p:txBody>
      </p:sp>
      <p:sp>
        <p:nvSpPr>
          <p:cNvPr id="262333" name="文本框 262332"/>
          <p:cNvSpPr txBox="1">
            <a:spLocks noChangeArrowheads="1"/>
          </p:cNvSpPr>
          <p:nvPr/>
        </p:nvSpPr>
        <p:spPr bwMode="auto">
          <a:xfrm>
            <a:off x="6388100" y="496887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en-US" altLang="zh-CN" sz="2000">
                <a:solidFill>
                  <a:srgbClr val="8E325C"/>
                </a:solidFill>
                <a:latin typeface="Arial" panose="020B0604020202020204" pitchFamily="34" charset="0"/>
              </a:rPr>
              <a:t>14</a:t>
            </a:r>
            <a:endParaRPr lang="en-US" altLang="zh-CN" sz="2000">
              <a:solidFill>
                <a:srgbClr val="8E325C"/>
              </a:solidFill>
              <a:latin typeface="Arial" panose="020B0604020202020204" pitchFamily="34" charset="0"/>
            </a:endParaRPr>
          </a:p>
        </p:txBody>
      </p:sp>
      <p:sp>
        <p:nvSpPr>
          <p:cNvPr id="121022" name="矩形 262333"/>
          <p:cNvSpPr>
            <a:spLocks noChangeArrowheads="1"/>
          </p:cNvSpPr>
          <p:nvPr/>
        </p:nvSpPr>
        <p:spPr bwMode="auto">
          <a:xfrm>
            <a:off x="1270000" y="407988"/>
            <a:ext cx="6934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FontTx/>
              <a:buNone/>
            </a:pPr>
            <a:r>
              <a:rPr lang="en-US" altLang="zh-CN">
                <a:latin typeface="Times New Roman" panose="02020603050405020304" pitchFamily="18" charset="0"/>
                <a:ea typeface="楷体_GB2312" pitchFamily="49" charset="-122"/>
              </a:rPr>
              <a:t>ht[]</a:t>
            </a:r>
            <a:r>
              <a:rPr lang="zh-CN" altLang="en-US">
                <a:latin typeface="Times New Roman" panose="02020603050405020304" pitchFamily="18" charset="0"/>
                <a:ea typeface="楷体_GB2312" pitchFamily="49" charset="-122"/>
              </a:rPr>
              <a:t>数组在构造哈夫曼树过程中的变化</a:t>
            </a:r>
            <a:endParaRPr lang="zh-CN" altLang="en-US">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2270"/>
                                        </p:tgtEl>
                                        <p:attrNameLst>
                                          <p:attrName>style.visibility</p:attrName>
                                        </p:attrNameLst>
                                      </p:cBhvr>
                                      <p:to>
                                        <p:strVal val="visible"/>
                                      </p:to>
                                    </p:set>
                                    <p:animEffect transition="in" filter="wipe(down)">
                                      <p:cBhvr>
                                        <p:cTn id="7" dur="500"/>
                                        <p:tgtEl>
                                          <p:spTgt spid="2622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2271"/>
                                        </p:tgtEl>
                                        <p:attrNameLst>
                                          <p:attrName>style.visibility</p:attrName>
                                        </p:attrNameLst>
                                      </p:cBhvr>
                                      <p:to>
                                        <p:strVal val="visible"/>
                                      </p:to>
                                    </p:set>
                                    <p:animEffect transition="in" filter="wipe(down)">
                                      <p:cBhvr>
                                        <p:cTn id="10" dur="500"/>
                                        <p:tgtEl>
                                          <p:spTgt spid="26227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2273"/>
                                        </p:tgtEl>
                                        <p:attrNameLst>
                                          <p:attrName>style.visibility</p:attrName>
                                        </p:attrNameLst>
                                      </p:cBhvr>
                                      <p:to>
                                        <p:strVal val="visible"/>
                                      </p:to>
                                    </p:set>
                                    <p:animEffect transition="in" filter="wipe(down)">
                                      <p:cBhvr>
                                        <p:cTn id="13" dur="500"/>
                                        <p:tgtEl>
                                          <p:spTgt spid="26227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62272"/>
                                        </p:tgtEl>
                                        <p:attrNameLst>
                                          <p:attrName>style.visibility</p:attrName>
                                        </p:attrNameLst>
                                      </p:cBhvr>
                                      <p:to>
                                        <p:strVal val="visible"/>
                                      </p:to>
                                    </p:set>
                                    <p:animEffect transition="in" filter="wipe(down)">
                                      <p:cBhvr>
                                        <p:cTn id="16" dur="500"/>
                                        <p:tgtEl>
                                          <p:spTgt spid="26227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62275"/>
                                        </p:tgtEl>
                                        <p:attrNameLst>
                                          <p:attrName>style.visibility</p:attrName>
                                        </p:attrNameLst>
                                      </p:cBhvr>
                                      <p:to>
                                        <p:strVal val="visible"/>
                                      </p:to>
                                    </p:set>
                                    <p:animEffect transition="in" filter="wipe(down)">
                                      <p:cBhvr>
                                        <p:cTn id="19" dur="500"/>
                                        <p:tgtEl>
                                          <p:spTgt spid="26227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2274"/>
                                        </p:tgtEl>
                                        <p:attrNameLst>
                                          <p:attrName>style.visibility</p:attrName>
                                        </p:attrNameLst>
                                      </p:cBhvr>
                                      <p:to>
                                        <p:strVal val="visible"/>
                                      </p:to>
                                    </p:set>
                                    <p:animEffect transition="in" filter="wipe(down)">
                                      <p:cBhvr>
                                        <p:cTn id="22" dur="500"/>
                                        <p:tgtEl>
                                          <p:spTgt spid="26227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62277"/>
                                        </p:tgtEl>
                                        <p:attrNameLst>
                                          <p:attrName>style.visibility</p:attrName>
                                        </p:attrNameLst>
                                      </p:cBhvr>
                                      <p:to>
                                        <p:strVal val="visible"/>
                                      </p:to>
                                    </p:set>
                                    <p:animEffect transition="in" filter="wipe(down)">
                                      <p:cBhvr>
                                        <p:cTn id="25" dur="500"/>
                                        <p:tgtEl>
                                          <p:spTgt spid="26227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62276"/>
                                        </p:tgtEl>
                                        <p:attrNameLst>
                                          <p:attrName>style.visibility</p:attrName>
                                        </p:attrNameLst>
                                      </p:cBhvr>
                                      <p:to>
                                        <p:strVal val="visible"/>
                                      </p:to>
                                    </p:set>
                                    <p:animEffect transition="in" filter="wipe(down)">
                                      <p:cBhvr>
                                        <p:cTn id="28" dur="500"/>
                                        <p:tgtEl>
                                          <p:spTgt spid="262276"/>
                                        </p:tgtEl>
                                      </p:cBhvr>
                                    </p:animEffect>
                                  </p:childTnLst>
                                </p:cTn>
                              </p:par>
                              <p:par>
                                <p:cTn id="29" presetID="22" presetClass="entr" presetSubtype="1" fill="hold" nodeType="withEffect">
                                  <p:stCondLst>
                                    <p:cond delay="0"/>
                                  </p:stCondLst>
                                  <p:childTnLst>
                                    <p:set>
                                      <p:cBhvr>
                                        <p:cTn id="30" dur="1" fill="hold">
                                          <p:stCondLst>
                                            <p:cond delay="0"/>
                                          </p:stCondLst>
                                        </p:cTn>
                                        <p:tgtEl>
                                          <p:spTgt spid="262344"/>
                                        </p:tgtEl>
                                        <p:attrNameLst>
                                          <p:attrName>style.visibility</p:attrName>
                                        </p:attrNameLst>
                                      </p:cBhvr>
                                      <p:to>
                                        <p:strVal val="visible"/>
                                      </p:to>
                                    </p:set>
                                    <p:animEffect transition="in" filter="wipe(up)">
                                      <p:cBhvr>
                                        <p:cTn id="31" dur="500"/>
                                        <p:tgtEl>
                                          <p:spTgt spid="2623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62349"/>
                                        </p:tgtEl>
                                        <p:attrNameLst>
                                          <p:attrName>style.visibility</p:attrName>
                                        </p:attrNameLst>
                                      </p:cBhvr>
                                      <p:to>
                                        <p:strVal val="visible"/>
                                      </p:to>
                                    </p:set>
                                    <p:animEffect transition="in" filter="wipe(up)">
                                      <p:cBhvr>
                                        <p:cTn id="36" dur="500"/>
                                        <p:tgtEl>
                                          <p:spTgt spid="26234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262270"/>
                                        </p:tgtEl>
                                      </p:cBhvr>
                                    </p:animEffect>
                                    <p:set>
                                      <p:cBhvr>
                                        <p:cTn id="41" dur="1" fill="hold">
                                          <p:stCondLst>
                                            <p:cond delay="499"/>
                                          </p:stCondLst>
                                        </p:cTn>
                                        <p:tgtEl>
                                          <p:spTgt spid="262270"/>
                                        </p:tgtEl>
                                        <p:attrNameLst>
                                          <p:attrName>style.visibility</p:attrName>
                                        </p:attrNameLst>
                                      </p:cBhvr>
                                      <p:to>
                                        <p:strVal val="hidden"/>
                                      </p:to>
                                    </p:set>
                                  </p:childTnLst>
                                </p:cTn>
                              </p:par>
                              <p:par>
                                <p:cTn id="42" presetID="22" presetClass="entr" presetSubtype="4" fill="hold" grpId="0" nodeType="withEffect">
                                  <p:stCondLst>
                                    <p:cond delay="0"/>
                                  </p:stCondLst>
                                  <p:childTnLst>
                                    <p:set>
                                      <p:cBhvr>
                                        <p:cTn id="43" dur="1" fill="hold">
                                          <p:stCondLst>
                                            <p:cond delay="0"/>
                                          </p:stCondLst>
                                        </p:cTn>
                                        <p:tgtEl>
                                          <p:spTgt spid="262284"/>
                                        </p:tgtEl>
                                        <p:attrNameLst>
                                          <p:attrName>style.visibility</p:attrName>
                                        </p:attrNameLst>
                                      </p:cBhvr>
                                      <p:to>
                                        <p:strVal val="visible"/>
                                      </p:to>
                                    </p:set>
                                    <p:animEffect transition="in" filter="wipe(down)">
                                      <p:cBhvr>
                                        <p:cTn id="44" dur="500"/>
                                        <p:tgtEl>
                                          <p:spTgt spid="262284"/>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62283"/>
                                        </p:tgtEl>
                                        <p:attrNameLst>
                                          <p:attrName>style.visibility</p:attrName>
                                        </p:attrNameLst>
                                      </p:cBhvr>
                                      <p:to>
                                        <p:strVal val="visible"/>
                                      </p:to>
                                    </p:set>
                                    <p:animEffect transition="in" filter="wipe(down)">
                                      <p:cBhvr>
                                        <p:cTn id="47" dur="500"/>
                                        <p:tgtEl>
                                          <p:spTgt spid="262283"/>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62282"/>
                                        </p:tgtEl>
                                        <p:attrNameLst>
                                          <p:attrName>style.visibility</p:attrName>
                                        </p:attrNameLst>
                                      </p:cBhvr>
                                      <p:to>
                                        <p:strVal val="visible"/>
                                      </p:to>
                                    </p:set>
                                    <p:animEffect transition="in" filter="wipe(down)">
                                      <p:cBhvr>
                                        <p:cTn id="50" dur="500"/>
                                        <p:tgtEl>
                                          <p:spTgt spid="26228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62281"/>
                                        </p:tgtEl>
                                        <p:attrNameLst>
                                          <p:attrName>style.visibility</p:attrName>
                                        </p:attrNameLst>
                                      </p:cBhvr>
                                      <p:to>
                                        <p:strVal val="visible"/>
                                      </p:to>
                                    </p:set>
                                    <p:animEffect transition="in" filter="wipe(down)">
                                      <p:cBhvr>
                                        <p:cTn id="53" dur="500"/>
                                        <p:tgtEl>
                                          <p:spTgt spid="262281"/>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62278"/>
                                        </p:tgtEl>
                                        <p:attrNameLst>
                                          <p:attrName>style.visibility</p:attrName>
                                        </p:attrNameLst>
                                      </p:cBhvr>
                                      <p:to>
                                        <p:strVal val="visible"/>
                                      </p:to>
                                    </p:set>
                                    <p:animEffect transition="in" filter="wipe(down)">
                                      <p:cBhvr>
                                        <p:cTn id="56" dur="500"/>
                                        <p:tgtEl>
                                          <p:spTgt spid="26227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62294"/>
                                        </p:tgtEl>
                                        <p:attrNameLst>
                                          <p:attrName>style.visibility</p:attrName>
                                        </p:attrNameLst>
                                      </p:cBhvr>
                                      <p:to>
                                        <p:strVal val="visible"/>
                                      </p:to>
                                    </p:set>
                                    <p:animEffect transition="in" filter="wipe(down)">
                                      <p:cBhvr>
                                        <p:cTn id="59" dur="500"/>
                                        <p:tgtEl>
                                          <p:spTgt spid="262294"/>
                                        </p:tgtEl>
                                      </p:cBhvr>
                                    </p:animEffect>
                                  </p:childTnLst>
                                </p:cTn>
                              </p:par>
                              <p:par>
                                <p:cTn id="60" presetID="22" presetClass="exit" presetSubtype="4" fill="hold" grpId="1" nodeType="withEffect">
                                  <p:stCondLst>
                                    <p:cond delay="0"/>
                                  </p:stCondLst>
                                  <p:childTnLst>
                                    <p:animEffect transition="out" filter="wipe(down)">
                                      <p:cBhvr>
                                        <p:cTn id="61" dur="500"/>
                                        <p:tgtEl>
                                          <p:spTgt spid="262277"/>
                                        </p:tgtEl>
                                      </p:cBhvr>
                                    </p:animEffect>
                                    <p:set>
                                      <p:cBhvr>
                                        <p:cTn id="62" dur="1" fill="hold">
                                          <p:stCondLst>
                                            <p:cond delay="499"/>
                                          </p:stCondLst>
                                        </p:cTn>
                                        <p:tgtEl>
                                          <p:spTgt spid="26227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262273"/>
                                        </p:tgtEl>
                                      </p:cBhvr>
                                    </p:animEffect>
                                    <p:set>
                                      <p:cBhvr>
                                        <p:cTn id="67" dur="1" fill="hold">
                                          <p:stCondLst>
                                            <p:cond delay="499"/>
                                          </p:stCondLst>
                                        </p:cTn>
                                        <p:tgtEl>
                                          <p:spTgt spid="262273"/>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262272"/>
                                        </p:tgtEl>
                                      </p:cBhvr>
                                    </p:animEffect>
                                    <p:set>
                                      <p:cBhvr>
                                        <p:cTn id="70" dur="1" fill="hold">
                                          <p:stCondLst>
                                            <p:cond delay="499"/>
                                          </p:stCondLst>
                                        </p:cTn>
                                        <p:tgtEl>
                                          <p:spTgt spid="262272"/>
                                        </p:tgtEl>
                                        <p:attrNameLst>
                                          <p:attrName>style.visibility</p:attrName>
                                        </p:attrNameLst>
                                      </p:cBhvr>
                                      <p:to>
                                        <p:strVal val="hidden"/>
                                      </p:to>
                                    </p:set>
                                  </p:childTnLst>
                                </p:cTn>
                              </p:par>
                              <p:par>
                                <p:cTn id="71" presetID="22" presetClass="entr" presetSubtype="4" fill="hold" grpId="0" nodeType="withEffect">
                                  <p:stCondLst>
                                    <p:cond delay="0"/>
                                  </p:stCondLst>
                                  <p:childTnLst>
                                    <p:set>
                                      <p:cBhvr>
                                        <p:cTn id="72" dur="1" fill="hold">
                                          <p:stCondLst>
                                            <p:cond delay="0"/>
                                          </p:stCondLst>
                                        </p:cTn>
                                        <p:tgtEl>
                                          <p:spTgt spid="262288"/>
                                        </p:tgtEl>
                                        <p:attrNameLst>
                                          <p:attrName>style.visibility</p:attrName>
                                        </p:attrNameLst>
                                      </p:cBhvr>
                                      <p:to>
                                        <p:strVal val="visible"/>
                                      </p:to>
                                    </p:set>
                                    <p:animEffect transition="in" filter="wipe(down)">
                                      <p:cBhvr>
                                        <p:cTn id="73" dur="500"/>
                                        <p:tgtEl>
                                          <p:spTgt spid="262288"/>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62295"/>
                                        </p:tgtEl>
                                        <p:attrNameLst>
                                          <p:attrName>style.visibility</p:attrName>
                                        </p:attrNameLst>
                                      </p:cBhvr>
                                      <p:to>
                                        <p:strVal val="visible"/>
                                      </p:to>
                                    </p:set>
                                    <p:animEffect transition="in" filter="wipe(down)">
                                      <p:cBhvr>
                                        <p:cTn id="76" dur="500"/>
                                        <p:tgtEl>
                                          <p:spTgt spid="262295"/>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62279"/>
                                        </p:tgtEl>
                                        <p:attrNameLst>
                                          <p:attrName>style.visibility</p:attrName>
                                        </p:attrNameLst>
                                      </p:cBhvr>
                                      <p:to>
                                        <p:strVal val="visible"/>
                                      </p:to>
                                    </p:set>
                                    <p:animEffect transition="in" filter="wipe(down)">
                                      <p:cBhvr>
                                        <p:cTn id="79" dur="500"/>
                                        <p:tgtEl>
                                          <p:spTgt spid="26227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62287"/>
                                        </p:tgtEl>
                                        <p:attrNameLst>
                                          <p:attrName>style.visibility</p:attrName>
                                        </p:attrNameLst>
                                      </p:cBhvr>
                                      <p:to>
                                        <p:strVal val="visible"/>
                                      </p:to>
                                    </p:set>
                                    <p:animEffect transition="in" filter="wipe(down)">
                                      <p:cBhvr>
                                        <p:cTn id="82" dur="500"/>
                                        <p:tgtEl>
                                          <p:spTgt spid="26228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62286"/>
                                        </p:tgtEl>
                                        <p:attrNameLst>
                                          <p:attrName>style.visibility</p:attrName>
                                        </p:attrNameLst>
                                      </p:cBhvr>
                                      <p:to>
                                        <p:strVal val="visible"/>
                                      </p:to>
                                    </p:set>
                                    <p:animEffect transition="in" filter="wipe(down)">
                                      <p:cBhvr>
                                        <p:cTn id="85" dur="500"/>
                                        <p:tgtEl>
                                          <p:spTgt spid="262286"/>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62280"/>
                                        </p:tgtEl>
                                        <p:attrNameLst>
                                          <p:attrName>style.visibility</p:attrName>
                                        </p:attrNameLst>
                                      </p:cBhvr>
                                      <p:to>
                                        <p:strVal val="visible"/>
                                      </p:to>
                                    </p:set>
                                    <p:animEffect transition="in" filter="wipe(down)">
                                      <p:cBhvr>
                                        <p:cTn id="88" dur="500"/>
                                        <p:tgtEl>
                                          <p:spTgt spid="26228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262276"/>
                                        </p:tgtEl>
                                      </p:cBhvr>
                                    </p:animEffect>
                                    <p:set>
                                      <p:cBhvr>
                                        <p:cTn id="93" dur="1" fill="hold">
                                          <p:stCondLst>
                                            <p:cond delay="499"/>
                                          </p:stCondLst>
                                        </p:cTn>
                                        <p:tgtEl>
                                          <p:spTgt spid="262276"/>
                                        </p:tgtEl>
                                        <p:attrNameLst>
                                          <p:attrName>style.visibility</p:attrName>
                                        </p:attrNameLst>
                                      </p:cBhvr>
                                      <p:to>
                                        <p:strVal val="hidden"/>
                                      </p:to>
                                    </p:set>
                                  </p:childTnLst>
                                </p:cTn>
                              </p:par>
                              <p:par>
                                <p:cTn id="94" presetID="22" presetClass="entr" presetSubtype="4" fill="hold" grpId="0" nodeType="withEffect">
                                  <p:stCondLst>
                                    <p:cond delay="0"/>
                                  </p:stCondLst>
                                  <p:childTnLst>
                                    <p:set>
                                      <p:cBhvr>
                                        <p:cTn id="95" dur="1" fill="hold">
                                          <p:stCondLst>
                                            <p:cond delay="0"/>
                                          </p:stCondLst>
                                        </p:cTn>
                                        <p:tgtEl>
                                          <p:spTgt spid="262296"/>
                                        </p:tgtEl>
                                        <p:attrNameLst>
                                          <p:attrName>style.visibility</p:attrName>
                                        </p:attrNameLst>
                                      </p:cBhvr>
                                      <p:to>
                                        <p:strVal val="visible"/>
                                      </p:to>
                                    </p:set>
                                    <p:animEffect transition="in" filter="wipe(down)">
                                      <p:cBhvr>
                                        <p:cTn id="96" dur="500"/>
                                        <p:tgtEl>
                                          <p:spTgt spid="262296"/>
                                        </p:tgtEl>
                                      </p:cBhvr>
                                    </p:animEffect>
                                  </p:childTnLst>
                                </p:cTn>
                              </p:par>
                              <p:par>
                                <p:cTn id="97" presetID="22" presetClass="exit" presetSubtype="4" fill="hold" grpId="1" nodeType="withEffect">
                                  <p:stCondLst>
                                    <p:cond delay="0"/>
                                  </p:stCondLst>
                                  <p:childTnLst>
                                    <p:animEffect transition="out" filter="wipe(down)">
                                      <p:cBhvr>
                                        <p:cTn id="98" dur="500"/>
                                        <p:tgtEl>
                                          <p:spTgt spid="262282"/>
                                        </p:tgtEl>
                                      </p:cBhvr>
                                    </p:animEffect>
                                    <p:set>
                                      <p:cBhvr>
                                        <p:cTn id="99" dur="1" fill="hold">
                                          <p:stCondLst>
                                            <p:cond delay="499"/>
                                          </p:stCondLst>
                                        </p:cTn>
                                        <p:tgtEl>
                                          <p:spTgt spid="262282"/>
                                        </p:tgtEl>
                                        <p:attrNameLst>
                                          <p:attrName>style.visibility</p:attrName>
                                        </p:attrNameLst>
                                      </p:cBhvr>
                                      <p:to>
                                        <p:strVal val="hidden"/>
                                      </p:to>
                                    </p:set>
                                  </p:childTnLst>
                                </p:cTn>
                              </p:par>
                              <p:par>
                                <p:cTn id="100" presetID="22" presetClass="entr" presetSubtype="4" fill="hold" grpId="0" nodeType="withEffect">
                                  <p:stCondLst>
                                    <p:cond delay="0"/>
                                  </p:stCondLst>
                                  <p:childTnLst>
                                    <p:set>
                                      <p:cBhvr>
                                        <p:cTn id="101" dur="1" fill="hold">
                                          <p:stCondLst>
                                            <p:cond delay="0"/>
                                          </p:stCondLst>
                                        </p:cTn>
                                        <p:tgtEl>
                                          <p:spTgt spid="262293"/>
                                        </p:tgtEl>
                                        <p:attrNameLst>
                                          <p:attrName>style.visibility</p:attrName>
                                        </p:attrNameLst>
                                      </p:cBhvr>
                                      <p:to>
                                        <p:strVal val="visible"/>
                                      </p:to>
                                    </p:set>
                                    <p:animEffect transition="in" filter="wipe(down)">
                                      <p:cBhvr>
                                        <p:cTn id="102" dur="500"/>
                                        <p:tgtEl>
                                          <p:spTgt spid="262293"/>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262292"/>
                                        </p:tgtEl>
                                        <p:attrNameLst>
                                          <p:attrName>style.visibility</p:attrName>
                                        </p:attrNameLst>
                                      </p:cBhvr>
                                      <p:to>
                                        <p:strVal val="visible"/>
                                      </p:to>
                                    </p:set>
                                    <p:animEffect transition="in" filter="wipe(down)">
                                      <p:cBhvr>
                                        <p:cTn id="105" dur="500"/>
                                        <p:tgtEl>
                                          <p:spTgt spid="262292"/>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262291"/>
                                        </p:tgtEl>
                                        <p:attrNameLst>
                                          <p:attrName>style.visibility</p:attrName>
                                        </p:attrNameLst>
                                      </p:cBhvr>
                                      <p:to>
                                        <p:strVal val="visible"/>
                                      </p:to>
                                    </p:set>
                                    <p:animEffect transition="in" filter="wipe(down)">
                                      <p:cBhvr>
                                        <p:cTn id="108" dur="500"/>
                                        <p:tgtEl>
                                          <p:spTgt spid="262291"/>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262290"/>
                                        </p:tgtEl>
                                        <p:attrNameLst>
                                          <p:attrName>style.visibility</p:attrName>
                                        </p:attrNameLst>
                                      </p:cBhvr>
                                      <p:to>
                                        <p:strVal val="visible"/>
                                      </p:to>
                                    </p:set>
                                    <p:animEffect transition="in" filter="wipe(down)">
                                      <p:cBhvr>
                                        <p:cTn id="111" dur="500"/>
                                        <p:tgtEl>
                                          <p:spTgt spid="262290"/>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262289"/>
                                        </p:tgtEl>
                                        <p:attrNameLst>
                                          <p:attrName>style.visibility</p:attrName>
                                        </p:attrNameLst>
                                      </p:cBhvr>
                                      <p:to>
                                        <p:strVal val="visible"/>
                                      </p:to>
                                    </p:set>
                                    <p:animEffect transition="in" filter="wipe(down)">
                                      <p:cBhvr>
                                        <p:cTn id="114" dur="500"/>
                                        <p:tgtEl>
                                          <p:spTgt spid="26228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xit" presetSubtype="4" fill="hold" grpId="1" nodeType="clickEffect">
                                  <p:stCondLst>
                                    <p:cond delay="0"/>
                                  </p:stCondLst>
                                  <p:childTnLst>
                                    <p:animEffect transition="out" filter="wipe(down)">
                                      <p:cBhvr>
                                        <p:cTn id="118" dur="500"/>
                                        <p:tgtEl>
                                          <p:spTgt spid="262287"/>
                                        </p:tgtEl>
                                      </p:cBhvr>
                                    </p:animEffect>
                                    <p:set>
                                      <p:cBhvr>
                                        <p:cTn id="119" dur="1" fill="hold">
                                          <p:stCondLst>
                                            <p:cond delay="499"/>
                                          </p:stCondLst>
                                        </p:cTn>
                                        <p:tgtEl>
                                          <p:spTgt spid="262287"/>
                                        </p:tgtEl>
                                        <p:attrNameLst>
                                          <p:attrName>style.visibility</p:attrName>
                                        </p:attrNameLst>
                                      </p:cBhvr>
                                      <p:to>
                                        <p:strVal val="hidden"/>
                                      </p:to>
                                    </p:set>
                                  </p:childTnLst>
                                </p:cTn>
                              </p:par>
                              <p:par>
                                <p:cTn id="120" presetID="22" presetClass="exit" presetSubtype="4" fill="hold" grpId="1" nodeType="withEffect">
                                  <p:stCondLst>
                                    <p:cond delay="0"/>
                                  </p:stCondLst>
                                  <p:childTnLst>
                                    <p:animEffect transition="out" filter="wipe(down)">
                                      <p:cBhvr>
                                        <p:cTn id="121" dur="500"/>
                                        <p:tgtEl>
                                          <p:spTgt spid="262275"/>
                                        </p:tgtEl>
                                      </p:cBhvr>
                                    </p:animEffect>
                                    <p:set>
                                      <p:cBhvr>
                                        <p:cTn id="122" dur="1" fill="hold">
                                          <p:stCondLst>
                                            <p:cond delay="499"/>
                                          </p:stCondLst>
                                        </p:cTn>
                                        <p:tgtEl>
                                          <p:spTgt spid="262275"/>
                                        </p:tgtEl>
                                        <p:attrNameLst>
                                          <p:attrName>style.visibility</p:attrName>
                                        </p:attrNameLst>
                                      </p:cBhvr>
                                      <p:to>
                                        <p:strVal val="hidden"/>
                                      </p:to>
                                    </p:set>
                                  </p:childTnLst>
                                </p:cTn>
                              </p:par>
                              <p:par>
                                <p:cTn id="123" presetID="22" presetClass="entr" presetSubtype="4" fill="hold" grpId="0" nodeType="withEffect">
                                  <p:stCondLst>
                                    <p:cond delay="0"/>
                                  </p:stCondLst>
                                  <p:childTnLst>
                                    <p:set>
                                      <p:cBhvr>
                                        <p:cTn id="124" dur="1" fill="hold">
                                          <p:stCondLst>
                                            <p:cond delay="0"/>
                                          </p:stCondLst>
                                        </p:cTn>
                                        <p:tgtEl>
                                          <p:spTgt spid="262302"/>
                                        </p:tgtEl>
                                        <p:attrNameLst>
                                          <p:attrName>style.visibility</p:attrName>
                                        </p:attrNameLst>
                                      </p:cBhvr>
                                      <p:to>
                                        <p:strVal val="visible"/>
                                      </p:to>
                                    </p:set>
                                    <p:animEffect transition="in" filter="wipe(down)">
                                      <p:cBhvr>
                                        <p:cTn id="125" dur="500"/>
                                        <p:tgtEl>
                                          <p:spTgt spid="262302"/>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262301"/>
                                        </p:tgtEl>
                                        <p:attrNameLst>
                                          <p:attrName>style.visibility</p:attrName>
                                        </p:attrNameLst>
                                      </p:cBhvr>
                                      <p:to>
                                        <p:strVal val="visible"/>
                                      </p:to>
                                    </p:set>
                                    <p:animEffect transition="in" filter="wipe(down)">
                                      <p:cBhvr>
                                        <p:cTn id="128" dur="500"/>
                                        <p:tgtEl>
                                          <p:spTgt spid="262301"/>
                                        </p:tgtEl>
                                      </p:cBhvr>
                                    </p:animEffect>
                                  </p:childTnLst>
                                </p:cTn>
                              </p:par>
                              <p:par>
                                <p:cTn id="129" presetID="22" presetClass="entr" presetSubtype="4" fill="hold" grpId="0" nodeType="withEffect">
                                  <p:stCondLst>
                                    <p:cond delay="0"/>
                                  </p:stCondLst>
                                  <p:childTnLst>
                                    <p:set>
                                      <p:cBhvr>
                                        <p:cTn id="130" dur="1" fill="hold">
                                          <p:stCondLst>
                                            <p:cond delay="0"/>
                                          </p:stCondLst>
                                        </p:cTn>
                                        <p:tgtEl>
                                          <p:spTgt spid="262299"/>
                                        </p:tgtEl>
                                        <p:attrNameLst>
                                          <p:attrName>style.visibility</p:attrName>
                                        </p:attrNameLst>
                                      </p:cBhvr>
                                      <p:to>
                                        <p:strVal val="visible"/>
                                      </p:to>
                                    </p:set>
                                    <p:animEffect transition="in" filter="wipe(down)">
                                      <p:cBhvr>
                                        <p:cTn id="131" dur="500"/>
                                        <p:tgtEl>
                                          <p:spTgt spid="262299"/>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262300"/>
                                        </p:tgtEl>
                                        <p:attrNameLst>
                                          <p:attrName>style.visibility</p:attrName>
                                        </p:attrNameLst>
                                      </p:cBhvr>
                                      <p:to>
                                        <p:strVal val="visible"/>
                                      </p:to>
                                    </p:set>
                                    <p:animEffect transition="in" filter="wipe(down)">
                                      <p:cBhvr>
                                        <p:cTn id="134" dur="500"/>
                                        <p:tgtEl>
                                          <p:spTgt spid="262300"/>
                                        </p:tgtEl>
                                      </p:cBhvr>
                                    </p:animEffect>
                                  </p:childTnLst>
                                </p:cTn>
                              </p:par>
                              <p:par>
                                <p:cTn id="135" presetID="22" presetClass="entr" presetSubtype="4" fill="hold" grpId="0" nodeType="withEffect">
                                  <p:stCondLst>
                                    <p:cond delay="0"/>
                                  </p:stCondLst>
                                  <p:childTnLst>
                                    <p:set>
                                      <p:cBhvr>
                                        <p:cTn id="136" dur="1" fill="hold">
                                          <p:stCondLst>
                                            <p:cond delay="0"/>
                                          </p:stCondLst>
                                        </p:cTn>
                                        <p:tgtEl>
                                          <p:spTgt spid="262297"/>
                                        </p:tgtEl>
                                        <p:attrNameLst>
                                          <p:attrName>style.visibility</p:attrName>
                                        </p:attrNameLst>
                                      </p:cBhvr>
                                      <p:to>
                                        <p:strVal val="visible"/>
                                      </p:to>
                                    </p:set>
                                    <p:animEffect transition="in" filter="wipe(down)">
                                      <p:cBhvr>
                                        <p:cTn id="137" dur="500"/>
                                        <p:tgtEl>
                                          <p:spTgt spid="262297"/>
                                        </p:tgtEl>
                                      </p:cBhvr>
                                    </p:animEffect>
                                  </p:childTnLst>
                                </p:cTn>
                              </p:par>
                              <p:par>
                                <p:cTn id="138" presetID="22" presetClass="entr" presetSubtype="4" fill="hold" grpId="0" nodeType="withEffect">
                                  <p:stCondLst>
                                    <p:cond delay="0"/>
                                  </p:stCondLst>
                                  <p:childTnLst>
                                    <p:set>
                                      <p:cBhvr>
                                        <p:cTn id="139" dur="1" fill="hold">
                                          <p:stCondLst>
                                            <p:cond delay="0"/>
                                          </p:stCondLst>
                                        </p:cTn>
                                        <p:tgtEl>
                                          <p:spTgt spid="262285"/>
                                        </p:tgtEl>
                                        <p:attrNameLst>
                                          <p:attrName>style.visibility</p:attrName>
                                        </p:attrNameLst>
                                      </p:cBhvr>
                                      <p:to>
                                        <p:strVal val="visible"/>
                                      </p:to>
                                    </p:set>
                                    <p:animEffect transition="in" filter="wipe(down)">
                                      <p:cBhvr>
                                        <p:cTn id="140" dur="500"/>
                                        <p:tgtEl>
                                          <p:spTgt spid="26228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1" nodeType="clickEffect">
                                  <p:stCondLst>
                                    <p:cond delay="0"/>
                                  </p:stCondLst>
                                  <p:childTnLst>
                                    <p:animEffect transition="out" filter="wipe(down)">
                                      <p:cBhvr>
                                        <p:cTn id="144" dur="500"/>
                                        <p:tgtEl>
                                          <p:spTgt spid="262274"/>
                                        </p:tgtEl>
                                      </p:cBhvr>
                                    </p:animEffect>
                                    <p:set>
                                      <p:cBhvr>
                                        <p:cTn id="145" dur="1" fill="hold">
                                          <p:stCondLst>
                                            <p:cond delay="499"/>
                                          </p:stCondLst>
                                        </p:cTn>
                                        <p:tgtEl>
                                          <p:spTgt spid="262274"/>
                                        </p:tgtEl>
                                        <p:attrNameLst>
                                          <p:attrName>style.visibility</p:attrName>
                                        </p:attrNameLst>
                                      </p:cBhvr>
                                      <p:to>
                                        <p:strVal val="hidden"/>
                                      </p:to>
                                    </p:set>
                                  </p:childTnLst>
                                </p:cTn>
                              </p:par>
                              <p:par>
                                <p:cTn id="146" presetID="22" presetClass="entr" presetSubtype="4" fill="hold" grpId="0" nodeType="withEffect">
                                  <p:stCondLst>
                                    <p:cond delay="0"/>
                                  </p:stCondLst>
                                  <p:childTnLst>
                                    <p:set>
                                      <p:cBhvr>
                                        <p:cTn id="147" dur="1" fill="hold">
                                          <p:stCondLst>
                                            <p:cond delay="0"/>
                                          </p:stCondLst>
                                        </p:cTn>
                                        <p:tgtEl>
                                          <p:spTgt spid="262304"/>
                                        </p:tgtEl>
                                        <p:attrNameLst>
                                          <p:attrName>style.visibility</p:attrName>
                                        </p:attrNameLst>
                                      </p:cBhvr>
                                      <p:to>
                                        <p:strVal val="visible"/>
                                      </p:to>
                                    </p:set>
                                    <p:animEffect transition="in" filter="wipe(down)">
                                      <p:cBhvr>
                                        <p:cTn id="148" dur="500"/>
                                        <p:tgtEl>
                                          <p:spTgt spid="262304"/>
                                        </p:tgtEl>
                                      </p:cBhvr>
                                    </p:animEffect>
                                  </p:childTnLst>
                                </p:cTn>
                              </p:par>
                              <p:par>
                                <p:cTn id="149" presetID="22" presetClass="exit" presetSubtype="4" fill="hold" grpId="1" nodeType="withEffect">
                                  <p:stCondLst>
                                    <p:cond delay="0"/>
                                  </p:stCondLst>
                                  <p:childTnLst>
                                    <p:animEffect transition="out" filter="wipe(down)">
                                      <p:cBhvr>
                                        <p:cTn id="150" dur="500"/>
                                        <p:tgtEl>
                                          <p:spTgt spid="262291"/>
                                        </p:tgtEl>
                                      </p:cBhvr>
                                    </p:animEffect>
                                    <p:set>
                                      <p:cBhvr>
                                        <p:cTn id="151" dur="1" fill="hold">
                                          <p:stCondLst>
                                            <p:cond delay="499"/>
                                          </p:stCondLst>
                                        </p:cTn>
                                        <p:tgtEl>
                                          <p:spTgt spid="262291"/>
                                        </p:tgtEl>
                                        <p:attrNameLst>
                                          <p:attrName>style.visibility</p:attrName>
                                        </p:attrNameLst>
                                      </p:cBhvr>
                                      <p:to>
                                        <p:strVal val="hidden"/>
                                      </p:to>
                                    </p:set>
                                  </p:childTnLst>
                                </p:cTn>
                              </p:par>
                              <p:par>
                                <p:cTn id="152" presetID="22" presetClass="entr" presetSubtype="4" fill="hold" grpId="0" nodeType="withEffect">
                                  <p:stCondLst>
                                    <p:cond delay="0"/>
                                  </p:stCondLst>
                                  <p:childTnLst>
                                    <p:set>
                                      <p:cBhvr>
                                        <p:cTn id="153" dur="1" fill="hold">
                                          <p:stCondLst>
                                            <p:cond delay="0"/>
                                          </p:stCondLst>
                                        </p:cTn>
                                        <p:tgtEl>
                                          <p:spTgt spid="262305"/>
                                        </p:tgtEl>
                                        <p:attrNameLst>
                                          <p:attrName>style.visibility</p:attrName>
                                        </p:attrNameLst>
                                      </p:cBhvr>
                                      <p:to>
                                        <p:strVal val="visible"/>
                                      </p:to>
                                    </p:set>
                                    <p:animEffect transition="in" filter="wipe(down)">
                                      <p:cBhvr>
                                        <p:cTn id="154" dur="500"/>
                                        <p:tgtEl>
                                          <p:spTgt spid="262305"/>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62307"/>
                                        </p:tgtEl>
                                        <p:attrNameLst>
                                          <p:attrName>style.visibility</p:attrName>
                                        </p:attrNameLst>
                                      </p:cBhvr>
                                      <p:to>
                                        <p:strVal val="visible"/>
                                      </p:to>
                                    </p:set>
                                    <p:animEffect transition="in" filter="wipe(down)">
                                      <p:cBhvr>
                                        <p:cTn id="157" dur="500"/>
                                        <p:tgtEl>
                                          <p:spTgt spid="262307"/>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62303"/>
                                        </p:tgtEl>
                                        <p:attrNameLst>
                                          <p:attrName>style.visibility</p:attrName>
                                        </p:attrNameLst>
                                      </p:cBhvr>
                                      <p:to>
                                        <p:strVal val="visible"/>
                                      </p:to>
                                    </p:set>
                                    <p:animEffect transition="in" filter="wipe(down)">
                                      <p:cBhvr>
                                        <p:cTn id="160" dur="500"/>
                                        <p:tgtEl>
                                          <p:spTgt spid="262303"/>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62306"/>
                                        </p:tgtEl>
                                        <p:attrNameLst>
                                          <p:attrName>style.visibility</p:attrName>
                                        </p:attrNameLst>
                                      </p:cBhvr>
                                      <p:to>
                                        <p:strVal val="visible"/>
                                      </p:to>
                                    </p:set>
                                    <p:animEffect transition="in" filter="wipe(down)">
                                      <p:cBhvr>
                                        <p:cTn id="163" dur="500"/>
                                        <p:tgtEl>
                                          <p:spTgt spid="262306"/>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262298"/>
                                        </p:tgtEl>
                                        <p:attrNameLst>
                                          <p:attrName>style.visibility</p:attrName>
                                        </p:attrNameLst>
                                      </p:cBhvr>
                                      <p:to>
                                        <p:strVal val="visible"/>
                                      </p:to>
                                    </p:set>
                                    <p:animEffect transition="in" filter="wipe(down)">
                                      <p:cBhvr>
                                        <p:cTn id="166" dur="500"/>
                                        <p:tgtEl>
                                          <p:spTgt spid="262298"/>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xit" presetSubtype="4" fill="hold" grpId="1" nodeType="clickEffect">
                                  <p:stCondLst>
                                    <p:cond delay="0"/>
                                  </p:stCondLst>
                                  <p:childTnLst>
                                    <p:animEffect transition="out" filter="wipe(down)">
                                      <p:cBhvr>
                                        <p:cTn id="170" dur="500"/>
                                        <p:tgtEl>
                                          <p:spTgt spid="262271"/>
                                        </p:tgtEl>
                                      </p:cBhvr>
                                    </p:animEffect>
                                    <p:set>
                                      <p:cBhvr>
                                        <p:cTn id="171" dur="1" fill="hold">
                                          <p:stCondLst>
                                            <p:cond delay="499"/>
                                          </p:stCondLst>
                                        </p:cTn>
                                        <p:tgtEl>
                                          <p:spTgt spid="262271"/>
                                        </p:tgtEl>
                                        <p:attrNameLst>
                                          <p:attrName>style.visibility</p:attrName>
                                        </p:attrNameLst>
                                      </p:cBhvr>
                                      <p:to>
                                        <p:strVal val="hidden"/>
                                      </p:to>
                                    </p:set>
                                  </p:childTnLst>
                                </p:cTn>
                              </p:par>
                              <p:par>
                                <p:cTn id="172" presetID="22" presetClass="exit" presetSubtype="4" fill="hold" grpId="1" nodeType="withEffect">
                                  <p:stCondLst>
                                    <p:cond delay="0"/>
                                  </p:stCondLst>
                                  <p:childTnLst>
                                    <p:animEffect transition="out" filter="wipe(down)">
                                      <p:cBhvr>
                                        <p:cTn id="173" dur="500"/>
                                        <p:tgtEl>
                                          <p:spTgt spid="262300"/>
                                        </p:tgtEl>
                                      </p:cBhvr>
                                    </p:animEffect>
                                    <p:set>
                                      <p:cBhvr>
                                        <p:cTn id="174" dur="1" fill="hold">
                                          <p:stCondLst>
                                            <p:cond delay="499"/>
                                          </p:stCondLst>
                                        </p:cTn>
                                        <p:tgtEl>
                                          <p:spTgt spid="262300"/>
                                        </p:tgtEl>
                                        <p:attrNameLst>
                                          <p:attrName>style.visibility</p:attrName>
                                        </p:attrNameLst>
                                      </p:cBhvr>
                                      <p:to>
                                        <p:strVal val="hidden"/>
                                      </p:to>
                                    </p:set>
                                  </p:childTnLst>
                                </p:cTn>
                              </p:par>
                              <p:par>
                                <p:cTn id="175" presetID="22" presetClass="entr" presetSubtype="4" fill="hold" grpId="0" nodeType="withEffect">
                                  <p:stCondLst>
                                    <p:cond delay="0"/>
                                  </p:stCondLst>
                                  <p:childTnLst>
                                    <p:set>
                                      <p:cBhvr>
                                        <p:cTn id="176" dur="1" fill="hold">
                                          <p:stCondLst>
                                            <p:cond delay="0"/>
                                          </p:stCondLst>
                                        </p:cTn>
                                        <p:tgtEl>
                                          <p:spTgt spid="262313"/>
                                        </p:tgtEl>
                                        <p:attrNameLst>
                                          <p:attrName>style.visibility</p:attrName>
                                        </p:attrNameLst>
                                      </p:cBhvr>
                                      <p:to>
                                        <p:strVal val="visible"/>
                                      </p:to>
                                    </p:set>
                                    <p:animEffect transition="in" filter="wipe(down)">
                                      <p:cBhvr>
                                        <p:cTn id="177" dur="500"/>
                                        <p:tgtEl>
                                          <p:spTgt spid="262313"/>
                                        </p:tgtEl>
                                      </p:cBhvr>
                                    </p:animEffect>
                                  </p:childTnLst>
                                </p:cTn>
                              </p:par>
                              <p:par>
                                <p:cTn id="178" presetID="22" presetClass="entr" presetSubtype="4" fill="hold" grpId="0" nodeType="withEffect">
                                  <p:stCondLst>
                                    <p:cond delay="0"/>
                                  </p:stCondLst>
                                  <p:childTnLst>
                                    <p:set>
                                      <p:cBhvr>
                                        <p:cTn id="179" dur="1" fill="hold">
                                          <p:stCondLst>
                                            <p:cond delay="0"/>
                                          </p:stCondLst>
                                        </p:cTn>
                                        <p:tgtEl>
                                          <p:spTgt spid="262312"/>
                                        </p:tgtEl>
                                        <p:attrNameLst>
                                          <p:attrName>style.visibility</p:attrName>
                                        </p:attrNameLst>
                                      </p:cBhvr>
                                      <p:to>
                                        <p:strVal val="visible"/>
                                      </p:to>
                                    </p:set>
                                    <p:animEffect transition="in" filter="wipe(down)">
                                      <p:cBhvr>
                                        <p:cTn id="180" dur="500"/>
                                        <p:tgtEl>
                                          <p:spTgt spid="262312"/>
                                        </p:tgtEl>
                                      </p:cBhvr>
                                    </p:animEffect>
                                  </p:childTnLst>
                                </p:cTn>
                              </p:par>
                              <p:par>
                                <p:cTn id="181" presetID="22" presetClass="entr" presetSubtype="4" fill="hold" grpId="0" nodeType="withEffect">
                                  <p:stCondLst>
                                    <p:cond delay="0"/>
                                  </p:stCondLst>
                                  <p:childTnLst>
                                    <p:set>
                                      <p:cBhvr>
                                        <p:cTn id="182" dur="1" fill="hold">
                                          <p:stCondLst>
                                            <p:cond delay="0"/>
                                          </p:stCondLst>
                                        </p:cTn>
                                        <p:tgtEl>
                                          <p:spTgt spid="262311"/>
                                        </p:tgtEl>
                                        <p:attrNameLst>
                                          <p:attrName>style.visibility</p:attrName>
                                        </p:attrNameLst>
                                      </p:cBhvr>
                                      <p:to>
                                        <p:strVal val="visible"/>
                                      </p:to>
                                    </p:set>
                                    <p:animEffect transition="in" filter="wipe(down)">
                                      <p:cBhvr>
                                        <p:cTn id="183" dur="500"/>
                                        <p:tgtEl>
                                          <p:spTgt spid="262311"/>
                                        </p:tgtEl>
                                      </p:cBhvr>
                                    </p:animEffect>
                                  </p:childTnLst>
                                </p:cTn>
                              </p:par>
                              <p:par>
                                <p:cTn id="184" presetID="22" presetClass="entr" presetSubtype="4" fill="hold" grpId="0" nodeType="withEffect">
                                  <p:stCondLst>
                                    <p:cond delay="0"/>
                                  </p:stCondLst>
                                  <p:childTnLst>
                                    <p:set>
                                      <p:cBhvr>
                                        <p:cTn id="185" dur="1" fill="hold">
                                          <p:stCondLst>
                                            <p:cond delay="0"/>
                                          </p:stCondLst>
                                        </p:cTn>
                                        <p:tgtEl>
                                          <p:spTgt spid="262308"/>
                                        </p:tgtEl>
                                        <p:attrNameLst>
                                          <p:attrName>style.visibility</p:attrName>
                                        </p:attrNameLst>
                                      </p:cBhvr>
                                      <p:to>
                                        <p:strVal val="visible"/>
                                      </p:to>
                                    </p:set>
                                    <p:animEffect transition="in" filter="wipe(down)">
                                      <p:cBhvr>
                                        <p:cTn id="186" dur="500"/>
                                        <p:tgtEl>
                                          <p:spTgt spid="262308"/>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262309"/>
                                        </p:tgtEl>
                                        <p:attrNameLst>
                                          <p:attrName>style.visibility</p:attrName>
                                        </p:attrNameLst>
                                      </p:cBhvr>
                                      <p:to>
                                        <p:strVal val="visible"/>
                                      </p:to>
                                    </p:set>
                                    <p:animEffect transition="in" filter="wipe(down)">
                                      <p:cBhvr>
                                        <p:cTn id="189" dur="500"/>
                                        <p:tgtEl>
                                          <p:spTgt spid="262309"/>
                                        </p:tgtEl>
                                      </p:cBhvr>
                                    </p:animEffect>
                                  </p:childTnLst>
                                </p:cTn>
                              </p:par>
                              <p:par>
                                <p:cTn id="190" presetID="22" presetClass="entr" presetSubtype="4" fill="hold" grpId="0" nodeType="withEffect">
                                  <p:stCondLst>
                                    <p:cond delay="0"/>
                                  </p:stCondLst>
                                  <p:childTnLst>
                                    <p:set>
                                      <p:cBhvr>
                                        <p:cTn id="191" dur="1" fill="hold">
                                          <p:stCondLst>
                                            <p:cond delay="0"/>
                                          </p:stCondLst>
                                        </p:cTn>
                                        <p:tgtEl>
                                          <p:spTgt spid="262310"/>
                                        </p:tgtEl>
                                        <p:attrNameLst>
                                          <p:attrName>style.visibility</p:attrName>
                                        </p:attrNameLst>
                                      </p:cBhvr>
                                      <p:to>
                                        <p:strVal val="visible"/>
                                      </p:to>
                                    </p:set>
                                    <p:animEffect transition="in" filter="wipe(down)">
                                      <p:cBhvr>
                                        <p:cTn id="192" dur="500"/>
                                        <p:tgtEl>
                                          <p:spTgt spid="262310"/>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xit" presetSubtype="4" fill="hold" grpId="1" nodeType="clickEffect">
                                  <p:stCondLst>
                                    <p:cond delay="0"/>
                                  </p:stCondLst>
                                  <p:childTnLst>
                                    <p:animEffect transition="out" filter="wipe(down)">
                                      <p:cBhvr>
                                        <p:cTn id="196" dur="500"/>
                                        <p:tgtEl>
                                          <p:spTgt spid="262303"/>
                                        </p:tgtEl>
                                      </p:cBhvr>
                                    </p:animEffect>
                                    <p:set>
                                      <p:cBhvr>
                                        <p:cTn id="197" dur="1" fill="hold">
                                          <p:stCondLst>
                                            <p:cond delay="499"/>
                                          </p:stCondLst>
                                        </p:cTn>
                                        <p:tgtEl>
                                          <p:spTgt spid="262303"/>
                                        </p:tgtEl>
                                        <p:attrNameLst>
                                          <p:attrName>style.visibility</p:attrName>
                                        </p:attrNameLst>
                                      </p:cBhvr>
                                      <p:to>
                                        <p:strVal val="hidden"/>
                                      </p:to>
                                    </p:set>
                                  </p:childTnLst>
                                </p:cTn>
                              </p:par>
                              <p:par>
                                <p:cTn id="198" presetID="22" presetClass="exit" presetSubtype="4" fill="hold" grpId="1" nodeType="withEffect">
                                  <p:stCondLst>
                                    <p:cond delay="0"/>
                                  </p:stCondLst>
                                  <p:childTnLst>
                                    <p:animEffect transition="out" filter="wipe(down)">
                                      <p:cBhvr>
                                        <p:cTn id="199" dur="500"/>
                                        <p:tgtEl>
                                          <p:spTgt spid="262308"/>
                                        </p:tgtEl>
                                      </p:cBhvr>
                                    </p:animEffect>
                                    <p:set>
                                      <p:cBhvr>
                                        <p:cTn id="200" dur="1" fill="hold">
                                          <p:stCondLst>
                                            <p:cond delay="499"/>
                                          </p:stCondLst>
                                        </p:cTn>
                                        <p:tgtEl>
                                          <p:spTgt spid="262308"/>
                                        </p:tgtEl>
                                        <p:attrNameLst>
                                          <p:attrName>style.visibility</p:attrName>
                                        </p:attrNameLst>
                                      </p:cBhvr>
                                      <p:to>
                                        <p:strVal val="hidden"/>
                                      </p:to>
                                    </p:set>
                                  </p:childTnLst>
                                </p:cTn>
                              </p:par>
                              <p:par>
                                <p:cTn id="201" presetID="22" presetClass="entr" presetSubtype="4" fill="hold" grpId="0" nodeType="withEffect">
                                  <p:stCondLst>
                                    <p:cond delay="0"/>
                                  </p:stCondLst>
                                  <p:childTnLst>
                                    <p:set>
                                      <p:cBhvr>
                                        <p:cTn id="202" dur="1" fill="hold">
                                          <p:stCondLst>
                                            <p:cond delay="0"/>
                                          </p:stCondLst>
                                        </p:cTn>
                                        <p:tgtEl>
                                          <p:spTgt spid="262319"/>
                                        </p:tgtEl>
                                        <p:attrNameLst>
                                          <p:attrName>style.visibility</p:attrName>
                                        </p:attrNameLst>
                                      </p:cBhvr>
                                      <p:to>
                                        <p:strVal val="visible"/>
                                      </p:to>
                                    </p:set>
                                    <p:animEffect transition="in" filter="wipe(down)">
                                      <p:cBhvr>
                                        <p:cTn id="203" dur="500"/>
                                        <p:tgtEl>
                                          <p:spTgt spid="262319"/>
                                        </p:tgtEl>
                                      </p:cBhvr>
                                    </p:animEffect>
                                  </p:childTnLst>
                                </p:cTn>
                              </p:par>
                              <p:par>
                                <p:cTn id="204" presetID="22" presetClass="entr" presetSubtype="4" fill="hold" grpId="0" nodeType="withEffect">
                                  <p:stCondLst>
                                    <p:cond delay="0"/>
                                  </p:stCondLst>
                                  <p:childTnLst>
                                    <p:set>
                                      <p:cBhvr>
                                        <p:cTn id="205" dur="1" fill="hold">
                                          <p:stCondLst>
                                            <p:cond delay="0"/>
                                          </p:stCondLst>
                                        </p:cTn>
                                        <p:tgtEl>
                                          <p:spTgt spid="262318"/>
                                        </p:tgtEl>
                                        <p:attrNameLst>
                                          <p:attrName>style.visibility</p:attrName>
                                        </p:attrNameLst>
                                      </p:cBhvr>
                                      <p:to>
                                        <p:strVal val="visible"/>
                                      </p:to>
                                    </p:set>
                                    <p:animEffect transition="in" filter="wipe(down)">
                                      <p:cBhvr>
                                        <p:cTn id="206" dur="500"/>
                                        <p:tgtEl>
                                          <p:spTgt spid="262318"/>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0" nodeType="clickEffect">
                                  <p:stCondLst>
                                    <p:cond delay="0"/>
                                  </p:stCondLst>
                                  <p:childTnLst>
                                    <p:set>
                                      <p:cBhvr>
                                        <p:cTn id="210" dur="1" fill="hold">
                                          <p:stCondLst>
                                            <p:cond delay="0"/>
                                          </p:stCondLst>
                                        </p:cTn>
                                        <p:tgtEl>
                                          <p:spTgt spid="262316"/>
                                        </p:tgtEl>
                                        <p:attrNameLst>
                                          <p:attrName>style.visibility</p:attrName>
                                        </p:attrNameLst>
                                      </p:cBhvr>
                                      <p:to>
                                        <p:strVal val="visible"/>
                                      </p:to>
                                    </p:set>
                                    <p:animEffect transition="in" filter="wipe(down)">
                                      <p:cBhvr>
                                        <p:cTn id="211" dur="500"/>
                                        <p:tgtEl>
                                          <p:spTgt spid="262316"/>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262317"/>
                                        </p:tgtEl>
                                        <p:attrNameLst>
                                          <p:attrName>style.visibility</p:attrName>
                                        </p:attrNameLst>
                                      </p:cBhvr>
                                      <p:to>
                                        <p:strVal val="visible"/>
                                      </p:to>
                                    </p:set>
                                    <p:animEffect transition="in" filter="wipe(down)">
                                      <p:cBhvr>
                                        <p:cTn id="214" dur="500"/>
                                        <p:tgtEl>
                                          <p:spTgt spid="262317"/>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262315"/>
                                        </p:tgtEl>
                                        <p:attrNameLst>
                                          <p:attrName>style.visibility</p:attrName>
                                        </p:attrNameLst>
                                      </p:cBhvr>
                                      <p:to>
                                        <p:strVal val="visible"/>
                                      </p:to>
                                    </p:set>
                                    <p:animEffect transition="in" filter="wipe(down)">
                                      <p:cBhvr>
                                        <p:cTn id="217" dur="500"/>
                                        <p:tgtEl>
                                          <p:spTgt spid="262315"/>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262314"/>
                                        </p:tgtEl>
                                        <p:attrNameLst>
                                          <p:attrName>style.visibility</p:attrName>
                                        </p:attrNameLst>
                                      </p:cBhvr>
                                      <p:to>
                                        <p:strVal val="visible"/>
                                      </p:to>
                                    </p:set>
                                    <p:animEffect transition="in" filter="wipe(down)">
                                      <p:cBhvr>
                                        <p:cTn id="220" dur="500"/>
                                        <p:tgtEl>
                                          <p:spTgt spid="262314"/>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4" fill="hold" grpId="0" nodeType="clickEffect">
                                  <p:stCondLst>
                                    <p:cond delay="0"/>
                                  </p:stCondLst>
                                  <p:childTnLst>
                                    <p:set>
                                      <p:cBhvr>
                                        <p:cTn id="224" dur="1" fill="hold">
                                          <p:stCondLst>
                                            <p:cond delay="0"/>
                                          </p:stCondLst>
                                        </p:cTn>
                                        <p:tgtEl>
                                          <p:spTgt spid="262321"/>
                                        </p:tgtEl>
                                        <p:attrNameLst>
                                          <p:attrName>style.visibility</p:attrName>
                                        </p:attrNameLst>
                                      </p:cBhvr>
                                      <p:to>
                                        <p:strVal val="visible"/>
                                      </p:to>
                                    </p:set>
                                    <p:animEffect transition="in" filter="wipe(down)">
                                      <p:cBhvr>
                                        <p:cTn id="225" dur="500"/>
                                        <p:tgtEl>
                                          <p:spTgt spid="262321"/>
                                        </p:tgtEl>
                                      </p:cBhvr>
                                    </p:animEffect>
                                  </p:childTnLst>
                                </p:cTn>
                              </p:par>
                              <p:par>
                                <p:cTn id="226" presetID="22" presetClass="entr" presetSubtype="4" fill="hold" grpId="0" nodeType="withEffect">
                                  <p:stCondLst>
                                    <p:cond delay="0"/>
                                  </p:stCondLst>
                                  <p:childTnLst>
                                    <p:set>
                                      <p:cBhvr>
                                        <p:cTn id="227" dur="1" fill="hold">
                                          <p:stCondLst>
                                            <p:cond delay="0"/>
                                          </p:stCondLst>
                                        </p:cTn>
                                        <p:tgtEl>
                                          <p:spTgt spid="262322"/>
                                        </p:tgtEl>
                                        <p:attrNameLst>
                                          <p:attrName>style.visibility</p:attrName>
                                        </p:attrNameLst>
                                      </p:cBhvr>
                                      <p:to>
                                        <p:strVal val="visible"/>
                                      </p:to>
                                    </p:set>
                                    <p:animEffect transition="in" filter="wipe(down)">
                                      <p:cBhvr>
                                        <p:cTn id="228" dur="500"/>
                                        <p:tgtEl>
                                          <p:spTgt spid="262322"/>
                                        </p:tgtEl>
                                      </p:cBhvr>
                                    </p:animEffect>
                                  </p:childTnLst>
                                </p:cTn>
                              </p:par>
                              <p:par>
                                <p:cTn id="229" presetID="22" presetClass="entr" presetSubtype="4" fill="hold" grpId="0" nodeType="withEffect">
                                  <p:stCondLst>
                                    <p:cond delay="0"/>
                                  </p:stCondLst>
                                  <p:childTnLst>
                                    <p:set>
                                      <p:cBhvr>
                                        <p:cTn id="230" dur="1" fill="hold">
                                          <p:stCondLst>
                                            <p:cond delay="0"/>
                                          </p:stCondLst>
                                        </p:cTn>
                                        <p:tgtEl>
                                          <p:spTgt spid="262326"/>
                                        </p:tgtEl>
                                        <p:attrNameLst>
                                          <p:attrName>style.visibility</p:attrName>
                                        </p:attrNameLst>
                                      </p:cBhvr>
                                      <p:to>
                                        <p:strVal val="visible"/>
                                      </p:to>
                                    </p:set>
                                    <p:animEffect transition="in" filter="wipe(down)">
                                      <p:cBhvr>
                                        <p:cTn id="231" dur="500"/>
                                        <p:tgtEl>
                                          <p:spTgt spid="262326"/>
                                        </p:tgtEl>
                                      </p:cBhvr>
                                    </p:animEffect>
                                  </p:childTnLst>
                                </p:cTn>
                              </p:par>
                              <p:par>
                                <p:cTn id="232" presetID="22" presetClass="entr" presetSubtype="4" fill="hold" grpId="0" nodeType="withEffect">
                                  <p:stCondLst>
                                    <p:cond delay="0"/>
                                  </p:stCondLst>
                                  <p:iterate type="lt">
                                    <p:tmAbs val="0"/>
                                  </p:iterate>
                                  <p:childTnLst>
                                    <p:set>
                                      <p:cBhvr>
                                        <p:cTn id="233" dur="1" fill="hold">
                                          <p:stCondLst>
                                            <p:cond delay="0"/>
                                          </p:stCondLst>
                                        </p:cTn>
                                        <p:tgtEl>
                                          <p:spTgt spid="262323"/>
                                        </p:tgtEl>
                                        <p:attrNameLst>
                                          <p:attrName>style.visibility</p:attrName>
                                        </p:attrNameLst>
                                      </p:cBhvr>
                                      <p:to>
                                        <p:strVal val="visible"/>
                                      </p:to>
                                    </p:set>
                                    <p:animEffect transition="in" filter="wipe(down)">
                                      <p:cBhvr>
                                        <p:cTn id="234" dur="500"/>
                                        <p:tgtEl>
                                          <p:spTgt spid="262323"/>
                                        </p:tgtEl>
                                      </p:cBhvr>
                                    </p:animEffect>
                                  </p:childTnLst>
                                </p:cTn>
                              </p:par>
                              <p:par>
                                <p:cTn id="235" presetID="22" presetClass="entr" presetSubtype="4" fill="hold" grpId="0" nodeType="withEffect">
                                  <p:stCondLst>
                                    <p:cond delay="0"/>
                                  </p:stCondLst>
                                  <p:childTnLst>
                                    <p:set>
                                      <p:cBhvr>
                                        <p:cTn id="236" dur="1" fill="hold">
                                          <p:stCondLst>
                                            <p:cond delay="0"/>
                                          </p:stCondLst>
                                        </p:cTn>
                                        <p:tgtEl>
                                          <p:spTgt spid="262320"/>
                                        </p:tgtEl>
                                        <p:attrNameLst>
                                          <p:attrName>style.visibility</p:attrName>
                                        </p:attrNameLst>
                                      </p:cBhvr>
                                      <p:to>
                                        <p:strVal val="visible"/>
                                      </p:to>
                                    </p:set>
                                    <p:animEffect transition="in" filter="wipe(down)">
                                      <p:cBhvr>
                                        <p:cTn id="237" dur="500"/>
                                        <p:tgtEl>
                                          <p:spTgt spid="262320"/>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1" nodeType="clickEffect">
                                  <p:stCondLst>
                                    <p:cond delay="0"/>
                                  </p:stCondLst>
                                  <p:iterate type="lt">
                                    <p:tmAbs val="0"/>
                                  </p:iterate>
                                  <p:childTnLst>
                                    <p:set>
                                      <p:cBhvr>
                                        <p:cTn id="241" dur="1" fill="hold">
                                          <p:stCondLst>
                                            <p:cond delay="0"/>
                                          </p:stCondLst>
                                        </p:cTn>
                                        <p:tgtEl>
                                          <p:spTgt spid="262323"/>
                                        </p:tgtEl>
                                        <p:attrNameLst>
                                          <p:attrName>style.visibility</p:attrName>
                                        </p:attrNameLst>
                                      </p:cBhvr>
                                      <p:to>
                                        <p:strVal val="visible"/>
                                      </p:to>
                                    </p:set>
                                    <p:animEffect transition="in" filter="wipe(down)">
                                      <p:cBhvr>
                                        <p:cTn id="242" dur="500"/>
                                        <p:tgtEl>
                                          <p:spTgt spid="262323"/>
                                        </p:tgtEl>
                                      </p:cBhvr>
                                    </p:animEffect>
                                  </p:childTnLst>
                                </p:cTn>
                              </p:par>
                              <p:par>
                                <p:cTn id="243" presetID="22" presetClass="entr" presetSubtype="4" fill="hold" grpId="0" nodeType="withEffect">
                                  <p:stCondLst>
                                    <p:cond delay="0"/>
                                  </p:stCondLst>
                                  <p:childTnLst>
                                    <p:set>
                                      <p:cBhvr>
                                        <p:cTn id="244" dur="1" fill="hold">
                                          <p:stCondLst>
                                            <p:cond delay="0"/>
                                          </p:stCondLst>
                                        </p:cTn>
                                        <p:tgtEl>
                                          <p:spTgt spid="262324"/>
                                        </p:tgtEl>
                                        <p:attrNameLst>
                                          <p:attrName>style.visibility</p:attrName>
                                        </p:attrNameLst>
                                      </p:cBhvr>
                                      <p:to>
                                        <p:strVal val="visible"/>
                                      </p:to>
                                    </p:set>
                                    <p:animEffect transition="in" filter="wipe(down)">
                                      <p:cBhvr>
                                        <p:cTn id="245" dur="500"/>
                                        <p:tgtEl>
                                          <p:spTgt spid="262324"/>
                                        </p:tgtEl>
                                      </p:cBhvr>
                                    </p:animEffect>
                                  </p:childTnLst>
                                </p:cTn>
                              </p:par>
                              <p:par>
                                <p:cTn id="246" presetID="22" presetClass="entr" presetSubtype="4" fill="hold" grpId="0" nodeType="withEffect">
                                  <p:stCondLst>
                                    <p:cond delay="0"/>
                                  </p:stCondLst>
                                  <p:iterate type="lt">
                                    <p:tmAbs val="0"/>
                                  </p:iterate>
                                  <p:childTnLst>
                                    <p:set>
                                      <p:cBhvr>
                                        <p:cTn id="247" dur="1" fill="hold">
                                          <p:stCondLst>
                                            <p:cond delay="0"/>
                                          </p:stCondLst>
                                        </p:cTn>
                                        <p:tgtEl>
                                          <p:spTgt spid="262325"/>
                                        </p:tgtEl>
                                        <p:attrNameLst>
                                          <p:attrName>style.visibility</p:attrName>
                                        </p:attrNameLst>
                                      </p:cBhvr>
                                      <p:to>
                                        <p:strVal val="visible"/>
                                      </p:to>
                                    </p:set>
                                    <p:animEffect transition="in" filter="wipe(down)">
                                      <p:cBhvr>
                                        <p:cTn id="248" dur="500"/>
                                        <p:tgtEl>
                                          <p:spTgt spid="262325"/>
                                        </p:tgtEl>
                                      </p:cBhvr>
                                    </p:animEffect>
                                  </p:childTnLst>
                                </p:cTn>
                              </p:par>
                              <p:par>
                                <p:cTn id="249" presetID="22" presetClass="entr" presetSubtype="4" fill="hold" grpId="0" nodeType="withEffect">
                                  <p:stCondLst>
                                    <p:cond delay="0"/>
                                  </p:stCondLst>
                                  <p:childTnLst>
                                    <p:set>
                                      <p:cBhvr>
                                        <p:cTn id="250" dur="1" fill="hold">
                                          <p:stCondLst>
                                            <p:cond delay="0"/>
                                          </p:stCondLst>
                                        </p:cTn>
                                        <p:tgtEl>
                                          <p:spTgt spid="262327"/>
                                        </p:tgtEl>
                                        <p:attrNameLst>
                                          <p:attrName>style.visibility</p:attrName>
                                        </p:attrNameLst>
                                      </p:cBhvr>
                                      <p:to>
                                        <p:strVal val="visible"/>
                                      </p:to>
                                    </p:set>
                                    <p:animEffect transition="in" filter="wipe(down)">
                                      <p:cBhvr>
                                        <p:cTn id="251" dur="500"/>
                                        <p:tgtEl>
                                          <p:spTgt spid="262327"/>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4" fill="hold" grpId="1" nodeType="clickEffect">
                                  <p:stCondLst>
                                    <p:cond delay="0"/>
                                  </p:stCondLst>
                                  <p:iterate type="lt">
                                    <p:tmAbs val="0"/>
                                  </p:iterate>
                                  <p:childTnLst>
                                    <p:set>
                                      <p:cBhvr>
                                        <p:cTn id="255" dur="1" fill="hold">
                                          <p:stCondLst>
                                            <p:cond delay="0"/>
                                          </p:stCondLst>
                                        </p:cTn>
                                        <p:tgtEl>
                                          <p:spTgt spid="262325"/>
                                        </p:tgtEl>
                                        <p:attrNameLst>
                                          <p:attrName>style.visibility</p:attrName>
                                        </p:attrNameLst>
                                      </p:cBhvr>
                                      <p:to>
                                        <p:strVal val="visible"/>
                                      </p:to>
                                    </p:set>
                                    <p:animEffect transition="in" filter="wipe(down)">
                                      <p:cBhvr>
                                        <p:cTn id="256" dur="500"/>
                                        <p:tgtEl>
                                          <p:spTgt spid="262325"/>
                                        </p:tgtEl>
                                      </p:cBhvr>
                                    </p:animEffect>
                                  </p:childTnLst>
                                </p:cTn>
                              </p:par>
                              <p:par>
                                <p:cTn id="257" presetID="22" presetClass="entr" presetSubtype="4" fill="hold" grpId="0" nodeType="withEffect">
                                  <p:stCondLst>
                                    <p:cond delay="0"/>
                                  </p:stCondLst>
                                  <p:childTnLst>
                                    <p:set>
                                      <p:cBhvr>
                                        <p:cTn id="258" dur="1" fill="hold">
                                          <p:stCondLst>
                                            <p:cond delay="0"/>
                                          </p:stCondLst>
                                        </p:cTn>
                                        <p:tgtEl>
                                          <p:spTgt spid="262328"/>
                                        </p:tgtEl>
                                        <p:attrNameLst>
                                          <p:attrName>style.visibility</p:attrName>
                                        </p:attrNameLst>
                                      </p:cBhvr>
                                      <p:to>
                                        <p:strVal val="visible"/>
                                      </p:to>
                                    </p:set>
                                    <p:animEffect transition="in" filter="wipe(down)">
                                      <p:cBhvr>
                                        <p:cTn id="259" dur="500"/>
                                        <p:tgtEl>
                                          <p:spTgt spid="262328"/>
                                        </p:tgtEl>
                                      </p:cBhvr>
                                    </p:animEffect>
                                  </p:childTnLst>
                                </p:cTn>
                              </p:par>
                              <p:par>
                                <p:cTn id="260" presetID="22" presetClass="entr" presetSubtype="4" fill="hold" grpId="0" nodeType="withEffect">
                                  <p:stCondLst>
                                    <p:cond delay="0"/>
                                  </p:stCondLst>
                                  <p:childTnLst>
                                    <p:set>
                                      <p:cBhvr>
                                        <p:cTn id="261" dur="1" fill="hold">
                                          <p:stCondLst>
                                            <p:cond delay="0"/>
                                          </p:stCondLst>
                                        </p:cTn>
                                        <p:tgtEl>
                                          <p:spTgt spid="262329"/>
                                        </p:tgtEl>
                                        <p:attrNameLst>
                                          <p:attrName>style.visibility</p:attrName>
                                        </p:attrNameLst>
                                      </p:cBhvr>
                                      <p:to>
                                        <p:strVal val="visible"/>
                                      </p:to>
                                    </p:set>
                                    <p:animEffect transition="in" filter="wipe(down)">
                                      <p:cBhvr>
                                        <p:cTn id="262" dur="500"/>
                                        <p:tgtEl>
                                          <p:spTgt spid="262329"/>
                                        </p:tgtEl>
                                      </p:cBhvr>
                                    </p:animEffect>
                                  </p:childTnLst>
                                </p:cTn>
                              </p:par>
                              <p:par>
                                <p:cTn id="263" presetID="22" presetClass="entr" presetSubtype="4" fill="hold" grpId="0" nodeType="withEffect">
                                  <p:stCondLst>
                                    <p:cond delay="0"/>
                                  </p:stCondLst>
                                  <p:childTnLst>
                                    <p:set>
                                      <p:cBhvr>
                                        <p:cTn id="264" dur="1" fill="hold">
                                          <p:stCondLst>
                                            <p:cond delay="0"/>
                                          </p:stCondLst>
                                        </p:cTn>
                                        <p:tgtEl>
                                          <p:spTgt spid="262330"/>
                                        </p:tgtEl>
                                        <p:attrNameLst>
                                          <p:attrName>style.visibility</p:attrName>
                                        </p:attrNameLst>
                                      </p:cBhvr>
                                      <p:to>
                                        <p:strVal val="visible"/>
                                      </p:to>
                                    </p:set>
                                    <p:animEffect transition="in" filter="wipe(down)">
                                      <p:cBhvr>
                                        <p:cTn id="265" dur="500"/>
                                        <p:tgtEl>
                                          <p:spTgt spid="262330"/>
                                        </p:tgtEl>
                                      </p:cBhvr>
                                    </p:animEffect>
                                  </p:childTnLst>
                                </p:cTn>
                              </p:par>
                              <p:par>
                                <p:cTn id="266" presetID="22" presetClass="entr" presetSubtype="4" fill="hold" grpId="0" nodeType="withEffect">
                                  <p:stCondLst>
                                    <p:cond delay="0"/>
                                  </p:stCondLst>
                                  <p:childTnLst>
                                    <p:set>
                                      <p:cBhvr>
                                        <p:cTn id="267" dur="1" fill="hold">
                                          <p:stCondLst>
                                            <p:cond delay="0"/>
                                          </p:stCondLst>
                                        </p:cTn>
                                        <p:tgtEl>
                                          <p:spTgt spid="262333"/>
                                        </p:tgtEl>
                                        <p:attrNameLst>
                                          <p:attrName>style.visibility</p:attrName>
                                        </p:attrNameLst>
                                      </p:cBhvr>
                                      <p:to>
                                        <p:strVal val="visible"/>
                                      </p:to>
                                    </p:set>
                                    <p:animEffect transition="in" filter="wipe(down)">
                                      <p:cBhvr>
                                        <p:cTn id="268" dur="500"/>
                                        <p:tgtEl>
                                          <p:spTgt spid="262333"/>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4" fill="hold" grpId="1" nodeType="clickEffect">
                                  <p:stCondLst>
                                    <p:cond delay="0"/>
                                  </p:stCondLst>
                                  <p:childTnLst>
                                    <p:set>
                                      <p:cBhvr>
                                        <p:cTn id="272" dur="1" fill="hold">
                                          <p:stCondLst>
                                            <p:cond delay="0"/>
                                          </p:stCondLst>
                                        </p:cTn>
                                        <p:tgtEl>
                                          <p:spTgt spid="262333"/>
                                        </p:tgtEl>
                                        <p:attrNameLst>
                                          <p:attrName>style.visibility</p:attrName>
                                        </p:attrNameLst>
                                      </p:cBhvr>
                                      <p:to>
                                        <p:strVal val="visible"/>
                                      </p:to>
                                    </p:set>
                                    <p:animEffect transition="in" filter="wipe(down)">
                                      <p:cBhvr>
                                        <p:cTn id="273" dur="500"/>
                                        <p:tgtEl>
                                          <p:spTgt spid="262333"/>
                                        </p:tgtEl>
                                      </p:cBhvr>
                                    </p:animEffect>
                                  </p:childTnLst>
                                </p:cTn>
                              </p:par>
                              <p:par>
                                <p:cTn id="274" presetID="22" presetClass="entr" presetSubtype="4" fill="hold" grpId="1" nodeType="withEffect">
                                  <p:stCondLst>
                                    <p:cond delay="0"/>
                                  </p:stCondLst>
                                  <p:childTnLst>
                                    <p:set>
                                      <p:cBhvr>
                                        <p:cTn id="275" dur="1" fill="hold">
                                          <p:stCondLst>
                                            <p:cond delay="0"/>
                                          </p:stCondLst>
                                        </p:cTn>
                                        <p:tgtEl>
                                          <p:spTgt spid="262329"/>
                                        </p:tgtEl>
                                        <p:attrNameLst>
                                          <p:attrName>style.visibility</p:attrName>
                                        </p:attrNameLst>
                                      </p:cBhvr>
                                      <p:to>
                                        <p:strVal val="visible"/>
                                      </p:to>
                                    </p:set>
                                    <p:animEffect transition="in" filter="wipe(down)">
                                      <p:cBhvr>
                                        <p:cTn id="276" dur="500"/>
                                        <p:tgtEl>
                                          <p:spTgt spid="262329"/>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262332"/>
                                        </p:tgtEl>
                                        <p:attrNameLst>
                                          <p:attrName>style.visibility</p:attrName>
                                        </p:attrNameLst>
                                      </p:cBhvr>
                                      <p:to>
                                        <p:strVal val="visible"/>
                                      </p:to>
                                    </p:set>
                                    <p:animEffect transition="in" filter="wipe(down)">
                                      <p:cBhvr>
                                        <p:cTn id="279" dur="500"/>
                                        <p:tgtEl>
                                          <p:spTgt spid="262332"/>
                                        </p:tgtEl>
                                      </p:cBhvr>
                                    </p:animEffect>
                                  </p:childTnLst>
                                </p:cTn>
                              </p:par>
                              <p:par>
                                <p:cTn id="280" presetID="22" presetClass="entr" presetSubtype="4" fill="hold" grpId="0" nodeType="withEffect">
                                  <p:stCondLst>
                                    <p:cond delay="0"/>
                                  </p:stCondLst>
                                  <p:childTnLst>
                                    <p:set>
                                      <p:cBhvr>
                                        <p:cTn id="281" dur="1" fill="hold">
                                          <p:stCondLst>
                                            <p:cond delay="0"/>
                                          </p:stCondLst>
                                        </p:cTn>
                                        <p:tgtEl>
                                          <p:spTgt spid="262331"/>
                                        </p:tgtEl>
                                        <p:attrNameLst>
                                          <p:attrName>style.visibility</p:attrName>
                                        </p:attrNameLst>
                                      </p:cBhvr>
                                      <p:to>
                                        <p:strVal val="visible"/>
                                      </p:to>
                                    </p:set>
                                    <p:animEffect transition="in" filter="wipe(down)">
                                      <p:cBhvr>
                                        <p:cTn id="282" dur="500"/>
                                        <p:tgtEl>
                                          <p:spTgt spid="262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270" grpId="0"/>
      <p:bldP spid="262270" grpId="1"/>
      <p:bldP spid="262271" grpId="0"/>
      <p:bldP spid="262271" grpId="1"/>
      <p:bldP spid="262272" grpId="0"/>
      <p:bldP spid="262272" grpId="1"/>
      <p:bldP spid="262273" grpId="0"/>
      <p:bldP spid="262273" grpId="1"/>
      <p:bldP spid="262274" grpId="0"/>
      <p:bldP spid="262274" grpId="1"/>
      <p:bldP spid="262275" grpId="0"/>
      <p:bldP spid="262275" grpId="1"/>
      <p:bldP spid="262276" grpId="0"/>
      <p:bldP spid="262276" grpId="1"/>
      <p:bldP spid="262277" grpId="0"/>
      <p:bldP spid="262277" grpId="1"/>
      <p:bldP spid="262278" grpId="0"/>
      <p:bldP spid="262279" grpId="0"/>
      <p:bldP spid="262280" grpId="0"/>
      <p:bldP spid="262281" grpId="0"/>
      <p:bldP spid="262282" grpId="0"/>
      <p:bldP spid="262282" grpId="1"/>
      <p:bldP spid="262283" grpId="0"/>
      <p:bldP spid="262284" grpId="0"/>
      <p:bldP spid="262285" grpId="0"/>
      <p:bldP spid="262286" grpId="0"/>
      <p:bldP spid="262287" grpId="0"/>
      <p:bldP spid="262287" grpId="1"/>
      <p:bldP spid="262288" grpId="0"/>
      <p:bldP spid="262289" grpId="0"/>
      <p:bldP spid="262290" grpId="0"/>
      <p:bldP spid="262291" grpId="0"/>
      <p:bldP spid="262291" grpId="1"/>
      <p:bldP spid="262292" grpId="0"/>
      <p:bldP spid="262293" grpId="0"/>
      <p:bldP spid="262294" grpId="0"/>
      <p:bldP spid="262295" grpId="0"/>
      <p:bldP spid="262296" grpId="0"/>
      <p:bldP spid="262297" grpId="0"/>
      <p:bldP spid="262298" grpId="0"/>
      <p:bldP spid="262299" grpId="0"/>
      <p:bldP spid="262300" grpId="0"/>
      <p:bldP spid="262300" grpId="1"/>
      <p:bldP spid="262301" grpId="0"/>
      <p:bldP spid="262302" grpId="0"/>
      <p:bldP spid="262303" grpId="0"/>
      <p:bldP spid="262303" grpId="1"/>
      <p:bldP spid="262304" grpId="0"/>
      <p:bldP spid="262305" grpId="0"/>
      <p:bldP spid="262306" grpId="0"/>
      <p:bldP spid="262307" grpId="0"/>
      <p:bldP spid="262308" grpId="0"/>
      <p:bldP spid="262308" grpId="1"/>
      <p:bldP spid="262309" grpId="0"/>
      <p:bldP spid="262310" grpId="0"/>
      <p:bldP spid="262311" grpId="0"/>
      <p:bldP spid="262312" grpId="0"/>
      <p:bldP spid="262313" grpId="0"/>
      <p:bldP spid="262314" grpId="0"/>
      <p:bldP spid="262315" grpId="0"/>
      <p:bldP spid="262316" grpId="0"/>
      <p:bldP spid="262317" grpId="0"/>
      <p:bldP spid="262318" grpId="0"/>
      <p:bldP spid="262319" grpId="0"/>
      <p:bldP spid="262320" grpId="0"/>
      <p:bldP spid="262321" grpId="0"/>
      <p:bldP spid="262322" grpId="0"/>
      <p:bldP spid="262323" grpId="0"/>
      <p:bldP spid="262323" grpId="1"/>
      <p:bldP spid="262324" grpId="0"/>
      <p:bldP spid="262325" grpId="0"/>
      <p:bldP spid="262325" grpId="1"/>
      <p:bldP spid="262326" grpId="0"/>
      <p:bldP spid="262327" grpId="0"/>
      <p:bldP spid="262328" grpId="0"/>
      <p:bldP spid="262329" grpId="0"/>
      <p:bldP spid="262329" grpId="1"/>
      <p:bldP spid="262330" grpId="0"/>
      <p:bldP spid="262331" grpId="0"/>
      <p:bldP spid="262332" grpId="0"/>
      <p:bldP spid="262333" grpId="0"/>
      <p:bldP spid="262333" grpId="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文本框 259073"/>
          <p:cNvSpPr txBox="1">
            <a:spLocks noChangeArrowheads="1"/>
          </p:cNvSpPr>
          <p:nvPr/>
        </p:nvSpPr>
        <p:spPr bwMode="auto">
          <a:xfrm>
            <a:off x="1043608" y="404813"/>
            <a:ext cx="792088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5000"/>
              </a:lnSpc>
              <a:spcBef>
                <a:spcPct val="50000"/>
              </a:spcBef>
              <a:buFontTx/>
              <a:buNone/>
            </a:pPr>
            <a:r>
              <a:rPr lang="zh-CN" altLang="en-US" sz="2400" dirty="0">
                <a:solidFill>
                  <a:srgbClr val="FF0000"/>
                </a:solidFill>
                <a:latin typeface="Times New Roman" panose="02020603050405020304" pitchFamily="18" charset="0"/>
                <a:ea typeface="楷体_GB2312" pitchFamily="49" charset="-122"/>
              </a:rPr>
              <a:t>其算法思路是：</a:t>
            </a:r>
            <a:endParaRPr lang="zh-CN" altLang="en-US" sz="2400" dirty="0">
              <a:solidFill>
                <a:srgbClr val="FF0000"/>
              </a:solidFill>
              <a:latin typeface="Times New Roman" panose="02020603050405020304" pitchFamily="18" charset="0"/>
              <a:ea typeface="楷体_GB2312" pitchFamily="49" charset="-122"/>
            </a:endParaRPr>
          </a:p>
          <a:p>
            <a:pPr eaLnBrk="1" hangingPunct="1">
              <a:lnSpc>
                <a:spcPct val="125000"/>
              </a:lnSpc>
              <a:spcBef>
                <a:spcPct val="50000"/>
              </a:spcBef>
              <a:buFontTx/>
              <a:buNone/>
            </a:pPr>
            <a:r>
              <a:rPr lang="zh-CN" altLang="en-US" sz="2400" dirty="0">
                <a:solidFill>
                  <a:srgbClr val="FF0000"/>
                </a:solidFill>
                <a:latin typeface="Times New Roman" panose="02020603050405020304" pitchFamily="18" charset="0"/>
                <a:ea typeface="楷体_GB2312" pitchFamily="49" charset="-122"/>
              </a:rPr>
              <a:t>     </a:t>
            </a:r>
            <a:r>
              <a:rPr lang="en-US" altLang="zh-CN" sz="2400" dirty="0">
                <a:solidFill>
                  <a:srgbClr val="3333FF"/>
                </a:solidFill>
                <a:latin typeface="Times New Roman" panose="02020603050405020304" pitchFamily="18" charset="0"/>
                <a:ea typeface="楷体_GB2312" pitchFamily="49" charset="-122"/>
              </a:rPr>
              <a:t>1.n</a:t>
            </a:r>
            <a:r>
              <a:rPr lang="zh-CN" altLang="en-US" sz="2400" dirty="0">
                <a:solidFill>
                  <a:srgbClr val="3333FF"/>
                </a:solidFill>
                <a:latin typeface="Times New Roman" panose="02020603050405020304" pitchFamily="18" charset="0"/>
                <a:ea typeface="楷体_GB2312" pitchFamily="49" charset="-122"/>
              </a:rPr>
              <a:t>个叶子节点只有</a:t>
            </a:r>
            <a:r>
              <a:rPr lang="en-US" altLang="zh-CN" sz="2400" dirty="0">
                <a:solidFill>
                  <a:srgbClr val="3333FF"/>
                </a:solidFill>
                <a:latin typeface="Times New Roman" panose="02020603050405020304" pitchFamily="18" charset="0"/>
                <a:ea typeface="楷体_GB2312" pitchFamily="49" charset="-122"/>
              </a:rPr>
              <a:t>data</a:t>
            </a:r>
            <a:r>
              <a:rPr lang="zh-CN" altLang="en-US" sz="2400" dirty="0">
                <a:solidFill>
                  <a:srgbClr val="3333FF"/>
                </a:solidFill>
                <a:latin typeface="Times New Roman" panose="02020603050405020304" pitchFamily="18" charset="0"/>
                <a:ea typeface="楷体_GB2312" pitchFamily="49" charset="-122"/>
              </a:rPr>
              <a:t>和</a:t>
            </a:r>
            <a:r>
              <a:rPr lang="en-US" altLang="zh-CN" sz="2400" dirty="0">
                <a:solidFill>
                  <a:srgbClr val="3333FF"/>
                </a:solidFill>
                <a:latin typeface="Times New Roman" panose="02020603050405020304" pitchFamily="18" charset="0"/>
                <a:ea typeface="楷体_GB2312" pitchFamily="49" charset="-122"/>
              </a:rPr>
              <a:t>weight</a:t>
            </a:r>
            <a:r>
              <a:rPr lang="zh-CN" altLang="en-US" sz="2400" dirty="0">
                <a:solidFill>
                  <a:srgbClr val="3333FF"/>
                </a:solidFill>
                <a:latin typeface="Times New Roman" panose="02020603050405020304" pitchFamily="18" charset="0"/>
                <a:ea typeface="楷体_GB2312" pitchFamily="49" charset="-122"/>
              </a:rPr>
              <a:t>域值，先将所有</a:t>
            </a:r>
            <a:r>
              <a:rPr lang="en-US" altLang="zh-CN" sz="2400" dirty="0">
                <a:solidFill>
                  <a:srgbClr val="3333FF"/>
                </a:solidFill>
                <a:latin typeface="Times New Roman" panose="02020603050405020304" pitchFamily="18" charset="0"/>
                <a:ea typeface="楷体_GB2312" pitchFamily="49" charset="-122"/>
              </a:rPr>
              <a:t>2</a:t>
            </a:r>
            <a:r>
              <a:rPr lang="en-US" altLang="zh-CN" sz="2400" i="1" dirty="0">
                <a:solidFill>
                  <a:srgbClr val="3333FF"/>
                </a:solidFill>
                <a:latin typeface="Times New Roman" panose="02020603050405020304" pitchFamily="18" charset="0"/>
                <a:ea typeface="楷体_GB2312" pitchFamily="49" charset="-122"/>
              </a:rPr>
              <a:t>n</a:t>
            </a:r>
            <a:r>
              <a:rPr lang="en-US" altLang="zh-CN" sz="2400" dirty="0">
                <a:solidFill>
                  <a:srgbClr val="3333FF"/>
                </a:solidFill>
                <a:latin typeface="Times New Roman" panose="02020603050405020304" pitchFamily="18" charset="0"/>
                <a:ea typeface="楷体_GB2312" pitchFamily="49" charset="-122"/>
              </a:rPr>
              <a:t>-1</a:t>
            </a:r>
            <a:r>
              <a:rPr lang="zh-CN" altLang="en-US" sz="2400" dirty="0">
                <a:solidFill>
                  <a:srgbClr val="3333FF"/>
                </a:solidFill>
                <a:latin typeface="Times New Roman" panose="02020603050405020304" pitchFamily="18" charset="0"/>
                <a:ea typeface="楷体_GB2312" pitchFamily="49" charset="-122"/>
              </a:rPr>
              <a:t>个节点的</a:t>
            </a:r>
            <a:r>
              <a:rPr lang="en-US" altLang="zh-CN" sz="2400" dirty="0">
                <a:solidFill>
                  <a:srgbClr val="3333FF"/>
                </a:solidFill>
                <a:latin typeface="Times New Roman" panose="02020603050405020304" pitchFamily="18" charset="0"/>
                <a:ea typeface="楷体_GB2312" pitchFamily="49" charset="-122"/>
              </a:rPr>
              <a:t>parent</a:t>
            </a:r>
            <a:r>
              <a:rPr lang="zh-CN" altLang="en-US"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lchild</a:t>
            </a:r>
            <a:r>
              <a:rPr lang="zh-CN" altLang="en-US" sz="2400" dirty="0">
                <a:solidFill>
                  <a:srgbClr val="3333FF"/>
                </a:solidFill>
                <a:latin typeface="Times New Roman" panose="02020603050405020304" pitchFamily="18" charset="0"/>
                <a:ea typeface="楷体_GB2312" pitchFamily="49" charset="-122"/>
              </a:rPr>
              <a:t>和</a:t>
            </a:r>
            <a:r>
              <a:rPr lang="en-US" altLang="zh-CN" sz="2400" dirty="0" err="1">
                <a:solidFill>
                  <a:srgbClr val="3333FF"/>
                </a:solidFill>
                <a:latin typeface="Times New Roman" panose="02020603050405020304" pitchFamily="18" charset="0"/>
                <a:ea typeface="楷体_GB2312" pitchFamily="49" charset="-122"/>
              </a:rPr>
              <a:t>rchild</a:t>
            </a:r>
            <a:r>
              <a:rPr lang="zh-CN" altLang="en-US" sz="2400" dirty="0">
                <a:solidFill>
                  <a:srgbClr val="3333FF"/>
                </a:solidFill>
                <a:latin typeface="Times New Roman" panose="02020603050405020304" pitchFamily="18" charset="0"/>
                <a:ea typeface="楷体_GB2312" pitchFamily="49" charset="-122"/>
              </a:rPr>
              <a:t>域置为初值</a:t>
            </a:r>
            <a:r>
              <a:rPr lang="en-US" altLang="zh-CN" sz="2400" dirty="0">
                <a:solidFill>
                  <a:srgbClr val="3333FF"/>
                </a:solidFill>
                <a:latin typeface="Times New Roman" panose="02020603050405020304" pitchFamily="18" charset="0"/>
                <a:ea typeface="楷体_GB2312" pitchFamily="49" charset="-122"/>
              </a:rPr>
              <a:t>-1</a:t>
            </a:r>
            <a:r>
              <a:rPr lang="zh-CN" altLang="en-US" sz="2400" dirty="0">
                <a:solidFill>
                  <a:srgbClr val="3333FF"/>
                </a:solidFill>
                <a:latin typeface="Times New Roman" panose="02020603050405020304" pitchFamily="18" charset="0"/>
                <a:ea typeface="楷体_GB2312" pitchFamily="49" charset="-122"/>
              </a:rPr>
              <a:t>。</a:t>
            </a:r>
            <a:endParaRPr lang="zh-CN" altLang="en-US" sz="2400" dirty="0">
              <a:solidFill>
                <a:srgbClr val="3333FF"/>
              </a:solidFill>
              <a:latin typeface="Times New Roman" panose="02020603050405020304" pitchFamily="18" charset="0"/>
              <a:ea typeface="楷体_GB2312" pitchFamily="49" charset="-122"/>
            </a:endParaRPr>
          </a:p>
          <a:p>
            <a:pPr eaLnBrk="1" hangingPunct="1">
              <a:lnSpc>
                <a:spcPct val="125000"/>
              </a:lnSpc>
              <a:spcBef>
                <a:spcPct val="50000"/>
              </a:spcBef>
              <a:buFontTx/>
              <a:buNone/>
            </a:pPr>
            <a:r>
              <a:rPr lang="zh-CN" altLang="en-US" sz="2400" dirty="0">
                <a:solidFill>
                  <a:srgbClr val="3333FF"/>
                </a:solidFill>
                <a:latin typeface="Times New Roman" panose="02020603050405020304" pitchFamily="18" charset="0"/>
                <a:ea typeface="楷体_GB2312" pitchFamily="49" charset="-122"/>
              </a:rPr>
              <a:t>     </a:t>
            </a:r>
            <a:r>
              <a:rPr lang="en-US" altLang="zh-CN" sz="2400" dirty="0">
                <a:solidFill>
                  <a:srgbClr val="3333FF"/>
                </a:solidFill>
                <a:latin typeface="Times New Roman" panose="02020603050405020304" pitchFamily="18" charset="0"/>
                <a:ea typeface="楷体_GB2312" pitchFamily="49" charset="-122"/>
              </a:rPr>
              <a:t>2.</a:t>
            </a:r>
            <a:r>
              <a:rPr lang="zh-CN" altLang="en-US" sz="2400" dirty="0">
                <a:solidFill>
                  <a:srgbClr val="3333FF"/>
                </a:solidFill>
                <a:latin typeface="Times New Roman" panose="02020603050405020304" pitchFamily="18" charset="0"/>
                <a:ea typeface="楷体_GB2312" pitchFamily="49" charset="-122"/>
              </a:rPr>
              <a:t>处理每个非叶子节点</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i="1" dirty="0" err="1">
                <a:solidFill>
                  <a:srgbClr val="3333FF"/>
                </a:solidFill>
                <a:latin typeface="Times New Roman" panose="02020603050405020304" pitchFamily="18" charset="0"/>
                <a:ea typeface="楷体_GB2312" pitchFamily="49" charset="-122"/>
              </a:rPr>
              <a:t>i</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（存放在</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i="1" dirty="0">
                <a:solidFill>
                  <a:srgbClr val="3333FF"/>
                </a:solidFill>
                <a:latin typeface="Times New Roman" panose="02020603050405020304" pitchFamily="18" charset="0"/>
                <a:ea typeface="楷体_GB2312" pitchFamily="49" charset="-122"/>
              </a:rPr>
              <a:t>n</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[2</a:t>
            </a:r>
            <a:r>
              <a:rPr lang="en-US" altLang="zh-CN" sz="2400" i="1" dirty="0">
                <a:solidFill>
                  <a:srgbClr val="3333FF"/>
                </a:solidFill>
                <a:latin typeface="Times New Roman" panose="02020603050405020304" pitchFamily="18" charset="0"/>
                <a:ea typeface="楷体_GB2312" pitchFamily="49" charset="-122"/>
              </a:rPr>
              <a:t>n</a:t>
            </a:r>
            <a:r>
              <a:rPr lang="en-US" altLang="zh-CN" sz="2400" dirty="0">
                <a:solidFill>
                  <a:srgbClr val="3333FF"/>
                </a:solidFill>
                <a:latin typeface="Times New Roman" panose="02020603050405020304" pitchFamily="18" charset="0"/>
                <a:ea typeface="楷体_GB2312" pitchFamily="49" charset="-122"/>
              </a:rPr>
              <a:t>-2]</a:t>
            </a:r>
            <a:r>
              <a:rPr lang="zh-CN" altLang="en-US" sz="2400" dirty="0">
                <a:solidFill>
                  <a:srgbClr val="3333FF"/>
                </a:solidFill>
                <a:latin typeface="Times New Roman" panose="02020603050405020304" pitchFamily="18" charset="0"/>
                <a:ea typeface="楷体_GB2312" pitchFamily="49" charset="-122"/>
              </a:rPr>
              <a:t>中）：从</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[0] </a:t>
            </a:r>
            <a:r>
              <a:rPr lang="zh-CN" altLang="en-US"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i="1" dirty="0">
                <a:solidFill>
                  <a:srgbClr val="3333FF"/>
                </a:solidFill>
                <a:latin typeface="Times New Roman" panose="02020603050405020304" pitchFamily="18" charset="0"/>
                <a:ea typeface="楷体_GB2312" pitchFamily="49" charset="-122"/>
              </a:rPr>
              <a:t>i</a:t>
            </a:r>
            <a:r>
              <a:rPr lang="en-US" altLang="zh-CN" sz="2400" dirty="0">
                <a:solidFill>
                  <a:srgbClr val="3333FF"/>
                </a:solidFill>
                <a:latin typeface="Times New Roman" panose="02020603050405020304" pitchFamily="18" charset="0"/>
                <a:ea typeface="楷体_GB2312" pitchFamily="49" charset="-122"/>
              </a:rPr>
              <a:t>-2]</a:t>
            </a:r>
            <a:r>
              <a:rPr lang="zh-CN" altLang="en-US" sz="2400" dirty="0">
                <a:solidFill>
                  <a:srgbClr val="3333FF"/>
                </a:solidFill>
                <a:latin typeface="Times New Roman" panose="02020603050405020304" pitchFamily="18" charset="0"/>
                <a:ea typeface="楷体_GB2312" pitchFamily="49" charset="-122"/>
              </a:rPr>
              <a:t>中找出根节点（即其</a:t>
            </a:r>
            <a:r>
              <a:rPr lang="en-US" altLang="zh-CN" sz="2400" dirty="0">
                <a:solidFill>
                  <a:srgbClr val="3333FF"/>
                </a:solidFill>
                <a:latin typeface="Times New Roman" panose="02020603050405020304" pitchFamily="18" charset="0"/>
                <a:ea typeface="楷体_GB2312" pitchFamily="49" charset="-122"/>
              </a:rPr>
              <a:t>parent</a:t>
            </a:r>
            <a:r>
              <a:rPr lang="zh-CN" altLang="en-US" sz="2400" dirty="0">
                <a:solidFill>
                  <a:srgbClr val="3333FF"/>
                </a:solidFill>
                <a:latin typeface="Times New Roman" panose="02020603050405020304" pitchFamily="18" charset="0"/>
                <a:ea typeface="楷体_GB2312" pitchFamily="49" charset="-122"/>
              </a:rPr>
              <a:t>域为</a:t>
            </a:r>
            <a:r>
              <a:rPr lang="en-US" altLang="zh-CN" sz="2400" dirty="0">
                <a:solidFill>
                  <a:srgbClr val="3333FF"/>
                </a:solidFill>
                <a:latin typeface="Times New Roman" panose="02020603050405020304" pitchFamily="18" charset="0"/>
                <a:ea typeface="楷体_GB2312" pitchFamily="49" charset="-122"/>
              </a:rPr>
              <a:t>-1</a:t>
            </a:r>
            <a:r>
              <a:rPr lang="zh-CN" altLang="en-US" sz="2400" dirty="0">
                <a:solidFill>
                  <a:srgbClr val="3333FF"/>
                </a:solidFill>
                <a:latin typeface="Times New Roman" panose="02020603050405020304" pitchFamily="18" charset="0"/>
                <a:ea typeface="楷体_GB2312" pitchFamily="49" charset="-122"/>
              </a:rPr>
              <a:t>）最小的两个节点</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lnode</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和</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rnode</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，将它们作为</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i</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的左右子树，</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lnode</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和</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rnode</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的双亲节点置为</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i</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，并且</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i</a:t>
            </a:r>
            <a:r>
              <a:rPr lang="en-US" altLang="zh-CN" sz="2400" dirty="0">
                <a:solidFill>
                  <a:srgbClr val="3333FF"/>
                </a:solidFill>
                <a:latin typeface="Times New Roman" panose="02020603050405020304" pitchFamily="18" charset="0"/>
                <a:ea typeface="楷体_GB2312" pitchFamily="49" charset="-122"/>
              </a:rPr>
              <a:t>].weight= </a:t>
            </a:r>
            <a:r>
              <a:rPr lang="en-US" altLang="zh-CN" sz="2400" dirty="0" err="1">
                <a:solidFill>
                  <a:srgbClr val="3333FF"/>
                </a:solidFill>
                <a:latin typeface="Times New Roman" panose="02020603050405020304" pitchFamily="18" charset="0"/>
                <a:ea typeface="楷体_GB2312" pitchFamily="49" charset="-122"/>
              </a:rPr>
              <a: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lnode</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weight+ht</a:t>
            </a:r>
            <a:r>
              <a:rPr lang="en-US" altLang="zh-CN" sz="2400" dirty="0">
                <a:solidFill>
                  <a:srgbClr val="3333FF"/>
                </a:solidFill>
                <a:latin typeface="Times New Roman" panose="02020603050405020304" pitchFamily="18" charset="0"/>
                <a:ea typeface="楷体_GB2312" pitchFamily="49" charset="-122"/>
              </a:rPr>
              <a:t>[</a:t>
            </a:r>
            <a:r>
              <a:rPr lang="en-US" altLang="zh-CN" sz="2400" dirty="0" err="1">
                <a:solidFill>
                  <a:srgbClr val="3333FF"/>
                </a:solidFill>
                <a:latin typeface="Times New Roman" panose="02020603050405020304" pitchFamily="18" charset="0"/>
                <a:ea typeface="楷体_GB2312" pitchFamily="49" charset="-122"/>
              </a:rPr>
              <a:t>rnode</a:t>
            </a:r>
            <a:r>
              <a:rPr lang="en-US" altLang="zh-CN" sz="2400" dirty="0">
                <a:solidFill>
                  <a:srgbClr val="3333FF"/>
                </a:solidFill>
                <a:latin typeface="Times New Roman" panose="02020603050405020304" pitchFamily="18" charset="0"/>
                <a:ea typeface="楷体_GB2312" pitchFamily="49" charset="-122"/>
              </a:rPr>
              <a:t>].weight</a:t>
            </a:r>
            <a:r>
              <a:rPr lang="zh-CN" altLang="en-US" sz="2400" dirty="0">
                <a:solidFill>
                  <a:srgbClr val="3333FF"/>
                </a:solidFill>
                <a:latin typeface="Times New Roman" panose="02020603050405020304" pitchFamily="18" charset="0"/>
                <a:ea typeface="楷体_GB2312" pitchFamily="49" charset="-122"/>
              </a:rPr>
              <a:t>。</a:t>
            </a:r>
            <a:endParaRPr lang="zh-CN" altLang="en-US" sz="2400" dirty="0">
              <a:solidFill>
                <a:srgbClr val="3333FF"/>
              </a:solidFill>
              <a:latin typeface="Times New Roman" panose="02020603050405020304" pitchFamily="18" charset="0"/>
              <a:ea typeface="楷体_GB2312" pitchFamily="49" charset="-122"/>
            </a:endParaRPr>
          </a:p>
          <a:p>
            <a:pPr eaLnBrk="1" hangingPunct="1">
              <a:lnSpc>
                <a:spcPct val="125000"/>
              </a:lnSpc>
              <a:spcBef>
                <a:spcPct val="50000"/>
              </a:spcBef>
              <a:buFontTx/>
              <a:buNone/>
            </a:pPr>
            <a:r>
              <a:rPr lang="zh-CN" altLang="en-US" sz="2400" dirty="0">
                <a:solidFill>
                  <a:srgbClr val="3333FF"/>
                </a:solidFill>
                <a:latin typeface="Times New Roman" panose="02020603050405020304" pitchFamily="18" charset="0"/>
                <a:ea typeface="楷体_GB2312" pitchFamily="49" charset="-122"/>
              </a:rPr>
              <a:t>    </a:t>
            </a:r>
            <a:r>
              <a:rPr lang="en-US" altLang="zh-CN" sz="2400" dirty="0">
                <a:solidFill>
                  <a:srgbClr val="3333FF"/>
                </a:solidFill>
                <a:latin typeface="Times New Roman" panose="02020603050405020304" pitchFamily="18" charset="0"/>
                <a:ea typeface="楷体_GB2312" pitchFamily="49" charset="-122"/>
              </a:rPr>
              <a:t>3.</a:t>
            </a:r>
            <a:r>
              <a:rPr lang="zh-CN" altLang="en-US" sz="2400" dirty="0">
                <a:solidFill>
                  <a:srgbClr val="3333FF"/>
                </a:solidFill>
                <a:latin typeface="Times New Roman" panose="02020603050405020304" pitchFamily="18" charset="0"/>
                <a:ea typeface="楷体_GB2312" pitchFamily="49" charset="-122"/>
              </a:rPr>
              <a:t>如此这样直到所有</a:t>
            </a:r>
            <a:r>
              <a:rPr lang="en-US" altLang="zh-CN" sz="2400" dirty="0">
                <a:solidFill>
                  <a:srgbClr val="3333FF"/>
                </a:solidFill>
                <a:latin typeface="Times New Roman" panose="02020603050405020304" pitchFamily="18" charset="0"/>
                <a:ea typeface="楷体_GB2312" pitchFamily="49" charset="-122"/>
              </a:rPr>
              <a:t>2</a:t>
            </a:r>
            <a:r>
              <a:rPr lang="en-US" altLang="zh-CN" sz="2400" i="1" dirty="0">
                <a:solidFill>
                  <a:srgbClr val="3333FF"/>
                </a:solidFill>
                <a:latin typeface="Times New Roman" panose="02020603050405020304" pitchFamily="18" charset="0"/>
                <a:ea typeface="楷体_GB2312" pitchFamily="49" charset="-122"/>
              </a:rPr>
              <a:t>n</a:t>
            </a:r>
            <a:r>
              <a:rPr lang="en-US" altLang="zh-CN" sz="2400" dirty="0">
                <a:solidFill>
                  <a:srgbClr val="3333FF"/>
                </a:solidFill>
                <a:latin typeface="Times New Roman" panose="02020603050405020304" pitchFamily="18" charset="0"/>
                <a:ea typeface="楷体_GB2312" pitchFamily="49" charset="-122"/>
              </a:rPr>
              <a:t>-1</a:t>
            </a:r>
            <a:r>
              <a:rPr lang="zh-CN" altLang="en-US" sz="2400" dirty="0">
                <a:solidFill>
                  <a:srgbClr val="3333FF"/>
                </a:solidFill>
                <a:latin typeface="Times New Roman" panose="02020603050405020304" pitchFamily="18" charset="0"/>
                <a:ea typeface="楷体_GB2312" pitchFamily="49" charset="-122"/>
              </a:rPr>
              <a:t>个非叶子节点处理完毕。</a:t>
            </a:r>
            <a:endParaRPr lang="zh-CN" altLang="en-US" sz="2400" dirty="0">
              <a:solidFill>
                <a:srgbClr val="3333FF"/>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9074">
                                            <p:txEl>
                                              <p:pRg st="1" end="1"/>
                                            </p:txEl>
                                          </p:spTgt>
                                        </p:tgtEl>
                                        <p:attrNameLst>
                                          <p:attrName>style.visibility</p:attrName>
                                        </p:attrNameLst>
                                      </p:cBhvr>
                                      <p:to>
                                        <p:strVal val="visible"/>
                                      </p:to>
                                    </p:set>
                                    <p:animEffect transition="in" filter="wipe(up)">
                                      <p:cBhvr>
                                        <p:cTn id="7" dur="2000"/>
                                        <p:tgtEl>
                                          <p:spTgt spid="2590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59074">
                                            <p:txEl>
                                              <p:pRg st="2" end="2"/>
                                            </p:txEl>
                                          </p:spTgt>
                                        </p:tgtEl>
                                        <p:attrNameLst>
                                          <p:attrName>style.visibility</p:attrName>
                                        </p:attrNameLst>
                                      </p:cBhvr>
                                      <p:to>
                                        <p:strVal val="visible"/>
                                      </p:to>
                                    </p:set>
                                    <p:animEffect transition="in" filter="wipe(up)">
                                      <p:cBhvr>
                                        <p:cTn id="12" dur="2000"/>
                                        <p:tgtEl>
                                          <p:spTgt spid="2590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59074">
                                            <p:txEl>
                                              <p:pRg st="3" end="3"/>
                                            </p:txEl>
                                          </p:spTgt>
                                        </p:tgtEl>
                                        <p:attrNameLst>
                                          <p:attrName>style.visibility</p:attrName>
                                        </p:attrNameLst>
                                      </p:cBhvr>
                                      <p:to>
                                        <p:strVal val="visible"/>
                                      </p:to>
                                    </p:set>
                                    <p:animEffect transition="in" filter="wipe(up)">
                                      <p:cBhvr>
                                        <p:cTn id="17" dur="2000"/>
                                        <p:tgtEl>
                                          <p:spTgt spid="259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文本框 136193"/>
          <p:cNvSpPr txBox="1">
            <a:spLocks noChangeArrowheads="1"/>
          </p:cNvSpPr>
          <p:nvPr/>
        </p:nvSpPr>
        <p:spPr bwMode="auto">
          <a:xfrm>
            <a:off x="1043608" y="620688"/>
            <a:ext cx="914400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void </a:t>
            </a:r>
            <a:r>
              <a:rPr lang="en-US" altLang="zh-CN" sz="2000" dirty="0" err="1">
                <a:solidFill>
                  <a:srgbClr val="FF0000"/>
                </a:solidFill>
                <a:latin typeface="Courier New" panose="02070309020205020404" pitchFamily="49" charset="0"/>
                <a:ea typeface="楷体_GB2312" pitchFamily="49" charset="-122"/>
              </a:rPr>
              <a:t>CreateHT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HTNode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n)</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i,j,k,lnode,rnode</a:t>
            </a:r>
            <a:r>
              <a:rPr lang="en-US" altLang="zh-CN" sz="2000" dirty="0">
                <a:solidFill>
                  <a:srgbClr val="663300"/>
                </a:solidFill>
                <a:latin typeface="Courier New" panose="02070309020205020404" pitchFamily="49" charset="0"/>
                <a:ea typeface="楷体_GB2312" pitchFamily="49" charset="-122"/>
              </a:rPr>
              <a:t>; float min1,min2;</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for (</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=0;i&lt;2*n-1;i++)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所有节点的相关域置初值</a:t>
            </a:r>
            <a:r>
              <a:rPr lang="en-US" altLang="zh-CN" sz="2000" dirty="0">
                <a:solidFill>
                  <a:srgbClr val="3333FF"/>
                </a:solidFill>
                <a:latin typeface="Courier New" panose="02070309020205020404" pitchFamily="49" charset="0"/>
                <a:ea typeface="楷体_GB2312" pitchFamily="49" charset="-122"/>
              </a:rPr>
              <a:t>-1</a:t>
            </a:r>
            <a:endParaRPr lang="en-US" altLang="zh-CN" sz="2000" dirty="0">
              <a:solidFill>
                <a:srgbClr val="3333FF"/>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].parent=</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=-1;</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for (</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n;i</a:t>
            </a:r>
            <a:r>
              <a:rPr lang="en-US" altLang="zh-CN" sz="2000" dirty="0">
                <a:solidFill>
                  <a:srgbClr val="663300"/>
                </a:solidFill>
                <a:latin typeface="Courier New" panose="02070309020205020404" pitchFamily="49" charset="0"/>
                <a:ea typeface="楷体_GB2312" pitchFamily="49" charset="-122"/>
              </a:rPr>
              <a:t>&lt;2*n-1;i++)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构造哈夫曼树</a:t>
            </a:r>
            <a:endParaRPr lang="zh-CN" altLang="en-US" sz="2000" dirty="0">
              <a:solidFill>
                <a:srgbClr val="3333FF"/>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min1=min2=32767; </a:t>
            </a:r>
            <a:r>
              <a:rPr lang="en-US" altLang="zh-CN" sz="2000" dirty="0" err="1">
                <a:solidFill>
                  <a:srgbClr val="663300"/>
                </a:solidFill>
                <a:latin typeface="Courier New" panose="02070309020205020404" pitchFamily="49" charset="0"/>
                <a:ea typeface="楷体_GB2312" pitchFamily="49" charset="-122"/>
              </a:rPr>
              <a:t>lnode</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rnode</a:t>
            </a:r>
            <a:r>
              <a:rPr lang="en-US" altLang="zh-CN" sz="2000" dirty="0">
                <a:solidFill>
                  <a:srgbClr val="663300"/>
                </a:solidFill>
                <a:latin typeface="Courier New" panose="02070309020205020404" pitchFamily="49" charset="0"/>
                <a:ea typeface="楷体_GB2312" pitchFamily="49" charset="-122"/>
              </a:rPr>
              <a:t>=-1;</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for (k=0;k&lt;=i-1;k++)</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if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[k].parent==-1)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未构造二叉树的节点中查找</a:t>
            </a:r>
            <a:endParaRPr lang="zh-CN" altLang="en-US" sz="2000" dirty="0">
              <a:solidFill>
                <a:srgbClr val="3333FF"/>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if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[k].weight&lt;min1)</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  min2=min1;rnode=</a:t>
            </a:r>
            <a:r>
              <a:rPr lang="en-US" altLang="zh-CN" sz="2000" dirty="0" err="1">
                <a:solidFill>
                  <a:srgbClr val="663300"/>
                </a:solidFill>
                <a:latin typeface="Courier New" panose="02070309020205020404" pitchFamily="49" charset="0"/>
                <a:ea typeface="楷体_GB2312" pitchFamily="49" charset="-122"/>
              </a:rPr>
              <a:t>lnode</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min1=</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[k].</a:t>
            </a:r>
            <a:r>
              <a:rPr lang="en-US" altLang="zh-CN" sz="2000" dirty="0" err="1">
                <a:solidFill>
                  <a:srgbClr val="663300"/>
                </a:solidFill>
                <a:latin typeface="Courier New" panose="02070309020205020404" pitchFamily="49" charset="0"/>
                <a:ea typeface="楷体_GB2312" pitchFamily="49" charset="-122"/>
              </a:rPr>
              <a:t>weight;lnode</a:t>
            </a:r>
            <a:r>
              <a:rPr lang="en-US" altLang="zh-CN" sz="2000" dirty="0">
                <a:solidFill>
                  <a:srgbClr val="663300"/>
                </a:solidFill>
                <a:latin typeface="Courier New" panose="02070309020205020404" pitchFamily="49" charset="0"/>
                <a:ea typeface="楷体_GB2312" pitchFamily="49" charset="-122"/>
              </a:rPr>
              <a:t>=k;  }</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else if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[k].weight&lt;min2)</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  min2=</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[k].</a:t>
            </a:r>
            <a:r>
              <a:rPr lang="en-US" altLang="zh-CN" sz="2000" dirty="0" err="1">
                <a:solidFill>
                  <a:srgbClr val="663300"/>
                </a:solidFill>
                <a:latin typeface="Courier New" panose="02070309020205020404" pitchFamily="49" charset="0"/>
                <a:ea typeface="楷体_GB2312" pitchFamily="49" charset="-122"/>
              </a:rPr>
              <a:t>weight;rnode</a:t>
            </a:r>
            <a:r>
              <a:rPr lang="en-US" altLang="zh-CN" sz="2000" dirty="0">
                <a:solidFill>
                  <a:srgbClr val="663300"/>
                </a:solidFill>
                <a:latin typeface="Courier New" panose="02070309020205020404" pitchFamily="49" charset="0"/>
                <a:ea typeface="楷体_GB2312" pitchFamily="49" charset="-122"/>
              </a:rPr>
              <a:t>=k;  }   </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 //if</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lnode</a:t>
            </a:r>
            <a:r>
              <a:rPr lang="en-US" altLang="zh-CN" sz="2000" dirty="0">
                <a:solidFill>
                  <a:srgbClr val="663300"/>
                </a:solidFill>
                <a:latin typeface="Courier New" panose="02070309020205020404" pitchFamily="49" charset="0"/>
                <a:ea typeface="楷体_GB2312" pitchFamily="49" charset="-122"/>
              </a:rPr>
              <a:t>].parent=</a:t>
            </a:r>
            <a:r>
              <a:rPr lang="en-US" altLang="zh-CN" sz="2000" dirty="0" err="1">
                <a:solidFill>
                  <a:srgbClr val="663300"/>
                </a:solidFill>
                <a:latin typeface="Courier New" panose="02070309020205020404" pitchFamily="49" charset="0"/>
                <a:ea typeface="楷体_GB2312" pitchFamily="49" charset="-122"/>
              </a:rPr>
              <a:t>i;ht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rnode</a:t>
            </a:r>
            <a:r>
              <a:rPr lang="en-US" altLang="zh-CN" sz="2000" dirty="0">
                <a:solidFill>
                  <a:srgbClr val="663300"/>
                </a:solidFill>
                <a:latin typeface="Courier New" panose="02070309020205020404" pitchFamily="49" charset="0"/>
                <a:ea typeface="楷体_GB2312" pitchFamily="49" charset="-122"/>
              </a:rPr>
              <a:t>].parent=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].weight=</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lnode</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weight+ht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rnode</a:t>
            </a:r>
            <a:r>
              <a:rPr lang="en-US" altLang="zh-CN" sz="2000" dirty="0">
                <a:solidFill>
                  <a:srgbClr val="663300"/>
                </a:solidFill>
                <a:latin typeface="Courier New" panose="02070309020205020404" pitchFamily="49" charset="0"/>
                <a:ea typeface="楷体_GB2312" pitchFamily="49" charset="-122"/>
              </a:rPr>
              <a:t>].weight;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lnode;ht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rnode</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eaLnBrk="1" hangingPunct="1">
              <a:lnSpc>
                <a:spcPct val="5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文本框 137217"/>
          <p:cNvSpPr txBox="1">
            <a:spLocks noChangeArrowheads="1"/>
          </p:cNvSpPr>
          <p:nvPr/>
        </p:nvSpPr>
        <p:spPr bwMode="auto">
          <a:xfrm>
            <a:off x="971600" y="908720"/>
            <a:ext cx="861060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120000"/>
              </a:lnSpc>
              <a:spcBef>
                <a:spcPct val="50000"/>
              </a:spcBef>
              <a:buFontTx/>
              <a:buNone/>
            </a:pPr>
            <a:r>
              <a:rPr lang="en-US" altLang="zh-CN" sz="2800" dirty="0">
                <a:solidFill>
                  <a:srgbClr val="FF0000"/>
                </a:solidFill>
                <a:latin typeface="Times New Roman" panose="02020603050405020304" pitchFamily="18" charset="0"/>
                <a:ea typeface="楷体_GB2312" pitchFamily="49" charset="-122"/>
              </a:rPr>
              <a:t>      </a:t>
            </a:r>
            <a:r>
              <a:rPr lang="zh-CN" altLang="en-US" sz="2400" dirty="0">
                <a:solidFill>
                  <a:srgbClr val="3333FF"/>
                </a:solidFill>
                <a:latin typeface="Times New Roman" panose="02020603050405020304" pitchFamily="18" charset="0"/>
                <a:ea typeface="楷体_GB2312" pitchFamily="49" charset="-122"/>
              </a:rPr>
              <a:t>为了实现构造哈夫曼编码的算法</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设计存放每个节点哈夫曼编码的类型如下：</a:t>
            </a:r>
            <a:endParaRPr lang="zh-CN" altLang="en-US" sz="2400" dirty="0">
              <a:solidFill>
                <a:srgbClr val="3333FF"/>
              </a:solidFill>
              <a:latin typeface="Times New Roman" panose="02020603050405020304" pitchFamily="18" charset="0"/>
              <a:ea typeface="楷体_GB2312" pitchFamily="49" charset="-122"/>
            </a:endParaRPr>
          </a:p>
          <a:p>
            <a:pPr algn="just" eaLnBrk="1" hangingPunct="1">
              <a:spcBef>
                <a:spcPct val="50000"/>
              </a:spcBef>
              <a:buFontTx/>
              <a:buNone/>
            </a:pPr>
            <a:r>
              <a:rPr lang="zh-CN" altLang="en-US" sz="2400" dirty="0">
                <a:solidFill>
                  <a:srgbClr val="FF00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typedef</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struct</a:t>
            </a:r>
            <a:endParaRPr lang="en-US" altLang="zh-CN" sz="2000" dirty="0">
              <a:solidFill>
                <a:srgbClr val="663300"/>
              </a:solidFill>
              <a:latin typeface="Courier New" panose="02070309020205020404" pitchFamily="49" charset="0"/>
              <a:ea typeface="楷体_GB2312" pitchFamily="49" charset="-122"/>
            </a:endParaRPr>
          </a:p>
          <a:p>
            <a:pPr algn="just" eaLnBrk="1" hangingPunct="1">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char cd[N];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存放当前节点的哈夫曼码</a:t>
            </a:r>
            <a:endParaRPr lang="zh-CN" altLang="en-US" sz="2000" dirty="0">
              <a:solidFill>
                <a:srgbClr val="3333FF"/>
              </a:solidFill>
              <a:latin typeface="Courier New" panose="02070309020205020404" pitchFamily="49" charset="0"/>
              <a:ea typeface="楷体_GB2312" pitchFamily="49" charset="-122"/>
            </a:endParaRPr>
          </a:p>
          <a:p>
            <a:pPr algn="just" eaLnBrk="1" hangingPunct="1">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start;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存放哈夫曼码在</a:t>
            </a:r>
            <a:r>
              <a:rPr lang="en-US" altLang="zh-CN" sz="2000" dirty="0">
                <a:solidFill>
                  <a:srgbClr val="3333FF"/>
                </a:solidFill>
                <a:latin typeface="Courier New" panose="02070309020205020404" pitchFamily="49" charset="0"/>
                <a:ea typeface="楷体_GB2312" pitchFamily="49" charset="-122"/>
              </a:rPr>
              <a:t>cd</a:t>
            </a:r>
            <a:r>
              <a:rPr lang="zh-CN" altLang="en-US" sz="2000" dirty="0">
                <a:solidFill>
                  <a:srgbClr val="3333FF"/>
                </a:solidFill>
                <a:latin typeface="Courier New" panose="02070309020205020404" pitchFamily="49" charset="0"/>
                <a:ea typeface="楷体_GB2312" pitchFamily="49" charset="-122"/>
              </a:rPr>
              <a:t>中的起始位置</a:t>
            </a:r>
            <a:endParaRPr lang="zh-CN" altLang="en-US" sz="2000" dirty="0">
              <a:solidFill>
                <a:srgbClr val="3333FF"/>
              </a:solidFill>
              <a:latin typeface="Courier New" panose="02070309020205020404" pitchFamily="49" charset="0"/>
              <a:ea typeface="楷体_GB2312" pitchFamily="49" charset="-122"/>
            </a:endParaRPr>
          </a:p>
          <a:p>
            <a:pPr algn="just" eaLnBrk="1" hangingPunct="1">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HCode</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文本框 138241"/>
          <p:cNvSpPr txBox="1">
            <a:spLocks noChangeArrowheads="1"/>
          </p:cNvSpPr>
          <p:nvPr/>
        </p:nvSpPr>
        <p:spPr bwMode="auto">
          <a:xfrm>
            <a:off x="0" y="227013"/>
            <a:ext cx="8991600"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70000"/>
              </a:lnSpc>
              <a:spcBef>
                <a:spcPct val="50000"/>
              </a:spcBef>
              <a:buFontTx/>
              <a:buNone/>
            </a:pPr>
            <a:r>
              <a:rPr lang="zh-CN" altLang="en-US" sz="2400" dirty="0">
                <a:solidFill>
                  <a:srgbClr val="3333FF"/>
                </a:solidFill>
                <a:latin typeface="Times New Roman" panose="02020603050405020304" pitchFamily="18" charset="0"/>
                <a:ea typeface="楷体_GB2312" pitchFamily="49" charset="-122"/>
              </a:rPr>
              <a:t>根据哈夫曼树求对应的哈夫曼编码的算法如下：</a:t>
            </a:r>
            <a:endParaRPr lang="zh-CN" altLang="en-US" sz="2400" dirty="0">
              <a:solidFill>
                <a:srgbClr val="3333FF"/>
              </a:solidFill>
              <a:latin typeface="Times New Roman" panose="02020603050405020304" pitchFamily="18"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void </a:t>
            </a:r>
            <a:r>
              <a:rPr lang="en-US" altLang="zh-CN" sz="2000" dirty="0" err="1">
                <a:solidFill>
                  <a:srgbClr val="FF0000"/>
                </a:solidFill>
                <a:latin typeface="Courier New" panose="02070309020205020404" pitchFamily="49" charset="0"/>
                <a:ea typeface="楷体_GB2312" pitchFamily="49" charset="-122"/>
              </a:rPr>
              <a:t>CreateHCode</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HTNode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HCode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hcd</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n)</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i,f,c</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HCode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hc</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for (</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=0;i&lt;</a:t>
            </a:r>
            <a:r>
              <a:rPr lang="en-US" altLang="zh-CN" sz="2000" dirty="0" err="1">
                <a:solidFill>
                  <a:srgbClr val="663300"/>
                </a:solidFill>
                <a:latin typeface="Courier New" panose="02070309020205020404" pitchFamily="49" charset="0"/>
                <a:ea typeface="楷体_GB2312" pitchFamily="49" charset="-122"/>
              </a:rPr>
              <a:t>n;i</a:t>
            </a:r>
            <a:r>
              <a:rPr lang="en-US" altLang="zh-CN" sz="2000" dirty="0">
                <a:solidFill>
                  <a:srgbClr val="663300"/>
                </a:solidFill>
                <a:latin typeface="Courier New" panose="02070309020205020404" pitchFamily="49" charset="0"/>
                <a:ea typeface="楷体_GB2312" pitchFamily="49" charset="-122"/>
              </a:rPr>
              <a: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根据哈夫曼树求哈夫曼编码</a:t>
            </a:r>
            <a:endParaRPr lang="zh-CN" altLang="en-US" sz="2000" dirty="0">
              <a:solidFill>
                <a:srgbClr val="3333FF"/>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hc.start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n;c</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 f=</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].parent;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while (f!=-1)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循环直到无双亲节点即到达树根节点</a:t>
            </a:r>
            <a:endParaRPr lang="zh-CN" altLang="en-US" sz="2000" dirty="0">
              <a:solidFill>
                <a:srgbClr val="3333FF"/>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if (</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[f].</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==c)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当前节点是左孩子节点</a:t>
            </a:r>
            <a:endParaRPr lang="zh-CN" altLang="en-US" sz="2000" dirty="0">
              <a:solidFill>
                <a:srgbClr val="3333FF"/>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hc.cd[</a:t>
            </a:r>
            <a:r>
              <a:rPr lang="en-US" altLang="zh-CN" sz="2000" dirty="0" err="1">
                <a:solidFill>
                  <a:srgbClr val="663300"/>
                </a:solidFill>
                <a:latin typeface="Courier New" panose="02070309020205020404" pitchFamily="49" charset="0"/>
                <a:ea typeface="楷体_GB2312" pitchFamily="49" charset="-122"/>
              </a:rPr>
              <a:t>hc.start</a:t>
            </a:r>
            <a:r>
              <a:rPr lang="en-US" altLang="zh-CN" sz="2000" dirty="0">
                <a:solidFill>
                  <a:srgbClr val="663300"/>
                </a:solidFill>
                <a:latin typeface="Courier New" panose="02070309020205020404" pitchFamily="49" charset="0"/>
                <a:ea typeface="楷体_GB2312" pitchFamily="49" charset="-122"/>
              </a:rPr>
              <a:t>--]='0';</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else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当前节点是双亲节点的右孩子节点</a:t>
            </a:r>
            <a:endParaRPr lang="zh-CN" altLang="en-US" sz="2000" dirty="0">
              <a:solidFill>
                <a:srgbClr val="3333FF"/>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hc.cd[</a:t>
            </a:r>
            <a:r>
              <a:rPr lang="en-US" altLang="zh-CN" sz="2000" dirty="0" err="1">
                <a:solidFill>
                  <a:srgbClr val="663300"/>
                </a:solidFill>
                <a:latin typeface="Courier New" panose="02070309020205020404" pitchFamily="49" charset="0"/>
                <a:ea typeface="楷体_GB2312" pitchFamily="49" charset="-122"/>
              </a:rPr>
              <a:t>hc.start</a:t>
            </a:r>
            <a:r>
              <a:rPr lang="en-US" altLang="zh-CN" sz="2000" dirty="0">
                <a:solidFill>
                  <a:srgbClr val="663300"/>
                </a:solidFill>
                <a:latin typeface="Courier New" panose="02070309020205020404" pitchFamily="49" charset="0"/>
                <a:ea typeface="楷体_GB2312" pitchFamily="49" charset="-122"/>
              </a:rPr>
              <a:t>--]='1';</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c=</a:t>
            </a:r>
            <a:r>
              <a:rPr lang="en-US" altLang="zh-CN" sz="2000" dirty="0" err="1">
                <a:solidFill>
                  <a:srgbClr val="663300"/>
                </a:solidFill>
                <a:latin typeface="Courier New" panose="02070309020205020404" pitchFamily="49" charset="0"/>
                <a:ea typeface="楷体_GB2312" pitchFamily="49" charset="-122"/>
              </a:rPr>
              <a:t>f;f</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ht</a:t>
            </a:r>
            <a:r>
              <a:rPr lang="en-US" altLang="zh-CN" sz="2000" dirty="0">
                <a:solidFill>
                  <a:srgbClr val="663300"/>
                </a:solidFill>
                <a:latin typeface="Courier New" panose="02070309020205020404" pitchFamily="49" charset="0"/>
                <a:ea typeface="楷体_GB2312" pitchFamily="49" charset="-122"/>
              </a:rPr>
              <a:t>[f].parent;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再对双亲节点进行同样的操作</a:t>
            </a:r>
            <a:endParaRPr lang="zh-CN" altLang="en-US" sz="2000" dirty="0">
              <a:solidFill>
                <a:srgbClr val="3333FF"/>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hc.start</a:t>
            </a:r>
            <a:r>
              <a:rPr lang="en-US" altLang="zh-CN" sz="2000" dirty="0">
                <a:solidFill>
                  <a:srgbClr val="663300"/>
                </a:solidFill>
                <a:latin typeface="Courier New" panose="02070309020205020404" pitchFamily="49" charset="0"/>
                <a:ea typeface="楷体_GB2312" pitchFamily="49" charset="-122"/>
              </a:rPr>
              <a:t>++;		</a:t>
            </a:r>
            <a:r>
              <a:rPr lang="en-US" altLang="zh-CN" sz="2000" dirty="0">
                <a:solidFill>
                  <a:srgbClr val="3333FF"/>
                </a:solidFill>
                <a:latin typeface="Courier New" panose="02070309020205020404" pitchFamily="49" charset="0"/>
                <a:ea typeface="楷体_GB2312" pitchFamily="49" charset="-122"/>
              </a:rPr>
              <a:t>//start</a:t>
            </a:r>
            <a:r>
              <a:rPr lang="zh-CN" altLang="en-US" sz="2000" dirty="0">
                <a:solidFill>
                  <a:srgbClr val="3333FF"/>
                </a:solidFill>
                <a:latin typeface="Courier New" panose="02070309020205020404" pitchFamily="49" charset="0"/>
                <a:ea typeface="楷体_GB2312" pitchFamily="49" charset="-122"/>
              </a:rPr>
              <a:t>指向哈夫曼编码最开始字符</a:t>
            </a:r>
            <a:endParaRPr lang="zh-CN" altLang="en-US" sz="2000" dirty="0">
              <a:solidFill>
                <a:srgbClr val="3333FF"/>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hcd</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i</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hc</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214382" y="642918"/>
            <a:ext cx="7929618" cy="400110"/>
          </a:xfrm>
          <a:prstGeom prst="rect">
            <a:avLst/>
          </a:prstGeom>
          <a:noFill/>
          <a:ln w="9525">
            <a:noFill/>
            <a:miter lim="800000"/>
          </a:ln>
        </p:spPr>
        <p:txBody>
          <a:bodyPr wrap="square">
            <a:spAutoFit/>
          </a:bodyPr>
          <a:lstStyle/>
          <a:p>
            <a:pPr marL="457200" indent="-457200">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双亲</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结点（或父亲结点）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。一个结点称为其后继结点的双亲</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5643570" y="2643182"/>
            <a:ext cx="3214710"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的双亲结点均为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7" name="组合 36"/>
          <p:cNvGrpSpPr/>
          <p:nvPr/>
        </p:nvGrpSpPr>
        <p:grpSpPr>
          <a:xfrm>
            <a:off x="2571736" y="2071678"/>
            <a:ext cx="2808288" cy="2419350"/>
            <a:chOff x="3357554" y="2786058"/>
            <a:chExt cx="2808288" cy="2419350"/>
          </a:xfrm>
        </p:grpSpPr>
        <p:sp>
          <p:nvSpPr>
            <p:cNvPr id="38"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9"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40"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4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4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43"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4" name="Oval 9"/>
            <p:cNvSpPr>
              <a:spLocks noChangeArrowheads="1"/>
            </p:cNvSpPr>
            <p:nvPr/>
          </p:nvSpPr>
          <p:spPr bwMode="auto">
            <a:xfrm>
              <a:off x="4365617" y="3525657"/>
              <a:ext cx="360362" cy="360362"/>
            </a:xfrm>
            <a:prstGeom prst="ellipse">
              <a:avLst/>
            </a:prstGeom>
          </p:spPr>
          <p:style>
            <a:lnRef idx="1">
              <a:schemeClr val="accent2"/>
            </a:lnRef>
            <a:fillRef idx="3">
              <a:schemeClr val="accent2"/>
            </a:fillRef>
            <a:effectRef idx="2">
              <a:schemeClr val="accent2"/>
            </a:effectRef>
            <a:fontRef idx="minor">
              <a:schemeClr val="lt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5"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46" name="Oval 11"/>
            <p:cNvSpPr>
              <a:spLocks noChangeArrowheads="1"/>
            </p:cNvSpPr>
            <p:nvPr/>
          </p:nvSpPr>
          <p:spPr bwMode="auto">
            <a:xfrm>
              <a:off x="4051292" y="4184646"/>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7" name="Oval 12"/>
            <p:cNvSpPr>
              <a:spLocks noChangeArrowheads="1"/>
            </p:cNvSpPr>
            <p:nvPr/>
          </p:nvSpPr>
          <p:spPr bwMode="auto">
            <a:xfrm>
              <a:off x="4730742" y="4184646"/>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8"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49"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0"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51"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52" name="直接连接符 51"/>
            <p:cNvCxnSpPr>
              <a:cxnSpLocks noChangeShapeType="1"/>
              <a:stCxn id="46" idx="4"/>
              <a:endCxn id="48"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071535" y="428604"/>
            <a:ext cx="7715307" cy="1015663"/>
          </a:xfrm>
          <a:prstGeom prst="rect">
            <a:avLst/>
          </a:prstGeom>
          <a:noFill/>
          <a:ln w="9525">
            <a:noFill/>
            <a:miter lim="800000"/>
          </a:ln>
        </p:spPr>
        <p:txBody>
          <a:bodyPr wrap="square">
            <a:spAutoFit/>
          </a:bodyPr>
          <a:lstStyle/>
          <a:p>
            <a:pPr marL="457200" indent="-457200">
              <a:lnSpc>
                <a:spcPct val="150000"/>
              </a:lnSpc>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子孙</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。一个结点的子树中除该结点外的所有结点称之为该结点的子孙结点</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71" name="组合 70"/>
          <p:cNvGrpSpPr/>
          <p:nvPr/>
        </p:nvGrpSpPr>
        <p:grpSpPr>
          <a:xfrm>
            <a:off x="2571736" y="2071678"/>
            <a:ext cx="2808288" cy="2419350"/>
            <a:chOff x="3357554" y="2786058"/>
            <a:chExt cx="2808288" cy="2419350"/>
          </a:xfrm>
        </p:grpSpPr>
        <p:sp>
          <p:nvSpPr>
            <p:cNvPr id="72"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73"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74"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75"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76"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77"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78" name="Oval 9"/>
            <p:cNvSpPr>
              <a:spLocks noChangeArrowheads="1"/>
            </p:cNvSpPr>
            <p:nvPr/>
          </p:nvSpPr>
          <p:spPr bwMode="auto">
            <a:xfrm>
              <a:off x="4365617" y="3525657"/>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79"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80" name="Oval 11"/>
            <p:cNvSpPr>
              <a:spLocks noChangeArrowheads="1"/>
            </p:cNvSpPr>
            <p:nvPr/>
          </p:nvSpPr>
          <p:spPr bwMode="auto">
            <a:xfrm>
              <a:off x="4051292" y="4184646"/>
              <a:ext cx="360362" cy="3603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81" name="Oval 12"/>
            <p:cNvSpPr>
              <a:spLocks noChangeArrowheads="1"/>
            </p:cNvSpPr>
            <p:nvPr/>
          </p:nvSpPr>
          <p:spPr bwMode="auto">
            <a:xfrm>
              <a:off x="4730742" y="4184646"/>
              <a:ext cx="360362" cy="3603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82" name="Oval 15"/>
            <p:cNvSpPr>
              <a:spLocks noChangeArrowheads="1"/>
            </p:cNvSpPr>
            <p:nvPr/>
          </p:nvSpPr>
          <p:spPr bwMode="auto">
            <a:xfrm>
              <a:off x="4051292" y="4845045"/>
              <a:ext cx="360363" cy="360363"/>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83"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84"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85"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86" name="直接连接符 85"/>
            <p:cNvCxnSpPr>
              <a:cxnSpLocks noChangeShapeType="1"/>
              <a:stCxn id="80" idx="4"/>
              <a:endCxn id="82"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87" name="TextBox 86"/>
          <p:cNvSpPr txBox="1"/>
          <p:nvPr/>
        </p:nvSpPr>
        <p:spPr>
          <a:xfrm>
            <a:off x="5857884" y="2428868"/>
            <a:ext cx="3000396" cy="707886"/>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结点的子孙结点为</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H</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2"/>
          <p:cNvSpPr txBox="1">
            <a:spLocks noChangeArrowheads="1"/>
          </p:cNvSpPr>
          <p:nvPr/>
        </p:nvSpPr>
        <p:spPr bwMode="auto">
          <a:xfrm>
            <a:off x="1071538" y="428604"/>
            <a:ext cx="7858183" cy="1015663"/>
          </a:xfrm>
          <a:prstGeom prst="rect">
            <a:avLst/>
          </a:prstGeom>
          <a:noFill/>
          <a:ln w="9525">
            <a:noFill/>
            <a:miter lim="800000"/>
          </a:ln>
        </p:spPr>
        <p:txBody>
          <a:bodyPr wrap="square">
            <a:spAutoFit/>
          </a:bodyPr>
          <a:lstStyle/>
          <a:p>
            <a:pPr marL="457200" indent="-457200">
              <a:lnSpc>
                <a:spcPct val="150000"/>
              </a:lnSpc>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祖先</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。从树根结点到达某个结点的路径上通过的所有结点称为该结点的祖先结点（不含该结点自身）。</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3" name="组合 52"/>
          <p:cNvGrpSpPr/>
          <p:nvPr/>
        </p:nvGrpSpPr>
        <p:grpSpPr>
          <a:xfrm>
            <a:off x="2571736" y="2071678"/>
            <a:ext cx="2808288" cy="2419350"/>
            <a:chOff x="3357554" y="2786058"/>
            <a:chExt cx="2808288" cy="2419350"/>
          </a:xfrm>
        </p:grpSpPr>
        <p:sp>
          <p:nvSpPr>
            <p:cNvPr id="71" name="Oval 7"/>
            <p:cNvSpPr>
              <a:spLocks noChangeArrowheads="1"/>
            </p:cNvSpPr>
            <p:nvPr/>
          </p:nvSpPr>
          <p:spPr bwMode="auto">
            <a:xfrm>
              <a:off x="4365617" y="2786058"/>
              <a:ext cx="360362" cy="3603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72"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73"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74"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75"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76"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77" name="Oval 9"/>
            <p:cNvSpPr>
              <a:spLocks noChangeArrowheads="1"/>
            </p:cNvSpPr>
            <p:nvPr/>
          </p:nvSpPr>
          <p:spPr bwMode="auto">
            <a:xfrm>
              <a:off x="4365617" y="3525657"/>
              <a:ext cx="360362" cy="3603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78"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79"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80" name="Oval 12"/>
            <p:cNvSpPr>
              <a:spLocks noChangeArrowheads="1"/>
            </p:cNvSpPr>
            <p:nvPr/>
          </p:nvSpPr>
          <p:spPr bwMode="auto">
            <a:xfrm>
              <a:off x="4730742" y="4184646"/>
              <a:ext cx="360362" cy="360362"/>
            </a:xfrm>
            <a:prstGeom prst="ellipse">
              <a:avLst/>
            </a:prstGeom>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81"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82"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83"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84"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85" name="直接连接符 84"/>
            <p:cNvCxnSpPr>
              <a:cxnSpLocks noChangeShapeType="1"/>
              <a:stCxn id="79" idx="4"/>
              <a:endCxn id="81"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86" name="TextBox 85"/>
          <p:cNvSpPr txBox="1"/>
          <p:nvPr/>
        </p:nvSpPr>
        <p:spPr>
          <a:xfrm>
            <a:off x="5786446" y="2571744"/>
            <a:ext cx="3000396"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的祖先结点为</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1428728" y="500042"/>
            <a:ext cx="7358114" cy="400110"/>
          </a:xfrm>
          <a:prstGeom prst="rect">
            <a:avLst/>
          </a:prstGeom>
          <a:noFill/>
          <a:ln w="9525">
            <a:noFill/>
            <a:miter lim="800000"/>
          </a:ln>
        </p:spPr>
        <p:txBody>
          <a:bodyPr wrap="square">
            <a:spAutoFit/>
          </a:bodyPr>
          <a:lstStyle/>
          <a:p>
            <a:pPr marL="457200" indent="-457200">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兄弟</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结点</a:t>
            </a:r>
            <a:r>
              <a:rPr lang="zh-CN" altLang="en-US" sz="2000" dirty="0">
                <a:solidFill>
                  <a:srgbClr val="0000FF"/>
                </a:solidFill>
                <a:ea typeface="楷体" panose="02010609060101010101" pitchFamily="49" charset="-122"/>
                <a:cs typeface="Times New Roman" panose="02020603050405020304" pitchFamily="18" charset="0"/>
              </a:rPr>
              <a:t>。具有同一双亲的结点互相称之为兄弟</a:t>
            </a:r>
            <a:r>
              <a:rPr lang="zh-CN" altLang="en-US" sz="2000">
                <a:solidFill>
                  <a:srgbClr val="0000FF"/>
                </a:solidFill>
                <a:ea typeface="楷体" panose="02010609060101010101" pitchFamily="49" charset="-122"/>
                <a:cs typeface="Times New Roman" panose="02020603050405020304" pitchFamily="18" charset="0"/>
              </a:rPr>
              <a:t>结点</a:t>
            </a:r>
            <a:r>
              <a:rPr lang="zh-CN" altLang="en-US" sz="2000" smtClean="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36" name="TextBox 35"/>
          <p:cNvSpPr txBox="1"/>
          <p:nvPr/>
        </p:nvSpPr>
        <p:spPr>
          <a:xfrm>
            <a:off x="5572132" y="2643182"/>
            <a:ext cx="2786082"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是兄弟结点</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7" name="组合 36"/>
          <p:cNvGrpSpPr/>
          <p:nvPr/>
        </p:nvGrpSpPr>
        <p:grpSpPr>
          <a:xfrm>
            <a:off x="2571736" y="2071678"/>
            <a:ext cx="2808288" cy="2419350"/>
            <a:chOff x="3357554" y="2786058"/>
            <a:chExt cx="2808288" cy="2419350"/>
          </a:xfrm>
        </p:grpSpPr>
        <p:sp>
          <p:nvSpPr>
            <p:cNvPr id="38"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9"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40"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4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4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43"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4"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5"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46"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7"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8"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49"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0"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51"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52" name="直接连接符 51"/>
            <p:cNvCxnSpPr>
              <a:cxnSpLocks noChangeShapeType="1"/>
              <a:stCxn id="46" idx="4"/>
              <a:endCxn id="48"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1142977" y="428604"/>
            <a:ext cx="7572428" cy="1015663"/>
          </a:xfrm>
          <a:prstGeom prst="rect">
            <a:avLst/>
          </a:prstGeom>
          <a:noFill/>
          <a:ln w="9525">
            <a:noFill/>
            <a:miter lim="800000"/>
          </a:ln>
        </p:spPr>
        <p:txBody>
          <a:bodyPr wrap="square">
            <a:spAutoFit/>
          </a:bodyPr>
          <a:lstStyle/>
          <a:p>
            <a:pPr marL="457200" indent="-457200">
              <a:lnSpc>
                <a:spcPct val="150000"/>
              </a:lnSpc>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层次</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。树具有一种层次结构，根结点为第一层，其孩子结点为第二层，如此类推得到每个结点的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层次</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4579" name="Text Box 29"/>
          <p:cNvSpPr txBox="1">
            <a:spLocks noChangeArrowheads="1"/>
          </p:cNvSpPr>
          <p:nvPr/>
        </p:nvSpPr>
        <p:spPr bwMode="auto">
          <a:xfrm>
            <a:off x="6313479" y="2262197"/>
            <a:ext cx="360363" cy="396875"/>
          </a:xfrm>
          <a:prstGeom prst="rect">
            <a:avLst/>
          </a:prstGeom>
          <a:noFill/>
          <a:ln w="9525" algn="ctr">
            <a:noFill/>
            <a:miter lim="800000"/>
            <a:tailEnd type="none" w="med" len="lg"/>
          </a:ln>
        </p:spPr>
        <p:txBody>
          <a:bodyPr>
            <a:spAutoFit/>
          </a:bodyPr>
          <a:lstStyle/>
          <a:p>
            <a:pPr algn="ctr">
              <a:spcBef>
                <a:spcPct val="50000"/>
              </a:spcBef>
            </a:pPr>
            <a:r>
              <a:rPr lang="en-US" altLang="zh-CN" sz="2000" dirty="0">
                <a:solidFill>
                  <a:srgbClr val="CC00FF"/>
                </a:solidFill>
                <a:latin typeface="Consolas" panose="020B0609020204030204" pitchFamily="49" charset="0"/>
                <a:cs typeface="Consolas" panose="020B0609020204030204" pitchFamily="49" charset="0"/>
              </a:rPr>
              <a:t>1</a:t>
            </a:r>
            <a:endParaRPr lang="en-US" altLang="zh-CN" sz="2000" dirty="0">
              <a:solidFill>
                <a:srgbClr val="CC00FF"/>
              </a:solidFill>
              <a:latin typeface="Consolas" panose="020B0609020204030204" pitchFamily="49" charset="0"/>
              <a:cs typeface="Consolas" panose="020B0609020204030204" pitchFamily="49" charset="0"/>
            </a:endParaRPr>
          </a:p>
        </p:txBody>
      </p:sp>
      <p:sp>
        <p:nvSpPr>
          <p:cNvPr id="24580" name="Text Box 30"/>
          <p:cNvSpPr txBox="1">
            <a:spLocks noChangeArrowheads="1"/>
          </p:cNvSpPr>
          <p:nvPr/>
        </p:nvSpPr>
        <p:spPr bwMode="auto">
          <a:xfrm>
            <a:off x="6313479" y="3092460"/>
            <a:ext cx="360363" cy="396875"/>
          </a:xfrm>
          <a:prstGeom prst="rect">
            <a:avLst/>
          </a:prstGeom>
          <a:noFill/>
          <a:ln w="9525" algn="ctr">
            <a:noFill/>
            <a:miter lim="800000"/>
            <a:tailEnd type="none" w="med" len="lg"/>
          </a:ln>
        </p:spPr>
        <p:txBody>
          <a:bodyPr>
            <a:spAutoFit/>
          </a:bodyPr>
          <a:lstStyle/>
          <a:p>
            <a:pPr algn="ctr">
              <a:spcBef>
                <a:spcPct val="50000"/>
              </a:spcBef>
            </a:pPr>
            <a:r>
              <a:rPr lang="en-US" altLang="zh-CN" sz="2000">
                <a:solidFill>
                  <a:srgbClr val="CC00FF"/>
                </a:solidFill>
                <a:latin typeface="Consolas" panose="020B0609020204030204" pitchFamily="49" charset="0"/>
                <a:cs typeface="Consolas" panose="020B0609020204030204" pitchFamily="49" charset="0"/>
              </a:rPr>
              <a:t>2</a:t>
            </a:r>
            <a:endParaRPr lang="en-US" altLang="zh-CN" sz="2000">
              <a:solidFill>
                <a:srgbClr val="CC00FF"/>
              </a:solidFill>
              <a:latin typeface="Consolas" panose="020B0609020204030204" pitchFamily="49" charset="0"/>
              <a:cs typeface="Consolas" panose="020B0609020204030204" pitchFamily="49" charset="0"/>
            </a:endParaRPr>
          </a:p>
        </p:txBody>
      </p:sp>
      <p:sp>
        <p:nvSpPr>
          <p:cNvPr id="24581" name="Text Box 31"/>
          <p:cNvSpPr txBox="1">
            <a:spLocks noChangeArrowheads="1"/>
          </p:cNvSpPr>
          <p:nvPr/>
        </p:nvSpPr>
        <p:spPr bwMode="auto">
          <a:xfrm>
            <a:off x="6313479" y="3676660"/>
            <a:ext cx="360363" cy="396875"/>
          </a:xfrm>
          <a:prstGeom prst="rect">
            <a:avLst/>
          </a:prstGeom>
          <a:noFill/>
          <a:ln w="9525" algn="ctr">
            <a:noFill/>
            <a:miter lim="800000"/>
            <a:tailEnd type="none" w="med" len="lg"/>
          </a:ln>
        </p:spPr>
        <p:txBody>
          <a:bodyPr>
            <a:spAutoFit/>
          </a:bodyPr>
          <a:lstStyle/>
          <a:p>
            <a:pPr algn="ctr">
              <a:spcBef>
                <a:spcPct val="50000"/>
              </a:spcBef>
            </a:pPr>
            <a:r>
              <a:rPr lang="en-US" altLang="zh-CN" sz="2000">
                <a:solidFill>
                  <a:srgbClr val="CC00FF"/>
                </a:solidFill>
                <a:latin typeface="Consolas" panose="020B0609020204030204" pitchFamily="49" charset="0"/>
                <a:cs typeface="Consolas" panose="020B0609020204030204" pitchFamily="49" charset="0"/>
              </a:rPr>
              <a:t>3</a:t>
            </a:r>
            <a:endParaRPr lang="en-US" altLang="zh-CN" sz="2000">
              <a:solidFill>
                <a:srgbClr val="CC00FF"/>
              </a:solidFill>
              <a:latin typeface="Consolas" panose="020B0609020204030204" pitchFamily="49" charset="0"/>
              <a:cs typeface="Consolas" panose="020B0609020204030204" pitchFamily="49" charset="0"/>
            </a:endParaRPr>
          </a:p>
        </p:txBody>
      </p:sp>
      <p:sp>
        <p:nvSpPr>
          <p:cNvPr id="24582" name="Text Box 32"/>
          <p:cNvSpPr txBox="1">
            <a:spLocks noChangeArrowheads="1"/>
          </p:cNvSpPr>
          <p:nvPr/>
        </p:nvSpPr>
        <p:spPr bwMode="auto">
          <a:xfrm>
            <a:off x="6313479" y="4460885"/>
            <a:ext cx="360363" cy="396875"/>
          </a:xfrm>
          <a:prstGeom prst="rect">
            <a:avLst/>
          </a:prstGeom>
          <a:noFill/>
          <a:ln w="9525" algn="ctr">
            <a:noFill/>
            <a:miter lim="800000"/>
            <a:tailEnd type="none" w="med" len="lg"/>
          </a:ln>
        </p:spPr>
        <p:txBody>
          <a:bodyPr>
            <a:spAutoFit/>
          </a:bodyPr>
          <a:lstStyle/>
          <a:p>
            <a:pPr algn="ctr">
              <a:spcBef>
                <a:spcPct val="50000"/>
              </a:spcBef>
            </a:pPr>
            <a:r>
              <a:rPr lang="en-US" altLang="zh-CN" sz="2000">
                <a:solidFill>
                  <a:srgbClr val="CC00FF"/>
                </a:solidFill>
                <a:latin typeface="Consolas" panose="020B0609020204030204" pitchFamily="49" charset="0"/>
                <a:cs typeface="Consolas" panose="020B0609020204030204" pitchFamily="49" charset="0"/>
              </a:rPr>
              <a:t>4</a:t>
            </a:r>
            <a:endParaRPr lang="en-US" altLang="zh-CN" sz="2000">
              <a:solidFill>
                <a:srgbClr val="CC00FF"/>
              </a:solidFill>
              <a:latin typeface="Consolas" panose="020B0609020204030204" pitchFamily="49" charset="0"/>
              <a:cs typeface="Consolas" panose="020B0609020204030204" pitchFamily="49" charset="0"/>
            </a:endParaRPr>
          </a:p>
        </p:txBody>
      </p:sp>
      <p:cxnSp>
        <p:nvCxnSpPr>
          <p:cNvPr id="24584" name="直接连接符 23"/>
          <p:cNvCxnSpPr>
            <a:cxnSpLocks noChangeShapeType="1"/>
          </p:cNvCxnSpPr>
          <p:nvPr/>
        </p:nvCxnSpPr>
        <p:spPr bwMode="auto">
          <a:xfrm>
            <a:off x="3929054" y="2516197"/>
            <a:ext cx="2286000" cy="1588"/>
          </a:xfrm>
          <a:prstGeom prst="line">
            <a:avLst/>
          </a:prstGeom>
          <a:noFill/>
          <a:ln w="28575" algn="ctr">
            <a:solidFill>
              <a:srgbClr val="CC3300"/>
            </a:solidFill>
            <a:prstDash val="sysDash"/>
            <a:round/>
          </a:ln>
        </p:spPr>
      </p:cxnSp>
      <p:cxnSp>
        <p:nvCxnSpPr>
          <p:cNvPr id="24585" name="直接连接符 25"/>
          <p:cNvCxnSpPr>
            <a:cxnSpLocks noChangeShapeType="1"/>
          </p:cNvCxnSpPr>
          <p:nvPr/>
        </p:nvCxnSpPr>
        <p:spPr bwMode="auto">
          <a:xfrm flipV="1">
            <a:off x="4676767" y="3170247"/>
            <a:ext cx="1500187" cy="0"/>
          </a:xfrm>
          <a:prstGeom prst="line">
            <a:avLst/>
          </a:prstGeom>
          <a:noFill/>
          <a:ln w="28575" algn="ctr">
            <a:solidFill>
              <a:srgbClr val="CC3300"/>
            </a:solidFill>
            <a:prstDash val="sysDash"/>
            <a:round/>
          </a:ln>
        </p:spPr>
      </p:cxnSp>
      <p:cxnSp>
        <p:nvCxnSpPr>
          <p:cNvPr id="24586" name="直接连接符 27"/>
          <p:cNvCxnSpPr>
            <a:cxnSpLocks noChangeShapeType="1"/>
          </p:cNvCxnSpPr>
          <p:nvPr/>
        </p:nvCxnSpPr>
        <p:spPr bwMode="auto">
          <a:xfrm>
            <a:off x="5027604" y="3843347"/>
            <a:ext cx="1071563" cy="1588"/>
          </a:xfrm>
          <a:prstGeom prst="line">
            <a:avLst/>
          </a:prstGeom>
          <a:noFill/>
          <a:ln w="28575" algn="ctr">
            <a:solidFill>
              <a:srgbClr val="CC3300"/>
            </a:solidFill>
            <a:prstDash val="sysDash"/>
            <a:round/>
          </a:ln>
        </p:spPr>
      </p:cxnSp>
      <p:cxnSp>
        <p:nvCxnSpPr>
          <p:cNvPr id="24587" name="直接连接符 29"/>
          <p:cNvCxnSpPr>
            <a:cxnSpLocks noChangeShapeType="1"/>
          </p:cNvCxnSpPr>
          <p:nvPr/>
        </p:nvCxnSpPr>
        <p:spPr bwMode="auto">
          <a:xfrm flipV="1">
            <a:off x="3428992" y="4656147"/>
            <a:ext cx="2714625" cy="0"/>
          </a:xfrm>
          <a:prstGeom prst="line">
            <a:avLst/>
          </a:prstGeom>
          <a:noFill/>
          <a:ln w="28575" algn="ctr">
            <a:solidFill>
              <a:srgbClr val="CC3300"/>
            </a:solidFill>
            <a:prstDash val="sysDash"/>
            <a:round/>
          </a:ln>
        </p:spPr>
      </p:cxnSp>
      <p:grpSp>
        <p:nvGrpSpPr>
          <p:cNvPr id="44" name="组合 43"/>
          <p:cNvGrpSpPr/>
          <p:nvPr/>
        </p:nvGrpSpPr>
        <p:grpSpPr>
          <a:xfrm>
            <a:off x="2214546" y="2366972"/>
            <a:ext cx="2808288" cy="2419350"/>
            <a:chOff x="3357554" y="2786058"/>
            <a:chExt cx="2808288" cy="2419350"/>
          </a:xfrm>
        </p:grpSpPr>
        <p:sp>
          <p:nvSpPr>
            <p:cNvPr id="45"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46"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47"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48"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49"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50"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1"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2"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53"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4"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5"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56"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7"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58"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59" name="直接连接符 58"/>
            <p:cNvCxnSpPr>
              <a:cxnSpLocks noChangeShapeType="1"/>
              <a:stCxn id="53" idx="4"/>
              <a:endCxn id="55"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28" name="TextBox 27"/>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1"/>
          <p:cNvSpPr txBox="1">
            <a:spLocks noChangeArrowheads="1"/>
          </p:cNvSpPr>
          <p:nvPr/>
        </p:nvSpPr>
        <p:spPr bwMode="auto">
          <a:xfrm>
            <a:off x="1142976" y="428604"/>
            <a:ext cx="7786687" cy="400110"/>
          </a:xfrm>
          <a:prstGeom prst="rect">
            <a:avLst/>
          </a:prstGeom>
          <a:noFill/>
          <a:ln w="9525">
            <a:noFill/>
            <a:miter lim="800000"/>
          </a:ln>
        </p:spPr>
        <p:txBody>
          <a:bodyPr>
            <a:spAutoFit/>
          </a:bodyPr>
          <a:lstStyle/>
          <a:p>
            <a:pPr marL="457200" indent="-457200">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树的高度</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树中结点的最大层次称为树的高度或深度。</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4" name="Text Box 29"/>
          <p:cNvSpPr txBox="1">
            <a:spLocks noChangeArrowheads="1"/>
          </p:cNvSpPr>
          <p:nvPr/>
        </p:nvSpPr>
        <p:spPr bwMode="auto">
          <a:xfrm>
            <a:off x="6426215" y="1428736"/>
            <a:ext cx="360363" cy="396875"/>
          </a:xfrm>
          <a:prstGeom prst="rect">
            <a:avLst/>
          </a:prstGeom>
          <a:noFill/>
          <a:ln w="9525" algn="ctr">
            <a:noFill/>
            <a:miter lim="800000"/>
            <a:tailEnd type="none" w="med" len="lg"/>
          </a:ln>
        </p:spPr>
        <p:txBody>
          <a:bodyPr>
            <a:spAutoFit/>
          </a:bodyPr>
          <a:lstStyle/>
          <a:p>
            <a:pPr algn="ctr">
              <a:spcBef>
                <a:spcPct val="50000"/>
              </a:spcBef>
            </a:pPr>
            <a:r>
              <a:rPr lang="en-US" altLang="zh-CN" sz="2000" dirty="0">
                <a:solidFill>
                  <a:srgbClr val="CC00FF"/>
                </a:solidFill>
                <a:latin typeface="Consolas" panose="020B0609020204030204" pitchFamily="49" charset="0"/>
                <a:cs typeface="Consolas" panose="020B0609020204030204" pitchFamily="49" charset="0"/>
              </a:rPr>
              <a:t>1</a:t>
            </a:r>
            <a:endParaRPr lang="en-US" altLang="zh-CN" sz="2000" dirty="0">
              <a:solidFill>
                <a:srgbClr val="CC00FF"/>
              </a:solidFill>
              <a:latin typeface="Consolas" panose="020B0609020204030204" pitchFamily="49" charset="0"/>
              <a:cs typeface="Consolas" panose="020B0609020204030204" pitchFamily="49" charset="0"/>
            </a:endParaRPr>
          </a:p>
        </p:txBody>
      </p:sp>
      <p:sp>
        <p:nvSpPr>
          <p:cNvPr id="45" name="Text Box 30"/>
          <p:cNvSpPr txBox="1">
            <a:spLocks noChangeArrowheads="1"/>
          </p:cNvSpPr>
          <p:nvPr/>
        </p:nvSpPr>
        <p:spPr bwMode="auto">
          <a:xfrm>
            <a:off x="6426215" y="2258999"/>
            <a:ext cx="360363" cy="396875"/>
          </a:xfrm>
          <a:prstGeom prst="rect">
            <a:avLst/>
          </a:prstGeom>
          <a:noFill/>
          <a:ln w="9525" algn="ctr">
            <a:noFill/>
            <a:miter lim="800000"/>
            <a:tailEnd type="none" w="med" len="lg"/>
          </a:ln>
        </p:spPr>
        <p:txBody>
          <a:bodyPr>
            <a:spAutoFit/>
          </a:bodyPr>
          <a:lstStyle/>
          <a:p>
            <a:pPr algn="ctr">
              <a:spcBef>
                <a:spcPct val="50000"/>
              </a:spcBef>
            </a:pPr>
            <a:r>
              <a:rPr lang="en-US" altLang="zh-CN" sz="2000">
                <a:solidFill>
                  <a:srgbClr val="CC00FF"/>
                </a:solidFill>
                <a:latin typeface="Consolas" panose="020B0609020204030204" pitchFamily="49" charset="0"/>
                <a:cs typeface="Consolas" panose="020B0609020204030204" pitchFamily="49" charset="0"/>
              </a:rPr>
              <a:t>2</a:t>
            </a:r>
            <a:endParaRPr lang="en-US" altLang="zh-CN" sz="2000">
              <a:solidFill>
                <a:srgbClr val="CC00FF"/>
              </a:solidFill>
              <a:latin typeface="Consolas" panose="020B0609020204030204" pitchFamily="49" charset="0"/>
              <a:cs typeface="Consolas" panose="020B0609020204030204" pitchFamily="49" charset="0"/>
            </a:endParaRPr>
          </a:p>
        </p:txBody>
      </p:sp>
      <p:sp>
        <p:nvSpPr>
          <p:cNvPr id="46" name="Text Box 31"/>
          <p:cNvSpPr txBox="1">
            <a:spLocks noChangeArrowheads="1"/>
          </p:cNvSpPr>
          <p:nvPr/>
        </p:nvSpPr>
        <p:spPr bwMode="auto">
          <a:xfrm>
            <a:off x="6426215" y="2843199"/>
            <a:ext cx="360363" cy="396875"/>
          </a:xfrm>
          <a:prstGeom prst="rect">
            <a:avLst/>
          </a:prstGeom>
          <a:noFill/>
          <a:ln w="9525" algn="ctr">
            <a:noFill/>
            <a:miter lim="800000"/>
            <a:tailEnd type="none" w="med" len="lg"/>
          </a:ln>
        </p:spPr>
        <p:txBody>
          <a:bodyPr>
            <a:spAutoFit/>
          </a:bodyPr>
          <a:lstStyle/>
          <a:p>
            <a:pPr algn="ctr">
              <a:spcBef>
                <a:spcPct val="50000"/>
              </a:spcBef>
            </a:pPr>
            <a:r>
              <a:rPr lang="en-US" altLang="zh-CN" sz="2000">
                <a:solidFill>
                  <a:srgbClr val="CC00FF"/>
                </a:solidFill>
                <a:latin typeface="Consolas" panose="020B0609020204030204" pitchFamily="49" charset="0"/>
                <a:cs typeface="Consolas" panose="020B0609020204030204" pitchFamily="49" charset="0"/>
              </a:rPr>
              <a:t>3</a:t>
            </a:r>
            <a:endParaRPr lang="en-US" altLang="zh-CN" sz="2000">
              <a:solidFill>
                <a:srgbClr val="CC00FF"/>
              </a:solidFill>
              <a:latin typeface="Consolas" panose="020B0609020204030204" pitchFamily="49" charset="0"/>
              <a:cs typeface="Consolas" panose="020B0609020204030204" pitchFamily="49" charset="0"/>
            </a:endParaRPr>
          </a:p>
        </p:txBody>
      </p:sp>
      <p:sp>
        <p:nvSpPr>
          <p:cNvPr id="47" name="Text Box 32"/>
          <p:cNvSpPr txBox="1">
            <a:spLocks noChangeArrowheads="1"/>
          </p:cNvSpPr>
          <p:nvPr/>
        </p:nvSpPr>
        <p:spPr bwMode="auto">
          <a:xfrm>
            <a:off x="6426215" y="3627424"/>
            <a:ext cx="360363" cy="396875"/>
          </a:xfrm>
          <a:prstGeom prst="rect">
            <a:avLst/>
          </a:prstGeom>
          <a:noFill/>
          <a:ln w="9525" algn="ctr">
            <a:noFill/>
            <a:miter lim="800000"/>
            <a:tailEnd type="none" w="med" len="lg"/>
          </a:ln>
        </p:spPr>
        <p:txBody>
          <a:bodyPr>
            <a:spAutoFit/>
          </a:bodyPr>
          <a:lstStyle/>
          <a:p>
            <a:pPr algn="ctr">
              <a:spcBef>
                <a:spcPct val="50000"/>
              </a:spcBef>
            </a:pPr>
            <a:r>
              <a:rPr lang="en-US" altLang="zh-CN" sz="2000">
                <a:solidFill>
                  <a:srgbClr val="CC00FF"/>
                </a:solidFill>
                <a:latin typeface="Consolas" panose="020B0609020204030204" pitchFamily="49" charset="0"/>
                <a:cs typeface="Consolas" panose="020B0609020204030204" pitchFamily="49" charset="0"/>
              </a:rPr>
              <a:t>4</a:t>
            </a:r>
            <a:endParaRPr lang="en-US" altLang="zh-CN" sz="2000">
              <a:solidFill>
                <a:srgbClr val="CC00FF"/>
              </a:solidFill>
              <a:latin typeface="Consolas" panose="020B0609020204030204" pitchFamily="49" charset="0"/>
              <a:cs typeface="Consolas" panose="020B0609020204030204" pitchFamily="49" charset="0"/>
            </a:endParaRPr>
          </a:p>
        </p:txBody>
      </p:sp>
      <p:cxnSp>
        <p:nvCxnSpPr>
          <p:cNvPr id="48" name="直接连接符 23"/>
          <p:cNvCxnSpPr>
            <a:cxnSpLocks noChangeShapeType="1"/>
          </p:cNvCxnSpPr>
          <p:nvPr/>
        </p:nvCxnSpPr>
        <p:spPr bwMode="auto">
          <a:xfrm>
            <a:off x="4041790" y="1682736"/>
            <a:ext cx="2286000" cy="1588"/>
          </a:xfrm>
          <a:prstGeom prst="line">
            <a:avLst/>
          </a:prstGeom>
          <a:noFill/>
          <a:ln w="28575" algn="ctr">
            <a:solidFill>
              <a:srgbClr val="CC3300"/>
            </a:solidFill>
            <a:prstDash val="sysDash"/>
            <a:round/>
          </a:ln>
        </p:spPr>
      </p:cxnSp>
      <p:cxnSp>
        <p:nvCxnSpPr>
          <p:cNvPr id="49" name="直接连接符 25"/>
          <p:cNvCxnSpPr>
            <a:cxnSpLocks noChangeShapeType="1"/>
          </p:cNvCxnSpPr>
          <p:nvPr/>
        </p:nvCxnSpPr>
        <p:spPr bwMode="auto">
          <a:xfrm flipV="1">
            <a:off x="4789503" y="2336786"/>
            <a:ext cx="1500187" cy="0"/>
          </a:xfrm>
          <a:prstGeom prst="line">
            <a:avLst/>
          </a:prstGeom>
          <a:noFill/>
          <a:ln w="28575" algn="ctr">
            <a:solidFill>
              <a:srgbClr val="CC3300"/>
            </a:solidFill>
            <a:prstDash val="sysDash"/>
            <a:round/>
          </a:ln>
        </p:spPr>
      </p:cxnSp>
      <p:cxnSp>
        <p:nvCxnSpPr>
          <p:cNvPr id="50" name="直接连接符 27"/>
          <p:cNvCxnSpPr>
            <a:cxnSpLocks noChangeShapeType="1"/>
          </p:cNvCxnSpPr>
          <p:nvPr/>
        </p:nvCxnSpPr>
        <p:spPr bwMode="auto">
          <a:xfrm>
            <a:off x="5140340" y="3009886"/>
            <a:ext cx="1071563" cy="1588"/>
          </a:xfrm>
          <a:prstGeom prst="line">
            <a:avLst/>
          </a:prstGeom>
          <a:noFill/>
          <a:ln w="28575" algn="ctr">
            <a:solidFill>
              <a:srgbClr val="CC3300"/>
            </a:solidFill>
            <a:prstDash val="sysDash"/>
            <a:round/>
          </a:ln>
        </p:spPr>
      </p:cxnSp>
      <p:cxnSp>
        <p:nvCxnSpPr>
          <p:cNvPr id="51" name="直接连接符 29"/>
          <p:cNvCxnSpPr>
            <a:cxnSpLocks noChangeShapeType="1"/>
          </p:cNvCxnSpPr>
          <p:nvPr/>
        </p:nvCxnSpPr>
        <p:spPr bwMode="auto">
          <a:xfrm flipV="1">
            <a:off x="3541728" y="3822686"/>
            <a:ext cx="2714625" cy="0"/>
          </a:xfrm>
          <a:prstGeom prst="line">
            <a:avLst/>
          </a:prstGeom>
          <a:noFill/>
          <a:ln w="28575" algn="ctr">
            <a:solidFill>
              <a:srgbClr val="CC3300"/>
            </a:solidFill>
            <a:prstDash val="sysDash"/>
            <a:round/>
          </a:ln>
        </p:spPr>
      </p:cxnSp>
      <p:grpSp>
        <p:nvGrpSpPr>
          <p:cNvPr id="52" name="组合 51"/>
          <p:cNvGrpSpPr/>
          <p:nvPr/>
        </p:nvGrpSpPr>
        <p:grpSpPr>
          <a:xfrm>
            <a:off x="2327282" y="1533511"/>
            <a:ext cx="2808288" cy="2419350"/>
            <a:chOff x="3357554" y="2786058"/>
            <a:chExt cx="2808288" cy="2419350"/>
          </a:xfrm>
        </p:grpSpPr>
        <p:sp>
          <p:nvSpPr>
            <p:cNvPr id="53"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4"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55"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56"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57"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58"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59"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60"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61"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62"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63"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64"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65"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66"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67" name="直接连接符 66"/>
            <p:cNvCxnSpPr>
              <a:cxnSpLocks noChangeShapeType="1"/>
              <a:stCxn id="61" idx="4"/>
              <a:endCxn id="63"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68" name="TextBox 67"/>
          <p:cNvSpPr txBox="1"/>
          <p:nvPr/>
        </p:nvSpPr>
        <p:spPr>
          <a:xfrm>
            <a:off x="3428992" y="4572008"/>
            <a:ext cx="1500198" cy="400110"/>
          </a:xfrm>
          <a:prstGeom prst="rect">
            <a:avLst/>
          </a:prstGeom>
          <a:noFill/>
        </p:spPr>
        <p:txBody>
          <a:bodyPr wrap="square" rtlCol="0">
            <a:spAutoFit/>
          </a:bodyPr>
          <a:lstStyle/>
          <a:p>
            <a:r>
              <a:rPr lang="zh-CN" altLang="en-US" sz="2000" spc="3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高度是</a:t>
            </a:r>
            <a:r>
              <a:rPr lang="en-US" sz="2000" spc="300" smtClean="0">
                <a:solidFill>
                  <a:srgbClr val="0000FF"/>
                </a:solidFill>
                <a:latin typeface="Consolas" panose="020B0609020204030204" pitchFamily="49" charset="0"/>
                <a:ea typeface="微软雅黑" panose="020B0503020204020204" pitchFamily="34" charset="-122"/>
                <a:cs typeface="Consolas" panose="020B0609020204030204" pitchFamily="49" charset="0"/>
              </a:rPr>
              <a:t>4</a:t>
            </a:r>
            <a:endParaRPr lang="zh-CN" altLang="en-US" sz="2000" spc="3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9" name="TextBox 2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142976" y="571480"/>
            <a:ext cx="7620000" cy="400110"/>
          </a:xfrm>
          <a:prstGeom prst="rect">
            <a:avLst/>
          </a:prstGeom>
          <a:noFill/>
          <a:ln w="9525">
            <a:noFill/>
            <a:miter lim="800000"/>
          </a:ln>
        </p:spPr>
        <p:txBody>
          <a:bodyPr>
            <a:spAutoFit/>
          </a:bodyPr>
          <a:lstStyle/>
          <a:p>
            <a:pPr marL="457200" indent="-457200">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森林</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。零棵或多棵互不相交的树的集合称为森林。</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Oval 7"/>
          <p:cNvSpPr>
            <a:spLocks noChangeArrowheads="1"/>
          </p:cNvSpPr>
          <p:nvPr/>
        </p:nvSpPr>
        <p:spPr bwMode="auto">
          <a:xfrm>
            <a:off x="2285984" y="2143116"/>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A</a:t>
            </a:r>
            <a:endParaRPr lang="en-US" altLang="zh-CN" sz="1800" i="1" dirty="0">
              <a:solidFill>
                <a:srgbClr val="0000FF"/>
              </a:solidFill>
            </a:endParaRPr>
          </a:p>
        </p:txBody>
      </p:sp>
      <p:sp>
        <p:nvSpPr>
          <p:cNvPr id="7" name="Freeform 5"/>
          <p:cNvSpPr/>
          <p:nvPr/>
        </p:nvSpPr>
        <p:spPr bwMode="auto">
          <a:xfrm>
            <a:off x="3670270" y="2487291"/>
            <a:ext cx="214314" cy="391143"/>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p:spPr>
        <p:style>
          <a:lnRef idx="1">
            <a:schemeClr val="accent4"/>
          </a:lnRef>
          <a:fillRef idx="2">
            <a:schemeClr val="accent4"/>
          </a:fillRef>
          <a:effectRef idx="1">
            <a:schemeClr val="accent4"/>
          </a:effectRef>
          <a:fontRef idx="minor">
            <a:schemeClr val="dk1"/>
          </a:fontRef>
        </p:style>
        <p:txBody>
          <a:bodyPr wrap="none"/>
          <a:lstStyle/>
          <a:p>
            <a:endParaRPr lang="zh-CN" altLang="en-US" sz="1800">
              <a:solidFill>
                <a:srgbClr val="0000FF"/>
              </a:solidFill>
            </a:endParaRPr>
          </a:p>
        </p:txBody>
      </p:sp>
      <p:sp>
        <p:nvSpPr>
          <p:cNvPr id="8" name="Freeform 6"/>
          <p:cNvSpPr/>
          <p:nvPr/>
        </p:nvSpPr>
        <p:spPr bwMode="auto">
          <a:xfrm>
            <a:off x="4071934" y="2428868"/>
            <a:ext cx="229988" cy="415693"/>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p:spPr>
        <p:style>
          <a:lnRef idx="1">
            <a:schemeClr val="accent4"/>
          </a:lnRef>
          <a:fillRef idx="2">
            <a:schemeClr val="accent4"/>
          </a:fillRef>
          <a:effectRef idx="1">
            <a:schemeClr val="accent4"/>
          </a:effectRef>
          <a:fontRef idx="minor">
            <a:schemeClr val="dk1"/>
          </a:fontRef>
        </p:style>
        <p:txBody>
          <a:bodyPr wrap="none"/>
          <a:lstStyle/>
          <a:p>
            <a:endParaRPr lang="zh-CN" altLang="en-US" sz="1800">
              <a:solidFill>
                <a:srgbClr val="0000FF"/>
              </a:solidFill>
            </a:endParaRPr>
          </a:p>
        </p:txBody>
      </p:sp>
      <p:sp>
        <p:nvSpPr>
          <p:cNvPr id="9" name="Oval 8"/>
          <p:cNvSpPr>
            <a:spLocks noChangeArrowheads="1"/>
          </p:cNvSpPr>
          <p:nvPr/>
        </p:nvSpPr>
        <p:spPr bwMode="auto">
          <a:xfrm>
            <a:off x="2997191" y="2143116"/>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B</a:t>
            </a:r>
            <a:endParaRPr lang="en-US" altLang="zh-CN" sz="1800" i="1" dirty="0">
              <a:solidFill>
                <a:srgbClr val="0000FF"/>
              </a:solidFill>
            </a:endParaRPr>
          </a:p>
        </p:txBody>
      </p:sp>
      <p:sp>
        <p:nvSpPr>
          <p:cNvPr id="10" name="Oval 9"/>
          <p:cNvSpPr>
            <a:spLocks noChangeArrowheads="1"/>
          </p:cNvSpPr>
          <p:nvPr/>
        </p:nvSpPr>
        <p:spPr bwMode="auto">
          <a:xfrm>
            <a:off x="3794112" y="214590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C</a:t>
            </a:r>
            <a:endParaRPr lang="en-US" altLang="zh-CN" sz="1800" i="1" dirty="0">
              <a:solidFill>
                <a:srgbClr val="0000FF"/>
              </a:solidFill>
            </a:endParaRPr>
          </a:p>
        </p:txBody>
      </p:sp>
      <p:sp>
        <p:nvSpPr>
          <p:cNvPr id="11" name="Oval 10"/>
          <p:cNvSpPr>
            <a:spLocks noChangeArrowheads="1"/>
          </p:cNvSpPr>
          <p:nvPr/>
        </p:nvSpPr>
        <p:spPr bwMode="auto">
          <a:xfrm>
            <a:off x="4802175" y="214590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rPr>
              <a:t>D</a:t>
            </a:r>
            <a:endParaRPr lang="en-US" altLang="zh-CN" sz="1800" i="1">
              <a:solidFill>
                <a:srgbClr val="0000FF"/>
              </a:solidFill>
            </a:endParaRPr>
          </a:p>
        </p:txBody>
      </p:sp>
      <p:sp>
        <p:nvSpPr>
          <p:cNvPr id="12" name="Oval 11"/>
          <p:cNvSpPr>
            <a:spLocks noChangeArrowheads="1"/>
          </p:cNvSpPr>
          <p:nvPr/>
        </p:nvSpPr>
        <p:spPr bwMode="auto">
          <a:xfrm>
            <a:off x="3480303" y="281634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E</a:t>
            </a:r>
            <a:endParaRPr lang="en-US" altLang="zh-CN" sz="1800" i="1" dirty="0">
              <a:solidFill>
                <a:srgbClr val="0000FF"/>
              </a:solidFill>
            </a:endParaRPr>
          </a:p>
        </p:txBody>
      </p:sp>
      <p:sp>
        <p:nvSpPr>
          <p:cNvPr id="13" name="Oval 12"/>
          <p:cNvSpPr>
            <a:spLocks noChangeArrowheads="1"/>
          </p:cNvSpPr>
          <p:nvPr/>
        </p:nvSpPr>
        <p:spPr bwMode="auto">
          <a:xfrm>
            <a:off x="4159577" y="281634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rPr>
              <a:t>F</a:t>
            </a:r>
            <a:endParaRPr lang="en-US" altLang="zh-CN" sz="1800" i="1" dirty="0">
              <a:solidFill>
                <a:srgbClr val="0000FF"/>
              </a:solidFill>
            </a:endParaRPr>
          </a:p>
        </p:txBody>
      </p:sp>
      <p:sp>
        <p:nvSpPr>
          <p:cNvPr id="14" name="Oval 15"/>
          <p:cNvSpPr>
            <a:spLocks noChangeArrowheads="1"/>
          </p:cNvSpPr>
          <p:nvPr/>
        </p:nvSpPr>
        <p:spPr bwMode="auto">
          <a:xfrm>
            <a:off x="3479064" y="3487644"/>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rPr>
              <a:t>H</a:t>
            </a:r>
            <a:endParaRPr lang="en-US" altLang="zh-CN" sz="1800" i="1">
              <a:solidFill>
                <a:srgbClr val="0000FF"/>
              </a:solidFill>
            </a:endParaRPr>
          </a:p>
        </p:txBody>
      </p:sp>
      <p:sp>
        <p:nvSpPr>
          <p:cNvPr id="15" name="Oval 16"/>
          <p:cNvSpPr>
            <a:spLocks noChangeArrowheads="1"/>
          </p:cNvSpPr>
          <p:nvPr/>
        </p:nvSpPr>
        <p:spPr bwMode="auto">
          <a:xfrm>
            <a:off x="5233975" y="281634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rPr>
              <a:t>G</a:t>
            </a:r>
            <a:endParaRPr lang="en-US" altLang="zh-CN" sz="1800" i="1">
              <a:solidFill>
                <a:srgbClr val="0000FF"/>
              </a:solidFill>
            </a:endParaRPr>
          </a:p>
        </p:txBody>
      </p:sp>
      <p:sp>
        <p:nvSpPr>
          <p:cNvPr id="17" name="Freeform 26"/>
          <p:cNvSpPr/>
          <p:nvPr/>
        </p:nvSpPr>
        <p:spPr bwMode="auto">
          <a:xfrm>
            <a:off x="5113325" y="2395737"/>
            <a:ext cx="266699" cy="452217"/>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p:spPr>
        <p:style>
          <a:lnRef idx="1">
            <a:schemeClr val="accent4"/>
          </a:lnRef>
          <a:fillRef idx="2">
            <a:schemeClr val="accent4"/>
          </a:fillRef>
          <a:effectRef idx="1">
            <a:schemeClr val="accent4"/>
          </a:effectRef>
          <a:fontRef idx="minor">
            <a:schemeClr val="dk1"/>
          </a:fontRef>
        </p:style>
        <p:txBody>
          <a:bodyPr wrap="none"/>
          <a:lstStyle/>
          <a:p>
            <a:endParaRPr lang="zh-CN" altLang="en-US" sz="1800">
              <a:solidFill>
                <a:srgbClr val="0000FF"/>
              </a:solidFill>
            </a:endParaRPr>
          </a:p>
        </p:txBody>
      </p:sp>
      <p:cxnSp>
        <p:nvCxnSpPr>
          <p:cNvPr id="18" name="直接连接符 43"/>
          <p:cNvCxnSpPr>
            <a:cxnSpLocks noChangeShapeType="1"/>
            <a:stCxn id="12" idx="4"/>
            <a:endCxn id="14" idx="0"/>
          </p:cNvCxnSpPr>
          <p:nvPr/>
        </p:nvCxnSpPr>
        <p:spPr bwMode="auto">
          <a:xfrm rot="5400000">
            <a:off x="3504436" y="3331594"/>
            <a:ext cx="310861" cy="1239"/>
          </a:xfrm>
          <a:prstGeom prst="line">
            <a:avLst/>
          </a:prstGeom>
        </p:spPr>
        <p:style>
          <a:lnRef idx="1">
            <a:schemeClr val="accent4"/>
          </a:lnRef>
          <a:fillRef idx="2">
            <a:schemeClr val="accent4"/>
          </a:fillRef>
          <a:effectRef idx="1">
            <a:schemeClr val="accent4"/>
          </a:effectRef>
          <a:fontRef idx="minor">
            <a:schemeClr val="dk1"/>
          </a:fontRef>
        </p:style>
      </p:cxnSp>
      <p:sp>
        <p:nvSpPr>
          <p:cNvPr id="19" name="TextBox 18"/>
          <p:cNvSpPr txBox="1"/>
          <p:nvPr/>
        </p:nvSpPr>
        <p:spPr>
          <a:xfrm>
            <a:off x="3143240" y="4429132"/>
            <a:ext cx="2643206" cy="400110"/>
          </a:xfrm>
          <a:prstGeom prst="rect">
            <a:avLst/>
          </a:prstGeom>
          <a:noFill/>
        </p:spPr>
        <p:txBody>
          <a:bodyPr wrap="square" rtlCol="0">
            <a:spAutoFit/>
          </a:bodyPr>
          <a:lstStyle/>
          <a:p>
            <a:pPr algn="ctr"/>
            <a:r>
              <a:rPr lang="en-US" altLang="zh-CN" sz="20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棵树构成的森林</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500298" y="285728"/>
            <a:ext cx="4248150" cy="58477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 </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37891" name="Text Box 3"/>
          <p:cNvSpPr txBox="1">
            <a:spLocks noChangeArrowheads="1"/>
          </p:cNvSpPr>
          <p:nvPr/>
        </p:nvSpPr>
        <p:spPr bwMode="auto">
          <a:xfrm>
            <a:off x="1214414" y="1142984"/>
            <a:ext cx="396239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spcBef>
                <a:spcPct val="50000"/>
              </a:spcBef>
            </a:pP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6.2.1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二叉树的定义</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7892" name="Text Box 4"/>
          <p:cNvSpPr txBox="1">
            <a:spLocks noChangeArrowheads="1"/>
          </p:cNvSpPr>
          <p:nvPr/>
        </p:nvSpPr>
        <p:spPr bwMode="auto">
          <a:xfrm>
            <a:off x="1071538" y="2000240"/>
            <a:ext cx="7704137" cy="2221121"/>
          </a:xfrm>
          <a:prstGeom prst="rect">
            <a:avLst/>
          </a:prstGeom>
          <a:noFill/>
          <a:ln w="9525">
            <a:noFill/>
            <a:miter lim="800000"/>
          </a:ln>
        </p:spPr>
        <p:txBody>
          <a:bodyPr>
            <a:spAutoFit/>
          </a:bodyPr>
          <a:lstStyle/>
          <a:p>
            <a:pPr>
              <a:lnSpc>
                <a:spcPts val="3000"/>
              </a:lnSpc>
              <a:spcBef>
                <a:spcPts val="800"/>
              </a:spcBef>
            </a:pPr>
            <a:r>
              <a:rPr lang="zh-CN" altLang="en-US" sz="2000" smtClean="0">
                <a:solidFill>
                  <a:srgbClr val="0000FF"/>
                </a:solidFill>
                <a:ea typeface="楷体" panose="02010609060101010101" pitchFamily="49" charset="-122"/>
                <a:cs typeface="Times New Roman" panose="02020603050405020304" pitchFamily="18" charset="0"/>
              </a:rPr>
              <a:t>二叉树</a:t>
            </a:r>
            <a:r>
              <a:rPr lang="zh-CN" altLang="en-US" sz="2000" dirty="0">
                <a:solidFill>
                  <a:srgbClr val="0000FF"/>
                </a:solidFill>
                <a:ea typeface="楷体" panose="02010609060101010101" pitchFamily="49" charset="-122"/>
                <a:cs typeface="Times New Roman" panose="02020603050405020304" pitchFamily="18" charset="0"/>
              </a:rPr>
              <a:t>的</a:t>
            </a: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递归</a:t>
            </a:r>
            <a:r>
              <a:rPr lang="zh-CN" altLang="en-US" sz="20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定义</a:t>
            </a:r>
            <a:r>
              <a:rPr lang="zh-CN" altLang="en-US" sz="2000" smtClean="0">
                <a:solidFill>
                  <a:srgbClr val="0000FF"/>
                </a:solidFill>
                <a:ea typeface="楷体" panose="02010609060101010101" pitchFamily="49" charset="-122"/>
                <a:cs typeface="Times New Roman" panose="02020603050405020304" pitchFamily="18" charset="0"/>
              </a:rPr>
              <a:t>：</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nSpc>
                <a:spcPts val="3000"/>
              </a:lnSpc>
              <a:spcBef>
                <a:spcPts val="800"/>
              </a:spcBef>
              <a:buBlip>
                <a:blip r:embed="rId1"/>
              </a:buBlip>
            </a:pPr>
            <a:r>
              <a:rPr lang="zh-CN" altLang="en-US" sz="2000" smtClean="0">
                <a:solidFill>
                  <a:srgbClr val="0000FF"/>
                </a:solidFill>
                <a:ea typeface="楷体" panose="02010609060101010101" pitchFamily="49" charset="-122"/>
                <a:cs typeface="Times New Roman" panose="02020603050405020304" pitchFamily="18" charset="0"/>
              </a:rPr>
              <a:t>二叉树</a:t>
            </a:r>
            <a:r>
              <a:rPr lang="zh-CN" altLang="en-US" sz="2000" dirty="0">
                <a:solidFill>
                  <a:srgbClr val="0000FF"/>
                </a:solidFill>
                <a:ea typeface="楷体" panose="02010609060101010101" pitchFamily="49" charset="-122"/>
                <a:cs typeface="Times New Roman" panose="02020603050405020304" pitchFamily="18" charset="0"/>
              </a:rPr>
              <a:t>或者是一棵</a:t>
            </a:r>
            <a:r>
              <a:rPr lang="zh-CN" altLang="en-US" sz="2000">
                <a:solidFill>
                  <a:srgbClr val="0000FF"/>
                </a:solidFill>
                <a:ea typeface="楷体" panose="02010609060101010101" pitchFamily="49" charset="-122"/>
                <a:cs typeface="Times New Roman" panose="02020603050405020304" pitchFamily="18" charset="0"/>
              </a:rPr>
              <a:t>空</a:t>
            </a:r>
            <a:r>
              <a:rPr lang="zh-CN" altLang="en-US" sz="2000" smtClean="0">
                <a:solidFill>
                  <a:srgbClr val="0000FF"/>
                </a:solidFill>
                <a:ea typeface="楷体" panose="02010609060101010101" pitchFamily="49" charset="-122"/>
                <a:cs typeface="Times New Roman" panose="02020603050405020304" pitchFamily="18" charset="0"/>
              </a:rPr>
              <a:t>树。</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nSpc>
                <a:spcPts val="3000"/>
              </a:lnSpc>
              <a:spcBef>
                <a:spcPts val="800"/>
              </a:spcBef>
              <a:buBlip>
                <a:blip r:embed="rId1"/>
              </a:buBlip>
            </a:pPr>
            <a:r>
              <a:rPr lang="zh-CN" altLang="en-US" sz="2000" smtClean="0">
                <a:solidFill>
                  <a:srgbClr val="0000FF"/>
                </a:solidFill>
                <a:ea typeface="楷体" panose="02010609060101010101" pitchFamily="49" charset="-122"/>
                <a:cs typeface="Times New Roman" panose="02020603050405020304" pitchFamily="18" charset="0"/>
              </a:rPr>
              <a:t>或者</a:t>
            </a:r>
            <a:r>
              <a:rPr lang="zh-CN" altLang="en-US" sz="2000" dirty="0">
                <a:solidFill>
                  <a:srgbClr val="0000FF"/>
                </a:solidFill>
                <a:ea typeface="楷体" panose="02010609060101010101" pitchFamily="49" charset="-122"/>
                <a:cs typeface="Times New Roman" panose="02020603050405020304" pitchFamily="18" charset="0"/>
              </a:rPr>
              <a:t>是一棵由一个根结点和两棵互不相交的分别称做根结点的左子树和右子树所组成的非空树，左子树和右子树又同样都是一棵二叉树。</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grpSp>
        <p:nvGrpSpPr>
          <p:cNvPr id="14" name="组合 13"/>
          <p:cNvGrpSpPr/>
          <p:nvPr/>
        </p:nvGrpSpPr>
        <p:grpSpPr>
          <a:xfrm>
            <a:off x="3571868" y="4286256"/>
            <a:ext cx="2357454" cy="1785950"/>
            <a:chOff x="3571868" y="4286256"/>
            <a:chExt cx="2357454" cy="1785950"/>
          </a:xfrm>
        </p:grpSpPr>
        <p:sp>
          <p:nvSpPr>
            <p:cNvPr id="7" name="椭圆 6"/>
            <p:cNvSpPr/>
            <p:nvPr/>
          </p:nvSpPr>
          <p:spPr>
            <a:xfrm>
              <a:off x="4500562" y="428625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3571868"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5072066"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1" name="直接连接符 10"/>
            <p:cNvCxnSpPr>
              <a:stCxn id="7" idx="3"/>
              <a:endCxn id="8" idx="0"/>
            </p:cNvCxnSpPr>
            <p:nvPr/>
          </p:nvCxnSpPr>
          <p:spPr>
            <a:xfrm rot="5400000">
              <a:off x="3959547" y="4693063"/>
              <a:ext cx="634275" cy="552375"/>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直接连接符 12"/>
            <p:cNvCxnSpPr>
              <a:endCxn id="9" idx="0"/>
            </p:cNvCxnSpPr>
            <p:nvPr/>
          </p:nvCxnSpPr>
          <p:spPr>
            <a:xfrm>
              <a:off x="4786314" y="4643446"/>
              <a:ext cx="714380" cy="642942"/>
            </a:xfrm>
            <a:prstGeom prst="line">
              <a:avLst/>
            </a:prstGeom>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8"/>
          <p:cNvSpPr txBox="1">
            <a:spLocks noChangeArrowheads="1"/>
          </p:cNvSpPr>
          <p:nvPr/>
        </p:nvSpPr>
        <p:spPr bwMode="auto">
          <a:xfrm>
            <a:off x="3643306" y="214290"/>
            <a:ext cx="2232025" cy="584775"/>
          </a:xfrm>
          <a:prstGeom prst="rect">
            <a:avLst/>
          </a:prstGeom>
          <a:noFill/>
          <a:ln w="9525">
            <a:noFill/>
            <a:miter lim="800000"/>
          </a:ln>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18436" name="Text Box 9"/>
          <p:cNvSpPr txBox="1">
            <a:spLocks noChangeArrowheads="1"/>
          </p:cNvSpPr>
          <p:nvPr/>
        </p:nvSpPr>
        <p:spPr bwMode="auto">
          <a:xfrm>
            <a:off x="1146211" y="933429"/>
            <a:ext cx="328291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6.1.1 </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树的定义</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8437" name="Text Box 10"/>
          <p:cNvSpPr txBox="1">
            <a:spLocks noChangeArrowheads="1"/>
          </p:cNvSpPr>
          <p:nvPr/>
        </p:nvSpPr>
        <p:spPr bwMode="auto">
          <a:xfrm>
            <a:off x="1362111" y="1645026"/>
            <a:ext cx="7424731" cy="1733808"/>
          </a:xfrm>
          <a:prstGeom prst="rect">
            <a:avLst/>
          </a:prstGeom>
          <a:noFill/>
          <a:ln w="9525">
            <a:noFill/>
            <a:miter lim="800000"/>
          </a:ln>
        </p:spPr>
        <p:txBody>
          <a:bodyPr wrap="square">
            <a:spAutoFit/>
          </a:bodyPr>
          <a:lstStyle/>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从数据结构角度看，树包含</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）个结点，当</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时，称为空树；非空树的定义如下：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T</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D</a:t>
            </a:r>
            <a:r>
              <a:rPr lang="zh-CN" altLang="en-US"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a:lnSpc>
                <a:spcPts val="32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D</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为树中结点的有限集合，关系</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满足以下条件：</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8438" name="Text Box 11"/>
          <p:cNvSpPr txBox="1">
            <a:spLocks noChangeArrowheads="1"/>
          </p:cNvSpPr>
          <p:nvPr/>
        </p:nvSpPr>
        <p:spPr bwMode="auto">
          <a:xfrm>
            <a:off x="1643042" y="3429000"/>
            <a:ext cx="7200900" cy="2400657"/>
          </a:xfrm>
          <a:prstGeom prst="rect">
            <a:avLst/>
          </a:prstGeom>
          <a:noFill/>
          <a:ln w="9525">
            <a:noFill/>
            <a:miter lim="800000"/>
          </a:ln>
        </p:spPr>
        <p:txBody>
          <a:bodyPr>
            <a:spAutoFit/>
          </a:bodyPr>
          <a:lstStyle/>
          <a:p>
            <a:pPr marL="342900" indent="-342900">
              <a:lnSpc>
                <a:spcPct val="150000"/>
              </a:lnSpc>
              <a:buBlip>
                <a:blip r:embed="rId1"/>
              </a:buBlip>
            </a:pP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有且仅有一</a:t>
            </a:r>
            <a:r>
              <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rPr>
              <a:t>个</a:t>
            </a:r>
            <a:r>
              <a:rPr lang="zh-CN" altLang="en-US"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2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，它对于关系</a:t>
            </a:r>
            <a:r>
              <a:rPr lang="en-US" altLang="zh-CN" sz="2000" i="1" dirty="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来说没有前驱结点</a:t>
            </a:r>
            <a:r>
              <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称作树的</a:t>
            </a:r>
            <a:r>
              <a:rPr lang="zh-CN" altLang="en-US" sz="2000" dirty="0">
                <a:solidFill>
                  <a:srgbClr val="FF00FF"/>
                </a:solidFill>
                <a:latin typeface="Consolas" panose="020B0609020204030204" pitchFamily="49" charset="0"/>
                <a:ea typeface="仿宋" panose="02010609060101010101" pitchFamily="49" charset="-122"/>
                <a:cs typeface="Consolas" panose="020B0609020204030204" pitchFamily="49" charset="0"/>
              </a:rPr>
              <a:t>根结点</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buBlip>
                <a:blip r:embed="rId1"/>
              </a:buBlip>
            </a:pPr>
            <a:r>
              <a:rPr lang="zh-CN" altLang="en-US" sz="2000">
                <a:solidFill>
                  <a:srgbClr val="006600"/>
                </a:solidFill>
                <a:latin typeface="Consolas" panose="020B0609020204030204" pitchFamily="49" charset="0"/>
                <a:ea typeface="仿宋" panose="02010609060101010101" pitchFamily="49" charset="-122"/>
                <a:cs typeface="Consolas" panose="020B0609020204030204" pitchFamily="49" charset="0"/>
              </a:rPr>
              <a:t>除根</a:t>
            </a:r>
            <a:r>
              <a:rPr lang="zh-CN" altLang="en-US"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en-US" altLang="zh-CN" sz="2000" baseline="-25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外，</a:t>
            </a:r>
            <a:r>
              <a:rPr lang="en-US" altLang="zh-CN" sz="2000" i="1" dirty="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中的每个结点有且仅有一个前驱结点，但可以有多个后继结点。</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buBlip>
                <a:blip r:embed="rId1"/>
              </a:buBlip>
            </a:pP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D</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中可以有多个终端结点。</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grpSp>
        <p:nvGrpSpPr>
          <p:cNvPr id="24" name="组合 23"/>
          <p:cNvGrpSpPr/>
          <p:nvPr/>
        </p:nvGrpSpPr>
        <p:grpSpPr>
          <a:xfrm>
            <a:off x="7668260" y="2204720"/>
            <a:ext cx="1790700" cy="1040765"/>
            <a:chOff x="3357554" y="2786058"/>
            <a:chExt cx="2808288" cy="2419350"/>
          </a:xfrm>
        </p:grpSpPr>
        <p:sp>
          <p:nvSpPr>
            <p:cNvPr id="8"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9"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p>
              <a:endParaRPr lang="zh-CN" altLang="en-US"/>
            </a:p>
          </p:txBody>
        </p:sp>
        <p:sp>
          <p:nvSpPr>
            <p:cNvPr id="10"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p>
              <a:endParaRPr lang="zh-CN" altLang="en-US"/>
            </a:p>
          </p:txBody>
        </p:sp>
        <p:sp>
          <p:nvSpPr>
            <p:cNvPr id="1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p>
              <a:endParaRPr lang="zh-CN" altLang="en-US"/>
            </a:p>
          </p:txBody>
        </p:sp>
        <p:sp>
          <p:nvSpPr>
            <p:cNvPr id="1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p>
              <a:endParaRPr lang="zh-CN" altLang="en-US"/>
            </a:p>
          </p:txBody>
        </p:sp>
        <p:sp>
          <p:nvSpPr>
            <p:cNvPr id="13"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4"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5"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16"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7"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8"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19"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0"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p>
              <a:endParaRPr lang="zh-CN" altLang="en-US"/>
            </a:p>
          </p:txBody>
        </p:sp>
        <p:sp>
          <p:nvSpPr>
            <p:cNvPr id="21"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p>
              <a:endParaRPr lang="zh-CN" altLang="en-US"/>
            </a:p>
          </p:txBody>
        </p:sp>
        <p:cxnSp>
          <p:nvCxnSpPr>
            <p:cNvPr id="22" name="直接连接符 35"/>
            <p:cNvCxnSpPr>
              <a:cxnSpLocks noChangeShapeType="1"/>
              <a:stCxn id="16" idx="4"/>
              <a:endCxn id="18" idx="0"/>
            </p:cNvCxnSpPr>
            <p:nvPr/>
          </p:nvCxnSpPr>
          <p:spPr bwMode="auto">
            <a:xfrm rot="16200000" flipH="1">
              <a:off x="4081455" y="4695025"/>
              <a:ext cx="300037" cy="1"/>
            </a:xfrm>
            <a:prstGeom prst="line">
              <a:avLst/>
            </a:prstGeom>
            <a:noFill/>
            <a:ln w="28575" algn="ctr">
              <a:solidFill>
                <a:srgbClr val="996633"/>
              </a:solidFill>
              <a:round/>
            </a:ln>
          </p:spPr>
        </p:cxn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5"/>
          <p:cNvSpPr txBox="1">
            <a:spLocks noChangeArrowheads="1"/>
          </p:cNvSpPr>
          <p:nvPr/>
        </p:nvSpPr>
        <p:spPr bwMode="auto">
          <a:xfrm>
            <a:off x="1071538" y="3500438"/>
            <a:ext cx="7632700" cy="1938992"/>
          </a:xfrm>
          <a:prstGeom prst="rect">
            <a:avLst/>
          </a:prstGeom>
          <a:noFill/>
          <a:ln w="9525">
            <a:noFill/>
            <a:miter lim="800000"/>
          </a:ln>
        </p:spPr>
        <p:txBody>
          <a:bodyPr>
            <a:spAutoFit/>
          </a:bodyPr>
          <a:lstStyle/>
          <a:p>
            <a:pPr>
              <a:spcBef>
                <a:spcPct val="50000"/>
              </a:spcBef>
            </a:pPr>
            <a:r>
              <a:rPr lang="zh-CN" altLang="en-US" sz="2000" smtClean="0">
                <a:solidFill>
                  <a:srgbClr val="CC3300"/>
                </a:solidFill>
                <a:latin typeface="黑体" panose="02010609060101010101" pitchFamily="49" charset="-122"/>
                <a:ea typeface="黑体" panose="02010609060101010101" pitchFamily="49" charset="-122"/>
                <a:cs typeface="Times New Roman" panose="02020603050405020304" pitchFamily="18" charset="0"/>
              </a:rPr>
              <a:t>注意</a:t>
            </a:r>
            <a:r>
              <a:rPr lang="zh-CN" altLang="en-US" sz="2000" dirty="0">
                <a:solidFill>
                  <a:srgbClr val="CC33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二叉树与度为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的树是不同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的树至少有</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个结点，而二叉树的结点数可以</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的树不区分子树的次序，而二叉树中的每个结点最多有两个孩子结点，且必须要区分左右子树，即使在结点只有一棵子树的情况下也要明确指出该子树是左子树还是右子树。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3571868" y="500042"/>
            <a:ext cx="2357454" cy="1785950"/>
            <a:chOff x="3571868" y="500042"/>
            <a:chExt cx="2357454" cy="1785950"/>
          </a:xfrm>
        </p:grpSpPr>
        <p:sp>
          <p:nvSpPr>
            <p:cNvPr id="7" name="椭圆 6"/>
            <p:cNvSpPr/>
            <p:nvPr/>
          </p:nvSpPr>
          <p:spPr>
            <a:xfrm>
              <a:off x="4500562" y="50004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3571868" y="1500174"/>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5072066" y="1500174"/>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stCxn id="7" idx="3"/>
              <a:endCxn id="8" idx="0"/>
            </p:cNvCxnSpPr>
            <p:nvPr/>
          </p:nvCxnSpPr>
          <p:spPr>
            <a:xfrm rot="5400000">
              <a:off x="3959547" y="906849"/>
              <a:ext cx="634275" cy="552375"/>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接连接符 10"/>
            <p:cNvCxnSpPr>
              <a:endCxn id="9" idx="0"/>
            </p:cNvCxnSpPr>
            <p:nvPr/>
          </p:nvCxnSpPr>
          <p:spPr>
            <a:xfrm>
              <a:off x="4786314" y="857232"/>
              <a:ext cx="714380" cy="642942"/>
            </a:xfrm>
            <a:prstGeom prst="line">
              <a:avLst/>
            </a:prstGeom>
          </p:spPr>
          <p:style>
            <a:lnRef idx="2">
              <a:schemeClr val="accent2"/>
            </a:lnRef>
            <a:fillRef idx="0">
              <a:schemeClr val="accent2"/>
            </a:fillRef>
            <a:effectRef idx="1">
              <a:schemeClr val="accent2"/>
            </a:effectRef>
            <a:fontRef idx="minor">
              <a:schemeClr val="tx1"/>
            </a:fontRef>
          </p:style>
        </p:cxnSp>
      </p:grpSp>
      <p:sp>
        <p:nvSpPr>
          <p:cNvPr id="13" name="TextBox 12"/>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1214414" y="428604"/>
            <a:ext cx="4071966" cy="400110"/>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归纳起来，二叉树的</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形态：</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172" name="Rectangle 5"/>
          <p:cNvSpPr>
            <a:spLocks noChangeArrowheads="1"/>
          </p:cNvSpPr>
          <p:nvPr/>
        </p:nvSpPr>
        <p:spPr bwMode="auto">
          <a:xfrm>
            <a:off x="0" y="2986088"/>
            <a:ext cx="9144000" cy="0"/>
          </a:xfrm>
          <a:prstGeom prst="rect">
            <a:avLst/>
          </a:prstGeom>
          <a:noFill/>
          <a:ln w="9525">
            <a:noFill/>
            <a:miter lim="800000"/>
          </a:ln>
        </p:spPr>
        <p:txBody>
          <a:bodyPr wrap="none" anchor="ctr">
            <a:spAutoFit/>
          </a:bodyPr>
          <a:lstStyle/>
          <a:p>
            <a:endParaRPr lang="zh-CN" altLang="en-US"/>
          </a:p>
        </p:txBody>
      </p:sp>
      <p:sp>
        <p:nvSpPr>
          <p:cNvPr id="6" name="椭圆 5"/>
          <p:cNvSpPr/>
          <p:nvPr/>
        </p:nvSpPr>
        <p:spPr>
          <a:xfrm>
            <a:off x="7915466" y="1500174"/>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 name="等腰三角形 6"/>
          <p:cNvSpPr/>
          <p:nvPr/>
        </p:nvSpPr>
        <p:spPr>
          <a:xfrm>
            <a:off x="7274280" y="2346316"/>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8137718" y="2346316"/>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 name="直接连接符 8"/>
          <p:cNvCxnSpPr>
            <a:stCxn id="6" idx="3"/>
            <a:endCxn id="7" idx="0"/>
          </p:cNvCxnSpPr>
          <p:nvPr/>
        </p:nvCxnSpPr>
        <p:spPr>
          <a:xfrm rot="5400000">
            <a:off x="7535531" y="1924203"/>
            <a:ext cx="538863" cy="305363"/>
          </a:xfrm>
          <a:prstGeom prst="line">
            <a:avLst/>
          </a:prstGeom>
        </p:spPr>
        <p:style>
          <a:lnRef idx="2">
            <a:schemeClr val="accent2"/>
          </a:lnRef>
          <a:fillRef idx="0">
            <a:schemeClr val="accent2"/>
          </a:fillRef>
          <a:effectRef idx="1">
            <a:schemeClr val="accent2"/>
          </a:effectRef>
          <a:fontRef idx="minor">
            <a:schemeClr val="tx1"/>
          </a:fontRef>
        </p:style>
      </p:cxnSp>
      <p:cxnSp>
        <p:nvCxnSpPr>
          <p:cNvPr id="10" name="直接连接符 9"/>
          <p:cNvCxnSpPr>
            <a:stCxn id="6" idx="5"/>
            <a:endCxn id="8" idx="0"/>
          </p:cNvCxnSpPr>
          <p:nvPr/>
        </p:nvCxnSpPr>
        <p:spPr>
          <a:xfrm rot="16200000" flipH="1">
            <a:off x="8078072" y="1890669"/>
            <a:ext cx="538863" cy="372429"/>
          </a:xfrm>
          <a:prstGeom prst="line">
            <a:avLst/>
          </a:prstGeom>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1428728" y="2252955"/>
            <a:ext cx="571504" cy="461665"/>
          </a:xfrm>
          <a:prstGeom prst="rect">
            <a:avLst/>
          </a:prstGeom>
          <a:noFill/>
        </p:spPr>
        <p:txBody>
          <a:bodyPr wrap="square" rtlCol="0">
            <a:spAutoFit/>
          </a:bodyPr>
          <a:lstStyle/>
          <a:p>
            <a:r>
              <a:rPr lang="en-US" altLang="zh-CN" smtClean="0">
                <a:solidFill>
                  <a:srgbClr val="0000FF"/>
                </a:solidFill>
                <a:latin typeface="Consolas" panose="020B0609020204030204" pitchFamily="49" charset="0"/>
                <a:cs typeface="Consolas" panose="020B0609020204030204" pitchFamily="49" charset="0"/>
              </a:rPr>
              <a:t>Ø</a:t>
            </a:r>
            <a:endParaRPr lang="zh-CN" altLang="en-US">
              <a:solidFill>
                <a:srgbClr val="0000FF"/>
              </a:solidFill>
              <a:latin typeface="Consolas" panose="020B0609020204030204" pitchFamily="49" charset="0"/>
              <a:cs typeface="Consolas" panose="020B0609020204030204" pitchFamily="49" charset="0"/>
            </a:endParaRPr>
          </a:p>
        </p:txBody>
      </p:sp>
      <p:sp>
        <p:nvSpPr>
          <p:cNvPr id="13" name="TextBox 12"/>
          <p:cNvSpPr txBox="1"/>
          <p:nvPr/>
        </p:nvSpPr>
        <p:spPr>
          <a:xfrm>
            <a:off x="1142976" y="3443117"/>
            <a:ext cx="1071570" cy="646331"/>
          </a:xfrm>
          <a:prstGeom prst="rect">
            <a:avLst/>
          </a:prstGeom>
          <a:noFill/>
        </p:spPr>
        <p:txBody>
          <a:bodyPr wrap="square" rtlCol="0">
            <a:spAutoFit/>
          </a:bodyPr>
          <a:lstStyle/>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空二叉树</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椭圆 13"/>
          <p:cNvSpPr/>
          <p:nvPr/>
        </p:nvSpPr>
        <p:spPr>
          <a:xfrm>
            <a:off x="2783802" y="2299275"/>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椭圆 14"/>
          <p:cNvSpPr/>
          <p:nvPr/>
        </p:nvSpPr>
        <p:spPr>
          <a:xfrm>
            <a:off x="4570244" y="1558828"/>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等腰三角形 15"/>
          <p:cNvSpPr/>
          <p:nvPr/>
        </p:nvSpPr>
        <p:spPr>
          <a:xfrm>
            <a:off x="3929058" y="2404970"/>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7" name="直接连接符 16"/>
          <p:cNvCxnSpPr>
            <a:stCxn id="15" idx="3"/>
            <a:endCxn id="16" idx="0"/>
          </p:cNvCxnSpPr>
          <p:nvPr/>
        </p:nvCxnSpPr>
        <p:spPr>
          <a:xfrm rot="5400000">
            <a:off x="4190309" y="1982857"/>
            <a:ext cx="538863" cy="305363"/>
          </a:xfrm>
          <a:prstGeom prst="line">
            <a:avLst/>
          </a:prstGeom>
        </p:spPr>
        <p:style>
          <a:lnRef idx="2">
            <a:schemeClr val="accent2"/>
          </a:lnRef>
          <a:fillRef idx="0">
            <a:schemeClr val="accent2"/>
          </a:fillRef>
          <a:effectRef idx="1">
            <a:schemeClr val="accent2"/>
          </a:effectRef>
          <a:fontRef idx="minor">
            <a:schemeClr val="tx1"/>
          </a:fontRef>
        </p:style>
      </p:cxnSp>
      <p:sp>
        <p:nvSpPr>
          <p:cNvPr id="18" name="椭圆 17"/>
          <p:cNvSpPr/>
          <p:nvPr/>
        </p:nvSpPr>
        <p:spPr>
          <a:xfrm>
            <a:off x="5715008" y="1558828"/>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9" name="等腰三角形 18"/>
          <p:cNvSpPr/>
          <p:nvPr/>
        </p:nvSpPr>
        <p:spPr>
          <a:xfrm>
            <a:off x="5937260" y="2404970"/>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0" name="直接连接符 19"/>
          <p:cNvCxnSpPr>
            <a:stCxn id="18" idx="5"/>
            <a:endCxn id="19" idx="0"/>
          </p:cNvCxnSpPr>
          <p:nvPr/>
        </p:nvCxnSpPr>
        <p:spPr>
          <a:xfrm rot="16200000" flipH="1">
            <a:off x="5877614" y="1949323"/>
            <a:ext cx="538863" cy="372429"/>
          </a:xfrm>
          <a:prstGeom prst="line">
            <a:avLst/>
          </a:prstGeom>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2500298" y="3443117"/>
            <a:ext cx="1143008" cy="1200329"/>
          </a:xfrm>
          <a:prstGeom prst="rect">
            <a:avLst/>
          </a:prstGeom>
          <a:noFill/>
        </p:spPr>
        <p:txBody>
          <a:bodyPr wrap="square" rtlCol="0">
            <a:spAutoFit/>
          </a:bodyPr>
          <a:lstStyle/>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(b)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只有一个根</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结点的二叉树</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3929058" y="3443117"/>
            <a:ext cx="1143008" cy="923330"/>
          </a:xfrm>
          <a:prstGeom prst="rect">
            <a:avLst/>
          </a:prstGeom>
          <a:noFill/>
        </p:spPr>
        <p:txBody>
          <a:bodyPr wrap="square" rtlCol="0">
            <a:spAutoFit/>
          </a:bodyPr>
          <a:lstStyle/>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(c)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右子树为空的二叉树</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5643570" y="3443117"/>
            <a:ext cx="1143008" cy="923330"/>
          </a:xfrm>
          <a:prstGeom prst="rect">
            <a:avLst/>
          </a:prstGeom>
          <a:noFill/>
        </p:spPr>
        <p:txBody>
          <a:bodyPr wrap="square" rtlCol="0">
            <a:spAutoFit/>
          </a:bodyPr>
          <a:lstStyle/>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左子树为空的二叉树</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7429520" y="3443117"/>
            <a:ext cx="1500198" cy="923330"/>
          </a:xfrm>
          <a:prstGeom prst="rect">
            <a:avLst/>
          </a:prstGeom>
          <a:noFill/>
        </p:spPr>
        <p:txBody>
          <a:bodyPr wrap="square" rtlCol="0">
            <a:spAutoFit/>
          </a:bodyPr>
          <a:lstStyle/>
          <a:p>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(e) </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左、右子树非空的二叉树</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TextBox 2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357290" y="285728"/>
            <a:ext cx="7462860" cy="1061829"/>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6.3】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给出由</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构成的所有形态的二叉树（不考察结点值的差异</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196" name="Rectangle 5"/>
          <p:cNvSpPr>
            <a:spLocks noChangeArrowheads="1"/>
          </p:cNvSpPr>
          <p:nvPr/>
        </p:nvSpPr>
        <p:spPr bwMode="auto">
          <a:xfrm>
            <a:off x="0" y="2990850"/>
            <a:ext cx="9144000" cy="0"/>
          </a:xfrm>
          <a:prstGeom prst="rect">
            <a:avLst/>
          </a:prstGeom>
          <a:noFill/>
          <a:ln w="9525">
            <a:noFill/>
            <a:miter lim="800000"/>
          </a:ln>
        </p:spPr>
        <p:txBody>
          <a:bodyPr wrap="none" anchor="ctr">
            <a:spAutoFit/>
          </a:bodyPr>
          <a:lstStyle/>
          <a:p>
            <a:endParaRPr lang="zh-CN" altLang="en-US"/>
          </a:p>
        </p:txBody>
      </p:sp>
      <p:sp>
        <p:nvSpPr>
          <p:cNvPr id="6" name="TextBox 5"/>
          <p:cNvSpPr txBox="1"/>
          <p:nvPr/>
        </p:nvSpPr>
        <p:spPr>
          <a:xfrm>
            <a:off x="1857356" y="1500174"/>
            <a:ext cx="5786478" cy="430887"/>
          </a:xfrm>
          <a:prstGeom prst="rect">
            <a:avLst/>
          </a:prstGeom>
          <a:noFill/>
        </p:spPr>
        <p:txBody>
          <a:bodyPr wrap="square" rtlCol="0">
            <a:spAutoFit/>
          </a:bodyPr>
          <a:lstStyle/>
          <a:p>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含有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C</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的所有形态的二叉树：</a:t>
            </a:r>
            <a:endParaRPr lang="zh-CN" altLang="en-US" sz="2000"/>
          </a:p>
        </p:txBody>
      </p:sp>
      <p:sp>
        <p:nvSpPr>
          <p:cNvPr id="7" name="椭圆 6"/>
          <p:cNvSpPr/>
          <p:nvPr/>
        </p:nvSpPr>
        <p:spPr>
          <a:xfrm>
            <a:off x="1714480"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8" name="椭圆 7"/>
          <p:cNvSpPr/>
          <p:nvPr/>
        </p:nvSpPr>
        <p:spPr>
          <a:xfrm>
            <a:off x="1357290" y="350043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071670" y="350043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214678" y="242886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11" name="椭圆 10"/>
          <p:cNvSpPr/>
          <p:nvPr/>
        </p:nvSpPr>
        <p:spPr>
          <a:xfrm>
            <a:off x="2928926"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357554" y="428625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7" idx="3"/>
            <a:endCxn id="8" idx="0"/>
          </p:cNvCxnSpPr>
          <p:nvPr/>
        </p:nvCxnSpPr>
        <p:spPr>
          <a:xfrm rot="5400000">
            <a:off x="1334200" y="3067848"/>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7" idx="5"/>
            <a:endCxn id="9" idx="0"/>
          </p:cNvCxnSpPr>
          <p:nvPr/>
        </p:nvCxnSpPr>
        <p:spPr>
          <a:xfrm rot="16200000" flipH="1">
            <a:off x="1817676" y="3067848"/>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接连接符 20"/>
          <p:cNvCxnSpPr>
            <a:stCxn id="10" idx="3"/>
            <a:endCxn id="11" idx="0"/>
          </p:cNvCxnSpPr>
          <p:nvPr/>
        </p:nvCxnSpPr>
        <p:spPr>
          <a:xfrm rot="5400000">
            <a:off x="2905836" y="2996410"/>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11" idx="5"/>
            <a:endCxn id="12" idx="0"/>
          </p:cNvCxnSpPr>
          <p:nvPr/>
        </p:nvCxnSpPr>
        <p:spPr>
          <a:xfrm rot="16200000" flipH="1">
            <a:off x="3103560" y="3853666"/>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26" name="椭圆 25"/>
          <p:cNvSpPr/>
          <p:nvPr/>
        </p:nvSpPr>
        <p:spPr>
          <a:xfrm>
            <a:off x="4357686" y="242886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27" name="椭圆 26"/>
          <p:cNvSpPr/>
          <p:nvPr/>
        </p:nvSpPr>
        <p:spPr>
          <a:xfrm>
            <a:off x="4857752"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4500562" y="428625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9" name="直接连接符 28"/>
          <p:cNvCxnSpPr>
            <a:stCxn id="26" idx="5"/>
            <a:endCxn id="27" idx="0"/>
          </p:cNvCxnSpPr>
          <p:nvPr/>
        </p:nvCxnSpPr>
        <p:spPr>
          <a:xfrm rot="16200000" flipH="1">
            <a:off x="4568039" y="2889253"/>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直接连接符 29"/>
          <p:cNvCxnSpPr>
            <a:stCxn id="27" idx="3"/>
            <a:endCxn id="28" idx="0"/>
          </p:cNvCxnSpPr>
          <p:nvPr/>
        </p:nvCxnSpPr>
        <p:spPr>
          <a:xfrm rot="5400000">
            <a:off x="4513191" y="3889385"/>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7" name="椭圆 36"/>
          <p:cNvSpPr/>
          <p:nvPr/>
        </p:nvSpPr>
        <p:spPr>
          <a:xfrm>
            <a:off x="6357950" y="242886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38" name="椭圆 37"/>
          <p:cNvSpPr/>
          <p:nvPr/>
        </p:nvSpPr>
        <p:spPr>
          <a:xfrm>
            <a:off x="6143636"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5857884" y="428625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40" name="直接连接符 39"/>
          <p:cNvCxnSpPr>
            <a:endCxn id="38" idx="0"/>
          </p:cNvCxnSpPr>
          <p:nvPr/>
        </p:nvCxnSpPr>
        <p:spPr>
          <a:xfrm rot="5400000">
            <a:off x="6197216" y="3053952"/>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直接连接符 40"/>
          <p:cNvCxnSpPr>
            <a:stCxn id="38" idx="3"/>
            <a:endCxn id="39" idx="0"/>
          </p:cNvCxnSpPr>
          <p:nvPr/>
        </p:nvCxnSpPr>
        <p:spPr>
          <a:xfrm rot="5400000">
            <a:off x="5834794" y="3925104"/>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42" name="椭圆 41"/>
          <p:cNvSpPr/>
          <p:nvPr/>
        </p:nvSpPr>
        <p:spPr>
          <a:xfrm>
            <a:off x="7286644" y="242886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43" name="椭圆 42"/>
          <p:cNvSpPr/>
          <p:nvPr/>
        </p:nvSpPr>
        <p:spPr>
          <a:xfrm>
            <a:off x="764383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44" name="椭圆 43"/>
          <p:cNvSpPr/>
          <p:nvPr/>
        </p:nvSpPr>
        <p:spPr>
          <a:xfrm>
            <a:off x="8001024" y="428625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45" name="直接连接符 44"/>
          <p:cNvCxnSpPr>
            <a:stCxn id="42" idx="5"/>
            <a:endCxn id="43" idx="0"/>
          </p:cNvCxnSpPr>
          <p:nvPr/>
        </p:nvCxnSpPr>
        <p:spPr>
          <a:xfrm rot="16200000" flipH="1">
            <a:off x="7425559" y="2960691"/>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46" name="直接连接符 45"/>
          <p:cNvCxnSpPr>
            <a:stCxn id="43" idx="5"/>
            <a:endCxn id="44" idx="0"/>
          </p:cNvCxnSpPr>
          <p:nvPr/>
        </p:nvCxnSpPr>
        <p:spPr>
          <a:xfrm rot="16200000" flipH="1">
            <a:off x="7782749" y="3889385"/>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71538" y="1142984"/>
            <a:ext cx="7643866" cy="1400383"/>
          </a:xfrm>
          <a:prstGeom prst="rect">
            <a:avLst/>
          </a:prstGeom>
          <a:noFill/>
          <a:ln w="9525">
            <a:noFill/>
            <a:miter lim="800000"/>
          </a:ln>
        </p:spPr>
        <p:txBody>
          <a:bodyPr wrap="square">
            <a:spAutoFit/>
          </a:bodyPr>
          <a:lstStyle/>
          <a:p>
            <a:pPr>
              <a:lnSpc>
                <a:spcPts val="3000"/>
              </a:lnSpc>
              <a:spcBef>
                <a:spcPct val="50000"/>
              </a:spcBef>
            </a:pPr>
            <a:r>
              <a:rPr kumimoji="1" lang="zh-CN" altLang="en-US" sz="2200" dirty="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1 </a:t>
            </a:r>
            <a:r>
              <a:rPr kumimoji="1" lang="en-US" altLang="zh-CN" sz="2200" dirty="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非</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空二叉树上叶结点数等于双分支结点数加</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kumimoji="1"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25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25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ts val="3000"/>
              </a:lnSpc>
              <a:spcBef>
                <a:spcPct val="50000"/>
              </a:spcBef>
            </a:pPr>
            <a:r>
              <a:rPr kumimoji="1" lang="zh-CN" altLang="en-US" sz="2000" dirty="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约定</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：二叉树</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上叶结点数为</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，单分支结点数为</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，双分支结点数为</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TextBox 2"/>
          <p:cNvSpPr txBox="1"/>
          <p:nvPr/>
        </p:nvSpPr>
        <p:spPr>
          <a:xfrm>
            <a:off x="1285852" y="285728"/>
            <a:ext cx="3571900" cy="52322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kumimoji="1"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6.2.2 </a:t>
            </a:r>
            <a:r>
              <a:rPr kumimoji="1"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二叉树</a:t>
            </a:r>
            <a:r>
              <a:rPr kumimoji="1" lang="zh-CN" altLang="en-US" sz="28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性质</a:t>
            </a:r>
            <a:endParaRPr kumimoji="1" lang="zh-CN" altLang="en-US" sz="28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1571604" y="3357562"/>
            <a:ext cx="6858048" cy="2092881"/>
          </a:xfrm>
          <a:prstGeom prst="rect">
            <a:avLst/>
          </a:prstGeom>
          <a:noFill/>
        </p:spPr>
        <p:txBody>
          <a:bodyPr wrap="square" rtlCol="0">
            <a:spAutoFit/>
          </a:bodyPr>
          <a:lstStyle/>
          <a:p>
            <a:pPr marL="457200" indent="-457200" algn="just">
              <a:spcBef>
                <a:spcPct val="50000"/>
              </a:spcBef>
              <a:buBlip>
                <a:blip r:embed="rId1"/>
              </a:buBlip>
            </a:pPr>
            <a:r>
              <a:rPr kumimoji="1"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总结点数</a:t>
            </a:r>
            <a:r>
              <a:rPr kumimoji="1"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just">
              <a:spcBef>
                <a:spcPct val="500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一个度为</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的结点贡献</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个度，一个度为</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的结点贡献</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个度，所以总的度数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just">
              <a:spcBef>
                <a:spcPct val="500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总的度数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总分支数</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just">
              <a:spcBef>
                <a:spcPct val="500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，求出</a:t>
            </a:r>
            <a:r>
              <a:rPr lang="en-US"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643042" y="2714620"/>
            <a:ext cx="1428760" cy="461665"/>
          </a:xfrm>
          <a:prstGeom prst="rect">
            <a:avLst/>
          </a:prstGeom>
          <a:noFill/>
        </p:spPr>
        <p:txBody>
          <a:bodyPr wrap="square" rtlCol="0">
            <a:spAutoFit/>
          </a:bodyPr>
          <a:lstStyle/>
          <a:p>
            <a:r>
              <a:rPr lang="zh-CN" altLang="en-US" smtClean="0">
                <a:solidFill>
                  <a:srgbClr val="FF0000"/>
                </a:solidFill>
                <a:latin typeface="华文彩云" panose="02010800040101010101" pitchFamily="2" charset="-122"/>
                <a:ea typeface="华文彩云" panose="02010800040101010101" pitchFamily="2" charset="-122"/>
              </a:rPr>
              <a:t>证明：</a:t>
            </a:r>
            <a:endParaRPr lang="zh-CN" altLang="en-US">
              <a:solidFill>
                <a:srgbClr val="FF0000"/>
              </a:solidFill>
              <a:latin typeface="华文彩云" panose="02010800040101010101" pitchFamily="2" charset="-122"/>
              <a:ea typeface="华文彩云" panose="02010800040101010101" pitchFamily="2" charset="-122"/>
            </a:endParaRPr>
          </a:p>
        </p:txBody>
      </p:sp>
      <p:sp>
        <p:nvSpPr>
          <p:cNvPr id="7" name="TextBox 6"/>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071538" y="357166"/>
            <a:ext cx="7677174" cy="932563"/>
          </a:xfrm>
          <a:prstGeom prst="rect">
            <a:avLst/>
          </a:prstGeom>
          <a:noFill/>
          <a:ln w="9525">
            <a:noFill/>
            <a:miter lim="800000"/>
          </a:ln>
        </p:spPr>
        <p:txBody>
          <a:bodyPr wrap="square">
            <a:spAutoFit/>
          </a:bodyPr>
          <a:lstStyle/>
          <a:p>
            <a:pPr>
              <a:lnSpc>
                <a:spcPct val="13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6.4】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一棵二叉树中总结点个数为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200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，其中单分支结点个数为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19</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，求其叶子结点个数。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939" name="Text Box 3"/>
          <p:cNvSpPr txBox="1">
            <a:spLocks noChangeArrowheads="1"/>
          </p:cNvSpPr>
          <p:nvPr/>
        </p:nvSpPr>
        <p:spPr bwMode="auto">
          <a:xfrm>
            <a:off x="1142976" y="1643050"/>
            <a:ext cx="7532711" cy="1785104"/>
          </a:xfrm>
          <a:prstGeom prst="rect">
            <a:avLst/>
          </a:prstGeom>
          <a:noFill/>
          <a:ln w="9525">
            <a:noFill/>
            <a:miter lim="800000"/>
          </a:ln>
        </p:spPr>
        <p:txBody>
          <a:bodyPr wrap="square">
            <a:spAutoFit/>
          </a:bodyPr>
          <a:lstStyle/>
          <a:p>
            <a:pPr>
              <a:lnSpc>
                <a:spcPts val="3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=19</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。又</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，由性质</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，所以有</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ts val="3000"/>
              </a:lnSpc>
              <a:spcBef>
                <a:spcPct val="50000"/>
              </a:spcBef>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    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)/2=91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。所以这样的二叉树中叶子结点个数为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91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285852" y="1142984"/>
            <a:ext cx="7700986" cy="2508379"/>
          </a:xfrm>
          <a:prstGeom prst="rect">
            <a:avLst/>
          </a:prstGeom>
          <a:noFill/>
          <a:ln w="9525">
            <a:noFill/>
            <a:miter lim="800000"/>
          </a:ln>
        </p:spPr>
        <p:txBody>
          <a:bodyPr wrap="square">
            <a:spAutoFit/>
          </a:bodyPr>
          <a:lstStyle/>
          <a:p>
            <a:pPr algn="just">
              <a:lnSpc>
                <a:spcPct val="150000"/>
              </a:lnSpc>
              <a:spcBef>
                <a:spcPct val="50000"/>
              </a:spcBef>
            </a:pPr>
            <a:r>
              <a:rPr kumimoji="1"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2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非空二叉树上第</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层上至多有</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个结点，这里应有</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树的性质</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推出</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3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高度为</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的二叉树至多有</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5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由</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树的性质</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可推出。</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1142976" y="638116"/>
            <a:ext cx="7786710" cy="2139047"/>
          </a:xfrm>
          <a:prstGeom prst="rect">
            <a:avLst/>
          </a:prstGeom>
          <a:noFill/>
          <a:ln w="9525">
            <a:noFill/>
            <a:miter lim="800000"/>
          </a:ln>
        </p:spPr>
        <p:txBody>
          <a:bodyPr wrap="square">
            <a:spAutoFit/>
          </a:bodyPr>
          <a:lstStyle/>
          <a:p>
            <a:pPr marL="457200" indent="-457200">
              <a:lnSpc>
                <a:spcPct val="150000"/>
              </a:lnSpc>
              <a:spcBef>
                <a:spcPts val="1200"/>
              </a:spcBef>
              <a:buBlip>
                <a:blip r:embed="rId1"/>
              </a:buBlip>
            </a:pPr>
            <a:r>
              <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满</a:t>
            </a:r>
            <a:r>
              <a:rPr lang="zh-CN" altLang="en-US" sz="22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二叉树：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在一棵二叉树中，当第</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层的结点数为</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个时，则称此层的结点数是满的，当一棵二叉树中的每一层都满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，且叶子结点在同一层上，则</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称此树为满二叉树</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ts val="1200"/>
              </a:spcBef>
              <a:buBlip>
                <a:blip r:embed="rId1"/>
              </a:buBlip>
            </a:pP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满二叉树特性</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除叶子结点以外的其他结点的度皆</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1142976" y="285728"/>
            <a:ext cx="7821637" cy="1938992"/>
          </a:xfrm>
          <a:prstGeom prst="rect">
            <a:avLst/>
          </a:prstGeom>
          <a:noFill/>
          <a:ln w="9525">
            <a:noFill/>
            <a:miter lim="800000"/>
          </a:ln>
        </p:spPr>
        <p:txBody>
          <a:bodyPr wrap="square">
            <a:spAutoFit/>
          </a:bodyPr>
          <a:lstStyle/>
          <a:p>
            <a:pPr marL="457200" indent="-457200">
              <a:lnSpc>
                <a:spcPct val="150000"/>
              </a:lnSpc>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高度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的满二叉树中的结点数为</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层序编号</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：从根结点为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开始，按照层次从小到大、同一层从左到右的次序顺序编号。</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可以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对满二叉树的结点进行连续编号。</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500166" y="5786454"/>
            <a:ext cx="7072362" cy="759695"/>
          </a:xfrm>
          <a:prstGeom prst="rect">
            <a:avLst/>
          </a:prstGeom>
          <a:noFill/>
        </p:spPr>
        <p:txBody>
          <a:bodyPr wrap="square" rtlCol="0">
            <a:spAutoFit/>
          </a:bodyPr>
          <a:lstStyle/>
          <a:p>
            <a:pPr>
              <a:lnSpc>
                <a:spcPts val="2700"/>
              </a:lnSpc>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一棵高度为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的满二叉树，其结点数为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。图中每个结点旁的编号是层序编号</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4" name="组合 63"/>
          <p:cNvGrpSpPr/>
          <p:nvPr/>
        </p:nvGrpSpPr>
        <p:grpSpPr>
          <a:xfrm>
            <a:off x="1747546" y="2335405"/>
            <a:ext cx="6039164" cy="2950983"/>
            <a:chOff x="1747546" y="2335405"/>
            <a:chExt cx="6039164" cy="2950983"/>
          </a:xfrm>
        </p:grpSpPr>
        <p:sp>
          <p:nvSpPr>
            <p:cNvPr id="6" name="椭圆 5"/>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7" name="椭圆 6"/>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D</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H</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I</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3" name="直接连接符 12"/>
            <p:cNvCxnSpPr>
              <a:stCxn id="8" idx="3"/>
              <a:endCxn id="10" idx="0"/>
            </p:cNvCxnSpPr>
            <p:nvPr/>
          </p:nvCxnSpPr>
          <p:spPr>
            <a:xfrm rot="5400000">
              <a:off x="2012861"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p:cNvCxnSpPr>
              <a:stCxn id="8" idx="5"/>
              <a:endCxn id="11" idx="0"/>
            </p:cNvCxnSpPr>
            <p:nvPr/>
          </p:nvCxnSpPr>
          <p:spPr>
            <a:xfrm rot="16200000" flipH="1">
              <a:off x="2532056"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7" name="椭圆 16"/>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E</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J</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K</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0" name="直接连接符 19"/>
            <p:cNvCxnSpPr>
              <a:stCxn id="17" idx="3"/>
              <a:endCxn id="18" idx="0"/>
            </p:cNvCxnSpPr>
            <p:nvPr/>
          </p:nvCxnSpPr>
          <p:spPr>
            <a:xfrm rot="5400000">
              <a:off x="3370183"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直接连接符 20"/>
            <p:cNvCxnSpPr>
              <a:stCxn id="17" idx="5"/>
              <a:endCxn id="19" idx="0"/>
            </p:cNvCxnSpPr>
            <p:nvPr/>
          </p:nvCxnSpPr>
          <p:spPr>
            <a:xfrm rot="16200000" flipH="1">
              <a:off x="3889378"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7" idx="3"/>
              <a:endCxn id="8" idx="7"/>
            </p:cNvCxnSpPr>
            <p:nvPr/>
          </p:nvCxnSpPr>
          <p:spPr>
            <a:xfrm rot="5400000">
              <a:off x="2616122"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直接连接符 24"/>
            <p:cNvCxnSpPr>
              <a:stCxn id="7" idx="5"/>
              <a:endCxn id="17" idx="1"/>
            </p:cNvCxnSpPr>
            <p:nvPr/>
          </p:nvCxnSpPr>
          <p:spPr>
            <a:xfrm rot="16200000" flipH="1">
              <a:off x="3294783"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sp>
          <p:nvSpPr>
            <p:cNvPr id="26" name="椭圆 25"/>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F</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L</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5715008"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M</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30" name="直接连接符 29"/>
            <p:cNvCxnSpPr>
              <a:stCxn id="27" idx="3"/>
              <a:endCxn id="28" idx="0"/>
            </p:cNvCxnSpPr>
            <p:nvPr/>
          </p:nvCxnSpPr>
          <p:spPr>
            <a:xfrm rot="5400000">
              <a:off x="5013257"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p:cNvCxnSpPr>
              <a:stCxn id="27" idx="5"/>
              <a:endCxn id="29" idx="0"/>
            </p:cNvCxnSpPr>
            <p:nvPr/>
          </p:nvCxnSpPr>
          <p:spPr>
            <a:xfrm rot="16200000" flipH="1">
              <a:off x="5532452"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32" name="椭圆 31"/>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G</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62865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N</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707233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O</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35" name="直接连接符 34"/>
            <p:cNvCxnSpPr>
              <a:stCxn id="32" idx="3"/>
              <a:endCxn id="33" idx="0"/>
            </p:cNvCxnSpPr>
            <p:nvPr/>
          </p:nvCxnSpPr>
          <p:spPr>
            <a:xfrm rot="5400000">
              <a:off x="6370579"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直接连接符 35"/>
            <p:cNvCxnSpPr>
              <a:stCxn id="32" idx="5"/>
              <a:endCxn id="34" idx="0"/>
            </p:cNvCxnSpPr>
            <p:nvPr/>
          </p:nvCxnSpPr>
          <p:spPr>
            <a:xfrm rot="16200000" flipH="1">
              <a:off x="6889774"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直接连接符 36"/>
            <p:cNvCxnSpPr>
              <a:stCxn id="26" idx="3"/>
              <a:endCxn id="27" idx="7"/>
            </p:cNvCxnSpPr>
            <p:nvPr/>
          </p:nvCxnSpPr>
          <p:spPr>
            <a:xfrm rot="5400000">
              <a:off x="5616518"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直接连接符 37"/>
            <p:cNvCxnSpPr>
              <a:stCxn id="26" idx="5"/>
              <a:endCxn id="32" idx="1"/>
            </p:cNvCxnSpPr>
            <p:nvPr/>
          </p:nvCxnSpPr>
          <p:spPr>
            <a:xfrm rot="16200000" flipH="1">
              <a:off x="6295179"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a:stCxn id="6" idx="2"/>
              <a:endCxn id="7" idx="7"/>
            </p:cNvCxnSpPr>
            <p:nvPr/>
          </p:nvCxnSpPr>
          <p:spPr>
            <a:xfrm rot="10800000" flipV="1">
              <a:off x="3305246" y="2714619"/>
              <a:ext cx="1123879" cy="705713"/>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直接连接符 42"/>
            <p:cNvCxnSpPr>
              <a:stCxn id="6" idx="6"/>
              <a:endCxn id="26" idx="1"/>
            </p:cNvCxnSpPr>
            <p:nvPr/>
          </p:nvCxnSpPr>
          <p:spPr>
            <a:xfrm>
              <a:off x="4786314" y="2714620"/>
              <a:ext cx="1266755" cy="705713"/>
            </a:xfrm>
            <a:prstGeom prst="line">
              <a:avLst/>
            </a:prstGeom>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4214810" y="233540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0" name="TextBox 49"/>
            <p:cNvSpPr txBox="1"/>
            <p:nvPr/>
          </p:nvSpPr>
          <p:spPr>
            <a:xfrm>
              <a:off x="2786050" y="3335537"/>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1" name="TextBox 50"/>
            <p:cNvSpPr txBox="1"/>
            <p:nvPr/>
          </p:nvSpPr>
          <p:spPr>
            <a:xfrm>
              <a:off x="2143108" y="3929066"/>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2" name="TextBox 51"/>
            <p:cNvSpPr txBox="1"/>
            <p:nvPr/>
          </p:nvSpPr>
          <p:spPr>
            <a:xfrm>
              <a:off x="1747546" y="483573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3" name="TextBox 52"/>
            <p:cNvSpPr txBox="1"/>
            <p:nvPr/>
          </p:nvSpPr>
          <p:spPr>
            <a:xfrm>
              <a:off x="2565613" y="4864700"/>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9</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4" name="TextBox 53"/>
            <p:cNvSpPr txBox="1"/>
            <p:nvPr/>
          </p:nvSpPr>
          <p:spPr>
            <a:xfrm>
              <a:off x="3929058" y="385762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5" name="TextBox 54"/>
            <p:cNvSpPr txBox="1"/>
            <p:nvPr/>
          </p:nvSpPr>
          <p:spPr>
            <a:xfrm>
              <a:off x="3214678" y="457200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6" name="TextBox 55"/>
            <p:cNvSpPr txBox="1"/>
            <p:nvPr/>
          </p:nvSpPr>
          <p:spPr>
            <a:xfrm>
              <a:off x="3799245" y="470263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7" name="TextBox 56"/>
            <p:cNvSpPr txBox="1"/>
            <p:nvPr/>
          </p:nvSpPr>
          <p:spPr>
            <a:xfrm>
              <a:off x="6429388" y="335756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8" name="TextBox 57"/>
            <p:cNvSpPr txBox="1"/>
            <p:nvPr/>
          </p:nvSpPr>
          <p:spPr>
            <a:xfrm>
              <a:off x="5149627" y="392496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59" name="TextBox 58"/>
            <p:cNvSpPr txBox="1"/>
            <p:nvPr/>
          </p:nvSpPr>
          <p:spPr>
            <a:xfrm>
              <a:off x="4643438" y="4857760"/>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0" name="TextBox 59"/>
            <p:cNvSpPr txBox="1"/>
            <p:nvPr/>
          </p:nvSpPr>
          <p:spPr>
            <a:xfrm>
              <a:off x="5429256" y="483573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1" name="TextBox 60"/>
            <p:cNvSpPr txBox="1"/>
            <p:nvPr/>
          </p:nvSpPr>
          <p:spPr>
            <a:xfrm>
              <a:off x="7000892" y="387965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2" name="TextBox 61"/>
            <p:cNvSpPr txBox="1"/>
            <p:nvPr/>
          </p:nvSpPr>
          <p:spPr>
            <a:xfrm>
              <a:off x="6143636" y="459403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63" name="TextBox 62"/>
            <p:cNvSpPr txBox="1"/>
            <p:nvPr/>
          </p:nvSpPr>
          <p:spPr>
            <a:xfrm>
              <a:off x="7358082" y="459403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15</a:t>
              </a:r>
              <a:endParaRPr lang="zh-CN" altLang="en-US" sz="1800">
                <a:solidFill>
                  <a:srgbClr val="FF00FF"/>
                </a:solidFill>
                <a:latin typeface="Consolas" panose="020B0609020204030204" pitchFamily="49" charset="0"/>
                <a:cs typeface="Consolas" panose="020B0609020204030204" pitchFamily="49" charset="0"/>
              </a:endParaRPr>
            </a:p>
          </p:txBody>
        </p:sp>
      </p:grpSp>
      <p:sp>
        <p:nvSpPr>
          <p:cNvPr id="65" name="TextBox 6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142976" y="1071546"/>
            <a:ext cx="7572428" cy="3272691"/>
          </a:xfrm>
          <a:prstGeom prst="rect">
            <a:avLst/>
          </a:prstGeom>
          <a:noFill/>
          <a:ln w="9525">
            <a:noFill/>
            <a:miter lim="800000"/>
          </a:ln>
        </p:spPr>
        <p:txBody>
          <a:bodyPr wrap="square">
            <a:spAutoFit/>
          </a:bodyPr>
          <a:lstStyle/>
          <a:p>
            <a:pPr marL="457200" indent="-457200">
              <a:lnSpc>
                <a:spcPts val="3200"/>
              </a:lnSpc>
              <a:spcBef>
                <a:spcPts val="1200"/>
              </a:spcBef>
              <a:buBlip>
                <a:blip r:embed="rId1"/>
              </a:buBlip>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完全</a:t>
            </a:r>
            <a:r>
              <a:rPr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二叉树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在一棵二叉树中，除最后一层外，若其余层都是满的，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并且最后一层或者是满的，或者是在右边缺少连续若干个结点，则称此树为完全二叉树。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完全二叉树特性</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二叉树中至多只有最下边两层结点的度数</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小于</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ts val="12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高度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的完全二叉树</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按层序编号</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它</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与高度为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的满二叉树中结点的编号一一对应。</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14414" y="857232"/>
            <a:ext cx="7747025" cy="1015663"/>
          </a:xfrm>
          <a:prstGeom prst="rect">
            <a:avLst/>
          </a:prstGeom>
          <a:noFill/>
          <a:ln w="9525">
            <a:noFill/>
            <a:miter lim="800000"/>
          </a:ln>
        </p:spPr>
        <p:txBody>
          <a:bodyPr wrap="square">
            <a:spAutoFit/>
          </a:bodyPr>
          <a:lstStyle/>
          <a:p>
            <a:pPr>
              <a:lnSpc>
                <a:spcPct val="150000"/>
              </a:lnSpc>
              <a:spcBef>
                <a:spcPct val="500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棵完全二叉树，它与等高度的满二叉树相比，在最后一层的右边缺少了</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5" name="组合 4"/>
          <p:cNvGrpSpPr/>
          <p:nvPr/>
        </p:nvGrpSpPr>
        <p:grpSpPr>
          <a:xfrm>
            <a:off x="1734483" y="2335405"/>
            <a:ext cx="5695037" cy="2950983"/>
            <a:chOff x="1734483" y="2335405"/>
            <a:chExt cx="5695037" cy="2950983"/>
          </a:xfrm>
        </p:grpSpPr>
        <p:sp>
          <p:nvSpPr>
            <p:cNvPr id="6" name="椭圆 5"/>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7" name="椭圆 6"/>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D</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H</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I</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8" idx="3"/>
              <a:endCxn id="9" idx="0"/>
            </p:cNvCxnSpPr>
            <p:nvPr/>
          </p:nvCxnSpPr>
          <p:spPr>
            <a:xfrm rot="5400000">
              <a:off x="2012861"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8" idx="5"/>
              <a:endCxn id="10" idx="0"/>
            </p:cNvCxnSpPr>
            <p:nvPr/>
          </p:nvCxnSpPr>
          <p:spPr>
            <a:xfrm rot="16200000" flipH="1">
              <a:off x="2532056"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3" name="椭圆 12"/>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E</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J</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K</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6" name="直接连接符 15"/>
            <p:cNvCxnSpPr>
              <a:stCxn id="13" idx="3"/>
              <a:endCxn id="14" idx="0"/>
            </p:cNvCxnSpPr>
            <p:nvPr/>
          </p:nvCxnSpPr>
          <p:spPr>
            <a:xfrm rot="5400000">
              <a:off x="3370183"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a:stCxn id="13" idx="5"/>
              <a:endCxn id="15" idx="0"/>
            </p:cNvCxnSpPr>
            <p:nvPr/>
          </p:nvCxnSpPr>
          <p:spPr>
            <a:xfrm rot="16200000" flipH="1">
              <a:off x="3889378"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直接连接符 17"/>
            <p:cNvCxnSpPr>
              <a:stCxn id="7" idx="3"/>
              <a:endCxn id="8" idx="7"/>
            </p:cNvCxnSpPr>
            <p:nvPr/>
          </p:nvCxnSpPr>
          <p:spPr>
            <a:xfrm rot="5400000">
              <a:off x="2616122"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a:stCxn id="7" idx="5"/>
              <a:endCxn id="13" idx="1"/>
            </p:cNvCxnSpPr>
            <p:nvPr/>
          </p:nvCxnSpPr>
          <p:spPr>
            <a:xfrm rot="16200000" flipH="1">
              <a:off x="3294783"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sp>
          <p:nvSpPr>
            <p:cNvPr id="20" name="椭圆 19"/>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F</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L</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4" name="直接连接符 23"/>
            <p:cNvCxnSpPr>
              <a:stCxn id="21" idx="3"/>
              <a:endCxn id="22" idx="0"/>
            </p:cNvCxnSpPr>
            <p:nvPr/>
          </p:nvCxnSpPr>
          <p:spPr>
            <a:xfrm rot="5400000">
              <a:off x="5013257"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6" name="椭圆 25"/>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G</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31" name="直接连接符 30"/>
            <p:cNvCxnSpPr>
              <a:stCxn id="20" idx="3"/>
              <a:endCxn id="21" idx="7"/>
            </p:cNvCxnSpPr>
            <p:nvPr/>
          </p:nvCxnSpPr>
          <p:spPr>
            <a:xfrm rot="5400000">
              <a:off x="5616518"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a:stCxn id="20" idx="5"/>
              <a:endCxn id="26" idx="1"/>
            </p:cNvCxnSpPr>
            <p:nvPr/>
          </p:nvCxnSpPr>
          <p:spPr>
            <a:xfrm rot="16200000" flipH="1">
              <a:off x="6295179"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直接连接符 32"/>
            <p:cNvCxnSpPr>
              <a:stCxn id="6" idx="2"/>
              <a:endCxn id="7" idx="7"/>
            </p:cNvCxnSpPr>
            <p:nvPr/>
          </p:nvCxnSpPr>
          <p:spPr>
            <a:xfrm rot="10800000" flipV="1">
              <a:off x="3305246" y="2714619"/>
              <a:ext cx="1123879" cy="705713"/>
            </a:xfrm>
            <a:prstGeom prst="line">
              <a:avLst/>
            </a:prstGeom>
          </p:spPr>
          <p:style>
            <a:lnRef idx="2">
              <a:schemeClr val="accent2"/>
            </a:lnRef>
            <a:fillRef idx="0">
              <a:schemeClr val="accent2"/>
            </a:fillRef>
            <a:effectRef idx="1">
              <a:schemeClr val="accent2"/>
            </a:effectRef>
            <a:fontRef idx="minor">
              <a:schemeClr val="tx1"/>
            </a:fontRef>
          </p:style>
        </p:cxnSp>
        <p:cxnSp>
          <p:nvCxnSpPr>
            <p:cNvPr id="34" name="直接连接符 33"/>
            <p:cNvCxnSpPr>
              <a:stCxn id="6" idx="6"/>
              <a:endCxn id="20" idx="1"/>
            </p:cNvCxnSpPr>
            <p:nvPr/>
          </p:nvCxnSpPr>
          <p:spPr>
            <a:xfrm>
              <a:off x="4786314" y="2714620"/>
              <a:ext cx="1266755" cy="705713"/>
            </a:xfrm>
            <a:prstGeom prst="line">
              <a:avLst/>
            </a:prstGeom>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4214810" y="233540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6" name="TextBox 35"/>
            <p:cNvSpPr txBox="1"/>
            <p:nvPr/>
          </p:nvSpPr>
          <p:spPr>
            <a:xfrm>
              <a:off x="2786050" y="3335537"/>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7" name="TextBox 36"/>
            <p:cNvSpPr txBox="1"/>
            <p:nvPr/>
          </p:nvSpPr>
          <p:spPr>
            <a:xfrm>
              <a:off x="2143108" y="3929066"/>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8" name="TextBox 37"/>
            <p:cNvSpPr txBox="1"/>
            <p:nvPr/>
          </p:nvSpPr>
          <p:spPr>
            <a:xfrm>
              <a:off x="1734483" y="483573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9" name="TextBox 38"/>
            <p:cNvSpPr txBox="1"/>
            <p:nvPr/>
          </p:nvSpPr>
          <p:spPr>
            <a:xfrm>
              <a:off x="2591739" y="478632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9</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0" name="TextBox 39"/>
            <p:cNvSpPr txBox="1"/>
            <p:nvPr/>
          </p:nvSpPr>
          <p:spPr>
            <a:xfrm>
              <a:off x="3929058" y="385762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3071802" y="4639136"/>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2" name="TextBox 41"/>
            <p:cNvSpPr txBox="1"/>
            <p:nvPr/>
          </p:nvSpPr>
          <p:spPr>
            <a:xfrm>
              <a:off x="3799245" y="4723637"/>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6429388" y="335756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4" name="TextBox 43"/>
            <p:cNvSpPr txBox="1"/>
            <p:nvPr/>
          </p:nvSpPr>
          <p:spPr>
            <a:xfrm>
              <a:off x="5149627" y="392496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4643438" y="4857760"/>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7" name="TextBox 46"/>
            <p:cNvSpPr txBox="1"/>
            <p:nvPr/>
          </p:nvSpPr>
          <p:spPr>
            <a:xfrm>
              <a:off x="7000892" y="387965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grpSp>
      <p:sp>
        <p:nvSpPr>
          <p:cNvPr id="46" name="TextBox 4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1071538" y="357166"/>
            <a:ext cx="474821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6.1.2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树</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的逻辑结构表示</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2053" name="Text Box 4"/>
          <p:cNvSpPr txBox="1">
            <a:spLocks noChangeArrowheads="1"/>
          </p:cNvSpPr>
          <p:nvPr/>
        </p:nvSpPr>
        <p:spPr bwMode="auto">
          <a:xfrm>
            <a:off x="1214414" y="1285860"/>
            <a:ext cx="7423145" cy="871905"/>
          </a:xfrm>
          <a:prstGeom prst="rect">
            <a:avLst/>
          </a:prstGeom>
          <a:noFill/>
          <a:ln w="9525">
            <a:noFill/>
            <a:miter lim="800000"/>
          </a:ln>
        </p:spPr>
        <p:txBody>
          <a:bodyPr wrap="square">
            <a:spAutoFit/>
          </a:bodyPr>
          <a:lstStyle/>
          <a:p>
            <a:pPr marL="342900" indent="-342900">
              <a:lnSpc>
                <a:spcPts val="3200"/>
              </a:lnSpc>
              <a:buFontTx/>
              <a:buBlip>
                <a:blip r:embed="rId1"/>
              </a:buBlip>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树形表示法</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。这是树的最基本的表示，使用一棵倒置的树表示树结构，非常直观和形象。</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5" name="组合 24"/>
          <p:cNvGrpSpPr/>
          <p:nvPr/>
        </p:nvGrpSpPr>
        <p:grpSpPr>
          <a:xfrm>
            <a:off x="3357554" y="2428868"/>
            <a:ext cx="2808288" cy="2419350"/>
            <a:chOff x="3357554" y="2786058"/>
            <a:chExt cx="2808288" cy="2419350"/>
          </a:xfrm>
        </p:grpSpPr>
        <p:sp>
          <p:nvSpPr>
            <p:cNvPr id="26"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7"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28"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29"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30"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31"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2"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3"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4"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5"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6"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7"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8"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39"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40" name="直接连接符 35"/>
            <p:cNvCxnSpPr>
              <a:cxnSpLocks noChangeShapeType="1"/>
              <a:stCxn id="34" idx="4"/>
              <a:endCxn id="36"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1142976" y="586443"/>
            <a:ext cx="7858180" cy="3545586"/>
          </a:xfrm>
          <a:prstGeom prst="rect">
            <a:avLst/>
          </a:prstGeom>
          <a:noFill/>
          <a:ln w="9525">
            <a:noFill/>
            <a:miter lim="800000"/>
          </a:ln>
        </p:spPr>
        <p:txBody>
          <a:bodyPr wrap="square">
            <a:spAutoFit/>
          </a:bodyPr>
          <a:lstStyle/>
          <a:p>
            <a:pPr algn="just">
              <a:lnSpc>
                <a:spcPct val="120000"/>
              </a:lnSpc>
              <a:spcBef>
                <a:spcPct val="50000"/>
              </a:spcBef>
            </a:pP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4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对完全二叉树中编号为</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为结点数）有：</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2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n</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/2</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，则编号为</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的结点为分支结点，否则为叶子结点。</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2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为奇数，则每个分支结点都既有左孩子结点，也有右孩子</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结点</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20000"/>
              </a:lnSpc>
              <a:spcBef>
                <a:spcPct val="50000"/>
              </a:spcBef>
            </a:pPr>
            <a:r>
              <a:rPr kumimoji="1"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若</a:t>
            </a:r>
            <a:r>
              <a:rPr kumimoji="1"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为偶数，则编号最大的分支结点只有左孩子结点</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，没有右孩子结点，其余分支结点都有左、右孩子结点。</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 name="TextBox 3"/>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019180" y="285728"/>
            <a:ext cx="8053414" cy="2603854"/>
          </a:xfrm>
          <a:prstGeom prst="rect">
            <a:avLst/>
          </a:prstGeom>
          <a:noFill/>
          <a:ln w="9525">
            <a:noFill/>
            <a:miter lim="800000"/>
          </a:ln>
        </p:spPr>
        <p:txBody>
          <a:bodyPr wrap="square">
            <a:spAutoFit/>
          </a:bodyPr>
          <a:lstStyle/>
          <a:p>
            <a:pPr algn="just">
              <a:lnSpc>
                <a:spcPct val="130000"/>
              </a:lnSpc>
              <a:spcBef>
                <a:spcPct val="50000"/>
              </a:spcBef>
            </a:pP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）若编号为</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的结点有左孩子结点，则左孩子结点的编号为</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；若编号为</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的结点有右孩子结点，则右孩子结点的编号为</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ct val="1300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）除树根结点外</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若一个结点的编号为</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，则它的双亲结点的编号为</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i</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pitchFamily="18" charset="2"/>
              </a:rPr>
              <a:t>/2</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，也就是说，当</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为偶数时，其双亲结点的编号为</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它是双亲结点的左孩子结点，当</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为奇数时，其双亲结点的编号为</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1)/2</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，它是双亲结点的右孩子结点。</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2" name="组合 11"/>
          <p:cNvGrpSpPr/>
          <p:nvPr/>
        </p:nvGrpSpPr>
        <p:grpSpPr>
          <a:xfrm>
            <a:off x="3316465" y="3429000"/>
            <a:ext cx="1831798" cy="2160587"/>
            <a:chOff x="3316465" y="4005263"/>
            <a:chExt cx="1831798" cy="2160587"/>
          </a:xfrm>
        </p:grpSpPr>
        <p:sp>
          <p:nvSpPr>
            <p:cNvPr id="13" name="Line 2"/>
            <p:cNvSpPr>
              <a:spLocks noChangeShapeType="1"/>
            </p:cNvSpPr>
            <p:nvPr/>
          </p:nvSpPr>
          <p:spPr bwMode="auto">
            <a:xfrm>
              <a:off x="4356100" y="5229225"/>
              <a:ext cx="431800" cy="504825"/>
            </a:xfrm>
            <a:prstGeom prst="line">
              <a:avLst/>
            </a:prstGeom>
          </p:spPr>
          <p:style>
            <a:lnRef idx="2">
              <a:schemeClr val="accent2"/>
            </a:lnRef>
            <a:fillRef idx="0">
              <a:schemeClr val="accent2"/>
            </a:fillRef>
            <a:effectRef idx="1">
              <a:schemeClr val="accent2"/>
            </a:effectRef>
            <a:fontRef idx="minor">
              <a:schemeClr val="tx1"/>
            </a:fontRef>
          </p:style>
          <p:txBody>
            <a:bodyPr wrap="none"/>
            <a:lstStyle/>
            <a:p>
              <a:endParaRPr lang="zh-CN" altLang="en-US"/>
            </a:p>
          </p:txBody>
        </p:sp>
        <p:sp>
          <p:nvSpPr>
            <p:cNvPr id="14" name="Line 3"/>
            <p:cNvSpPr>
              <a:spLocks noChangeShapeType="1"/>
            </p:cNvSpPr>
            <p:nvPr/>
          </p:nvSpPr>
          <p:spPr bwMode="auto">
            <a:xfrm flipH="1">
              <a:off x="3643305" y="5229224"/>
              <a:ext cx="423869" cy="485791"/>
            </a:xfrm>
            <a:prstGeom prst="line">
              <a:avLst/>
            </a:prstGeom>
          </p:spPr>
          <p:style>
            <a:lnRef idx="2">
              <a:schemeClr val="accent2"/>
            </a:lnRef>
            <a:fillRef idx="0">
              <a:schemeClr val="accent2"/>
            </a:fillRef>
            <a:effectRef idx="1">
              <a:schemeClr val="accent2"/>
            </a:effectRef>
            <a:fontRef idx="minor">
              <a:schemeClr val="tx1"/>
            </a:fontRef>
          </p:style>
          <p:txBody>
            <a:bodyPr wrap="none"/>
            <a:lstStyle/>
            <a:p>
              <a:endParaRPr lang="zh-CN" altLang="en-US"/>
            </a:p>
          </p:txBody>
        </p:sp>
        <p:sp>
          <p:nvSpPr>
            <p:cNvPr id="15" name="Oval 5"/>
            <p:cNvSpPr>
              <a:spLocks noChangeArrowheads="1"/>
            </p:cNvSpPr>
            <p:nvPr/>
          </p:nvSpPr>
          <p:spPr bwMode="auto">
            <a:xfrm>
              <a:off x="3924300" y="4005263"/>
              <a:ext cx="647700" cy="503237"/>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/2</a:t>
              </a:r>
              <a:endParaRPr lang="en-US" altLang="zh-CN" sz="2000">
                <a:solidFill>
                  <a:srgbClr val="0000FF"/>
                </a:solidFill>
                <a:latin typeface="Consolas" panose="020B0609020204030204" pitchFamily="49" charset="0"/>
                <a:cs typeface="Consolas" panose="020B0609020204030204" pitchFamily="49" charset="0"/>
              </a:endParaRPr>
            </a:p>
          </p:txBody>
        </p:sp>
        <p:sp>
          <p:nvSpPr>
            <p:cNvPr id="16" name="Oval 6"/>
            <p:cNvSpPr>
              <a:spLocks noChangeArrowheads="1"/>
            </p:cNvSpPr>
            <p:nvPr/>
          </p:nvSpPr>
          <p:spPr bwMode="auto">
            <a:xfrm>
              <a:off x="3995738" y="4941888"/>
              <a:ext cx="433387" cy="358775"/>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i="1">
                  <a:solidFill>
                    <a:srgbClr val="0000FF"/>
                  </a:solidFill>
                  <a:latin typeface="Consolas" panose="020B0609020204030204" pitchFamily="49" charset="0"/>
                  <a:cs typeface="Consolas" panose="020B0609020204030204" pitchFamily="49" charset="0"/>
                </a:rPr>
                <a:t>i</a:t>
              </a:r>
              <a:endParaRPr lang="en-US" altLang="zh-CN" sz="2000" i="1">
                <a:solidFill>
                  <a:srgbClr val="0000FF"/>
                </a:solidFill>
                <a:latin typeface="Consolas" panose="020B0609020204030204" pitchFamily="49" charset="0"/>
                <a:cs typeface="Consolas" panose="020B0609020204030204" pitchFamily="49" charset="0"/>
              </a:endParaRPr>
            </a:p>
          </p:txBody>
        </p:sp>
        <p:sp>
          <p:nvSpPr>
            <p:cNvPr id="17" name="Line 7"/>
            <p:cNvSpPr>
              <a:spLocks noChangeShapeType="1"/>
            </p:cNvSpPr>
            <p:nvPr/>
          </p:nvSpPr>
          <p:spPr bwMode="auto">
            <a:xfrm>
              <a:off x="4211638" y="4508500"/>
              <a:ext cx="0" cy="433388"/>
            </a:xfrm>
            <a:prstGeom prst="line">
              <a:avLst/>
            </a:prstGeom>
          </p:spPr>
          <p:style>
            <a:lnRef idx="2">
              <a:schemeClr val="accent2"/>
            </a:lnRef>
            <a:fillRef idx="0">
              <a:schemeClr val="accent2"/>
            </a:fillRef>
            <a:effectRef idx="1">
              <a:schemeClr val="accent2"/>
            </a:effectRef>
            <a:fontRef idx="minor">
              <a:schemeClr val="tx1"/>
            </a:fontRef>
          </p:style>
          <p:txBody>
            <a:bodyPr wrap="none"/>
            <a:lstStyle/>
            <a:p>
              <a:endParaRPr lang="zh-CN" altLang="en-US"/>
            </a:p>
          </p:txBody>
        </p:sp>
        <p:sp>
          <p:nvSpPr>
            <p:cNvPr id="18" name="Oval 8"/>
            <p:cNvSpPr>
              <a:spLocks noChangeArrowheads="1"/>
            </p:cNvSpPr>
            <p:nvPr/>
          </p:nvSpPr>
          <p:spPr bwMode="auto">
            <a:xfrm>
              <a:off x="3316465" y="5661025"/>
              <a:ext cx="576263" cy="504825"/>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2</a:t>
              </a:r>
              <a:r>
                <a:rPr lang="en-US" altLang="zh-CN" sz="2000" i="1">
                  <a:solidFill>
                    <a:srgbClr val="0000FF"/>
                  </a:solidFill>
                  <a:latin typeface="Consolas" panose="020B0609020204030204" pitchFamily="49" charset="0"/>
                  <a:cs typeface="Consolas" panose="020B0609020204030204" pitchFamily="49" charset="0"/>
                </a:rPr>
                <a:t>i</a:t>
              </a:r>
              <a:endParaRPr lang="en-US" altLang="zh-CN" sz="2000" i="1">
                <a:solidFill>
                  <a:srgbClr val="0000FF"/>
                </a:solidFill>
                <a:latin typeface="Consolas" panose="020B0609020204030204" pitchFamily="49" charset="0"/>
                <a:cs typeface="Consolas" panose="020B0609020204030204" pitchFamily="49" charset="0"/>
              </a:endParaRPr>
            </a:p>
          </p:txBody>
        </p:sp>
        <p:sp>
          <p:nvSpPr>
            <p:cNvPr id="19" name="Oval 9"/>
            <p:cNvSpPr>
              <a:spLocks noChangeArrowheads="1"/>
            </p:cNvSpPr>
            <p:nvPr/>
          </p:nvSpPr>
          <p:spPr bwMode="auto">
            <a:xfrm>
              <a:off x="4572000" y="5661025"/>
              <a:ext cx="576263" cy="504825"/>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en-US" altLang="zh-CN" sz="2000">
                  <a:solidFill>
                    <a:srgbClr val="0000FF"/>
                  </a:solidFill>
                  <a:latin typeface="Consolas" panose="020B0609020204030204" pitchFamily="49" charset="0"/>
                  <a:cs typeface="Consolas" panose="020B0609020204030204" pitchFamily="49" charset="0"/>
                </a:rPr>
                <a:t>2</a:t>
              </a:r>
              <a:r>
                <a:rPr lang="en-US" altLang="zh-CN" sz="2000" i="1">
                  <a:solidFill>
                    <a:srgbClr val="0000FF"/>
                  </a:solidFill>
                  <a:latin typeface="Consolas" panose="020B0609020204030204" pitchFamily="49" charset="0"/>
                  <a:cs typeface="Consolas" panose="020B0609020204030204" pitchFamily="49" charset="0"/>
                </a:rPr>
                <a:t>i</a:t>
              </a:r>
              <a:r>
                <a:rPr lang="en-US" altLang="zh-CN" sz="2000">
                  <a:solidFill>
                    <a:srgbClr val="0000FF"/>
                  </a:solidFill>
                  <a:latin typeface="Consolas" panose="020B0609020204030204" pitchFamily="49" charset="0"/>
                  <a:cs typeface="Consolas" panose="020B0609020204030204" pitchFamily="49" charset="0"/>
                </a:rPr>
                <a:t>+1</a:t>
              </a:r>
              <a:endParaRPr lang="en-US" altLang="zh-CN" sz="2000">
                <a:solidFill>
                  <a:srgbClr val="0000FF"/>
                </a:solidFill>
                <a:latin typeface="Consolas" panose="020B0609020204030204" pitchFamily="49" charset="0"/>
                <a:cs typeface="Consolas" panose="020B0609020204030204" pitchFamily="49" charset="0"/>
              </a:endParaRPr>
            </a:p>
          </p:txBody>
        </p:sp>
      </p:grpSp>
      <p:sp>
        <p:nvSpPr>
          <p:cNvPr id="20" name="TextBox 19"/>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149352" y="571480"/>
            <a:ext cx="7280300" cy="861774"/>
          </a:xfrm>
          <a:prstGeom prst="rect">
            <a:avLst/>
          </a:prstGeom>
          <a:noFill/>
          <a:ln w="9525">
            <a:noFill/>
            <a:miter lim="800000"/>
          </a:ln>
        </p:spPr>
        <p:txBody>
          <a:bodyPr wrap="square">
            <a:spAutoFit/>
          </a:bodyPr>
          <a:lstStyle/>
          <a:p>
            <a:pPr>
              <a:lnSpc>
                <a:spcPts val="3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6.5】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一棵完全二叉树中总结点个数为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200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，求其叶子结点个数。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107" name="Text Box 3"/>
          <p:cNvSpPr txBox="1">
            <a:spLocks noChangeArrowheads="1"/>
          </p:cNvSpPr>
          <p:nvPr/>
        </p:nvSpPr>
        <p:spPr bwMode="auto">
          <a:xfrm>
            <a:off x="1285852" y="1571612"/>
            <a:ext cx="7494582" cy="1523494"/>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200"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=200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，由于</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为偶数，所以</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又</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，由性质</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得，</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，所以有：</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)/2=100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。这样的完全二叉树中叶子结点个数为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100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矩形 281601"/>
          <p:cNvSpPr>
            <a:spLocks noChangeArrowheads="1"/>
          </p:cNvSpPr>
          <p:nvPr/>
        </p:nvSpPr>
        <p:spPr bwMode="auto">
          <a:xfrm>
            <a:off x="0" y="2852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endParaRPr lang="zh-CN" altLang="en-US"/>
          </a:p>
        </p:txBody>
      </p:sp>
      <p:sp>
        <p:nvSpPr>
          <p:cNvPr id="33794" name="文本框 281602"/>
          <p:cNvSpPr txBox="1">
            <a:spLocks noChangeArrowheads="1"/>
          </p:cNvSpPr>
          <p:nvPr/>
        </p:nvSpPr>
        <p:spPr bwMode="auto">
          <a:xfrm>
            <a:off x="1044243" y="-27017"/>
            <a:ext cx="7632848" cy="474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40000"/>
              </a:lnSpc>
            </a:pPr>
            <a:r>
              <a:rPr lang="zh-CN" altLang="en-US" dirty="0" smtClean="0">
                <a:solidFill>
                  <a:srgbClr val="FF0000"/>
                </a:solidFill>
                <a:ea typeface="楷体_GB2312" pitchFamily="49" charset="-122"/>
              </a:rPr>
              <a:t>例</a:t>
            </a:r>
            <a:endParaRPr lang="en-US" altLang="zh-CN" dirty="0" smtClean="0">
              <a:solidFill>
                <a:srgbClr val="FF0000"/>
              </a:solidFill>
              <a:ea typeface="楷体_GB2312" pitchFamily="49" charset="-122"/>
            </a:endParaRPr>
          </a:p>
          <a:p>
            <a:pPr>
              <a:lnSpc>
                <a:spcPct val="140000"/>
              </a:lnSpc>
            </a:pPr>
            <a:r>
              <a:rPr lang="zh-CN" altLang="en-US" dirty="0" smtClean="0">
                <a:ea typeface="楷体_GB2312" pitchFamily="49" charset="-122"/>
              </a:rPr>
              <a:t>已知</a:t>
            </a:r>
            <a:r>
              <a:rPr lang="zh-CN" altLang="en-US" dirty="0">
                <a:ea typeface="楷体_GB2312" pitchFamily="49" charset="-122"/>
              </a:rPr>
              <a:t>一棵完全二叉树的第</a:t>
            </a:r>
            <a:r>
              <a:rPr lang="en-US" altLang="zh-CN" dirty="0">
                <a:ea typeface="楷体_GB2312" pitchFamily="49" charset="-122"/>
              </a:rPr>
              <a:t>6</a:t>
            </a:r>
            <a:r>
              <a:rPr lang="zh-CN" altLang="en-US" dirty="0">
                <a:ea typeface="楷体_GB2312" pitchFamily="49" charset="-122"/>
              </a:rPr>
              <a:t>层（设根为第</a:t>
            </a:r>
            <a:r>
              <a:rPr lang="en-US" altLang="zh-CN" dirty="0">
                <a:ea typeface="楷体_GB2312" pitchFamily="49" charset="-122"/>
              </a:rPr>
              <a:t>1</a:t>
            </a:r>
            <a:r>
              <a:rPr lang="zh-CN" altLang="en-US" dirty="0">
                <a:ea typeface="楷体_GB2312" pitchFamily="49" charset="-122"/>
              </a:rPr>
              <a:t>层）有</a:t>
            </a:r>
            <a:r>
              <a:rPr lang="en-US" altLang="zh-CN" dirty="0">
                <a:ea typeface="楷体_GB2312" pitchFamily="49" charset="-122"/>
              </a:rPr>
              <a:t>8</a:t>
            </a:r>
            <a:r>
              <a:rPr lang="zh-CN" altLang="en-US" dirty="0">
                <a:ea typeface="楷体_GB2312" pitchFamily="49" charset="-122"/>
              </a:rPr>
              <a:t>个叶节点，</a:t>
            </a:r>
            <a:r>
              <a:rPr lang="zh-CN" altLang="en-US" dirty="0">
                <a:solidFill>
                  <a:srgbClr val="3333FF"/>
                </a:solidFill>
                <a:uFillTx/>
                <a:ea typeface="楷体_GB2312" pitchFamily="49" charset="-122"/>
              </a:rPr>
              <a:t>则该完全二叉树的节点个数最多是</a:t>
            </a:r>
            <a:r>
              <a:rPr lang="zh-CN" altLang="en-US" u="sng" dirty="0">
                <a:solidFill>
                  <a:srgbClr val="3333FF"/>
                </a:solidFill>
                <a:uFillTx/>
                <a:ea typeface="楷体_GB2312" pitchFamily="49" charset="-122"/>
              </a:rPr>
              <a:t>      </a:t>
            </a:r>
            <a:r>
              <a:rPr lang="zh-CN" altLang="en-US" dirty="0" smtClean="0">
                <a:solidFill>
                  <a:srgbClr val="3333FF"/>
                </a:solidFill>
                <a:uFillTx/>
                <a:ea typeface="楷体_GB2312" pitchFamily="49" charset="-122"/>
              </a:rPr>
              <a:t>。</a:t>
            </a:r>
            <a:endParaRPr lang="zh-CN" altLang="en-US" strike="sngStrike" dirty="0">
              <a:ea typeface="楷体_GB2312" pitchFamily="49" charset="-122"/>
            </a:endParaRPr>
          </a:p>
          <a:p>
            <a:pPr>
              <a:lnSpc>
                <a:spcPct val="140000"/>
              </a:lnSpc>
            </a:pPr>
            <a:r>
              <a:rPr lang="zh-CN" altLang="en-US" dirty="0">
                <a:ea typeface="楷体_GB2312" pitchFamily="49" charset="-122"/>
              </a:rPr>
              <a:t>　　</a:t>
            </a:r>
            <a:r>
              <a:rPr lang="en-US" altLang="zh-CN" dirty="0">
                <a:ea typeface="楷体_GB2312" pitchFamily="49" charset="-122"/>
              </a:rPr>
              <a:t>A.39					B.52</a:t>
            </a:r>
            <a:endParaRPr lang="en-US" altLang="zh-CN" dirty="0">
              <a:ea typeface="楷体_GB2312" pitchFamily="49" charset="-122"/>
            </a:endParaRPr>
          </a:p>
          <a:p>
            <a:pPr>
              <a:lnSpc>
                <a:spcPct val="140000"/>
              </a:lnSpc>
            </a:pPr>
            <a:r>
              <a:rPr lang="zh-CN" altLang="en-US" dirty="0">
                <a:ea typeface="楷体_GB2312" pitchFamily="49" charset="-122"/>
              </a:rPr>
              <a:t>　　</a:t>
            </a:r>
            <a:r>
              <a:rPr lang="en-US" altLang="zh-CN" dirty="0">
                <a:ea typeface="楷体_GB2312" pitchFamily="49" charset="-122"/>
              </a:rPr>
              <a:t>C.111					</a:t>
            </a:r>
            <a:r>
              <a:rPr lang="en-US" altLang="zh-CN" dirty="0" smtClean="0">
                <a:ea typeface="楷体_GB2312" pitchFamily="49" charset="-122"/>
              </a:rPr>
              <a:t>D.119</a:t>
            </a:r>
            <a:endParaRPr lang="en-US" altLang="zh-CN" dirty="0" smtClean="0">
              <a:ea typeface="楷体_GB2312" pitchFamily="49" charset="-122"/>
            </a:endParaRPr>
          </a:p>
          <a:p>
            <a:pPr>
              <a:lnSpc>
                <a:spcPct val="140000"/>
              </a:lnSpc>
            </a:pPr>
            <a:endParaRPr lang="en-US" altLang="zh-CN" dirty="0">
              <a:ea typeface="楷体_GB2312" pitchFamily="49" charset="-122"/>
            </a:endParaRPr>
          </a:p>
          <a:p>
            <a:pPr>
              <a:lnSpc>
                <a:spcPct val="140000"/>
              </a:lnSpc>
            </a:pPr>
            <a:r>
              <a:rPr lang="zh-CN" altLang="en-US" dirty="0" smtClean="0">
                <a:ea typeface="楷体_GB2312" pitchFamily="49" charset="-122"/>
              </a:rPr>
              <a:t>练习：</a:t>
            </a:r>
            <a:endParaRPr lang="en-US" altLang="zh-CN" dirty="0" smtClean="0">
              <a:ea typeface="楷体_GB2312" pitchFamily="49" charset="-122"/>
            </a:endParaRPr>
          </a:p>
          <a:p>
            <a:pPr>
              <a:lnSpc>
                <a:spcPct val="140000"/>
              </a:lnSpc>
            </a:pPr>
            <a:r>
              <a:rPr lang="zh-CN" altLang="en-US" dirty="0" smtClean="0">
                <a:ea typeface="楷体_GB2312" pitchFamily="49" charset="-122"/>
              </a:rPr>
              <a:t>已知</a:t>
            </a:r>
            <a:r>
              <a:rPr lang="zh-CN" altLang="en-US" dirty="0">
                <a:ea typeface="楷体_GB2312" pitchFamily="49" charset="-122"/>
              </a:rPr>
              <a:t>一棵完全二叉树的第</a:t>
            </a:r>
            <a:r>
              <a:rPr lang="en-US" altLang="zh-CN" dirty="0">
                <a:ea typeface="楷体_GB2312" pitchFamily="49" charset="-122"/>
              </a:rPr>
              <a:t>6</a:t>
            </a:r>
            <a:r>
              <a:rPr lang="zh-CN" altLang="en-US" dirty="0">
                <a:ea typeface="楷体_GB2312" pitchFamily="49" charset="-122"/>
              </a:rPr>
              <a:t>层（设根为第</a:t>
            </a:r>
            <a:r>
              <a:rPr lang="en-US" altLang="zh-CN" dirty="0">
                <a:ea typeface="楷体_GB2312" pitchFamily="49" charset="-122"/>
              </a:rPr>
              <a:t>1</a:t>
            </a:r>
            <a:r>
              <a:rPr lang="zh-CN" altLang="en-US" dirty="0">
                <a:ea typeface="楷体_GB2312" pitchFamily="49" charset="-122"/>
              </a:rPr>
              <a:t>层）有</a:t>
            </a:r>
            <a:r>
              <a:rPr lang="en-US" altLang="zh-CN" dirty="0">
                <a:ea typeface="楷体_GB2312" pitchFamily="49" charset="-122"/>
              </a:rPr>
              <a:t>8</a:t>
            </a:r>
            <a:r>
              <a:rPr lang="zh-CN" altLang="en-US" dirty="0">
                <a:ea typeface="楷体_GB2312" pitchFamily="49" charset="-122"/>
              </a:rPr>
              <a:t>个叶节点</a:t>
            </a:r>
            <a:r>
              <a:rPr lang="zh-CN" altLang="en-US" dirty="0" smtClean="0">
                <a:ea typeface="楷体_GB2312" pitchFamily="49" charset="-122"/>
              </a:rPr>
              <a:t>，该</a:t>
            </a:r>
            <a:r>
              <a:rPr lang="zh-CN" altLang="en-US" dirty="0">
                <a:ea typeface="楷体_GB2312" pitchFamily="49" charset="-122"/>
              </a:rPr>
              <a:t>完全二叉树度为</a:t>
            </a:r>
            <a:r>
              <a:rPr lang="en-US" altLang="zh-CN" dirty="0">
                <a:ea typeface="楷体_GB2312" pitchFamily="49" charset="-122"/>
              </a:rPr>
              <a:t>0</a:t>
            </a:r>
            <a:r>
              <a:rPr lang="zh-CN" altLang="en-US" dirty="0">
                <a:ea typeface="楷体_GB2312" pitchFamily="49" charset="-122"/>
              </a:rPr>
              <a:t>的结点有 </a:t>
            </a:r>
            <a:r>
              <a:rPr lang="en-US" altLang="zh-CN" dirty="0" smtClean="0">
                <a:ea typeface="楷体_GB2312" pitchFamily="49" charset="-122"/>
              </a:rPr>
              <a:t>——</a:t>
            </a:r>
            <a:r>
              <a:rPr lang="zh-CN" altLang="en-US" dirty="0" smtClean="0">
                <a:ea typeface="楷体_GB2312" pitchFamily="49" charset="-122"/>
              </a:rPr>
              <a:t>  个</a:t>
            </a:r>
            <a:endParaRPr lang="en-US" altLang="zh-CN" dirty="0">
              <a:ea typeface="楷体_GB2312" pitchFamily="49" charset="-122"/>
            </a:endParaRPr>
          </a:p>
        </p:txBody>
      </p:sp>
      <p:sp>
        <p:nvSpPr>
          <p:cNvPr id="33795" name="文本框 281603"/>
          <p:cNvSpPr txBox="1">
            <a:spLocks noChangeArrowheads="1"/>
          </p:cNvSpPr>
          <p:nvPr/>
        </p:nvSpPr>
        <p:spPr bwMode="auto">
          <a:xfrm>
            <a:off x="2628900" y="2708647"/>
            <a:ext cx="446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FF3300"/>
                </a:solidFill>
                <a:ea typeface="楷体_GB2312" pitchFamily="49" charset="-122"/>
              </a:rPr>
              <a:t>注：本题为</a:t>
            </a:r>
            <a:r>
              <a:rPr lang="en-US" altLang="zh-CN" dirty="0">
                <a:solidFill>
                  <a:srgbClr val="FF3300"/>
                </a:solidFill>
                <a:ea typeface="楷体_GB2312" pitchFamily="49" charset="-122"/>
              </a:rPr>
              <a:t>2009</a:t>
            </a:r>
            <a:r>
              <a:rPr lang="zh-CN" altLang="en-US" dirty="0">
                <a:solidFill>
                  <a:srgbClr val="FF3300"/>
                </a:solidFill>
                <a:ea typeface="楷体_GB2312" pitchFamily="49" charset="-122"/>
              </a:rPr>
              <a:t>年全国考研题</a:t>
            </a:r>
            <a:endParaRPr lang="zh-CN" altLang="en-US" dirty="0">
              <a:solidFill>
                <a:srgbClr val="FF3300"/>
              </a:solidFill>
              <a:ea typeface="楷体_GB2312"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109668" y="476250"/>
            <a:ext cx="4819654" cy="5232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6.2.3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二叉树</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的存储结构</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48131" name="Text Box 3"/>
          <p:cNvSpPr txBox="1">
            <a:spLocks noChangeArrowheads="1"/>
          </p:cNvSpPr>
          <p:nvPr/>
        </p:nvSpPr>
        <p:spPr bwMode="auto">
          <a:xfrm>
            <a:off x="1357290" y="1357298"/>
            <a:ext cx="2928958" cy="4572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．顺序存储结构</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48132" name="Text Box 4"/>
          <p:cNvSpPr txBox="1">
            <a:spLocks noChangeArrowheads="1"/>
          </p:cNvSpPr>
          <p:nvPr/>
        </p:nvSpPr>
        <p:spPr bwMode="auto">
          <a:xfrm>
            <a:off x="1071538" y="2143116"/>
            <a:ext cx="7848600" cy="3118803"/>
          </a:xfrm>
          <a:prstGeom prst="rect">
            <a:avLst/>
          </a:prstGeom>
          <a:noFill/>
          <a:ln w="9525">
            <a:noFill/>
            <a:miter lim="800000"/>
          </a:ln>
        </p:spPr>
        <p:txBody>
          <a:bodyPr>
            <a:spAutoFit/>
          </a:bodyPr>
          <a:lstStyle/>
          <a:p>
            <a:pPr marL="457200" indent="-457200">
              <a:lnSpc>
                <a:spcPts val="3200"/>
              </a:lnSpc>
              <a:spcBef>
                <a:spcPct val="50000"/>
              </a:spcBef>
              <a:buBlip>
                <a:blip r:embed="rId1"/>
              </a:buBlip>
            </a:pPr>
            <a:r>
              <a:rPr lang="zh-CN" altLang="en-US" sz="2000" smtClean="0">
                <a:solidFill>
                  <a:srgbClr val="0000FF"/>
                </a:solidFill>
                <a:ea typeface="楷体" panose="02010609060101010101" pitchFamily="49" charset="-122"/>
                <a:cs typeface="Times New Roman" panose="02020603050405020304" pitchFamily="18" charset="0"/>
              </a:rPr>
              <a:t>顺序</a:t>
            </a:r>
            <a:r>
              <a:rPr lang="zh-CN" altLang="en-US" sz="2000" dirty="0">
                <a:solidFill>
                  <a:srgbClr val="0000FF"/>
                </a:solidFill>
                <a:ea typeface="楷体" panose="02010609060101010101" pitchFamily="49" charset="-122"/>
                <a:cs typeface="Times New Roman" panose="02020603050405020304" pitchFamily="18" charset="0"/>
              </a:rPr>
              <a:t>存储一棵二叉树时，就是用一组连续的存储单元存放二叉树中的结点。</a:t>
            </a:r>
            <a:endParaRPr lang="zh-CN" altLang="en-US" sz="2000" dirty="0">
              <a:solidFill>
                <a:srgbClr val="0000FF"/>
              </a:solidFill>
              <a:ea typeface="楷体" panose="02010609060101010101" pitchFamily="49" charset="-122"/>
              <a:cs typeface="Times New Roman" panose="02020603050405020304" pitchFamily="18" charset="0"/>
            </a:endParaRPr>
          </a:p>
          <a:p>
            <a:pPr marL="457200" indent="-457200">
              <a:lnSpc>
                <a:spcPts val="3200"/>
              </a:lnSpc>
              <a:spcBef>
                <a:spcPct val="50000"/>
              </a:spcBef>
              <a:buBlip>
                <a:blip r:embed="rId1"/>
              </a:buBlip>
            </a:pPr>
            <a:r>
              <a:rPr lang="zh-CN" altLang="en-US" sz="2000" smtClean="0">
                <a:solidFill>
                  <a:srgbClr val="0000FF"/>
                </a:solidFill>
                <a:ea typeface="楷体" panose="02010609060101010101" pitchFamily="49" charset="-122"/>
                <a:cs typeface="Times New Roman" panose="02020603050405020304" pitchFamily="18" charset="0"/>
              </a:rPr>
              <a:t>由</a:t>
            </a:r>
            <a:r>
              <a:rPr lang="zh-CN" altLang="en-US" sz="2000" dirty="0">
                <a:solidFill>
                  <a:srgbClr val="0000FF"/>
                </a:solidFill>
                <a:ea typeface="楷体" panose="02010609060101010101" pitchFamily="49" charset="-122"/>
                <a:cs typeface="Times New Roman" panose="02020603050405020304" pitchFamily="18" charset="0"/>
              </a:rPr>
              <a:t>二叉树的性质</a:t>
            </a:r>
            <a:r>
              <a:rPr lang="en-US" altLang="zh-CN" sz="2000" dirty="0">
                <a:solidFill>
                  <a:srgbClr val="0000FF"/>
                </a:solidFill>
                <a:ea typeface="楷体" panose="02010609060101010101" pitchFamily="49" charset="-122"/>
                <a:cs typeface="Times New Roman" panose="02020603050405020304" pitchFamily="18" charset="0"/>
              </a:rPr>
              <a:t>4</a:t>
            </a:r>
            <a:r>
              <a:rPr lang="zh-CN" altLang="en-US" sz="2000" dirty="0">
                <a:solidFill>
                  <a:srgbClr val="0000FF"/>
                </a:solidFill>
                <a:ea typeface="楷体" panose="02010609060101010101" pitchFamily="49" charset="-122"/>
                <a:cs typeface="Times New Roman" panose="02020603050405020304" pitchFamily="18" charset="0"/>
              </a:rPr>
              <a:t>可知，对于</a:t>
            </a:r>
            <a:r>
              <a:rPr lang="zh-CN" altLang="en-US" sz="2000">
                <a:solidFill>
                  <a:srgbClr val="0000FF"/>
                </a:solidFill>
                <a:ea typeface="楷体" panose="02010609060101010101" pitchFamily="49" charset="-122"/>
                <a:cs typeface="Times New Roman" panose="02020603050405020304" pitchFamily="18" charset="0"/>
              </a:rPr>
              <a:t>完全</a:t>
            </a:r>
            <a:r>
              <a:rPr lang="zh-CN" altLang="en-US" sz="2000" smtClean="0">
                <a:solidFill>
                  <a:srgbClr val="0000FF"/>
                </a:solidFill>
                <a:ea typeface="楷体" panose="02010609060101010101" pitchFamily="49" charset="-122"/>
                <a:cs typeface="Times New Roman" panose="02020603050405020304" pitchFamily="18" charset="0"/>
              </a:rPr>
              <a:t>二叉树（或满二叉树），</a:t>
            </a:r>
            <a:r>
              <a:rPr lang="zh-CN" altLang="en-US" sz="2000" dirty="0">
                <a:solidFill>
                  <a:srgbClr val="FF00FF"/>
                </a:solidFill>
                <a:ea typeface="楷体" panose="02010609060101010101" pitchFamily="49" charset="-122"/>
                <a:cs typeface="Times New Roman" panose="02020603050405020304" pitchFamily="18" charset="0"/>
              </a:rPr>
              <a:t>树</a:t>
            </a:r>
            <a:r>
              <a:rPr lang="zh-CN" altLang="en-US" sz="2000">
                <a:solidFill>
                  <a:srgbClr val="FF00FF"/>
                </a:solidFill>
                <a:ea typeface="楷体" panose="02010609060101010101" pitchFamily="49" charset="-122"/>
                <a:cs typeface="Times New Roman" panose="02020603050405020304" pitchFamily="18" charset="0"/>
              </a:rPr>
              <a:t>中</a:t>
            </a:r>
            <a:r>
              <a:rPr lang="zh-CN" altLang="en-US" sz="2000" smtClean="0">
                <a:solidFill>
                  <a:srgbClr val="FF00FF"/>
                </a:solidFill>
                <a:ea typeface="楷体" panose="02010609060101010101" pitchFamily="49" charset="-122"/>
                <a:cs typeface="Times New Roman" panose="02020603050405020304" pitchFamily="18" charset="0"/>
              </a:rPr>
              <a:t>结点层序编号</a:t>
            </a:r>
            <a:r>
              <a:rPr lang="zh-CN" altLang="en-US" sz="2000" dirty="0">
                <a:solidFill>
                  <a:srgbClr val="FF00FF"/>
                </a:solidFill>
                <a:ea typeface="楷体" panose="02010609060101010101" pitchFamily="49" charset="-122"/>
                <a:cs typeface="Times New Roman" panose="02020603050405020304" pitchFamily="18" charset="0"/>
              </a:rPr>
              <a:t>可以唯一地反映出结点之间的逻辑关系</a:t>
            </a:r>
            <a:r>
              <a:rPr lang="zh-CN" altLang="en-US" sz="2000" dirty="0">
                <a:solidFill>
                  <a:srgbClr val="0000FF"/>
                </a:solidFill>
                <a:ea typeface="楷体" panose="02010609060101010101" pitchFamily="49" charset="-122"/>
                <a:cs typeface="Times New Roman" panose="02020603050405020304" pitchFamily="18" charset="0"/>
              </a:rPr>
              <a:t>，所以可以用一维数组按从上到下、从左到右的顺序存储树中所有结点值，通过数组元素的下标关系反映完全二叉树或满二叉树中结点之间的逻辑关系。</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428728" y="428604"/>
            <a:ext cx="5105406" cy="400110"/>
          </a:xfrm>
          <a:prstGeom prst="rect">
            <a:avLst/>
          </a:prstGeom>
          <a:noFill/>
          <a:ln w="9525">
            <a:noFill/>
            <a:miter lim="800000"/>
          </a:ln>
        </p:spPr>
        <p:txBody>
          <a:bodyPr wrap="square">
            <a:spAutoFit/>
          </a:bodyPr>
          <a:lstStyle/>
          <a:p>
            <a:pPr marL="457200" indent="-457200">
              <a:spcBef>
                <a:spcPct val="50000"/>
              </a:spcBef>
              <a:buBlip>
                <a:blip r:embed="rId1"/>
              </a:buBlip>
            </a:pPr>
            <a:r>
              <a:rPr lang="zh-CN" altLang="en-US" sz="2000" dirty="0">
                <a:solidFill>
                  <a:srgbClr val="0000FF"/>
                </a:solidFill>
                <a:ea typeface="楷体" panose="02010609060101010101" pitchFamily="49" charset="-122"/>
                <a:cs typeface="Times New Roman" panose="02020603050405020304" pitchFamily="18" charset="0"/>
              </a:rPr>
              <a:t>一棵完全二叉树的顺序存储结构 </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49157" name="AutoShape 6"/>
          <p:cNvSpPr>
            <a:spLocks noChangeArrowheads="1"/>
          </p:cNvSpPr>
          <p:nvPr/>
        </p:nvSpPr>
        <p:spPr bwMode="auto">
          <a:xfrm>
            <a:off x="4572000" y="4572008"/>
            <a:ext cx="357190" cy="431800"/>
          </a:xfrm>
          <a:prstGeom prst="down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p>
        </p:txBody>
      </p:sp>
      <p:graphicFrame>
        <p:nvGraphicFramePr>
          <p:cNvPr id="7" name="表格 6"/>
          <p:cNvGraphicFramePr>
            <a:graphicFrameLocks noGrp="1"/>
          </p:cNvGraphicFramePr>
          <p:nvPr/>
        </p:nvGraphicFramePr>
        <p:xfrm>
          <a:off x="1571611" y="5357826"/>
          <a:ext cx="7429545" cy="741680"/>
        </p:xfrm>
        <a:graphic>
          <a:graphicData uri="http://schemas.openxmlformats.org/drawingml/2006/table">
            <a:tbl>
              <a:tblPr firstRow="1" bandRow="1">
                <a:tableStyleId>{5A111915-BE36-4E01-A7E5-04B1672EAD32}</a:tableStyleId>
              </a:tblPr>
              <a:tblGrid>
                <a:gridCol w="495303"/>
                <a:gridCol w="495303"/>
                <a:gridCol w="495303"/>
                <a:gridCol w="495303"/>
                <a:gridCol w="495303"/>
                <a:gridCol w="495303"/>
                <a:gridCol w="495303"/>
                <a:gridCol w="495303"/>
                <a:gridCol w="495303"/>
                <a:gridCol w="495303"/>
                <a:gridCol w="495303"/>
                <a:gridCol w="495303"/>
                <a:gridCol w="495303"/>
                <a:gridCol w="495303"/>
                <a:gridCol w="495303"/>
              </a:tblGrid>
              <a:tr h="370840">
                <a:tc>
                  <a:txBody>
                    <a:bodyPr/>
                    <a:lstStyle/>
                    <a:p>
                      <a:pPr algn="ctr"/>
                      <a:r>
                        <a:rPr lang="en-US" altLang="zh-CN" smtClean="0">
                          <a:latin typeface="Consolas" panose="020B0609020204030204" pitchFamily="49" charset="0"/>
                          <a:cs typeface="Consolas" panose="020B0609020204030204" pitchFamily="49" charset="0"/>
                        </a:rPr>
                        <a:t>1</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2</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3</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4</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5</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6</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7</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8</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9</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10</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11</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12</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13</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14</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r>
              <a:tr h="370840">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A</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B</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C</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D</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E</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F</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G</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H</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I</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J</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K</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L</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B0F0"/>
                          </a:solidFill>
                          <a:latin typeface="Consolas" panose="020B0609020204030204" pitchFamily="49" charset="0"/>
                          <a:cs typeface="Consolas" panose="020B0609020204030204" pitchFamily="49" charset="0"/>
                        </a:rPr>
                        <a:t>#</a:t>
                      </a:r>
                      <a:endParaRPr lang="zh-CN" altLang="en-US" b="1">
                        <a:solidFill>
                          <a:srgbClr val="00B0F0"/>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B0F0"/>
                          </a:solidFill>
                          <a:latin typeface="Consolas" panose="020B0609020204030204" pitchFamily="49" charset="0"/>
                          <a:cs typeface="Consolas" panose="020B0609020204030204" pitchFamily="49" charset="0"/>
                        </a:rPr>
                        <a:t>#</a:t>
                      </a:r>
                      <a:endParaRPr lang="zh-CN" altLang="en-US" b="1">
                        <a:solidFill>
                          <a:srgbClr val="00B0F0"/>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B0F0"/>
                          </a:solidFill>
                          <a:latin typeface="Consolas" panose="020B0609020204030204" pitchFamily="49" charset="0"/>
                          <a:cs typeface="Consolas" panose="020B0609020204030204" pitchFamily="49" charset="0"/>
                        </a:rPr>
                        <a:t>#</a:t>
                      </a:r>
                      <a:endParaRPr lang="zh-CN" altLang="en-US" b="1">
                        <a:solidFill>
                          <a:srgbClr val="00B0F0"/>
                        </a:solidFill>
                        <a:latin typeface="Consolas" panose="020B0609020204030204" pitchFamily="49" charset="0"/>
                        <a:cs typeface="Consolas" panose="020B0609020204030204" pitchFamily="49" charset="0"/>
                      </a:endParaRPr>
                    </a:p>
                  </a:txBody>
                  <a:tcPr/>
                </a:tc>
              </a:tr>
            </a:tbl>
          </a:graphicData>
        </a:graphic>
      </p:graphicFrame>
      <p:sp>
        <p:nvSpPr>
          <p:cNvPr id="8" name="TextBox 7"/>
          <p:cNvSpPr txBox="1"/>
          <p:nvPr/>
        </p:nvSpPr>
        <p:spPr>
          <a:xfrm>
            <a:off x="928662" y="5345684"/>
            <a:ext cx="785818" cy="369332"/>
          </a:xfrm>
          <a:prstGeom prst="rect">
            <a:avLst/>
          </a:prstGeom>
          <a:noFill/>
        </p:spPr>
        <p:txBody>
          <a:bodyPr wrap="square" rtlCol="0">
            <a:spAutoFit/>
          </a:bodyPr>
          <a:lstStyle/>
          <a:p>
            <a:r>
              <a:rPr lang="zh-CN" altLang="en-US" sz="1800" smtClean="0">
                <a:solidFill>
                  <a:srgbClr val="0000FF"/>
                </a:solidFill>
                <a:latin typeface="仿宋" panose="02010609060101010101" pitchFamily="49" charset="-122"/>
                <a:ea typeface="仿宋" panose="02010609060101010101" pitchFamily="49" charset="-122"/>
              </a:rPr>
              <a:t>位置</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9" name="TextBox 8"/>
          <p:cNvSpPr txBox="1"/>
          <p:nvPr/>
        </p:nvSpPr>
        <p:spPr>
          <a:xfrm>
            <a:off x="928662" y="5768189"/>
            <a:ext cx="78581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0" name="组合 9"/>
          <p:cNvGrpSpPr/>
          <p:nvPr/>
        </p:nvGrpSpPr>
        <p:grpSpPr>
          <a:xfrm>
            <a:off x="1643042" y="1285860"/>
            <a:ext cx="5786478" cy="2950983"/>
            <a:chOff x="1643042" y="2335405"/>
            <a:chExt cx="5786478" cy="2950983"/>
          </a:xfrm>
        </p:grpSpPr>
        <p:sp>
          <p:nvSpPr>
            <p:cNvPr id="11" name="椭圆 10"/>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12" name="椭圆 11"/>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D</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H</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I</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6" name="直接连接符 15"/>
            <p:cNvCxnSpPr>
              <a:stCxn id="13" idx="3"/>
              <a:endCxn id="14" idx="0"/>
            </p:cNvCxnSpPr>
            <p:nvPr/>
          </p:nvCxnSpPr>
          <p:spPr>
            <a:xfrm rot="5400000">
              <a:off x="2012861"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a:stCxn id="13" idx="5"/>
              <a:endCxn id="15" idx="0"/>
            </p:cNvCxnSpPr>
            <p:nvPr/>
          </p:nvCxnSpPr>
          <p:spPr>
            <a:xfrm rot="16200000" flipH="1">
              <a:off x="2532056"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8" name="椭圆 17"/>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E</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J</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0" name="椭圆 19"/>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K</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1" name="直接连接符 20"/>
            <p:cNvCxnSpPr>
              <a:stCxn id="18" idx="3"/>
              <a:endCxn id="19" idx="0"/>
            </p:cNvCxnSpPr>
            <p:nvPr/>
          </p:nvCxnSpPr>
          <p:spPr>
            <a:xfrm rot="5400000">
              <a:off x="3370183"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a:stCxn id="18" idx="5"/>
              <a:endCxn id="20" idx="0"/>
            </p:cNvCxnSpPr>
            <p:nvPr/>
          </p:nvCxnSpPr>
          <p:spPr>
            <a:xfrm rot="16200000" flipH="1">
              <a:off x="3889378" y="4496608"/>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12" idx="3"/>
              <a:endCxn id="13" idx="7"/>
            </p:cNvCxnSpPr>
            <p:nvPr/>
          </p:nvCxnSpPr>
          <p:spPr>
            <a:xfrm rot="5400000">
              <a:off x="2616122"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12" idx="5"/>
              <a:endCxn id="18" idx="1"/>
            </p:cNvCxnSpPr>
            <p:nvPr/>
          </p:nvCxnSpPr>
          <p:spPr>
            <a:xfrm rot="16200000" flipH="1">
              <a:off x="3294783"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sp>
          <p:nvSpPr>
            <p:cNvPr id="25" name="椭圆 24"/>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F</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L</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26" idx="3"/>
              <a:endCxn id="27" idx="0"/>
            </p:cNvCxnSpPr>
            <p:nvPr/>
          </p:nvCxnSpPr>
          <p:spPr>
            <a:xfrm rot="5400000">
              <a:off x="5013257" y="4532327"/>
              <a:ext cx="419961"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9" name="椭圆 28"/>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G</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30" name="直接连接符 29"/>
            <p:cNvCxnSpPr>
              <a:stCxn id="25" idx="3"/>
              <a:endCxn id="26" idx="7"/>
            </p:cNvCxnSpPr>
            <p:nvPr/>
          </p:nvCxnSpPr>
          <p:spPr>
            <a:xfrm rot="5400000">
              <a:off x="5616518" y="3698162"/>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p:cNvCxnSpPr>
              <a:stCxn id="25" idx="5"/>
              <a:endCxn id="29" idx="1"/>
            </p:cNvCxnSpPr>
            <p:nvPr/>
          </p:nvCxnSpPr>
          <p:spPr>
            <a:xfrm rot="16200000" flipH="1">
              <a:off x="6295179" y="3733881"/>
              <a:ext cx="411294" cy="3903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a:stCxn id="11" idx="2"/>
              <a:endCxn id="12" idx="7"/>
            </p:cNvCxnSpPr>
            <p:nvPr/>
          </p:nvCxnSpPr>
          <p:spPr>
            <a:xfrm rot="10800000" flipV="1">
              <a:off x="3305246" y="2714619"/>
              <a:ext cx="1123879" cy="705713"/>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直接连接符 32"/>
            <p:cNvCxnSpPr>
              <a:stCxn id="11" idx="6"/>
              <a:endCxn id="25" idx="1"/>
            </p:cNvCxnSpPr>
            <p:nvPr/>
          </p:nvCxnSpPr>
          <p:spPr>
            <a:xfrm>
              <a:off x="4786314" y="2714620"/>
              <a:ext cx="1266755" cy="705713"/>
            </a:xfrm>
            <a:prstGeom prst="line">
              <a:avLst/>
            </a:prstGeom>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214810" y="233540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5" name="TextBox 34"/>
            <p:cNvSpPr txBox="1"/>
            <p:nvPr/>
          </p:nvSpPr>
          <p:spPr>
            <a:xfrm>
              <a:off x="2786050" y="3335537"/>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6" name="TextBox 35"/>
            <p:cNvSpPr txBox="1"/>
            <p:nvPr/>
          </p:nvSpPr>
          <p:spPr>
            <a:xfrm>
              <a:off x="2143108" y="3929066"/>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7" name="TextBox 36"/>
            <p:cNvSpPr txBox="1"/>
            <p:nvPr/>
          </p:nvSpPr>
          <p:spPr>
            <a:xfrm>
              <a:off x="1643042" y="483573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8" name="TextBox 37"/>
            <p:cNvSpPr txBox="1"/>
            <p:nvPr/>
          </p:nvSpPr>
          <p:spPr>
            <a:xfrm>
              <a:off x="2500298" y="478632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9</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39" name="TextBox 38"/>
            <p:cNvSpPr txBox="1"/>
            <p:nvPr/>
          </p:nvSpPr>
          <p:spPr>
            <a:xfrm>
              <a:off x="3929058" y="385762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0" name="TextBox 39"/>
            <p:cNvSpPr txBox="1"/>
            <p:nvPr/>
          </p:nvSpPr>
          <p:spPr>
            <a:xfrm>
              <a:off x="3214678" y="457200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4286248" y="457200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2" name="TextBox 41"/>
            <p:cNvSpPr txBox="1"/>
            <p:nvPr/>
          </p:nvSpPr>
          <p:spPr>
            <a:xfrm>
              <a:off x="6429388" y="3357562"/>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5149627" y="3924965"/>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4" name="TextBox 43"/>
            <p:cNvSpPr txBox="1"/>
            <p:nvPr/>
          </p:nvSpPr>
          <p:spPr>
            <a:xfrm>
              <a:off x="4643438" y="4857760"/>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7000892" y="3879653"/>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grpSp>
      <p:sp>
        <p:nvSpPr>
          <p:cNvPr id="46" name="TextBox 4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252544" y="99932"/>
            <a:ext cx="5748348" cy="400110"/>
          </a:xfrm>
          <a:prstGeom prst="rect">
            <a:avLst/>
          </a:prstGeom>
          <a:noFill/>
          <a:ln w="9525">
            <a:noFill/>
            <a:miter lim="800000"/>
          </a:ln>
        </p:spPr>
        <p:txBody>
          <a:bodyPr wrap="square">
            <a:spAutoFit/>
          </a:bodyPr>
          <a:lstStyle/>
          <a:p>
            <a:pPr marL="457200" indent="-457200">
              <a:spcBef>
                <a:spcPct val="50000"/>
              </a:spcBef>
              <a:buBlip>
                <a:blip r:embed="rId1"/>
              </a:buBlip>
            </a:pPr>
            <a:r>
              <a:rPr lang="zh-CN" altLang="en-US" sz="2000" dirty="0">
                <a:solidFill>
                  <a:srgbClr val="0000FF"/>
                </a:solidFill>
                <a:ea typeface="楷体" panose="02010609060101010101" pitchFamily="49" charset="-122"/>
                <a:cs typeface="Times New Roman" panose="02020603050405020304" pitchFamily="18" charset="0"/>
              </a:rPr>
              <a:t>一般的二叉树 的顺序存储结构设计：</a:t>
            </a:r>
            <a:endParaRPr lang="zh-CN" altLang="en-US" sz="2000" dirty="0">
              <a:solidFill>
                <a:srgbClr val="0000FF"/>
              </a:solidFill>
              <a:ea typeface="楷体" panose="02010609060101010101" pitchFamily="49" charset="-122"/>
              <a:cs typeface="Times New Roman" panose="02020603050405020304" pitchFamily="18" charset="0"/>
            </a:endParaRPr>
          </a:p>
        </p:txBody>
      </p:sp>
      <p:grpSp>
        <p:nvGrpSpPr>
          <p:cNvPr id="56" name="组合 55"/>
          <p:cNvGrpSpPr/>
          <p:nvPr/>
        </p:nvGrpSpPr>
        <p:grpSpPr>
          <a:xfrm>
            <a:off x="1357290" y="664943"/>
            <a:ext cx="4214842" cy="2549743"/>
            <a:chOff x="2285984" y="879257"/>
            <a:chExt cx="4714908" cy="2786082"/>
          </a:xfrm>
        </p:grpSpPr>
        <p:sp>
          <p:nvSpPr>
            <p:cNvPr id="12" name="椭圆 11"/>
            <p:cNvSpPr/>
            <p:nvPr/>
          </p:nvSpPr>
          <p:spPr>
            <a:xfrm>
              <a:off x="4429124" y="879257"/>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13" name="椭圆 12"/>
            <p:cNvSpPr/>
            <p:nvPr/>
          </p:nvSpPr>
          <p:spPr>
            <a:xfrm>
              <a:off x="3000364"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2285984"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D</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3643306"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E</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0" name="椭圆 19"/>
            <p:cNvSpPr/>
            <p:nvPr/>
          </p:nvSpPr>
          <p:spPr>
            <a:xfrm>
              <a:off x="3286116"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G</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4071934"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H</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2" name="直接连接符 21"/>
            <p:cNvCxnSpPr>
              <a:stCxn id="19" idx="3"/>
              <a:endCxn id="20" idx="0"/>
            </p:cNvCxnSpPr>
            <p:nvPr/>
          </p:nvCxnSpPr>
          <p:spPr>
            <a:xfrm rot="5400000">
              <a:off x="3370183" y="2911278"/>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p:cNvCxnSpPr>
              <a:stCxn id="19" idx="5"/>
              <a:endCxn id="21" idx="0"/>
            </p:cNvCxnSpPr>
            <p:nvPr/>
          </p:nvCxnSpPr>
          <p:spPr>
            <a:xfrm rot="16200000" flipH="1">
              <a:off x="3889378" y="2875559"/>
              <a:ext cx="419961" cy="302342"/>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13" idx="3"/>
              <a:endCxn id="14" idx="7"/>
            </p:cNvCxnSpPr>
            <p:nvPr/>
          </p:nvCxnSpPr>
          <p:spPr>
            <a:xfrm rot="5400000">
              <a:off x="2616122" y="2077113"/>
              <a:ext cx="411294" cy="461808"/>
            </a:xfrm>
            <a:prstGeom prst="line">
              <a:avLst/>
            </a:prstGeom>
          </p:spPr>
          <p:style>
            <a:lnRef idx="2">
              <a:schemeClr val="accent2"/>
            </a:lnRef>
            <a:fillRef idx="0">
              <a:schemeClr val="accent2"/>
            </a:fillRef>
            <a:effectRef idx="1">
              <a:schemeClr val="accent2"/>
            </a:effectRef>
            <a:fontRef idx="minor">
              <a:schemeClr val="tx1"/>
            </a:fontRef>
          </p:style>
        </p:cxnSp>
        <p:cxnSp>
          <p:nvCxnSpPr>
            <p:cNvPr id="25" name="直接连接符 24"/>
            <p:cNvCxnSpPr>
              <a:stCxn id="13" idx="5"/>
              <a:endCxn id="19" idx="1"/>
            </p:cNvCxnSpPr>
            <p:nvPr/>
          </p:nvCxnSpPr>
          <p:spPr>
            <a:xfrm rot="16200000" flipH="1">
              <a:off x="3294783" y="2112832"/>
              <a:ext cx="411294" cy="390370"/>
            </a:xfrm>
            <a:prstGeom prst="line">
              <a:avLst/>
            </a:prstGeom>
          </p:spPr>
          <p:style>
            <a:lnRef idx="2">
              <a:schemeClr val="accent2"/>
            </a:lnRef>
            <a:fillRef idx="0">
              <a:schemeClr val="accent2"/>
            </a:fillRef>
            <a:effectRef idx="1">
              <a:schemeClr val="accent2"/>
            </a:effectRef>
            <a:fontRef idx="minor">
              <a:schemeClr val="tx1"/>
            </a:fontRef>
          </p:style>
        </p:cxnSp>
        <p:sp>
          <p:nvSpPr>
            <p:cNvPr id="26" name="椭圆 25"/>
            <p:cNvSpPr/>
            <p:nvPr/>
          </p:nvSpPr>
          <p:spPr>
            <a:xfrm>
              <a:off x="6000760"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6643702"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F</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6286512"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K</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35" name="直接连接符 34"/>
            <p:cNvCxnSpPr>
              <a:stCxn id="32" idx="3"/>
              <a:endCxn id="33" idx="0"/>
            </p:cNvCxnSpPr>
            <p:nvPr/>
          </p:nvCxnSpPr>
          <p:spPr>
            <a:xfrm rot="5400000">
              <a:off x="6370579" y="2911278"/>
              <a:ext cx="419961"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直接连接符 37"/>
            <p:cNvCxnSpPr>
              <a:stCxn id="26" idx="5"/>
              <a:endCxn id="32" idx="1"/>
            </p:cNvCxnSpPr>
            <p:nvPr/>
          </p:nvCxnSpPr>
          <p:spPr>
            <a:xfrm rot="16200000" flipH="1">
              <a:off x="6295179" y="2112832"/>
              <a:ext cx="411294" cy="390370"/>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直接连接符 38"/>
            <p:cNvCxnSpPr>
              <a:stCxn id="12" idx="2"/>
              <a:endCxn id="13" idx="7"/>
            </p:cNvCxnSpPr>
            <p:nvPr/>
          </p:nvCxnSpPr>
          <p:spPr>
            <a:xfrm rot="10800000" flipV="1">
              <a:off x="3305246" y="1093570"/>
              <a:ext cx="1123879" cy="705713"/>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a:stCxn id="12" idx="6"/>
              <a:endCxn id="26" idx="1"/>
            </p:cNvCxnSpPr>
            <p:nvPr/>
          </p:nvCxnSpPr>
          <p:spPr>
            <a:xfrm>
              <a:off x="4786314" y="1093571"/>
              <a:ext cx="1266755" cy="705713"/>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04" name="组合 103"/>
          <p:cNvGrpSpPr/>
          <p:nvPr/>
        </p:nvGrpSpPr>
        <p:grpSpPr>
          <a:xfrm>
            <a:off x="1285852" y="3764165"/>
            <a:ext cx="5357850" cy="2736669"/>
            <a:chOff x="2000232" y="3764165"/>
            <a:chExt cx="5357850" cy="2736669"/>
          </a:xfrm>
        </p:grpSpPr>
        <p:sp>
          <p:nvSpPr>
            <p:cNvPr id="58" name="椭圆 57"/>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59" name="椭圆 58"/>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0" name="椭圆 59"/>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D</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1" name="椭圆 60"/>
            <p:cNvSpPr/>
            <p:nvPr/>
          </p:nvSpPr>
          <p:spPr>
            <a:xfrm>
              <a:off x="2264817"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2" name="椭圆 61"/>
            <p:cNvSpPr/>
            <p:nvPr/>
          </p:nvSpPr>
          <p:spPr>
            <a:xfrm>
              <a:off x="2992426"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63" name="直接连接符 62"/>
            <p:cNvCxnSpPr>
              <a:stCxn id="60" idx="3"/>
              <a:endCxn id="61" idx="0"/>
            </p:cNvCxnSpPr>
            <p:nvPr/>
          </p:nvCxnSpPr>
          <p:spPr>
            <a:xfrm rot="5400000">
              <a:off x="2342353"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4" name="直接连接符 63"/>
            <p:cNvCxnSpPr>
              <a:stCxn id="60" idx="5"/>
              <a:endCxn id="62" idx="0"/>
            </p:cNvCxnSpPr>
            <p:nvPr/>
          </p:nvCxnSpPr>
          <p:spPr>
            <a:xfrm rot="16200000" flipH="1">
              <a:off x="2823089"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sp>
          <p:nvSpPr>
            <p:cNvPr id="65" name="椭圆 64"/>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E</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6" name="椭圆 65"/>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G</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7" name="椭圆 66"/>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H</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68" name="直接连接符 67"/>
            <p:cNvCxnSpPr>
              <a:stCxn id="65" idx="3"/>
              <a:endCxn id="66" idx="0"/>
            </p:cNvCxnSpPr>
            <p:nvPr/>
          </p:nvCxnSpPr>
          <p:spPr>
            <a:xfrm rot="5400000">
              <a:off x="3599132"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直接连接符 68"/>
            <p:cNvCxnSpPr>
              <a:stCxn id="65" idx="5"/>
              <a:endCxn id="67" idx="0"/>
            </p:cNvCxnSpPr>
            <p:nvPr/>
          </p:nvCxnSpPr>
          <p:spPr>
            <a:xfrm rot="16200000" flipH="1">
              <a:off x="4079868"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直接连接符 69"/>
            <p:cNvCxnSpPr>
              <a:stCxn id="59" idx="3"/>
              <a:endCxn id="60" idx="7"/>
            </p:cNvCxnSpPr>
            <p:nvPr/>
          </p:nvCxnSpPr>
          <p:spPr>
            <a:xfrm rot="5400000">
              <a:off x="2900934" y="5028287"/>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直接连接符 70"/>
            <p:cNvCxnSpPr>
              <a:stCxn id="59" idx="5"/>
              <a:endCxn id="65" idx="1"/>
            </p:cNvCxnSpPr>
            <p:nvPr/>
          </p:nvCxnSpPr>
          <p:spPr>
            <a:xfrm rot="16200000" flipH="1">
              <a:off x="3529324" y="5061360"/>
              <a:ext cx="381424" cy="361454"/>
            </a:xfrm>
            <a:prstGeom prst="line">
              <a:avLst/>
            </a:prstGeom>
          </p:spPr>
          <p:style>
            <a:lnRef idx="2">
              <a:schemeClr val="accent2"/>
            </a:lnRef>
            <a:fillRef idx="0">
              <a:schemeClr val="accent2"/>
            </a:fillRef>
            <a:effectRef idx="1">
              <a:schemeClr val="accent2"/>
            </a:effectRef>
            <a:fontRef idx="minor">
              <a:schemeClr val="tx1"/>
            </a:fontRef>
          </p:style>
        </p:cxnSp>
        <p:sp>
          <p:nvSpPr>
            <p:cNvPr id="72" name="椭圆 71"/>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3" name="椭圆 72"/>
            <p:cNvSpPr/>
            <p:nvPr/>
          </p:nvSpPr>
          <p:spPr>
            <a:xfrm>
              <a:off x="5373693" y="5374587"/>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4" name="椭圆 73"/>
            <p:cNvSpPr/>
            <p:nvPr/>
          </p:nvSpPr>
          <p:spPr>
            <a:xfrm>
              <a:off x="5042962"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5" name="椭圆 74"/>
            <p:cNvSpPr/>
            <p:nvPr/>
          </p:nvSpPr>
          <p:spPr>
            <a:xfrm>
              <a:off x="5770571"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76" name="直接连接符 75"/>
            <p:cNvCxnSpPr>
              <a:stCxn id="73" idx="3"/>
              <a:endCxn id="74" idx="0"/>
            </p:cNvCxnSpPr>
            <p:nvPr/>
          </p:nvCxnSpPr>
          <p:spPr>
            <a:xfrm rot="5400000">
              <a:off x="5120497"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直接连接符 76"/>
            <p:cNvCxnSpPr>
              <a:stCxn id="73" idx="5"/>
              <a:endCxn id="75" idx="0"/>
            </p:cNvCxnSpPr>
            <p:nvPr/>
          </p:nvCxnSpPr>
          <p:spPr>
            <a:xfrm rot="16200000" flipH="1">
              <a:off x="5601233"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sp>
          <p:nvSpPr>
            <p:cNvPr id="78" name="椭圆 77"/>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F</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9" name="椭圆 78"/>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K</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81" name="直接连接符 80"/>
            <p:cNvCxnSpPr>
              <a:stCxn id="78" idx="3"/>
              <a:endCxn id="79" idx="0"/>
            </p:cNvCxnSpPr>
            <p:nvPr/>
          </p:nvCxnSpPr>
          <p:spPr>
            <a:xfrm rot="5400000">
              <a:off x="6377277"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3" name="直接连接符 82"/>
            <p:cNvCxnSpPr>
              <a:stCxn id="72" idx="3"/>
              <a:endCxn id="73" idx="7"/>
            </p:cNvCxnSpPr>
            <p:nvPr/>
          </p:nvCxnSpPr>
          <p:spPr>
            <a:xfrm rot="5400000">
              <a:off x="5679078" y="5028287"/>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4" name="直接连接符 83"/>
            <p:cNvCxnSpPr>
              <a:stCxn id="72" idx="5"/>
              <a:endCxn id="78" idx="1"/>
            </p:cNvCxnSpPr>
            <p:nvPr/>
          </p:nvCxnSpPr>
          <p:spPr>
            <a:xfrm rot="16200000" flipH="1">
              <a:off x="6307468" y="5061360"/>
              <a:ext cx="381424" cy="361454"/>
            </a:xfrm>
            <a:prstGeom prst="line">
              <a:avLst/>
            </a:prstGeom>
          </p:spPr>
          <p:style>
            <a:lnRef idx="2">
              <a:schemeClr val="accent2"/>
            </a:lnRef>
            <a:fillRef idx="0">
              <a:schemeClr val="accent2"/>
            </a:fillRef>
            <a:effectRef idx="1">
              <a:schemeClr val="accent2"/>
            </a:effectRef>
            <a:fontRef idx="minor">
              <a:schemeClr val="tx1"/>
            </a:fontRef>
          </p:style>
        </p:cxnSp>
        <p:cxnSp>
          <p:nvCxnSpPr>
            <p:cNvPr id="85" name="直接连接符 84"/>
            <p:cNvCxnSpPr>
              <a:stCxn id="58" idx="2"/>
              <a:endCxn id="59" idx="7"/>
            </p:cNvCxnSpPr>
            <p:nvPr/>
          </p:nvCxnSpPr>
          <p:spPr>
            <a:xfrm rot="10800000" flipV="1">
              <a:off x="3539310" y="4115839"/>
              <a:ext cx="1040629" cy="654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86" name="直接连接符 85"/>
            <p:cNvCxnSpPr>
              <a:stCxn id="58" idx="6"/>
              <a:endCxn id="72" idx="1"/>
            </p:cNvCxnSpPr>
            <p:nvPr/>
          </p:nvCxnSpPr>
          <p:spPr>
            <a:xfrm>
              <a:off x="4910669" y="4115840"/>
              <a:ext cx="1172921" cy="654461"/>
            </a:xfrm>
            <a:prstGeom prst="line">
              <a:avLst/>
            </a:prstGeom>
          </p:spPr>
          <p:style>
            <a:lnRef idx="2">
              <a:schemeClr val="accent2"/>
            </a:lnRef>
            <a:fillRef idx="0">
              <a:schemeClr val="accent2"/>
            </a:fillRef>
            <a:effectRef idx="1">
              <a:schemeClr val="accent2"/>
            </a:effectRef>
            <a:fontRef idx="minor">
              <a:schemeClr val="tx1"/>
            </a:fontRef>
          </p:style>
        </p:cxnSp>
        <p:sp>
          <p:nvSpPr>
            <p:cNvPr id="87" name="TextBox 86"/>
            <p:cNvSpPr txBox="1"/>
            <p:nvPr/>
          </p:nvSpPr>
          <p:spPr>
            <a:xfrm>
              <a:off x="4381499" y="376416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8" name="TextBox 87"/>
            <p:cNvSpPr txBox="1"/>
            <p:nvPr/>
          </p:nvSpPr>
          <p:spPr>
            <a:xfrm>
              <a:off x="3058573" y="4691663"/>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9" name="TextBox 88"/>
            <p:cNvSpPr txBox="1"/>
            <p:nvPr/>
          </p:nvSpPr>
          <p:spPr>
            <a:xfrm>
              <a:off x="2463256" y="5242087"/>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0" name="TextBox 89"/>
            <p:cNvSpPr txBox="1"/>
            <p:nvPr/>
          </p:nvSpPr>
          <p:spPr>
            <a:xfrm>
              <a:off x="2000232" y="6082909"/>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1" name="TextBox 90"/>
            <p:cNvSpPr txBox="1"/>
            <p:nvPr/>
          </p:nvSpPr>
          <p:spPr>
            <a:xfrm>
              <a:off x="2793988" y="603708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9</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2" name="TextBox 91"/>
            <p:cNvSpPr txBox="1"/>
            <p:nvPr/>
          </p:nvSpPr>
          <p:spPr>
            <a:xfrm>
              <a:off x="4116913" y="5175837"/>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3" name="TextBox 92"/>
            <p:cNvSpPr txBox="1"/>
            <p:nvPr/>
          </p:nvSpPr>
          <p:spPr>
            <a:xfrm>
              <a:off x="3455451" y="5838336"/>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4" name="TextBox 93"/>
            <p:cNvSpPr txBox="1"/>
            <p:nvPr/>
          </p:nvSpPr>
          <p:spPr>
            <a:xfrm>
              <a:off x="4447645" y="5838336"/>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5" name="TextBox 94"/>
            <p:cNvSpPr txBox="1"/>
            <p:nvPr/>
          </p:nvSpPr>
          <p:spPr>
            <a:xfrm>
              <a:off x="6432034" y="4712088"/>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6" name="TextBox 95"/>
            <p:cNvSpPr txBox="1"/>
            <p:nvPr/>
          </p:nvSpPr>
          <p:spPr>
            <a:xfrm>
              <a:off x="5247070" y="5238284"/>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7" name="TextBox 96"/>
            <p:cNvSpPr txBox="1"/>
            <p:nvPr/>
          </p:nvSpPr>
          <p:spPr>
            <a:xfrm>
              <a:off x="4778376" y="610333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9" name="TextBox 98"/>
            <p:cNvSpPr txBox="1"/>
            <p:nvPr/>
          </p:nvSpPr>
          <p:spPr>
            <a:xfrm>
              <a:off x="6961204" y="5196263"/>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00" name="TextBox 99"/>
            <p:cNvSpPr txBox="1"/>
            <p:nvPr/>
          </p:nvSpPr>
          <p:spPr>
            <a:xfrm>
              <a:off x="6167449" y="5858761"/>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102" name="TextBox 101"/>
            <p:cNvSpPr txBox="1"/>
            <p:nvPr/>
          </p:nvSpPr>
          <p:spPr>
            <a:xfrm>
              <a:off x="5429256" y="600076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13</a:t>
              </a:r>
              <a:endParaRPr lang="zh-CN" altLang="en-US" sz="1800">
                <a:solidFill>
                  <a:srgbClr val="FF00FF"/>
                </a:solidFill>
                <a:latin typeface="Consolas" panose="020B0609020204030204" pitchFamily="49" charset="0"/>
                <a:cs typeface="Consolas" panose="020B0609020204030204" pitchFamily="49" charset="0"/>
              </a:endParaRPr>
            </a:p>
          </p:txBody>
        </p:sp>
      </p:grpSp>
      <p:sp>
        <p:nvSpPr>
          <p:cNvPr id="105" name="TextBox 104"/>
          <p:cNvSpPr txBox="1"/>
          <p:nvPr/>
        </p:nvSpPr>
        <p:spPr>
          <a:xfrm>
            <a:off x="6429388" y="2951804"/>
            <a:ext cx="2071702" cy="1477328"/>
          </a:xfrm>
          <a:prstGeom prst="rect">
            <a:avLst/>
          </a:prstGeom>
          <a:noFill/>
        </p:spPr>
        <p:txBody>
          <a:bodyPr wrap="square" rtlCol="0">
            <a:spAutoFit/>
          </a:bodyPr>
          <a:lstStyle/>
          <a:p>
            <a:pPr marL="342900" indent="-342900">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增添空结点补齐为一棵完全二叉树</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buBlip>
                <a:blip r:embed="rId1"/>
              </a:buBlip>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并对所有结点进行编号</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6" name="右弧形箭头 105"/>
          <p:cNvSpPr/>
          <p:nvPr/>
        </p:nvSpPr>
        <p:spPr>
          <a:xfrm>
            <a:off x="5857884" y="3000372"/>
            <a:ext cx="500066" cy="1428760"/>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80" name="TextBox 79"/>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2143108" y="357166"/>
            <a:ext cx="5357850" cy="2736669"/>
            <a:chOff x="2000232" y="3764165"/>
            <a:chExt cx="5357850" cy="2736669"/>
          </a:xfrm>
        </p:grpSpPr>
        <p:sp>
          <p:nvSpPr>
            <p:cNvPr id="57" name="椭圆 56"/>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58" name="椭圆 57"/>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9" name="椭圆 58"/>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D</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0" name="椭圆 59"/>
            <p:cNvSpPr/>
            <p:nvPr/>
          </p:nvSpPr>
          <p:spPr>
            <a:xfrm>
              <a:off x="2264817"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1" name="椭圆 60"/>
            <p:cNvSpPr/>
            <p:nvPr/>
          </p:nvSpPr>
          <p:spPr>
            <a:xfrm>
              <a:off x="2992426"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62" name="直接连接符 61"/>
            <p:cNvCxnSpPr>
              <a:stCxn id="59" idx="3"/>
              <a:endCxn id="60" idx="0"/>
            </p:cNvCxnSpPr>
            <p:nvPr/>
          </p:nvCxnSpPr>
          <p:spPr>
            <a:xfrm rot="5400000">
              <a:off x="2342353"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直接连接符 62"/>
            <p:cNvCxnSpPr>
              <a:stCxn id="59" idx="5"/>
              <a:endCxn id="61" idx="0"/>
            </p:cNvCxnSpPr>
            <p:nvPr/>
          </p:nvCxnSpPr>
          <p:spPr>
            <a:xfrm rot="16200000" flipH="1">
              <a:off x="2823089"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sp>
          <p:nvSpPr>
            <p:cNvPr id="64" name="椭圆 63"/>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E</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5" name="椭圆 64"/>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G</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6" name="椭圆 65"/>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H</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67" name="直接连接符 66"/>
            <p:cNvCxnSpPr>
              <a:stCxn id="64" idx="3"/>
              <a:endCxn id="65" idx="0"/>
            </p:cNvCxnSpPr>
            <p:nvPr/>
          </p:nvCxnSpPr>
          <p:spPr>
            <a:xfrm rot="5400000">
              <a:off x="3599132"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直接连接符 67"/>
            <p:cNvCxnSpPr>
              <a:stCxn id="64" idx="5"/>
              <a:endCxn id="66" idx="0"/>
            </p:cNvCxnSpPr>
            <p:nvPr/>
          </p:nvCxnSpPr>
          <p:spPr>
            <a:xfrm rot="16200000" flipH="1">
              <a:off x="4079868"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直接连接符 68"/>
            <p:cNvCxnSpPr>
              <a:stCxn id="58" idx="3"/>
              <a:endCxn id="59" idx="7"/>
            </p:cNvCxnSpPr>
            <p:nvPr/>
          </p:nvCxnSpPr>
          <p:spPr>
            <a:xfrm rot="5400000">
              <a:off x="2900934" y="5028287"/>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直接连接符 69"/>
            <p:cNvCxnSpPr>
              <a:stCxn id="58" idx="5"/>
              <a:endCxn id="64" idx="1"/>
            </p:cNvCxnSpPr>
            <p:nvPr/>
          </p:nvCxnSpPr>
          <p:spPr>
            <a:xfrm rot="16200000" flipH="1">
              <a:off x="3529324" y="5061360"/>
              <a:ext cx="381424" cy="361454"/>
            </a:xfrm>
            <a:prstGeom prst="line">
              <a:avLst/>
            </a:prstGeom>
          </p:spPr>
          <p:style>
            <a:lnRef idx="2">
              <a:schemeClr val="accent2"/>
            </a:lnRef>
            <a:fillRef idx="0">
              <a:schemeClr val="accent2"/>
            </a:fillRef>
            <a:effectRef idx="1">
              <a:schemeClr val="accent2"/>
            </a:effectRef>
            <a:fontRef idx="minor">
              <a:schemeClr val="tx1"/>
            </a:fontRef>
          </p:style>
        </p:cxnSp>
        <p:sp>
          <p:nvSpPr>
            <p:cNvPr id="71" name="椭圆 70"/>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2" name="椭圆 71"/>
            <p:cNvSpPr/>
            <p:nvPr/>
          </p:nvSpPr>
          <p:spPr>
            <a:xfrm>
              <a:off x="5373693" y="5374587"/>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3" name="椭圆 72"/>
            <p:cNvSpPr/>
            <p:nvPr/>
          </p:nvSpPr>
          <p:spPr>
            <a:xfrm>
              <a:off x="5042962"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4" name="椭圆 73"/>
            <p:cNvSpPr/>
            <p:nvPr/>
          </p:nvSpPr>
          <p:spPr>
            <a:xfrm>
              <a:off x="5770571" y="6103335"/>
              <a:ext cx="330731" cy="397499"/>
            </a:xfrm>
            <a:prstGeom prst="ellipse">
              <a:avLst/>
            </a:prstGeom>
            <a:solidFill>
              <a:schemeClr val="bg1">
                <a:lumMod val="85000"/>
              </a:schemeClr>
            </a:solidFill>
            <a:ln w="38100">
              <a:prstDash val="sys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75" name="直接连接符 74"/>
            <p:cNvCxnSpPr>
              <a:stCxn id="72" idx="3"/>
              <a:endCxn id="73" idx="0"/>
            </p:cNvCxnSpPr>
            <p:nvPr/>
          </p:nvCxnSpPr>
          <p:spPr>
            <a:xfrm rot="5400000">
              <a:off x="5120497"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直接连接符 75"/>
            <p:cNvCxnSpPr>
              <a:stCxn id="72" idx="5"/>
              <a:endCxn id="74" idx="0"/>
            </p:cNvCxnSpPr>
            <p:nvPr/>
          </p:nvCxnSpPr>
          <p:spPr>
            <a:xfrm rot="16200000" flipH="1">
              <a:off x="5601233" y="5768631"/>
              <a:ext cx="389461" cy="279946"/>
            </a:xfrm>
            <a:prstGeom prst="line">
              <a:avLst/>
            </a:prstGeom>
          </p:spPr>
          <p:style>
            <a:lnRef idx="2">
              <a:schemeClr val="accent2"/>
            </a:lnRef>
            <a:fillRef idx="0">
              <a:schemeClr val="accent2"/>
            </a:fillRef>
            <a:effectRef idx="1">
              <a:schemeClr val="accent2"/>
            </a:effectRef>
            <a:fontRef idx="minor">
              <a:schemeClr val="tx1"/>
            </a:fontRef>
          </p:style>
        </p:cxnSp>
        <p:sp>
          <p:nvSpPr>
            <p:cNvPr id="77" name="椭圆 76"/>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F</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8" name="椭圆 77"/>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K</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79" name="直接连接符 78"/>
            <p:cNvCxnSpPr>
              <a:stCxn id="77" idx="3"/>
              <a:endCxn id="78" idx="0"/>
            </p:cNvCxnSpPr>
            <p:nvPr/>
          </p:nvCxnSpPr>
          <p:spPr>
            <a:xfrm rot="5400000">
              <a:off x="6377277" y="5801704"/>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直接连接符 79"/>
            <p:cNvCxnSpPr>
              <a:stCxn id="71" idx="3"/>
              <a:endCxn id="72" idx="7"/>
            </p:cNvCxnSpPr>
            <p:nvPr/>
          </p:nvCxnSpPr>
          <p:spPr>
            <a:xfrm rot="5400000">
              <a:off x="5679078" y="5028287"/>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1" name="直接连接符 80"/>
            <p:cNvCxnSpPr>
              <a:stCxn id="71" idx="5"/>
              <a:endCxn id="77" idx="1"/>
            </p:cNvCxnSpPr>
            <p:nvPr/>
          </p:nvCxnSpPr>
          <p:spPr>
            <a:xfrm rot="16200000" flipH="1">
              <a:off x="6307468" y="5061360"/>
              <a:ext cx="381424" cy="361454"/>
            </a:xfrm>
            <a:prstGeom prst="line">
              <a:avLst/>
            </a:prstGeom>
          </p:spPr>
          <p:style>
            <a:lnRef idx="2">
              <a:schemeClr val="accent2"/>
            </a:lnRef>
            <a:fillRef idx="0">
              <a:schemeClr val="accent2"/>
            </a:fillRef>
            <a:effectRef idx="1">
              <a:schemeClr val="accent2"/>
            </a:effectRef>
            <a:fontRef idx="minor">
              <a:schemeClr val="tx1"/>
            </a:fontRef>
          </p:style>
        </p:cxnSp>
        <p:cxnSp>
          <p:nvCxnSpPr>
            <p:cNvPr id="82" name="直接连接符 81"/>
            <p:cNvCxnSpPr>
              <a:stCxn id="57" idx="2"/>
              <a:endCxn id="58" idx="7"/>
            </p:cNvCxnSpPr>
            <p:nvPr/>
          </p:nvCxnSpPr>
          <p:spPr>
            <a:xfrm rot="10800000" flipV="1">
              <a:off x="3539310" y="4115839"/>
              <a:ext cx="1040629" cy="654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83" name="直接连接符 82"/>
            <p:cNvCxnSpPr>
              <a:stCxn id="57" idx="6"/>
              <a:endCxn id="71" idx="1"/>
            </p:cNvCxnSpPr>
            <p:nvPr/>
          </p:nvCxnSpPr>
          <p:spPr>
            <a:xfrm>
              <a:off x="4910669" y="4115840"/>
              <a:ext cx="1172921" cy="654461"/>
            </a:xfrm>
            <a:prstGeom prst="line">
              <a:avLst/>
            </a:prstGeom>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4381499" y="376416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5" name="TextBox 84"/>
            <p:cNvSpPr txBox="1"/>
            <p:nvPr/>
          </p:nvSpPr>
          <p:spPr>
            <a:xfrm>
              <a:off x="3058573" y="4691663"/>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6" name="TextBox 85"/>
            <p:cNvSpPr txBox="1"/>
            <p:nvPr/>
          </p:nvSpPr>
          <p:spPr>
            <a:xfrm>
              <a:off x="2463256" y="5242087"/>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7" name="TextBox 86"/>
            <p:cNvSpPr txBox="1"/>
            <p:nvPr/>
          </p:nvSpPr>
          <p:spPr>
            <a:xfrm>
              <a:off x="2000232" y="6082909"/>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8</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8" name="TextBox 87"/>
            <p:cNvSpPr txBox="1"/>
            <p:nvPr/>
          </p:nvSpPr>
          <p:spPr>
            <a:xfrm>
              <a:off x="2793988" y="603708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9</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89" name="TextBox 88"/>
            <p:cNvSpPr txBox="1"/>
            <p:nvPr/>
          </p:nvSpPr>
          <p:spPr>
            <a:xfrm>
              <a:off x="4116913" y="5175837"/>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5</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0" name="TextBox 89"/>
            <p:cNvSpPr txBox="1"/>
            <p:nvPr/>
          </p:nvSpPr>
          <p:spPr>
            <a:xfrm>
              <a:off x="3455451" y="5838336"/>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10</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1" name="TextBox 90"/>
            <p:cNvSpPr txBox="1"/>
            <p:nvPr/>
          </p:nvSpPr>
          <p:spPr>
            <a:xfrm>
              <a:off x="4447645" y="5838336"/>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11</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2" name="TextBox 91"/>
            <p:cNvSpPr txBox="1"/>
            <p:nvPr/>
          </p:nvSpPr>
          <p:spPr>
            <a:xfrm>
              <a:off x="6432034" y="4712088"/>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3</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3" name="TextBox 92"/>
            <p:cNvSpPr txBox="1"/>
            <p:nvPr/>
          </p:nvSpPr>
          <p:spPr>
            <a:xfrm>
              <a:off x="5247070" y="5238284"/>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6</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4" name="TextBox 93"/>
            <p:cNvSpPr txBox="1"/>
            <p:nvPr/>
          </p:nvSpPr>
          <p:spPr>
            <a:xfrm>
              <a:off x="4778376" y="6103335"/>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12</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5" name="TextBox 94"/>
            <p:cNvSpPr txBox="1"/>
            <p:nvPr/>
          </p:nvSpPr>
          <p:spPr>
            <a:xfrm>
              <a:off x="6961204" y="5196263"/>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7</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6" name="TextBox 95"/>
            <p:cNvSpPr txBox="1"/>
            <p:nvPr/>
          </p:nvSpPr>
          <p:spPr>
            <a:xfrm>
              <a:off x="6167449" y="5858761"/>
              <a:ext cx="396878" cy="285425"/>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14</a:t>
              </a:r>
              <a:endParaRPr lang="zh-CN" altLang="en-US" sz="1800">
                <a:solidFill>
                  <a:srgbClr val="FF00FF"/>
                </a:solidFill>
                <a:latin typeface="Consolas" panose="020B0609020204030204" pitchFamily="49" charset="0"/>
                <a:cs typeface="Consolas" panose="020B0609020204030204" pitchFamily="49" charset="0"/>
              </a:endParaRPr>
            </a:p>
          </p:txBody>
        </p:sp>
        <p:sp>
          <p:nvSpPr>
            <p:cNvPr id="97" name="TextBox 96"/>
            <p:cNvSpPr txBox="1"/>
            <p:nvPr/>
          </p:nvSpPr>
          <p:spPr>
            <a:xfrm>
              <a:off x="5507634" y="6000768"/>
              <a:ext cx="428628" cy="276999"/>
            </a:xfrm>
            <a:prstGeom prst="rect">
              <a:avLst/>
            </a:prstGeom>
            <a:noFill/>
          </p:spPr>
          <p:txBody>
            <a:bodyPr wrap="square" lIns="0" tIns="0" rIns="0" bIns="0" rtlCol="0">
              <a:spAutoFit/>
            </a:bodyPr>
            <a:lstStyle/>
            <a:p>
              <a:r>
                <a:rPr lang="en-US" altLang="zh-CN" sz="1800" smtClean="0">
                  <a:solidFill>
                    <a:srgbClr val="FF00FF"/>
                  </a:solidFill>
                  <a:latin typeface="Consolas" panose="020B0609020204030204" pitchFamily="49" charset="0"/>
                  <a:cs typeface="Consolas" panose="020B0609020204030204" pitchFamily="49" charset="0"/>
                </a:rPr>
                <a:t>13</a:t>
              </a:r>
              <a:endParaRPr lang="zh-CN" altLang="en-US" sz="1800">
                <a:solidFill>
                  <a:srgbClr val="FF00FF"/>
                </a:solidFill>
                <a:latin typeface="Consolas" panose="020B0609020204030204" pitchFamily="49" charset="0"/>
                <a:cs typeface="Consolas" panose="020B0609020204030204" pitchFamily="49" charset="0"/>
              </a:endParaRPr>
            </a:p>
          </p:txBody>
        </p:sp>
      </p:grpSp>
      <p:sp>
        <p:nvSpPr>
          <p:cNvPr id="98" name="AutoShape 6"/>
          <p:cNvSpPr>
            <a:spLocks noChangeArrowheads="1"/>
          </p:cNvSpPr>
          <p:nvPr/>
        </p:nvSpPr>
        <p:spPr bwMode="auto">
          <a:xfrm>
            <a:off x="4786314" y="3506561"/>
            <a:ext cx="285752" cy="636819"/>
          </a:xfrm>
          <a:prstGeom prst="down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vert="eaVert" wrap="none" anchor="ctr"/>
          <a:lstStyle/>
          <a:p>
            <a:endParaRPr lang="zh-CN" altLang="en-US"/>
          </a:p>
        </p:txBody>
      </p:sp>
      <p:graphicFrame>
        <p:nvGraphicFramePr>
          <p:cNvPr id="99" name="表格 98"/>
          <p:cNvGraphicFramePr>
            <a:graphicFrameLocks noGrp="1"/>
          </p:cNvGraphicFramePr>
          <p:nvPr/>
        </p:nvGraphicFramePr>
        <p:xfrm>
          <a:off x="1571611" y="4363817"/>
          <a:ext cx="7429545" cy="741680"/>
        </p:xfrm>
        <a:graphic>
          <a:graphicData uri="http://schemas.openxmlformats.org/drawingml/2006/table">
            <a:tbl>
              <a:tblPr firstRow="1" bandRow="1">
                <a:tableStyleId>{5A111915-BE36-4E01-A7E5-04B1672EAD32}</a:tableStyleId>
              </a:tblPr>
              <a:tblGrid>
                <a:gridCol w="495303"/>
                <a:gridCol w="495303"/>
                <a:gridCol w="495303"/>
                <a:gridCol w="495303"/>
                <a:gridCol w="495303"/>
                <a:gridCol w="495303"/>
                <a:gridCol w="495303"/>
                <a:gridCol w="495303"/>
                <a:gridCol w="495303"/>
                <a:gridCol w="495303"/>
                <a:gridCol w="495303"/>
                <a:gridCol w="495303"/>
                <a:gridCol w="495303"/>
                <a:gridCol w="495303"/>
                <a:gridCol w="495303"/>
              </a:tblGrid>
              <a:tr h="370840">
                <a:tc>
                  <a:txBody>
                    <a:bodyPr/>
                    <a:lstStyle/>
                    <a:p>
                      <a:pPr algn="ctr"/>
                      <a:r>
                        <a:rPr lang="en-US" altLang="zh-CN" smtClean="0">
                          <a:latin typeface="Consolas" panose="020B0609020204030204" pitchFamily="49" charset="0"/>
                          <a:cs typeface="Consolas" panose="020B0609020204030204" pitchFamily="49" charset="0"/>
                        </a:rPr>
                        <a:t>1</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2</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3</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4</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5</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6</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7</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8</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9</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10</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11</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12</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13</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14</a:t>
                      </a:r>
                      <a:endParaRPr lang="zh-CN" altLang="en-US">
                        <a:latin typeface="Consolas" panose="020B0609020204030204" pitchFamily="49" charset="0"/>
                        <a:cs typeface="Consolas" panose="020B0609020204030204" pitchFamily="49" charset="0"/>
                      </a:endParaRPr>
                    </a:p>
                  </a:txBody>
                  <a:tcPr/>
                </a:tc>
                <a:tc>
                  <a:txBody>
                    <a:bodyPr/>
                    <a:lstStyle/>
                    <a:p>
                      <a:pPr algn="ctr"/>
                      <a:r>
                        <a:rPr lang="en-US" altLang="zh-CN" smtClean="0">
                          <a:latin typeface="Consolas" panose="020B0609020204030204" pitchFamily="49" charset="0"/>
                          <a:cs typeface="Consolas" panose="020B0609020204030204" pitchFamily="49" charset="0"/>
                        </a:rPr>
                        <a:t>…</a:t>
                      </a:r>
                      <a:endParaRPr lang="zh-CN" altLang="en-US">
                        <a:latin typeface="Consolas" panose="020B0609020204030204" pitchFamily="49" charset="0"/>
                        <a:cs typeface="Consolas" panose="020B0609020204030204" pitchFamily="49" charset="0"/>
                      </a:endParaRPr>
                    </a:p>
                  </a:txBody>
                  <a:tcPr/>
                </a:tc>
              </a:tr>
              <a:tr h="370840">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A</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B</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C</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D</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E</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smtClean="0">
                          <a:solidFill>
                            <a:srgbClr val="00B0F0"/>
                          </a:solidFill>
                          <a:latin typeface="Consolas" panose="020B0609020204030204" pitchFamily="49" charset="0"/>
                          <a:cs typeface="Consolas" panose="020B0609020204030204" pitchFamily="49" charset="0"/>
                        </a:rPr>
                        <a:t>#</a:t>
                      </a:r>
                      <a:endParaRPr lang="zh-CN" altLang="en-US" b="1" i="0" smtClean="0">
                        <a:solidFill>
                          <a:srgbClr val="00B0F0"/>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F</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smtClean="0">
                          <a:solidFill>
                            <a:srgbClr val="00B0F0"/>
                          </a:solidFill>
                          <a:latin typeface="Consolas" panose="020B0609020204030204" pitchFamily="49" charset="0"/>
                          <a:cs typeface="Consolas" panose="020B0609020204030204" pitchFamily="49" charset="0"/>
                        </a:rPr>
                        <a:t>#</a:t>
                      </a:r>
                      <a:endParaRPr lang="zh-CN" altLang="en-US" b="1" i="0" smtClean="0">
                        <a:solidFill>
                          <a:srgbClr val="00B0F0"/>
                        </a:solidFill>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smtClean="0">
                          <a:solidFill>
                            <a:srgbClr val="00B0F0"/>
                          </a:solidFill>
                          <a:latin typeface="Consolas" panose="020B0609020204030204" pitchFamily="49" charset="0"/>
                          <a:cs typeface="Consolas" panose="020B0609020204030204" pitchFamily="49" charset="0"/>
                        </a:rPr>
                        <a:t>#</a:t>
                      </a:r>
                      <a:endParaRPr lang="zh-CN" altLang="en-US" b="1" i="0" smtClean="0">
                        <a:solidFill>
                          <a:srgbClr val="00B0F0"/>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G</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H</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smtClean="0">
                          <a:solidFill>
                            <a:srgbClr val="00B0F0"/>
                          </a:solidFill>
                          <a:latin typeface="Consolas" panose="020B0609020204030204" pitchFamily="49" charset="0"/>
                          <a:cs typeface="Consolas" panose="020B0609020204030204" pitchFamily="49" charset="0"/>
                        </a:rPr>
                        <a:t>#</a:t>
                      </a:r>
                      <a:endParaRPr lang="zh-CN" altLang="en-US" b="1" i="0" smtClean="0">
                        <a:solidFill>
                          <a:srgbClr val="00B0F0"/>
                        </a:solidFill>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i="0" smtClean="0">
                          <a:solidFill>
                            <a:srgbClr val="00B0F0"/>
                          </a:solidFill>
                          <a:latin typeface="Consolas" panose="020B0609020204030204" pitchFamily="49" charset="0"/>
                          <a:cs typeface="Consolas" panose="020B0609020204030204" pitchFamily="49" charset="0"/>
                        </a:rPr>
                        <a:t>#</a:t>
                      </a:r>
                      <a:endParaRPr lang="zh-CN" altLang="en-US" b="1" i="0" smtClean="0">
                        <a:solidFill>
                          <a:srgbClr val="00B0F0"/>
                        </a:solidFill>
                        <a:latin typeface="Consolas" panose="020B0609020204030204" pitchFamily="49" charset="0"/>
                        <a:cs typeface="Consolas" panose="020B0609020204030204" pitchFamily="49" charset="0"/>
                      </a:endParaRPr>
                    </a:p>
                  </a:txBody>
                  <a:tcPr/>
                </a:tc>
                <a:tc>
                  <a:txBody>
                    <a:bodyPr/>
                    <a:lstStyle/>
                    <a:p>
                      <a:pPr algn="ctr"/>
                      <a:r>
                        <a:rPr lang="en-US" altLang="zh-CN" b="1" i="1" smtClean="0">
                          <a:solidFill>
                            <a:srgbClr val="0000FF"/>
                          </a:solidFill>
                          <a:latin typeface="Consolas" panose="020B0609020204030204" pitchFamily="49" charset="0"/>
                          <a:cs typeface="Consolas" panose="020B0609020204030204" pitchFamily="49" charset="0"/>
                        </a:rPr>
                        <a:t>K</a:t>
                      </a:r>
                      <a:endParaRPr lang="zh-CN" altLang="en-US" b="1" i="1">
                        <a:solidFill>
                          <a:srgbClr val="0000FF"/>
                        </a:solidFill>
                        <a:latin typeface="Consolas" panose="020B0609020204030204" pitchFamily="49" charset="0"/>
                        <a:cs typeface="Consolas" panose="020B0609020204030204" pitchFamily="49" charset="0"/>
                      </a:endParaRPr>
                    </a:p>
                  </a:txBody>
                  <a:tcPr/>
                </a:tc>
                <a:tc>
                  <a:txBody>
                    <a:bodyPr/>
                    <a:lstStyle/>
                    <a:p>
                      <a:pPr algn="ctr"/>
                      <a:r>
                        <a:rPr lang="en-US" altLang="zh-CN" b="1" smtClean="0">
                          <a:solidFill>
                            <a:srgbClr val="00B0F0"/>
                          </a:solidFill>
                          <a:latin typeface="Consolas" panose="020B0609020204030204" pitchFamily="49" charset="0"/>
                          <a:cs typeface="Consolas" panose="020B0609020204030204" pitchFamily="49" charset="0"/>
                        </a:rPr>
                        <a:t>#</a:t>
                      </a:r>
                      <a:endParaRPr lang="zh-CN" altLang="en-US" b="1">
                        <a:solidFill>
                          <a:srgbClr val="00B0F0"/>
                        </a:solidFill>
                        <a:latin typeface="Consolas" panose="020B0609020204030204" pitchFamily="49" charset="0"/>
                        <a:cs typeface="Consolas" panose="020B0609020204030204" pitchFamily="49" charset="0"/>
                      </a:endParaRPr>
                    </a:p>
                  </a:txBody>
                  <a:tcPr/>
                </a:tc>
              </a:tr>
            </a:tbl>
          </a:graphicData>
        </a:graphic>
      </p:graphicFrame>
      <p:sp>
        <p:nvSpPr>
          <p:cNvPr id="100" name="TextBox 99"/>
          <p:cNvSpPr txBox="1"/>
          <p:nvPr/>
        </p:nvSpPr>
        <p:spPr>
          <a:xfrm>
            <a:off x="928662" y="4351675"/>
            <a:ext cx="785818" cy="369332"/>
          </a:xfrm>
          <a:prstGeom prst="rect">
            <a:avLst/>
          </a:prstGeom>
          <a:noFill/>
        </p:spPr>
        <p:txBody>
          <a:bodyPr wrap="square" rtlCol="0">
            <a:spAutoFit/>
          </a:bodyPr>
          <a:lstStyle/>
          <a:p>
            <a:r>
              <a:rPr lang="zh-CN" altLang="en-US" sz="1800" smtClean="0">
                <a:solidFill>
                  <a:srgbClr val="0000FF"/>
                </a:solidFill>
                <a:latin typeface="仿宋" panose="02010609060101010101" pitchFamily="49" charset="-122"/>
                <a:ea typeface="仿宋" panose="02010609060101010101" pitchFamily="49" charset="-122"/>
              </a:rPr>
              <a:t>位置</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101" name="TextBox 100"/>
          <p:cNvSpPr txBox="1"/>
          <p:nvPr/>
        </p:nvSpPr>
        <p:spPr>
          <a:xfrm>
            <a:off x="928662" y="4774180"/>
            <a:ext cx="78581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data</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2" name="TextBox 101"/>
          <p:cNvSpPr txBox="1"/>
          <p:nvPr/>
        </p:nvSpPr>
        <p:spPr>
          <a:xfrm>
            <a:off x="5143504" y="3500438"/>
            <a:ext cx="2357454" cy="646331"/>
          </a:xfrm>
          <a:prstGeom prst="rect">
            <a:avLst/>
          </a:prstGeom>
          <a:noFill/>
        </p:spPr>
        <p:txBody>
          <a:bodyPr wrap="square" rtlCol="0">
            <a:spAutoFit/>
          </a:bodyPr>
          <a:lstStyle/>
          <a:p>
            <a:pPr algn="ctr"/>
            <a:r>
              <a:rPr lang="zh-CN" altLang="en-US" sz="1800" smtClean="0">
                <a:solidFill>
                  <a:srgbClr val="0000FF"/>
                </a:solidFill>
                <a:latin typeface="仿宋" panose="02010609060101010101" pitchFamily="49" charset="-122"/>
                <a:ea typeface="仿宋" panose="02010609060101010101" pitchFamily="49" charset="-122"/>
              </a:rPr>
              <a:t>仅保留实际存在的结点值，其他为空</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50" name="TextBox 49"/>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0" grpId="0"/>
      <p:bldP spid="101" grpId="0"/>
      <p:bldP spid="10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323982" y="614346"/>
            <a:ext cx="5605472" cy="400110"/>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二叉树顺序存储结构的类型定义如下：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203" name="Text Box 3"/>
          <p:cNvSpPr txBox="1">
            <a:spLocks noChangeArrowheads="1"/>
          </p:cNvSpPr>
          <p:nvPr/>
        </p:nvSpPr>
        <p:spPr bwMode="auto">
          <a:xfrm>
            <a:off x="1500166" y="1428736"/>
            <a:ext cx="5391158" cy="396875"/>
          </a:xfrm>
          <a:prstGeom prst="rect">
            <a:avLst/>
          </a:prstGeom>
          <a:noFill/>
          <a:ln w="9525">
            <a:noFill/>
            <a:miter lim="800000"/>
          </a:ln>
        </p:spPr>
        <p:txBody>
          <a:bodyPr wrap="square">
            <a:spAutoFit/>
          </a:bodyPr>
          <a:lstStyle/>
          <a:p>
            <a:pPr>
              <a:spcBef>
                <a:spcPct val="50000"/>
              </a:spcBef>
            </a:pP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typedef</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ElemType</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dirty="0" err="1">
                <a:solidFill>
                  <a:srgbClr val="FF0000"/>
                </a:solidFill>
                <a:latin typeface="Consolas" panose="020B0609020204030204" pitchFamily="49" charset="0"/>
                <a:ea typeface="楷体" panose="02010609060101010101" pitchFamily="49" charset="-122"/>
                <a:cs typeface="Consolas" panose="020B0609020204030204" pitchFamily="49" charset="0"/>
              </a:rPr>
              <a:t>SqBinTree</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err="1">
                <a:solidFill>
                  <a:srgbClr val="006600"/>
                </a:solidFill>
                <a:latin typeface="Consolas" panose="020B0609020204030204" pitchFamily="49" charset="0"/>
                <a:ea typeface="楷体" panose="02010609060101010101" pitchFamily="49" charset="-122"/>
                <a:cs typeface="Consolas" panose="020B0609020204030204" pitchFamily="49" charset="0"/>
              </a:rPr>
              <a:t>MaxSize</a:t>
            </a:r>
            <a:r>
              <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51204" name="Text Box 4"/>
          <p:cNvSpPr txBox="1">
            <a:spLocks noChangeArrowheads="1"/>
          </p:cNvSpPr>
          <p:nvPr/>
        </p:nvSpPr>
        <p:spPr bwMode="auto">
          <a:xfrm>
            <a:off x="1181106" y="2285992"/>
            <a:ext cx="7462860" cy="1423338"/>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其中，</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ElemType</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为二叉树中结点的数据值类型，</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MaxSize</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为顺序表的最大长度。为了方便运算，通常将下标为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的位置空着，值</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结点为空结点</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1214414" y="1214422"/>
            <a:ext cx="7677174" cy="2298065"/>
          </a:xfrm>
          <a:prstGeom prst="rect">
            <a:avLst/>
          </a:prstGeom>
          <a:noFill/>
          <a:ln w="9525">
            <a:noFill/>
            <a:miter lim="800000"/>
          </a:ln>
        </p:spPr>
        <p:txBody>
          <a:bodyPr wrap="square">
            <a:spAutoFit/>
          </a:bodyPr>
          <a:lstStyle/>
          <a:p>
            <a:pPr marL="457200" indent="-457200">
              <a:lnSpc>
                <a:spcPts val="3200"/>
              </a:lnSpc>
              <a:spcBef>
                <a:spcPts val="1200"/>
              </a:spcBef>
              <a:buBlip>
                <a:blip r:embed="rId1"/>
              </a:buBlip>
            </a:pPr>
            <a:r>
              <a:rPr lang="zh-CN" altLang="en-US" sz="2000" smtClean="0">
                <a:solidFill>
                  <a:srgbClr val="FF0000"/>
                </a:solidFill>
                <a:latin typeface="仿宋" panose="02010609060101010101" pitchFamily="49" charset="-122"/>
                <a:ea typeface="仿宋" panose="02010609060101010101" pitchFamily="49" charset="-122"/>
                <a:cs typeface="Times New Roman" panose="02020603050405020304" pitchFamily="18" charset="0"/>
              </a:rPr>
              <a:t>完全</a:t>
            </a:r>
            <a:r>
              <a:rPr lang="zh-CN" altLang="en-US" sz="2000" dirty="0">
                <a:solidFill>
                  <a:srgbClr val="FF0000"/>
                </a:solidFill>
                <a:latin typeface="仿宋" panose="02010609060101010101" pitchFamily="49" charset="-122"/>
                <a:ea typeface="仿宋" panose="02010609060101010101" pitchFamily="49" charset="-122"/>
                <a:cs typeface="Times New Roman" panose="02020603050405020304" pitchFamily="18" charset="0"/>
              </a:rPr>
              <a:t>二叉树或满二叉树采用顺序存储结构比较合适，既能够最大可能地节省存储空间，又可以利用数组元素的下标确定结点在二叉树中的位置以及结点之间的关系</a:t>
            </a:r>
            <a:r>
              <a:rPr lang="zh-CN" altLang="en-US" sz="2000" dirty="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endParaRPr lang="en-US" altLang="zh-CN" sz="2000" dirty="0" smtClean="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a:p>
            <a:pPr marL="457200" indent="-457200">
              <a:lnSpc>
                <a:spcPts val="3200"/>
              </a:lnSpc>
              <a:spcBef>
                <a:spcPts val="1200"/>
              </a:spcBef>
              <a:buBlip>
                <a:blip r:embed="rId1"/>
              </a:buBlip>
            </a:pP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对于</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一般二叉树，如果它接近于完全二叉树形态，需要增加的空结点个数不多，</a:t>
            </a:r>
            <a:r>
              <a:rPr lang="zh-CN" altLang="en-US" sz="2000">
                <a:solidFill>
                  <a:srgbClr val="0000FF"/>
                </a:solidFill>
                <a:latin typeface="仿宋" panose="02010609060101010101" pitchFamily="49" charset="-122"/>
                <a:ea typeface="仿宋" panose="02010609060101010101" pitchFamily="49" charset="-122"/>
                <a:cs typeface="Times New Roman" panose="02020603050405020304" pitchFamily="18" charset="0"/>
              </a:rPr>
              <a:t>也</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可适合采用</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顺序存储</a:t>
            </a:r>
            <a:r>
              <a:rPr lang="zh-CN" altLang="en-US" sz="2000">
                <a:solidFill>
                  <a:srgbClr val="0000FF"/>
                </a:solidFill>
                <a:latin typeface="仿宋" panose="02010609060101010101" pitchFamily="49" charset="-122"/>
                <a:ea typeface="仿宋" panose="02010609060101010101" pitchFamily="49" charset="-122"/>
                <a:cs typeface="Times New Roman" panose="02020603050405020304" pitchFamily="18" charset="0"/>
              </a:rPr>
              <a:t>结构</a:t>
            </a: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a:t>
            </a:r>
            <a:endParaRPr lang="en-US" altLang="zh-CN"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4" name="TextBox 3"/>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4"/>
          <p:cNvSpPr txBox="1">
            <a:spLocks noChangeArrowheads="1"/>
          </p:cNvSpPr>
          <p:nvPr/>
        </p:nvSpPr>
        <p:spPr bwMode="auto">
          <a:xfrm>
            <a:off x="1071538" y="357166"/>
            <a:ext cx="7643866" cy="400110"/>
          </a:xfrm>
          <a:prstGeom prst="rect">
            <a:avLst/>
          </a:prstGeom>
          <a:noFill/>
          <a:ln w="9525">
            <a:noFill/>
            <a:miter lim="800000"/>
          </a:ln>
        </p:spPr>
        <p:txBody>
          <a:bodyPr wrap="square">
            <a:spAutoFit/>
          </a:bodyPr>
          <a:lstStyle/>
          <a:p>
            <a:pPr marL="342900" indent="-342900">
              <a:buFontTx/>
              <a:buBlip>
                <a:blip r:embed="rId1"/>
              </a:buBlip>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文氏图表示法</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。使用集合以及集合的包含关系描述树结构。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077" name="AutoShape 7"/>
          <p:cNvSpPr>
            <a:spLocks noChangeArrowheads="1"/>
          </p:cNvSpPr>
          <p:nvPr/>
        </p:nvSpPr>
        <p:spPr bwMode="auto">
          <a:xfrm>
            <a:off x="4756179" y="2708275"/>
            <a:ext cx="431800" cy="433388"/>
          </a:xfrm>
          <a:prstGeom prst="right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grpSp>
        <p:nvGrpSpPr>
          <p:cNvPr id="23" name="组合 22"/>
          <p:cNvGrpSpPr/>
          <p:nvPr/>
        </p:nvGrpSpPr>
        <p:grpSpPr>
          <a:xfrm>
            <a:off x="1785918" y="1714488"/>
            <a:ext cx="2808288" cy="2419350"/>
            <a:chOff x="3357554" y="2786058"/>
            <a:chExt cx="2808288" cy="2419350"/>
          </a:xfrm>
        </p:grpSpPr>
        <p:sp>
          <p:nvSpPr>
            <p:cNvPr id="24"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5"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26"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27"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28"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29"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0"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1"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2"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3"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4"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5"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6"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37"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38" name="直接连接符 35"/>
            <p:cNvCxnSpPr>
              <a:cxnSpLocks noChangeShapeType="1"/>
              <a:stCxn id="32" idx="4"/>
              <a:endCxn id="34" idx="0"/>
            </p:cNvCxnSpPr>
            <p:nvPr/>
          </p:nvCxnSpPr>
          <p:spPr bwMode="auto">
            <a:xfrm rot="16200000" flipH="1">
              <a:off x="4081455" y="4695025"/>
              <a:ext cx="300037" cy="1"/>
            </a:xfrm>
            <a:prstGeom prst="line">
              <a:avLst/>
            </a:prstGeom>
            <a:noFill/>
            <a:ln w="28575" algn="ctr">
              <a:solidFill>
                <a:srgbClr val="996633"/>
              </a:solidFill>
              <a:round/>
            </a:ln>
          </p:spPr>
        </p:cxnSp>
      </p:grpSp>
      <p:pic>
        <p:nvPicPr>
          <p:cNvPr id="19457" name="Picture 1"/>
          <p:cNvPicPr>
            <a:picLocks noChangeAspect="1" noChangeArrowheads="1"/>
          </p:cNvPicPr>
          <p:nvPr/>
        </p:nvPicPr>
        <p:blipFill>
          <a:blip r:embed="rId2" cstate="print"/>
          <a:srcRect/>
          <a:stretch>
            <a:fillRect/>
          </a:stretch>
        </p:blipFill>
        <p:spPr bwMode="auto">
          <a:xfrm>
            <a:off x="5239231" y="1857364"/>
            <a:ext cx="3047545" cy="2571768"/>
          </a:xfrm>
          <a:prstGeom prst="rect">
            <a:avLst/>
          </a:prstGeom>
          <a:noFill/>
          <a:ln w="9525">
            <a:noFill/>
            <a:miter lim="800000"/>
            <a:headEnd/>
            <a:tailEnd/>
          </a:ln>
          <a:effectLst/>
        </p:spPr>
      </p:pic>
      <p:sp>
        <p:nvSpPr>
          <p:cNvPr id="39" name="TextBox 3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1285852" y="428604"/>
            <a:ext cx="7677174" cy="1264129"/>
          </a:xfrm>
          <a:prstGeom prst="rect">
            <a:avLst/>
          </a:prstGeom>
          <a:noFill/>
          <a:ln w="9525">
            <a:noFill/>
            <a:miter lim="800000"/>
          </a:ln>
        </p:spPr>
        <p:txBody>
          <a:bodyPr wrap="square">
            <a:spAutoFit/>
          </a:bodyPr>
          <a:lstStyle/>
          <a:p>
            <a:pPr marL="457200" indent="-457200">
              <a:lnSpc>
                <a:spcPts val="3200"/>
              </a:lnSpc>
              <a:spcBef>
                <a:spcPts val="1200"/>
              </a:spcBef>
              <a:buBlip>
                <a:blip r:embed="rId1"/>
              </a:buBlip>
            </a:pPr>
            <a:r>
              <a:rPr lang="zh-CN" altLang="en-US" sz="20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如果</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需要增加很多空结点才能将一棵二叉树改造成为一棵完全二叉树，采用顺序存储结构会造成空间的大量浪费，这时不宜用顺序存储结构。 </a:t>
            </a:r>
            <a:endPar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4" name="椭圆 3"/>
          <p:cNvSpPr/>
          <p:nvPr/>
        </p:nvSpPr>
        <p:spPr>
          <a:xfrm>
            <a:off x="2169567" y="250030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2627299" y="3112119"/>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3055927" y="368362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3500430" y="425512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0" name="直接连接符 9"/>
          <p:cNvCxnSpPr>
            <a:stCxn id="4" idx="5"/>
            <a:endCxn id="6" idx="1"/>
          </p:cNvCxnSpPr>
          <p:nvPr/>
        </p:nvCxnSpPr>
        <p:spPr>
          <a:xfrm rot="16200000" flipH="1">
            <a:off x="2398429" y="2893027"/>
            <a:ext cx="330738" cy="223869"/>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6" idx="5"/>
            <a:endCxn id="7" idx="1"/>
          </p:cNvCxnSpPr>
          <p:nvPr/>
        </p:nvCxnSpPr>
        <p:spPr>
          <a:xfrm rot="16200000" flipH="1">
            <a:off x="2861764" y="3499237"/>
            <a:ext cx="290429" cy="194765"/>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连接符 13"/>
          <p:cNvCxnSpPr>
            <a:stCxn id="7" idx="5"/>
            <a:endCxn id="8" idx="1"/>
          </p:cNvCxnSpPr>
          <p:nvPr/>
        </p:nvCxnSpPr>
        <p:spPr>
          <a:xfrm rot="16200000" flipH="1">
            <a:off x="3298330" y="4062804"/>
            <a:ext cx="290429" cy="210640"/>
          </a:xfrm>
          <a:prstGeom prst="line">
            <a:avLst/>
          </a:prstGeom>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4357686" y="2714620"/>
            <a:ext cx="3786214" cy="1477328"/>
          </a:xfrm>
          <a:prstGeom prst="rect">
            <a:avLst/>
          </a:prstGeom>
          <a:noFill/>
        </p:spPr>
        <p:txBody>
          <a:bodyPr wrap="square" rtlCol="0">
            <a:spAutoFit/>
          </a:bodyPr>
          <a:lstStyle/>
          <a:p>
            <a:pPr marL="457200" indent="-457200">
              <a:lnSpc>
                <a:spcPct val="150000"/>
              </a:lnSpc>
              <a:buBlip>
                <a:blip r:embed="rId2"/>
              </a:buBlip>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2"/>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MazSize=2</a:t>
            </a:r>
            <a:r>
              <a:rPr lang="en-US" altLang="zh-CN" sz="2000" baseline="30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-1=15</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buBlip>
                <a:blip r:embed="rId2"/>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空间利用率</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=4/15=27%</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TextBox 12"/>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285852" y="428604"/>
            <a:ext cx="3319456" cy="45720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spcBef>
                <a:spcPct val="50000"/>
              </a:spcBef>
            </a:pPr>
            <a:r>
              <a:rPr lang="en-US" altLang="zh-CN" dirty="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rPr>
              <a:t>．二叉链存储结构</a:t>
            </a:r>
            <a:endParaRPr lang="zh-CN" altLang="en-US"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52227" name="Text Box 3"/>
          <p:cNvSpPr txBox="1">
            <a:spLocks noChangeArrowheads="1"/>
          </p:cNvSpPr>
          <p:nvPr/>
        </p:nvSpPr>
        <p:spPr bwMode="auto">
          <a:xfrm>
            <a:off x="1285852" y="1428736"/>
            <a:ext cx="7391422" cy="2554545"/>
          </a:xfrm>
          <a:prstGeom prst="rect">
            <a:avLst/>
          </a:prstGeom>
          <a:noFill/>
          <a:ln w="9525">
            <a:noFill/>
            <a:miter lim="800000"/>
          </a:ln>
        </p:spPr>
        <p:txBody>
          <a:bodyPr wrap="square">
            <a:spAutoFit/>
          </a:bodyPr>
          <a:lstStyle/>
          <a:p>
            <a:pPr marL="457200" indent="-457200">
              <a:lnSpc>
                <a:spcPct val="1500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对于</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一般的二叉树，通常采用</a:t>
            </a:r>
            <a:r>
              <a:rPr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二</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叉</a:t>
            </a: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链</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示</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ct val="150000"/>
              </a:lnSpc>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链表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中的每个结点包含两个指针，分别指向对应结点的左孩子和右孩子（注意在树的孩子兄弟链表存储结构中，每个结点的两个指针分别指向对应结点的第一个孩子和下一个兄弟）</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1285852" y="214290"/>
            <a:ext cx="4365655" cy="2583744"/>
            <a:chOff x="2738425" y="1845388"/>
            <a:chExt cx="4365655" cy="2583744"/>
          </a:xfrm>
        </p:grpSpPr>
        <p:sp>
          <p:nvSpPr>
            <p:cNvPr id="7" name="椭圆 6"/>
            <p:cNvSpPr/>
            <p:nvPr/>
          </p:nvSpPr>
          <p:spPr>
            <a:xfrm>
              <a:off x="4722814" y="1845388"/>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8" name="椭圆 7"/>
            <p:cNvSpPr/>
            <p:nvPr/>
          </p:nvSpPr>
          <p:spPr>
            <a:xfrm>
              <a:off x="3399888" y="264038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738425"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D</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995204"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E</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3664473"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G</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4392082"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H</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4" idx="3"/>
              <a:endCxn id="15" idx="0"/>
            </p:cNvCxnSpPr>
            <p:nvPr/>
          </p:nvCxnSpPr>
          <p:spPr>
            <a:xfrm rot="5400000">
              <a:off x="3742008" y="3730002"/>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直接连接符 17"/>
            <p:cNvCxnSpPr>
              <a:stCxn id="14" idx="5"/>
              <a:endCxn id="16" idx="0"/>
            </p:cNvCxnSpPr>
            <p:nvPr/>
          </p:nvCxnSpPr>
          <p:spPr>
            <a:xfrm rot="16200000" flipH="1">
              <a:off x="4222744" y="3696929"/>
              <a:ext cx="389461" cy="279946"/>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直接连接符 18"/>
            <p:cNvCxnSpPr>
              <a:stCxn id="8" idx="3"/>
              <a:endCxn id="9" idx="7"/>
            </p:cNvCxnSpPr>
            <p:nvPr/>
          </p:nvCxnSpPr>
          <p:spPr>
            <a:xfrm rot="5400000">
              <a:off x="3043810" y="2956585"/>
              <a:ext cx="381424" cy="427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a:stCxn id="8" idx="5"/>
              <a:endCxn id="14" idx="1"/>
            </p:cNvCxnSpPr>
            <p:nvPr/>
          </p:nvCxnSpPr>
          <p:spPr>
            <a:xfrm rot="16200000" flipH="1">
              <a:off x="3672200" y="2989658"/>
              <a:ext cx="381424" cy="361454"/>
            </a:xfrm>
            <a:prstGeom prst="line">
              <a:avLst/>
            </a:prstGeom>
          </p:spPr>
          <p:style>
            <a:lnRef idx="2">
              <a:schemeClr val="accent2"/>
            </a:lnRef>
            <a:fillRef idx="0">
              <a:schemeClr val="accent2"/>
            </a:fillRef>
            <a:effectRef idx="1">
              <a:schemeClr val="accent2"/>
            </a:effectRef>
            <a:fontRef idx="minor">
              <a:schemeClr val="tx1"/>
            </a:fontRef>
          </p:style>
        </p:cxnSp>
        <p:sp>
          <p:nvSpPr>
            <p:cNvPr id="21" name="椭圆 20"/>
            <p:cNvSpPr/>
            <p:nvPr/>
          </p:nvSpPr>
          <p:spPr>
            <a:xfrm>
              <a:off x="6178032" y="264038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6773349" y="330288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F</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6442617" y="403163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K</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9" name="直接连接符 28"/>
            <p:cNvCxnSpPr>
              <a:stCxn id="27" idx="3"/>
              <a:endCxn id="28" idx="0"/>
            </p:cNvCxnSpPr>
            <p:nvPr/>
          </p:nvCxnSpPr>
          <p:spPr>
            <a:xfrm rot="5400000">
              <a:off x="6520153" y="3730002"/>
              <a:ext cx="389461" cy="2138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1" name="直接连接符 30"/>
            <p:cNvCxnSpPr>
              <a:stCxn id="21" idx="5"/>
              <a:endCxn id="27" idx="1"/>
            </p:cNvCxnSpPr>
            <p:nvPr/>
          </p:nvCxnSpPr>
          <p:spPr>
            <a:xfrm rot="16200000" flipH="1">
              <a:off x="6450344" y="2989658"/>
              <a:ext cx="381424" cy="361454"/>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a:stCxn id="7" idx="2"/>
              <a:endCxn id="8" idx="7"/>
            </p:cNvCxnSpPr>
            <p:nvPr/>
          </p:nvCxnSpPr>
          <p:spPr>
            <a:xfrm rot="10800000" flipV="1">
              <a:off x="3682186" y="2044137"/>
              <a:ext cx="1040629" cy="654461"/>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直接连接符 32"/>
            <p:cNvCxnSpPr>
              <a:stCxn id="7" idx="6"/>
              <a:endCxn id="21" idx="1"/>
            </p:cNvCxnSpPr>
            <p:nvPr/>
          </p:nvCxnSpPr>
          <p:spPr>
            <a:xfrm>
              <a:off x="5053545" y="2044138"/>
              <a:ext cx="1172921" cy="654461"/>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97" name="组合 96"/>
          <p:cNvGrpSpPr/>
          <p:nvPr/>
        </p:nvGrpSpPr>
        <p:grpSpPr>
          <a:xfrm>
            <a:off x="1357290" y="2814576"/>
            <a:ext cx="6929486" cy="3686258"/>
            <a:chOff x="1357290" y="2814576"/>
            <a:chExt cx="6929486" cy="3686258"/>
          </a:xfrm>
        </p:grpSpPr>
        <p:sp>
          <p:nvSpPr>
            <p:cNvPr id="49" name="矩形 48"/>
            <p:cNvSpPr/>
            <p:nvPr/>
          </p:nvSpPr>
          <p:spPr>
            <a:xfrm>
              <a:off x="4429124" y="342900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i="1">
                <a:solidFill>
                  <a:srgbClr val="0000FF"/>
                </a:solidFill>
              </a:endParaRPr>
            </a:p>
          </p:txBody>
        </p:sp>
        <p:sp>
          <p:nvSpPr>
            <p:cNvPr id="50" name="矩形 49"/>
            <p:cNvSpPr/>
            <p:nvPr/>
          </p:nvSpPr>
          <p:spPr>
            <a:xfrm>
              <a:off x="4929190" y="342900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1" name="矩形 50"/>
            <p:cNvSpPr/>
            <p:nvPr/>
          </p:nvSpPr>
          <p:spPr>
            <a:xfrm>
              <a:off x="5429256" y="342900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rPr>
                <a:t> </a:t>
              </a:r>
              <a:endParaRPr lang="zh-CN" altLang="en-US" sz="1800" i="1">
                <a:solidFill>
                  <a:srgbClr val="0000FF"/>
                </a:solidFill>
              </a:endParaRPr>
            </a:p>
          </p:txBody>
        </p:sp>
        <p:sp>
          <p:nvSpPr>
            <p:cNvPr id="52" name="矩形 51"/>
            <p:cNvSpPr/>
            <p:nvPr/>
          </p:nvSpPr>
          <p:spPr>
            <a:xfrm>
              <a:off x="2500298" y="435769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i="1">
                <a:solidFill>
                  <a:srgbClr val="0000FF"/>
                </a:solidFill>
              </a:endParaRPr>
            </a:p>
          </p:txBody>
        </p:sp>
        <p:sp>
          <p:nvSpPr>
            <p:cNvPr id="53" name="矩形 52"/>
            <p:cNvSpPr/>
            <p:nvPr/>
          </p:nvSpPr>
          <p:spPr>
            <a:xfrm>
              <a:off x="3000364" y="435769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4" name="矩形 53"/>
            <p:cNvSpPr/>
            <p:nvPr/>
          </p:nvSpPr>
          <p:spPr>
            <a:xfrm>
              <a:off x="3500430" y="435769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rPr>
                <a:t> </a:t>
              </a:r>
              <a:endParaRPr lang="zh-CN" altLang="en-US" sz="1800" i="1">
                <a:solidFill>
                  <a:srgbClr val="0000FF"/>
                </a:solidFill>
              </a:endParaRPr>
            </a:p>
          </p:txBody>
        </p:sp>
        <p:sp>
          <p:nvSpPr>
            <p:cNvPr id="55" name="矩形 54"/>
            <p:cNvSpPr/>
            <p:nvPr/>
          </p:nvSpPr>
          <p:spPr>
            <a:xfrm>
              <a:off x="1357290"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56" name="矩形 55"/>
            <p:cNvSpPr/>
            <p:nvPr/>
          </p:nvSpPr>
          <p:spPr>
            <a:xfrm>
              <a:off x="1857356" y="521495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7" name="矩形 56"/>
            <p:cNvSpPr/>
            <p:nvPr/>
          </p:nvSpPr>
          <p:spPr>
            <a:xfrm>
              <a:off x="2357422"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sp>
          <p:nvSpPr>
            <p:cNvPr id="58" name="矩形 57"/>
            <p:cNvSpPr/>
            <p:nvPr/>
          </p:nvSpPr>
          <p:spPr>
            <a:xfrm>
              <a:off x="3357554"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i="1">
                <a:solidFill>
                  <a:srgbClr val="0000FF"/>
                </a:solidFill>
              </a:endParaRPr>
            </a:p>
          </p:txBody>
        </p:sp>
        <p:sp>
          <p:nvSpPr>
            <p:cNvPr id="59" name="矩形 58"/>
            <p:cNvSpPr/>
            <p:nvPr/>
          </p:nvSpPr>
          <p:spPr>
            <a:xfrm>
              <a:off x="3857620" y="521495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0" name="矩形 59"/>
            <p:cNvSpPr/>
            <p:nvPr/>
          </p:nvSpPr>
          <p:spPr>
            <a:xfrm>
              <a:off x="4357686"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rPr>
                <a:t> </a:t>
              </a:r>
              <a:endParaRPr lang="zh-CN" altLang="en-US" sz="1800" i="1">
                <a:solidFill>
                  <a:srgbClr val="0000FF"/>
                </a:solidFill>
              </a:endParaRPr>
            </a:p>
          </p:txBody>
        </p:sp>
        <p:sp>
          <p:nvSpPr>
            <p:cNvPr id="61" name="矩形 60"/>
            <p:cNvSpPr/>
            <p:nvPr/>
          </p:nvSpPr>
          <p:spPr>
            <a:xfrm>
              <a:off x="2428860"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62" name="矩形 61"/>
            <p:cNvSpPr/>
            <p:nvPr/>
          </p:nvSpPr>
          <p:spPr>
            <a:xfrm>
              <a:off x="2928926"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3" name="矩形 62"/>
            <p:cNvSpPr/>
            <p:nvPr/>
          </p:nvSpPr>
          <p:spPr>
            <a:xfrm>
              <a:off x="3428992"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sp>
          <p:nvSpPr>
            <p:cNvPr id="64" name="矩形 63"/>
            <p:cNvSpPr/>
            <p:nvPr/>
          </p:nvSpPr>
          <p:spPr>
            <a:xfrm>
              <a:off x="4357686"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65" name="矩形 64"/>
            <p:cNvSpPr/>
            <p:nvPr/>
          </p:nvSpPr>
          <p:spPr>
            <a:xfrm>
              <a:off x="4857752"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H</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6" name="矩形 65"/>
            <p:cNvSpPr/>
            <p:nvPr/>
          </p:nvSpPr>
          <p:spPr>
            <a:xfrm>
              <a:off x="5357818"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sp>
          <p:nvSpPr>
            <p:cNvPr id="67" name="矩形 66"/>
            <p:cNvSpPr/>
            <p:nvPr/>
          </p:nvSpPr>
          <p:spPr>
            <a:xfrm>
              <a:off x="6072198" y="435769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68" name="矩形 67"/>
            <p:cNvSpPr/>
            <p:nvPr/>
          </p:nvSpPr>
          <p:spPr>
            <a:xfrm>
              <a:off x="6572264" y="435769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9" name="矩形 68"/>
            <p:cNvSpPr/>
            <p:nvPr/>
          </p:nvSpPr>
          <p:spPr>
            <a:xfrm>
              <a:off x="7072330" y="435769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i="1" smtClean="0">
                  <a:solidFill>
                    <a:srgbClr val="0000FF"/>
                  </a:solidFill>
                </a:rPr>
                <a:t> </a:t>
              </a:r>
              <a:endParaRPr lang="zh-CN" altLang="en-US" sz="1800" i="1">
                <a:solidFill>
                  <a:srgbClr val="0000FF"/>
                </a:solidFill>
              </a:endParaRPr>
            </a:p>
          </p:txBody>
        </p:sp>
        <p:sp>
          <p:nvSpPr>
            <p:cNvPr id="70" name="矩形 69"/>
            <p:cNvSpPr/>
            <p:nvPr/>
          </p:nvSpPr>
          <p:spPr>
            <a:xfrm>
              <a:off x="6786578"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800" i="1">
                <a:solidFill>
                  <a:srgbClr val="0000FF"/>
                </a:solidFill>
              </a:endParaRPr>
            </a:p>
          </p:txBody>
        </p:sp>
        <p:sp>
          <p:nvSpPr>
            <p:cNvPr id="71" name="矩形 70"/>
            <p:cNvSpPr/>
            <p:nvPr/>
          </p:nvSpPr>
          <p:spPr>
            <a:xfrm>
              <a:off x="7286644" y="5214950"/>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2" name="矩形 71"/>
            <p:cNvSpPr/>
            <p:nvPr/>
          </p:nvSpPr>
          <p:spPr>
            <a:xfrm>
              <a:off x="7786710" y="5214950"/>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sp>
          <p:nvSpPr>
            <p:cNvPr id="73" name="矩形 72"/>
            <p:cNvSpPr/>
            <p:nvPr/>
          </p:nvSpPr>
          <p:spPr>
            <a:xfrm>
              <a:off x="6143636"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endParaRPr lang="zh-CN" altLang="en-US" sz="1800" i="1">
                <a:solidFill>
                  <a:srgbClr val="0000FF"/>
                </a:solidFill>
              </a:endParaRPr>
            </a:p>
          </p:txBody>
        </p:sp>
        <p:sp>
          <p:nvSpPr>
            <p:cNvPr id="74" name="矩形 73"/>
            <p:cNvSpPr/>
            <p:nvPr/>
          </p:nvSpPr>
          <p:spPr>
            <a:xfrm>
              <a:off x="6643702" y="6143644"/>
              <a:ext cx="500066"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K</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5" name="矩形 74"/>
            <p:cNvSpPr/>
            <p:nvPr/>
          </p:nvSpPr>
          <p:spPr>
            <a:xfrm>
              <a:off x="7143768" y="6143644"/>
              <a:ext cx="500066"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800" smtClean="0">
                  <a:solidFill>
                    <a:srgbClr val="0000FF"/>
                  </a:solidFill>
                </a:rPr>
                <a:t>∧</a:t>
              </a:r>
              <a:r>
                <a:rPr lang="en-US" altLang="zh-CN" sz="1800" i="1" smtClean="0">
                  <a:solidFill>
                    <a:srgbClr val="0000FF"/>
                  </a:solidFill>
                </a:rPr>
                <a:t> </a:t>
              </a:r>
              <a:endParaRPr lang="zh-CN" altLang="en-US" sz="1800" i="1">
                <a:solidFill>
                  <a:srgbClr val="0000FF"/>
                </a:solidFill>
              </a:endParaRPr>
            </a:p>
          </p:txBody>
        </p:sp>
        <p:cxnSp>
          <p:nvCxnSpPr>
            <p:cNvPr id="77" name="直接箭头连接符 76"/>
            <p:cNvCxnSpPr>
              <a:endCxn id="54" idx="0"/>
            </p:cNvCxnSpPr>
            <p:nvPr/>
          </p:nvCxnSpPr>
          <p:spPr>
            <a:xfrm rot="10800000" flipV="1">
              <a:off x="3750464" y="3643316"/>
              <a:ext cx="892975" cy="71437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9" name="直接箭头连接符 78"/>
            <p:cNvCxnSpPr/>
            <p:nvPr/>
          </p:nvCxnSpPr>
          <p:spPr>
            <a:xfrm rot="5400000">
              <a:off x="2250265" y="4679165"/>
              <a:ext cx="714380" cy="35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1" name="直接箭头连接符 80"/>
            <p:cNvCxnSpPr>
              <a:endCxn id="59" idx="0"/>
            </p:cNvCxnSpPr>
            <p:nvPr/>
          </p:nvCxnSpPr>
          <p:spPr>
            <a:xfrm rot="16200000" flipH="1">
              <a:off x="3625446" y="4732743"/>
              <a:ext cx="642942" cy="3214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3" name="直接箭头连接符 82"/>
            <p:cNvCxnSpPr/>
            <p:nvPr/>
          </p:nvCxnSpPr>
          <p:spPr>
            <a:xfrm rot="5400000">
              <a:off x="3178959" y="5607859"/>
              <a:ext cx="642942" cy="28575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5" name="直接箭头连接符 84"/>
            <p:cNvCxnSpPr>
              <a:endCxn id="65" idx="0"/>
            </p:cNvCxnSpPr>
            <p:nvPr/>
          </p:nvCxnSpPr>
          <p:spPr>
            <a:xfrm rot="16200000" flipH="1">
              <a:off x="4518421" y="5554280"/>
              <a:ext cx="714380" cy="4643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7" name="直接箭头连接符 86"/>
            <p:cNvCxnSpPr>
              <a:endCxn id="71" idx="0"/>
            </p:cNvCxnSpPr>
            <p:nvPr/>
          </p:nvCxnSpPr>
          <p:spPr>
            <a:xfrm rot="16200000" flipH="1">
              <a:off x="7090189" y="4768462"/>
              <a:ext cx="642942" cy="25003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直接箭头连接符 88"/>
            <p:cNvCxnSpPr>
              <a:endCxn id="74" idx="0"/>
            </p:cNvCxnSpPr>
            <p:nvPr/>
          </p:nvCxnSpPr>
          <p:spPr>
            <a:xfrm rot="5400000">
              <a:off x="6625843" y="5697157"/>
              <a:ext cx="714380" cy="17859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3" name="直接箭头连接符 92"/>
            <p:cNvCxnSpPr/>
            <p:nvPr/>
          </p:nvCxnSpPr>
          <p:spPr>
            <a:xfrm>
              <a:off x="5786446" y="3643314"/>
              <a:ext cx="857256" cy="71438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5" name="直接箭头连接符 94"/>
            <p:cNvCxnSpPr/>
            <p:nvPr/>
          </p:nvCxnSpPr>
          <p:spPr>
            <a:xfrm rot="16200000" flipH="1">
              <a:off x="4536281" y="3107529"/>
              <a:ext cx="428628" cy="21431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6" name="TextBox 95"/>
            <p:cNvSpPr txBox="1"/>
            <p:nvPr/>
          </p:nvSpPr>
          <p:spPr>
            <a:xfrm>
              <a:off x="4357686" y="2814576"/>
              <a:ext cx="357190"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98" name="右弧形箭头 97"/>
          <p:cNvSpPr/>
          <p:nvPr/>
        </p:nvSpPr>
        <p:spPr>
          <a:xfrm>
            <a:off x="6000760" y="2000240"/>
            <a:ext cx="428628" cy="1285884"/>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76" name="TextBox 75"/>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1214414" y="571480"/>
            <a:ext cx="7391422" cy="400110"/>
          </a:xfrm>
          <a:prstGeom prst="rect">
            <a:avLst/>
          </a:prstGeom>
          <a:noFill/>
          <a:ln w="9525">
            <a:noFill/>
            <a:miter lim="800000"/>
          </a:ln>
        </p:spPr>
        <p:txBody>
          <a:bodyPr wrap="square">
            <a:spAutoFit/>
          </a:bodyPr>
          <a:lstStyle/>
          <a:p>
            <a:pPr>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在</a:t>
            </a:r>
            <a:r>
              <a:rPr lang="zh-CN" altLang="en-US" sz="2000">
                <a:solidFill>
                  <a:srgbClr val="0000FF"/>
                </a:solidFill>
                <a:ea typeface="楷体" panose="02010609060101010101" pitchFamily="49" charset="-122"/>
                <a:cs typeface="Times New Roman" panose="02020603050405020304" pitchFamily="18" charset="0"/>
              </a:rPr>
              <a:t>二</a:t>
            </a:r>
            <a:r>
              <a:rPr lang="zh-CN" altLang="en-US" sz="2000" smtClean="0">
                <a:solidFill>
                  <a:srgbClr val="0000FF"/>
                </a:solidFill>
                <a:ea typeface="楷体" panose="02010609060101010101" pitchFamily="49" charset="-122"/>
                <a:cs typeface="Times New Roman" panose="02020603050405020304" pitchFamily="18" charset="0"/>
              </a:rPr>
              <a:t>叉链存储</a:t>
            </a:r>
            <a:r>
              <a:rPr lang="zh-CN" altLang="en-US" sz="2000" dirty="0">
                <a:solidFill>
                  <a:srgbClr val="0000FF"/>
                </a:solidFill>
                <a:ea typeface="楷体" panose="02010609060101010101" pitchFamily="49" charset="-122"/>
                <a:cs typeface="Times New Roman" panose="02020603050405020304" pitchFamily="18" charset="0"/>
              </a:rPr>
              <a:t>中，结点</a:t>
            </a:r>
            <a:r>
              <a:rPr lang="zh-CN" altLang="en-US" sz="2000">
                <a:solidFill>
                  <a:srgbClr val="0000FF"/>
                </a:solidFill>
                <a:ea typeface="楷体" panose="02010609060101010101" pitchFamily="49" charset="-122"/>
                <a:cs typeface="Times New Roman" panose="02020603050405020304" pitchFamily="18" charset="0"/>
              </a:rPr>
              <a:t>的</a:t>
            </a:r>
            <a:r>
              <a:rPr lang="zh-CN" altLang="en-US" sz="2000" smtClean="0">
                <a:solidFill>
                  <a:srgbClr val="0000FF"/>
                </a:solidFill>
                <a:ea typeface="楷体" panose="02010609060101010101" pitchFamily="49" charset="-122"/>
                <a:cs typeface="Times New Roman" panose="02020603050405020304" pitchFamily="18" charset="0"/>
              </a:rPr>
              <a:t>类型声明如下</a:t>
            </a:r>
            <a:r>
              <a:rPr lang="zh-CN" altLang="en-US" sz="2000" dirty="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52228" name="Text Box 4"/>
          <p:cNvSpPr txBox="1">
            <a:spLocks noChangeArrowheads="1"/>
          </p:cNvSpPr>
          <p:nvPr/>
        </p:nvSpPr>
        <p:spPr bwMode="auto">
          <a:xfrm>
            <a:off x="1785918" y="1357298"/>
            <a:ext cx="6286544" cy="147151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lIns="216000" tIns="180000" bIns="180000">
            <a:spAutoFit/>
          </a:bodyPr>
          <a:lstStyle/>
          <a:p>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typedef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struct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tnode</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ElemType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data;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50"/>
                </a:solidFill>
                <a:latin typeface="Consolas" panose="020B0609020204030204" pitchFamily="49" charset="0"/>
                <a:ea typeface="仿宋" panose="02010609060101010101" pitchFamily="49" charset="-122"/>
                <a:cs typeface="Consolas" panose="020B0609020204030204" pitchFamily="49" charset="0"/>
              </a:rPr>
              <a:t>数据域</a:t>
            </a:r>
            <a:endParaRPr lang="zh-CN" altLang="en-US" sz="1800" dirty="0">
              <a:solidFill>
                <a:srgbClr val="00B050"/>
              </a:solidFill>
              <a:latin typeface="Consolas" panose="020B0609020204030204" pitchFamily="49" charset="0"/>
              <a:ea typeface="仿宋" panose="02010609060101010101" pitchFamily="49" charset="-122"/>
              <a:cs typeface="Consolas" panose="020B0609020204030204" pitchFamily="49" charset="0"/>
            </a:endParaRPr>
          </a:p>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tnode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rchild</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B050"/>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rgbClr val="00B050"/>
                </a:solidFill>
                <a:latin typeface="Consolas" panose="020B0609020204030204" pitchFamily="49" charset="0"/>
                <a:ea typeface="仿宋" panose="02010609060101010101" pitchFamily="49" charset="-122"/>
                <a:cs typeface="Consolas" panose="020B0609020204030204" pitchFamily="49" charset="0"/>
              </a:rPr>
              <a:t>指针域</a:t>
            </a:r>
            <a:endParaRPr lang="zh-CN" altLang="en-US" sz="1800" dirty="0">
              <a:solidFill>
                <a:srgbClr val="00B050"/>
              </a:solidFill>
              <a:latin typeface="Consolas" panose="020B0609020204030204" pitchFamily="49" charset="0"/>
              <a:ea typeface="仿宋" panose="02010609060101010101" pitchFamily="49" charset="-122"/>
              <a:cs typeface="Consolas" panose="020B0609020204030204" pitchFamily="49" charset="0"/>
            </a:endParaRPr>
          </a:p>
          <a:p>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FF0000"/>
                </a:solidFill>
                <a:latin typeface="Consolas" panose="020B0609020204030204" pitchFamily="49" charset="0"/>
                <a:ea typeface="仿宋" panose="02010609060101010101" pitchFamily="49" charset="-122"/>
                <a:cs typeface="Consolas" panose="020B0609020204030204" pitchFamily="49" charset="0"/>
              </a:rPr>
              <a:t>BTNode</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229" name="Text Box 5"/>
          <p:cNvSpPr txBox="1">
            <a:spLocks noChangeArrowheads="1"/>
          </p:cNvSpPr>
          <p:nvPr/>
        </p:nvSpPr>
        <p:spPr bwMode="auto">
          <a:xfrm>
            <a:off x="1214414" y="3214686"/>
            <a:ext cx="7643866" cy="2246769"/>
          </a:xfrm>
          <a:prstGeom prst="rect">
            <a:avLst/>
          </a:prstGeom>
          <a:noFill/>
          <a:ln w="9525">
            <a:noFill/>
            <a:miter lim="800000"/>
          </a:ln>
        </p:spPr>
        <p:txBody>
          <a:bodyPr wrap="square">
            <a:spAutoFit/>
          </a:bodyPr>
          <a:lstStyle/>
          <a:p>
            <a:pPr marL="457200" indent="-457200">
              <a:spcBef>
                <a:spcPct val="50000"/>
              </a:spcBef>
              <a:buBlip>
                <a:blip r:embed="rId1"/>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data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表示数据域，用于存储放入结点值（默认情况下为单个</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字母</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spcBef>
                <a:spcPct val="50000"/>
              </a:spcBef>
              <a:buBlip>
                <a:blip r:embed="rId1"/>
              </a:buBlip>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lchild</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rchild</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分别表示左指针域和右指针域，分别存储左孩子和右孩子结点（即左、右子树的根结点）的存储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地址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spcBef>
                <a:spcPct val="50000"/>
              </a:spcBef>
              <a:buBlip>
                <a:blip r:embed="rId1"/>
              </a:buBlip>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某结点不存在左或右孩子时，其</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lchild</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rchild</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指针域取特殊值</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NULL</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14296" y="2357430"/>
            <a:ext cx="553998" cy="2286016"/>
          </a:xfrm>
          <a:prstGeom prst="rect">
            <a:avLst/>
          </a:prstGeom>
          <a:noFill/>
        </p:spPr>
        <p:txBody>
          <a:bodyPr vert="eaVert" wrap="square" rtlCol="0">
            <a:spAutoFit/>
          </a:bodyPr>
          <a:lstStyle/>
          <a:p>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6.2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 叉 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071670" y="357166"/>
            <a:ext cx="5500726" cy="58477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6.3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递归算法设计方法</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54275" name="Text Box 3"/>
          <p:cNvSpPr txBox="1">
            <a:spLocks noChangeArrowheads="1"/>
          </p:cNvSpPr>
          <p:nvPr/>
        </p:nvSpPr>
        <p:spPr bwMode="auto">
          <a:xfrm>
            <a:off x="1285852" y="1357298"/>
            <a:ext cx="3748084"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6.3.1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什么</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是递归</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4276" name="Text Box 4"/>
          <p:cNvSpPr txBox="1">
            <a:spLocks noChangeArrowheads="1"/>
          </p:cNvSpPr>
          <p:nvPr/>
        </p:nvSpPr>
        <p:spPr bwMode="auto">
          <a:xfrm>
            <a:off x="1643042" y="2357430"/>
            <a:ext cx="7143800" cy="2451953"/>
          </a:xfrm>
          <a:prstGeom prst="rect">
            <a:avLst/>
          </a:prstGeom>
          <a:noFill/>
          <a:ln w="9525">
            <a:noFill/>
            <a:miter lim="800000"/>
          </a:ln>
        </p:spPr>
        <p:txBody>
          <a:bodyPr wrap="square">
            <a:spAutoFit/>
          </a:bodyPr>
          <a:lstStyle/>
          <a:p>
            <a:pPr marL="457200" indent="-457200">
              <a:lnSpc>
                <a:spcPts val="3200"/>
              </a:lnSpc>
              <a:spcBef>
                <a:spcPct val="50000"/>
              </a:spcBef>
              <a:buBlip>
                <a:blip r:embed="rId1"/>
              </a:buBlip>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定义一个过程或函数时出现调用本过程或本函数的成分，称之为</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递归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调用自身，称之为</a:t>
            </a:r>
            <a:r>
              <a:rPr lang="zh-CN" altLang="en-US" sz="2000" dirty="0">
                <a:solidFill>
                  <a:srgbClr val="FF00FF"/>
                </a:solidFill>
                <a:latin typeface="Consolas" panose="020B0609020204030204" pitchFamily="49" charset="0"/>
                <a:ea typeface="楷体" panose="02010609060101010101" pitchFamily="49" charset="-122"/>
                <a:cs typeface="Consolas" panose="020B0609020204030204" pitchFamily="49" charset="0"/>
              </a:rPr>
              <a:t>直接递归</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。若过程或函数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调用过程或函数</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，而</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q</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又调用</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p</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称之为</a:t>
            </a:r>
            <a:r>
              <a:rPr lang="zh-CN" altLang="en-US" sz="2000"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间接递归</a:t>
            </a: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nSpc>
                <a:spcPts val="3200"/>
              </a:lnSpc>
              <a:spcBef>
                <a:spcPct val="50000"/>
              </a:spcBef>
              <a:buBlip>
                <a:blip r:embed="rId1"/>
              </a:buBlip>
            </a:pPr>
            <a:r>
              <a:rPr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后面主要</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介绍直接递归。</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225580" y="630249"/>
            <a:ext cx="7129462" cy="400110"/>
          </a:xfrm>
          <a:prstGeom prst="rect">
            <a:avLst/>
          </a:prstGeom>
          <a:noFill/>
          <a:ln w="9525">
            <a:noFill/>
            <a:miter lim="800000"/>
          </a:ln>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例如，有以下递归函数：</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299" name="Text Box 3"/>
          <p:cNvSpPr txBox="1">
            <a:spLocks noChangeArrowheads="1"/>
          </p:cNvSpPr>
          <p:nvPr/>
        </p:nvSpPr>
        <p:spPr bwMode="auto">
          <a:xfrm>
            <a:off x="1285852" y="2791726"/>
            <a:ext cx="7129462" cy="400110"/>
          </a:xfrm>
          <a:prstGeom prst="rect">
            <a:avLst/>
          </a:prstGeom>
          <a:noFill/>
          <a:ln w="9525">
            <a:noFill/>
            <a:miter lim="800000"/>
          </a:ln>
        </p:spPr>
        <p:txBody>
          <a:bodyPr>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对应的求解</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的递归算法</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300" name="Text Box 4"/>
          <p:cNvSpPr txBox="1">
            <a:spLocks noChangeArrowheads="1"/>
          </p:cNvSpPr>
          <p:nvPr/>
        </p:nvSpPr>
        <p:spPr bwMode="auto">
          <a:xfrm>
            <a:off x="1370042" y="1206512"/>
            <a:ext cx="4845032" cy="1250494"/>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2">
            <a:schemeClr val="accent6"/>
          </a:fillRef>
          <a:effectRef idx="1">
            <a:schemeClr val="accent6"/>
          </a:effectRef>
          <a:fontRef idx="minor">
            <a:schemeClr val="dk1"/>
          </a:fontRef>
        </p:style>
        <p:txBody>
          <a:bodyPr wrap="square" lIns="252000" tIns="144000" bIns="180000">
            <a:spAutoFit/>
          </a:bodyPr>
          <a:lstStyle/>
          <a:p>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(1)=1</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(2)=1</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  </a:t>
            </a:r>
            <a:r>
              <a:rPr lang="en-US" altLang="zh-CN" sz="20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i="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301" name="Text Box 5"/>
          <p:cNvSpPr txBox="1">
            <a:spLocks noChangeArrowheads="1"/>
          </p:cNvSpPr>
          <p:nvPr/>
        </p:nvSpPr>
        <p:spPr bwMode="auto">
          <a:xfrm>
            <a:off x="1500166" y="3434668"/>
            <a:ext cx="5000660" cy="2137472"/>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lIns="180000" tIns="144000" bIns="144000">
            <a:spAutoFit/>
          </a:bodyPr>
          <a:lstStyle/>
          <a:p>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fun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int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if (</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 || </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return(1);</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else</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fun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)+fun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214414" y="214290"/>
            <a:ext cx="2643206" cy="400110"/>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计算</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fun(5)</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过程： </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1285852" y="714356"/>
            <a:ext cx="1500198"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fun(5)</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6" name="组合 65"/>
          <p:cNvGrpSpPr/>
          <p:nvPr/>
        </p:nvGrpSpPr>
        <p:grpSpPr>
          <a:xfrm>
            <a:off x="5500694" y="2428867"/>
            <a:ext cx="3714776" cy="1328196"/>
            <a:chOff x="5500694" y="2428867"/>
            <a:chExt cx="3714776" cy="1328196"/>
          </a:xfrm>
        </p:grpSpPr>
        <p:sp>
          <p:nvSpPr>
            <p:cNvPr id="15" name="TextBox 14"/>
            <p:cNvSpPr txBox="1"/>
            <p:nvPr/>
          </p:nvSpPr>
          <p:spPr>
            <a:xfrm>
              <a:off x="5786446" y="3387731"/>
              <a:ext cx="3429024"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fun(3) = fun(2) + fun(1)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1" name="直接箭头连接符 20"/>
            <p:cNvCxnSpPr/>
            <p:nvPr/>
          </p:nvCxnSpPr>
          <p:spPr>
            <a:xfrm rot="5400000">
              <a:off x="5618099" y="2882173"/>
              <a:ext cx="907405" cy="7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500694" y="2643976"/>
              <a:ext cx="571504"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9" name="组合 68"/>
          <p:cNvGrpSpPr/>
          <p:nvPr/>
        </p:nvGrpSpPr>
        <p:grpSpPr>
          <a:xfrm>
            <a:off x="6072198" y="1714488"/>
            <a:ext cx="1136068" cy="1602599"/>
            <a:chOff x="6072198" y="1714488"/>
            <a:chExt cx="1136068" cy="1602599"/>
          </a:xfrm>
        </p:grpSpPr>
        <p:cxnSp>
          <p:nvCxnSpPr>
            <p:cNvPr id="24" name="直接箭头连接符 23"/>
            <p:cNvCxnSpPr/>
            <p:nvPr/>
          </p:nvCxnSpPr>
          <p:spPr>
            <a:xfrm rot="5400000" flipH="1" flipV="1">
              <a:off x="5842006" y="2872581"/>
              <a:ext cx="888219" cy="794"/>
            </a:xfrm>
            <a:prstGeom prst="straightConnector1">
              <a:avLst/>
            </a:prstGeom>
            <a:ln>
              <a:solidFill>
                <a:srgbClr val="FF00FF"/>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6351010" y="2643976"/>
              <a:ext cx="857256"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6072198" y="1714488"/>
              <a:ext cx="42862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50" name="组合 49"/>
          <p:cNvGrpSpPr/>
          <p:nvPr/>
        </p:nvGrpSpPr>
        <p:grpSpPr>
          <a:xfrm>
            <a:off x="3286116" y="3745715"/>
            <a:ext cx="3643338" cy="1511546"/>
            <a:chOff x="3286116" y="3745715"/>
            <a:chExt cx="3643338" cy="1511546"/>
          </a:xfrm>
        </p:grpSpPr>
        <p:sp>
          <p:nvSpPr>
            <p:cNvPr id="10" name="TextBox 9"/>
            <p:cNvSpPr txBox="1"/>
            <p:nvPr/>
          </p:nvSpPr>
          <p:spPr>
            <a:xfrm>
              <a:off x="3500430" y="4887929"/>
              <a:ext cx="3429024"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fun(3) = fun(2) + fun(1)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8" name="直接箭头连接符 27"/>
            <p:cNvCxnSpPr/>
            <p:nvPr/>
          </p:nvCxnSpPr>
          <p:spPr>
            <a:xfrm rot="5400000">
              <a:off x="3286116" y="4316425"/>
              <a:ext cx="114300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286116" y="4172755"/>
              <a:ext cx="571504"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49" name="组合 48"/>
          <p:cNvGrpSpPr/>
          <p:nvPr/>
        </p:nvGrpSpPr>
        <p:grpSpPr>
          <a:xfrm>
            <a:off x="2266798" y="2428867"/>
            <a:ext cx="3376772" cy="1328196"/>
            <a:chOff x="2266798" y="2428867"/>
            <a:chExt cx="3376772" cy="1328196"/>
          </a:xfrm>
        </p:grpSpPr>
        <p:sp>
          <p:nvSpPr>
            <p:cNvPr id="9" name="TextBox 8"/>
            <p:cNvSpPr txBox="1"/>
            <p:nvPr/>
          </p:nvSpPr>
          <p:spPr>
            <a:xfrm>
              <a:off x="2428860" y="3387731"/>
              <a:ext cx="321471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fun(4) = fun(3) + fun(2)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36" name="直接箭头连接符 35"/>
            <p:cNvCxnSpPr/>
            <p:nvPr/>
          </p:nvCxnSpPr>
          <p:spPr>
            <a:xfrm rot="5400000">
              <a:off x="2404183" y="2882173"/>
              <a:ext cx="90661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2266798" y="2643182"/>
              <a:ext cx="571504"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=4</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5" name="组合 64"/>
          <p:cNvGrpSpPr/>
          <p:nvPr/>
        </p:nvGrpSpPr>
        <p:grpSpPr>
          <a:xfrm>
            <a:off x="2857488" y="1714488"/>
            <a:ext cx="1195260" cy="1601805"/>
            <a:chOff x="2857488" y="1714488"/>
            <a:chExt cx="1195260" cy="1601805"/>
          </a:xfrm>
        </p:grpSpPr>
        <p:sp>
          <p:nvSpPr>
            <p:cNvPr id="27" name="TextBox 26"/>
            <p:cNvSpPr txBox="1"/>
            <p:nvPr/>
          </p:nvSpPr>
          <p:spPr>
            <a:xfrm>
              <a:off x="2857488" y="1714488"/>
              <a:ext cx="42862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3</a:t>
              </a: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38" name="直接箭头连接符 37"/>
            <p:cNvCxnSpPr/>
            <p:nvPr/>
          </p:nvCxnSpPr>
          <p:spPr>
            <a:xfrm rot="5400000" flipH="1" flipV="1">
              <a:off x="2628090" y="2872581"/>
              <a:ext cx="887425" cy="0"/>
            </a:xfrm>
            <a:prstGeom prst="straightConnector1">
              <a:avLst/>
            </a:prstGeom>
            <a:ln>
              <a:solidFill>
                <a:srgbClr val="FF00FF"/>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3195492" y="2643182"/>
              <a:ext cx="857256"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48" name="组合 47"/>
          <p:cNvGrpSpPr/>
          <p:nvPr/>
        </p:nvGrpSpPr>
        <p:grpSpPr>
          <a:xfrm>
            <a:off x="1071538" y="1071546"/>
            <a:ext cx="5929354" cy="1285884"/>
            <a:chOff x="1071538" y="1071546"/>
            <a:chExt cx="5929354" cy="1285884"/>
          </a:xfrm>
        </p:grpSpPr>
        <p:sp>
          <p:nvSpPr>
            <p:cNvPr id="8" name="TextBox 7"/>
            <p:cNvSpPr txBox="1"/>
            <p:nvPr/>
          </p:nvSpPr>
          <p:spPr>
            <a:xfrm>
              <a:off x="1285852" y="1988098"/>
              <a:ext cx="5715040"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fun(5) = fun(4)         +           fun(3)</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44" name="直接箭头连接符 43"/>
            <p:cNvCxnSpPr/>
            <p:nvPr/>
          </p:nvCxnSpPr>
          <p:spPr>
            <a:xfrm rot="5400000">
              <a:off x="1208923" y="1524852"/>
              <a:ext cx="90661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1071538" y="1285861"/>
              <a:ext cx="571504" cy="369332"/>
            </a:xfrm>
            <a:prstGeom prst="rect">
              <a:avLst/>
            </a:prstGeom>
            <a:noFill/>
          </p:spPr>
          <p:txBody>
            <a:bodyPr wrap="square" rtlCol="0">
              <a:spAutoFit/>
            </a:bodyPr>
            <a:lstStyle/>
            <a:p>
              <a:r>
                <a:rPr lang="en-US" altLang="zh-CN" sz="1800" i="1"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=5</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3" name="组合 62"/>
          <p:cNvGrpSpPr/>
          <p:nvPr/>
        </p:nvGrpSpPr>
        <p:grpSpPr>
          <a:xfrm>
            <a:off x="3857620" y="3131106"/>
            <a:ext cx="1000132" cy="1685384"/>
            <a:chOff x="3857620" y="3131106"/>
            <a:chExt cx="1000132" cy="1685384"/>
          </a:xfrm>
        </p:grpSpPr>
        <p:cxnSp>
          <p:nvCxnSpPr>
            <p:cNvPr id="30" name="直接箭头连接符 29"/>
            <p:cNvCxnSpPr/>
            <p:nvPr/>
          </p:nvCxnSpPr>
          <p:spPr>
            <a:xfrm rot="16200000" flipV="1">
              <a:off x="3519565" y="4286776"/>
              <a:ext cx="1059428" cy="0"/>
            </a:xfrm>
            <a:prstGeom prst="straightConnector1">
              <a:avLst/>
            </a:prstGeom>
            <a:ln>
              <a:solidFill>
                <a:srgbClr val="FF00FF"/>
              </a:solidFill>
              <a:tailEnd type="arrow"/>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4000496" y="4172755"/>
              <a:ext cx="857256"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Box 54"/>
            <p:cNvSpPr txBox="1"/>
            <p:nvPr/>
          </p:nvSpPr>
          <p:spPr>
            <a:xfrm>
              <a:off x="3857620" y="3131106"/>
              <a:ext cx="42862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2</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4" name="组合 63"/>
          <p:cNvGrpSpPr/>
          <p:nvPr/>
        </p:nvGrpSpPr>
        <p:grpSpPr>
          <a:xfrm>
            <a:off x="4714876" y="3117122"/>
            <a:ext cx="928694" cy="1324152"/>
            <a:chOff x="4714876" y="3117122"/>
            <a:chExt cx="928694" cy="1324152"/>
          </a:xfrm>
        </p:grpSpPr>
        <p:sp>
          <p:nvSpPr>
            <p:cNvPr id="53" name="任意多边形 52"/>
            <p:cNvSpPr/>
            <p:nvPr/>
          </p:nvSpPr>
          <p:spPr>
            <a:xfrm>
              <a:off x="4835304" y="3714752"/>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54" name="TextBox 53"/>
            <p:cNvSpPr txBox="1"/>
            <p:nvPr/>
          </p:nvSpPr>
          <p:spPr>
            <a:xfrm>
              <a:off x="4714876" y="4071942"/>
              <a:ext cx="928694"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TextBox 55"/>
            <p:cNvSpPr txBox="1"/>
            <p:nvPr/>
          </p:nvSpPr>
          <p:spPr>
            <a:xfrm>
              <a:off x="4929190" y="3117122"/>
              <a:ext cx="42862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1" name="组合 60"/>
          <p:cNvGrpSpPr/>
          <p:nvPr/>
        </p:nvGrpSpPr>
        <p:grpSpPr>
          <a:xfrm>
            <a:off x="4714876" y="4605178"/>
            <a:ext cx="928694" cy="1497197"/>
            <a:chOff x="4714876" y="4605178"/>
            <a:chExt cx="928694" cy="1497197"/>
          </a:xfrm>
        </p:grpSpPr>
        <p:sp>
          <p:nvSpPr>
            <p:cNvPr id="11" name="任意多边形 10"/>
            <p:cNvSpPr/>
            <p:nvPr/>
          </p:nvSpPr>
          <p:spPr>
            <a:xfrm>
              <a:off x="4835304" y="5252050"/>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2" name="TextBox 11"/>
            <p:cNvSpPr txBox="1"/>
            <p:nvPr/>
          </p:nvSpPr>
          <p:spPr>
            <a:xfrm>
              <a:off x="4714876" y="5733043"/>
              <a:ext cx="928694"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TextBox 56"/>
            <p:cNvSpPr txBox="1"/>
            <p:nvPr/>
          </p:nvSpPr>
          <p:spPr>
            <a:xfrm>
              <a:off x="4883878" y="4605178"/>
              <a:ext cx="42862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2" name="组合 61"/>
          <p:cNvGrpSpPr/>
          <p:nvPr/>
        </p:nvGrpSpPr>
        <p:grpSpPr>
          <a:xfrm>
            <a:off x="5786446" y="4604257"/>
            <a:ext cx="928694" cy="1491187"/>
            <a:chOff x="5786446" y="4604257"/>
            <a:chExt cx="928694" cy="1491187"/>
          </a:xfrm>
        </p:grpSpPr>
        <p:sp>
          <p:nvSpPr>
            <p:cNvPr id="13" name="任意多边形 12"/>
            <p:cNvSpPr/>
            <p:nvPr/>
          </p:nvSpPr>
          <p:spPr>
            <a:xfrm>
              <a:off x="5906874" y="5245119"/>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4" name="TextBox 13"/>
            <p:cNvSpPr txBox="1"/>
            <p:nvPr/>
          </p:nvSpPr>
          <p:spPr>
            <a:xfrm>
              <a:off x="5786446" y="5726112"/>
              <a:ext cx="928694"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TextBox 57"/>
            <p:cNvSpPr txBox="1"/>
            <p:nvPr/>
          </p:nvSpPr>
          <p:spPr>
            <a:xfrm>
              <a:off x="6000760" y="4604257"/>
              <a:ext cx="42862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7" name="组合 66"/>
          <p:cNvGrpSpPr/>
          <p:nvPr/>
        </p:nvGrpSpPr>
        <p:grpSpPr>
          <a:xfrm>
            <a:off x="7000892" y="3072731"/>
            <a:ext cx="928694" cy="1405643"/>
            <a:chOff x="7000892" y="3072731"/>
            <a:chExt cx="928694" cy="1405643"/>
          </a:xfrm>
        </p:grpSpPr>
        <p:sp>
          <p:nvSpPr>
            <p:cNvPr id="16" name="任意多边形 15"/>
            <p:cNvSpPr/>
            <p:nvPr/>
          </p:nvSpPr>
          <p:spPr>
            <a:xfrm>
              <a:off x="7121320" y="3751852"/>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7" name="TextBox 16"/>
            <p:cNvSpPr txBox="1"/>
            <p:nvPr/>
          </p:nvSpPr>
          <p:spPr>
            <a:xfrm>
              <a:off x="7000892" y="4109042"/>
              <a:ext cx="928694"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TextBox 58"/>
            <p:cNvSpPr txBox="1"/>
            <p:nvPr/>
          </p:nvSpPr>
          <p:spPr>
            <a:xfrm>
              <a:off x="7169894" y="3072731"/>
              <a:ext cx="42862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68" name="组合 67"/>
          <p:cNvGrpSpPr/>
          <p:nvPr/>
        </p:nvGrpSpPr>
        <p:grpSpPr>
          <a:xfrm>
            <a:off x="8072462" y="3071810"/>
            <a:ext cx="928694" cy="1399633"/>
            <a:chOff x="8072462" y="3071810"/>
            <a:chExt cx="928694" cy="1399633"/>
          </a:xfrm>
        </p:grpSpPr>
        <p:sp>
          <p:nvSpPr>
            <p:cNvPr id="18" name="任意多边形 17"/>
            <p:cNvSpPr/>
            <p:nvPr/>
          </p:nvSpPr>
          <p:spPr>
            <a:xfrm>
              <a:off x="8192890" y="3744921"/>
              <a:ext cx="522514" cy="346166"/>
            </a:xfrm>
            <a:custGeom>
              <a:avLst/>
              <a:gdLst>
                <a:gd name="connsiteX0" fmla="*/ 0 w 522514"/>
                <a:gd name="connsiteY0" fmla="*/ 78377 h 346166"/>
                <a:gd name="connsiteX1" fmla="*/ 143691 w 522514"/>
                <a:gd name="connsiteY1" fmla="*/ 313509 h 346166"/>
                <a:gd name="connsiteX2" fmla="*/ 444137 w 522514"/>
                <a:gd name="connsiteY2" fmla="*/ 274320 h 346166"/>
                <a:gd name="connsiteX3" fmla="*/ 522514 w 522514"/>
                <a:gd name="connsiteY3" fmla="*/ 0 h 346166"/>
              </a:gdLst>
              <a:ahLst/>
              <a:cxnLst>
                <a:cxn ang="0">
                  <a:pos x="connsiteX0" y="connsiteY0"/>
                </a:cxn>
                <a:cxn ang="0">
                  <a:pos x="connsiteX1" y="connsiteY1"/>
                </a:cxn>
                <a:cxn ang="0">
                  <a:pos x="connsiteX2" y="connsiteY2"/>
                </a:cxn>
                <a:cxn ang="0">
                  <a:pos x="connsiteX3" y="connsiteY3"/>
                </a:cxn>
              </a:cxnLst>
              <a:rect l="l" t="t" r="r" b="b"/>
              <a:pathLst>
                <a:path w="522514" h="346166">
                  <a:moveTo>
                    <a:pt x="0" y="78377"/>
                  </a:moveTo>
                  <a:cubicBezTo>
                    <a:pt x="34834" y="179614"/>
                    <a:pt x="69668" y="280852"/>
                    <a:pt x="143691" y="313509"/>
                  </a:cubicBezTo>
                  <a:cubicBezTo>
                    <a:pt x="217714" y="346166"/>
                    <a:pt x="381000" y="326571"/>
                    <a:pt x="444137" y="274320"/>
                  </a:cubicBezTo>
                  <a:cubicBezTo>
                    <a:pt x="507274" y="222069"/>
                    <a:pt x="514894" y="111034"/>
                    <a:pt x="522514" y="0"/>
                  </a:cubicBezTo>
                </a:path>
              </a:pathLst>
            </a:custGeom>
            <a:ln>
              <a:solidFill>
                <a:srgbClr val="FF00FF"/>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9" name="TextBox 18"/>
            <p:cNvSpPr txBox="1"/>
            <p:nvPr/>
          </p:nvSpPr>
          <p:spPr>
            <a:xfrm>
              <a:off x="8072462" y="4102111"/>
              <a:ext cx="928694"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TextBox 59"/>
            <p:cNvSpPr txBox="1"/>
            <p:nvPr/>
          </p:nvSpPr>
          <p:spPr>
            <a:xfrm>
              <a:off x="8286776" y="3071810"/>
              <a:ext cx="428628" cy="369332"/>
            </a:xfrm>
            <a:prstGeom prst="rect">
              <a:avLst/>
            </a:prstGeom>
            <a:noFill/>
          </p:spPr>
          <p:txBody>
            <a:bodyPr wrap="square" rtlCol="0">
              <a:spAutoFit/>
            </a:bodyPr>
            <a:lstStyle/>
            <a:p>
              <a:r>
                <a:rPr lang="en-US" altLang="zh-CN" sz="1800" smtClean="0">
                  <a:solidFill>
                    <a:srgbClr val="0000FF"/>
                  </a:solidFill>
                  <a:latin typeface="Consolas" panose="020B0609020204030204" pitchFamily="49" charset="0"/>
                  <a:cs typeface="Consolas" panose="020B0609020204030204" pitchFamily="49" charset="0"/>
                </a:rPr>
                <a:t>1</a:t>
              </a:r>
              <a:endParaRPr lang="zh-CN" altLang="en-US" sz="1800">
                <a:solidFill>
                  <a:srgbClr val="0000FF"/>
                </a:solidFill>
                <a:latin typeface="Consolas" panose="020B0609020204030204" pitchFamily="49" charset="0"/>
                <a:cs typeface="Consolas" panose="020B0609020204030204" pitchFamily="49" charset="0"/>
              </a:endParaRPr>
            </a:p>
          </p:txBody>
        </p:sp>
      </p:grpSp>
      <p:grpSp>
        <p:nvGrpSpPr>
          <p:cNvPr id="71" name="组合 70"/>
          <p:cNvGrpSpPr/>
          <p:nvPr/>
        </p:nvGrpSpPr>
        <p:grpSpPr>
          <a:xfrm>
            <a:off x="1876543" y="649070"/>
            <a:ext cx="1494074" cy="1309902"/>
            <a:chOff x="1876543" y="649070"/>
            <a:chExt cx="1494074" cy="1309902"/>
          </a:xfrm>
        </p:grpSpPr>
        <p:cxnSp>
          <p:nvCxnSpPr>
            <p:cNvPr id="46" name="直接箭头连接符 45"/>
            <p:cNvCxnSpPr/>
            <p:nvPr/>
          </p:nvCxnSpPr>
          <p:spPr>
            <a:xfrm rot="5400000" flipH="1" flipV="1">
              <a:off x="1432830" y="1515260"/>
              <a:ext cx="887425" cy="0"/>
            </a:xfrm>
            <a:prstGeom prst="straightConnector1">
              <a:avLst/>
            </a:prstGeom>
            <a:ln>
              <a:solidFill>
                <a:srgbClr val="FF00FF"/>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000232" y="1285861"/>
              <a:ext cx="857256"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TextBox 69"/>
            <p:cNvSpPr txBox="1"/>
            <p:nvPr/>
          </p:nvSpPr>
          <p:spPr>
            <a:xfrm>
              <a:off x="2656237" y="649070"/>
              <a:ext cx="714380" cy="461665"/>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 </a:t>
              </a:r>
              <a:r>
                <a:rPr lang="en-US" altLang="zh-CN" smtClean="0">
                  <a:solidFill>
                    <a:srgbClr val="FF0000"/>
                  </a:solidFill>
                  <a:latin typeface="Consolas" panose="020B0609020204030204" pitchFamily="49" charset="0"/>
                  <a:cs typeface="Consolas" panose="020B0609020204030204" pitchFamily="49" charset="0"/>
                </a:rPr>
                <a:t>5</a:t>
              </a:r>
              <a:endParaRPr lang="zh-CN" altLang="en-US">
                <a:solidFill>
                  <a:srgbClr val="FF0000"/>
                </a:solidFill>
                <a:latin typeface="Consolas" panose="020B0609020204030204" pitchFamily="49" charset="0"/>
                <a:cs typeface="Consolas" panose="020B0609020204030204" pitchFamily="49" charset="0"/>
              </a:endParaRPr>
            </a:p>
          </p:txBody>
        </p:sp>
      </p:grpSp>
      <p:sp>
        <p:nvSpPr>
          <p:cNvPr id="72" name="TextBox 71"/>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00166" y="357166"/>
            <a:ext cx="1428760" cy="400110"/>
          </a:xfrm>
          <a:prstGeom prst="rect">
            <a:avLst/>
          </a:prstGeom>
        </p:spPr>
        <p:txBody>
          <a:bodyPr wrap="square">
            <a:spAutoFit/>
          </a:bodyPr>
          <a:lstStyle/>
          <a:p>
            <a:pPr algn="ctr">
              <a:spcBef>
                <a:spcPct val="50000"/>
              </a:spcBef>
            </a:pPr>
            <a:r>
              <a:rPr lang="zh-CN" altLang="en-US" sz="2000" spc="300" smtClean="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递归树</a:t>
            </a:r>
            <a:endParaRPr lang="zh-CN" altLang="en-US" sz="2000" spc="300" dirty="0">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圆角矩形 7"/>
          <p:cNvSpPr/>
          <p:nvPr/>
        </p:nvSpPr>
        <p:spPr>
          <a:xfrm>
            <a:off x="4857752" y="1000108"/>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fun(5)</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9" name="圆角矩形 8"/>
          <p:cNvSpPr/>
          <p:nvPr/>
        </p:nvSpPr>
        <p:spPr>
          <a:xfrm>
            <a:off x="3143240" y="2214554"/>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fun(4)</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0" name="圆角矩形 9"/>
          <p:cNvSpPr/>
          <p:nvPr/>
        </p:nvSpPr>
        <p:spPr>
          <a:xfrm>
            <a:off x="2214546" y="3429000"/>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1" name="圆角矩形 10"/>
          <p:cNvSpPr/>
          <p:nvPr/>
        </p:nvSpPr>
        <p:spPr>
          <a:xfrm>
            <a:off x="1357290" y="4643446"/>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2" name="圆角矩形 11"/>
          <p:cNvSpPr/>
          <p:nvPr/>
        </p:nvSpPr>
        <p:spPr>
          <a:xfrm>
            <a:off x="3000364" y="4643446"/>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10" idx="2"/>
          </p:cNvCxnSpPr>
          <p:nvPr/>
        </p:nvCxnSpPr>
        <p:spPr>
          <a:xfrm rot="5400000">
            <a:off x="2125249" y="3946926"/>
            <a:ext cx="642942" cy="750099"/>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10" idx="2"/>
            <a:endCxn id="12" idx="0"/>
          </p:cNvCxnSpPr>
          <p:nvPr/>
        </p:nvCxnSpPr>
        <p:spPr>
          <a:xfrm rot="16200000" flipH="1">
            <a:off x="2893207" y="3929066"/>
            <a:ext cx="642942" cy="785818"/>
          </a:xfrm>
          <a:prstGeom prst="line">
            <a:avLst/>
          </a:prstGeom>
        </p:spPr>
        <p:style>
          <a:lnRef idx="2">
            <a:schemeClr val="accent2"/>
          </a:lnRef>
          <a:fillRef idx="0">
            <a:schemeClr val="accent2"/>
          </a:fillRef>
          <a:effectRef idx="1">
            <a:schemeClr val="accent2"/>
          </a:effectRef>
          <a:fontRef idx="minor">
            <a:schemeClr val="tx1"/>
          </a:fontRef>
        </p:style>
      </p:cxnSp>
      <p:sp>
        <p:nvSpPr>
          <p:cNvPr id="17" name="圆角矩形 16"/>
          <p:cNvSpPr/>
          <p:nvPr/>
        </p:nvSpPr>
        <p:spPr>
          <a:xfrm>
            <a:off x="3857620" y="3429000"/>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8" name="圆角矩形 17"/>
          <p:cNvSpPr/>
          <p:nvPr/>
        </p:nvSpPr>
        <p:spPr>
          <a:xfrm>
            <a:off x="6429388" y="2214554"/>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fun(3)</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19" name="圆角矩形 18"/>
          <p:cNvSpPr/>
          <p:nvPr/>
        </p:nvSpPr>
        <p:spPr>
          <a:xfrm>
            <a:off x="5572132" y="3429000"/>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fun(2)</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20" name="圆角矩形 19"/>
          <p:cNvSpPr/>
          <p:nvPr/>
        </p:nvSpPr>
        <p:spPr>
          <a:xfrm>
            <a:off x="7215206" y="3429000"/>
            <a:ext cx="1214446" cy="57150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smtClean="0">
                <a:solidFill>
                  <a:srgbClr val="0000FF"/>
                </a:solidFill>
                <a:latin typeface="Consolas" panose="020B0609020204030204" pitchFamily="49" charset="0"/>
                <a:cs typeface="Consolas" panose="020B0609020204030204" pitchFamily="49" charset="0"/>
              </a:rPr>
              <a:t>fun(1)</a:t>
            </a:r>
            <a:endParaRPr lang="zh-CN" altLang="en-US" sz="2000">
              <a:solidFill>
                <a:srgbClr val="0000FF"/>
              </a:solidFill>
              <a:latin typeface="Consolas" panose="020B0609020204030204" pitchFamily="49" charset="0"/>
              <a:cs typeface="Consolas" panose="020B0609020204030204" pitchFamily="49" charset="0"/>
            </a:endParaRPr>
          </a:p>
        </p:txBody>
      </p:sp>
      <p:cxnSp>
        <p:nvCxnSpPr>
          <p:cNvPr id="21" name="直接连接符 20"/>
          <p:cNvCxnSpPr>
            <a:stCxn id="18" idx="2"/>
          </p:cNvCxnSpPr>
          <p:nvPr/>
        </p:nvCxnSpPr>
        <p:spPr>
          <a:xfrm rot="5400000">
            <a:off x="6340091" y="2732480"/>
            <a:ext cx="642942" cy="750099"/>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a:stCxn id="18" idx="2"/>
            <a:endCxn id="20" idx="0"/>
          </p:cNvCxnSpPr>
          <p:nvPr/>
        </p:nvCxnSpPr>
        <p:spPr>
          <a:xfrm rot="16200000" flipH="1">
            <a:off x="7108049" y="2714620"/>
            <a:ext cx="642942" cy="78581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9" idx="2"/>
            <a:endCxn id="10" idx="0"/>
          </p:cNvCxnSpPr>
          <p:nvPr/>
        </p:nvCxnSpPr>
        <p:spPr>
          <a:xfrm rot="5400000">
            <a:off x="2964645" y="2643182"/>
            <a:ext cx="642942" cy="928694"/>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接连接符 25"/>
          <p:cNvCxnSpPr>
            <a:stCxn id="9" idx="2"/>
            <a:endCxn id="17" idx="0"/>
          </p:cNvCxnSpPr>
          <p:nvPr/>
        </p:nvCxnSpPr>
        <p:spPr>
          <a:xfrm rot="16200000" flipH="1">
            <a:off x="3786182" y="2750339"/>
            <a:ext cx="642942" cy="714380"/>
          </a:xfrm>
          <a:prstGeom prst="line">
            <a:avLst/>
          </a:prstGeom>
        </p:spPr>
        <p:style>
          <a:lnRef idx="2">
            <a:schemeClr val="accent2"/>
          </a:lnRef>
          <a:fillRef idx="0">
            <a:schemeClr val="accent2"/>
          </a:fillRef>
          <a:effectRef idx="1">
            <a:schemeClr val="accent2"/>
          </a:effectRef>
          <a:fontRef idx="minor">
            <a:schemeClr val="tx1"/>
          </a:fontRef>
        </p:style>
      </p:cxnSp>
      <p:cxnSp>
        <p:nvCxnSpPr>
          <p:cNvPr id="28" name="直接连接符 27"/>
          <p:cNvCxnSpPr>
            <a:stCxn id="8" idx="2"/>
            <a:endCxn id="9" idx="0"/>
          </p:cNvCxnSpPr>
          <p:nvPr/>
        </p:nvCxnSpPr>
        <p:spPr>
          <a:xfrm rot="5400000">
            <a:off x="4286248" y="1035827"/>
            <a:ext cx="642942" cy="1714512"/>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直接连接符 29"/>
          <p:cNvCxnSpPr>
            <a:stCxn id="8" idx="2"/>
            <a:endCxn id="18" idx="0"/>
          </p:cNvCxnSpPr>
          <p:nvPr/>
        </p:nvCxnSpPr>
        <p:spPr>
          <a:xfrm rot="16200000" flipH="1">
            <a:off x="5929322" y="1107265"/>
            <a:ext cx="642942" cy="1571636"/>
          </a:xfrm>
          <a:prstGeom prst="line">
            <a:avLst/>
          </a:prstGeom>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285722" y="1785926"/>
            <a:ext cx="553998" cy="3643338"/>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6.3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递归算法设计方法</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思考题</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写出用</a:t>
            </a:r>
            <a:r>
              <a:rPr lang="en-US" altLang="zh-CN" dirty="0"/>
              <a:t>p(5)</a:t>
            </a:r>
            <a:r>
              <a:rPr lang="zh-CN" altLang="zh-CN" dirty="0"/>
              <a:t>调用以下递归函数的输出结果。</a:t>
            </a:r>
            <a:endParaRPr lang="zh-CN" altLang="zh-CN" dirty="0"/>
          </a:p>
          <a:p>
            <a:r>
              <a:rPr lang="en-US" altLang="zh-CN" dirty="0"/>
              <a:t>void p(</a:t>
            </a:r>
            <a:r>
              <a:rPr lang="en-US" altLang="zh-CN" dirty="0" err="1"/>
              <a:t>int</a:t>
            </a:r>
            <a:r>
              <a:rPr lang="en-US" altLang="zh-CN" dirty="0"/>
              <a:t> n)</a:t>
            </a:r>
            <a:endParaRPr lang="zh-CN" altLang="zh-CN" dirty="0"/>
          </a:p>
          <a:p>
            <a:r>
              <a:rPr lang="en-US" altLang="zh-CN" dirty="0"/>
              <a:t>{</a:t>
            </a:r>
            <a:r>
              <a:rPr lang="en-US" altLang="zh-CN" dirty="0" err="1"/>
              <a:t>int</a:t>
            </a:r>
            <a:r>
              <a:rPr lang="en-US" altLang="zh-CN" dirty="0"/>
              <a:t> k;</a:t>
            </a:r>
            <a:endParaRPr lang="zh-CN" altLang="zh-CN" dirty="0"/>
          </a:p>
          <a:p>
            <a:r>
              <a:rPr lang="en-US" altLang="zh-CN" dirty="0"/>
              <a:t>  if(n)</a:t>
            </a:r>
            <a:endParaRPr lang="zh-CN" altLang="zh-CN" dirty="0"/>
          </a:p>
          <a:p>
            <a:r>
              <a:rPr lang="en-US" altLang="zh-CN" dirty="0"/>
              <a:t>     {p(n-1);</a:t>
            </a:r>
            <a:endParaRPr lang="zh-CN" altLang="zh-CN" dirty="0"/>
          </a:p>
          <a:p>
            <a:r>
              <a:rPr lang="en-US" altLang="zh-CN" dirty="0"/>
              <a:t>      for(k=</a:t>
            </a:r>
            <a:r>
              <a:rPr lang="en-US" altLang="zh-CN" dirty="0" err="1"/>
              <a:t>n;k</a:t>
            </a:r>
            <a:r>
              <a:rPr lang="en-US" altLang="zh-CN" dirty="0"/>
              <a:t>&gt;=1;k--) </a:t>
            </a:r>
            <a:r>
              <a:rPr lang="en-US" altLang="zh-CN" dirty="0" err="1"/>
              <a:t>printf</a:t>
            </a:r>
            <a:r>
              <a:rPr lang="en-US" altLang="zh-CN" dirty="0"/>
              <a:t>(“%</a:t>
            </a:r>
            <a:r>
              <a:rPr lang="en-US" altLang="zh-CN" dirty="0" err="1"/>
              <a:t>d”,n</a:t>
            </a:r>
            <a:r>
              <a:rPr lang="en-US" altLang="zh-CN" dirty="0"/>
              <a:t>);</a:t>
            </a:r>
            <a:endParaRPr lang="zh-CN" altLang="zh-CN" dirty="0"/>
          </a:p>
          <a:p>
            <a:r>
              <a:rPr lang="en-US" altLang="zh-CN" dirty="0"/>
              <a:t>      </a:t>
            </a:r>
            <a:r>
              <a:rPr lang="en-US" altLang="zh-CN" dirty="0" err="1"/>
              <a:t>printf</a:t>
            </a:r>
            <a:r>
              <a:rPr lang="en-US" altLang="zh-CN" dirty="0"/>
              <a:t>(“\n”);</a:t>
            </a:r>
            <a:endParaRPr lang="zh-CN" altLang="zh-CN" dirty="0"/>
          </a:p>
          <a:p>
            <a:r>
              <a:rPr lang="en-US" altLang="zh-CN" dirty="0"/>
              <a:t>      }</a:t>
            </a:r>
            <a:endParaRPr lang="zh-CN" altLang="zh-CN" dirty="0"/>
          </a:p>
          <a:p>
            <a:r>
              <a:rPr lang="en-US" altLang="zh-CN" dirty="0"/>
              <a:t>}</a:t>
            </a:r>
            <a:endParaRPr lang="zh-CN" altLang="zh-CN"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1714480" y="285728"/>
            <a:ext cx="6035686" cy="58477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6.4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二叉树的基本运算算法</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11268" name="Text Box 4"/>
          <p:cNvSpPr txBox="1">
            <a:spLocks noChangeArrowheads="1"/>
          </p:cNvSpPr>
          <p:nvPr/>
        </p:nvSpPr>
        <p:spPr bwMode="auto">
          <a:xfrm>
            <a:off x="1142976" y="1071546"/>
            <a:ext cx="4643469"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6.4.1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二叉树</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的基本运算</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269" name="Text Box 5"/>
          <p:cNvSpPr txBox="1">
            <a:spLocks noChangeArrowheads="1"/>
          </p:cNvSpPr>
          <p:nvPr/>
        </p:nvSpPr>
        <p:spPr bwMode="auto">
          <a:xfrm>
            <a:off x="1142976" y="1841508"/>
            <a:ext cx="6192837" cy="400110"/>
          </a:xfrm>
          <a:prstGeom prst="rect">
            <a:avLst/>
          </a:prstGeom>
          <a:noFill/>
          <a:ln w="9525">
            <a:noFill/>
            <a:miter lim="800000"/>
          </a:ln>
        </p:spPr>
        <p:txBody>
          <a:bodyPr>
            <a:spAutoFit/>
          </a:bodyPr>
          <a:lstStyle/>
          <a:p>
            <a:pPr>
              <a:spcBef>
                <a:spcPct val="50000"/>
              </a:spcBef>
            </a:pPr>
            <a:r>
              <a:rPr lang="zh-CN" altLang="en-US" sz="2000">
                <a:solidFill>
                  <a:srgbClr val="0000FF"/>
                </a:solidFill>
                <a:ea typeface="楷体" panose="02010609060101010101" pitchFamily="49" charset="-122"/>
                <a:cs typeface="Times New Roman" panose="02020603050405020304" pitchFamily="18" charset="0"/>
              </a:rPr>
              <a:t>一般地，二叉树有如下几个基本运算：</a:t>
            </a:r>
            <a:endParaRPr lang="zh-CN" altLang="en-US" sz="2000">
              <a:solidFill>
                <a:srgbClr val="0000FF"/>
              </a:solidFill>
              <a:ea typeface="楷体" panose="02010609060101010101" pitchFamily="49" charset="-122"/>
              <a:cs typeface="Times New Roman" panose="02020603050405020304" pitchFamily="18" charset="0"/>
            </a:endParaRPr>
          </a:p>
        </p:txBody>
      </p:sp>
      <p:sp>
        <p:nvSpPr>
          <p:cNvPr id="11270" name="Text Box 6"/>
          <p:cNvSpPr txBox="1">
            <a:spLocks noChangeArrowheads="1"/>
          </p:cNvSpPr>
          <p:nvPr/>
        </p:nvSpPr>
        <p:spPr bwMode="auto">
          <a:xfrm>
            <a:off x="1142976" y="2428868"/>
            <a:ext cx="7777162" cy="2708434"/>
          </a:xfrm>
          <a:prstGeom prst="rect">
            <a:avLst/>
          </a:prstGeom>
          <a:noFill/>
          <a:ln w="9525">
            <a:noFill/>
            <a:miter lim="800000"/>
          </a:ln>
        </p:spPr>
        <p:txBody>
          <a:bodyPr>
            <a:spAutoFit/>
          </a:bodyPr>
          <a:lstStyle/>
          <a:p>
            <a:pPr marL="342900" indent="-342900">
              <a:lnSpc>
                <a:spcPts val="3400"/>
              </a:lnSpc>
              <a:buFontTx/>
              <a:buAutoNum type="circleNumDbPlain"/>
            </a:pP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CreateBTree</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bt,str</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：建立</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二叉链存储结构</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400"/>
              </a:lnSpc>
              <a:buFontTx/>
              <a:buAutoNum type="circleNumDbPlain"/>
            </a:pP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DestroyBTree</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：释放二叉树</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占用的内存空间。</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400"/>
              </a:lnSpc>
              <a:buFontTx/>
              <a:buAutoNum type="circleNumDbPlain"/>
            </a:pP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BTHeight</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：求一棵二叉树</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的高度。</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400"/>
              </a:lnSpc>
              <a:buFontTx/>
              <a:buAutoNum type="circleNumDbPlain"/>
            </a:pP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NodeCount</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：求一棵二叉树</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400"/>
              </a:lnSpc>
              <a:buFontTx/>
              <a:buAutoNum type="circleNumDbPlain"/>
            </a:pP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LeafCount</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：求一棵二叉树</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的叶子结点个数。</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400"/>
              </a:lnSpc>
              <a:buFontTx/>
              <a:buAutoNum type="circleNumDbPlain"/>
            </a:pP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DispBTree</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C000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：以括号表示法输出一棵二叉树</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bt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272" name="Rectangle 9"/>
          <p:cNvSpPr>
            <a:spLocks noChangeArrowheads="1"/>
          </p:cNvSpPr>
          <p:nvPr/>
        </p:nvSpPr>
        <p:spPr bwMode="auto">
          <a:xfrm>
            <a:off x="0" y="2933700"/>
            <a:ext cx="9144000" cy="0"/>
          </a:xfrm>
          <a:prstGeom prst="rect">
            <a:avLst/>
          </a:prstGeom>
          <a:noFill/>
          <a:ln w="9525">
            <a:noFill/>
            <a:miter lim="800000"/>
          </a:ln>
        </p:spPr>
        <p:txBody>
          <a:bodyPr wrap="none" anchor="ctr">
            <a:spAutoFit/>
          </a:bodyPr>
          <a:lstStyle/>
          <a:p>
            <a:endParaRPr lang="zh-CN" altLang="en-US"/>
          </a:p>
        </p:txBody>
      </p:sp>
      <p:sp>
        <p:nvSpPr>
          <p:cNvPr id="9" name="TextBox 8"/>
          <p:cNvSpPr txBox="1"/>
          <p:nvPr/>
        </p:nvSpPr>
        <p:spPr>
          <a:xfrm>
            <a:off x="285727" y="1357298"/>
            <a:ext cx="553998" cy="4286280"/>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6.4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的基本运算算法</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4"/>
          <p:cNvSpPr txBox="1">
            <a:spLocks noChangeArrowheads="1"/>
          </p:cNvSpPr>
          <p:nvPr/>
        </p:nvSpPr>
        <p:spPr bwMode="auto">
          <a:xfrm>
            <a:off x="1325568" y="757222"/>
            <a:ext cx="7246960" cy="400110"/>
          </a:xfrm>
          <a:prstGeom prst="rect">
            <a:avLst/>
          </a:prstGeom>
          <a:noFill/>
          <a:ln w="9525">
            <a:noFill/>
            <a:miter lim="800000"/>
          </a:ln>
        </p:spPr>
        <p:txBody>
          <a:bodyPr wrap="square">
            <a:spAutoFit/>
          </a:bodyPr>
          <a:lstStyle/>
          <a:p>
            <a:pPr marL="342900" indent="-342900">
              <a:buFontTx/>
              <a:buBlip>
                <a:blip r:embed="rId1"/>
              </a:buBlip>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凹入表示法</a:t>
            </a:r>
            <a:r>
              <a:rPr lang="zh-CN" altLang="en-US" sz="2000" dirty="0">
                <a:solidFill>
                  <a:srgbClr val="0000FF"/>
                </a:solidFill>
                <a:ea typeface="楷体" panose="02010609060101010101" pitchFamily="49" charset="-122"/>
                <a:cs typeface="Times New Roman" panose="02020603050405020304" pitchFamily="18" charset="0"/>
              </a:rPr>
              <a:t>。使用线段的伸缩关系描述树结构。</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4100" name="AutoShape 6"/>
          <p:cNvSpPr>
            <a:spLocks noChangeArrowheads="1"/>
          </p:cNvSpPr>
          <p:nvPr/>
        </p:nvSpPr>
        <p:spPr bwMode="auto">
          <a:xfrm>
            <a:off x="5072066" y="2857496"/>
            <a:ext cx="431800" cy="433388"/>
          </a:xfrm>
          <a:prstGeom prst="right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grpSp>
        <p:nvGrpSpPr>
          <p:cNvPr id="23" name="组合 22"/>
          <p:cNvGrpSpPr/>
          <p:nvPr/>
        </p:nvGrpSpPr>
        <p:grpSpPr>
          <a:xfrm>
            <a:off x="1785918" y="1928802"/>
            <a:ext cx="2808288" cy="2419350"/>
            <a:chOff x="3357554" y="2786058"/>
            <a:chExt cx="2808288" cy="2419350"/>
          </a:xfrm>
        </p:grpSpPr>
        <p:sp>
          <p:nvSpPr>
            <p:cNvPr id="24"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5"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26"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27"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28"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29"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0"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1"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2"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3"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4"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5"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6"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37"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38" name="直接连接符 35"/>
            <p:cNvCxnSpPr>
              <a:cxnSpLocks noChangeShapeType="1"/>
              <a:stCxn id="32" idx="4"/>
              <a:endCxn id="34" idx="0"/>
            </p:cNvCxnSpPr>
            <p:nvPr/>
          </p:nvCxnSpPr>
          <p:spPr bwMode="auto">
            <a:xfrm rot="16200000" flipH="1">
              <a:off x="4081455" y="4695025"/>
              <a:ext cx="300037" cy="1"/>
            </a:xfrm>
            <a:prstGeom prst="line">
              <a:avLst/>
            </a:prstGeom>
            <a:noFill/>
            <a:ln w="28575" algn="ctr">
              <a:solidFill>
                <a:srgbClr val="996633"/>
              </a:solidFill>
              <a:round/>
            </a:ln>
          </p:spPr>
        </p:cxnSp>
      </p:grpSp>
      <p:pic>
        <p:nvPicPr>
          <p:cNvPr id="18433" name="Picture 1"/>
          <p:cNvPicPr>
            <a:picLocks noChangeAspect="1" noChangeArrowheads="1"/>
          </p:cNvPicPr>
          <p:nvPr/>
        </p:nvPicPr>
        <p:blipFill>
          <a:blip r:embed="rId2" cstate="print"/>
          <a:srcRect/>
          <a:stretch>
            <a:fillRect/>
          </a:stretch>
        </p:blipFill>
        <p:spPr bwMode="auto">
          <a:xfrm>
            <a:off x="5857884" y="1857364"/>
            <a:ext cx="2231783" cy="2786082"/>
          </a:xfrm>
          <a:prstGeom prst="rect">
            <a:avLst/>
          </a:prstGeom>
          <a:noFill/>
          <a:ln w="9525">
            <a:noFill/>
            <a:miter lim="800000"/>
            <a:headEnd/>
            <a:tailEnd/>
          </a:ln>
          <a:effectLst/>
        </p:spPr>
      </p:pic>
      <p:sp>
        <p:nvSpPr>
          <p:cNvPr id="39" name="TextBox 3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框 21505"/>
          <p:cNvSpPr txBox="1">
            <a:spLocks noChangeArrowheads="1"/>
          </p:cNvSpPr>
          <p:nvPr/>
        </p:nvSpPr>
        <p:spPr bwMode="auto">
          <a:xfrm>
            <a:off x="1187624" y="1844824"/>
            <a:ext cx="6912768"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50000"/>
              </a:spcBef>
            </a:pPr>
            <a:r>
              <a:rPr lang="zh-CN" altLang="en-US" sz="2800" dirty="0" smtClean="0">
                <a:solidFill>
                  <a:srgbClr val="FF0000"/>
                </a:solidFill>
                <a:ea typeface="隶书" panose="02010509060101010101" pitchFamily="49" charset="-122"/>
              </a:rPr>
              <a:t>二叉树</a:t>
            </a:r>
            <a:r>
              <a:rPr lang="zh-CN" altLang="en-US" sz="2800" dirty="0">
                <a:solidFill>
                  <a:srgbClr val="FF0000"/>
                </a:solidFill>
                <a:ea typeface="隶书" panose="02010509060101010101" pitchFamily="49" charset="-122"/>
              </a:rPr>
              <a:t>遍历的概念</a:t>
            </a:r>
            <a:endParaRPr lang="zh-CN" altLang="en-US" sz="2800" dirty="0">
              <a:solidFill>
                <a:srgbClr val="FF0000"/>
              </a:solidFill>
              <a:ea typeface="隶书" panose="02010509060101010101" pitchFamily="49" charset="-122"/>
            </a:endParaRPr>
          </a:p>
          <a:p>
            <a:pPr algn="just">
              <a:lnSpc>
                <a:spcPct val="150000"/>
              </a:lnSpc>
              <a:spcBef>
                <a:spcPct val="50000"/>
              </a:spcBef>
            </a:pPr>
            <a:r>
              <a:rPr lang="zh-CN" altLang="en-US" sz="2800" dirty="0">
                <a:solidFill>
                  <a:srgbClr val="FF0000"/>
                </a:solidFill>
                <a:ea typeface="楷体_GB2312" pitchFamily="49" charset="-122"/>
              </a:rPr>
              <a:t>        </a:t>
            </a:r>
            <a:r>
              <a:rPr lang="zh-CN" altLang="en-US" dirty="0">
                <a:ea typeface="楷体_GB2312" pitchFamily="49" charset="-122"/>
              </a:rPr>
              <a:t>二叉树的遍历是指按照一定次序访问树中所有节点，并且</a:t>
            </a:r>
            <a:r>
              <a:rPr lang="zh-CN" altLang="en-US" dirty="0">
                <a:solidFill>
                  <a:srgbClr val="CC00FF"/>
                </a:solidFill>
                <a:ea typeface="楷体_GB2312" pitchFamily="49" charset="-122"/>
              </a:rPr>
              <a:t>每个节点仅被访问一次</a:t>
            </a:r>
            <a:r>
              <a:rPr lang="zh-CN" altLang="en-US" dirty="0">
                <a:ea typeface="楷体_GB2312" pitchFamily="49" charset="-122"/>
              </a:rPr>
              <a:t>的过程。它是最基本的运算</a:t>
            </a:r>
            <a:r>
              <a:rPr lang="en-US" altLang="zh-CN" dirty="0">
                <a:ea typeface="楷体_GB2312" pitchFamily="49" charset="-122"/>
              </a:rPr>
              <a:t>,</a:t>
            </a:r>
            <a:r>
              <a:rPr lang="zh-CN" altLang="en-US" dirty="0">
                <a:ea typeface="楷体_GB2312" pitchFamily="49" charset="-122"/>
              </a:rPr>
              <a:t>是二叉树中所有其他运算的基础。</a:t>
            </a:r>
            <a:endParaRPr lang="zh-CN" altLang="en-US" dirty="0">
              <a:ea typeface="楷体_GB2312" pitchFamily="49" charset="-122"/>
            </a:endParaRPr>
          </a:p>
        </p:txBody>
      </p:sp>
      <p:sp>
        <p:nvSpPr>
          <p:cNvPr id="57346" name="文本框 21507"/>
          <p:cNvSpPr txBox="1">
            <a:spLocks noChangeArrowheads="1"/>
          </p:cNvSpPr>
          <p:nvPr/>
        </p:nvSpPr>
        <p:spPr bwMode="auto">
          <a:xfrm>
            <a:off x="1210084" y="980728"/>
            <a:ext cx="5791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50000"/>
              </a:spcBef>
            </a:pPr>
            <a:r>
              <a:rPr lang="zh-CN" altLang="en-US" sz="3200" dirty="0" smtClean="0">
                <a:solidFill>
                  <a:srgbClr val="FF0000"/>
                </a:solidFill>
                <a:ea typeface="华文隶书" panose="02010800040101010101" pitchFamily="2" charset="-122"/>
              </a:rPr>
              <a:t>二叉树</a:t>
            </a:r>
            <a:r>
              <a:rPr lang="zh-CN" altLang="en-US" sz="3200" dirty="0">
                <a:solidFill>
                  <a:srgbClr val="FF0000"/>
                </a:solidFill>
                <a:ea typeface="华文隶书" panose="02010800040101010101" pitchFamily="2" charset="-122"/>
              </a:rPr>
              <a:t>的遍历</a:t>
            </a:r>
            <a:endParaRPr lang="zh-CN" altLang="en-US" sz="3200" dirty="0">
              <a:solidFill>
                <a:srgbClr val="FF0000"/>
              </a:solidFill>
              <a:ea typeface="华文隶书" panose="0201080004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框 22529"/>
          <p:cNvSpPr txBox="1">
            <a:spLocks noChangeArrowheads="1"/>
          </p:cNvSpPr>
          <p:nvPr/>
        </p:nvSpPr>
        <p:spPr bwMode="auto">
          <a:xfrm>
            <a:off x="1619672" y="1628800"/>
            <a:ext cx="57912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a:lnSpc>
                <a:spcPct val="80000"/>
              </a:lnSpc>
              <a:spcBef>
                <a:spcPct val="50000"/>
              </a:spcBef>
            </a:pPr>
            <a:r>
              <a:rPr lang="en-US" altLang="zh-CN" dirty="0">
                <a:solidFill>
                  <a:srgbClr val="FF0000"/>
                </a:solidFill>
                <a:ea typeface="楷体_GB2312" pitchFamily="49" charset="-122"/>
              </a:rPr>
              <a:t>1.  </a:t>
            </a:r>
            <a:r>
              <a:rPr lang="zh-CN" altLang="en-US" dirty="0">
                <a:solidFill>
                  <a:srgbClr val="FF0000"/>
                </a:solidFill>
                <a:ea typeface="楷体_GB2312" pitchFamily="49" charset="-122"/>
              </a:rPr>
              <a:t>先序遍历过程</a:t>
            </a:r>
            <a:endParaRPr lang="zh-CN" altLang="en-US" dirty="0">
              <a:solidFill>
                <a:srgbClr val="FF0000"/>
              </a:solidFill>
              <a:ea typeface="楷体_GB2312" pitchFamily="49" charset="-122"/>
            </a:endParaRPr>
          </a:p>
          <a:p>
            <a:pPr algn="just">
              <a:lnSpc>
                <a:spcPct val="80000"/>
              </a:lnSpc>
              <a:spcBef>
                <a:spcPct val="50000"/>
              </a:spcBef>
            </a:pPr>
            <a:r>
              <a:rPr lang="zh-CN" altLang="en-US" dirty="0">
                <a:ea typeface="楷体_GB2312" pitchFamily="49" charset="-122"/>
              </a:rPr>
              <a:t>先序遍历二叉树的过程是：</a:t>
            </a:r>
            <a:endParaRPr lang="zh-CN" altLang="en-US" dirty="0">
              <a:ea typeface="楷体_GB2312" pitchFamily="49" charset="-122"/>
            </a:endParaRPr>
          </a:p>
        </p:txBody>
      </p:sp>
      <p:sp>
        <p:nvSpPr>
          <p:cNvPr id="58370" name="文本框 22530" descr="羊皮纸"/>
          <p:cNvSpPr txBox="1">
            <a:spLocks noChangeArrowheads="1"/>
          </p:cNvSpPr>
          <p:nvPr/>
        </p:nvSpPr>
        <p:spPr bwMode="auto">
          <a:xfrm>
            <a:off x="2411760" y="2924944"/>
            <a:ext cx="3024188" cy="1735137"/>
          </a:xfrm>
          <a:prstGeom prst="rect">
            <a:avLst/>
          </a:prstGeom>
          <a:blipFill dpi="0" rotWithShape="1">
            <a:blip r:embed="rId1"/>
            <a:srcRect/>
            <a:tile tx="0" ty="0" sx="100000" sy="100000" flip="none" algn="tl"/>
          </a:blip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Blip>
                <a:blip r:embed="rId2"/>
              </a:buBlip>
            </a:pPr>
            <a:r>
              <a:rPr lang="en-US" altLang="zh-CN" dirty="0">
                <a:ea typeface="楷体_GB2312" pitchFamily="49" charset="-122"/>
              </a:rPr>
              <a:t> </a:t>
            </a:r>
            <a:r>
              <a:rPr lang="zh-CN" altLang="en-US" dirty="0">
                <a:ea typeface="楷体_GB2312" pitchFamily="49" charset="-122"/>
              </a:rPr>
              <a:t>访问根节点；</a:t>
            </a:r>
            <a:endParaRPr lang="zh-CN" altLang="en-US" dirty="0">
              <a:ea typeface="楷体_GB2312" pitchFamily="49" charset="-122"/>
            </a:endParaRPr>
          </a:p>
          <a:p>
            <a:pPr>
              <a:lnSpc>
                <a:spcPct val="150000"/>
              </a:lnSpc>
              <a:buFont typeface="Wingdings" panose="05000000000000000000" pitchFamily="2" charset="2"/>
              <a:buBlip>
                <a:blip r:embed="rId2"/>
              </a:buBlip>
            </a:pPr>
            <a:r>
              <a:rPr lang="zh-CN" altLang="en-US" dirty="0">
                <a:ea typeface="楷体_GB2312" pitchFamily="49" charset="-122"/>
              </a:rPr>
              <a:t> 先序遍历左子树；</a:t>
            </a:r>
            <a:endParaRPr lang="zh-CN" altLang="en-US" dirty="0">
              <a:ea typeface="楷体_GB2312" pitchFamily="49" charset="-122"/>
            </a:endParaRPr>
          </a:p>
          <a:p>
            <a:pPr>
              <a:lnSpc>
                <a:spcPct val="150000"/>
              </a:lnSpc>
              <a:buFont typeface="Wingdings" panose="05000000000000000000" pitchFamily="2" charset="2"/>
              <a:buBlip>
                <a:blip r:embed="rId2"/>
              </a:buBlip>
            </a:pPr>
            <a:r>
              <a:rPr lang="zh-CN" altLang="en-US" dirty="0">
                <a:ea typeface="楷体_GB2312" pitchFamily="49" charset="-122"/>
              </a:rPr>
              <a:t> 先序遍历右子树。</a:t>
            </a:r>
            <a:endParaRPr lang="zh-CN" altLang="en-US" dirty="0">
              <a:ea typeface="楷体_GB2312"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754" name="组合 202753"/>
          <p:cNvGrpSpPr/>
          <p:nvPr/>
        </p:nvGrpSpPr>
        <p:grpSpPr bwMode="auto">
          <a:xfrm>
            <a:off x="381000" y="1295400"/>
            <a:ext cx="3657600" cy="4343400"/>
            <a:chOff x="192" y="816"/>
            <a:chExt cx="2304" cy="2736"/>
          </a:xfrm>
        </p:grpSpPr>
        <p:sp>
          <p:nvSpPr>
            <p:cNvPr id="59394" name="椭圆 202754"/>
            <p:cNvSpPr>
              <a:spLocks noChangeArrowheads="1"/>
            </p:cNvSpPr>
            <p:nvPr/>
          </p:nvSpPr>
          <p:spPr bwMode="auto">
            <a:xfrm>
              <a:off x="960" y="816"/>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FF0000"/>
                  </a:solidFill>
                </a:rPr>
                <a:t>A</a:t>
              </a:r>
              <a:endParaRPr lang="en-US" altLang="zh-CN" b="0">
                <a:solidFill>
                  <a:schemeClr val="tx1"/>
                </a:solidFill>
              </a:endParaRPr>
            </a:p>
          </p:txBody>
        </p:sp>
        <p:sp>
          <p:nvSpPr>
            <p:cNvPr id="59395" name="椭圆 202755"/>
            <p:cNvSpPr>
              <a:spLocks noChangeArrowheads="1"/>
            </p:cNvSpPr>
            <p:nvPr/>
          </p:nvSpPr>
          <p:spPr bwMode="auto">
            <a:xfrm>
              <a:off x="192" y="13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B</a:t>
              </a:r>
              <a:endParaRPr lang="en-US" altLang="zh-CN" b="0">
                <a:solidFill>
                  <a:srgbClr val="008000"/>
                </a:solidFill>
              </a:endParaRPr>
            </a:p>
          </p:txBody>
        </p:sp>
        <p:sp>
          <p:nvSpPr>
            <p:cNvPr id="59396" name="椭圆 202756"/>
            <p:cNvSpPr>
              <a:spLocks noChangeArrowheads="1"/>
            </p:cNvSpPr>
            <p:nvPr/>
          </p:nvSpPr>
          <p:spPr bwMode="auto">
            <a:xfrm>
              <a:off x="624" y="19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C</a:t>
              </a:r>
              <a:endParaRPr lang="en-US" altLang="zh-CN" b="0">
                <a:solidFill>
                  <a:srgbClr val="008000"/>
                </a:solidFill>
              </a:endParaRPr>
            </a:p>
          </p:txBody>
        </p:sp>
        <p:sp>
          <p:nvSpPr>
            <p:cNvPr id="59397" name="椭圆 202757"/>
            <p:cNvSpPr>
              <a:spLocks noChangeArrowheads="1"/>
            </p:cNvSpPr>
            <p:nvPr/>
          </p:nvSpPr>
          <p:spPr bwMode="auto">
            <a:xfrm>
              <a:off x="336" y="25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D</a:t>
              </a:r>
              <a:endParaRPr lang="en-US" altLang="zh-CN" b="0">
                <a:solidFill>
                  <a:srgbClr val="008000"/>
                </a:solidFill>
              </a:endParaRPr>
            </a:p>
          </p:txBody>
        </p:sp>
        <p:sp>
          <p:nvSpPr>
            <p:cNvPr id="59398" name="椭圆 202758"/>
            <p:cNvSpPr>
              <a:spLocks noChangeArrowheads="1"/>
            </p:cNvSpPr>
            <p:nvPr/>
          </p:nvSpPr>
          <p:spPr bwMode="auto">
            <a:xfrm>
              <a:off x="1728" y="13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E</a:t>
              </a:r>
              <a:endParaRPr lang="en-US" altLang="zh-CN" b="0">
                <a:solidFill>
                  <a:schemeClr val="tx1"/>
                </a:solidFill>
              </a:endParaRPr>
            </a:p>
          </p:txBody>
        </p:sp>
        <p:sp>
          <p:nvSpPr>
            <p:cNvPr id="59399" name="椭圆 202759"/>
            <p:cNvSpPr>
              <a:spLocks noChangeArrowheads="1"/>
            </p:cNvSpPr>
            <p:nvPr/>
          </p:nvSpPr>
          <p:spPr bwMode="auto">
            <a:xfrm>
              <a:off x="2160" y="19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F</a:t>
              </a:r>
              <a:endParaRPr lang="en-US" altLang="zh-CN" b="0">
                <a:solidFill>
                  <a:schemeClr val="tx1"/>
                </a:solidFill>
              </a:endParaRPr>
            </a:p>
          </p:txBody>
        </p:sp>
        <p:sp>
          <p:nvSpPr>
            <p:cNvPr id="59400" name="椭圆 202760"/>
            <p:cNvSpPr>
              <a:spLocks noChangeArrowheads="1"/>
            </p:cNvSpPr>
            <p:nvPr/>
          </p:nvSpPr>
          <p:spPr bwMode="auto">
            <a:xfrm>
              <a:off x="1728" y="2544"/>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G</a:t>
              </a:r>
              <a:endParaRPr lang="en-US" altLang="zh-CN" b="0">
                <a:solidFill>
                  <a:schemeClr val="tx1"/>
                </a:solidFill>
              </a:endParaRPr>
            </a:p>
          </p:txBody>
        </p:sp>
        <p:sp>
          <p:nvSpPr>
            <p:cNvPr id="59401" name="椭圆 202761"/>
            <p:cNvSpPr>
              <a:spLocks noChangeArrowheads="1"/>
            </p:cNvSpPr>
            <p:nvPr/>
          </p:nvSpPr>
          <p:spPr bwMode="auto">
            <a:xfrm>
              <a:off x="1392" y="31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H</a:t>
              </a:r>
              <a:endParaRPr lang="en-US" altLang="zh-CN" b="0">
                <a:solidFill>
                  <a:schemeClr val="tx1"/>
                </a:solidFill>
              </a:endParaRPr>
            </a:p>
          </p:txBody>
        </p:sp>
        <p:sp>
          <p:nvSpPr>
            <p:cNvPr id="59402" name="椭圆 202762"/>
            <p:cNvSpPr>
              <a:spLocks noChangeArrowheads="1"/>
            </p:cNvSpPr>
            <p:nvPr/>
          </p:nvSpPr>
          <p:spPr bwMode="auto">
            <a:xfrm>
              <a:off x="2064" y="31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K</a:t>
              </a:r>
              <a:endParaRPr lang="en-US" altLang="zh-CN" b="0">
                <a:solidFill>
                  <a:schemeClr val="tx1"/>
                </a:solidFill>
              </a:endParaRPr>
            </a:p>
          </p:txBody>
        </p:sp>
        <p:sp>
          <p:nvSpPr>
            <p:cNvPr id="59403" name="直接连接符 202763"/>
            <p:cNvSpPr>
              <a:spLocks noChangeShapeType="1"/>
            </p:cNvSpPr>
            <p:nvPr/>
          </p:nvSpPr>
          <p:spPr bwMode="auto">
            <a:xfrm flipH="1">
              <a:off x="384" y="1008"/>
              <a:ext cx="576"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404" name="直接连接符 202764"/>
            <p:cNvSpPr>
              <a:spLocks noChangeShapeType="1"/>
            </p:cNvSpPr>
            <p:nvPr/>
          </p:nvSpPr>
          <p:spPr bwMode="auto">
            <a:xfrm>
              <a:off x="528" y="1584"/>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405" name="直接连接符 202765"/>
            <p:cNvSpPr>
              <a:spLocks noChangeShapeType="1"/>
            </p:cNvSpPr>
            <p:nvPr/>
          </p:nvSpPr>
          <p:spPr bwMode="auto">
            <a:xfrm flipH="1">
              <a:off x="528" y="2160"/>
              <a:ext cx="96"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406" name="直接连接符 202766"/>
            <p:cNvSpPr>
              <a:spLocks noChangeShapeType="1"/>
            </p:cNvSpPr>
            <p:nvPr/>
          </p:nvSpPr>
          <p:spPr bwMode="auto">
            <a:xfrm>
              <a:off x="1296" y="1008"/>
              <a:ext cx="624"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407" name="直接连接符 202767"/>
            <p:cNvSpPr>
              <a:spLocks noChangeShapeType="1"/>
            </p:cNvSpPr>
            <p:nvPr/>
          </p:nvSpPr>
          <p:spPr bwMode="auto">
            <a:xfrm>
              <a:off x="2064" y="1584"/>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408" name="直接连接符 202768"/>
            <p:cNvSpPr>
              <a:spLocks noChangeShapeType="1"/>
            </p:cNvSpPr>
            <p:nvPr/>
          </p:nvSpPr>
          <p:spPr bwMode="auto">
            <a:xfrm flipH="1">
              <a:off x="1920" y="2160"/>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409" name="直接连接符 202769"/>
            <p:cNvSpPr>
              <a:spLocks noChangeShapeType="1"/>
            </p:cNvSpPr>
            <p:nvPr/>
          </p:nvSpPr>
          <p:spPr bwMode="auto">
            <a:xfrm flipH="1">
              <a:off x="1536" y="273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59410" name="直接连接符 202770"/>
            <p:cNvSpPr>
              <a:spLocks noChangeShapeType="1"/>
            </p:cNvSpPr>
            <p:nvPr/>
          </p:nvSpPr>
          <p:spPr bwMode="auto">
            <a:xfrm>
              <a:off x="2064" y="273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02772" name="文本框 202771"/>
          <p:cNvSpPr txBox="1">
            <a:spLocks noChangeArrowheads="1"/>
          </p:cNvSpPr>
          <p:nvPr/>
        </p:nvSpPr>
        <p:spPr bwMode="auto">
          <a:xfrm>
            <a:off x="4067175" y="95567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2"/>
                </a:solidFill>
                <a:ea typeface="楷体_GB2312" pitchFamily="49" charset="-122"/>
              </a:rPr>
              <a:t>先序序列：</a:t>
            </a:r>
            <a:endParaRPr lang="zh-CN" altLang="en-US">
              <a:solidFill>
                <a:schemeClr val="tx2"/>
              </a:solidFill>
              <a:ea typeface="楷体_GB2312" pitchFamily="49" charset="-122"/>
            </a:endParaRPr>
          </a:p>
        </p:txBody>
      </p:sp>
      <p:sp>
        <p:nvSpPr>
          <p:cNvPr id="202773" name="矩形 202772"/>
          <p:cNvSpPr>
            <a:spLocks noChangeArrowheads="1"/>
          </p:cNvSpPr>
          <p:nvPr/>
        </p:nvSpPr>
        <p:spPr bwMode="auto">
          <a:xfrm>
            <a:off x="3995738" y="17732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FF3300"/>
                </a:solidFill>
                <a:latin typeface="Arial" panose="020B0604020202020204" pitchFamily="34" charset="0"/>
              </a:rPr>
              <a:t>A</a:t>
            </a:r>
            <a:endParaRPr lang="en-US" altLang="zh-CN" sz="3200">
              <a:solidFill>
                <a:srgbClr val="FF3300"/>
              </a:solidFill>
              <a:latin typeface="Arial" panose="020B0604020202020204" pitchFamily="34" charset="0"/>
            </a:endParaRPr>
          </a:p>
        </p:txBody>
      </p:sp>
      <p:sp>
        <p:nvSpPr>
          <p:cNvPr id="202774" name="矩形 202773"/>
          <p:cNvSpPr>
            <a:spLocks noChangeArrowheads="1"/>
          </p:cNvSpPr>
          <p:nvPr/>
        </p:nvSpPr>
        <p:spPr bwMode="auto">
          <a:xfrm>
            <a:off x="4498975" y="1773238"/>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B</a:t>
            </a:r>
            <a:endParaRPr lang="en-US" altLang="zh-CN" sz="3200" dirty="0">
              <a:solidFill>
                <a:schemeClr val="bg1"/>
              </a:solidFill>
              <a:latin typeface="Arial" panose="020B0604020202020204" pitchFamily="34" charset="0"/>
            </a:endParaRPr>
          </a:p>
        </p:txBody>
      </p:sp>
      <p:sp>
        <p:nvSpPr>
          <p:cNvPr id="202775" name="矩形 202774"/>
          <p:cNvSpPr>
            <a:spLocks noChangeArrowheads="1"/>
          </p:cNvSpPr>
          <p:nvPr/>
        </p:nvSpPr>
        <p:spPr bwMode="auto">
          <a:xfrm>
            <a:off x="5003800" y="1773238"/>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C</a:t>
            </a:r>
            <a:endParaRPr lang="en-US" altLang="zh-CN" sz="3200" dirty="0">
              <a:solidFill>
                <a:schemeClr val="bg1"/>
              </a:solidFill>
              <a:latin typeface="Arial" panose="020B0604020202020204" pitchFamily="34" charset="0"/>
            </a:endParaRPr>
          </a:p>
        </p:txBody>
      </p:sp>
      <p:sp>
        <p:nvSpPr>
          <p:cNvPr id="202776" name="矩形 202775"/>
          <p:cNvSpPr>
            <a:spLocks noChangeArrowheads="1"/>
          </p:cNvSpPr>
          <p:nvPr/>
        </p:nvSpPr>
        <p:spPr bwMode="auto">
          <a:xfrm>
            <a:off x="5507038" y="1773238"/>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D</a:t>
            </a:r>
            <a:endParaRPr lang="en-US" altLang="zh-CN" sz="3200" dirty="0">
              <a:solidFill>
                <a:schemeClr val="bg1"/>
              </a:solidFill>
              <a:latin typeface="Arial" panose="020B0604020202020204" pitchFamily="34" charset="0"/>
            </a:endParaRPr>
          </a:p>
        </p:txBody>
      </p:sp>
      <p:sp>
        <p:nvSpPr>
          <p:cNvPr id="202777" name="矩形 202776"/>
          <p:cNvSpPr>
            <a:spLocks noChangeArrowheads="1"/>
          </p:cNvSpPr>
          <p:nvPr/>
        </p:nvSpPr>
        <p:spPr bwMode="auto">
          <a:xfrm>
            <a:off x="6011863" y="17732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E</a:t>
            </a:r>
            <a:endParaRPr lang="en-US" altLang="zh-CN" sz="3200">
              <a:solidFill>
                <a:srgbClr val="0000CC"/>
              </a:solidFill>
              <a:latin typeface="Arial" panose="020B0604020202020204" pitchFamily="34" charset="0"/>
            </a:endParaRPr>
          </a:p>
        </p:txBody>
      </p:sp>
      <p:sp>
        <p:nvSpPr>
          <p:cNvPr id="202778" name="矩形 202777"/>
          <p:cNvSpPr>
            <a:spLocks noChangeArrowheads="1"/>
          </p:cNvSpPr>
          <p:nvPr/>
        </p:nvSpPr>
        <p:spPr bwMode="auto">
          <a:xfrm>
            <a:off x="7523163" y="17732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H</a:t>
            </a:r>
            <a:endParaRPr lang="en-US" altLang="zh-CN" sz="3200">
              <a:solidFill>
                <a:srgbClr val="0000CC"/>
              </a:solidFill>
              <a:latin typeface="Arial" panose="020B0604020202020204" pitchFamily="34" charset="0"/>
            </a:endParaRPr>
          </a:p>
        </p:txBody>
      </p:sp>
      <p:sp>
        <p:nvSpPr>
          <p:cNvPr id="202779" name="矩形 202778"/>
          <p:cNvSpPr>
            <a:spLocks noChangeArrowheads="1"/>
          </p:cNvSpPr>
          <p:nvPr/>
        </p:nvSpPr>
        <p:spPr bwMode="auto">
          <a:xfrm>
            <a:off x="7019925" y="17732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G</a:t>
            </a:r>
            <a:endParaRPr lang="en-US" altLang="zh-CN" sz="3200">
              <a:solidFill>
                <a:srgbClr val="0000CC"/>
              </a:solidFill>
              <a:latin typeface="Arial" panose="020B0604020202020204" pitchFamily="34" charset="0"/>
            </a:endParaRPr>
          </a:p>
        </p:txBody>
      </p:sp>
      <p:sp>
        <p:nvSpPr>
          <p:cNvPr id="202780" name="矩形 202779"/>
          <p:cNvSpPr>
            <a:spLocks noChangeArrowheads="1"/>
          </p:cNvSpPr>
          <p:nvPr/>
        </p:nvSpPr>
        <p:spPr bwMode="auto">
          <a:xfrm>
            <a:off x="8027988" y="17732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K</a:t>
            </a:r>
            <a:endParaRPr lang="en-US" altLang="zh-CN" sz="3200">
              <a:solidFill>
                <a:srgbClr val="0000CC"/>
              </a:solidFill>
              <a:latin typeface="Arial" panose="020B0604020202020204" pitchFamily="34" charset="0"/>
            </a:endParaRPr>
          </a:p>
        </p:txBody>
      </p:sp>
      <p:sp>
        <p:nvSpPr>
          <p:cNvPr id="202781" name="矩形 202780"/>
          <p:cNvSpPr>
            <a:spLocks noChangeArrowheads="1"/>
          </p:cNvSpPr>
          <p:nvPr/>
        </p:nvSpPr>
        <p:spPr bwMode="auto">
          <a:xfrm>
            <a:off x="6515100" y="17732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F</a:t>
            </a:r>
            <a:endParaRPr lang="en-US" altLang="zh-CN" sz="3200">
              <a:solidFill>
                <a:srgbClr val="0000CC"/>
              </a:solidFill>
              <a:latin typeface="Arial" panose="020B0604020202020204" pitchFamily="34" charset="0"/>
            </a:endParaRPr>
          </a:p>
        </p:txBody>
      </p:sp>
      <p:sp>
        <p:nvSpPr>
          <p:cNvPr id="202782" name="直接连接符 202781"/>
          <p:cNvSpPr>
            <a:spLocks noChangeShapeType="1"/>
          </p:cNvSpPr>
          <p:nvPr/>
        </p:nvSpPr>
        <p:spPr bwMode="auto">
          <a:xfrm>
            <a:off x="3348038" y="2781300"/>
            <a:ext cx="215900" cy="360363"/>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3" name="直接连接符 202782"/>
          <p:cNvSpPr>
            <a:spLocks noChangeShapeType="1"/>
          </p:cNvSpPr>
          <p:nvPr/>
        </p:nvSpPr>
        <p:spPr bwMode="auto">
          <a:xfrm flipH="1">
            <a:off x="3132138" y="3357563"/>
            <a:ext cx="287337" cy="503237"/>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4" name="直接连接符 202783"/>
          <p:cNvSpPr>
            <a:spLocks noChangeShapeType="1"/>
          </p:cNvSpPr>
          <p:nvPr/>
        </p:nvSpPr>
        <p:spPr bwMode="auto">
          <a:xfrm flipH="1">
            <a:off x="2484438" y="4365625"/>
            <a:ext cx="215900" cy="4318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5" name="直接连接符 202784"/>
          <p:cNvSpPr>
            <a:spLocks noChangeShapeType="1"/>
          </p:cNvSpPr>
          <p:nvPr/>
        </p:nvSpPr>
        <p:spPr bwMode="auto">
          <a:xfrm flipV="1">
            <a:off x="2700338" y="4581525"/>
            <a:ext cx="144462" cy="360363"/>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6" name="直接连接符 202785"/>
          <p:cNvSpPr>
            <a:spLocks noChangeShapeType="1"/>
          </p:cNvSpPr>
          <p:nvPr/>
        </p:nvSpPr>
        <p:spPr bwMode="auto">
          <a:xfrm>
            <a:off x="3276600" y="4652963"/>
            <a:ext cx="142875" cy="360362"/>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7" name="直接连接符 202786"/>
          <p:cNvSpPr>
            <a:spLocks noChangeShapeType="1"/>
          </p:cNvSpPr>
          <p:nvPr/>
        </p:nvSpPr>
        <p:spPr bwMode="auto">
          <a:xfrm flipH="1" flipV="1">
            <a:off x="3492500" y="4292600"/>
            <a:ext cx="287338" cy="649288"/>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8" name="直接连接符 202787"/>
          <p:cNvSpPr>
            <a:spLocks noChangeShapeType="1"/>
          </p:cNvSpPr>
          <p:nvPr/>
        </p:nvSpPr>
        <p:spPr bwMode="auto">
          <a:xfrm flipV="1">
            <a:off x="3276600" y="3644900"/>
            <a:ext cx="215900"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9" name="直接连接符 202788"/>
          <p:cNvSpPr>
            <a:spLocks noChangeShapeType="1"/>
          </p:cNvSpPr>
          <p:nvPr/>
        </p:nvSpPr>
        <p:spPr bwMode="auto">
          <a:xfrm flipH="1" flipV="1">
            <a:off x="3492500" y="2565400"/>
            <a:ext cx="287338"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0" name="直接连接符 202789"/>
          <p:cNvSpPr>
            <a:spLocks noChangeShapeType="1"/>
          </p:cNvSpPr>
          <p:nvPr/>
        </p:nvSpPr>
        <p:spPr bwMode="auto">
          <a:xfrm flipH="1" flipV="1">
            <a:off x="2268538" y="1557338"/>
            <a:ext cx="863600" cy="503237"/>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1" name="直接连接符 202790"/>
          <p:cNvSpPr>
            <a:spLocks noChangeShapeType="1"/>
          </p:cNvSpPr>
          <p:nvPr/>
        </p:nvSpPr>
        <p:spPr bwMode="auto">
          <a:xfrm flipH="1">
            <a:off x="684213" y="1484313"/>
            <a:ext cx="792162" cy="576262"/>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2" name="直接连接符 202791"/>
          <p:cNvSpPr>
            <a:spLocks noChangeShapeType="1"/>
          </p:cNvSpPr>
          <p:nvPr/>
        </p:nvSpPr>
        <p:spPr bwMode="auto">
          <a:xfrm>
            <a:off x="900113" y="2708275"/>
            <a:ext cx="215900" cy="4318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3" name="直接连接符 202792"/>
          <p:cNvSpPr>
            <a:spLocks noChangeShapeType="1"/>
          </p:cNvSpPr>
          <p:nvPr/>
        </p:nvSpPr>
        <p:spPr bwMode="auto">
          <a:xfrm flipH="1">
            <a:off x="684213" y="3284538"/>
            <a:ext cx="215900" cy="792162"/>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4" name="直接连接符 202793"/>
          <p:cNvSpPr>
            <a:spLocks noChangeShapeType="1"/>
          </p:cNvSpPr>
          <p:nvPr/>
        </p:nvSpPr>
        <p:spPr bwMode="auto">
          <a:xfrm flipV="1">
            <a:off x="1116013" y="3716338"/>
            <a:ext cx="71437"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5" name="直接连接符 202794"/>
          <p:cNvSpPr>
            <a:spLocks noChangeShapeType="1"/>
          </p:cNvSpPr>
          <p:nvPr/>
        </p:nvSpPr>
        <p:spPr bwMode="auto">
          <a:xfrm flipH="1" flipV="1">
            <a:off x="971550" y="2347913"/>
            <a:ext cx="431800" cy="720725"/>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6" name="直接连接符 202795"/>
          <p:cNvSpPr>
            <a:spLocks noChangeShapeType="1"/>
          </p:cNvSpPr>
          <p:nvPr/>
        </p:nvSpPr>
        <p:spPr bwMode="auto">
          <a:xfrm flipV="1">
            <a:off x="971550" y="1773238"/>
            <a:ext cx="576263"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7" name="直接连接符 202796"/>
          <p:cNvSpPr>
            <a:spLocks noChangeShapeType="1"/>
          </p:cNvSpPr>
          <p:nvPr/>
        </p:nvSpPr>
        <p:spPr bwMode="auto">
          <a:xfrm>
            <a:off x="2195513" y="1773238"/>
            <a:ext cx="576262" cy="360362"/>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98" name="直接连接符 202797"/>
          <p:cNvSpPr>
            <a:spLocks noChangeShapeType="1"/>
          </p:cNvSpPr>
          <p:nvPr/>
        </p:nvSpPr>
        <p:spPr bwMode="auto">
          <a:xfrm>
            <a:off x="1835150" y="620713"/>
            <a:ext cx="0" cy="6477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2754"/>
                                        </p:tgtEl>
                                        <p:attrNameLst>
                                          <p:attrName>style.visibility</p:attrName>
                                        </p:attrNameLst>
                                      </p:cBhvr>
                                      <p:to>
                                        <p:strVal val="visible"/>
                                      </p:to>
                                    </p:set>
                                    <p:animEffect transition="in" filter="wipe(up)">
                                      <p:cBhvr>
                                        <p:cTn id="7" dur="500"/>
                                        <p:tgtEl>
                                          <p:spTgt spid="202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72"/>
                                        </p:tgtEl>
                                        <p:attrNameLst>
                                          <p:attrName>style.visibility</p:attrName>
                                        </p:attrNameLst>
                                      </p:cBhvr>
                                      <p:to>
                                        <p:strVal val="visible"/>
                                      </p:to>
                                    </p:set>
                                    <p:animEffect transition="in" filter="wipe(left)">
                                      <p:cBhvr>
                                        <p:cTn id="12" dur="500"/>
                                        <p:tgtEl>
                                          <p:spTgt spid="2027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2773"/>
                                        </p:tgtEl>
                                        <p:attrNameLst>
                                          <p:attrName>style.visibility</p:attrName>
                                        </p:attrNameLst>
                                      </p:cBhvr>
                                      <p:to>
                                        <p:strVal val="visible"/>
                                      </p:to>
                                    </p:set>
                                    <p:animEffect transition="in" filter="wipe(left)">
                                      <p:cBhvr>
                                        <p:cTn id="17" dur="500"/>
                                        <p:tgtEl>
                                          <p:spTgt spid="202773"/>
                                        </p:tgtEl>
                                      </p:cBhvr>
                                    </p:animEffect>
                                  </p:childTnLst>
                                </p:cTn>
                              </p:par>
                              <p:par>
                                <p:cTn id="18" presetID="22" presetClass="entr" presetSubtype="1" fill="hold" nodeType="withEffect">
                                  <p:stCondLst>
                                    <p:cond delay="0"/>
                                  </p:stCondLst>
                                  <p:childTnLst>
                                    <p:set>
                                      <p:cBhvr>
                                        <p:cTn id="19" dur="1" fill="hold">
                                          <p:stCondLst>
                                            <p:cond delay="0"/>
                                          </p:stCondLst>
                                        </p:cTn>
                                        <p:tgtEl>
                                          <p:spTgt spid="202798"/>
                                        </p:tgtEl>
                                        <p:attrNameLst>
                                          <p:attrName>style.visibility</p:attrName>
                                        </p:attrNameLst>
                                      </p:cBhvr>
                                      <p:to>
                                        <p:strVal val="visible"/>
                                      </p:to>
                                    </p:set>
                                    <p:animEffect transition="in" filter="wipe(up)">
                                      <p:cBhvr>
                                        <p:cTn id="20" dur="500"/>
                                        <p:tgtEl>
                                          <p:spTgt spid="20279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02791"/>
                                        </p:tgtEl>
                                        <p:attrNameLst>
                                          <p:attrName>style.visibility</p:attrName>
                                        </p:attrNameLst>
                                      </p:cBhvr>
                                      <p:to>
                                        <p:strVal val="visible"/>
                                      </p:to>
                                    </p:set>
                                    <p:animEffect transition="in" filter="wipe(up)">
                                      <p:cBhvr>
                                        <p:cTn id="25" dur="500"/>
                                        <p:tgtEl>
                                          <p:spTgt spid="20279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02774"/>
                                        </p:tgtEl>
                                        <p:attrNameLst>
                                          <p:attrName>style.visibility</p:attrName>
                                        </p:attrNameLst>
                                      </p:cBhvr>
                                      <p:to>
                                        <p:strVal val="visible"/>
                                      </p:to>
                                    </p:set>
                                    <p:animEffect transition="in" filter="wipe(left)">
                                      <p:cBhvr>
                                        <p:cTn id="28" dur="500"/>
                                        <p:tgtEl>
                                          <p:spTgt spid="20277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02792"/>
                                        </p:tgtEl>
                                        <p:attrNameLst>
                                          <p:attrName>style.visibility</p:attrName>
                                        </p:attrNameLst>
                                      </p:cBhvr>
                                      <p:to>
                                        <p:strVal val="visible"/>
                                      </p:to>
                                    </p:set>
                                    <p:animEffect transition="in" filter="wipe(up)">
                                      <p:cBhvr>
                                        <p:cTn id="33" dur="500"/>
                                        <p:tgtEl>
                                          <p:spTgt spid="20279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02775"/>
                                        </p:tgtEl>
                                        <p:attrNameLst>
                                          <p:attrName>style.visibility</p:attrName>
                                        </p:attrNameLst>
                                      </p:cBhvr>
                                      <p:to>
                                        <p:strVal val="visible"/>
                                      </p:to>
                                    </p:set>
                                    <p:animEffect transition="in" filter="wipe(left)">
                                      <p:cBhvr>
                                        <p:cTn id="36" dur="500"/>
                                        <p:tgtEl>
                                          <p:spTgt spid="20277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02793"/>
                                        </p:tgtEl>
                                        <p:attrNameLst>
                                          <p:attrName>style.visibility</p:attrName>
                                        </p:attrNameLst>
                                      </p:cBhvr>
                                      <p:to>
                                        <p:strVal val="visible"/>
                                      </p:to>
                                    </p:set>
                                    <p:animEffect transition="in" filter="wipe(up)">
                                      <p:cBhvr>
                                        <p:cTn id="41" dur="500"/>
                                        <p:tgtEl>
                                          <p:spTgt spid="202793"/>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2776"/>
                                        </p:tgtEl>
                                        <p:attrNameLst>
                                          <p:attrName>style.visibility</p:attrName>
                                        </p:attrNameLst>
                                      </p:cBhvr>
                                      <p:to>
                                        <p:strVal val="visible"/>
                                      </p:to>
                                    </p:set>
                                    <p:animEffect transition="in" filter="wipe(left)">
                                      <p:cBhvr>
                                        <p:cTn id="44" dur="500"/>
                                        <p:tgtEl>
                                          <p:spTgt spid="20277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02794"/>
                                        </p:tgtEl>
                                        <p:attrNameLst>
                                          <p:attrName>style.visibility</p:attrName>
                                        </p:attrNameLst>
                                      </p:cBhvr>
                                      <p:to>
                                        <p:strVal val="visible"/>
                                      </p:to>
                                    </p:set>
                                    <p:animEffect transition="in" filter="wipe(down)">
                                      <p:cBhvr>
                                        <p:cTn id="49" dur="500"/>
                                        <p:tgtEl>
                                          <p:spTgt spid="20279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02795"/>
                                        </p:tgtEl>
                                        <p:attrNameLst>
                                          <p:attrName>style.visibility</p:attrName>
                                        </p:attrNameLst>
                                      </p:cBhvr>
                                      <p:to>
                                        <p:strVal val="visible"/>
                                      </p:to>
                                    </p:set>
                                    <p:animEffect transition="in" filter="wipe(down)">
                                      <p:cBhvr>
                                        <p:cTn id="54" dur="500"/>
                                        <p:tgtEl>
                                          <p:spTgt spid="20279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02796"/>
                                        </p:tgtEl>
                                        <p:attrNameLst>
                                          <p:attrName>style.visibility</p:attrName>
                                        </p:attrNameLst>
                                      </p:cBhvr>
                                      <p:to>
                                        <p:strVal val="visible"/>
                                      </p:to>
                                    </p:set>
                                    <p:animEffect transition="in" filter="wipe(down)">
                                      <p:cBhvr>
                                        <p:cTn id="59" dur="500"/>
                                        <p:tgtEl>
                                          <p:spTgt spid="20279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02797"/>
                                        </p:tgtEl>
                                        <p:attrNameLst>
                                          <p:attrName>style.visibility</p:attrName>
                                        </p:attrNameLst>
                                      </p:cBhvr>
                                      <p:to>
                                        <p:strVal val="visible"/>
                                      </p:to>
                                    </p:set>
                                    <p:animEffect transition="in" filter="wipe(up)">
                                      <p:cBhvr>
                                        <p:cTn id="64" dur="500"/>
                                        <p:tgtEl>
                                          <p:spTgt spid="202797"/>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02777"/>
                                        </p:tgtEl>
                                        <p:attrNameLst>
                                          <p:attrName>style.visibility</p:attrName>
                                        </p:attrNameLst>
                                      </p:cBhvr>
                                      <p:to>
                                        <p:strVal val="visible"/>
                                      </p:to>
                                    </p:set>
                                    <p:animEffect transition="in" filter="wipe(up)">
                                      <p:cBhvr>
                                        <p:cTn id="67" dur="500"/>
                                        <p:tgtEl>
                                          <p:spTgt spid="20277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02782"/>
                                        </p:tgtEl>
                                        <p:attrNameLst>
                                          <p:attrName>style.visibility</p:attrName>
                                        </p:attrNameLst>
                                      </p:cBhvr>
                                      <p:to>
                                        <p:strVal val="visible"/>
                                      </p:to>
                                    </p:set>
                                    <p:animEffect transition="in" filter="wipe(up)">
                                      <p:cBhvr>
                                        <p:cTn id="72" dur="500"/>
                                        <p:tgtEl>
                                          <p:spTgt spid="202782"/>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202781"/>
                                        </p:tgtEl>
                                        <p:attrNameLst>
                                          <p:attrName>style.visibility</p:attrName>
                                        </p:attrNameLst>
                                      </p:cBhvr>
                                      <p:to>
                                        <p:strVal val="visible"/>
                                      </p:to>
                                    </p:set>
                                    <p:animEffect transition="in" filter="wipe(left)">
                                      <p:cBhvr>
                                        <p:cTn id="75" dur="500"/>
                                        <p:tgtEl>
                                          <p:spTgt spid="20278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202783"/>
                                        </p:tgtEl>
                                        <p:attrNameLst>
                                          <p:attrName>style.visibility</p:attrName>
                                        </p:attrNameLst>
                                      </p:cBhvr>
                                      <p:to>
                                        <p:strVal val="visible"/>
                                      </p:to>
                                    </p:set>
                                    <p:animEffect transition="in" filter="wipe(up)">
                                      <p:cBhvr>
                                        <p:cTn id="80" dur="500"/>
                                        <p:tgtEl>
                                          <p:spTgt spid="202783"/>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202779"/>
                                        </p:tgtEl>
                                        <p:attrNameLst>
                                          <p:attrName>style.visibility</p:attrName>
                                        </p:attrNameLst>
                                      </p:cBhvr>
                                      <p:to>
                                        <p:strVal val="visible"/>
                                      </p:to>
                                    </p:set>
                                    <p:animEffect transition="in" filter="wipe(left)">
                                      <p:cBhvr>
                                        <p:cTn id="83" dur="500"/>
                                        <p:tgtEl>
                                          <p:spTgt spid="20277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202784"/>
                                        </p:tgtEl>
                                        <p:attrNameLst>
                                          <p:attrName>style.visibility</p:attrName>
                                        </p:attrNameLst>
                                      </p:cBhvr>
                                      <p:to>
                                        <p:strVal val="visible"/>
                                      </p:to>
                                    </p:set>
                                    <p:animEffect transition="in" filter="wipe(left)">
                                      <p:cBhvr>
                                        <p:cTn id="88" dur="500"/>
                                        <p:tgtEl>
                                          <p:spTgt spid="202784"/>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202778"/>
                                        </p:tgtEl>
                                        <p:attrNameLst>
                                          <p:attrName>style.visibility</p:attrName>
                                        </p:attrNameLst>
                                      </p:cBhvr>
                                      <p:to>
                                        <p:strVal val="visible"/>
                                      </p:to>
                                    </p:set>
                                    <p:animEffect transition="in" filter="wipe(up)">
                                      <p:cBhvr>
                                        <p:cTn id="91" dur="500"/>
                                        <p:tgtEl>
                                          <p:spTgt spid="20277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02785"/>
                                        </p:tgtEl>
                                        <p:attrNameLst>
                                          <p:attrName>style.visibility</p:attrName>
                                        </p:attrNameLst>
                                      </p:cBhvr>
                                      <p:to>
                                        <p:strVal val="visible"/>
                                      </p:to>
                                    </p:set>
                                    <p:animEffect transition="in" filter="wipe(down)">
                                      <p:cBhvr>
                                        <p:cTn id="96" dur="500"/>
                                        <p:tgtEl>
                                          <p:spTgt spid="20278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02786"/>
                                        </p:tgtEl>
                                        <p:attrNameLst>
                                          <p:attrName>style.visibility</p:attrName>
                                        </p:attrNameLst>
                                      </p:cBhvr>
                                      <p:to>
                                        <p:strVal val="visible"/>
                                      </p:to>
                                    </p:set>
                                    <p:animEffect transition="in" filter="wipe(up)">
                                      <p:cBhvr>
                                        <p:cTn id="101" dur="500"/>
                                        <p:tgtEl>
                                          <p:spTgt spid="202786"/>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202780"/>
                                        </p:tgtEl>
                                        <p:attrNameLst>
                                          <p:attrName>style.visibility</p:attrName>
                                        </p:attrNameLst>
                                      </p:cBhvr>
                                      <p:to>
                                        <p:strVal val="visible"/>
                                      </p:to>
                                    </p:set>
                                    <p:animEffect transition="in" filter="wipe(left)">
                                      <p:cBhvr>
                                        <p:cTn id="104" dur="500"/>
                                        <p:tgtEl>
                                          <p:spTgt spid="2027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02787"/>
                                        </p:tgtEl>
                                        <p:attrNameLst>
                                          <p:attrName>style.visibility</p:attrName>
                                        </p:attrNameLst>
                                      </p:cBhvr>
                                      <p:to>
                                        <p:strVal val="visible"/>
                                      </p:to>
                                    </p:set>
                                    <p:animEffect transition="in" filter="wipe(down)">
                                      <p:cBhvr>
                                        <p:cTn id="109" dur="500"/>
                                        <p:tgtEl>
                                          <p:spTgt spid="20278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202788"/>
                                        </p:tgtEl>
                                        <p:attrNameLst>
                                          <p:attrName>style.visibility</p:attrName>
                                        </p:attrNameLst>
                                      </p:cBhvr>
                                      <p:to>
                                        <p:strVal val="visible"/>
                                      </p:to>
                                    </p:set>
                                    <p:animEffect transition="in" filter="wipe(down)">
                                      <p:cBhvr>
                                        <p:cTn id="114" dur="500"/>
                                        <p:tgtEl>
                                          <p:spTgt spid="20278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202789"/>
                                        </p:tgtEl>
                                        <p:attrNameLst>
                                          <p:attrName>style.visibility</p:attrName>
                                        </p:attrNameLst>
                                      </p:cBhvr>
                                      <p:to>
                                        <p:strVal val="visible"/>
                                      </p:to>
                                    </p:set>
                                    <p:animEffect transition="in" filter="wipe(down)">
                                      <p:cBhvr>
                                        <p:cTn id="119" dur="500"/>
                                        <p:tgtEl>
                                          <p:spTgt spid="202789"/>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202790"/>
                                        </p:tgtEl>
                                        <p:attrNameLst>
                                          <p:attrName>style.visibility</p:attrName>
                                        </p:attrNameLst>
                                      </p:cBhvr>
                                      <p:to>
                                        <p:strVal val="visible"/>
                                      </p:to>
                                    </p:set>
                                    <p:animEffect transition="in" filter="wipe(down)">
                                      <p:cBhvr>
                                        <p:cTn id="124" dur="500"/>
                                        <p:tgtEl>
                                          <p:spTgt spid="202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2" grpId="0"/>
      <p:bldP spid="202773" grpId="0" animBg="1"/>
      <p:bldP spid="202774" grpId="0" animBg="1"/>
      <p:bldP spid="202775" grpId="0" animBg="1"/>
      <p:bldP spid="202776" grpId="0" animBg="1"/>
      <p:bldP spid="202777" grpId="0" animBg="1"/>
      <p:bldP spid="202778" grpId="0" animBg="1"/>
      <p:bldP spid="202779" grpId="0" animBg="1"/>
      <p:bldP spid="202780" grpId="0" animBg="1"/>
      <p:bldP spid="20278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文本框 221187"/>
          <p:cNvSpPr txBox="1">
            <a:spLocks noChangeArrowheads="1"/>
          </p:cNvSpPr>
          <p:nvPr/>
        </p:nvSpPr>
        <p:spPr bwMode="auto">
          <a:xfrm>
            <a:off x="1619672" y="1700808"/>
            <a:ext cx="684053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40000"/>
              </a:lnSpc>
            </a:pPr>
            <a:r>
              <a:rPr lang="en-US" altLang="zh-CN" dirty="0">
                <a:solidFill>
                  <a:srgbClr val="FF0000"/>
                </a:solidFill>
                <a:ea typeface="楷体_GB2312" pitchFamily="49" charset="-122"/>
              </a:rPr>
              <a:t>2.  </a:t>
            </a:r>
            <a:r>
              <a:rPr lang="zh-CN" altLang="en-US" dirty="0">
                <a:solidFill>
                  <a:srgbClr val="FF0000"/>
                </a:solidFill>
                <a:ea typeface="楷体_GB2312" pitchFamily="49" charset="-122"/>
              </a:rPr>
              <a:t>中序遍历过程</a:t>
            </a:r>
            <a:endParaRPr lang="zh-CN" altLang="en-US" dirty="0">
              <a:solidFill>
                <a:srgbClr val="FF0000"/>
              </a:solidFill>
              <a:ea typeface="楷体_GB2312" pitchFamily="49" charset="-122"/>
            </a:endParaRPr>
          </a:p>
          <a:p>
            <a:pPr>
              <a:lnSpc>
                <a:spcPct val="140000"/>
              </a:lnSpc>
            </a:pPr>
            <a:r>
              <a:rPr lang="zh-CN" altLang="en-US" dirty="0">
                <a:ea typeface="楷体_GB2312" pitchFamily="49" charset="-122"/>
              </a:rPr>
              <a:t>中序遍历二叉树的过程是：</a:t>
            </a:r>
            <a:endParaRPr lang="zh-CN" altLang="en-US" dirty="0">
              <a:ea typeface="楷体_GB2312" pitchFamily="49" charset="-122"/>
            </a:endParaRPr>
          </a:p>
        </p:txBody>
      </p:sp>
      <p:sp>
        <p:nvSpPr>
          <p:cNvPr id="60418" name="文本框 221188" descr="羊皮纸"/>
          <p:cNvSpPr txBox="1">
            <a:spLocks noChangeArrowheads="1"/>
          </p:cNvSpPr>
          <p:nvPr/>
        </p:nvSpPr>
        <p:spPr bwMode="auto">
          <a:xfrm>
            <a:off x="3131840" y="3356992"/>
            <a:ext cx="3457575" cy="1735138"/>
          </a:xfrm>
          <a:prstGeom prst="rect">
            <a:avLst/>
          </a:prstGeom>
          <a:blipFill dpi="0" rotWithShape="1">
            <a:blip r:embed="rId1"/>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Blip>
                <a:blip r:embed="rId2"/>
              </a:buBlip>
            </a:pPr>
            <a:r>
              <a:rPr lang="en-US" altLang="zh-CN" dirty="0">
                <a:solidFill>
                  <a:srgbClr val="FF0000"/>
                </a:solidFill>
                <a:ea typeface="楷体_GB2312" pitchFamily="49" charset="-122"/>
              </a:rPr>
              <a:t> </a:t>
            </a:r>
            <a:r>
              <a:rPr lang="zh-CN" altLang="en-US" dirty="0">
                <a:solidFill>
                  <a:srgbClr val="FF0000"/>
                </a:solidFill>
                <a:ea typeface="楷体_GB2312" pitchFamily="49" charset="-122"/>
              </a:rPr>
              <a:t>中序遍历左子树；</a:t>
            </a:r>
            <a:endParaRPr lang="zh-CN" altLang="en-US" dirty="0">
              <a:solidFill>
                <a:srgbClr val="FF0000"/>
              </a:solidFill>
              <a:ea typeface="楷体_GB2312" pitchFamily="49" charset="-122"/>
            </a:endParaRPr>
          </a:p>
          <a:p>
            <a:pPr>
              <a:lnSpc>
                <a:spcPct val="150000"/>
              </a:lnSpc>
              <a:buFont typeface="Wingdings" panose="05000000000000000000" pitchFamily="2" charset="2"/>
              <a:buBlip>
                <a:blip r:embed="rId2"/>
              </a:buBlip>
            </a:pPr>
            <a:r>
              <a:rPr lang="zh-CN" altLang="en-US" dirty="0">
                <a:solidFill>
                  <a:srgbClr val="FF0000"/>
                </a:solidFill>
                <a:ea typeface="楷体_GB2312" pitchFamily="49" charset="-122"/>
              </a:rPr>
              <a:t> 访问根节点；</a:t>
            </a:r>
            <a:endParaRPr lang="zh-CN" altLang="en-US" dirty="0">
              <a:solidFill>
                <a:srgbClr val="FF0000"/>
              </a:solidFill>
              <a:ea typeface="楷体_GB2312" pitchFamily="49" charset="-122"/>
            </a:endParaRPr>
          </a:p>
          <a:p>
            <a:pPr>
              <a:lnSpc>
                <a:spcPct val="150000"/>
              </a:lnSpc>
              <a:buFont typeface="Wingdings" panose="05000000000000000000" pitchFamily="2" charset="2"/>
              <a:buBlip>
                <a:blip r:embed="rId2"/>
              </a:buBlip>
            </a:pPr>
            <a:r>
              <a:rPr lang="zh-CN" altLang="en-US" dirty="0">
                <a:solidFill>
                  <a:srgbClr val="FF0000"/>
                </a:solidFill>
                <a:ea typeface="楷体_GB2312" pitchFamily="49" charset="-122"/>
              </a:rPr>
              <a:t> 中序遍历右子树。</a:t>
            </a:r>
            <a:endParaRPr lang="zh-CN" altLang="en-US" dirty="0">
              <a:ea typeface="楷体_GB2312"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1" name="组合 203777"/>
          <p:cNvGrpSpPr/>
          <p:nvPr/>
        </p:nvGrpSpPr>
        <p:grpSpPr bwMode="auto">
          <a:xfrm>
            <a:off x="1058863" y="1511300"/>
            <a:ext cx="3657600" cy="4343400"/>
            <a:chOff x="192" y="816"/>
            <a:chExt cx="2304" cy="2736"/>
          </a:xfrm>
        </p:grpSpPr>
        <p:sp>
          <p:nvSpPr>
            <p:cNvPr id="61442" name="椭圆 203778"/>
            <p:cNvSpPr>
              <a:spLocks noChangeArrowheads="1"/>
            </p:cNvSpPr>
            <p:nvPr/>
          </p:nvSpPr>
          <p:spPr bwMode="auto">
            <a:xfrm>
              <a:off x="960" y="816"/>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FF0000"/>
                  </a:solidFill>
                </a:rPr>
                <a:t>A</a:t>
              </a:r>
              <a:endParaRPr lang="en-US" altLang="zh-CN" b="0">
                <a:solidFill>
                  <a:schemeClr val="tx1"/>
                </a:solidFill>
              </a:endParaRPr>
            </a:p>
          </p:txBody>
        </p:sp>
        <p:sp>
          <p:nvSpPr>
            <p:cNvPr id="61443" name="椭圆 203779"/>
            <p:cNvSpPr>
              <a:spLocks noChangeArrowheads="1"/>
            </p:cNvSpPr>
            <p:nvPr/>
          </p:nvSpPr>
          <p:spPr bwMode="auto">
            <a:xfrm>
              <a:off x="192" y="13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B</a:t>
              </a:r>
              <a:endParaRPr lang="en-US" altLang="zh-CN" b="0">
                <a:solidFill>
                  <a:srgbClr val="008000"/>
                </a:solidFill>
              </a:endParaRPr>
            </a:p>
          </p:txBody>
        </p:sp>
        <p:sp>
          <p:nvSpPr>
            <p:cNvPr id="61444" name="椭圆 203780"/>
            <p:cNvSpPr>
              <a:spLocks noChangeArrowheads="1"/>
            </p:cNvSpPr>
            <p:nvPr/>
          </p:nvSpPr>
          <p:spPr bwMode="auto">
            <a:xfrm>
              <a:off x="624" y="19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C</a:t>
              </a:r>
              <a:endParaRPr lang="en-US" altLang="zh-CN" b="0">
                <a:solidFill>
                  <a:srgbClr val="008000"/>
                </a:solidFill>
              </a:endParaRPr>
            </a:p>
          </p:txBody>
        </p:sp>
        <p:sp>
          <p:nvSpPr>
            <p:cNvPr id="61445" name="椭圆 203781"/>
            <p:cNvSpPr>
              <a:spLocks noChangeArrowheads="1"/>
            </p:cNvSpPr>
            <p:nvPr/>
          </p:nvSpPr>
          <p:spPr bwMode="auto">
            <a:xfrm>
              <a:off x="336" y="25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D</a:t>
              </a:r>
              <a:endParaRPr lang="en-US" altLang="zh-CN" b="0">
                <a:solidFill>
                  <a:srgbClr val="008000"/>
                </a:solidFill>
              </a:endParaRPr>
            </a:p>
          </p:txBody>
        </p:sp>
        <p:sp>
          <p:nvSpPr>
            <p:cNvPr id="61446" name="椭圆 203782"/>
            <p:cNvSpPr>
              <a:spLocks noChangeArrowheads="1"/>
            </p:cNvSpPr>
            <p:nvPr/>
          </p:nvSpPr>
          <p:spPr bwMode="auto">
            <a:xfrm>
              <a:off x="1728" y="13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E</a:t>
              </a:r>
              <a:endParaRPr lang="en-US" altLang="zh-CN" b="0">
                <a:solidFill>
                  <a:schemeClr val="tx1"/>
                </a:solidFill>
              </a:endParaRPr>
            </a:p>
          </p:txBody>
        </p:sp>
        <p:sp>
          <p:nvSpPr>
            <p:cNvPr id="61447" name="椭圆 203783"/>
            <p:cNvSpPr>
              <a:spLocks noChangeArrowheads="1"/>
            </p:cNvSpPr>
            <p:nvPr/>
          </p:nvSpPr>
          <p:spPr bwMode="auto">
            <a:xfrm>
              <a:off x="2160" y="19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F</a:t>
              </a:r>
              <a:endParaRPr lang="en-US" altLang="zh-CN" b="0">
                <a:solidFill>
                  <a:schemeClr val="tx1"/>
                </a:solidFill>
              </a:endParaRPr>
            </a:p>
          </p:txBody>
        </p:sp>
        <p:sp>
          <p:nvSpPr>
            <p:cNvPr id="61448" name="椭圆 203784"/>
            <p:cNvSpPr>
              <a:spLocks noChangeArrowheads="1"/>
            </p:cNvSpPr>
            <p:nvPr/>
          </p:nvSpPr>
          <p:spPr bwMode="auto">
            <a:xfrm>
              <a:off x="1728" y="2544"/>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G</a:t>
              </a:r>
              <a:endParaRPr lang="en-US" altLang="zh-CN" b="0">
                <a:solidFill>
                  <a:schemeClr val="tx1"/>
                </a:solidFill>
              </a:endParaRPr>
            </a:p>
          </p:txBody>
        </p:sp>
        <p:sp>
          <p:nvSpPr>
            <p:cNvPr id="61449" name="椭圆 203785"/>
            <p:cNvSpPr>
              <a:spLocks noChangeArrowheads="1"/>
            </p:cNvSpPr>
            <p:nvPr/>
          </p:nvSpPr>
          <p:spPr bwMode="auto">
            <a:xfrm>
              <a:off x="1392" y="31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H</a:t>
              </a:r>
              <a:endParaRPr lang="en-US" altLang="zh-CN" b="0">
                <a:solidFill>
                  <a:schemeClr val="tx1"/>
                </a:solidFill>
              </a:endParaRPr>
            </a:p>
          </p:txBody>
        </p:sp>
        <p:sp>
          <p:nvSpPr>
            <p:cNvPr id="61450" name="椭圆 203786"/>
            <p:cNvSpPr>
              <a:spLocks noChangeArrowheads="1"/>
            </p:cNvSpPr>
            <p:nvPr/>
          </p:nvSpPr>
          <p:spPr bwMode="auto">
            <a:xfrm>
              <a:off x="2064" y="31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K</a:t>
              </a:r>
              <a:endParaRPr lang="en-US" altLang="zh-CN" b="0">
                <a:solidFill>
                  <a:schemeClr val="tx1"/>
                </a:solidFill>
              </a:endParaRPr>
            </a:p>
          </p:txBody>
        </p:sp>
        <p:sp>
          <p:nvSpPr>
            <p:cNvPr id="61451" name="直接连接符 203787"/>
            <p:cNvSpPr>
              <a:spLocks noChangeShapeType="1"/>
            </p:cNvSpPr>
            <p:nvPr/>
          </p:nvSpPr>
          <p:spPr bwMode="auto">
            <a:xfrm flipH="1">
              <a:off x="384" y="1008"/>
              <a:ext cx="576"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452" name="直接连接符 203788"/>
            <p:cNvSpPr>
              <a:spLocks noChangeShapeType="1"/>
            </p:cNvSpPr>
            <p:nvPr/>
          </p:nvSpPr>
          <p:spPr bwMode="auto">
            <a:xfrm>
              <a:off x="528" y="1584"/>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453" name="直接连接符 203789"/>
            <p:cNvSpPr>
              <a:spLocks noChangeShapeType="1"/>
            </p:cNvSpPr>
            <p:nvPr/>
          </p:nvSpPr>
          <p:spPr bwMode="auto">
            <a:xfrm flipH="1">
              <a:off x="528" y="2160"/>
              <a:ext cx="96"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454" name="直接连接符 203790"/>
            <p:cNvSpPr>
              <a:spLocks noChangeShapeType="1"/>
            </p:cNvSpPr>
            <p:nvPr/>
          </p:nvSpPr>
          <p:spPr bwMode="auto">
            <a:xfrm>
              <a:off x="1296" y="1008"/>
              <a:ext cx="624"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455" name="直接连接符 203791"/>
            <p:cNvSpPr>
              <a:spLocks noChangeShapeType="1"/>
            </p:cNvSpPr>
            <p:nvPr/>
          </p:nvSpPr>
          <p:spPr bwMode="auto">
            <a:xfrm>
              <a:off x="2064" y="1584"/>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456" name="直接连接符 203792"/>
            <p:cNvSpPr>
              <a:spLocks noChangeShapeType="1"/>
            </p:cNvSpPr>
            <p:nvPr/>
          </p:nvSpPr>
          <p:spPr bwMode="auto">
            <a:xfrm flipH="1">
              <a:off x="1920" y="2160"/>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457" name="直接连接符 203793"/>
            <p:cNvSpPr>
              <a:spLocks noChangeShapeType="1"/>
            </p:cNvSpPr>
            <p:nvPr/>
          </p:nvSpPr>
          <p:spPr bwMode="auto">
            <a:xfrm flipH="1">
              <a:off x="1536" y="273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458" name="直接连接符 203794"/>
            <p:cNvSpPr>
              <a:spLocks noChangeShapeType="1"/>
            </p:cNvSpPr>
            <p:nvPr/>
          </p:nvSpPr>
          <p:spPr bwMode="auto">
            <a:xfrm>
              <a:off x="2064" y="273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1459" name="文本框 203795"/>
          <p:cNvSpPr txBox="1">
            <a:spLocks noChangeArrowheads="1"/>
          </p:cNvSpPr>
          <p:nvPr/>
        </p:nvSpPr>
        <p:spPr bwMode="auto">
          <a:xfrm>
            <a:off x="4572000" y="884238"/>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2"/>
                </a:solidFill>
                <a:ea typeface="楷体_GB2312" pitchFamily="49" charset="-122"/>
              </a:rPr>
              <a:t>中序序列：</a:t>
            </a:r>
            <a:endParaRPr lang="zh-CN" altLang="en-US">
              <a:solidFill>
                <a:schemeClr val="tx2"/>
              </a:solidFill>
              <a:ea typeface="楷体_GB2312" pitchFamily="49" charset="-122"/>
            </a:endParaRPr>
          </a:p>
        </p:txBody>
      </p:sp>
      <p:sp>
        <p:nvSpPr>
          <p:cNvPr id="203797" name="矩形 203796"/>
          <p:cNvSpPr>
            <a:spLocks noChangeArrowheads="1"/>
          </p:cNvSpPr>
          <p:nvPr/>
        </p:nvSpPr>
        <p:spPr bwMode="auto">
          <a:xfrm>
            <a:off x="7164388" y="1700213"/>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FF3300"/>
                </a:solidFill>
                <a:latin typeface="Arial" panose="020B0604020202020204" pitchFamily="34" charset="0"/>
              </a:rPr>
              <a:t>A</a:t>
            </a:r>
            <a:endParaRPr lang="en-US" altLang="zh-CN" sz="3200">
              <a:solidFill>
                <a:srgbClr val="FF3300"/>
              </a:solidFill>
              <a:latin typeface="Arial" panose="020B0604020202020204" pitchFamily="34" charset="0"/>
            </a:endParaRPr>
          </a:p>
        </p:txBody>
      </p:sp>
      <p:sp>
        <p:nvSpPr>
          <p:cNvPr id="203798" name="矩形 203797"/>
          <p:cNvSpPr>
            <a:spLocks noChangeArrowheads="1"/>
          </p:cNvSpPr>
          <p:nvPr/>
        </p:nvSpPr>
        <p:spPr bwMode="auto">
          <a:xfrm>
            <a:off x="4572000" y="1700213"/>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B</a:t>
            </a:r>
            <a:endParaRPr lang="en-US" altLang="zh-CN" sz="3200" dirty="0">
              <a:solidFill>
                <a:schemeClr val="bg1"/>
              </a:solidFill>
              <a:latin typeface="Arial" panose="020B0604020202020204" pitchFamily="34" charset="0"/>
            </a:endParaRPr>
          </a:p>
        </p:txBody>
      </p:sp>
      <p:sp>
        <p:nvSpPr>
          <p:cNvPr id="203799" name="矩形 203798"/>
          <p:cNvSpPr>
            <a:spLocks noChangeArrowheads="1"/>
          </p:cNvSpPr>
          <p:nvPr/>
        </p:nvSpPr>
        <p:spPr bwMode="auto">
          <a:xfrm>
            <a:off x="5724525" y="1700213"/>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C</a:t>
            </a:r>
            <a:endParaRPr lang="en-US" altLang="zh-CN" sz="3200" dirty="0">
              <a:solidFill>
                <a:schemeClr val="bg1"/>
              </a:solidFill>
              <a:latin typeface="Arial" panose="020B0604020202020204" pitchFamily="34" charset="0"/>
            </a:endParaRPr>
          </a:p>
        </p:txBody>
      </p:sp>
      <p:sp>
        <p:nvSpPr>
          <p:cNvPr id="203800" name="矩形 203799"/>
          <p:cNvSpPr>
            <a:spLocks noChangeArrowheads="1"/>
          </p:cNvSpPr>
          <p:nvPr/>
        </p:nvSpPr>
        <p:spPr bwMode="auto">
          <a:xfrm>
            <a:off x="5148263" y="1700213"/>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D</a:t>
            </a:r>
            <a:endParaRPr lang="en-US" altLang="zh-CN" sz="3200" dirty="0">
              <a:solidFill>
                <a:schemeClr val="bg1"/>
              </a:solidFill>
              <a:latin typeface="Arial" panose="020B0604020202020204" pitchFamily="34" charset="0"/>
            </a:endParaRPr>
          </a:p>
        </p:txBody>
      </p:sp>
      <p:sp>
        <p:nvSpPr>
          <p:cNvPr id="203801" name="矩形 203800"/>
          <p:cNvSpPr>
            <a:spLocks noChangeArrowheads="1"/>
          </p:cNvSpPr>
          <p:nvPr/>
        </p:nvSpPr>
        <p:spPr bwMode="auto">
          <a:xfrm>
            <a:off x="5580063" y="2492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E</a:t>
            </a:r>
            <a:endParaRPr lang="en-US" altLang="zh-CN" sz="3200">
              <a:solidFill>
                <a:srgbClr val="0000CC"/>
              </a:solidFill>
              <a:latin typeface="Arial" panose="020B0604020202020204" pitchFamily="34" charset="0"/>
            </a:endParaRPr>
          </a:p>
        </p:txBody>
      </p:sp>
      <p:sp>
        <p:nvSpPr>
          <p:cNvPr id="203802" name="矩形 203801"/>
          <p:cNvSpPr>
            <a:spLocks noChangeArrowheads="1"/>
          </p:cNvSpPr>
          <p:nvPr/>
        </p:nvSpPr>
        <p:spPr bwMode="auto">
          <a:xfrm>
            <a:off x="6156325" y="2492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H</a:t>
            </a:r>
            <a:endParaRPr lang="en-US" altLang="zh-CN" sz="3200">
              <a:solidFill>
                <a:srgbClr val="0000CC"/>
              </a:solidFill>
              <a:latin typeface="Arial" panose="020B0604020202020204" pitchFamily="34" charset="0"/>
            </a:endParaRPr>
          </a:p>
        </p:txBody>
      </p:sp>
      <p:sp>
        <p:nvSpPr>
          <p:cNvPr id="203803" name="矩形 203802"/>
          <p:cNvSpPr>
            <a:spLocks noChangeArrowheads="1"/>
          </p:cNvSpPr>
          <p:nvPr/>
        </p:nvSpPr>
        <p:spPr bwMode="auto">
          <a:xfrm>
            <a:off x="6732588" y="2492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G</a:t>
            </a:r>
            <a:endParaRPr lang="en-US" altLang="zh-CN" sz="3200">
              <a:solidFill>
                <a:srgbClr val="0000CC"/>
              </a:solidFill>
              <a:latin typeface="Arial" panose="020B0604020202020204" pitchFamily="34" charset="0"/>
            </a:endParaRPr>
          </a:p>
        </p:txBody>
      </p:sp>
      <p:sp>
        <p:nvSpPr>
          <p:cNvPr id="203804" name="矩形 203803"/>
          <p:cNvSpPr>
            <a:spLocks noChangeArrowheads="1"/>
          </p:cNvSpPr>
          <p:nvPr/>
        </p:nvSpPr>
        <p:spPr bwMode="auto">
          <a:xfrm>
            <a:off x="7308850" y="2492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K</a:t>
            </a:r>
            <a:endParaRPr lang="en-US" altLang="zh-CN" sz="3200">
              <a:solidFill>
                <a:srgbClr val="0000CC"/>
              </a:solidFill>
              <a:latin typeface="Arial" panose="020B0604020202020204" pitchFamily="34" charset="0"/>
            </a:endParaRPr>
          </a:p>
        </p:txBody>
      </p:sp>
      <p:sp>
        <p:nvSpPr>
          <p:cNvPr id="203805" name="矩形 203804"/>
          <p:cNvSpPr>
            <a:spLocks noChangeArrowheads="1"/>
          </p:cNvSpPr>
          <p:nvPr/>
        </p:nvSpPr>
        <p:spPr bwMode="auto">
          <a:xfrm>
            <a:off x="7885113" y="2492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F</a:t>
            </a:r>
            <a:endParaRPr lang="en-US" altLang="zh-CN" sz="3200">
              <a:solidFill>
                <a:srgbClr val="0000CC"/>
              </a:solidFill>
              <a:latin typeface="Arial" panose="020B0604020202020204" pitchFamily="34" charset="0"/>
            </a:endParaRPr>
          </a:p>
        </p:txBody>
      </p:sp>
      <p:sp>
        <p:nvSpPr>
          <p:cNvPr id="203806" name="直接连接符 203805"/>
          <p:cNvSpPr>
            <a:spLocks noChangeShapeType="1"/>
          </p:cNvSpPr>
          <p:nvPr/>
        </p:nvSpPr>
        <p:spPr bwMode="auto">
          <a:xfrm>
            <a:off x="4025900" y="2997200"/>
            <a:ext cx="215900" cy="360363"/>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07" name="直接连接符 203806"/>
          <p:cNvSpPr>
            <a:spLocks noChangeShapeType="1"/>
          </p:cNvSpPr>
          <p:nvPr/>
        </p:nvSpPr>
        <p:spPr bwMode="auto">
          <a:xfrm flipH="1">
            <a:off x="3810000" y="3573463"/>
            <a:ext cx="287338" cy="503237"/>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08" name="直接连接符 203807"/>
          <p:cNvSpPr>
            <a:spLocks noChangeShapeType="1"/>
          </p:cNvSpPr>
          <p:nvPr/>
        </p:nvSpPr>
        <p:spPr bwMode="auto">
          <a:xfrm flipH="1">
            <a:off x="3162300" y="4581525"/>
            <a:ext cx="215900"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09" name="直接连接符 203808"/>
          <p:cNvSpPr>
            <a:spLocks noChangeShapeType="1"/>
          </p:cNvSpPr>
          <p:nvPr/>
        </p:nvSpPr>
        <p:spPr bwMode="auto">
          <a:xfrm flipV="1">
            <a:off x="3378200" y="4797425"/>
            <a:ext cx="144463" cy="360363"/>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0" name="直接连接符 203809"/>
          <p:cNvSpPr>
            <a:spLocks noChangeShapeType="1"/>
          </p:cNvSpPr>
          <p:nvPr/>
        </p:nvSpPr>
        <p:spPr bwMode="auto">
          <a:xfrm>
            <a:off x="3954463" y="4868863"/>
            <a:ext cx="142875" cy="36036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1" name="直接连接符 203810"/>
          <p:cNvSpPr>
            <a:spLocks noChangeShapeType="1"/>
          </p:cNvSpPr>
          <p:nvPr/>
        </p:nvSpPr>
        <p:spPr bwMode="auto">
          <a:xfrm flipH="1" flipV="1">
            <a:off x="4170363" y="4508500"/>
            <a:ext cx="287337" cy="649288"/>
          </a:xfrm>
          <a:prstGeom prst="line">
            <a:avLst/>
          </a:prstGeom>
          <a:noFill/>
          <a:ln w="38100">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2" name="直接连接符 203811"/>
          <p:cNvSpPr>
            <a:spLocks noChangeShapeType="1"/>
          </p:cNvSpPr>
          <p:nvPr/>
        </p:nvSpPr>
        <p:spPr bwMode="auto">
          <a:xfrm flipV="1">
            <a:off x="3954463" y="3860800"/>
            <a:ext cx="215900" cy="4318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3" name="直接连接符 203812"/>
          <p:cNvSpPr>
            <a:spLocks noChangeShapeType="1"/>
          </p:cNvSpPr>
          <p:nvPr/>
        </p:nvSpPr>
        <p:spPr bwMode="auto">
          <a:xfrm flipH="1" flipV="1">
            <a:off x="4170363" y="2781300"/>
            <a:ext cx="287337" cy="431800"/>
          </a:xfrm>
          <a:prstGeom prst="line">
            <a:avLst/>
          </a:prstGeom>
          <a:noFill/>
          <a:ln w="38100">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4" name="直接连接符 203813"/>
          <p:cNvSpPr>
            <a:spLocks noChangeShapeType="1"/>
          </p:cNvSpPr>
          <p:nvPr/>
        </p:nvSpPr>
        <p:spPr bwMode="auto">
          <a:xfrm flipH="1" flipV="1">
            <a:off x="2946400" y="1773238"/>
            <a:ext cx="863600" cy="503237"/>
          </a:xfrm>
          <a:prstGeom prst="line">
            <a:avLst/>
          </a:prstGeom>
          <a:noFill/>
          <a:ln w="38100">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5" name="直接连接符 203814"/>
          <p:cNvSpPr>
            <a:spLocks noChangeShapeType="1"/>
          </p:cNvSpPr>
          <p:nvPr/>
        </p:nvSpPr>
        <p:spPr bwMode="auto">
          <a:xfrm flipH="1">
            <a:off x="1362075" y="1700213"/>
            <a:ext cx="792163" cy="57626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6" name="直接连接符 203815"/>
          <p:cNvSpPr>
            <a:spLocks noChangeShapeType="1"/>
          </p:cNvSpPr>
          <p:nvPr/>
        </p:nvSpPr>
        <p:spPr bwMode="auto">
          <a:xfrm>
            <a:off x="1577975" y="2924175"/>
            <a:ext cx="215900"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7" name="直接连接符 203816"/>
          <p:cNvSpPr>
            <a:spLocks noChangeShapeType="1"/>
          </p:cNvSpPr>
          <p:nvPr/>
        </p:nvSpPr>
        <p:spPr bwMode="auto">
          <a:xfrm flipH="1">
            <a:off x="1362075" y="3500438"/>
            <a:ext cx="215900" cy="79216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8" name="直接连接符 203817"/>
          <p:cNvSpPr>
            <a:spLocks noChangeShapeType="1"/>
          </p:cNvSpPr>
          <p:nvPr/>
        </p:nvSpPr>
        <p:spPr bwMode="auto">
          <a:xfrm flipV="1">
            <a:off x="1793875" y="3932238"/>
            <a:ext cx="71438" cy="4318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19" name="直接连接符 203818"/>
          <p:cNvSpPr>
            <a:spLocks noChangeShapeType="1"/>
          </p:cNvSpPr>
          <p:nvPr/>
        </p:nvSpPr>
        <p:spPr bwMode="auto">
          <a:xfrm flipH="1" flipV="1">
            <a:off x="1649413" y="2563813"/>
            <a:ext cx="431800" cy="720725"/>
          </a:xfrm>
          <a:prstGeom prst="line">
            <a:avLst/>
          </a:prstGeom>
          <a:noFill/>
          <a:ln w="38100">
            <a:solidFill>
              <a:srgbClr val="00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0" name="直接连接符 203819"/>
          <p:cNvSpPr>
            <a:spLocks noChangeShapeType="1"/>
          </p:cNvSpPr>
          <p:nvPr/>
        </p:nvSpPr>
        <p:spPr bwMode="auto">
          <a:xfrm flipV="1">
            <a:off x="1649413" y="1989138"/>
            <a:ext cx="576262" cy="4318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1" name="直接连接符 203820"/>
          <p:cNvSpPr>
            <a:spLocks noChangeShapeType="1"/>
          </p:cNvSpPr>
          <p:nvPr/>
        </p:nvSpPr>
        <p:spPr bwMode="auto">
          <a:xfrm>
            <a:off x="2873375" y="1989138"/>
            <a:ext cx="576263" cy="36036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5" name="直接连接符 203821"/>
          <p:cNvSpPr>
            <a:spLocks noChangeShapeType="1"/>
          </p:cNvSpPr>
          <p:nvPr/>
        </p:nvSpPr>
        <p:spPr bwMode="auto">
          <a:xfrm>
            <a:off x="2513013" y="836613"/>
            <a:ext cx="0" cy="647700"/>
          </a:xfrm>
          <a:prstGeom prst="line">
            <a:avLst/>
          </a:prstGeom>
          <a:noFill/>
          <a:ln w="38100">
            <a:solidFill>
              <a:srgbClr val="99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3" name="直接连接符 203822"/>
          <p:cNvSpPr>
            <a:spLocks noChangeShapeType="1"/>
          </p:cNvSpPr>
          <p:nvPr/>
        </p:nvSpPr>
        <p:spPr bwMode="auto">
          <a:xfrm flipH="1">
            <a:off x="1073150" y="4868863"/>
            <a:ext cx="144463" cy="431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4" name="直接连接符 203823"/>
          <p:cNvSpPr>
            <a:spLocks noChangeShapeType="1"/>
          </p:cNvSpPr>
          <p:nvPr/>
        </p:nvSpPr>
        <p:spPr bwMode="auto">
          <a:xfrm flipV="1">
            <a:off x="1146175" y="4941888"/>
            <a:ext cx="142875" cy="358775"/>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5" name="直接连接符 203824"/>
          <p:cNvSpPr>
            <a:spLocks noChangeShapeType="1"/>
          </p:cNvSpPr>
          <p:nvPr/>
        </p:nvSpPr>
        <p:spPr bwMode="auto">
          <a:xfrm>
            <a:off x="1649413" y="5013325"/>
            <a:ext cx="144462" cy="28733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6" name="直接连接符 203825"/>
          <p:cNvSpPr>
            <a:spLocks noChangeShapeType="1"/>
          </p:cNvSpPr>
          <p:nvPr/>
        </p:nvSpPr>
        <p:spPr bwMode="auto">
          <a:xfrm flipH="1" flipV="1">
            <a:off x="1720850" y="4941888"/>
            <a:ext cx="144463" cy="2873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7" name="直接连接符 203826"/>
          <p:cNvSpPr>
            <a:spLocks noChangeShapeType="1"/>
          </p:cNvSpPr>
          <p:nvPr/>
        </p:nvSpPr>
        <p:spPr bwMode="auto">
          <a:xfrm>
            <a:off x="2154238" y="4005263"/>
            <a:ext cx="142875" cy="2873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8" name="直接连接符 203827"/>
          <p:cNvSpPr>
            <a:spLocks noChangeShapeType="1"/>
          </p:cNvSpPr>
          <p:nvPr/>
        </p:nvSpPr>
        <p:spPr bwMode="auto">
          <a:xfrm flipH="1" flipV="1">
            <a:off x="2297113" y="3933825"/>
            <a:ext cx="144462" cy="28733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29" name="直接连接符 203828"/>
          <p:cNvSpPr>
            <a:spLocks noChangeShapeType="1"/>
          </p:cNvSpPr>
          <p:nvPr/>
        </p:nvSpPr>
        <p:spPr bwMode="auto">
          <a:xfrm flipH="1">
            <a:off x="2801938" y="5805488"/>
            <a:ext cx="215900" cy="2159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0" name="直接连接符 203829"/>
          <p:cNvSpPr>
            <a:spLocks noChangeShapeType="1"/>
          </p:cNvSpPr>
          <p:nvPr/>
        </p:nvSpPr>
        <p:spPr bwMode="auto">
          <a:xfrm flipV="1">
            <a:off x="2946400" y="5876925"/>
            <a:ext cx="142875" cy="2159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1" name="直接连接符 203830"/>
          <p:cNvSpPr>
            <a:spLocks noChangeShapeType="1"/>
          </p:cNvSpPr>
          <p:nvPr/>
        </p:nvSpPr>
        <p:spPr bwMode="auto">
          <a:xfrm>
            <a:off x="3305175" y="5876925"/>
            <a:ext cx="144463" cy="2159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2" name="直接连接符 203831"/>
          <p:cNvSpPr>
            <a:spLocks noChangeShapeType="1"/>
          </p:cNvSpPr>
          <p:nvPr/>
        </p:nvSpPr>
        <p:spPr bwMode="auto">
          <a:xfrm flipH="1" flipV="1">
            <a:off x="3378200" y="5805488"/>
            <a:ext cx="215900" cy="2159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3" name="直接连接符 203832"/>
          <p:cNvSpPr>
            <a:spLocks noChangeShapeType="1"/>
          </p:cNvSpPr>
          <p:nvPr/>
        </p:nvSpPr>
        <p:spPr bwMode="auto">
          <a:xfrm flipH="1">
            <a:off x="3954463" y="5805488"/>
            <a:ext cx="142875" cy="2873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4" name="直接连接符 203833"/>
          <p:cNvSpPr>
            <a:spLocks noChangeShapeType="1"/>
          </p:cNvSpPr>
          <p:nvPr/>
        </p:nvSpPr>
        <p:spPr bwMode="auto">
          <a:xfrm flipV="1">
            <a:off x="4025900" y="5876925"/>
            <a:ext cx="144463" cy="288925"/>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5" name="直接连接符 203834"/>
          <p:cNvSpPr>
            <a:spLocks noChangeShapeType="1"/>
          </p:cNvSpPr>
          <p:nvPr/>
        </p:nvSpPr>
        <p:spPr bwMode="auto">
          <a:xfrm>
            <a:off x="4457700" y="5805488"/>
            <a:ext cx="144463" cy="2873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6" name="直接连接符 203835"/>
          <p:cNvSpPr>
            <a:spLocks noChangeShapeType="1"/>
          </p:cNvSpPr>
          <p:nvPr/>
        </p:nvSpPr>
        <p:spPr bwMode="auto">
          <a:xfrm flipH="1" flipV="1">
            <a:off x="4529138" y="5734050"/>
            <a:ext cx="144462" cy="28733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7" name="直接连接符 203836"/>
          <p:cNvSpPr>
            <a:spLocks noChangeShapeType="1"/>
          </p:cNvSpPr>
          <p:nvPr/>
        </p:nvSpPr>
        <p:spPr bwMode="auto">
          <a:xfrm flipH="1">
            <a:off x="857250" y="2997200"/>
            <a:ext cx="288925" cy="36036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8" name="直接连接符 203837"/>
          <p:cNvSpPr>
            <a:spLocks noChangeShapeType="1"/>
          </p:cNvSpPr>
          <p:nvPr/>
        </p:nvSpPr>
        <p:spPr bwMode="auto">
          <a:xfrm flipV="1">
            <a:off x="1001713" y="3068638"/>
            <a:ext cx="215900" cy="288925"/>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39" name="直接连接符 203838"/>
          <p:cNvSpPr>
            <a:spLocks noChangeShapeType="1"/>
          </p:cNvSpPr>
          <p:nvPr/>
        </p:nvSpPr>
        <p:spPr bwMode="auto">
          <a:xfrm flipH="1">
            <a:off x="3305175" y="2924175"/>
            <a:ext cx="215900" cy="2159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3840" name="直接连接符 203839"/>
          <p:cNvSpPr>
            <a:spLocks noChangeShapeType="1"/>
          </p:cNvSpPr>
          <p:nvPr/>
        </p:nvSpPr>
        <p:spPr bwMode="auto">
          <a:xfrm flipV="1">
            <a:off x="3233738" y="2997200"/>
            <a:ext cx="360362" cy="360363"/>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3815"/>
                                        </p:tgtEl>
                                        <p:attrNameLst>
                                          <p:attrName>style.visibility</p:attrName>
                                        </p:attrNameLst>
                                      </p:cBhvr>
                                      <p:to>
                                        <p:strVal val="visible"/>
                                      </p:to>
                                    </p:set>
                                    <p:animEffect transition="in" filter="wipe(up)">
                                      <p:cBhvr>
                                        <p:cTn id="7" dur="500"/>
                                        <p:tgtEl>
                                          <p:spTgt spid="2038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3837"/>
                                        </p:tgtEl>
                                        <p:attrNameLst>
                                          <p:attrName>style.visibility</p:attrName>
                                        </p:attrNameLst>
                                      </p:cBhvr>
                                      <p:to>
                                        <p:strVal val="visible"/>
                                      </p:to>
                                    </p:set>
                                    <p:animEffect transition="in" filter="wipe(up)">
                                      <p:cBhvr>
                                        <p:cTn id="12" dur="500"/>
                                        <p:tgtEl>
                                          <p:spTgt spid="2038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3838"/>
                                        </p:tgtEl>
                                        <p:attrNameLst>
                                          <p:attrName>style.visibility</p:attrName>
                                        </p:attrNameLst>
                                      </p:cBhvr>
                                      <p:to>
                                        <p:strVal val="visible"/>
                                      </p:to>
                                    </p:set>
                                    <p:animEffect transition="in" filter="wipe(down)">
                                      <p:cBhvr>
                                        <p:cTn id="17" dur="500"/>
                                        <p:tgtEl>
                                          <p:spTgt spid="20383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3798"/>
                                        </p:tgtEl>
                                        <p:attrNameLst>
                                          <p:attrName>style.visibility</p:attrName>
                                        </p:attrNameLst>
                                      </p:cBhvr>
                                      <p:to>
                                        <p:strVal val="visible"/>
                                      </p:to>
                                    </p:set>
                                    <p:animEffect transition="in" filter="wipe(left)">
                                      <p:cBhvr>
                                        <p:cTn id="20" dur="500"/>
                                        <p:tgtEl>
                                          <p:spTgt spid="20379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03816"/>
                                        </p:tgtEl>
                                        <p:attrNameLst>
                                          <p:attrName>style.visibility</p:attrName>
                                        </p:attrNameLst>
                                      </p:cBhvr>
                                      <p:to>
                                        <p:strVal val="visible"/>
                                      </p:to>
                                    </p:set>
                                    <p:animEffect transition="in" filter="wipe(up)">
                                      <p:cBhvr>
                                        <p:cTn id="25" dur="500"/>
                                        <p:tgtEl>
                                          <p:spTgt spid="2038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03817"/>
                                        </p:tgtEl>
                                        <p:attrNameLst>
                                          <p:attrName>style.visibility</p:attrName>
                                        </p:attrNameLst>
                                      </p:cBhvr>
                                      <p:to>
                                        <p:strVal val="visible"/>
                                      </p:to>
                                    </p:set>
                                    <p:animEffect transition="in" filter="wipe(up)">
                                      <p:cBhvr>
                                        <p:cTn id="30" dur="500"/>
                                        <p:tgtEl>
                                          <p:spTgt spid="2038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03823"/>
                                        </p:tgtEl>
                                        <p:attrNameLst>
                                          <p:attrName>style.visibility</p:attrName>
                                        </p:attrNameLst>
                                      </p:cBhvr>
                                      <p:to>
                                        <p:strVal val="visible"/>
                                      </p:to>
                                    </p:set>
                                    <p:animEffect transition="in" filter="wipe(up)">
                                      <p:cBhvr>
                                        <p:cTn id="35" dur="500"/>
                                        <p:tgtEl>
                                          <p:spTgt spid="2038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03824"/>
                                        </p:tgtEl>
                                        <p:attrNameLst>
                                          <p:attrName>style.visibility</p:attrName>
                                        </p:attrNameLst>
                                      </p:cBhvr>
                                      <p:to>
                                        <p:strVal val="visible"/>
                                      </p:to>
                                    </p:set>
                                    <p:animEffect transition="in" filter="wipe(down)">
                                      <p:cBhvr>
                                        <p:cTn id="40" dur="500"/>
                                        <p:tgtEl>
                                          <p:spTgt spid="203824"/>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03800"/>
                                        </p:tgtEl>
                                        <p:attrNameLst>
                                          <p:attrName>style.visibility</p:attrName>
                                        </p:attrNameLst>
                                      </p:cBhvr>
                                      <p:to>
                                        <p:strVal val="visible"/>
                                      </p:to>
                                    </p:set>
                                    <p:animEffect transition="in" filter="wipe(left)">
                                      <p:cBhvr>
                                        <p:cTn id="43" dur="500"/>
                                        <p:tgtEl>
                                          <p:spTgt spid="20380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03825"/>
                                        </p:tgtEl>
                                        <p:attrNameLst>
                                          <p:attrName>style.visibility</p:attrName>
                                        </p:attrNameLst>
                                      </p:cBhvr>
                                      <p:to>
                                        <p:strVal val="visible"/>
                                      </p:to>
                                    </p:set>
                                    <p:animEffect transition="in" filter="wipe(up)">
                                      <p:cBhvr>
                                        <p:cTn id="48" dur="500"/>
                                        <p:tgtEl>
                                          <p:spTgt spid="203825"/>
                                        </p:tgtEl>
                                      </p:cBhvr>
                                    </p:animEffect>
                                  </p:childTnLst>
                                </p:cTn>
                              </p:par>
                              <p:par>
                                <p:cTn id="49" presetID="22" presetClass="entr" presetSubtype="4" fill="hold" nodeType="withEffect">
                                  <p:stCondLst>
                                    <p:cond delay="0"/>
                                  </p:stCondLst>
                                  <p:childTnLst>
                                    <p:set>
                                      <p:cBhvr>
                                        <p:cTn id="50" dur="1" fill="hold">
                                          <p:stCondLst>
                                            <p:cond delay="0"/>
                                          </p:stCondLst>
                                        </p:cTn>
                                        <p:tgtEl>
                                          <p:spTgt spid="203826"/>
                                        </p:tgtEl>
                                        <p:attrNameLst>
                                          <p:attrName>style.visibility</p:attrName>
                                        </p:attrNameLst>
                                      </p:cBhvr>
                                      <p:to>
                                        <p:strVal val="visible"/>
                                      </p:to>
                                    </p:set>
                                    <p:animEffect transition="in" filter="wipe(down)">
                                      <p:cBhvr>
                                        <p:cTn id="51" dur="500"/>
                                        <p:tgtEl>
                                          <p:spTgt spid="20382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03818"/>
                                        </p:tgtEl>
                                        <p:attrNameLst>
                                          <p:attrName>style.visibility</p:attrName>
                                        </p:attrNameLst>
                                      </p:cBhvr>
                                      <p:to>
                                        <p:strVal val="visible"/>
                                      </p:to>
                                    </p:set>
                                    <p:animEffect transition="in" filter="wipe(down)">
                                      <p:cBhvr>
                                        <p:cTn id="56" dur="500"/>
                                        <p:tgtEl>
                                          <p:spTgt spid="20381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03799"/>
                                        </p:tgtEl>
                                        <p:attrNameLst>
                                          <p:attrName>style.visibility</p:attrName>
                                        </p:attrNameLst>
                                      </p:cBhvr>
                                      <p:to>
                                        <p:strVal val="visible"/>
                                      </p:to>
                                    </p:set>
                                    <p:animEffect transition="in" filter="wipe(left)">
                                      <p:cBhvr>
                                        <p:cTn id="59" dur="500"/>
                                        <p:tgtEl>
                                          <p:spTgt spid="20379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03827"/>
                                        </p:tgtEl>
                                        <p:attrNameLst>
                                          <p:attrName>style.visibility</p:attrName>
                                        </p:attrNameLst>
                                      </p:cBhvr>
                                      <p:to>
                                        <p:strVal val="visible"/>
                                      </p:to>
                                    </p:set>
                                    <p:animEffect transition="in" filter="wipe(up)">
                                      <p:cBhvr>
                                        <p:cTn id="64" dur="500"/>
                                        <p:tgtEl>
                                          <p:spTgt spid="203827"/>
                                        </p:tgtEl>
                                      </p:cBhvr>
                                    </p:animEffect>
                                  </p:childTnLst>
                                </p:cTn>
                              </p:par>
                              <p:par>
                                <p:cTn id="65" presetID="22" presetClass="entr" presetSubtype="4" fill="hold" nodeType="withEffect">
                                  <p:stCondLst>
                                    <p:cond delay="0"/>
                                  </p:stCondLst>
                                  <p:childTnLst>
                                    <p:set>
                                      <p:cBhvr>
                                        <p:cTn id="66" dur="1" fill="hold">
                                          <p:stCondLst>
                                            <p:cond delay="0"/>
                                          </p:stCondLst>
                                        </p:cTn>
                                        <p:tgtEl>
                                          <p:spTgt spid="203828"/>
                                        </p:tgtEl>
                                        <p:attrNameLst>
                                          <p:attrName>style.visibility</p:attrName>
                                        </p:attrNameLst>
                                      </p:cBhvr>
                                      <p:to>
                                        <p:strVal val="visible"/>
                                      </p:to>
                                    </p:set>
                                    <p:animEffect transition="in" filter="wipe(down)">
                                      <p:cBhvr>
                                        <p:cTn id="67" dur="500"/>
                                        <p:tgtEl>
                                          <p:spTgt spid="2038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03819"/>
                                        </p:tgtEl>
                                        <p:attrNameLst>
                                          <p:attrName>style.visibility</p:attrName>
                                        </p:attrNameLst>
                                      </p:cBhvr>
                                      <p:to>
                                        <p:strVal val="visible"/>
                                      </p:to>
                                    </p:set>
                                    <p:animEffect transition="in" filter="wipe(down)">
                                      <p:cBhvr>
                                        <p:cTn id="72" dur="500"/>
                                        <p:tgtEl>
                                          <p:spTgt spid="2038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03820"/>
                                        </p:tgtEl>
                                        <p:attrNameLst>
                                          <p:attrName>style.visibility</p:attrName>
                                        </p:attrNameLst>
                                      </p:cBhvr>
                                      <p:to>
                                        <p:strVal val="visible"/>
                                      </p:to>
                                    </p:set>
                                    <p:animEffect transition="in" filter="wipe(down)">
                                      <p:cBhvr>
                                        <p:cTn id="77" dur="500"/>
                                        <p:tgtEl>
                                          <p:spTgt spid="20382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03797"/>
                                        </p:tgtEl>
                                        <p:attrNameLst>
                                          <p:attrName>style.visibility</p:attrName>
                                        </p:attrNameLst>
                                      </p:cBhvr>
                                      <p:to>
                                        <p:strVal val="visible"/>
                                      </p:to>
                                    </p:set>
                                    <p:animEffect transition="in" filter="wipe(down)">
                                      <p:cBhvr>
                                        <p:cTn id="80" dur="500"/>
                                        <p:tgtEl>
                                          <p:spTgt spid="20379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03821"/>
                                        </p:tgtEl>
                                        <p:attrNameLst>
                                          <p:attrName>style.visibility</p:attrName>
                                        </p:attrNameLst>
                                      </p:cBhvr>
                                      <p:to>
                                        <p:strVal val="visible"/>
                                      </p:to>
                                    </p:set>
                                    <p:animEffect transition="in" filter="wipe(left)">
                                      <p:cBhvr>
                                        <p:cTn id="85" dur="500"/>
                                        <p:tgtEl>
                                          <p:spTgt spid="20382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203839"/>
                                        </p:tgtEl>
                                        <p:attrNameLst>
                                          <p:attrName>style.visibility</p:attrName>
                                        </p:attrNameLst>
                                      </p:cBhvr>
                                      <p:to>
                                        <p:strVal val="visible"/>
                                      </p:to>
                                    </p:set>
                                    <p:animEffect transition="in" filter="wipe(up)">
                                      <p:cBhvr>
                                        <p:cTn id="90" dur="500"/>
                                        <p:tgtEl>
                                          <p:spTgt spid="20383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203801"/>
                                        </p:tgtEl>
                                        <p:attrNameLst>
                                          <p:attrName>style.visibility</p:attrName>
                                        </p:attrNameLst>
                                      </p:cBhvr>
                                      <p:to>
                                        <p:strVal val="visible"/>
                                      </p:to>
                                    </p:set>
                                    <p:animEffect transition="in" filter="wipe(left)">
                                      <p:cBhvr>
                                        <p:cTn id="95" dur="500"/>
                                        <p:tgtEl>
                                          <p:spTgt spid="203801"/>
                                        </p:tgtEl>
                                      </p:cBhvr>
                                    </p:animEffect>
                                  </p:childTnLst>
                                </p:cTn>
                              </p:par>
                              <p:par>
                                <p:cTn id="96" presetID="22" presetClass="entr" presetSubtype="4" fill="hold" nodeType="withEffect">
                                  <p:stCondLst>
                                    <p:cond delay="0"/>
                                  </p:stCondLst>
                                  <p:childTnLst>
                                    <p:set>
                                      <p:cBhvr>
                                        <p:cTn id="97" dur="1" fill="hold">
                                          <p:stCondLst>
                                            <p:cond delay="0"/>
                                          </p:stCondLst>
                                        </p:cTn>
                                        <p:tgtEl>
                                          <p:spTgt spid="203840"/>
                                        </p:tgtEl>
                                        <p:attrNameLst>
                                          <p:attrName>style.visibility</p:attrName>
                                        </p:attrNameLst>
                                      </p:cBhvr>
                                      <p:to>
                                        <p:strVal val="visible"/>
                                      </p:to>
                                    </p:set>
                                    <p:animEffect transition="in" filter="wipe(down)">
                                      <p:cBhvr>
                                        <p:cTn id="98" dur="500"/>
                                        <p:tgtEl>
                                          <p:spTgt spid="20384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03806"/>
                                        </p:tgtEl>
                                        <p:attrNameLst>
                                          <p:attrName>style.visibility</p:attrName>
                                        </p:attrNameLst>
                                      </p:cBhvr>
                                      <p:to>
                                        <p:strVal val="visible"/>
                                      </p:to>
                                    </p:set>
                                    <p:animEffect transition="in" filter="wipe(up)">
                                      <p:cBhvr>
                                        <p:cTn id="103" dur="500"/>
                                        <p:tgtEl>
                                          <p:spTgt spid="2038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203807"/>
                                        </p:tgtEl>
                                        <p:attrNameLst>
                                          <p:attrName>style.visibility</p:attrName>
                                        </p:attrNameLst>
                                      </p:cBhvr>
                                      <p:to>
                                        <p:strVal val="visible"/>
                                      </p:to>
                                    </p:set>
                                    <p:animEffect transition="in" filter="wipe(up)">
                                      <p:cBhvr>
                                        <p:cTn id="108" dur="500"/>
                                        <p:tgtEl>
                                          <p:spTgt spid="20380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203808"/>
                                        </p:tgtEl>
                                        <p:attrNameLst>
                                          <p:attrName>style.visibility</p:attrName>
                                        </p:attrNameLst>
                                      </p:cBhvr>
                                      <p:to>
                                        <p:strVal val="visible"/>
                                      </p:to>
                                    </p:set>
                                    <p:animEffect transition="in" filter="wipe(up)">
                                      <p:cBhvr>
                                        <p:cTn id="113" dur="500"/>
                                        <p:tgtEl>
                                          <p:spTgt spid="203808"/>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203829"/>
                                        </p:tgtEl>
                                        <p:attrNameLst>
                                          <p:attrName>style.visibility</p:attrName>
                                        </p:attrNameLst>
                                      </p:cBhvr>
                                      <p:to>
                                        <p:strVal val="visible"/>
                                      </p:to>
                                    </p:set>
                                    <p:animEffect transition="in" filter="wipe(up)">
                                      <p:cBhvr>
                                        <p:cTn id="118" dur="500"/>
                                        <p:tgtEl>
                                          <p:spTgt spid="203829"/>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03830"/>
                                        </p:tgtEl>
                                        <p:attrNameLst>
                                          <p:attrName>style.visibility</p:attrName>
                                        </p:attrNameLst>
                                      </p:cBhvr>
                                      <p:to>
                                        <p:strVal val="visible"/>
                                      </p:to>
                                    </p:set>
                                    <p:animEffect transition="in" filter="wipe(down)">
                                      <p:cBhvr>
                                        <p:cTn id="123" dur="500"/>
                                        <p:tgtEl>
                                          <p:spTgt spid="203830"/>
                                        </p:tgtEl>
                                      </p:cBhvr>
                                    </p:animEffect>
                                  </p:childTnLst>
                                </p:cTn>
                              </p:par>
                              <p:par>
                                <p:cTn id="124" presetID="22" presetClass="entr" presetSubtype="8" fill="hold" grpId="0" nodeType="withEffect">
                                  <p:stCondLst>
                                    <p:cond delay="0"/>
                                  </p:stCondLst>
                                  <p:childTnLst>
                                    <p:set>
                                      <p:cBhvr>
                                        <p:cTn id="125" dur="1" fill="hold">
                                          <p:stCondLst>
                                            <p:cond delay="0"/>
                                          </p:stCondLst>
                                        </p:cTn>
                                        <p:tgtEl>
                                          <p:spTgt spid="203802"/>
                                        </p:tgtEl>
                                        <p:attrNameLst>
                                          <p:attrName>style.visibility</p:attrName>
                                        </p:attrNameLst>
                                      </p:cBhvr>
                                      <p:to>
                                        <p:strVal val="visible"/>
                                      </p:to>
                                    </p:set>
                                    <p:animEffect transition="in" filter="wipe(left)">
                                      <p:cBhvr>
                                        <p:cTn id="126" dur="500"/>
                                        <p:tgtEl>
                                          <p:spTgt spid="203802"/>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203831"/>
                                        </p:tgtEl>
                                        <p:attrNameLst>
                                          <p:attrName>style.visibility</p:attrName>
                                        </p:attrNameLst>
                                      </p:cBhvr>
                                      <p:to>
                                        <p:strVal val="visible"/>
                                      </p:to>
                                    </p:set>
                                    <p:animEffect transition="in" filter="wipe(up)">
                                      <p:cBhvr>
                                        <p:cTn id="131" dur="500"/>
                                        <p:tgtEl>
                                          <p:spTgt spid="203831"/>
                                        </p:tgtEl>
                                      </p:cBhvr>
                                    </p:animEffect>
                                  </p:childTnLst>
                                </p:cTn>
                              </p:par>
                              <p:par>
                                <p:cTn id="132" presetID="22" presetClass="entr" presetSubtype="4" fill="hold" nodeType="withEffect">
                                  <p:stCondLst>
                                    <p:cond delay="0"/>
                                  </p:stCondLst>
                                  <p:childTnLst>
                                    <p:set>
                                      <p:cBhvr>
                                        <p:cTn id="133" dur="1" fill="hold">
                                          <p:stCondLst>
                                            <p:cond delay="0"/>
                                          </p:stCondLst>
                                        </p:cTn>
                                        <p:tgtEl>
                                          <p:spTgt spid="203832"/>
                                        </p:tgtEl>
                                        <p:attrNameLst>
                                          <p:attrName>style.visibility</p:attrName>
                                        </p:attrNameLst>
                                      </p:cBhvr>
                                      <p:to>
                                        <p:strVal val="visible"/>
                                      </p:to>
                                    </p:set>
                                    <p:animEffect transition="in" filter="wipe(down)">
                                      <p:cBhvr>
                                        <p:cTn id="134" dur="500"/>
                                        <p:tgtEl>
                                          <p:spTgt spid="20383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203809"/>
                                        </p:tgtEl>
                                        <p:attrNameLst>
                                          <p:attrName>style.visibility</p:attrName>
                                        </p:attrNameLst>
                                      </p:cBhvr>
                                      <p:to>
                                        <p:strVal val="visible"/>
                                      </p:to>
                                    </p:set>
                                    <p:animEffect transition="in" filter="wipe(down)">
                                      <p:cBhvr>
                                        <p:cTn id="139" dur="500"/>
                                        <p:tgtEl>
                                          <p:spTgt spid="203809"/>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203803"/>
                                        </p:tgtEl>
                                        <p:attrNameLst>
                                          <p:attrName>style.visibility</p:attrName>
                                        </p:attrNameLst>
                                      </p:cBhvr>
                                      <p:to>
                                        <p:strVal val="visible"/>
                                      </p:to>
                                    </p:set>
                                    <p:animEffect transition="in" filter="wipe(left)">
                                      <p:cBhvr>
                                        <p:cTn id="142" dur="500"/>
                                        <p:tgtEl>
                                          <p:spTgt spid="203803"/>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203810"/>
                                        </p:tgtEl>
                                        <p:attrNameLst>
                                          <p:attrName>style.visibility</p:attrName>
                                        </p:attrNameLst>
                                      </p:cBhvr>
                                      <p:to>
                                        <p:strVal val="visible"/>
                                      </p:to>
                                    </p:set>
                                    <p:animEffect transition="in" filter="wipe(up)">
                                      <p:cBhvr>
                                        <p:cTn id="147" dur="500"/>
                                        <p:tgtEl>
                                          <p:spTgt spid="203810"/>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nodeType="clickEffect">
                                  <p:stCondLst>
                                    <p:cond delay="0"/>
                                  </p:stCondLst>
                                  <p:childTnLst>
                                    <p:set>
                                      <p:cBhvr>
                                        <p:cTn id="151" dur="1" fill="hold">
                                          <p:stCondLst>
                                            <p:cond delay="0"/>
                                          </p:stCondLst>
                                        </p:cTn>
                                        <p:tgtEl>
                                          <p:spTgt spid="203833"/>
                                        </p:tgtEl>
                                        <p:attrNameLst>
                                          <p:attrName>style.visibility</p:attrName>
                                        </p:attrNameLst>
                                      </p:cBhvr>
                                      <p:to>
                                        <p:strVal val="visible"/>
                                      </p:to>
                                    </p:set>
                                    <p:animEffect transition="in" filter="wipe(up)">
                                      <p:cBhvr>
                                        <p:cTn id="152" dur="500"/>
                                        <p:tgtEl>
                                          <p:spTgt spid="20383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203834"/>
                                        </p:tgtEl>
                                        <p:attrNameLst>
                                          <p:attrName>style.visibility</p:attrName>
                                        </p:attrNameLst>
                                      </p:cBhvr>
                                      <p:to>
                                        <p:strVal val="visible"/>
                                      </p:to>
                                    </p:set>
                                    <p:animEffect transition="in" filter="wipe(down)">
                                      <p:cBhvr>
                                        <p:cTn id="157" dur="500"/>
                                        <p:tgtEl>
                                          <p:spTgt spid="203834"/>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03804"/>
                                        </p:tgtEl>
                                        <p:attrNameLst>
                                          <p:attrName>style.visibility</p:attrName>
                                        </p:attrNameLst>
                                      </p:cBhvr>
                                      <p:to>
                                        <p:strVal val="visible"/>
                                      </p:to>
                                    </p:set>
                                    <p:animEffect transition="in" filter="wipe(down)">
                                      <p:cBhvr>
                                        <p:cTn id="160" dur="500"/>
                                        <p:tgtEl>
                                          <p:spTgt spid="203804"/>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203835"/>
                                        </p:tgtEl>
                                        <p:attrNameLst>
                                          <p:attrName>style.visibility</p:attrName>
                                        </p:attrNameLst>
                                      </p:cBhvr>
                                      <p:to>
                                        <p:strVal val="visible"/>
                                      </p:to>
                                    </p:set>
                                    <p:animEffect transition="in" filter="wipe(up)">
                                      <p:cBhvr>
                                        <p:cTn id="165" dur="500"/>
                                        <p:tgtEl>
                                          <p:spTgt spid="203835"/>
                                        </p:tgtEl>
                                      </p:cBhvr>
                                    </p:animEffect>
                                  </p:childTnLst>
                                </p:cTn>
                              </p:par>
                              <p:par>
                                <p:cTn id="166" presetID="22" presetClass="entr" presetSubtype="4" fill="hold" nodeType="withEffect">
                                  <p:stCondLst>
                                    <p:cond delay="0"/>
                                  </p:stCondLst>
                                  <p:childTnLst>
                                    <p:set>
                                      <p:cBhvr>
                                        <p:cTn id="167" dur="1" fill="hold">
                                          <p:stCondLst>
                                            <p:cond delay="0"/>
                                          </p:stCondLst>
                                        </p:cTn>
                                        <p:tgtEl>
                                          <p:spTgt spid="203836"/>
                                        </p:tgtEl>
                                        <p:attrNameLst>
                                          <p:attrName>style.visibility</p:attrName>
                                        </p:attrNameLst>
                                      </p:cBhvr>
                                      <p:to>
                                        <p:strVal val="visible"/>
                                      </p:to>
                                    </p:set>
                                    <p:animEffect transition="in" filter="wipe(down)">
                                      <p:cBhvr>
                                        <p:cTn id="168" dur="500"/>
                                        <p:tgtEl>
                                          <p:spTgt spid="203836"/>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nodeType="clickEffect">
                                  <p:stCondLst>
                                    <p:cond delay="0"/>
                                  </p:stCondLst>
                                  <p:childTnLst>
                                    <p:set>
                                      <p:cBhvr>
                                        <p:cTn id="172" dur="1" fill="hold">
                                          <p:stCondLst>
                                            <p:cond delay="0"/>
                                          </p:stCondLst>
                                        </p:cTn>
                                        <p:tgtEl>
                                          <p:spTgt spid="203811"/>
                                        </p:tgtEl>
                                        <p:attrNameLst>
                                          <p:attrName>style.visibility</p:attrName>
                                        </p:attrNameLst>
                                      </p:cBhvr>
                                      <p:to>
                                        <p:strVal val="visible"/>
                                      </p:to>
                                    </p:set>
                                    <p:animEffect transition="in" filter="wipe(down)">
                                      <p:cBhvr>
                                        <p:cTn id="173" dur="500"/>
                                        <p:tgtEl>
                                          <p:spTgt spid="203811"/>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203812"/>
                                        </p:tgtEl>
                                        <p:attrNameLst>
                                          <p:attrName>style.visibility</p:attrName>
                                        </p:attrNameLst>
                                      </p:cBhvr>
                                      <p:to>
                                        <p:strVal val="visible"/>
                                      </p:to>
                                    </p:set>
                                    <p:animEffect transition="in" filter="wipe(down)">
                                      <p:cBhvr>
                                        <p:cTn id="178" dur="500"/>
                                        <p:tgtEl>
                                          <p:spTgt spid="203812"/>
                                        </p:tgtEl>
                                      </p:cBhvr>
                                    </p:animEffect>
                                  </p:childTnLst>
                                </p:cTn>
                              </p:par>
                              <p:par>
                                <p:cTn id="179" presetID="22" presetClass="entr" presetSubtype="8" fill="hold" grpId="0" nodeType="withEffect">
                                  <p:stCondLst>
                                    <p:cond delay="0"/>
                                  </p:stCondLst>
                                  <p:childTnLst>
                                    <p:set>
                                      <p:cBhvr>
                                        <p:cTn id="180" dur="1" fill="hold">
                                          <p:stCondLst>
                                            <p:cond delay="0"/>
                                          </p:stCondLst>
                                        </p:cTn>
                                        <p:tgtEl>
                                          <p:spTgt spid="203805"/>
                                        </p:tgtEl>
                                        <p:attrNameLst>
                                          <p:attrName>style.visibility</p:attrName>
                                        </p:attrNameLst>
                                      </p:cBhvr>
                                      <p:to>
                                        <p:strVal val="visible"/>
                                      </p:to>
                                    </p:set>
                                    <p:animEffect transition="in" filter="wipe(left)">
                                      <p:cBhvr>
                                        <p:cTn id="181" dur="500"/>
                                        <p:tgtEl>
                                          <p:spTgt spid="203805"/>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203813"/>
                                        </p:tgtEl>
                                        <p:attrNameLst>
                                          <p:attrName>style.visibility</p:attrName>
                                        </p:attrNameLst>
                                      </p:cBhvr>
                                      <p:to>
                                        <p:strVal val="visible"/>
                                      </p:to>
                                    </p:set>
                                    <p:animEffect transition="in" filter="wipe(down)">
                                      <p:cBhvr>
                                        <p:cTn id="186" dur="500"/>
                                        <p:tgtEl>
                                          <p:spTgt spid="203813"/>
                                        </p:tgtEl>
                                      </p:cBhvr>
                                    </p:animEffect>
                                  </p:childTnLst>
                                </p:cTn>
                              </p:par>
                              <p:par>
                                <p:cTn id="187" presetID="22" presetClass="entr" presetSubtype="4" fill="hold" nodeType="withEffect">
                                  <p:stCondLst>
                                    <p:cond delay="0"/>
                                  </p:stCondLst>
                                  <p:childTnLst>
                                    <p:set>
                                      <p:cBhvr>
                                        <p:cTn id="188" dur="1" fill="hold">
                                          <p:stCondLst>
                                            <p:cond delay="0"/>
                                          </p:stCondLst>
                                        </p:cTn>
                                        <p:tgtEl>
                                          <p:spTgt spid="203814"/>
                                        </p:tgtEl>
                                        <p:attrNameLst>
                                          <p:attrName>style.visibility</p:attrName>
                                        </p:attrNameLst>
                                      </p:cBhvr>
                                      <p:to>
                                        <p:strVal val="visible"/>
                                      </p:to>
                                    </p:set>
                                    <p:animEffect transition="in" filter="wipe(down)">
                                      <p:cBhvr>
                                        <p:cTn id="189" dur="500"/>
                                        <p:tgtEl>
                                          <p:spTgt spid="203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7" grpId="0" animBg="1"/>
      <p:bldP spid="203798" grpId="0" animBg="1"/>
      <p:bldP spid="203799" grpId="0" animBg="1"/>
      <p:bldP spid="203800" grpId="0" animBg="1"/>
      <p:bldP spid="203801" grpId="0" animBg="1"/>
      <p:bldP spid="203802" grpId="0" animBg="1"/>
      <p:bldP spid="203803" grpId="0" animBg="1"/>
      <p:bldP spid="203804" grpId="0" animBg="1"/>
      <p:bldP spid="20380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文本框 222209"/>
          <p:cNvSpPr txBox="1">
            <a:spLocks noChangeArrowheads="1"/>
          </p:cNvSpPr>
          <p:nvPr/>
        </p:nvSpPr>
        <p:spPr bwMode="auto">
          <a:xfrm>
            <a:off x="1547664" y="1412776"/>
            <a:ext cx="5105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a:spcBef>
                <a:spcPct val="50000"/>
              </a:spcBef>
            </a:pPr>
            <a:r>
              <a:rPr lang="en-US" altLang="zh-CN" dirty="0">
                <a:solidFill>
                  <a:srgbClr val="FF0000"/>
                </a:solidFill>
                <a:ea typeface="楷体_GB2312" pitchFamily="49" charset="-122"/>
              </a:rPr>
              <a:t>3.  </a:t>
            </a:r>
            <a:r>
              <a:rPr lang="zh-CN" altLang="en-US" dirty="0">
                <a:solidFill>
                  <a:srgbClr val="FF0000"/>
                </a:solidFill>
                <a:ea typeface="楷体_GB2312" pitchFamily="49" charset="-122"/>
              </a:rPr>
              <a:t>后序遍历过程</a:t>
            </a:r>
            <a:endParaRPr lang="zh-CN" altLang="en-US" dirty="0">
              <a:solidFill>
                <a:srgbClr val="FF0000"/>
              </a:solidFill>
              <a:ea typeface="楷体_GB2312" pitchFamily="49" charset="-122"/>
            </a:endParaRPr>
          </a:p>
          <a:p>
            <a:pPr algn="just">
              <a:spcBef>
                <a:spcPct val="50000"/>
              </a:spcBef>
            </a:pPr>
            <a:r>
              <a:rPr lang="zh-CN" altLang="en-US" dirty="0">
                <a:ea typeface="楷体_GB2312" pitchFamily="49" charset="-122"/>
              </a:rPr>
              <a:t>后序遍历二叉树的过程是：</a:t>
            </a:r>
            <a:endParaRPr lang="zh-CN" altLang="en-US" dirty="0">
              <a:ea typeface="楷体_GB2312" pitchFamily="49" charset="-122"/>
            </a:endParaRPr>
          </a:p>
        </p:txBody>
      </p:sp>
      <p:sp>
        <p:nvSpPr>
          <p:cNvPr id="62466" name="文本框 222210" descr="羊皮纸"/>
          <p:cNvSpPr txBox="1">
            <a:spLocks noChangeArrowheads="1"/>
          </p:cNvSpPr>
          <p:nvPr/>
        </p:nvSpPr>
        <p:spPr bwMode="auto">
          <a:xfrm>
            <a:off x="3203848" y="2924944"/>
            <a:ext cx="3095625" cy="1735138"/>
          </a:xfrm>
          <a:prstGeom prst="rect">
            <a:avLst/>
          </a:prstGeom>
          <a:blipFill dpi="0" rotWithShape="1">
            <a:blip r:embed="rId1"/>
            <a:srcRect/>
            <a:tile tx="0" ty="0" sx="100000" sy="100000" flip="none" algn="tl"/>
          </a:blip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50000"/>
              </a:lnSpc>
              <a:buFont typeface="Wingdings" panose="05000000000000000000" pitchFamily="2" charset="2"/>
              <a:buBlip>
                <a:blip r:embed="rId2"/>
              </a:buBlip>
            </a:pPr>
            <a:r>
              <a:rPr lang="en-US" altLang="zh-CN" dirty="0">
                <a:solidFill>
                  <a:srgbClr val="FF0000"/>
                </a:solidFill>
                <a:ea typeface="楷体_GB2312" pitchFamily="49" charset="-122"/>
              </a:rPr>
              <a:t> </a:t>
            </a:r>
            <a:r>
              <a:rPr lang="zh-CN" altLang="en-US" dirty="0">
                <a:solidFill>
                  <a:srgbClr val="FF0000"/>
                </a:solidFill>
                <a:ea typeface="楷体_GB2312" pitchFamily="49" charset="-122"/>
              </a:rPr>
              <a:t>后序遍历左子树；</a:t>
            </a:r>
            <a:endParaRPr lang="zh-CN" altLang="en-US" dirty="0">
              <a:solidFill>
                <a:srgbClr val="FF0000"/>
              </a:solidFill>
              <a:ea typeface="楷体_GB2312" pitchFamily="49" charset="-122"/>
            </a:endParaRPr>
          </a:p>
          <a:p>
            <a:pPr>
              <a:lnSpc>
                <a:spcPct val="150000"/>
              </a:lnSpc>
              <a:buFont typeface="Wingdings" panose="05000000000000000000" pitchFamily="2" charset="2"/>
              <a:buBlip>
                <a:blip r:embed="rId2"/>
              </a:buBlip>
            </a:pPr>
            <a:r>
              <a:rPr lang="zh-CN" altLang="en-US" dirty="0">
                <a:solidFill>
                  <a:srgbClr val="FF0000"/>
                </a:solidFill>
                <a:ea typeface="楷体_GB2312" pitchFamily="49" charset="-122"/>
              </a:rPr>
              <a:t> 后序遍历右子树；</a:t>
            </a:r>
            <a:endParaRPr lang="zh-CN" altLang="en-US" dirty="0">
              <a:solidFill>
                <a:srgbClr val="FF0000"/>
              </a:solidFill>
              <a:ea typeface="楷体_GB2312" pitchFamily="49" charset="-122"/>
            </a:endParaRPr>
          </a:p>
          <a:p>
            <a:pPr>
              <a:lnSpc>
                <a:spcPct val="150000"/>
              </a:lnSpc>
              <a:buFont typeface="Wingdings" panose="05000000000000000000" pitchFamily="2" charset="2"/>
              <a:buBlip>
                <a:blip r:embed="rId2"/>
              </a:buBlip>
            </a:pPr>
            <a:r>
              <a:rPr lang="zh-CN" altLang="en-US" dirty="0">
                <a:solidFill>
                  <a:srgbClr val="FF0000"/>
                </a:solidFill>
                <a:ea typeface="楷体_GB2312" pitchFamily="49" charset="-122"/>
              </a:rPr>
              <a:t> 访问根节点。</a:t>
            </a:r>
            <a:endParaRPr lang="zh-CN" altLang="en-US" dirty="0">
              <a:ea typeface="楷体_GB2312"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89" name="组合 204801"/>
          <p:cNvGrpSpPr/>
          <p:nvPr/>
        </p:nvGrpSpPr>
        <p:grpSpPr bwMode="auto">
          <a:xfrm>
            <a:off x="1100138" y="1511300"/>
            <a:ext cx="3657600" cy="4343400"/>
            <a:chOff x="192" y="816"/>
            <a:chExt cx="2304" cy="2736"/>
          </a:xfrm>
        </p:grpSpPr>
        <p:sp>
          <p:nvSpPr>
            <p:cNvPr id="63490" name="椭圆 204802"/>
            <p:cNvSpPr>
              <a:spLocks noChangeArrowheads="1"/>
            </p:cNvSpPr>
            <p:nvPr/>
          </p:nvSpPr>
          <p:spPr bwMode="auto">
            <a:xfrm>
              <a:off x="960" y="816"/>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FF0000"/>
                  </a:solidFill>
                </a:rPr>
                <a:t>A</a:t>
              </a:r>
              <a:endParaRPr lang="en-US" altLang="zh-CN" b="0">
                <a:solidFill>
                  <a:schemeClr val="tx1"/>
                </a:solidFill>
              </a:endParaRPr>
            </a:p>
          </p:txBody>
        </p:sp>
        <p:sp>
          <p:nvSpPr>
            <p:cNvPr id="63491" name="椭圆 204803"/>
            <p:cNvSpPr>
              <a:spLocks noChangeArrowheads="1"/>
            </p:cNvSpPr>
            <p:nvPr/>
          </p:nvSpPr>
          <p:spPr bwMode="auto">
            <a:xfrm>
              <a:off x="192" y="13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B</a:t>
              </a:r>
              <a:endParaRPr lang="en-US" altLang="zh-CN" b="0">
                <a:solidFill>
                  <a:srgbClr val="008000"/>
                </a:solidFill>
              </a:endParaRPr>
            </a:p>
          </p:txBody>
        </p:sp>
        <p:sp>
          <p:nvSpPr>
            <p:cNvPr id="63492" name="椭圆 204804"/>
            <p:cNvSpPr>
              <a:spLocks noChangeArrowheads="1"/>
            </p:cNvSpPr>
            <p:nvPr/>
          </p:nvSpPr>
          <p:spPr bwMode="auto">
            <a:xfrm>
              <a:off x="624" y="19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C</a:t>
              </a:r>
              <a:endParaRPr lang="en-US" altLang="zh-CN" b="0">
                <a:solidFill>
                  <a:srgbClr val="008000"/>
                </a:solidFill>
              </a:endParaRPr>
            </a:p>
          </p:txBody>
        </p:sp>
        <p:sp>
          <p:nvSpPr>
            <p:cNvPr id="63493" name="椭圆 204805"/>
            <p:cNvSpPr>
              <a:spLocks noChangeArrowheads="1"/>
            </p:cNvSpPr>
            <p:nvPr/>
          </p:nvSpPr>
          <p:spPr bwMode="auto">
            <a:xfrm>
              <a:off x="336" y="25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D</a:t>
              </a:r>
              <a:endParaRPr lang="en-US" altLang="zh-CN" b="0">
                <a:solidFill>
                  <a:srgbClr val="008000"/>
                </a:solidFill>
              </a:endParaRPr>
            </a:p>
          </p:txBody>
        </p:sp>
        <p:sp>
          <p:nvSpPr>
            <p:cNvPr id="63494" name="椭圆 204806"/>
            <p:cNvSpPr>
              <a:spLocks noChangeArrowheads="1"/>
            </p:cNvSpPr>
            <p:nvPr/>
          </p:nvSpPr>
          <p:spPr bwMode="auto">
            <a:xfrm>
              <a:off x="1728" y="1392"/>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E</a:t>
              </a:r>
              <a:endParaRPr lang="en-US" altLang="zh-CN" b="0">
                <a:solidFill>
                  <a:schemeClr val="tx1"/>
                </a:solidFill>
              </a:endParaRPr>
            </a:p>
          </p:txBody>
        </p:sp>
        <p:sp>
          <p:nvSpPr>
            <p:cNvPr id="63495" name="椭圆 204807"/>
            <p:cNvSpPr>
              <a:spLocks noChangeArrowheads="1"/>
            </p:cNvSpPr>
            <p:nvPr/>
          </p:nvSpPr>
          <p:spPr bwMode="auto">
            <a:xfrm>
              <a:off x="2160" y="19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F</a:t>
              </a:r>
              <a:endParaRPr lang="en-US" altLang="zh-CN" b="0">
                <a:solidFill>
                  <a:schemeClr val="tx1"/>
                </a:solidFill>
              </a:endParaRPr>
            </a:p>
          </p:txBody>
        </p:sp>
        <p:sp>
          <p:nvSpPr>
            <p:cNvPr id="63496" name="椭圆 204808"/>
            <p:cNvSpPr>
              <a:spLocks noChangeArrowheads="1"/>
            </p:cNvSpPr>
            <p:nvPr/>
          </p:nvSpPr>
          <p:spPr bwMode="auto">
            <a:xfrm>
              <a:off x="1728" y="2544"/>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G</a:t>
              </a:r>
              <a:endParaRPr lang="en-US" altLang="zh-CN" b="0">
                <a:solidFill>
                  <a:schemeClr val="tx1"/>
                </a:solidFill>
              </a:endParaRPr>
            </a:p>
          </p:txBody>
        </p:sp>
        <p:sp>
          <p:nvSpPr>
            <p:cNvPr id="63497" name="椭圆 204809"/>
            <p:cNvSpPr>
              <a:spLocks noChangeArrowheads="1"/>
            </p:cNvSpPr>
            <p:nvPr/>
          </p:nvSpPr>
          <p:spPr bwMode="auto">
            <a:xfrm>
              <a:off x="1392" y="31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H</a:t>
              </a:r>
              <a:endParaRPr lang="en-US" altLang="zh-CN" b="0">
                <a:solidFill>
                  <a:schemeClr val="tx1"/>
                </a:solidFill>
              </a:endParaRPr>
            </a:p>
          </p:txBody>
        </p:sp>
        <p:sp>
          <p:nvSpPr>
            <p:cNvPr id="63498" name="椭圆 204810"/>
            <p:cNvSpPr>
              <a:spLocks noChangeArrowheads="1"/>
            </p:cNvSpPr>
            <p:nvPr/>
          </p:nvSpPr>
          <p:spPr bwMode="auto">
            <a:xfrm>
              <a:off x="2064" y="3168"/>
              <a:ext cx="336" cy="384"/>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K</a:t>
              </a:r>
              <a:endParaRPr lang="en-US" altLang="zh-CN" b="0">
                <a:solidFill>
                  <a:schemeClr val="tx1"/>
                </a:solidFill>
              </a:endParaRPr>
            </a:p>
          </p:txBody>
        </p:sp>
        <p:sp>
          <p:nvSpPr>
            <p:cNvPr id="63499" name="直接连接符 204811"/>
            <p:cNvSpPr>
              <a:spLocks noChangeShapeType="1"/>
            </p:cNvSpPr>
            <p:nvPr/>
          </p:nvSpPr>
          <p:spPr bwMode="auto">
            <a:xfrm flipH="1">
              <a:off x="384" y="1008"/>
              <a:ext cx="576"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500" name="直接连接符 204812"/>
            <p:cNvSpPr>
              <a:spLocks noChangeShapeType="1"/>
            </p:cNvSpPr>
            <p:nvPr/>
          </p:nvSpPr>
          <p:spPr bwMode="auto">
            <a:xfrm>
              <a:off x="528" y="1584"/>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501" name="直接连接符 204813"/>
            <p:cNvSpPr>
              <a:spLocks noChangeShapeType="1"/>
            </p:cNvSpPr>
            <p:nvPr/>
          </p:nvSpPr>
          <p:spPr bwMode="auto">
            <a:xfrm flipH="1">
              <a:off x="528" y="2160"/>
              <a:ext cx="96"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502" name="直接连接符 204814"/>
            <p:cNvSpPr>
              <a:spLocks noChangeShapeType="1"/>
            </p:cNvSpPr>
            <p:nvPr/>
          </p:nvSpPr>
          <p:spPr bwMode="auto">
            <a:xfrm>
              <a:off x="1296" y="1008"/>
              <a:ext cx="624"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503" name="直接连接符 204815"/>
            <p:cNvSpPr>
              <a:spLocks noChangeShapeType="1"/>
            </p:cNvSpPr>
            <p:nvPr/>
          </p:nvSpPr>
          <p:spPr bwMode="auto">
            <a:xfrm>
              <a:off x="2064" y="1584"/>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504" name="直接连接符 204816"/>
            <p:cNvSpPr>
              <a:spLocks noChangeShapeType="1"/>
            </p:cNvSpPr>
            <p:nvPr/>
          </p:nvSpPr>
          <p:spPr bwMode="auto">
            <a:xfrm flipH="1">
              <a:off x="1920" y="2160"/>
              <a:ext cx="240" cy="38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505" name="直接连接符 204817"/>
            <p:cNvSpPr>
              <a:spLocks noChangeShapeType="1"/>
            </p:cNvSpPr>
            <p:nvPr/>
          </p:nvSpPr>
          <p:spPr bwMode="auto">
            <a:xfrm flipH="1">
              <a:off x="1536" y="273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506" name="直接连接符 204818"/>
            <p:cNvSpPr>
              <a:spLocks noChangeShapeType="1"/>
            </p:cNvSpPr>
            <p:nvPr/>
          </p:nvSpPr>
          <p:spPr bwMode="auto">
            <a:xfrm>
              <a:off x="2064" y="2736"/>
              <a:ext cx="192" cy="43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63507" name="文本框 204819"/>
          <p:cNvSpPr txBox="1">
            <a:spLocks noChangeArrowheads="1"/>
          </p:cNvSpPr>
          <p:nvPr/>
        </p:nvSpPr>
        <p:spPr bwMode="auto">
          <a:xfrm>
            <a:off x="4643438" y="1100138"/>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2"/>
                </a:solidFill>
                <a:ea typeface="楷体_GB2312" pitchFamily="49" charset="-122"/>
              </a:rPr>
              <a:t>后序序列：</a:t>
            </a:r>
            <a:endParaRPr lang="zh-CN" altLang="en-US">
              <a:solidFill>
                <a:schemeClr val="tx2"/>
              </a:solidFill>
              <a:ea typeface="楷体_GB2312" pitchFamily="49" charset="-122"/>
            </a:endParaRPr>
          </a:p>
        </p:txBody>
      </p:sp>
      <p:sp>
        <p:nvSpPr>
          <p:cNvPr id="204821" name="矩形 204820"/>
          <p:cNvSpPr>
            <a:spLocks noChangeArrowheads="1"/>
          </p:cNvSpPr>
          <p:nvPr/>
        </p:nvSpPr>
        <p:spPr bwMode="auto">
          <a:xfrm>
            <a:off x="7885113" y="3357563"/>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FF3300"/>
                </a:solidFill>
                <a:latin typeface="Arial" panose="020B0604020202020204" pitchFamily="34" charset="0"/>
              </a:rPr>
              <a:t>A</a:t>
            </a:r>
            <a:endParaRPr lang="en-US" altLang="zh-CN" sz="3200">
              <a:solidFill>
                <a:srgbClr val="FF3300"/>
              </a:solidFill>
              <a:latin typeface="Arial" panose="020B0604020202020204" pitchFamily="34" charset="0"/>
            </a:endParaRPr>
          </a:p>
        </p:txBody>
      </p:sp>
      <p:sp>
        <p:nvSpPr>
          <p:cNvPr id="204822" name="矩形 204821"/>
          <p:cNvSpPr>
            <a:spLocks noChangeArrowheads="1"/>
          </p:cNvSpPr>
          <p:nvPr/>
        </p:nvSpPr>
        <p:spPr bwMode="auto">
          <a:xfrm>
            <a:off x="5795963" y="1916113"/>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B</a:t>
            </a:r>
            <a:endParaRPr lang="en-US" altLang="zh-CN" sz="3200" dirty="0">
              <a:solidFill>
                <a:schemeClr val="bg1"/>
              </a:solidFill>
              <a:latin typeface="Arial" panose="020B0604020202020204" pitchFamily="34" charset="0"/>
            </a:endParaRPr>
          </a:p>
        </p:txBody>
      </p:sp>
      <p:sp>
        <p:nvSpPr>
          <p:cNvPr id="204823" name="矩形 204822"/>
          <p:cNvSpPr>
            <a:spLocks noChangeArrowheads="1"/>
          </p:cNvSpPr>
          <p:nvPr/>
        </p:nvSpPr>
        <p:spPr bwMode="auto">
          <a:xfrm>
            <a:off x="5219700" y="1916113"/>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C</a:t>
            </a:r>
            <a:endParaRPr lang="en-US" altLang="zh-CN" sz="3200" dirty="0">
              <a:solidFill>
                <a:schemeClr val="bg1"/>
              </a:solidFill>
              <a:latin typeface="Arial" panose="020B0604020202020204" pitchFamily="34" charset="0"/>
            </a:endParaRPr>
          </a:p>
        </p:txBody>
      </p:sp>
      <p:sp>
        <p:nvSpPr>
          <p:cNvPr id="204824" name="矩形 204823"/>
          <p:cNvSpPr>
            <a:spLocks noChangeArrowheads="1"/>
          </p:cNvSpPr>
          <p:nvPr/>
        </p:nvSpPr>
        <p:spPr bwMode="auto">
          <a:xfrm>
            <a:off x="4645025" y="1916113"/>
            <a:ext cx="431800" cy="576262"/>
          </a:xfrm>
          <a:prstGeom prst="rect">
            <a:avLst/>
          </a:prstGeom>
          <a:solidFill>
            <a:srgbClr val="000080"/>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dirty="0">
                <a:solidFill>
                  <a:schemeClr val="bg1"/>
                </a:solidFill>
                <a:latin typeface="Arial" panose="020B0604020202020204" pitchFamily="34" charset="0"/>
              </a:rPr>
              <a:t>D</a:t>
            </a:r>
            <a:endParaRPr lang="en-US" altLang="zh-CN" sz="3200" dirty="0">
              <a:solidFill>
                <a:schemeClr val="bg1"/>
              </a:solidFill>
              <a:latin typeface="Arial" panose="020B0604020202020204" pitchFamily="34" charset="0"/>
            </a:endParaRPr>
          </a:p>
        </p:txBody>
      </p:sp>
      <p:sp>
        <p:nvSpPr>
          <p:cNvPr id="204825" name="矩形 204824"/>
          <p:cNvSpPr>
            <a:spLocks noChangeArrowheads="1"/>
          </p:cNvSpPr>
          <p:nvPr/>
        </p:nvSpPr>
        <p:spPr bwMode="auto">
          <a:xfrm>
            <a:off x="7827963" y="26368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E</a:t>
            </a:r>
            <a:endParaRPr lang="en-US" altLang="zh-CN" sz="3200">
              <a:solidFill>
                <a:srgbClr val="0000CC"/>
              </a:solidFill>
              <a:latin typeface="Arial" panose="020B0604020202020204" pitchFamily="34" charset="0"/>
            </a:endParaRPr>
          </a:p>
        </p:txBody>
      </p:sp>
      <p:sp>
        <p:nvSpPr>
          <p:cNvPr id="204826" name="矩形 204825"/>
          <p:cNvSpPr>
            <a:spLocks noChangeArrowheads="1"/>
          </p:cNvSpPr>
          <p:nvPr/>
        </p:nvSpPr>
        <p:spPr bwMode="auto">
          <a:xfrm>
            <a:off x="5508625" y="26368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H</a:t>
            </a:r>
            <a:endParaRPr lang="en-US" altLang="zh-CN" sz="3200">
              <a:solidFill>
                <a:srgbClr val="0000CC"/>
              </a:solidFill>
              <a:latin typeface="Arial" panose="020B0604020202020204" pitchFamily="34" charset="0"/>
            </a:endParaRPr>
          </a:p>
        </p:txBody>
      </p:sp>
      <p:sp>
        <p:nvSpPr>
          <p:cNvPr id="204827" name="矩形 204826"/>
          <p:cNvSpPr>
            <a:spLocks noChangeArrowheads="1"/>
          </p:cNvSpPr>
          <p:nvPr/>
        </p:nvSpPr>
        <p:spPr bwMode="auto">
          <a:xfrm>
            <a:off x="6661150" y="26368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G</a:t>
            </a:r>
            <a:endParaRPr lang="en-US" altLang="zh-CN" sz="3200">
              <a:solidFill>
                <a:srgbClr val="0000CC"/>
              </a:solidFill>
              <a:latin typeface="Arial" panose="020B0604020202020204" pitchFamily="34" charset="0"/>
            </a:endParaRPr>
          </a:p>
        </p:txBody>
      </p:sp>
      <p:sp>
        <p:nvSpPr>
          <p:cNvPr id="204828" name="矩形 204827"/>
          <p:cNvSpPr>
            <a:spLocks noChangeArrowheads="1"/>
          </p:cNvSpPr>
          <p:nvPr/>
        </p:nvSpPr>
        <p:spPr bwMode="auto">
          <a:xfrm>
            <a:off x="6084888" y="26368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K</a:t>
            </a:r>
            <a:endParaRPr lang="en-US" altLang="zh-CN" sz="3200">
              <a:solidFill>
                <a:srgbClr val="0000CC"/>
              </a:solidFill>
              <a:latin typeface="Arial" panose="020B0604020202020204" pitchFamily="34" charset="0"/>
            </a:endParaRPr>
          </a:p>
        </p:txBody>
      </p:sp>
      <p:sp>
        <p:nvSpPr>
          <p:cNvPr id="204829" name="矩形 204828"/>
          <p:cNvSpPr>
            <a:spLocks noChangeArrowheads="1"/>
          </p:cNvSpPr>
          <p:nvPr/>
        </p:nvSpPr>
        <p:spPr bwMode="auto">
          <a:xfrm>
            <a:off x="7237413" y="2636838"/>
            <a:ext cx="431800" cy="576262"/>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F</a:t>
            </a:r>
            <a:endParaRPr lang="en-US" altLang="zh-CN" sz="3200">
              <a:solidFill>
                <a:srgbClr val="0000CC"/>
              </a:solidFill>
              <a:latin typeface="Arial" panose="020B0604020202020204" pitchFamily="34" charset="0"/>
            </a:endParaRPr>
          </a:p>
        </p:txBody>
      </p:sp>
      <p:sp>
        <p:nvSpPr>
          <p:cNvPr id="204830" name="直接连接符 204829"/>
          <p:cNvSpPr>
            <a:spLocks noChangeShapeType="1"/>
          </p:cNvSpPr>
          <p:nvPr/>
        </p:nvSpPr>
        <p:spPr bwMode="auto">
          <a:xfrm>
            <a:off x="4067175" y="2997200"/>
            <a:ext cx="215900" cy="360363"/>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1" name="直接连接符 204830"/>
          <p:cNvSpPr>
            <a:spLocks noChangeShapeType="1"/>
          </p:cNvSpPr>
          <p:nvPr/>
        </p:nvSpPr>
        <p:spPr bwMode="auto">
          <a:xfrm flipH="1">
            <a:off x="3851275" y="3573463"/>
            <a:ext cx="287338" cy="503237"/>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2" name="直接连接符 204831"/>
          <p:cNvSpPr>
            <a:spLocks noChangeShapeType="1"/>
          </p:cNvSpPr>
          <p:nvPr/>
        </p:nvSpPr>
        <p:spPr bwMode="auto">
          <a:xfrm flipH="1">
            <a:off x="3203575" y="4581525"/>
            <a:ext cx="215900"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3" name="直接连接符 204832"/>
          <p:cNvSpPr>
            <a:spLocks noChangeShapeType="1"/>
          </p:cNvSpPr>
          <p:nvPr/>
        </p:nvSpPr>
        <p:spPr bwMode="auto">
          <a:xfrm flipV="1">
            <a:off x="3419475" y="4797425"/>
            <a:ext cx="144463" cy="360363"/>
          </a:xfrm>
          <a:prstGeom prst="line">
            <a:avLst/>
          </a:prstGeom>
          <a:noFill/>
          <a:ln w="38100">
            <a:solidFill>
              <a:srgbClr val="00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4" name="直接连接符 204833"/>
          <p:cNvSpPr>
            <a:spLocks noChangeShapeType="1"/>
          </p:cNvSpPr>
          <p:nvPr/>
        </p:nvSpPr>
        <p:spPr bwMode="auto">
          <a:xfrm>
            <a:off x="3995738" y="4868863"/>
            <a:ext cx="142875" cy="36036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5" name="直接连接符 204834"/>
          <p:cNvSpPr>
            <a:spLocks noChangeShapeType="1"/>
          </p:cNvSpPr>
          <p:nvPr/>
        </p:nvSpPr>
        <p:spPr bwMode="auto">
          <a:xfrm flipH="1" flipV="1">
            <a:off x="4211638" y="4508500"/>
            <a:ext cx="287337" cy="649288"/>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6" name="直接连接符 204835"/>
          <p:cNvSpPr>
            <a:spLocks noChangeShapeType="1"/>
          </p:cNvSpPr>
          <p:nvPr/>
        </p:nvSpPr>
        <p:spPr bwMode="auto">
          <a:xfrm flipV="1">
            <a:off x="3995738" y="3860800"/>
            <a:ext cx="215900" cy="431800"/>
          </a:xfrm>
          <a:prstGeom prst="line">
            <a:avLst/>
          </a:prstGeom>
          <a:noFill/>
          <a:ln w="38100">
            <a:solidFill>
              <a:srgbClr val="00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7" name="直接连接符 204836"/>
          <p:cNvSpPr>
            <a:spLocks noChangeShapeType="1"/>
          </p:cNvSpPr>
          <p:nvPr/>
        </p:nvSpPr>
        <p:spPr bwMode="auto">
          <a:xfrm flipH="1" flipV="1">
            <a:off x="4211638" y="2781300"/>
            <a:ext cx="287337" cy="4318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8" name="直接连接符 204837"/>
          <p:cNvSpPr>
            <a:spLocks noChangeShapeType="1"/>
          </p:cNvSpPr>
          <p:nvPr/>
        </p:nvSpPr>
        <p:spPr bwMode="auto">
          <a:xfrm flipH="1" flipV="1">
            <a:off x="2987675" y="1773238"/>
            <a:ext cx="863600" cy="503237"/>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39" name="直接连接符 204838"/>
          <p:cNvSpPr>
            <a:spLocks noChangeShapeType="1"/>
          </p:cNvSpPr>
          <p:nvPr/>
        </p:nvSpPr>
        <p:spPr bwMode="auto">
          <a:xfrm flipH="1">
            <a:off x="1403350" y="1700213"/>
            <a:ext cx="792163" cy="57626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0" name="直接连接符 204839"/>
          <p:cNvSpPr>
            <a:spLocks noChangeShapeType="1"/>
          </p:cNvSpPr>
          <p:nvPr/>
        </p:nvSpPr>
        <p:spPr bwMode="auto">
          <a:xfrm>
            <a:off x="1619250" y="2924175"/>
            <a:ext cx="215900"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1" name="直接连接符 204840"/>
          <p:cNvSpPr>
            <a:spLocks noChangeShapeType="1"/>
          </p:cNvSpPr>
          <p:nvPr/>
        </p:nvSpPr>
        <p:spPr bwMode="auto">
          <a:xfrm flipH="1">
            <a:off x="1403350" y="3500438"/>
            <a:ext cx="215900" cy="79216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2" name="直接连接符 204841"/>
          <p:cNvSpPr>
            <a:spLocks noChangeShapeType="1"/>
          </p:cNvSpPr>
          <p:nvPr/>
        </p:nvSpPr>
        <p:spPr bwMode="auto">
          <a:xfrm flipV="1">
            <a:off x="1835150" y="3932238"/>
            <a:ext cx="71438" cy="431800"/>
          </a:xfrm>
          <a:prstGeom prst="line">
            <a:avLst/>
          </a:prstGeom>
          <a:noFill/>
          <a:ln w="38100">
            <a:solidFill>
              <a:srgbClr val="00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3" name="直接连接符 204842"/>
          <p:cNvSpPr>
            <a:spLocks noChangeShapeType="1"/>
          </p:cNvSpPr>
          <p:nvPr/>
        </p:nvSpPr>
        <p:spPr bwMode="auto">
          <a:xfrm flipH="1" flipV="1">
            <a:off x="1690688" y="2563813"/>
            <a:ext cx="431800" cy="720725"/>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4" name="直接连接符 204843"/>
          <p:cNvSpPr>
            <a:spLocks noChangeShapeType="1"/>
          </p:cNvSpPr>
          <p:nvPr/>
        </p:nvSpPr>
        <p:spPr bwMode="auto">
          <a:xfrm flipV="1">
            <a:off x="1690688" y="1989138"/>
            <a:ext cx="576262" cy="431800"/>
          </a:xfrm>
          <a:prstGeom prst="line">
            <a:avLst/>
          </a:prstGeom>
          <a:noFill/>
          <a:ln w="38100">
            <a:solidFill>
              <a:srgbClr val="00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5" name="直接连接符 204844"/>
          <p:cNvSpPr>
            <a:spLocks noChangeShapeType="1"/>
          </p:cNvSpPr>
          <p:nvPr/>
        </p:nvSpPr>
        <p:spPr bwMode="auto">
          <a:xfrm>
            <a:off x="2914650" y="1989138"/>
            <a:ext cx="576263" cy="36036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3" name="直接连接符 204845"/>
          <p:cNvSpPr>
            <a:spLocks noChangeShapeType="1"/>
          </p:cNvSpPr>
          <p:nvPr/>
        </p:nvSpPr>
        <p:spPr bwMode="auto">
          <a:xfrm>
            <a:off x="2554288" y="836613"/>
            <a:ext cx="0" cy="6477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7" name="直接连接符 204846"/>
          <p:cNvSpPr>
            <a:spLocks noChangeShapeType="1"/>
          </p:cNvSpPr>
          <p:nvPr/>
        </p:nvSpPr>
        <p:spPr bwMode="auto">
          <a:xfrm flipH="1">
            <a:off x="1187450" y="4797425"/>
            <a:ext cx="144463" cy="431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8" name="直接连接符 204847"/>
          <p:cNvSpPr>
            <a:spLocks noChangeShapeType="1"/>
          </p:cNvSpPr>
          <p:nvPr/>
        </p:nvSpPr>
        <p:spPr bwMode="auto">
          <a:xfrm flipV="1">
            <a:off x="1258888" y="4868863"/>
            <a:ext cx="142875" cy="35877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49" name="直接连接符 204848"/>
          <p:cNvSpPr>
            <a:spLocks noChangeShapeType="1"/>
          </p:cNvSpPr>
          <p:nvPr/>
        </p:nvSpPr>
        <p:spPr bwMode="auto">
          <a:xfrm>
            <a:off x="1690688" y="5013325"/>
            <a:ext cx="144462" cy="28733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0" name="直接连接符 204849"/>
          <p:cNvSpPr>
            <a:spLocks noChangeShapeType="1"/>
          </p:cNvSpPr>
          <p:nvPr/>
        </p:nvSpPr>
        <p:spPr bwMode="auto">
          <a:xfrm flipH="1" flipV="1">
            <a:off x="1762125" y="4941888"/>
            <a:ext cx="144463" cy="287337"/>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1" name="直接连接符 204850"/>
          <p:cNvSpPr>
            <a:spLocks noChangeShapeType="1"/>
          </p:cNvSpPr>
          <p:nvPr/>
        </p:nvSpPr>
        <p:spPr bwMode="auto">
          <a:xfrm>
            <a:off x="2195513" y="4005263"/>
            <a:ext cx="142875" cy="2873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2" name="直接连接符 204851"/>
          <p:cNvSpPr>
            <a:spLocks noChangeShapeType="1"/>
          </p:cNvSpPr>
          <p:nvPr/>
        </p:nvSpPr>
        <p:spPr bwMode="auto">
          <a:xfrm flipH="1" flipV="1">
            <a:off x="2338388" y="3933825"/>
            <a:ext cx="144462" cy="287338"/>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3" name="直接连接符 204852"/>
          <p:cNvSpPr>
            <a:spLocks noChangeShapeType="1"/>
          </p:cNvSpPr>
          <p:nvPr/>
        </p:nvSpPr>
        <p:spPr bwMode="auto">
          <a:xfrm flipH="1">
            <a:off x="2843213" y="5805488"/>
            <a:ext cx="215900" cy="2159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4" name="直接连接符 204853"/>
          <p:cNvSpPr>
            <a:spLocks noChangeShapeType="1"/>
          </p:cNvSpPr>
          <p:nvPr/>
        </p:nvSpPr>
        <p:spPr bwMode="auto">
          <a:xfrm flipV="1">
            <a:off x="2987675" y="5876925"/>
            <a:ext cx="142875" cy="2159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5" name="直接连接符 204854"/>
          <p:cNvSpPr>
            <a:spLocks noChangeShapeType="1"/>
          </p:cNvSpPr>
          <p:nvPr/>
        </p:nvSpPr>
        <p:spPr bwMode="auto">
          <a:xfrm>
            <a:off x="3346450" y="5876925"/>
            <a:ext cx="144463" cy="2159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6" name="直接连接符 204855"/>
          <p:cNvSpPr>
            <a:spLocks noChangeShapeType="1"/>
          </p:cNvSpPr>
          <p:nvPr/>
        </p:nvSpPr>
        <p:spPr bwMode="auto">
          <a:xfrm flipH="1" flipV="1">
            <a:off x="3419475" y="5805488"/>
            <a:ext cx="215900" cy="2159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7" name="直接连接符 204856"/>
          <p:cNvSpPr>
            <a:spLocks noChangeShapeType="1"/>
          </p:cNvSpPr>
          <p:nvPr/>
        </p:nvSpPr>
        <p:spPr bwMode="auto">
          <a:xfrm flipH="1">
            <a:off x="3995738" y="5805488"/>
            <a:ext cx="142875" cy="2873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8" name="直接连接符 204857"/>
          <p:cNvSpPr>
            <a:spLocks noChangeShapeType="1"/>
          </p:cNvSpPr>
          <p:nvPr/>
        </p:nvSpPr>
        <p:spPr bwMode="auto">
          <a:xfrm flipV="1">
            <a:off x="4067175" y="5876925"/>
            <a:ext cx="144463" cy="28892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59" name="直接连接符 204858"/>
          <p:cNvSpPr>
            <a:spLocks noChangeShapeType="1"/>
          </p:cNvSpPr>
          <p:nvPr/>
        </p:nvSpPr>
        <p:spPr bwMode="auto">
          <a:xfrm>
            <a:off x="4498975" y="5805488"/>
            <a:ext cx="144463" cy="2873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0" name="直接连接符 204859"/>
          <p:cNvSpPr>
            <a:spLocks noChangeShapeType="1"/>
          </p:cNvSpPr>
          <p:nvPr/>
        </p:nvSpPr>
        <p:spPr bwMode="auto">
          <a:xfrm flipH="1" flipV="1">
            <a:off x="4570413" y="5734050"/>
            <a:ext cx="144462" cy="287338"/>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1" name="直接连接符 204860"/>
          <p:cNvSpPr>
            <a:spLocks noChangeShapeType="1"/>
          </p:cNvSpPr>
          <p:nvPr/>
        </p:nvSpPr>
        <p:spPr bwMode="auto">
          <a:xfrm flipH="1">
            <a:off x="898525" y="2997200"/>
            <a:ext cx="288925" cy="36036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2" name="直接连接符 204861"/>
          <p:cNvSpPr>
            <a:spLocks noChangeShapeType="1"/>
          </p:cNvSpPr>
          <p:nvPr/>
        </p:nvSpPr>
        <p:spPr bwMode="auto">
          <a:xfrm flipV="1">
            <a:off x="1042988" y="3068638"/>
            <a:ext cx="215900" cy="288925"/>
          </a:xfrm>
          <a:prstGeom prst="line">
            <a:avLst/>
          </a:prstGeom>
          <a:noFill/>
          <a:ln w="38100">
            <a:solidFill>
              <a:srgbClr val="00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3" name="直接连接符 204862"/>
          <p:cNvSpPr>
            <a:spLocks noChangeShapeType="1"/>
          </p:cNvSpPr>
          <p:nvPr/>
        </p:nvSpPr>
        <p:spPr bwMode="auto">
          <a:xfrm flipH="1">
            <a:off x="3346450" y="2924175"/>
            <a:ext cx="215900" cy="2159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4" name="直接连接符 204863"/>
          <p:cNvSpPr>
            <a:spLocks noChangeShapeType="1"/>
          </p:cNvSpPr>
          <p:nvPr/>
        </p:nvSpPr>
        <p:spPr bwMode="auto">
          <a:xfrm flipV="1">
            <a:off x="3275013" y="2997200"/>
            <a:ext cx="360362" cy="360363"/>
          </a:xfrm>
          <a:prstGeom prst="line">
            <a:avLst/>
          </a:prstGeom>
          <a:noFill/>
          <a:ln w="38100">
            <a:solidFill>
              <a:srgbClr val="00CC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5" name="直接连接符 204864"/>
          <p:cNvSpPr>
            <a:spLocks noChangeShapeType="1"/>
          </p:cNvSpPr>
          <p:nvPr/>
        </p:nvSpPr>
        <p:spPr bwMode="auto">
          <a:xfrm>
            <a:off x="4643438" y="3933825"/>
            <a:ext cx="144462" cy="28733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6" name="直接连接符 204865"/>
          <p:cNvSpPr>
            <a:spLocks noChangeShapeType="1"/>
          </p:cNvSpPr>
          <p:nvPr/>
        </p:nvSpPr>
        <p:spPr bwMode="auto">
          <a:xfrm flipH="1" flipV="1">
            <a:off x="4714875" y="3862388"/>
            <a:ext cx="144463" cy="287337"/>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839"/>
                                        </p:tgtEl>
                                        <p:attrNameLst>
                                          <p:attrName>style.visibility</p:attrName>
                                        </p:attrNameLst>
                                      </p:cBhvr>
                                      <p:to>
                                        <p:strVal val="visible"/>
                                      </p:to>
                                    </p:set>
                                    <p:animEffect transition="in" filter="wipe(up)">
                                      <p:cBhvr>
                                        <p:cTn id="7" dur="500"/>
                                        <p:tgtEl>
                                          <p:spTgt spid="2048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4861"/>
                                        </p:tgtEl>
                                        <p:attrNameLst>
                                          <p:attrName>style.visibility</p:attrName>
                                        </p:attrNameLst>
                                      </p:cBhvr>
                                      <p:to>
                                        <p:strVal val="visible"/>
                                      </p:to>
                                    </p:set>
                                    <p:animEffect transition="in" filter="wipe(up)">
                                      <p:cBhvr>
                                        <p:cTn id="12" dur="500"/>
                                        <p:tgtEl>
                                          <p:spTgt spid="204861"/>
                                        </p:tgtEl>
                                      </p:cBhvr>
                                    </p:animEffect>
                                  </p:childTnLst>
                                </p:cTn>
                              </p:par>
                              <p:par>
                                <p:cTn id="13" presetID="22" presetClass="entr" presetSubtype="4" fill="hold" nodeType="withEffect">
                                  <p:stCondLst>
                                    <p:cond delay="0"/>
                                  </p:stCondLst>
                                  <p:childTnLst>
                                    <p:set>
                                      <p:cBhvr>
                                        <p:cTn id="14" dur="1" fill="hold">
                                          <p:stCondLst>
                                            <p:cond delay="0"/>
                                          </p:stCondLst>
                                        </p:cTn>
                                        <p:tgtEl>
                                          <p:spTgt spid="204862"/>
                                        </p:tgtEl>
                                        <p:attrNameLst>
                                          <p:attrName>style.visibility</p:attrName>
                                        </p:attrNameLst>
                                      </p:cBhvr>
                                      <p:to>
                                        <p:strVal val="visible"/>
                                      </p:to>
                                    </p:set>
                                    <p:animEffect transition="in" filter="wipe(down)">
                                      <p:cBhvr>
                                        <p:cTn id="15" dur="500"/>
                                        <p:tgtEl>
                                          <p:spTgt spid="2048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04840"/>
                                        </p:tgtEl>
                                        <p:attrNameLst>
                                          <p:attrName>style.visibility</p:attrName>
                                        </p:attrNameLst>
                                      </p:cBhvr>
                                      <p:to>
                                        <p:strVal val="visible"/>
                                      </p:to>
                                    </p:set>
                                    <p:animEffect transition="in" filter="wipe(up)">
                                      <p:cBhvr>
                                        <p:cTn id="20" dur="500"/>
                                        <p:tgtEl>
                                          <p:spTgt spid="2048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04841"/>
                                        </p:tgtEl>
                                        <p:attrNameLst>
                                          <p:attrName>style.visibility</p:attrName>
                                        </p:attrNameLst>
                                      </p:cBhvr>
                                      <p:to>
                                        <p:strVal val="visible"/>
                                      </p:to>
                                    </p:set>
                                    <p:animEffect transition="in" filter="wipe(down)">
                                      <p:cBhvr>
                                        <p:cTn id="25" dur="500"/>
                                        <p:tgtEl>
                                          <p:spTgt spid="2048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04847"/>
                                        </p:tgtEl>
                                        <p:attrNameLst>
                                          <p:attrName>style.visibility</p:attrName>
                                        </p:attrNameLst>
                                      </p:cBhvr>
                                      <p:to>
                                        <p:strVal val="visible"/>
                                      </p:to>
                                    </p:set>
                                    <p:animEffect transition="in" filter="wipe(up)">
                                      <p:cBhvr>
                                        <p:cTn id="30" dur="500"/>
                                        <p:tgtEl>
                                          <p:spTgt spid="204847"/>
                                        </p:tgtEl>
                                      </p:cBhvr>
                                    </p:animEffect>
                                  </p:childTnLst>
                                </p:cTn>
                              </p:par>
                              <p:par>
                                <p:cTn id="31" presetID="22" presetClass="entr" presetSubtype="4" fill="hold" nodeType="withEffect">
                                  <p:stCondLst>
                                    <p:cond delay="0"/>
                                  </p:stCondLst>
                                  <p:childTnLst>
                                    <p:set>
                                      <p:cBhvr>
                                        <p:cTn id="32" dur="1" fill="hold">
                                          <p:stCondLst>
                                            <p:cond delay="0"/>
                                          </p:stCondLst>
                                        </p:cTn>
                                        <p:tgtEl>
                                          <p:spTgt spid="204848"/>
                                        </p:tgtEl>
                                        <p:attrNameLst>
                                          <p:attrName>style.visibility</p:attrName>
                                        </p:attrNameLst>
                                      </p:cBhvr>
                                      <p:to>
                                        <p:strVal val="visible"/>
                                      </p:to>
                                    </p:set>
                                    <p:animEffect transition="in" filter="wipe(down)">
                                      <p:cBhvr>
                                        <p:cTn id="33" dur="500"/>
                                        <p:tgtEl>
                                          <p:spTgt spid="2048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04849"/>
                                        </p:tgtEl>
                                        <p:attrNameLst>
                                          <p:attrName>style.visibility</p:attrName>
                                        </p:attrNameLst>
                                      </p:cBhvr>
                                      <p:to>
                                        <p:strVal val="visible"/>
                                      </p:to>
                                    </p:set>
                                    <p:animEffect transition="in" filter="wipe(up)">
                                      <p:cBhvr>
                                        <p:cTn id="38" dur="500"/>
                                        <p:tgtEl>
                                          <p:spTgt spid="2048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04850"/>
                                        </p:tgtEl>
                                        <p:attrNameLst>
                                          <p:attrName>style.visibility</p:attrName>
                                        </p:attrNameLst>
                                      </p:cBhvr>
                                      <p:to>
                                        <p:strVal val="visible"/>
                                      </p:to>
                                    </p:set>
                                    <p:animEffect transition="in" filter="wipe(down)">
                                      <p:cBhvr>
                                        <p:cTn id="43" dur="500"/>
                                        <p:tgtEl>
                                          <p:spTgt spid="20485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204824"/>
                                        </p:tgtEl>
                                        <p:attrNameLst>
                                          <p:attrName>style.visibility</p:attrName>
                                        </p:attrNameLst>
                                      </p:cBhvr>
                                      <p:to>
                                        <p:strVal val="visible"/>
                                      </p:to>
                                    </p:set>
                                    <p:animEffect transition="in" filter="wipe(up)">
                                      <p:cBhvr>
                                        <p:cTn id="46" dur="500"/>
                                        <p:tgtEl>
                                          <p:spTgt spid="20482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4842"/>
                                        </p:tgtEl>
                                        <p:attrNameLst>
                                          <p:attrName>style.visibility</p:attrName>
                                        </p:attrNameLst>
                                      </p:cBhvr>
                                      <p:to>
                                        <p:strVal val="visible"/>
                                      </p:to>
                                    </p:set>
                                    <p:animEffect transition="in" filter="wipe(down)">
                                      <p:cBhvr>
                                        <p:cTn id="51" dur="500"/>
                                        <p:tgtEl>
                                          <p:spTgt spid="20484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204851"/>
                                        </p:tgtEl>
                                        <p:attrNameLst>
                                          <p:attrName>style.visibility</p:attrName>
                                        </p:attrNameLst>
                                      </p:cBhvr>
                                      <p:to>
                                        <p:strVal val="visible"/>
                                      </p:to>
                                    </p:set>
                                    <p:animEffect transition="in" filter="wipe(up)">
                                      <p:cBhvr>
                                        <p:cTn id="56" dur="500"/>
                                        <p:tgtEl>
                                          <p:spTgt spid="2048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204852"/>
                                        </p:tgtEl>
                                        <p:attrNameLst>
                                          <p:attrName>style.visibility</p:attrName>
                                        </p:attrNameLst>
                                      </p:cBhvr>
                                      <p:to>
                                        <p:strVal val="visible"/>
                                      </p:to>
                                    </p:set>
                                    <p:animEffect transition="in" filter="wipe(down)">
                                      <p:cBhvr>
                                        <p:cTn id="61" dur="500"/>
                                        <p:tgtEl>
                                          <p:spTgt spid="204852"/>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204823"/>
                                        </p:tgtEl>
                                        <p:attrNameLst>
                                          <p:attrName>style.visibility</p:attrName>
                                        </p:attrNameLst>
                                      </p:cBhvr>
                                      <p:to>
                                        <p:strVal val="visible"/>
                                      </p:to>
                                    </p:set>
                                    <p:animEffect transition="in" filter="wipe(up)">
                                      <p:cBhvr>
                                        <p:cTn id="64" dur="500"/>
                                        <p:tgtEl>
                                          <p:spTgt spid="20482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04843"/>
                                        </p:tgtEl>
                                        <p:attrNameLst>
                                          <p:attrName>style.visibility</p:attrName>
                                        </p:attrNameLst>
                                      </p:cBhvr>
                                      <p:to>
                                        <p:strVal val="visible"/>
                                      </p:to>
                                    </p:set>
                                    <p:animEffect transition="in" filter="wipe(down)">
                                      <p:cBhvr>
                                        <p:cTn id="69" dur="500"/>
                                        <p:tgtEl>
                                          <p:spTgt spid="2048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204822"/>
                                        </p:tgtEl>
                                        <p:attrNameLst>
                                          <p:attrName>style.visibility</p:attrName>
                                        </p:attrNameLst>
                                      </p:cBhvr>
                                      <p:to>
                                        <p:strVal val="visible"/>
                                      </p:to>
                                    </p:set>
                                    <p:animEffect transition="in" filter="wipe(left)">
                                      <p:cBhvr>
                                        <p:cTn id="72" dur="500"/>
                                        <p:tgtEl>
                                          <p:spTgt spid="2048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204844"/>
                                        </p:tgtEl>
                                        <p:attrNameLst>
                                          <p:attrName>style.visibility</p:attrName>
                                        </p:attrNameLst>
                                      </p:cBhvr>
                                      <p:to>
                                        <p:strVal val="visible"/>
                                      </p:to>
                                    </p:set>
                                    <p:animEffect transition="in" filter="wipe(down)">
                                      <p:cBhvr>
                                        <p:cTn id="77" dur="500"/>
                                        <p:tgtEl>
                                          <p:spTgt spid="20484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204845"/>
                                        </p:tgtEl>
                                        <p:attrNameLst>
                                          <p:attrName>style.visibility</p:attrName>
                                        </p:attrNameLst>
                                      </p:cBhvr>
                                      <p:to>
                                        <p:strVal val="visible"/>
                                      </p:to>
                                    </p:set>
                                    <p:animEffect transition="in" filter="wipe(up)">
                                      <p:cBhvr>
                                        <p:cTn id="82" dur="500"/>
                                        <p:tgtEl>
                                          <p:spTgt spid="20484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04863"/>
                                        </p:tgtEl>
                                        <p:attrNameLst>
                                          <p:attrName>style.visibility</p:attrName>
                                        </p:attrNameLst>
                                      </p:cBhvr>
                                      <p:to>
                                        <p:strVal val="visible"/>
                                      </p:to>
                                    </p:set>
                                    <p:animEffect transition="in" filter="wipe(up)">
                                      <p:cBhvr>
                                        <p:cTn id="87" dur="500"/>
                                        <p:tgtEl>
                                          <p:spTgt spid="204863"/>
                                        </p:tgtEl>
                                      </p:cBhvr>
                                    </p:animEffect>
                                  </p:childTnLst>
                                </p:cTn>
                              </p:par>
                              <p:par>
                                <p:cTn id="88" presetID="22" presetClass="entr" presetSubtype="4" fill="hold" nodeType="withEffect">
                                  <p:stCondLst>
                                    <p:cond delay="0"/>
                                  </p:stCondLst>
                                  <p:childTnLst>
                                    <p:set>
                                      <p:cBhvr>
                                        <p:cTn id="89" dur="1" fill="hold">
                                          <p:stCondLst>
                                            <p:cond delay="0"/>
                                          </p:stCondLst>
                                        </p:cTn>
                                        <p:tgtEl>
                                          <p:spTgt spid="204864"/>
                                        </p:tgtEl>
                                        <p:attrNameLst>
                                          <p:attrName>style.visibility</p:attrName>
                                        </p:attrNameLst>
                                      </p:cBhvr>
                                      <p:to>
                                        <p:strVal val="visible"/>
                                      </p:to>
                                    </p:set>
                                    <p:animEffect transition="in" filter="wipe(down)">
                                      <p:cBhvr>
                                        <p:cTn id="90" dur="500"/>
                                        <p:tgtEl>
                                          <p:spTgt spid="20486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204830"/>
                                        </p:tgtEl>
                                        <p:attrNameLst>
                                          <p:attrName>style.visibility</p:attrName>
                                        </p:attrNameLst>
                                      </p:cBhvr>
                                      <p:to>
                                        <p:strVal val="visible"/>
                                      </p:to>
                                    </p:set>
                                    <p:animEffect transition="in" filter="wipe(up)">
                                      <p:cBhvr>
                                        <p:cTn id="95" dur="500"/>
                                        <p:tgtEl>
                                          <p:spTgt spid="20483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204831"/>
                                        </p:tgtEl>
                                        <p:attrNameLst>
                                          <p:attrName>style.visibility</p:attrName>
                                        </p:attrNameLst>
                                      </p:cBhvr>
                                      <p:to>
                                        <p:strVal val="visible"/>
                                      </p:to>
                                    </p:set>
                                    <p:animEffect transition="in" filter="wipe(up)">
                                      <p:cBhvr>
                                        <p:cTn id="100" dur="500"/>
                                        <p:tgtEl>
                                          <p:spTgt spid="20483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204832"/>
                                        </p:tgtEl>
                                        <p:attrNameLst>
                                          <p:attrName>style.visibility</p:attrName>
                                        </p:attrNameLst>
                                      </p:cBhvr>
                                      <p:to>
                                        <p:strVal val="visible"/>
                                      </p:to>
                                    </p:set>
                                    <p:animEffect transition="in" filter="wipe(up)">
                                      <p:cBhvr>
                                        <p:cTn id="105" dur="500"/>
                                        <p:tgtEl>
                                          <p:spTgt spid="204832"/>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204853"/>
                                        </p:tgtEl>
                                        <p:attrNameLst>
                                          <p:attrName>style.visibility</p:attrName>
                                        </p:attrNameLst>
                                      </p:cBhvr>
                                      <p:to>
                                        <p:strVal val="visible"/>
                                      </p:to>
                                    </p:set>
                                    <p:animEffect transition="in" filter="wipe(up)">
                                      <p:cBhvr>
                                        <p:cTn id="110" dur="500"/>
                                        <p:tgtEl>
                                          <p:spTgt spid="204853"/>
                                        </p:tgtEl>
                                      </p:cBhvr>
                                    </p:animEffect>
                                  </p:childTnLst>
                                </p:cTn>
                              </p:par>
                              <p:par>
                                <p:cTn id="111" presetID="22" presetClass="entr" presetSubtype="4" fill="hold" nodeType="withEffect">
                                  <p:stCondLst>
                                    <p:cond delay="0"/>
                                  </p:stCondLst>
                                  <p:childTnLst>
                                    <p:set>
                                      <p:cBhvr>
                                        <p:cTn id="112" dur="1" fill="hold">
                                          <p:stCondLst>
                                            <p:cond delay="0"/>
                                          </p:stCondLst>
                                        </p:cTn>
                                        <p:tgtEl>
                                          <p:spTgt spid="204854"/>
                                        </p:tgtEl>
                                        <p:attrNameLst>
                                          <p:attrName>style.visibility</p:attrName>
                                        </p:attrNameLst>
                                      </p:cBhvr>
                                      <p:to>
                                        <p:strVal val="visible"/>
                                      </p:to>
                                    </p:set>
                                    <p:animEffect transition="in" filter="wipe(down)">
                                      <p:cBhvr>
                                        <p:cTn id="113" dur="500"/>
                                        <p:tgtEl>
                                          <p:spTgt spid="20485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204855"/>
                                        </p:tgtEl>
                                        <p:attrNameLst>
                                          <p:attrName>style.visibility</p:attrName>
                                        </p:attrNameLst>
                                      </p:cBhvr>
                                      <p:to>
                                        <p:strVal val="visible"/>
                                      </p:to>
                                    </p:set>
                                    <p:animEffect transition="in" filter="wipe(up)">
                                      <p:cBhvr>
                                        <p:cTn id="118" dur="500"/>
                                        <p:tgtEl>
                                          <p:spTgt spid="20485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04856"/>
                                        </p:tgtEl>
                                        <p:attrNameLst>
                                          <p:attrName>style.visibility</p:attrName>
                                        </p:attrNameLst>
                                      </p:cBhvr>
                                      <p:to>
                                        <p:strVal val="visible"/>
                                      </p:to>
                                    </p:set>
                                    <p:animEffect transition="in" filter="wipe(down)">
                                      <p:cBhvr>
                                        <p:cTn id="123" dur="500"/>
                                        <p:tgtEl>
                                          <p:spTgt spid="204856"/>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204826"/>
                                        </p:tgtEl>
                                        <p:attrNameLst>
                                          <p:attrName>style.visibility</p:attrName>
                                        </p:attrNameLst>
                                      </p:cBhvr>
                                      <p:to>
                                        <p:strVal val="visible"/>
                                      </p:to>
                                    </p:set>
                                    <p:animEffect transition="in" filter="wipe(up)">
                                      <p:cBhvr>
                                        <p:cTn id="126" dur="500"/>
                                        <p:tgtEl>
                                          <p:spTgt spid="20482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04833"/>
                                        </p:tgtEl>
                                        <p:attrNameLst>
                                          <p:attrName>style.visibility</p:attrName>
                                        </p:attrNameLst>
                                      </p:cBhvr>
                                      <p:to>
                                        <p:strVal val="visible"/>
                                      </p:to>
                                    </p:set>
                                    <p:animEffect transition="in" filter="wipe(down)">
                                      <p:cBhvr>
                                        <p:cTn id="131" dur="500"/>
                                        <p:tgtEl>
                                          <p:spTgt spid="20483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204834"/>
                                        </p:tgtEl>
                                        <p:attrNameLst>
                                          <p:attrName>style.visibility</p:attrName>
                                        </p:attrNameLst>
                                      </p:cBhvr>
                                      <p:to>
                                        <p:strVal val="visible"/>
                                      </p:to>
                                    </p:set>
                                    <p:animEffect transition="in" filter="wipe(up)">
                                      <p:cBhvr>
                                        <p:cTn id="136" dur="500"/>
                                        <p:tgtEl>
                                          <p:spTgt spid="20483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nodeType="clickEffect">
                                  <p:stCondLst>
                                    <p:cond delay="0"/>
                                  </p:stCondLst>
                                  <p:childTnLst>
                                    <p:set>
                                      <p:cBhvr>
                                        <p:cTn id="140" dur="1" fill="hold">
                                          <p:stCondLst>
                                            <p:cond delay="0"/>
                                          </p:stCondLst>
                                        </p:cTn>
                                        <p:tgtEl>
                                          <p:spTgt spid="204857"/>
                                        </p:tgtEl>
                                        <p:attrNameLst>
                                          <p:attrName>style.visibility</p:attrName>
                                        </p:attrNameLst>
                                      </p:cBhvr>
                                      <p:to>
                                        <p:strVal val="visible"/>
                                      </p:to>
                                    </p:set>
                                    <p:animEffect transition="in" filter="wipe(up)">
                                      <p:cBhvr>
                                        <p:cTn id="141" dur="500"/>
                                        <p:tgtEl>
                                          <p:spTgt spid="204857"/>
                                        </p:tgtEl>
                                      </p:cBhvr>
                                    </p:animEffect>
                                  </p:childTnLst>
                                </p:cTn>
                              </p:par>
                              <p:par>
                                <p:cTn id="142" presetID="22" presetClass="entr" presetSubtype="4" fill="hold" nodeType="withEffect">
                                  <p:stCondLst>
                                    <p:cond delay="0"/>
                                  </p:stCondLst>
                                  <p:childTnLst>
                                    <p:set>
                                      <p:cBhvr>
                                        <p:cTn id="143" dur="1" fill="hold">
                                          <p:stCondLst>
                                            <p:cond delay="0"/>
                                          </p:stCondLst>
                                        </p:cTn>
                                        <p:tgtEl>
                                          <p:spTgt spid="204858"/>
                                        </p:tgtEl>
                                        <p:attrNameLst>
                                          <p:attrName>style.visibility</p:attrName>
                                        </p:attrNameLst>
                                      </p:cBhvr>
                                      <p:to>
                                        <p:strVal val="visible"/>
                                      </p:to>
                                    </p:set>
                                    <p:animEffect transition="in" filter="wipe(down)">
                                      <p:cBhvr>
                                        <p:cTn id="144" dur="500"/>
                                        <p:tgtEl>
                                          <p:spTgt spid="204858"/>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nodeType="clickEffect">
                                  <p:stCondLst>
                                    <p:cond delay="0"/>
                                  </p:stCondLst>
                                  <p:childTnLst>
                                    <p:set>
                                      <p:cBhvr>
                                        <p:cTn id="148" dur="1" fill="hold">
                                          <p:stCondLst>
                                            <p:cond delay="0"/>
                                          </p:stCondLst>
                                        </p:cTn>
                                        <p:tgtEl>
                                          <p:spTgt spid="204859"/>
                                        </p:tgtEl>
                                        <p:attrNameLst>
                                          <p:attrName>style.visibility</p:attrName>
                                        </p:attrNameLst>
                                      </p:cBhvr>
                                      <p:to>
                                        <p:strVal val="visible"/>
                                      </p:to>
                                    </p:set>
                                    <p:animEffect transition="in" filter="wipe(up)">
                                      <p:cBhvr>
                                        <p:cTn id="149" dur="500"/>
                                        <p:tgtEl>
                                          <p:spTgt spid="204859"/>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204860"/>
                                        </p:tgtEl>
                                        <p:attrNameLst>
                                          <p:attrName>style.visibility</p:attrName>
                                        </p:attrNameLst>
                                      </p:cBhvr>
                                      <p:to>
                                        <p:strVal val="visible"/>
                                      </p:to>
                                    </p:set>
                                    <p:animEffect transition="in" filter="wipe(down)">
                                      <p:cBhvr>
                                        <p:cTn id="154" dur="500"/>
                                        <p:tgtEl>
                                          <p:spTgt spid="204860"/>
                                        </p:tgtEl>
                                      </p:cBhvr>
                                    </p:animEffect>
                                  </p:childTnLst>
                                </p:cTn>
                              </p:par>
                              <p:par>
                                <p:cTn id="155" presetID="22" presetClass="entr" presetSubtype="8" fill="hold" grpId="0" nodeType="withEffect">
                                  <p:stCondLst>
                                    <p:cond delay="0"/>
                                  </p:stCondLst>
                                  <p:childTnLst>
                                    <p:set>
                                      <p:cBhvr>
                                        <p:cTn id="156" dur="1" fill="hold">
                                          <p:stCondLst>
                                            <p:cond delay="0"/>
                                          </p:stCondLst>
                                        </p:cTn>
                                        <p:tgtEl>
                                          <p:spTgt spid="204828"/>
                                        </p:tgtEl>
                                        <p:attrNameLst>
                                          <p:attrName>style.visibility</p:attrName>
                                        </p:attrNameLst>
                                      </p:cBhvr>
                                      <p:to>
                                        <p:strVal val="visible"/>
                                      </p:to>
                                    </p:set>
                                    <p:animEffect transition="in" filter="wipe(left)">
                                      <p:cBhvr>
                                        <p:cTn id="157" dur="500"/>
                                        <p:tgtEl>
                                          <p:spTgt spid="204828"/>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nodeType="clickEffect">
                                  <p:stCondLst>
                                    <p:cond delay="0"/>
                                  </p:stCondLst>
                                  <p:childTnLst>
                                    <p:set>
                                      <p:cBhvr>
                                        <p:cTn id="161" dur="1" fill="hold">
                                          <p:stCondLst>
                                            <p:cond delay="0"/>
                                          </p:stCondLst>
                                        </p:cTn>
                                        <p:tgtEl>
                                          <p:spTgt spid="204835"/>
                                        </p:tgtEl>
                                        <p:attrNameLst>
                                          <p:attrName>style.visibility</p:attrName>
                                        </p:attrNameLst>
                                      </p:cBhvr>
                                      <p:to>
                                        <p:strVal val="visible"/>
                                      </p:to>
                                    </p:set>
                                    <p:animEffect transition="in" filter="wipe(down)">
                                      <p:cBhvr>
                                        <p:cTn id="162" dur="500"/>
                                        <p:tgtEl>
                                          <p:spTgt spid="204835"/>
                                        </p:tgtEl>
                                      </p:cBhvr>
                                    </p:animEffect>
                                  </p:childTnLst>
                                </p:cTn>
                              </p:par>
                              <p:par>
                                <p:cTn id="163" presetID="22" presetClass="entr" presetSubtype="8" fill="hold" grpId="0" nodeType="withEffect">
                                  <p:stCondLst>
                                    <p:cond delay="0"/>
                                  </p:stCondLst>
                                  <p:childTnLst>
                                    <p:set>
                                      <p:cBhvr>
                                        <p:cTn id="164" dur="1" fill="hold">
                                          <p:stCondLst>
                                            <p:cond delay="0"/>
                                          </p:stCondLst>
                                        </p:cTn>
                                        <p:tgtEl>
                                          <p:spTgt spid="204827"/>
                                        </p:tgtEl>
                                        <p:attrNameLst>
                                          <p:attrName>style.visibility</p:attrName>
                                        </p:attrNameLst>
                                      </p:cBhvr>
                                      <p:to>
                                        <p:strVal val="visible"/>
                                      </p:to>
                                    </p:set>
                                    <p:animEffect transition="in" filter="wipe(left)">
                                      <p:cBhvr>
                                        <p:cTn id="165" dur="500"/>
                                        <p:tgtEl>
                                          <p:spTgt spid="20482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204836"/>
                                        </p:tgtEl>
                                        <p:attrNameLst>
                                          <p:attrName>style.visibility</p:attrName>
                                        </p:attrNameLst>
                                      </p:cBhvr>
                                      <p:to>
                                        <p:strVal val="visible"/>
                                      </p:to>
                                    </p:set>
                                    <p:animEffect transition="in" filter="wipe(down)">
                                      <p:cBhvr>
                                        <p:cTn id="170" dur="500"/>
                                        <p:tgtEl>
                                          <p:spTgt spid="204836"/>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nodeType="clickEffect">
                                  <p:stCondLst>
                                    <p:cond delay="0"/>
                                  </p:stCondLst>
                                  <p:childTnLst>
                                    <p:set>
                                      <p:cBhvr>
                                        <p:cTn id="174" dur="1" fill="hold">
                                          <p:stCondLst>
                                            <p:cond delay="0"/>
                                          </p:stCondLst>
                                        </p:cTn>
                                        <p:tgtEl>
                                          <p:spTgt spid="204865"/>
                                        </p:tgtEl>
                                        <p:attrNameLst>
                                          <p:attrName>style.visibility</p:attrName>
                                        </p:attrNameLst>
                                      </p:cBhvr>
                                      <p:to>
                                        <p:strVal val="visible"/>
                                      </p:to>
                                    </p:set>
                                    <p:animEffect transition="in" filter="wipe(up)">
                                      <p:cBhvr>
                                        <p:cTn id="175" dur="500"/>
                                        <p:tgtEl>
                                          <p:spTgt spid="20486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204866"/>
                                        </p:tgtEl>
                                        <p:attrNameLst>
                                          <p:attrName>style.visibility</p:attrName>
                                        </p:attrNameLst>
                                      </p:cBhvr>
                                      <p:to>
                                        <p:strVal val="visible"/>
                                      </p:to>
                                    </p:set>
                                    <p:animEffect transition="in" filter="wipe(down)">
                                      <p:cBhvr>
                                        <p:cTn id="180" dur="500"/>
                                        <p:tgtEl>
                                          <p:spTgt spid="204866"/>
                                        </p:tgtEl>
                                      </p:cBhvr>
                                    </p:animEffect>
                                  </p:childTnLst>
                                </p:cTn>
                              </p:par>
                              <p:par>
                                <p:cTn id="181" presetID="22" presetClass="entr" presetSubtype="8" fill="hold" grpId="0" nodeType="withEffect">
                                  <p:stCondLst>
                                    <p:cond delay="0"/>
                                  </p:stCondLst>
                                  <p:childTnLst>
                                    <p:set>
                                      <p:cBhvr>
                                        <p:cTn id="182" dur="1" fill="hold">
                                          <p:stCondLst>
                                            <p:cond delay="0"/>
                                          </p:stCondLst>
                                        </p:cTn>
                                        <p:tgtEl>
                                          <p:spTgt spid="204829"/>
                                        </p:tgtEl>
                                        <p:attrNameLst>
                                          <p:attrName>style.visibility</p:attrName>
                                        </p:attrNameLst>
                                      </p:cBhvr>
                                      <p:to>
                                        <p:strVal val="visible"/>
                                      </p:to>
                                    </p:set>
                                    <p:animEffect transition="in" filter="wipe(left)">
                                      <p:cBhvr>
                                        <p:cTn id="183" dur="500"/>
                                        <p:tgtEl>
                                          <p:spTgt spid="204829"/>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nodeType="clickEffect">
                                  <p:stCondLst>
                                    <p:cond delay="0"/>
                                  </p:stCondLst>
                                  <p:childTnLst>
                                    <p:set>
                                      <p:cBhvr>
                                        <p:cTn id="187" dur="1" fill="hold">
                                          <p:stCondLst>
                                            <p:cond delay="0"/>
                                          </p:stCondLst>
                                        </p:cTn>
                                        <p:tgtEl>
                                          <p:spTgt spid="204837"/>
                                        </p:tgtEl>
                                        <p:attrNameLst>
                                          <p:attrName>style.visibility</p:attrName>
                                        </p:attrNameLst>
                                      </p:cBhvr>
                                      <p:to>
                                        <p:strVal val="visible"/>
                                      </p:to>
                                    </p:set>
                                    <p:animEffect transition="in" filter="wipe(down)">
                                      <p:cBhvr>
                                        <p:cTn id="188" dur="500"/>
                                        <p:tgtEl>
                                          <p:spTgt spid="204837"/>
                                        </p:tgtEl>
                                      </p:cBhvr>
                                    </p:animEffect>
                                  </p:childTnLst>
                                </p:cTn>
                              </p:par>
                              <p:par>
                                <p:cTn id="189" presetID="22" presetClass="entr" presetSubtype="8" fill="hold" grpId="0" nodeType="withEffect">
                                  <p:stCondLst>
                                    <p:cond delay="0"/>
                                  </p:stCondLst>
                                  <p:childTnLst>
                                    <p:set>
                                      <p:cBhvr>
                                        <p:cTn id="190" dur="1" fill="hold">
                                          <p:stCondLst>
                                            <p:cond delay="0"/>
                                          </p:stCondLst>
                                        </p:cTn>
                                        <p:tgtEl>
                                          <p:spTgt spid="204825"/>
                                        </p:tgtEl>
                                        <p:attrNameLst>
                                          <p:attrName>style.visibility</p:attrName>
                                        </p:attrNameLst>
                                      </p:cBhvr>
                                      <p:to>
                                        <p:strVal val="visible"/>
                                      </p:to>
                                    </p:set>
                                    <p:animEffect transition="in" filter="wipe(left)">
                                      <p:cBhvr>
                                        <p:cTn id="191" dur="500"/>
                                        <p:tgtEl>
                                          <p:spTgt spid="204825"/>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nodeType="clickEffect">
                                  <p:stCondLst>
                                    <p:cond delay="0"/>
                                  </p:stCondLst>
                                  <p:childTnLst>
                                    <p:set>
                                      <p:cBhvr>
                                        <p:cTn id="195" dur="1" fill="hold">
                                          <p:stCondLst>
                                            <p:cond delay="0"/>
                                          </p:stCondLst>
                                        </p:cTn>
                                        <p:tgtEl>
                                          <p:spTgt spid="204838"/>
                                        </p:tgtEl>
                                        <p:attrNameLst>
                                          <p:attrName>style.visibility</p:attrName>
                                        </p:attrNameLst>
                                      </p:cBhvr>
                                      <p:to>
                                        <p:strVal val="visible"/>
                                      </p:to>
                                    </p:set>
                                    <p:animEffect transition="in" filter="wipe(down)">
                                      <p:cBhvr>
                                        <p:cTn id="196" dur="500"/>
                                        <p:tgtEl>
                                          <p:spTgt spid="204838"/>
                                        </p:tgtEl>
                                      </p:cBhvr>
                                    </p:animEffect>
                                  </p:childTnLst>
                                </p:cTn>
                              </p:par>
                              <p:par>
                                <p:cTn id="197" presetID="22" presetClass="entr" presetSubtype="8" fill="hold" grpId="0" nodeType="withEffect">
                                  <p:stCondLst>
                                    <p:cond delay="0"/>
                                  </p:stCondLst>
                                  <p:childTnLst>
                                    <p:set>
                                      <p:cBhvr>
                                        <p:cTn id="198" dur="1" fill="hold">
                                          <p:stCondLst>
                                            <p:cond delay="0"/>
                                          </p:stCondLst>
                                        </p:cTn>
                                        <p:tgtEl>
                                          <p:spTgt spid="204821"/>
                                        </p:tgtEl>
                                        <p:attrNameLst>
                                          <p:attrName>style.visibility</p:attrName>
                                        </p:attrNameLst>
                                      </p:cBhvr>
                                      <p:to>
                                        <p:strVal val="visible"/>
                                      </p:to>
                                    </p:set>
                                    <p:animEffect transition="in" filter="wipe(left)">
                                      <p:cBhvr>
                                        <p:cTn id="199" dur="500"/>
                                        <p:tgtEl>
                                          <p:spTgt spid="20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1" grpId="0" animBg="1"/>
      <p:bldP spid="204822" grpId="0" animBg="1"/>
      <p:bldP spid="204823" grpId="0" animBg="1"/>
      <p:bldP spid="204824" grpId="0" animBg="1"/>
      <p:bldP spid="204825" grpId="0" animBg="1"/>
      <p:bldP spid="204826" grpId="0" animBg="1"/>
      <p:bldP spid="204827" grpId="0" animBg="1"/>
      <p:bldP spid="204828" grpId="0" animBg="1"/>
      <p:bldP spid="20482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文本框 24577"/>
          <p:cNvSpPr txBox="1">
            <a:spLocks noChangeArrowheads="1"/>
          </p:cNvSpPr>
          <p:nvPr/>
        </p:nvSpPr>
        <p:spPr bwMode="auto">
          <a:xfrm>
            <a:off x="1043608" y="1052736"/>
            <a:ext cx="8839200" cy="445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a:lnSpc>
                <a:spcPct val="80000"/>
              </a:lnSpc>
              <a:spcBef>
                <a:spcPct val="50000"/>
              </a:spcBef>
            </a:pPr>
            <a:r>
              <a:rPr lang="zh-CN" altLang="en-US" sz="2800" dirty="0" smtClean="0">
                <a:solidFill>
                  <a:srgbClr val="FF0000"/>
                </a:solidFill>
                <a:ea typeface="隶书" panose="02010509060101010101" pitchFamily="49" charset="-122"/>
              </a:rPr>
              <a:t>二叉树</a:t>
            </a:r>
            <a:r>
              <a:rPr lang="zh-CN" altLang="en-US" sz="2800" dirty="0">
                <a:solidFill>
                  <a:srgbClr val="FF0000"/>
                </a:solidFill>
                <a:ea typeface="隶书" panose="02010509060101010101" pitchFamily="49" charset="-122"/>
              </a:rPr>
              <a:t>遍历递归算法</a:t>
            </a:r>
            <a:endParaRPr lang="zh-CN" altLang="en-US" sz="2800" dirty="0">
              <a:solidFill>
                <a:srgbClr val="FF0000"/>
              </a:solidFill>
              <a:ea typeface="隶书" panose="02010509060101010101" pitchFamily="49" charset="-122"/>
            </a:endParaRPr>
          </a:p>
          <a:p>
            <a:pPr algn="just">
              <a:spcBef>
                <a:spcPct val="50000"/>
              </a:spcBef>
            </a:pPr>
            <a:r>
              <a:rPr lang="zh-CN" altLang="en-US" sz="2800" dirty="0">
                <a:solidFill>
                  <a:srgbClr val="FF0000"/>
                </a:solidFill>
                <a:ea typeface="楷体_GB2312" pitchFamily="49" charset="-122"/>
              </a:rPr>
              <a:t>      </a:t>
            </a:r>
            <a:r>
              <a:rPr lang="zh-CN" altLang="en-US" dirty="0">
                <a:ea typeface="楷体_GB2312" pitchFamily="49" charset="-122"/>
              </a:rPr>
              <a:t>由二叉树的三种遍历过程直接得到如下三种递归算法。</a:t>
            </a:r>
            <a:endParaRPr lang="zh-CN" altLang="en-US" dirty="0">
              <a:ea typeface="楷体_GB2312" pitchFamily="49" charset="-122"/>
            </a:endParaRPr>
          </a:p>
          <a:p>
            <a:pPr algn="just">
              <a:lnSpc>
                <a:spcPct val="80000"/>
              </a:lnSpc>
              <a:spcBef>
                <a:spcPct val="50000"/>
              </a:spcBef>
            </a:pPr>
            <a:r>
              <a:rPr lang="zh-CN" altLang="en-US" dirty="0">
                <a:latin typeface="Verdana" panose="020B0604030504040204" pitchFamily="34" charset="0"/>
                <a:ea typeface="楷体_GB2312" pitchFamily="49" charset="-122"/>
              </a:rPr>
              <a:t>     先序遍历的递归算法：</a:t>
            </a:r>
            <a:endParaRPr lang="zh-CN" altLang="en-US" dirty="0">
              <a:ea typeface="楷体_GB2312" pitchFamily="49" charset="-122"/>
            </a:endParaRPr>
          </a:p>
          <a:p>
            <a:pPr algn="just">
              <a:lnSpc>
                <a:spcPct val="80000"/>
              </a:lnSpc>
              <a:spcBef>
                <a:spcPct val="50000"/>
              </a:spcBef>
            </a:pPr>
            <a:r>
              <a:rPr lang="zh-CN" altLang="en-US" dirty="0">
                <a:solidFill>
                  <a:srgbClr val="FF0000"/>
                </a:solidFill>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void </a:t>
            </a:r>
            <a:r>
              <a:rPr lang="en-US" altLang="zh-CN" sz="2000" dirty="0" err="1">
                <a:solidFill>
                  <a:srgbClr val="FF0000"/>
                </a:solidFill>
                <a:latin typeface="Courier New" panose="02070309020205020404" pitchFamily="49" charset="0"/>
                <a:ea typeface="楷体_GB2312" pitchFamily="49" charset="-122"/>
              </a:rPr>
              <a:t>PreOrder</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*b)</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  if (b!=NULL)  </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("%c ",b-&gt;data);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访问根节点</a:t>
            </a:r>
            <a:endParaRPr lang="zh-CN" altLang="en-US" sz="2000" dirty="0">
              <a:latin typeface="Courier New" panose="02070309020205020404" pitchFamily="49" charset="0"/>
              <a:ea typeface="楷体_GB2312" pitchFamily="49" charset="-122"/>
            </a:endParaRPr>
          </a:p>
          <a:p>
            <a:pPr algn="just">
              <a:lnSpc>
                <a:spcPct val="80000"/>
              </a:lnSpc>
              <a:spcBef>
                <a:spcPct val="50000"/>
              </a:spcBef>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PreOrder</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PreOrder</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椭圆 205826"/>
          <p:cNvSpPr>
            <a:spLocks noChangeArrowheads="1"/>
          </p:cNvSpPr>
          <p:nvPr/>
        </p:nvSpPr>
        <p:spPr bwMode="auto">
          <a:xfrm>
            <a:off x="1816100" y="15113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FF0000"/>
                </a:solidFill>
              </a:rPr>
              <a:t>A</a:t>
            </a:r>
            <a:endParaRPr lang="en-US" altLang="zh-CN" b="0">
              <a:solidFill>
                <a:schemeClr val="tx1"/>
              </a:solidFill>
            </a:endParaRPr>
          </a:p>
        </p:txBody>
      </p:sp>
      <p:sp>
        <p:nvSpPr>
          <p:cNvPr id="65538" name="椭圆 205827"/>
          <p:cNvSpPr>
            <a:spLocks noChangeArrowheads="1"/>
          </p:cNvSpPr>
          <p:nvPr/>
        </p:nvSpPr>
        <p:spPr bwMode="auto">
          <a:xfrm>
            <a:off x="596900" y="24257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B</a:t>
            </a:r>
            <a:endParaRPr lang="en-US" altLang="zh-CN" b="0">
              <a:solidFill>
                <a:srgbClr val="008000"/>
              </a:solidFill>
            </a:endParaRPr>
          </a:p>
        </p:txBody>
      </p:sp>
      <p:sp>
        <p:nvSpPr>
          <p:cNvPr id="65539" name="椭圆 205828"/>
          <p:cNvSpPr>
            <a:spLocks noChangeArrowheads="1"/>
          </p:cNvSpPr>
          <p:nvPr/>
        </p:nvSpPr>
        <p:spPr bwMode="auto">
          <a:xfrm>
            <a:off x="1282700" y="33401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C</a:t>
            </a:r>
            <a:endParaRPr lang="en-US" altLang="zh-CN" b="0">
              <a:solidFill>
                <a:srgbClr val="008000"/>
              </a:solidFill>
            </a:endParaRPr>
          </a:p>
        </p:txBody>
      </p:sp>
      <p:sp>
        <p:nvSpPr>
          <p:cNvPr id="65540" name="椭圆 205829"/>
          <p:cNvSpPr>
            <a:spLocks noChangeArrowheads="1"/>
          </p:cNvSpPr>
          <p:nvPr/>
        </p:nvSpPr>
        <p:spPr bwMode="auto">
          <a:xfrm>
            <a:off x="825500" y="43307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008000"/>
                </a:solidFill>
              </a:rPr>
              <a:t>D</a:t>
            </a:r>
            <a:endParaRPr lang="en-US" altLang="zh-CN" b="0">
              <a:solidFill>
                <a:srgbClr val="008000"/>
              </a:solidFill>
            </a:endParaRPr>
          </a:p>
        </p:txBody>
      </p:sp>
      <p:sp>
        <p:nvSpPr>
          <p:cNvPr id="65541" name="椭圆 205830"/>
          <p:cNvSpPr>
            <a:spLocks noChangeArrowheads="1"/>
          </p:cNvSpPr>
          <p:nvPr/>
        </p:nvSpPr>
        <p:spPr bwMode="auto">
          <a:xfrm>
            <a:off x="3068638" y="24257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E</a:t>
            </a:r>
            <a:endParaRPr lang="en-US" altLang="zh-CN" b="0">
              <a:solidFill>
                <a:schemeClr val="tx1"/>
              </a:solidFill>
            </a:endParaRPr>
          </a:p>
        </p:txBody>
      </p:sp>
      <p:sp>
        <p:nvSpPr>
          <p:cNvPr id="65542" name="椭圆 205831"/>
          <p:cNvSpPr>
            <a:spLocks noChangeArrowheads="1"/>
          </p:cNvSpPr>
          <p:nvPr/>
        </p:nvSpPr>
        <p:spPr bwMode="auto">
          <a:xfrm>
            <a:off x="3721100" y="33401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F</a:t>
            </a:r>
            <a:endParaRPr lang="en-US" altLang="zh-CN" b="0">
              <a:solidFill>
                <a:schemeClr val="tx1"/>
              </a:solidFill>
            </a:endParaRPr>
          </a:p>
        </p:txBody>
      </p:sp>
      <p:sp>
        <p:nvSpPr>
          <p:cNvPr id="65543" name="椭圆 205832"/>
          <p:cNvSpPr>
            <a:spLocks noChangeArrowheads="1"/>
          </p:cNvSpPr>
          <p:nvPr/>
        </p:nvSpPr>
        <p:spPr bwMode="auto">
          <a:xfrm>
            <a:off x="3035300" y="42545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G</a:t>
            </a:r>
            <a:endParaRPr lang="en-US" altLang="zh-CN" b="0">
              <a:solidFill>
                <a:schemeClr val="tx1"/>
              </a:solidFill>
            </a:endParaRPr>
          </a:p>
        </p:txBody>
      </p:sp>
      <p:sp>
        <p:nvSpPr>
          <p:cNvPr id="65544" name="椭圆 205833"/>
          <p:cNvSpPr>
            <a:spLocks noChangeArrowheads="1"/>
          </p:cNvSpPr>
          <p:nvPr/>
        </p:nvSpPr>
        <p:spPr bwMode="auto">
          <a:xfrm>
            <a:off x="2501900" y="52451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H</a:t>
            </a:r>
            <a:endParaRPr lang="en-US" altLang="zh-CN" b="0">
              <a:solidFill>
                <a:schemeClr val="tx1"/>
              </a:solidFill>
            </a:endParaRPr>
          </a:p>
        </p:txBody>
      </p:sp>
      <p:sp>
        <p:nvSpPr>
          <p:cNvPr id="65545" name="椭圆 205834"/>
          <p:cNvSpPr>
            <a:spLocks noChangeArrowheads="1"/>
          </p:cNvSpPr>
          <p:nvPr/>
        </p:nvSpPr>
        <p:spPr bwMode="auto">
          <a:xfrm>
            <a:off x="3568700" y="5245100"/>
            <a:ext cx="533400" cy="609600"/>
          </a:xfrm>
          <a:prstGeom prst="ellipse">
            <a:avLst/>
          </a:prstGeom>
          <a:solidFill>
            <a:srgbClr val="FFFFD9"/>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rgbClr val="333399"/>
                </a:solidFill>
              </a:rPr>
              <a:t>K</a:t>
            </a:r>
            <a:endParaRPr lang="en-US" altLang="zh-CN" b="0">
              <a:solidFill>
                <a:schemeClr val="tx1"/>
              </a:solidFill>
            </a:endParaRPr>
          </a:p>
        </p:txBody>
      </p:sp>
      <p:sp>
        <p:nvSpPr>
          <p:cNvPr id="65546" name="任意多边形 205835"/>
          <p:cNvSpPr>
            <a:spLocks noChangeArrowheads="1"/>
          </p:cNvSpPr>
          <p:nvPr/>
        </p:nvSpPr>
        <p:spPr bwMode="auto">
          <a:xfrm>
            <a:off x="946150" y="1816100"/>
            <a:ext cx="869950" cy="608013"/>
          </a:xfrm>
          <a:custGeom>
            <a:avLst/>
            <a:gdLst>
              <a:gd name="T0" fmla="*/ 548 w 548"/>
              <a:gd name="T1" fmla="*/ 0 h 383"/>
              <a:gd name="T2" fmla="*/ 0 w 548"/>
              <a:gd name="T3" fmla="*/ 383 h 383"/>
            </a:gdLst>
            <a:ahLst/>
            <a:cxnLst>
              <a:cxn ang="0">
                <a:pos x="T0" y="T1"/>
              </a:cxn>
              <a:cxn ang="0">
                <a:pos x="T2" y="T3"/>
              </a:cxn>
            </a:cxnLst>
            <a:rect l="0" t="0" r="r" b="b"/>
            <a:pathLst>
              <a:path w="548" h="383">
                <a:moveTo>
                  <a:pt x="548" y="0"/>
                </a:moveTo>
                <a:lnTo>
                  <a:pt x="0" y="383"/>
                </a:lnTo>
              </a:path>
            </a:pathLst>
          </a:cu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65547" name="直接连接符 205836"/>
          <p:cNvSpPr>
            <a:spLocks noChangeShapeType="1"/>
          </p:cNvSpPr>
          <p:nvPr/>
        </p:nvSpPr>
        <p:spPr bwMode="auto">
          <a:xfrm>
            <a:off x="1130300" y="2730500"/>
            <a:ext cx="381000" cy="6096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5548" name="任意多边形 205837"/>
          <p:cNvSpPr>
            <a:spLocks noChangeArrowheads="1"/>
          </p:cNvSpPr>
          <p:nvPr/>
        </p:nvSpPr>
        <p:spPr bwMode="auto">
          <a:xfrm>
            <a:off x="1106488" y="3838575"/>
            <a:ext cx="233362" cy="468313"/>
          </a:xfrm>
          <a:custGeom>
            <a:avLst/>
            <a:gdLst>
              <a:gd name="T0" fmla="*/ 147 w 147"/>
              <a:gd name="T1" fmla="*/ 0 h 295"/>
              <a:gd name="T2" fmla="*/ 0 w 147"/>
              <a:gd name="T3" fmla="*/ 295 h 295"/>
            </a:gdLst>
            <a:ahLst/>
            <a:cxnLst>
              <a:cxn ang="0">
                <a:pos x="T0" y="T1"/>
              </a:cxn>
              <a:cxn ang="0">
                <a:pos x="T2" y="T3"/>
              </a:cxn>
            </a:cxnLst>
            <a:rect l="0" t="0" r="r" b="b"/>
            <a:pathLst>
              <a:path w="147" h="295">
                <a:moveTo>
                  <a:pt x="147" y="0"/>
                </a:moveTo>
                <a:lnTo>
                  <a:pt x="0" y="295"/>
                </a:lnTo>
              </a:path>
            </a:pathLst>
          </a:cu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65549" name="任意多边形 205838"/>
          <p:cNvSpPr>
            <a:spLocks noChangeArrowheads="1"/>
          </p:cNvSpPr>
          <p:nvPr/>
        </p:nvSpPr>
        <p:spPr bwMode="auto">
          <a:xfrm>
            <a:off x="2349500" y="1816100"/>
            <a:ext cx="936625" cy="608013"/>
          </a:xfrm>
          <a:custGeom>
            <a:avLst/>
            <a:gdLst>
              <a:gd name="T0" fmla="*/ 0 w 590"/>
              <a:gd name="T1" fmla="*/ 0 h 383"/>
              <a:gd name="T2" fmla="*/ 590 w 590"/>
              <a:gd name="T3" fmla="*/ 383 h 383"/>
            </a:gdLst>
            <a:ahLst/>
            <a:cxnLst>
              <a:cxn ang="0">
                <a:pos x="T0" y="T1"/>
              </a:cxn>
              <a:cxn ang="0">
                <a:pos x="T2" y="T3"/>
              </a:cxn>
            </a:cxnLst>
            <a:rect l="0" t="0" r="r" b="b"/>
            <a:pathLst>
              <a:path w="590" h="383">
                <a:moveTo>
                  <a:pt x="0" y="0"/>
                </a:moveTo>
                <a:lnTo>
                  <a:pt x="590" y="383"/>
                </a:lnTo>
              </a:path>
            </a:pathLst>
          </a:cu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65550" name="任意多边形 205839"/>
          <p:cNvSpPr>
            <a:spLocks noChangeArrowheads="1"/>
          </p:cNvSpPr>
          <p:nvPr/>
        </p:nvSpPr>
        <p:spPr bwMode="auto">
          <a:xfrm>
            <a:off x="3594100" y="2817813"/>
            <a:ext cx="355600" cy="522287"/>
          </a:xfrm>
          <a:custGeom>
            <a:avLst/>
            <a:gdLst>
              <a:gd name="T0" fmla="*/ 0 w 224"/>
              <a:gd name="T1" fmla="*/ 0 h 329"/>
              <a:gd name="T2" fmla="*/ 224 w 224"/>
              <a:gd name="T3" fmla="*/ 329 h 329"/>
            </a:gdLst>
            <a:ahLst/>
            <a:cxnLst>
              <a:cxn ang="0">
                <a:pos x="T0" y="T1"/>
              </a:cxn>
              <a:cxn ang="0">
                <a:pos x="T2" y="T3"/>
              </a:cxn>
            </a:cxnLst>
            <a:rect l="0" t="0" r="r" b="b"/>
            <a:pathLst>
              <a:path w="224" h="329">
                <a:moveTo>
                  <a:pt x="0" y="0"/>
                </a:moveTo>
                <a:lnTo>
                  <a:pt x="224" y="329"/>
                </a:lnTo>
              </a:path>
            </a:pathLst>
          </a:cu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65551" name="直接连接符 205840"/>
          <p:cNvSpPr>
            <a:spLocks noChangeShapeType="1"/>
          </p:cNvSpPr>
          <p:nvPr/>
        </p:nvSpPr>
        <p:spPr bwMode="auto">
          <a:xfrm flipH="1">
            <a:off x="3340100" y="3644900"/>
            <a:ext cx="381000" cy="6096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5552" name="任意多边形 205841"/>
          <p:cNvSpPr>
            <a:spLocks noChangeArrowheads="1"/>
          </p:cNvSpPr>
          <p:nvPr/>
        </p:nvSpPr>
        <p:spPr bwMode="auto">
          <a:xfrm>
            <a:off x="2730500" y="4646613"/>
            <a:ext cx="300038" cy="598487"/>
          </a:xfrm>
          <a:custGeom>
            <a:avLst/>
            <a:gdLst>
              <a:gd name="T0" fmla="*/ 189 w 189"/>
              <a:gd name="T1" fmla="*/ 0 h 377"/>
              <a:gd name="T2" fmla="*/ 0 w 189"/>
              <a:gd name="T3" fmla="*/ 377 h 377"/>
            </a:gdLst>
            <a:ahLst/>
            <a:cxnLst>
              <a:cxn ang="0">
                <a:pos x="T0" y="T1"/>
              </a:cxn>
              <a:cxn ang="0">
                <a:pos x="T2" y="T3"/>
              </a:cxn>
            </a:cxnLst>
            <a:rect l="0" t="0" r="r" b="b"/>
            <a:pathLst>
              <a:path w="189" h="377">
                <a:moveTo>
                  <a:pt x="189" y="0"/>
                </a:moveTo>
                <a:lnTo>
                  <a:pt x="0" y="377"/>
                </a:lnTo>
              </a:path>
            </a:pathLst>
          </a:cu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65553" name="任意多边形 205842"/>
          <p:cNvSpPr>
            <a:spLocks noChangeArrowheads="1"/>
          </p:cNvSpPr>
          <p:nvPr/>
        </p:nvSpPr>
        <p:spPr bwMode="auto">
          <a:xfrm>
            <a:off x="3560763" y="4683125"/>
            <a:ext cx="277812" cy="547688"/>
          </a:xfrm>
          <a:custGeom>
            <a:avLst/>
            <a:gdLst>
              <a:gd name="T0" fmla="*/ 0 w 175"/>
              <a:gd name="T1" fmla="*/ 0 h 345"/>
              <a:gd name="T2" fmla="*/ 175 w 175"/>
              <a:gd name="T3" fmla="*/ 345 h 345"/>
            </a:gdLst>
            <a:ahLst/>
            <a:cxnLst>
              <a:cxn ang="0">
                <a:pos x="T0" y="T1"/>
              </a:cxn>
              <a:cxn ang="0">
                <a:pos x="T2" y="T3"/>
              </a:cxn>
            </a:cxnLst>
            <a:rect l="0" t="0" r="r" b="b"/>
            <a:pathLst>
              <a:path w="175" h="345">
                <a:moveTo>
                  <a:pt x="0" y="0"/>
                </a:moveTo>
                <a:lnTo>
                  <a:pt x="175" y="345"/>
                </a:lnTo>
              </a:path>
            </a:pathLst>
          </a:custGeom>
          <a:noFill/>
          <a:ln w="381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65554" name="文本框 205843"/>
          <p:cNvSpPr txBox="1">
            <a:spLocks noChangeArrowheads="1"/>
          </p:cNvSpPr>
          <p:nvPr/>
        </p:nvSpPr>
        <p:spPr bwMode="auto">
          <a:xfrm>
            <a:off x="2555875" y="404813"/>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50000"/>
              </a:spcBef>
            </a:pPr>
            <a:r>
              <a:rPr lang="zh-CN" altLang="en-US">
                <a:solidFill>
                  <a:schemeClr val="tx2"/>
                </a:solidFill>
                <a:ea typeface="楷体_GB2312" pitchFamily="49" charset="-122"/>
              </a:rPr>
              <a:t>先序序列：</a:t>
            </a:r>
            <a:endParaRPr lang="zh-CN" altLang="en-US">
              <a:solidFill>
                <a:schemeClr val="tx2"/>
              </a:solidFill>
              <a:ea typeface="楷体_GB2312" pitchFamily="49" charset="-122"/>
            </a:endParaRPr>
          </a:p>
        </p:txBody>
      </p:sp>
      <p:sp>
        <p:nvSpPr>
          <p:cNvPr id="205845" name="直接连接符 205844"/>
          <p:cNvSpPr>
            <a:spLocks noChangeShapeType="1"/>
          </p:cNvSpPr>
          <p:nvPr/>
        </p:nvSpPr>
        <p:spPr bwMode="auto">
          <a:xfrm>
            <a:off x="3563938" y="2997200"/>
            <a:ext cx="215900" cy="360363"/>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46" name="直接连接符 205845"/>
          <p:cNvSpPr>
            <a:spLocks noChangeShapeType="1"/>
          </p:cNvSpPr>
          <p:nvPr/>
        </p:nvSpPr>
        <p:spPr bwMode="auto">
          <a:xfrm flipH="1">
            <a:off x="3348038" y="3573463"/>
            <a:ext cx="287337" cy="503237"/>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47" name="直接连接符 205846"/>
          <p:cNvSpPr>
            <a:spLocks noChangeShapeType="1"/>
          </p:cNvSpPr>
          <p:nvPr/>
        </p:nvSpPr>
        <p:spPr bwMode="auto">
          <a:xfrm flipH="1">
            <a:off x="2700338" y="4581525"/>
            <a:ext cx="215900" cy="4318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48" name="任意多边形 205847"/>
          <p:cNvSpPr>
            <a:spLocks noChangeArrowheads="1"/>
          </p:cNvSpPr>
          <p:nvPr/>
        </p:nvSpPr>
        <p:spPr bwMode="auto">
          <a:xfrm>
            <a:off x="2916238" y="4837113"/>
            <a:ext cx="166687" cy="322262"/>
          </a:xfrm>
          <a:custGeom>
            <a:avLst/>
            <a:gdLst>
              <a:gd name="T0" fmla="*/ 0 w 105"/>
              <a:gd name="T1" fmla="*/ 203 h 203"/>
              <a:gd name="T2" fmla="*/ 105 w 105"/>
              <a:gd name="T3" fmla="*/ 0 h 203"/>
            </a:gdLst>
            <a:ahLst/>
            <a:cxnLst>
              <a:cxn ang="0">
                <a:pos x="T0" y="T1"/>
              </a:cxn>
              <a:cxn ang="0">
                <a:pos x="T2" y="T3"/>
              </a:cxn>
            </a:cxnLst>
            <a:rect l="0" t="0" r="r" b="b"/>
            <a:pathLst>
              <a:path w="105" h="203">
                <a:moveTo>
                  <a:pt x="0" y="203"/>
                </a:moveTo>
                <a:lnTo>
                  <a:pt x="105" y="0"/>
                </a:lnTo>
              </a:path>
            </a:pathLst>
          </a:custGeom>
          <a:noFill/>
          <a:ln w="38100">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205849" name="直接连接符 205848"/>
          <p:cNvSpPr>
            <a:spLocks noChangeShapeType="1"/>
          </p:cNvSpPr>
          <p:nvPr/>
        </p:nvSpPr>
        <p:spPr bwMode="auto">
          <a:xfrm>
            <a:off x="3492500" y="4868863"/>
            <a:ext cx="142875" cy="360362"/>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0" name="直接连接符 205849"/>
          <p:cNvSpPr>
            <a:spLocks noChangeShapeType="1"/>
          </p:cNvSpPr>
          <p:nvPr/>
        </p:nvSpPr>
        <p:spPr bwMode="auto">
          <a:xfrm flipH="1" flipV="1">
            <a:off x="3708400" y="4508500"/>
            <a:ext cx="287338" cy="649288"/>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1" name="直接连接符 205850"/>
          <p:cNvSpPr>
            <a:spLocks noChangeShapeType="1"/>
          </p:cNvSpPr>
          <p:nvPr/>
        </p:nvSpPr>
        <p:spPr bwMode="auto">
          <a:xfrm flipV="1">
            <a:off x="3492500" y="3860800"/>
            <a:ext cx="215900"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2" name="直接连接符 205851"/>
          <p:cNvSpPr>
            <a:spLocks noChangeShapeType="1"/>
          </p:cNvSpPr>
          <p:nvPr/>
        </p:nvSpPr>
        <p:spPr bwMode="auto">
          <a:xfrm flipH="1" flipV="1">
            <a:off x="3708400" y="2781300"/>
            <a:ext cx="287338"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3" name="直接连接符 205852"/>
          <p:cNvSpPr>
            <a:spLocks noChangeShapeType="1"/>
          </p:cNvSpPr>
          <p:nvPr/>
        </p:nvSpPr>
        <p:spPr bwMode="auto">
          <a:xfrm flipH="1" flipV="1">
            <a:off x="2484438" y="1773238"/>
            <a:ext cx="863600" cy="503237"/>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4" name="直接连接符 205853"/>
          <p:cNvSpPr>
            <a:spLocks noChangeShapeType="1"/>
          </p:cNvSpPr>
          <p:nvPr/>
        </p:nvSpPr>
        <p:spPr bwMode="auto">
          <a:xfrm flipH="1">
            <a:off x="900113" y="1700213"/>
            <a:ext cx="792162" cy="576262"/>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5" name="直接连接符 205854"/>
          <p:cNvSpPr>
            <a:spLocks noChangeShapeType="1"/>
          </p:cNvSpPr>
          <p:nvPr/>
        </p:nvSpPr>
        <p:spPr bwMode="auto">
          <a:xfrm>
            <a:off x="1116013" y="2924175"/>
            <a:ext cx="215900" cy="4318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6" name="任意多边形 205855"/>
          <p:cNvSpPr>
            <a:spLocks noChangeArrowheads="1"/>
          </p:cNvSpPr>
          <p:nvPr/>
        </p:nvSpPr>
        <p:spPr bwMode="auto">
          <a:xfrm>
            <a:off x="900113" y="3668713"/>
            <a:ext cx="312737" cy="623887"/>
          </a:xfrm>
          <a:custGeom>
            <a:avLst/>
            <a:gdLst>
              <a:gd name="T0" fmla="*/ 197 w 197"/>
              <a:gd name="T1" fmla="*/ 0 h 393"/>
              <a:gd name="T2" fmla="*/ 0 w 197"/>
              <a:gd name="T3" fmla="*/ 393 h 393"/>
            </a:gdLst>
            <a:ahLst/>
            <a:cxnLst>
              <a:cxn ang="0">
                <a:pos x="T0" y="T1"/>
              </a:cxn>
              <a:cxn ang="0">
                <a:pos x="T2" y="T3"/>
              </a:cxn>
            </a:cxnLst>
            <a:rect l="0" t="0" r="r" b="b"/>
            <a:pathLst>
              <a:path w="197" h="393">
                <a:moveTo>
                  <a:pt x="197" y="0"/>
                </a:moveTo>
                <a:lnTo>
                  <a:pt x="0" y="393"/>
                </a:lnTo>
              </a:path>
            </a:pathLst>
          </a:custGeom>
          <a:noFill/>
          <a:ln w="38100">
            <a:solidFill>
              <a:srgbClr val="FF00FF"/>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205857" name="任意多边形 205856"/>
          <p:cNvSpPr>
            <a:spLocks noChangeArrowheads="1"/>
          </p:cNvSpPr>
          <p:nvPr/>
        </p:nvSpPr>
        <p:spPr bwMode="auto">
          <a:xfrm>
            <a:off x="1265238" y="3932238"/>
            <a:ext cx="138112" cy="395287"/>
          </a:xfrm>
          <a:custGeom>
            <a:avLst/>
            <a:gdLst>
              <a:gd name="T0" fmla="*/ 0 w 87"/>
              <a:gd name="T1" fmla="*/ 249 h 249"/>
              <a:gd name="T2" fmla="*/ 87 w 87"/>
              <a:gd name="T3" fmla="*/ 0 h 249"/>
            </a:gdLst>
            <a:ahLst/>
            <a:cxnLst>
              <a:cxn ang="0">
                <a:pos x="T0" y="T1"/>
              </a:cxn>
              <a:cxn ang="0">
                <a:pos x="T2" y="T3"/>
              </a:cxn>
            </a:cxnLst>
            <a:rect l="0" t="0" r="r" b="b"/>
            <a:pathLst>
              <a:path w="87" h="249">
                <a:moveTo>
                  <a:pt x="0" y="249"/>
                </a:moveTo>
                <a:lnTo>
                  <a:pt x="87" y="0"/>
                </a:lnTo>
              </a:path>
            </a:pathLst>
          </a:custGeom>
          <a:noFill/>
          <a:ln w="38100">
            <a:solidFill>
              <a:srgbClr val="FFFF00"/>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205858" name="直接连接符 205857"/>
          <p:cNvSpPr>
            <a:spLocks noChangeShapeType="1"/>
          </p:cNvSpPr>
          <p:nvPr/>
        </p:nvSpPr>
        <p:spPr bwMode="auto">
          <a:xfrm flipH="1" flipV="1">
            <a:off x="1187450" y="2563813"/>
            <a:ext cx="431800" cy="720725"/>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59" name="直接连接符 205858"/>
          <p:cNvSpPr>
            <a:spLocks noChangeShapeType="1"/>
          </p:cNvSpPr>
          <p:nvPr/>
        </p:nvSpPr>
        <p:spPr bwMode="auto">
          <a:xfrm flipV="1">
            <a:off x="1187450" y="1989138"/>
            <a:ext cx="576263" cy="431800"/>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60" name="直接连接符 205859"/>
          <p:cNvSpPr>
            <a:spLocks noChangeShapeType="1"/>
          </p:cNvSpPr>
          <p:nvPr/>
        </p:nvSpPr>
        <p:spPr bwMode="auto">
          <a:xfrm>
            <a:off x="2411413" y="1989138"/>
            <a:ext cx="576262" cy="360362"/>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61" name="直接连接符 205860"/>
          <p:cNvSpPr>
            <a:spLocks noChangeShapeType="1"/>
          </p:cNvSpPr>
          <p:nvPr/>
        </p:nvSpPr>
        <p:spPr bwMode="auto">
          <a:xfrm>
            <a:off x="2051050" y="836613"/>
            <a:ext cx="0" cy="647700"/>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572" name="组合 205861"/>
          <p:cNvGrpSpPr/>
          <p:nvPr/>
        </p:nvGrpSpPr>
        <p:grpSpPr bwMode="auto">
          <a:xfrm>
            <a:off x="5580063" y="1125538"/>
            <a:ext cx="1584325" cy="4464050"/>
            <a:chOff x="3515" y="709"/>
            <a:chExt cx="998" cy="2812"/>
          </a:xfrm>
        </p:grpSpPr>
        <p:sp>
          <p:nvSpPr>
            <p:cNvPr id="65573" name="直接连接符 205862"/>
            <p:cNvSpPr>
              <a:spLocks noChangeShapeType="1"/>
            </p:cNvSpPr>
            <p:nvPr/>
          </p:nvSpPr>
          <p:spPr bwMode="auto">
            <a:xfrm>
              <a:off x="3515" y="709"/>
              <a:ext cx="0" cy="2812"/>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4" name="直接连接符 205863"/>
            <p:cNvSpPr>
              <a:spLocks noChangeShapeType="1"/>
            </p:cNvSpPr>
            <p:nvPr/>
          </p:nvSpPr>
          <p:spPr bwMode="auto">
            <a:xfrm>
              <a:off x="4513" y="709"/>
              <a:ext cx="0" cy="2812"/>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5" name="直接连接符 205864"/>
            <p:cNvSpPr>
              <a:spLocks noChangeShapeType="1"/>
            </p:cNvSpPr>
            <p:nvPr/>
          </p:nvSpPr>
          <p:spPr bwMode="auto">
            <a:xfrm>
              <a:off x="3515" y="3521"/>
              <a:ext cx="998"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866" name="矩形 205865"/>
          <p:cNvSpPr>
            <a:spLocks noChangeArrowheads="1"/>
          </p:cNvSpPr>
          <p:nvPr/>
        </p:nvSpPr>
        <p:spPr bwMode="auto">
          <a:xfrm>
            <a:off x="5724525" y="5084763"/>
            <a:ext cx="1368425" cy="360362"/>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^A      </a:t>
            </a:r>
            <a:endParaRPr lang="en-US" altLang="zh-CN">
              <a:solidFill>
                <a:schemeClr val="tx1"/>
              </a:solidFill>
              <a:latin typeface="Arial" panose="020B0604020202020204" pitchFamily="34" charset="0"/>
            </a:endParaRPr>
          </a:p>
        </p:txBody>
      </p:sp>
      <p:sp>
        <p:nvSpPr>
          <p:cNvPr id="65577" name="直接连接符 205866"/>
          <p:cNvSpPr>
            <a:spLocks noChangeShapeType="1"/>
          </p:cNvSpPr>
          <p:nvPr/>
        </p:nvSpPr>
        <p:spPr bwMode="auto">
          <a:xfrm flipV="1">
            <a:off x="5724525" y="5445125"/>
            <a:ext cx="287338" cy="431800"/>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8" name="直接连接符 205867"/>
          <p:cNvSpPr>
            <a:spLocks noChangeShapeType="1"/>
          </p:cNvSpPr>
          <p:nvPr/>
        </p:nvSpPr>
        <p:spPr bwMode="auto">
          <a:xfrm flipH="1" flipV="1">
            <a:off x="6804025" y="5445125"/>
            <a:ext cx="1588" cy="431800"/>
          </a:xfrm>
          <a:prstGeom prst="line">
            <a:avLst/>
          </a:prstGeom>
          <a:noFill/>
          <a:ln w="317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9" name="文本框 205868"/>
          <p:cNvSpPr txBox="1">
            <a:spLocks noChangeArrowheads="1"/>
          </p:cNvSpPr>
          <p:nvPr/>
        </p:nvSpPr>
        <p:spPr bwMode="auto">
          <a:xfrm>
            <a:off x="5003800" y="5837238"/>
            <a:ext cx="133508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zh-CN" altLang="en-US" sz="2000">
                <a:latin typeface="黑体" panose="02010609060101010101" pitchFamily="49" charset="-122"/>
                <a:ea typeface="黑体" panose="02010609060101010101" pitchFamily="49" charset="-122"/>
              </a:rPr>
              <a:t>形参</a:t>
            </a:r>
            <a:r>
              <a:rPr lang="en-US" altLang="zh-CN" sz="2000">
                <a:latin typeface="黑体" panose="02010609060101010101" pitchFamily="49" charset="-122"/>
                <a:ea typeface="黑体" panose="02010609060101010101" pitchFamily="49" charset="-122"/>
              </a:rPr>
              <a:t>T</a:t>
            </a:r>
            <a:r>
              <a:rPr lang="zh-CN" altLang="en-US" sz="2000">
                <a:latin typeface="黑体" panose="02010609060101010101" pitchFamily="49" charset="-122"/>
                <a:ea typeface="黑体" panose="02010609060101010101" pitchFamily="49" charset="-122"/>
              </a:rPr>
              <a:t>取值</a:t>
            </a:r>
            <a:endParaRPr lang="zh-CN" altLang="en-US" sz="2000">
              <a:latin typeface="黑体" panose="02010609060101010101" pitchFamily="49" charset="-122"/>
              <a:ea typeface="黑体" panose="02010609060101010101" pitchFamily="49" charset="-122"/>
            </a:endParaRPr>
          </a:p>
        </p:txBody>
      </p:sp>
      <p:sp>
        <p:nvSpPr>
          <p:cNvPr id="65580" name="文本框 205869"/>
          <p:cNvSpPr txBox="1">
            <a:spLocks noChangeArrowheads="1"/>
          </p:cNvSpPr>
          <p:nvPr/>
        </p:nvSpPr>
        <p:spPr bwMode="auto">
          <a:xfrm>
            <a:off x="6278563" y="5851525"/>
            <a:ext cx="2740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zh-CN" altLang="en-US" sz="2000">
                <a:solidFill>
                  <a:srgbClr val="FF0000"/>
                </a:solidFill>
                <a:latin typeface="黑体" panose="02010609060101010101" pitchFamily="49" charset="-122"/>
                <a:ea typeface="黑体" panose="02010609060101010101" pitchFamily="49" charset="-122"/>
              </a:rPr>
              <a:t>下层调用结束后返回到</a:t>
            </a:r>
            <a:endParaRPr lang="zh-CN" altLang="en-US" sz="2000">
              <a:solidFill>
                <a:srgbClr val="FF0000"/>
              </a:solidFill>
              <a:latin typeface="黑体" panose="02010609060101010101" pitchFamily="49" charset="-122"/>
              <a:ea typeface="黑体" panose="02010609060101010101" pitchFamily="49" charset="-122"/>
            </a:endParaRPr>
          </a:p>
          <a:p>
            <a:r>
              <a:rPr lang="zh-CN" altLang="en-US" sz="2000">
                <a:solidFill>
                  <a:srgbClr val="FF0000"/>
                </a:solidFill>
                <a:latin typeface="黑体" panose="02010609060101010101" pitchFamily="49" charset="-122"/>
                <a:ea typeface="黑体" panose="02010609060101010101" pitchFamily="49" charset="-122"/>
              </a:rPr>
              <a:t>主调应该执行的语句</a:t>
            </a:r>
            <a:endParaRPr lang="zh-CN" altLang="en-US" sz="2000">
              <a:solidFill>
                <a:srgbClr val="FF0000"/>
              </a:solidFill>
              <a:latin typeface="黑体" panose="02010609060101010101" pitchFamily="49" charset="-122"/>
              <a:ea typeface="黑体" panose="02010609060101010101" pitchFamily="49" charset="-122"/>
            </a:endParaRPr>
          </a:p>
        </p:txBody>
      </p:sp>
      <p:sp>
        <p:nvSpPr>
          <p:cNvPr id="205871" name="矩形 205870"/>
          <p:cNvSpPr>
            <a:spLocks noChangeArrowheads="1"/>
          </p:cNvSpPr>
          <p:nvPr/>
        </p:nvSpPr>
        <p:spPr bwMode="auto">
          <a:xfrm>
            <a:off x="4284663" y="333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FF3300"/>
                </a:solidFill>
                <a:latin typeface="Arial" panose="020B0604020202020204" pitchFamily="34" charset="0"/>
              </a:rPr>
              <a:t>A</a:t>
            </a:r>
            <a:endParaRPr lang="en-US" altLang="zh-CN" sz="3200">
              <a:solidFill>
                <a:srgbClr val="FF3300"/>
              </a:solidFill>
              <a:latin typeface="Arial" panose="020B0604020202020204" pitchFamily="34" charset="0"/>
            </a:endParaRPr>
          </a:p>
        </p:txBody>
      </p:sp>
      <p:sp>
        <p:nvSpPr>
          <p:cNvPr id="205872" name="矩形 205871"/>
          <p:cNvSpPr>
            <a:spLocks noChangeArrowheads="1"/>
          </p:cNvSpPr>
          <p:nvPr/>
        </p:nvSpPr>
        <p:spPr bwMode="auto">
          <a:xfrm>
            <a:off x="4787900" y="333375"/>
            <a:ext cx="431800" cy="576263"/>
          </a:xfrm>
          <a:prstGeom prst="rect">
            <a:avLst/>
          </a:prstGeom>
          <a:solidFill>
            <a:srgbClr val="003366"/>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chemeClr val="tx1"/>
                </a:solidFill>
                <a:latin typeface="Arial" panose="020B0604020202020204" pitchFamily="34" charset="0"/>
              </a:rPr>
              <a:t>B</a:t>
            </a:r>
            <a:endParaRPr lang="en-US" altLang="zh-CN" sz="3200">
              <a:solidFill>
                <a:schemeClr val="tx1"/>
              </a:solidFill>
              <a:latin typeface="Arial" panose="020B0604020202020204" pitchFamily="34" charset="0"/>
            </a:endParaRPr>
          </a:p>
        </p:txBody>
      </p:sp>
      <p:sp>
        <p:nvSpPr>
          <p:cNvPr id="205873" name="矩形 205872"/>
          <p:cNvSpPr>
            <a:spLocks noChangeArrowheads="1"/>
          </p:cNvSpPr>
          <p:nvPr/>
        </p:nvSpPr>
        <p:spPr bwMode="auto">
          <a:xfrm>
            <a:off x="5292725" y="333375"/>
            <a:ext cx="431800" cy="576263"/>
          </a:xfrm>
          <a:prstGeom prst="rect">
            <a:avLst/>
          </a:prstGeom>
          <a:solidFill>
            <a:srgbClr val="003366"/>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chemeClr val="tx1"/>
                </a:solidFill>
                <a:latin typeface="Arial" panose="020B0604020202020204" pitchFamily="34" charset="0"/>
              </a:rPr>
              <a:t>C</a:t>
            </a:r>
            <a:endParaRPr lang="en-US" altLang="zh-CN" sz="3200">
              <a:solidFill>
                <a:schemeClr val="tx1"/>
              </a:solidFill>
              <a:latin typeface="Arial" panose="020B0604020202020204" pitchFamily="34" charset="0"/>
            </a:endParaRPr>
          </a:p>
        </p:txBody>
      </p:sp>
      <p:sp>
        <p:nvSpPr>
          <p:cNvPr id="205874" name="矩形 205873"/>
          <p:cNvSpPr>
            <a:spLocks noChangeArrowheads="1"/>
          </p:cNvSpPr>
          <p:nvPr/>
        </p:nvSpPr>
        <p:spPr bwMode="auto">
          <a:xfrm>
            <a:off x="5795963" y="333375"/>
            <a:ext cx="431800" cy="576263"/>
          </a:xfrm>
          <a:prstGeom prst="rect">
            <a:avLst/>
          </a:prstGeom>
          <a:solidFill>
            <a:srgbClr val="003366"/>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chemeClr val="tx1"/>
                </a:solidFill>
                <a:latin typeface="Arial" panose="020B0604020202020204" pitchFamily="34" charset="0"/>
              </a:rPr>
              <a:t>D</a:t>
            </a:r>
            <a:endParaRPr lang="en-US" altLang="zh-CN" sz="3200">
              <a:solidFill>
                <a:schemeClr val="tx1"/>
              </a:solidFill>
              <a:latin typeface="Arial" panose="020B0604020202020204" pitchFamily="34" charset="0"/>
            </a:endParaRPr>
          </a:p>
        </p:txBody>
      </p:sp>
      <p:sp>
        <p:nvSpPr>
          <p:cNvPr id="205875" name="矩形 205874"/>
          <p:cNvSpPr>
            <a:spLocks noChangeArrowheads="1"/>
          </p:cNvSpPr>
          <p:nvPr/>
        </p:nvSpPr>
        <p:spPr bwMode="auto">
          <a:xfrm>
            <a:off x="6300788" y="333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E</a:t>
            </a:r>
            <a:endParaRPr lang="en-US" altLang="zh-CN" sz="3200">
              <a:solidFill>
                <a:srgbClr val="0000CC"/>
              </a:solidFill>
              <a:latin typeface="Arial" panose="020B0604020202020204" pitchFamily="34" charset="0"/>
            </a:endParaRPr>
          </a:p>
        </p:txBody>
      </p:sp>
      <p:sp>
        <p:nvSpPr>
          <p:cNvPr id="205876" name="矩形 205875"/>
          <p:cNvSpPr>
            <a:spLocks noChangeArrowheads="1"/>
          </p:cNvSpPr>
          <p:nvPr/>
        </p:nvSpPr>
        <p:spPr bwMode="auto">
          <a:xfrm>
            <a:off x="7812088" y="333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H</a:t>
            </a:r>
            <a:endParaRPr lang="en-US" altLang="zh-CN" sz="3200">
              <a:solidFill>
                <a:srgbClr val="0000CC"/>
              </a:solidFill>
              <a:latin typeface="Arial" panose="020B0604020202020204" pitchFamily="34" charset="0"/>
            </a:endParaRPr>
          </a:p>
        </p:txBody>
      </p:sp>
      <p:sp>
        <p:nvSpPr>
          <p:cNvPr id="205877" name="矩形 205876"/>
          <p:cNvSpPr>
            <a:spLocks noChangeArrowheads="1"/>
          </p:cNvSpPr>
          <p:nvPr/>
        </p:nvSpPr>
        <p:spPr bwMode="auto">
          <a:xfrm>
            <a:off x="7308850" y="333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G</a:t>
            </a:r>
            <a:endParaRPr lang="en-US" altLang="zh-CN" sz="3200">
              <a:solidFill>
                <a:srgbClr val="0000CC"/>
              </a:solidFill>
              <a:latin typeface="Arial" panose="020B0604020202020204" pitchFamily="34" charset="0"/>
            </a:endParaRPr>
          </a:p>
        </p:txBody>
      </p:sp>
      <p:sp>
        <p:nvSpPr>
          <p:cNvPr id="205878" name="矩形 205877"/>
          <p:cNvSpPr>
            <a:spLocks noChangeArrowheads="1"/>
          </p:cNvSpPr>
          <p:nvPr/>
        </p:nvSpPr>
        <p:spPr bwMode="auto">
          <a:xfrm>
            <a:off x="8316913" y="333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K</a:t>
            </a:r>
            <a:endParaRPr lang="en-US" altLang="zh-CN" sz="3200">
              <a:solidFill>
                <a:srgbClr val="0000CC"/>
              </a:solidFill>
              <a:latin typeface="Arial" panose="020B0604020202020204" pitchFamily="34" charset="0"/>
            </a:endParaRPr>
          </a:p>
        </p:txBody>
      </p:sp>
      <p:sp>
        <p:nvSpPr>
          <p:cNvPr id="205879" name="矩形 205878"/>
          <p:cNvSpPr>
            <a:spLocks noChangeArrowheads="1"/>
          </p:cNvSpPr>
          <p:nvPr/>
        </p:nvSpPr>
        <p:spPr bwMode="auto">
          <a:xfrm>
            <a:off x="6804025" y="333375"/>
            <a:ext cx="431800" cy="576263"/>
          </a:xfrm>
          <a:prstGeom prst="rect">
            <a:avLst/>
          </a:prstGeom>
          <a:solidFill>
            <a:srgbClr val="FFFF99"/>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3200">
                <a:solidFill>
                  <a:srgbClr val="0000CC"/>
                </a:solidFill>
                <a:latin typeface="Arial" panose="020B0604020202020204" pitchFamily="34" charset="0"/>
              </a:rPr>
              <a:t>F</a:t>
            </a:r>
            <a:endParaRPr lang="en-US" altLang="zh-CN" sz="3200">
              <a:solidFill>
                <a:srgbClr val="0000CC"/>
              </a:solidFill>
              <a:latin typeface="Arial" panose="020B0604020202020204" pitchFamily="34" charset="0"/>
            </a:endParaRPr>
          </a:p>
        </p:txBody>
      </p:sp>
      <p:sp>
        <p:nvSpPr>
          <p:cNvPr id="205880" name="矩形 205879"/>
          <p:cNvSpPr>
            <a:spLocks noChangeArrowheads="1"/>
          </p:cNvSpPr>
          <p:nvPr/>
        </p:nvSpPr>
        <p:spPr bwMode="auto">
          <a:xfrm>
            <a:off x="5724525" y="4652963"/>
            <a:ext cx="1368425" cy="360362"/>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^B      </a:t>
            </a:r>
            <a:endParaRPr lang="en-US" altLang="zh-CN">
              <a:solidFill>
                <a:schemeClr val="tx1"/>
              </a:solidFill>
              <a:latin typeface="Arial" panose="020B0604020202020204" pitchFamily="34" charset="0"/>
            </a:endParaRPr>
          </a:p>
        </p:txBody>
      </p:sp>
      <p:sp>
        <p:nvSpPr>
          <p:cNvPr id="205881" name="文本框 205880"/>
          <p:cNvSpPr txBox="1">
            <a:spLocks noChangeArrowheads="1"/>
          </p:cNvSpPr>
          <p:nvPr/>
        </p:nvSpPr>
        <p:spPr bwMode="auto">
          <a:xfrm>
            <a:off x="6594475" y="50133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882" name="文本框 205881"/>
          <p:cNvSpPr txBox="1">
            <a:spLocks noChangeArrowheads="1"/>
          </p:cNvSpPr>
          <p:nvPr/>
        </p:nvSpPr>
        <p:spPr bwMode="auto">
          <a:xfrm>
            <a:off x="6588125" y="461327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883" name="直接连接符 205882"/>
          <p:cNvSpPr>
            <a:spLocks noChangeShapeType="1"/>
          </p:cNvSpPr>
          <p:nvPr/>
        </p:nvSpPr>
        <p:spPr bwMode="auto">
          <a:xfrm flipH="1">
            <a:off x="395288" y="2924175"/>
            <a:ext cx="215900" cy="28892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84" name="直接连接符 205883"/>
          <p:cNvSpPr>
            <a:spLocks noChangeShapeType="1"/>
          </p:cNvSpPr>
          <p:nvPr/>
        </p:nvSpPr>
        <p:spPr bwMode="auto">
          <a:xfrm flipV="1">
            <a:off x="346075" y="3024188"/>
            <a:ext cx="360363" cy="431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85" name="文本框 205884"/>
          <p:cNvSpPr txBox="1">
            <a:spLocks noChangeArrowheads="1"/>
          </p:cNvSpPr>
          <p:nvPr/>
        </p:nvSpPr>
        <p:spPr bwMode="auto">
          <a:xfrm>
            <a:off x="6588125" y="45815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205886" name="矩形 205885"/>
          <p:cNvSpPr>
            <a:spLocks noChangeArrowheads="1"/>
          </p:cNvSpPr>
          <p:nvPr/>
        </p:nvSpPr>
        <p:spPr bwMode="auto">
          <a:xfrm>
            <a:off x="5724525" y="4235450"/>
            <a:ext cx="1368425" cy="360363"/>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^C      </a:t>
            </a:r>
            <a:endParaRPr lang="en-US" altLang="zh-CN">
              <a:solidFill>
                <a:schemeClr val="tx1"/>
              </a:solidFill>
              <a:latin typeface="Arial" panose="020B0604020202020204" pitchFamily="34" charset="0"/>
            </a:endParaRPr>
          </a:p>
        </p:txBody>
      </p:sp>
      <p:sp>
        <p:nvSpPr>
          <p:cNvPr id="205887" name="文本框 205886"/>
          <p:cNvSpPr txBox="1">
            <a:spLocks noChangeArrowheads="1"/>
          </p:cNvSpPr>
          <p:nvPr/>
        </p:nvSpPr>
        <p:spPr bwMode="auto">
          <a:xfrm>
            <a:off x="6588125" y="4195763"/>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888" name="直接连接符 205887"/>
          <p:cNvSpPr>
            <a:spLocks noChangeShapeType="1"/>
          </p:cNvSpPr>
          <p:nvPr/>
        </p:nvSpPr>
        <p:spPr bwMode="auto">
          <a:xfrm flipH="1">
            <a:off x="684213" y="4868863"/>
            <a:ext cx="215900" cy="50482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89" name="直接连接符 205888"/>
          <p:cNvSpPr>
            <a:spLocks noChangeShapeType="1"/>
          </p:cNvSpPr>
          <p:nvPr/>
        </p:nvSpPr>
        <p:spPr bwMode="auto">
          <a:xfrm flipV="1">
            <a:off x="827088" y="4941888"/>
            <a:ext cx="215900" cy="57467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90" name="矩形 205889"/>
          <p:cNvSpPr>
            <a:spLocks noChangeArrowheads="1"/>
          </p:cNvSpPr>
          <p:nvPr/>
        </p:nvSpPr>
        <p:spPr bwMode="auto">
          <a:xfrm>
            <a:off x="5724525" y="3778250"/>
            <a:ext cx="1368425" cy="360363"/>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^D      </a:t>
            </a:r>
            <a:endParaRPr lang="en-US" altLang="zh-CN">
              <a:solidFill>
                <a:schemeClr val="tx1"/>
              </a:solidFill>
              <a:latin typeface="Arial" panose="020B0604020202020204" pitchFamily="34" charset="0"/>
            </a:endParaRPr>
          </a:p>
        </p:txBody>
      </p:sp>
      <p:sp>
        <p:nvSpPr>
          <p:cNvPr id="205891" name="文本框 205890"/>
          <p:cNvSpPr txBox="1">
            <a:spLocks noChangeArrowheads="1"/>
          </p:cNvSpPr>
          <p:nvPr/>
        </p:nvSpPr>
        <p:spPr bwMode="auto">
          <a:xfrm>
            <a:off x="6588125" y="37385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892" name="直接连接符 205891"/>
          <p:cNvSpPr>
            <a:spLocks noChangeShapeType="1"/>
          </p:cNvSpPr>
          <p:nvPr/>
        </p:nvSpPr>
        <p:spPr bwMode="auto">
          <a:xfrm>
            <a:off x="1258888" y="4868863"/>
            <a:ext cx="144462" cy="50482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93" name="直接连接符 205892"/>
          <p:cNvSpPr>
            <a:spLocks noChangeShapeType="1"/>
          </p:cNvSpPr>
          <p:nvPr/>
        </p:nvSpPr>
        <p:spPr bwMode="auto">
          <a:xfrm flipH="1" flipV="1">
            <a:off x="1331913" y="4797425"/>
            <a:ext cx="287337" cy="50323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94" name="文本框 205893"/>
          <p:cNvSpPr txBox="1">
            <a:spLocks noChangeArrowheads="1"/>
          </p:cNvSpPr>
          <p:nvPr/>
        </p:nvSpPr>
        <p:spPr bwMode="auto">
          <a:xfrm>
            <a:off x="6588125" y="37353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205895" name="文本框 205894"/>
          <p:cNvSpPr txBox="1">
            <a:spLocks noChangeArrowheads="1"/>
          </p:cNvSpPr>
          <p:nvPr/>
        </p:nvSpPr>
        <p:spPr bwMode="auto">
          <a:xfrm>
            <a:off x="6588125" y="4195763"/>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205896" name="直接连接符 205895"/>
          <p:cNvSpPr>
            <a:spLocks noChangeShapeType="1"/>
          </p:cNvSpPr>
          <p:nvPr/>
        </p:nvSpPr>
        <p:spPr bwMode="auto">
          <a:xfrm>
            <a:off x="1692275" y="3860800"/>
            <a:ext cx="142875" cy="431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97" name="直接连接符 205896"/>
          <p:cNvSpPr>
            <a:spLocks noChangeShapeType="1"/>
          </p:cNvSpPr>
          <p:nvPr/>
        </p:nvSpPr>
        <p:spPr bwMode="auto">
          <a:xfrm flipH="1" flipV="1">
            <a:off x="1835150" y="3789363"/>
            <a:ext cx="215900" cy="5032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98" name="文本框 205897"/>
          <p:cNvSpPr txBox="1">
            <a:spLocks noChangeArrowheads="1"/>
          </p:cNvSpPr>
          <p:nvPr/>
        </p:nvSpPr>
        <p:spPr bwMode="auto">
          <a:xfrm>
            <a:off x="6588125" y="50133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205899" name="矩形 205898"/>
          <p:cNvSpPr>
            <a:spLocks noChangeArrowheads="1"/>
          </p:cNvSpPr>
          <p:nvPr/>
        </p:nvSpPr>
        <p:spPr bwMode="auto">
          <a:xfrm>
            <a:off x="5724525" y="4652963"/>
            <a:ext cx="1368425" cy="360362"/>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^E      </a:t>
            </a:r>
            <a:endParaRPr lang="en-US" altLang="zh-CN">
              <a:solidFill>
                <a:schemeClr val="tx1"/>
              </a:solidFill>
              <a:latin typeface="Arial" panose="020B0604020202020204" pitchFamily="34" charset="0"/>
            </a:endParaRPr>
          </a:p>
        </p:txBody>
      </p:sp>
      <p:sp>
        <p:nvSpPr>
          <p:cNvPr id="205900" name="文本框 205899"/>
          <p:cNvSpPr txBox="1">
            <a:spLocks noChangeArrowheads="1"/>
          </p:cNvSpPr>
          <p:nvPr/>
        </p:nvSpPr>
        <p:spPr bwMode="auto">
          <a:xfrm>
            <a:off x="6594475" y="45815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901" name="直接连接符 205900"/>
          <p:cNvSpPr>
            <a:spLocks noChangeShapeType="1"/>
          </p:cNvSpPr>
          <p:nvPr/>
        </p:nvSpPr>
        <p:spPr bwMode="auto">
          <a:xfrm flipH="1">
            <a:off x="2700338" y="2852738"/>
            <a:ext cx="287337" cy="431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02" name="直接连接符 205901"/>
          <p:cNvSpPr>
            <a:spLocks noChangeShapeType="1"/>
          </p:cNvSpPr>
          <p:nvPr/>
        </p:nvSpPr>
        <p:spPr bwMode="auto">
          <a:xfrm flipV="1">
            <a:off x="2843213" y="2997200"/>
            <a:ext cx="215900" cy="36036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03" name="文本框 205902"/>
          <p:cNvSpPr txBox="1">
            <a:spLocks noChangeArrowheads="1"/>
          </p:cNvSpPr>
          <p:nvPr/>
        </p:nvSpPr>
        <p:spPr bwMode="auto">
          <a:xfrm>
            <a:off x="6594475" y="45815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205904" name="矩形 205903"/>
          <p:cNvSpPr>
            <a:spLocks noChangeArrowheads="1"/>
          </p:cNvSpPr>
          <p:nvPr/>
        </p:nvSpPr>
        <p:spPr bwMode="auto">
          <a:xfrm>
            <a:off x="5724525" y="3778250"/>
            <a:ext cx="1368425" cy="360363"/>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^G      </a:t>
            </a:r>
            <a:endParaRPr lang="en-US" altLang="zh-CN">
              <a:solidFill>
                <a:schemeClr val="tx1"/>
              </a:solidFill>
              <a:latin typeface="Arial" panose="020B0604020202020204" pitchFamily="34" charset="0"/>
            </a:endParaRPr>
          </a:p>
        </p:txBody>
      </p:sp>
      <p:sp>
        <p:nvSpPr>
          <p:cNvPr id="205905" name="文本框 205904"/>
          <p:cNvSpPr txBox="1">
            <a:spLocks noChangeArrowheads="1"/>
          </p:cNvSpPr>
          <p:nvPr/>
        </p:nvSpPr>
        <p:spPr bwMode="auto">
          <a:xfrm>
            <a:off x="6594475" y="37068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906" name="文本框 205905"/>
          <p:cNvSpPr txBox="1">
            <a:spLocks noChangeArrowheads="1"/>
          </p:cNvSpPr>
          <p:nvPr/>
        </p:nvSpPr>
        <p:spPr bwMode="auto">
          <a:xfrm>
            <a:off x="6565900" y="37052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205907" name="矩形 205906"/>
          <p:cNvSpPr>
            <a:spLocks noChangeArrowheads="1"/>
          </p:cNvSpPr>
          <p:nvPr/>
        </p:nvSpPr>
        <p:spPr bwMode="auto">
          <a:xfrm>
            <a:off x="5724525" y="3330575"/>
            <a:ext cx="1368425" cy="360363"/>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^H      </a:t>
            </a:r>
            <a:endParaRPr lang="en-US" altLang="zh-CN">
              <a:solidFill>
                <a:schemeClr val="tx1"/>
              </a:solidFill>
              <a:latin typeface="Arial" panose="020B0604020202020204" pitchFamily="34" charset="0"/>
            </a:endParaRPr>
          </a:p>
        </p:txBody>
      </p:sp>
      <p:sp>
        <p:nvSpPr>
          <p:cNvPr id="205908" name="文本框 205907"/>
          <p:cNvSpPr txBox="1">
            <a:spLocks noChangeArrowheads="1"/>
          </p:cNvSpPr>
          <p:nvPr/>
        </p:nvSpPr>
        <p:spPr bwMode="auto">
          <a:xfrm>
            <a:off x="6594475" y="32591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909" name="文本框 205908"/>
          <p:cNvSpPr txBox="1">
            <a:spLocks noChangeArrowheads="1"/>
          </p:cNvSpPr>
          <p:nvPr/>
        </p:nvSpPr>
        <p:spPr bwMode="auto">
          <a:xfrm>
            <a:off x="6594475" y="325755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205910" name="矩形 205909"/>
          <p:cNvSpPr>
            <a:spLocks noChangeArrowheads="1"/>
          </p:cNvSpPr>
          <p:nvPr/>
        </p:nvSpPr>
        <p:spPr bwMode="auto">
          <a:xfrm>
            <a:off x="5724525" y="3330575"/>
            <a:ext cx="1368425" cy="360363"/>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^K      </a:t>
            </a:r>
            <a:endParaRPr lang="en-US" altLang="zh-CN">
              <a:solidFill>
                <a:schemeClr val="tx1"/>
              </a:solidFill>
              <a:latin typeface="Arial" panose="020B0604020202020204" pitchFamily="34" charset="0"/>
            </a:endParaRPr>
          </a:p>
        </p:txBody>
      </p:sp>
      <p:sp>
        <p:nvSpPr>
          <p:cNvPr id="205911" name="文本框 205910"/>
          <p:cNvSpPr txBox="1">
            <a:spLocks noChangeArrowheads="1"/>
          </p:cNvSpPr>
          <p:nvPr/>
        </p:nvSpPr>
        <p:spPr bwMode="auto">
          <a:xfrm>
            <a:off x="6594475" y="325913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912" name="文本框 205911"/>
          <p:cNvSpPr txBox="1">
            <a:spLocks noChangeArrowheads="1"/>
          </p:cNvSpPr>
          <p:nvPr/>
        </p:nvSpPr>
        <p:spPr bwMode="auto">
          <a:xfrm>
            <a:off x="6589713" y="325913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205913" name="直接连接符 205912"/>
          <p:cNvSpPr>
            <a:spLocks noChangeShapeType="1"/>
          </p:cNvSpPr>
          <p:nvPr/>
        </p:nvSpPr>
        <p:spPr bwMode="auto">
          <a:xfrm flipH="1">
            <a:off x="2339975" y="5805488"/>
            <a:ext cx="215900" cy="36036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14" name="直接连接符 205913"/>
          <p:cNvSpPr>
            <a:spLocks noChangeShapeType="1"/>
          </p:cNvSpPr>
          <p:nvPr/>
        </p:nvSpPr>
        <p:spPr bwMode="auto">
          <a:xfrm flipV="1">
            <a:off x="2411413" y="5876925"/>
            <a:ext cx="215900" cy="36036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15" name="直接连接符 205914"/>
          <p:cNvSpPr>
            <a:spLocks noChangeShapeType="1"/>
          </p:cNvSpPr>
          <p:nvPr/>
        </p:nvSpPr>
        <p:spPr bwMode="auto">
          <a:xfrm>
            <a:off x="2916238" y="5805488"/>
            <a:ext cx="142875" cy="36036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16" name="直接连接符 205915"/>
          <p:cNvSpPr>
            <a:spLocks noChangeShapeType="1"/>
          </p:cNvSpPr>
          <p:nvPr/>
        </p:nvSpPr>
        <p:spPr bwMode="auto">
          <a:xfrm flipH="1" flipV="1">
            <a:off x="2987675" y="5734050"/>
            <a:ext cx="144463" cy="35877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17" name="直接连接符 205916"/>
          <p:cNvSpPr>
            <a:spLocks noChangeShapeType="1"/>
          </p:cNvSpPr>
          <p:nvPr/>
        </p:nvSpPr>
        <p:spPr bwMode="auto">
          <a:xfrm flipH="1">
            <a:off x="3492500" y="5805488"/>
            <a:ext cx="142875" cy="287337"/>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18" name="直接连接符 205917"/>
          <p:cNvSpPr>
            <a:spLocks noChangeShapeType="1"/>
          </p:cNvSpPr>
          <p:nvPr/>
        </p:nvSpPr>
        <p:spPr bwMode="auto">
          <a:xfrm flipV="1">
            <a:off x="3563938" y="5876925"/>
            <a:ext cx="144462" cy="360363"/>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19" name="直接连接符 205918"/>
          <p:cNvSpPr>
            <a:spLocks noChangeShapeType="1"/>
          </p:cNvSpPr>
          <p:nvPr/>
        </p:nvSpPr>
        <p:spPr bwMode="auto">
          <a:xfrm>
            <a:off x="3995738" y="5805488"/>
            <a:ext cx="144462" cy="36036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20" name="直接连接符 205919"/>
          <p:cNvSpPr>
            <a:spLocks noChangeShapeType="1"/>
          </p:cNvSpPr>
          <p:nvPr/>
        </p:nvSpPr>
        <p:spPr bwMode="auto">
          <a:xfrm flipH="1" flipV="1">
            <a:off x="4067175" y="5661025"/>
            <a:ext cx="217488" cy="431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21" name="直接连接符 205920"/>
          <p:cNvSpPr>
            <a:spLocks noChangeShapeType="1"/>
          </p:cNvSpPr>
          <p:nvPr/>
        </p:nvSpPr>
        <p:spPr bwMode="auto">
          <a:xfrm>
            <a:off x="4140200" y="3933825"/>
            <a:ext cx="144463" cy="28733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22" name="直接连接符 205921"/>
          <p:cNvSpPr>
            <a:spLocks noChangeShapeType="1"/>
          </p:cNvSpPr>
          <p:nvPr/>
        </p:nvSpPr>
        <p:spPr bwMode="auto">
          <a:xfrm flipH="1" flipV="1">
            <a:off x="4211638" y="3789363"/>
            <a:ext cx="215900" cy="36036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23" name="矩形 205922"/>
          <p:cNvSpPr>
            <a:spLocks noChangeArrowheads="1"/>
          </p:cNvSpPr>
          <p:nvPr/>
        </p:nvSpPr>
        <p:spPr bwMode="auto">
          <a:xfrm>
            <a:off x="5724525" y="4235450"/>
            <a:ext cx="1368425" cy="360363"/>
          </a:xfrm>
          <a:prstGeom prst="rect">
            <a:avLst/>
          </a:prstGeom>
          <a:solidFill>
            <a:schemeClr val="accent1"/>
          </a:solidFill>
          <a:ln w="9525">
            <a:solidFill>
              <a:schemeClr val="tx1"/>
            </a:solidFill>
            <a:miter lim="800000"/>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a:solidFill>
                  <a:schemeClr val="tx1"/>
                </a:solidFill>
                <a:latin typeface="Arial" panose="020B0604020202020204" pitchFamily="34" charset="0"/>
              </a:rPr>
              <a:t>^F      </a:t>
            </a:r>
            <a:endParaRPr lang="en-US" altLang="zh-CN">
              <a:solidFill>
                <a:schemeClr val="tx1"/>
              </a:solidFill>
              <a:latin typeface="Arial" panose="020B0604020202020204" pitchFamily="34" charset="0"/>
            </a:endParaRPr>
          </a:p>
        </p:txBody>
      </p:sp>
      <p:sp>
        <p:nvSpPr>
          <p:cNvPr id="205924" name="文本框 205923"/>
          <p:cNvSpPr txBox="1">
            <a:spLocks noChangeArrowheads="1"/>
          </p:cNvSpPr>
          <p:nvPr/>
        </p:nvSpPr>
        <p:spPr bwMode="auto">
          <a:xfrm>
            <a:off x="6588125" y="4195763"/>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4</a:t>
            </a:r>
            <a:endParaRPr lang="en-US" altLang="zh-CN">
              <a:solidFill>
                <a:schemeClr val="tx1"/>
              </a:solidFill>
              <a:latin typeface="Arial" panose="020B0604020202020204" pitchFamily="34" charset="0"/>
            </a:endParaRPr>
          </a:p>
        </p:txBody>
      </p:sp>
      <p:sp>
        <p:nvSpPr>
          <p:cNvPr id="205925" name="文本框 205924"/>
          <p:cNvSpPr txBox="1">
            <a:spLocks noChangeArrowheads="1"/>
          </p:cNvSpPr>
          <p:nvPr/>
        </p:nvSpPr>
        <p:spPr bwMode="auto">
          <a:xfrm>
            <a:off x="6594475" y="4195763"/>
            <a:ext cx="282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en-US" altLang="zh-CN">
                <a:solidFill>
                  <a:schemeClr val="tx1"/>
                </a:solidFill>
                <a:latin typeface="Arial" panose="020B0604020202020204" pitchFamily="34" charset="0"/>
              </a:rPr>
              <a:t>5</a:t>
            </a:r>
            <a:endParaRPr lang="en-US" altLang="zh-CN">
              <a:solidFill>
                <a:schemeClr val="tx1"/>
              </a:solidFill>
              <a:latin typeface="Arial" panose="020B0604020202020204" pitchFamily="34" charset="0"/>
            </a:endParaRPr>
          </a:p>
        </p:txBody>
      </p:sp>
      <p:sp>
        <p:nvSpPr>
          <p:cNvPr id="65636" name="文本框 205925"/>
          <p:cNvSpPr txBox="1">
            <a:spLocks noChangeArrowheads="1"/>
          </p:cNvSpPr>
          <p:nvPr/>
        </p:nvSpPr>
        <p:spPr bwMode="auto">
          <a:xfrm>
            <a:off x="7308850" y="2349500"/>
            <a:ext cx="458788" cy="302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递归算法执行时系统栈的变化</a:t>
            </a:r>
            <a:endParaRPr lang="zh-CN" altLang="en-US" sz="180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861"/>
                                        </p:tgtEl>
                                        <p:attrNameLst>
                                          <p:attrName>style.visibility</p:attrName>
                                        </p:attrNameLst>
                                      </p:cBhvr>
                                      <p:to>
                                        <p:strVal val="visible"/>
                                      </p:to>
                                    </p:set>
                                    <p:animEffect transition="in" filter="wipe(left)">
                                      <p:cBhvr>
                                        <p:cTn id="7" dur="500"/>
                                        <p:tgtEl>
                                          <p:spTgt spid="20586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5871"/>
                                        </p:tgtEl>
                                        <p:attrNameLst>
                                          <p:attrName>style.visibility</p:attrName>
                                        </p:attrNameLst>
                                      </p:cBhvr>
                                      <p:to>
                                        <p:strVal val="visible"/>
                                      </p:to>
                                    </p:set>
                                    <p:animEffect transition="in" filter="wipe(left)">
                                      <p:cBhvr>
                                        <p:cTn id="10" dur="500"/>
                                        <p:tgtEl>
                                          <p:spTgt spid="20587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05866"/>
                                        </p:tgtEl>
                                        <p:attrNameLst>
                                          <p:attrName>style.visibility</p:attrName>
                                        </p:attrNameLst>
                                      </p:cBhvr>
                                      <p:to>
                                        <p:strVal val="visible"/>
                                      </p:to>
                                    </p:set>
                                    <p:animEffect transition="in" filter="wipe(down)">
                                      <p:cBhvr>
                                        <p:cTn id="15" dur="500"/>
                                        <p:tgtEl>
                                          <p:spTgt spid="20586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05881"/>
                                        </p:tgtEl>
                                        <p:attrNameLst>
                                          <p:attrName>style.visibility</p:attrName>
                                        </p:attrNameLst>
                                      </p:cBhvr>
                                      <p:to>
                                        <p:strVal val="visible"/>
                                      </p:to>
                                    </p:set>
                                    <p:animEffect transition="in" filter="wipe(down)">
                                      <p:cBhvr>
                                        <p:cTn id="18" dur="500"/>
                                        <p:tgtEl>
                                          <p:spTgt spid="20588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205861"/>
                                        </p:tgtEl>
                                      </p:cBhvr>
                                    </p:animEffect>
                                    <p:set>
                                      <p:cBhvr>
                                        <p:cTn id="23" dur="1" fill="hold">
                                          <p:stCondLst>
                                            <p:cond delay="499"/>
                                          </p:stCondLst>
                                        </p:cTn>
                                        <p:tgtEl>
                                          <p:spTgt spid="205861"/>
                                        </p:tgtEl>
                                        <p:attrNameLst>
                                          <p:attrName>style.visibility</p:attrName>
                                        </p:attrNameLst>
                                      </p:cBhvr>
                                      <p:to>
                                        <p:strVal val="hidden"/>
                                      </p:to>
                                    </p:set>
                                  </p:childTnLst>
                                </p:cTn>
                              </p:par>
                              <p:par>
                                <p:cTn id="24" presetID="22" presetClass="entr" presetSubtype="4" fill="hold" nodeType="withEffect">
                                  <p:stCondLst>
                                    <p:cond delay="0"/>
                                  </p:stCondLst>
                                  <p:childTnLst>
                                    <p:set>
                                      <p:cBhvr>
                                        <p:cTn id="25" dur="1" fill="hold">
                                          <p:stCondLst>
                                            <p:cond delay="0"/>
                                          </p:stCondLst>
                                        </p:cTn>
                                        <p:tgtEl>
                                          <p:spTgt spid="205854"/>
                                        </p:tgtEl>
                                        <p:attrNameLst>
                                          <p:attrName>style.visibility</p:attrName>
                                        </p:attrNameLst>
                                      </p:cBhvr>
                                      <p:to>
                                        <p:strVal val="visible"/>
                                      </p:to>
                                    </p:set>
                                    <p:animEffect transition="in" filter="wipe(down)">
                                      <p:cBhvr>
                                        <p:cTn id="26" dur="500"/>
                                        <p:tgtEl>
                                          <p:spTgt spid="20585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05872"/>
                                        </p:tgtEl>
                                        <p:attrNameLst>
                                          <p:attrName>style.visibility</p:attrName>
                                        </p:attrNameLst>
                                      </p:cBhvr>
                                      <p:to>
                                        <p:strVal val="visible"/>
                                      </p:to>
                                    </p:set>
                                    <p:animEffect transition="in" filter="wipe(down)">
                                      <p:cBhvr>
                                        <p:cTn id="29" dur="500"/>
                                        <p:tgtEl>
                                          <p:spTgt spid="20587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5880"/>
                                        </p:tgtEl>
                                        <p:attrNameLst>
                                          <p:attrName>style.visibility</p:attrName>
                                        </p:attrNameLst>
                                      </p:cBhvr>
                                      <p:to>
                                        <p:strVal val="visible"/>
                                      </p:to>
                                    </p:set>
                                    <p:animEffect transition="in" filter="wipe(down)">
                                      <p:cBhvr>
                                        <p:cTn id="34" dur="500"/>
                                        <p:tgtEl>
                                          <p:spTgt spid="20588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05882"/>
                                        </p:tgtEl>
                                        <p:attrNameLst>
                                          <p:attrName>style.visibility</p:attrName>
                                        </p:attrNameLst>
                                      </p:cBhvr>
                                      <p:to>
                                        <p:strVal val="visible"/>
                                      </p:to>
                                    </p:set>
                                    <p:animEffect transition="in" filter="wipe(down)">
                                      <p:cBhvr>
                                        <p:cTn id="37" dur="500"/>
                                        <p:tgtEl>
                                          <p:spTgt spid="2058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205854"/>
                                        </p:tgtEl>
                                      </p:cBhvr>
                                    </p:animEffect>
                                    <p:set>
                                      <p:cBhvr>
                                        <p:cTn id="42" dur="1" fill="hold">
                                          <p:stCondLst>
                                            <p:cond delay="499"/>
                                          </p:stCondLst>
                                        </p:cTn>
                                        <p:tgtEl>
                                          <p:spTgt spid="205854"/>
                                        </p:tgtEl>
                                        <p:attrNameLst>
                                          <p:attrName>style.visibility</p:attrName>
                                        </p:attrNameLst>
                                      </p:cBhvr>
                                      <p:to>
                                        <p:strVal val="hidden"/>
                                      </p:to>
                                    </p:set>
                                  </p:childTnLst>
                                </p:cTn>
                              </p:par>
                              <p:par>
                                <p:cTn id="43" presetID="22" presetClass="entr" presetSubtype="4" fill="hold" nodeType="withEffect">
                                  <p:stCondLst>
                                    <p:cond delay="0"/>
                                  </p:stCondLst>
                                  <p:childTnLst>
                                    <p:set>
                                      <p:cBhvr>
                                        <p:cTn id="44" dur="1" fill="hold">
                                          <p:stCondLst>
                                            <p:cond delay="0"/>
                                          </p:stCondLst>
                                        </p:cTn>
                                        <p:tgtEl>
                                          <p:spTgt spid="205883"/>
                                        </p:tgtEl>
                                        <p:attrNameLst>
                                          <p:attrName>style.visibility</p:attrName>
                                        </p:attrNameLst>
                                      </p:cBhvr>
                                      <p:to>
                                        <p:strVal val="visible"/>
                                      </p:to>
                                    </p:set>
                                    <p:animEffect transition="in" filter="wipe(down)">
                                      <p:cBhvr>
                                        <p:cTn id="45" dur="500"/>
                                        <p:tgtEl>
                                          <p:spTgt spid="20588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205883"/>
                                        </p:tgtEl>
                                      </p:cBhvr>
                                    </p:animEffect>
                                    <p:set>
                                      <p:cBhvr>
                                        <p:cTn id="50" dur="1" fill="hold">
                                          <p:stCondLst>
                                            <p:cond delay="499"/>
                                          </p:stCondLst>
                                        </p:cTn>
                                        <p:tgtEl>
                                          <p:spTgt spid="205883"/>
                                        </p:tgtEl>
                                        <p:attrNameLst>
                                          <p:attrName>style.visibility</p:attrName>
                                        </p:attrNameLst>
                                      </p:cBhvr>
                                      <p:to>
                                        <p:strVal val="hidden"/>
                                      </p:to>
                                    </p:set>
                                  </p:childTnLst>
                                </p:cTn>
                              </p:par>
                              <p:par>
                                <p:cTn id="51" presetID="22" presetClass="entr" presetSubtype="4" fill="hold" nodeType="withEffect">
                                  <p:stCondLst>
                                    <p:cond delay="0"/>
                                  </p:stCondLst>
                                  <p:childTnLst>
                                    <p:set>
                                      <p:cBhvr>
                                        <p:cTn id="52" dur="1" fill="hold">
                                          <p:stCondLst>
                                            <p:cond delay="0"/>
                                          </p:stCondLst>
                                        </p:cTn>
                                        <p:tgtEl>
                                          <p:spTgt spid="205884"/>
                                        </p:tgtEl>
                                        <p:attrNameLst>
                                          <p:attrName>style.visibility</p:attrName>
                                        </p:attrNameLst>
                                      </p:cBhvr>
                                      <p:to>
                                        <p:strVal val="visible"/>
                                      </p:to>
                                    </p:set>
                                    <p:animEffect transition="in" filter="wipe(down)">
                                      <p:cBhvr>
                                        <p:cTn id="53" dur="500"/>
                                        <p:tgtEl>
                                          <p:spTgt spid="205884"/>
                                        </p:tgtEl>
                                      </p:cBhvr>
                                    </p:animEffect>
                                  </p:childTnLst>
                                </p:cTn>
                              </p:par>
                              <p:par>
                                <p:cTn id="54" presetID="22" presetClass="exit" presetSubtype="4" fill="hold" grpId="1" nodeType="withEffect">
                                  <p:stCondLst>
                                    <p:cond delay="0"/>
                                  </p:stCondLst>
                                  <p:childTnLst>
                                    <p:animEffect transition="out" filter="wipe(down)">
                                      <p:cBhvr>
                                        <p:cTn id="55" dur="500"/>
                                        <p:tgtEl>
                                          <p:spTgt spid="205880"/>
                                        </p:tgtEl>
                                      </p:cBhvr>
                                    </p:animEffect>
                                    <p:set>
                                      <p:cBhvr>
                                        <p:cTn id="56" dur="1" fill="hold">
                                          <p:stCondLst>
                                            <p:cond delay="499"/>
                                          </p:stCondLst>
                                        </p:cTn>
                                        <p:tgtEl>
                                          <p:spTgt spid="205880"/>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205882"/>
                                        </p:tgtEl>
                                      </p:cBhvr>
                                    </p:animEffect>
                                    <p:set>
                                      <p:cBhvr>
                                        <p:cTn id="59" dur="1" fill="hold">
                                          <p:stCondLst>
                                            <p:cond delay="499"/>
                                          </p:stCondLst>
                                        </p:cTn>
                                        <p:tgtEl>
                                          <p:spTgt spid="20588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2" nodeType="clickEffect">
                                  <p:stCondLst>
                                    <p:cond delay="0"/>
                                  </p:stCondLst>
                                  <p:childTnLst>
                                    <p:set>
                                      <p:cBhvr>
                                        <p:cTn id="63" dur="1" fill="hold">
                                          <p:stCondLst>
                                            <p:cond delay="0"/>
                                          </p:stCondLst>
                                        </p:cTn>
                                        <p:tgtEl>
                                          <p:spTgt spid="205880"/>
                                        </p:tgtEl>
                                        <p:attrNameLst>
                                          <p:attrName>style.visibility</p:attrName>
                                        </p:attrNameLst>
                                      </p:cBhvr>
                                      <p:to>
                                        <p:strVal val="visible"/>
                                      </p:to>
                                    </p:set>
                                    <p:animEffect transition="in" filter="wipe(down)">
                                      <p:cBhvr>
                                        <p:cTn id="64" dur="500"/>
                                        <p:tgtEl>
                                          <p:spTgt spid="20588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05885"/>
                                        </p:tgtEl>
                                        <p:attrNameLst>
                                          <p:attrName>style.visibility</p:attrName>
                                        </p:attrNameLst>
                                      </p:cBhvr>
                                      <p:to>
                                        <p:strVal val="visible"/>
                                      </p:to>
                                    </p:set>
                                    <p:animEffect transition="in" filter="wipe(down)">
                                      <p:cBhvr>
                                        <p:cTn id="67" dur="500"/>
                                        <p:tgtEl>
                                          <p:spTgt spid="20588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05855"/>
                                        </p:tgtEl>
                                        <p:attrNameLst>
                                          <p:attrName>style.visibility</p:attrName>
                                        </p:attrNameLst>
                                      </p:cBhvr>
                                      <p:to>
                                        <p:strVal val="visible"/>
                                      </p:to>
                                    </p:set>
                                    <p:animEffect transition="in" filter="wipe(down)">
                                      <p:cBhvr>
                                        <p:cTn id="72" dur="500"/>
                                        <p:tgtEl>
                                          <p:spTgt spid="205855"/>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05873"/>
                                        </p:tgtEl>
                                        <p:attrNameLst>
                                          <p:attrName>style.visibility</p:attrName>
                                        </p:attrNameLst>
                                      </p:cBhvr>
                                      <p:to>
                                        <p:strVal val="visible"/>
                                      </p:to>
                                    </p:set>
                                    <p:animEffect transition="in" filter="wipe(down)">
                                      <p:cBhvr>
                                        <p:cTn id="75" dur="500"/>
                                        <p:tgtEl>
                                          <p:spTgt spid="20587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05887"/>
                                        </p:tgtEl>
                                        <p:attrNameLst>
                                          <p:attrName>style.visibility</p:attrName>
                                        </p:attrNameLst>
                                      </p:cBhvr>
                                      <p:to>
                                        <p:strVal val="visible"/>
                                      </p:to>
                                    </p:set>
                                    <p:animEffect transition="in" filter="wipe(down)">
                                      <p:cBhvr>
                                        <p:cTn id="80" dur="500"/>
                                        <p:tgtEl>
                                          <p:spTgt spid="205887"/>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05886"/>
                                        </p:tgtEl>
                                        <p:attrNameLst>
                                          <p:attrName>style.visibility</p:attrName>
                                        </p:attrNameLst>
                                      </p:cBhvr>
                                      <p:to>
                                        <p:strVal val="visible"/>
                                      </p:to>
                                    </p:set>
                                    <p:animEffect transition="in" filter="wipe(down)">
                                      <p:cBhvr>
                                        <p:cTn id="83" dur="500"/>
                                        <p:tgtEl>
                                          <p:spTgt spid="20588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4" fill="hold" nodeType="clickEffect">
                                  <p:stCondLst>
                                    <p:cond delay="0"/>
                                  </p:stCondLst>
                                  <p:childTnLst>
                                    <p:animEffect transition="out" filter="wipe(down)">
                                      <p:cBhvr>
                                        <p:cTn id="87" dur="500"/>
                                        <p:tgtEl>
                                          <p:spTgt spid="205855"/>
                                        </p:tgtEl>
                                      </p:cBhvr>
                                    </p:animEffect>
                                    <p:set>
                                      <p:cBhvr>
                                        <p:cTn id="88" dur="1" fill="hold">
                                          <p:stCondLst>
                                            <p:cond delay="499"/>
                                          </p:stCondLst>
                                        </p:cTn>
                                        <p:tgtEl>
                                          <p:spTgt spid="205855"/>
                                        </p:tgtEl>
                                        <p:attrNameLst>
                                          <p:attrName>style.visibility</p:attrName>
                                        </p:attrNameLst>
                                      </p:cBhvr>
                                      <p:to>
                                        <p:strVal val="hidden"/>
                                      </p:to>
                                    </p:set>
                                  </p:childTnLst>
                                </p:cTn>
                              </p:par>
                              <p:par>
                                <p:cTn id="89" presetID="22" presetClass="entr" presetSubtype="4" fill="hold" nodeType="withEffect">
                                  <p:stCondLst>
                                    <p:cond delay="0"/>
                                  </p:stCondLst>
                                  <p:childTnLst>
                                    <p:set>
                                      <p:cBhvr>
                                        <p:cTn id="90" dur="1" fill="hold">
                                          <p:stCondLst>
                                            <p:cond delay="0"/>
                                          </p:stCondLst>
                                        </p:cTn>
                                        <p:tgtEl>
                                          <p:spTgt spid="205856"/>
                                        </p:tgtEl>
                                        <p:attrNameLst>
                                          <p:attrName>style.visibility</p:attrName>
                                        </p:attrNameLst>
                                      </p:cBhvr>
                                      <p:to>
                                        <p:strVal val="visible"/>
                                      </p:to>
                                    </p:set>
                                    <p:animEffect transition="in" filter="wipe(down)">
                                      <p:cBhvr>
                                        <p:cTn id="91" dur="500"/>
                                        <p:tgtEl>
                                          <p:spTgt spid="20585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05874"/>
                                        </p:tgtEl>
                                        <p:attrNameLst>
                                          <p:attrName>style.visibility</p:attrName>
                                        </p:attrNameLst>
                                      </p:cBhvr>
                                      <p:to>
                                        <p:strVal val="visible"/>
                                      </p:to>
                                    </p:set>
                                    <p:animEffect transition="in" filter="wipe(down)">
                                      <p:cBhvr>
                                        <p:cTn id="94" dur="500"/>
                                        <p:tgtEl>
                                          <p:spTgt spid="20587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205891"/>
                                        </p:tgtEl>
                                        <p:attrNameLst>
                                          <p:attrName>style.visibility</p:attrName>
                                        </p:attrNameLst>
                                      </p:cBhvr>
                                      <p:to>
                                        <p:strVal val="visible"/>
                                      </p:to>
                                    </p:set>
                                    <p:animEffect transition="in" filter="wipe(down)">
                                      <p:cBhvr>
                                        <p:cTn id="99" dur="500"/>
                                        <p:tgtEl>
                                          <p:spTgt spid="205891"/>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205890"/>
                                        </p:tgtEl>
                                        <p:attrNameLst>
                                          <p:attrName>style.visibility</p:attrName>
                                        </p:attrNameLst>
                                      </p:cBhvr>
                                      <p:to>
                                        <p:strVal val="visible"/>
                                      </p:to>
                                    </p:set>
                                    <p:animEffect transition="in" filter="wipe(down)">
                                      <p:cBhvr>
                                        <p:cTn id="102" dur="500"/>
                                        <p:tgtEl>
                                          <p:spTgt spid="20589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nodeType="clickEffect">
                                  <p:stCondLst>
                                    <p:cond delay="0"/>
                                  </p:stCondLst>
                                  <p:childTnLst>
                                    <p:animEffect transition="out" filter="wipe(down)">
                                      <p:cBhvr>
                                        <p:cTn id="106" dur="500"/>
                                        <p:tgtEl>
                                          <p:spTgt spid="205856"/>
                                        </p:tgtEl>
                                      </p:cBhvr>
                                    </p:animEffect>
                                    <p:set>
                                      <p:cBhvr>
                                        <p:cTn id="107" dur="1" fill="hold">
                                          <p:stCondLst>
                                            <p:cond delay="499"/>
                                          </p:stCondLst>
                                        </p:cTn>
                                        <p:tgtEl>
                                          <p:spTgt spid="205856"/>
                                        </p:tgtEl>
                                        <p:attrNameLst>
                                          <p:attrName>style.visibility</p:attrName>
                                        </p:attrNameLst>
                                      </p:cBhvr>
                                      <p:to>
                                        <p:strVal val="hidden"/>
                                      </p:to>
                                    </p:set>
                                  </p:childTnLst>
                                </p:cTn>
                              </p:par>
                              <p:par>
                                <p:cTn id="108" presetID="22" presetClass="entr" presetSubtype="4" fill="hold" nodeType="withEffect">
                                  <p:stCondLst>
                                    <p:cond delay="0"/>
                                  </p:stCondLst>
                                  <p:childTnLst>
                                    <p:set>
                                      <p:cBhvr>
                                        <p:cTn id="109" dur="1" fill="hold">
                                          <p:stCondLst>
                                            <p:cond delay="0"/>
                                          </p:stCondLst>
                                        </p:cTn>
                                        <p:tgtEl>
                                          <p:spTgt spid="205888"/>
                                        </p:tgtEl>
                                        <p:attrNameLst>
                                          <p:attrName>style.visibility</p:attrName>
                                        </p:attrNameLst>
                                      </p:cBhvr>
                                      <p:to>
                                        <p:strVal val="visible"/>
                                      </p:to>
                                    </p:set>
                                    <p:animEffect transition="in" filter="wipe(down)">
                                      <p:cBhvr>
                                        <p:cTn id="110" dur="500"/>
                                        <p:tgtEl>
                                          <p:spTgt spid="205888"/>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xit" presetSubtype="4" fill="hold" nodeType="clickEffect">
                                  <p:stCondLst>
                                    <p:cond delay="0"/>
                                  </p:stCondLst>
                                  <p:childTnLst>
                                    <p:animEffect transition="out" filter="wipe(down)">
                                      <p:cBhvr>
                                        <p:cTn id="114" dur="500"/>
                                        <p:tgtEl>
                                          <p:spTgt spid="205888"/>
                                        </p:tgtEl>
                                      </p:cBhvr>
                                    </p:animEffect>
                                    <p:set>
                                      <p:cBhvr>
                                        <p:cTn id="115" dur="1" fill="hold">
                                          <p:stCondLst>
                                            <p:cond delay="499"/>
                                          </p:stCondLst>
                                        </p:cTn>
                                        <p:tgtEl>
                                          <p:spTgt spid="205888"/>
                                        </p:tgtEl>
                                        <p:attrNameLst>
                                          <p:attrName>style.visibility</p:attrName>
                                        </p:attrNameLst>
                                      </p:cBhvr>
                                      <p:to>
                                        <p:strVal val="hidden"/>
                                      </p:to>
                                    </p:set>
                                  </p:childTnLst>
                                </p:cTn>
                              </p:par>
                              <p:par>
                                <p:cTn id="116" presetID="22" presetClass="entr" presetSubtype="4" fill="hold" nodeType="withEffect">
                                  <p:stCondLst>
                                    <p:cond delay="0"/>
                                  </p:stCondLst>
                                  <p:childTnLst>
                                    <p:set>
                                      <p:cBhvr>
                                        <p:cTn id="117" dur="1" fill="hold">
                                          <p:stCondLst>
                                            <p:cond delay="0"/>
                                          </p:stCondLst>
                                        </p:cTn>
                                        <p:tgtEl>
                                          <p:spTgt spid="205889"/>
                                        </p:tgtEl>
                                        <p:attrNameLst>
                                          <p:attrName>style.visibility</p:attrName>
                                        </p:attrNameLst>
                                      </p:cBhvr>
                                      <p:to>
                                        <p:strVal val="visible"/>
                                      </p:to>
                                    </p:set>
                                    <p:animEffect transition="in" filter="wipe(down)">
                                      <p:cBhvr>
                                        <p:cTn id="118" dur="500"/>
                                        <p:tgtEl>
                                          <p:spTgt spid="205889"/>
                                        </p:tgtEl>
                                      </p:cBhvr>
                                    </p:animEffect>
                                  </p:childTnLst>
                                </p:cTn>
                              </p:par>
                              <p:par>
                                <p:cTn id="119" presetID="22" presetClass="exit" presetSubtype="4" fill="hold" grpId="1" nodeType="withEffect">
                                  <p:stCondLst>
                                    <p:cond delay="0"/>
                                  </p:stCondLst>
                                  <p:childTnLst>
                                    <p:animEffect transition="out" filter="wipe(down)">
                                      <p:cBhvr>
                                        <p:cTn id="120" dur="500"/>
                                        <p:tgtEl>
                                          <p:spTgt spid="205890"/>
                                        </p:tgtEl>
                                      </p:cBhvr>
                                    </p:animEffect>
                                    <p:set>
                                      <p:cBhvr>
                                        <p:cTn id="121" dur="1" fill="hold">
                                          <p:stCondLst>
                                            <p:cond delay="499"/>
                                          </p:stCondLst>
                                        </p:cTn>
                                        <p:tgtEl>
                                          <p:spTgt spid="205890"/>
                                        </p:tgtEl>
                                        <p:attrNameLst>
                                          <p:attrName>style.visibility</p:attrName>
                                        </p:attrNameLst>
                                      </p:cBhvr>
                                      <p:to>
                                        <p:strVal val="hidden"/>
                                      </p:to>
                                    </p:set>
                                  </p:childTnLst>
                                </p:cTn>
                              </p:par>
                              <p:par>
                                <p:cTn id="122" presetID="22" presetClass="exit" presetSubtype="4" fill="hold" grpId="1" nodeType="withEffect">
                                  <p:stCondLst>
                                    <p:cond delay="0"/>
                                  </p:stCondLst>
                                  <p:childTnLst>
                                    <p:animEffect transition="out" filter="wipe(down)">
                                      <p:cBhvr>
                                        <p:cTn id="123" dur="500"/>
                                        <p:tgtEl>
                                          <p:spTgt spid="205891"/>
                                        </p:tgtEl>
                                      </p:cBhvr>
                                    </p:animEffect>
                                    <p:set>
                                      <p:cBhvr>
                                        <p:cTn id="124" dur="1" fill="hold">
                                          <p:stCondLst>
                                            <p:cond delay="499"/>
                                          </p:stCondLst>
                                        </p:cTn>
                                        <p:tgtEl>
                                          <p:spTgt spid="20589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nodeType="clickEffect">
                                  <p:stCondLst>
                                    <p:cond delay="0"/>
                                  </p:stCondLst>
                                  <p:childTnLst>
                                    <p:animEffect transition="out" filter="wipe(down)">
                                      <p:cBhvr>
                                        <p:cTn id="128" dur="500"/>
                                        <p:tgtEl>
                                          <p:spTgt spid="205889"/>
                                        </p:tgtEl>
                                      </p:cBhvr>
                                    </p:animEffect>
                                    <p:set>
                                      <p:cBhvr>
                                        <p:cTn id="129" dur="1" fill="hold">
                                          <p:stCondLst>
                                            <p:cond delay="499"/>
                                          </p:stCondLst>
                                        </p:cTn>
                                        <p:tgtEl>
                                          <p:spTgt spid="205889"/>
                                        </p:tgtEl>
                                        <p:attrNameLst>
                                          <p:attrName>style.visibility</p:attrName>
                                        </p:attrNameLst>
                                      </p:cBhvr>
                                      <p:to>
                                        <p:strVal val="hidden"/>
                                      </p:to>
                                    </p:set>
                                  </p:childTnLst>
                                </p:cTn>
                              </p:par>
                              <p:par>
                                <p:cTn id="130" presetID="22" presetClass="entr" presetSubtype="4" fill="hold" grpId="2" nodeType="withEffect">
                                  <p:stCondLst>
                                    <p:cond delay="0"/>
                                  </p:stCondLst>
                                  <p:childTnLst>
                                    <p:set>
                                      <p:cBhvr>
                                        <p:cTn id="131" dur="1" fill="hold">
                                          <p:stCondLst>
                                            <p:cond delay="0"/>
                                          </p:stCondLst>
                                        </p:cTn>
                                        <p:tgtEl>
                                          <p:spTgt spid="205890"/>
                                        </p:tgtEl>
                                        <p:attrNameLst>
                                          <p:attrName>style.visibility</p:attrName>
                                        </p:attrNameLst>
                                      </p:cBhvr>
                                      <p:to>
                                        <p:strVal val="visible"/>
                                      </p:to>
                                    </p:set>
                                    <p:animEffect transition="in" filter="wipe(down)">
                                      <p:cBhvr>
                                        <p:cTn id="132" dur="500"/>
                                        <p:tgtEl>
                                          <p:spTgt spid="205890"/>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205894"/>
                                        </p:tgtEl>
                                        <p:attrNameLst>
                                          <p:attrName>style.visibility</p:attrName>
                                        </p:attrNameLst>
                                      </p:cBhvr>
                                      <p:to>
                                        <p:strVal val="visible"/>
                                      </p:to>
                                    </p:set>
                                    <p:animEffect transition="in" filter="wipe(down)">
                                      <p:cBhvr>
                                        <p:cTn id="135" dur="500"/>
                                        <p:tgtEl>
                                          <p:spTgt spid="20589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205892"/>
                                        </p:tgtEl>
                                        <p:attrNameLst>
                                          <p:attrName>style.visibility</p:attrName>
                                        </p:attrNameLst>
                                      </p:cBhvr>
                                      <p:to>
                                        <p:strVal val="visible"/>
                                      </p:to>
                                    </p:set>
                                    <p:animEffect transition="in" filter="wipe(down)">
                                      <p:cBhvr>
                                        <p:cTn id="140" dur="500"/>
                                        <p:tgtEl>
                                          <p:spTgt spid="205892"/>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205893"/>
                                        </p:tgtEl>
                                        <p:attrNameLst>
                                          <p:attrName>style.visibility</p:attrName>
                                        </p:attrNameLst>
                                      </p:cBhvr>
                                      <p:to>
                                        <p:strVal val="visible"/>
                                      </p:to>
                                    </p:set>
                                    <p:animEffect transition="in" filter="wipe(down)">
                                      <p:cBhvr>
                                        <p:cTn id="145" dur="500"/>
                                        <p:tgtEl>
                                          <p:spTgt spid="205893"/>
                                        </p:tgtEl>
                                      </p:cBhvr>
                                    </p:animEffect>
                                  </p:childTnLst>
                                </p:cTn>
                              </p:par>
                              <p:par>
                                <p:cTn id="146" presetID="22" presetClass="exit" presetSubtype="4" fill="hold" grpId="3" nodeType="withEffect">
                                  <p:stCondLst>
                                    <p:cond delay="0"/>
                                  </p:stCondLst>
                                  <p:childTnLst>
                                    <p:animEffect transition="out" filter="wipe(down)">
                                      <p:cBhvr>
                                        <p:cTn id="147" dur="500"/>
                                        <p:tgtEl>
                                          <p:spTgt spid="205890"/>
                                        </p:tgtEl>
                                      </p:cBhvr>
                                    </p:animEffect>
                                    <p:set>
                                      <p:cBhvr>
                                        <p:cTn id="148" dur="1" fill="hold">
                                          <p:stCondLst>
                                            <p:cond delay="499"/>
                                          </p:stCondLst>
                                        </p:cTn>
                                        <p:tgtEl>
                                          <p:spTgt spid="205890"/>
                                        </p:tgtEl>
                                        <p:attrNameLst>
                                          <p:attrName>style.visibility</p:attrName>
                                        </p:attrNameLst>
                                      </p:cBhvr>
                                      <p:to>
                                        <p:strVal val="hidden"/>
                                      </p:to>
                                    </p:set>
                                  </p:childTnLst>
                                </p:cTn>
                              </p:par>
                              <p:par>
                                <p:cTn id="149" presetID="22" presetClass="exit" presetSubtype="4" fill="hold" grpId="1" nodeType="withEffect">
                                  <p:stCondLst>
                                    <p:cond delay="0"/>
                                  </p:stCondLst>
                                  <p:childTnLst>
                                    <p:animEffect transition="out" filter="wipe(down)">
                                      <p:cBhvr>
                                        <p:cTn id="150" dur="500"/>
                                        <p:tgtEl>
                                          <p:spTgt spid="205894"/>
                                        </p:tgtEl>
                                      </p:cBhvr>
                                    </p:animEffect>
                                    <p:set>
                                      <p:cBhvr>
                                        <p:cTn id="151" dur="1" fill="hold">
                                          <p:stCondLst>
                                            <p:cond delay="499"/>
                                          </p:stCondLst>
                                        </p:cTn>
                                        <p:tgtEl>
                                          <p:spTgt spid="205894"/>
                                        </p:tgtEl>
                                        <p:attrNameLst>
                                          <p:attrName>style.visibility</p:attrName>
                                        </p:attrNameLst>
                                      </p:cBhvr>
                                      <p:to>
                                        <p:strVal val="hidden"/>
                                      </p:to>
                                    </p:set>
                                  </p:childTnLst>
                                </p:cTn>
                              </p:par>
                              <p:par>
                                <p:cTn id="152" presetID="22" presetClass="exit" presetSubtype="4" fill="hold" nodeType="withEffect">
                                  <p:stCondLst>
                                    <p:cond delay="0"/>
                                  </p:stCondLst>
                                  <p:childTnLst>
                                    <p:animEffect transition="out" filter="wipe(down)">
                                      <p:cBhvr>
                                        <p:cTn id="153" dur="500"/>
                                        <p:tgtEl>
                                          <p:spTgt spid="205892"/>
                                        </p:tgtEl>
                                      </p:cBhvr>
                                    </p:animEffect>
                                    <p:set>
                                      <p:cBhvr>
                                        <p:cTn id="154" dur="1" fill="hold">
                                          <p:stCondLst>
                                            <p:cond delay="499"/>
                                          </p:stCondLst>
                                        </p:cTn>
                                        <p:tgtEl>
                                          <p:spTgt spid="205892"/>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2" presetClass="exit" presetSubtype="4" fill="hold" nodeType="clickEffect">
                                  <p:stCondLst>
                                    <p:cond delay="0"/>
                                  </p:stCondLst>
                                  <p:childTnLst>
                                    <p:animEffect transition="out" filter="wipe(down)">
                                      <p:cBhvr>
                                        <p:cTn id="158" dur="500"/>
                                        <p:tgtEl>
                                          <p:spTgt spid="205893"/>
                                        </p:tgtEl>
                                      </p:cBhvr>
                                    </p:animEffect>
                                    <p:set>
                                      <p:cBhvr>
                                        <p:cTn id="159" dur="1" fill="hold">
                                          <p:stCondLst>
                                            <p:cond delay="499"/>
                                          </p:stCondLst>
                                        </p:cTn>
                                        <p:tgtEl>
                                          <p:spTgt spid="205893"/>
                                        </p:tgtEl>
                                        <p:attrNameLst>
                                          <p:attrName>style.visibility</p:attrName>
                                        </p:attrNameLst>
                                      </p:cBhvr>
                                      <p:to>
                                        <p:strVal val="hidden"/>
                                      </p:to>
                                    </p:set>
                                  </p:childTnLst>
                                </p:cTn>
                              </p:par>
                              <p:par>
                                <p:cTn id="160" presetID="22" presetClass="entr" presetSubtype="4" fill="hold" nodeType="withEffect">
                                  <p:stCondLst>
                                    <p:cond delay="0"/>
                                  </p:stCondLst>
                                  <p:childTnLst>
                                    <p:set>
                                      <p:cBhvr>
                                        <p:cTn id="161" dur="1" fill="hold">
                                          <p:stCondLst>
                                            <p:cond delay="0"/>
                                          </p:stCondLst>
                                        </p:cTn>
                                        <p:tgtEl>
                                          <p:spTgt spid="205857"/>
                                        </p:tgtEl>
                                        <p:attrNameLst>
                                          <p:attrName>style.visibility</p:attrName>
                                        </p:attrNameLst>
                                      </p:cBhvr>
                                      <p:to>
                                        <p:strVal val="visible"/>
                                      </p:to>
                                    </p:set>
                                    <p:animEffect transition="in" filter="wipe(down)">
                                      <p:cBhvr>
                                        <p:cTn id="162" dur="500"/>
                                        <p:tgtEl>
                                          <p:spTgt spid="205857"/>
                                        </p:tgtEl>
                                      </p:cBhvr>
                                    </p:animEffect>
                                  </p:childTnLst>
                                </p:cTn>
                              </p:par>
                              <p:par>
                                <p:cTn id="163" presetID="22" presetClass="exit" presetSubtype="4" fill="hold" grpId="1" nodeType="withEffect">
                                  <p:stCondLst>
                                    <p:cond delay="0"/>
                                  </p:stCondLst>
                                  <p:childTnLst>
                                    <p:animEffect transition="out" filter="wipe(down)">
                                      <p:cBhvr>
                                        <p:cTn id="164" dur="500"/>
                                        <p:tgtEl>
                                          <p:spTgt spid="205886"/>
                                        </p:tgtEl>
                                      </p:cBhvr>
                                    </p:animEffect>
                                    <p:set>
                                      <p:cBhvr>
                                        <p:cTn id="165" dur="1" fill="hold">
                                          <p:stCondLst>
                                            <p:cond delay="499"/>
                                          </p:stCondLst>
                                        </p:cTn>
                                        <p:tgtEl>
                                          <p:spTgt spid="205886"/>
                                        </p:tgtEl>
                                        <p:attrNameLst>
                                          <p:attrName>style.visibility</p:attrName>
                                        </p:attrNameLst>
                                      </p:cBhvr>
                                      <p:to>
                                        <p:strVal val="hidden"/>
                                      </p:to>
                                    </p:set>
                                  </p:childTnLst>
                                </p:cTn>
                              </p:par>
                              <p:par>
                                <p:cTn id="166" presetID="22" presetClass="exit" presetSubtype="4" fill="hold" grpId="1" nodeType="withEffect">
                                  <p:stCondLst>
                                    <p:cond delay="0"/>
                                  </p:stCondLst>
                                  <p:childTnLst>
                                    <p:animEffect transition="out" filter="wipe(down)">
                                      <p:cBhvr>
                                        <p:cTn id="167" dur="500"/>
                                        <p:tgtEl>
                                          <p:spTgt spid="205887"/>
                                        </p:tgtEl>
                                      </p:cBhvr>
                                    </p:animEffect>
                                    <p:set>
                                      <p:cBhvr>
                                        <p:cTn id="168" dur="1" fill="hold">
                                          <p:stCondLst>
                                            <p:cond delay="499"/>
                                          </p:stCondLst>
                                        </p:cTn>
                                        <p:tgtEl>
                                          <p:spTgt spid="205887"/>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2" presetClass="exit" presetSubtype="4" fill="hold" nodeType="clickEffect">
                                  <p:stCondLst>
                                    <p:cond delay="0"/>
                                  </p:stCondLst>
                                  <p:childTnLst>
                                    <p:animEffect transition="out" filter="wipe(down)">
                                      <p:cBhvr>
                                        <p:cTn id="172" dur="500"/>
                                        <p:tgtEl>
                                          <p:spTgt spid="205857"/>
                                        </p:tgtEl>
                                      </p:cBhvr>
                                    </p:animEffect>
                                    <p:set>
                                      <p:cBhvr>
                                        <p:cTn id="173" dur="1" fill="hold">
                                          <p:stCondLst>
                                            <p:cond delay="499"/>
                                          </p:stCondLst>
                                        </p:cTn>
                                        <p:tgtEl>
                                          <p:spTgt spid="205857"/>
                                        </p:tgtEl>
                                        <p:attrNameLst>
                                          <p:attrName>style.visibility</p:attrName>
                                        </p:attrNameLst>
                                      </p:cBhvr>
                                      <p:to>
                                        <p:strVal val="hidden"/>
                                      </p:to>
                                    </p:set>
                                  </p:childTnLst>
                                </p:cTn>
                              </p:par>
                              <p:par>
                                <p:cTn id="174" presetID="22" presetClass="entr" presetSubtype="4" fill="hold" nodeType="withEffect">
                                  <p:stCondLst>
                                    <p:cond delay="0"/>
                                  </p:stCondLst>
                                  <p:childTnLst>
                                    <p:set>
                                      <p:cBhvr>
                                        <p:cTn id="175" dur="1" fill="hold">
                                          <p:stCondLst>
                                            <p:cond delay="0"/>
                                          </p:stCondLst>
                                        </p:cTn>
                                        <p:tgtEl>
                                          <p:spTgt spid="205896"/>
                                        </p:tgtEl>
                                        <p:attrNameLst>
                                          <p:attrName>style.visibility</p:attrName>
                                        </p:attrNameLst>
                                      </p:cBhvr>
                                      <p:to>
                                        <p:strVal val="visible"/>
                                      </p:to>
                                    </p:set>
                                    <p:animEffect transition="in" filter="wipe(down)">
                                      <p:cBhvr>
                                        <p:cTn id="176" dur="500"/>
                                        <p:tgtEl>
                                          <p:spTgt spid="205896"/>
                                        </p:tgtEl>
                                      </p:cBhvr>
                                    </p:animEffect>
                                  </p:childTnLst>
                                </p:cTn>
                              </p:par>
                              <p:par>
                                <p:cTn id="177" presetID="22" presetClass="entr" presetSubtype="4" fill="hold" grpId="2" nodeType="withEffect">
                                  <p:stCondLst>
                                    <p:cond delay="0"/>
                                  </p:stCondLst>
                                  <p:childTnLst>
                                    <p:set>
                                      <p:cBhvr>
                                        <p:cTn id="178" dur="1" fill="hold">
                                          <p:stCondLst>
                                            <p:cond delay="0"/>
                                          </p:stCondLst>
                                        </p:cTn>
                                        <p:tgtEl>
                                          <p:spTgt spid="205886"/>
                                        </p:tgtEl>
                                        <p:attrNameLst>
                                          <p:attrName>style.visibility</p:attrName>
                                        </p:attrNameLst>
                                      </p:cBhvr>
                                      <p:to>
                                        <p:strVal val="visible"/>
                                      </p:to>
                                    </p:set>
                                    <p:animEffect transition="in" filter="wipe(down)">
                                      <p:cBhvr>
                                        <p:cTn id="179" dur="500"/>
                                        <p:tgtEl>
                                          <p:spTgt spid="205886"/>
                                        </p:tgtEl>
                                      </p:cBhvr>
                                    </p:animEffect>
                                  </p:childTnLst>
                                </p:cTn>
                              </p:par>
                              <p:par>
                                <p:cTn id="180" presetID="22" presetClass="entr" presetSubtype="4" fill="hold" grpId="0" nodeType="withEffect">
                                  <p:stCondLst>
                                    <p:cond delay="0"/>
                                  </p:stCondLst>
                                  <p:childTnLst>
                                    <p:set>
                                      <p:cBhvr>
                                        <p:cTn id="181" dur="1" fill="hold">
                                          <p:stCondLst>
                                            <p:cond delay="0"/>
                                          </p:stCondLst>
                                        </p:cTn>
                                        <p:tgtEl>
                                          <p:spTgt spid="205895"/>
                                        </p:tgtEl>
                                        <p:attrNameLst>
                                          <p:attrName>style.visibility</p:attrName>
                                        </p:attrNameLst>
                                      </p:cBhvr>
                                      <p:to>
                                        <p:strVal val="visible"/>
                                      </p:to>
                                    </p:set>
                                    <p:animEffect transition="in" filter="wipe(down)">
                                      <p:cBhvr>
                                        <p:cTn id="182" dur="500"/>
                                        <p:tgtEl>
                                          <p:spTgt spid="205895"/>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205897"/>
                                        </p:tgtEl>
                                        <p:attrNameLst>
                                          <p:attrName>style.visibility</p:attrName>
                                        </p:attrNameLst>
                                      </p:cBhvr>
                                      <p:to>
                                        <p:strVal val="visible"/>
                                      </p:to>
                                    </p:set>
                                    <p:animEffect transition="in" filter="wipe(down)">
                                      <p:cBhvr>
                                        <p:cTn id="187" dur="500"/>
                                        <p:tgtEl>
                                          <p:spTgt spid="205897"/>
                                        </p:tgtEl>
                                      </p:cBhvr>
                                    </p:animEffect>
                                  </p:childTnLst>
                                </p:cTn>
                              </p:par>
                              <p:par>
                                <p:cTn id="188" presetID="22" presetClass="exit" presetSubtype="4" fill="hold" nodeType="withEffect">
                                  <p:stCondLst>
                                    <p:cond delay="0"/>
                                  </p:stCondLst>
                                  <p:childTnLst>
                                    <p:animEffect transition="out" filter="wipe(down)">
                                      <p:cBhvr>
                                        <p:cTn id="189" dur="500"/>
                                        <p:tgtEl>
                                          <p:spTgt spid="205896"/>
                                        </p:tgtEl>
                                      </p:cBhvr>
                                    </p:animEffect>
                                    <p:set>
                                      <p:cBhvr>
                                        <p:cTn id="190" dur="1" fill="hold">
                                          <p:stCondLst>
                                            <p:cond delay="499"/>
                                          </p:stCondLst>
                                        </p:cTn>
                                        <p:tgtEl>
                                          <p:spTgt spid="205896"/>
                                        </p:tgtEl>
                                        <p:attrNameLst>
                                          <p:attrName>style.visibility</p:attrName>
                                        </p:attrNameLst>
                                      </p:cBhvr>
                                      <p:to>
                                        <p:strVal val="hidden"/>
                                      </p:to>
                                    </p:set>
                                  </p:childTnLst>
                                </p:cTn>
                              </p:par>
                              <p:par>
                                <p:cTn id="191" presetID="22" presetClass="exit" presetSubtype="4" fill="hold" grpId="3" nodeType="withEffect">
                                  <p:stCondLst>
                                    <p:cond delay="0"/>
                                  </p:stCondLst>
                                  <p:childTnLst>
                                    <p:animEffect transition="out" filter="wipe(down)">
                                      <p:cBhvr>
                                        <p:cTn id="192" dur="500"/>
                                        <p:tgtEl>
                                          <p:spTgt spid="205886"/>
                                        </p:tgtEl>
                                      </p:cBhvr>
                                    </p:animEffect>
                                    <p:set>
                                      <p:cBhvr>
                                        <p:cTn id="193" dur="1" fill="hold">
                                          <p:stCondLst>
                                            <p:cond delay="499"/>
                                          </p:stCondLst>
                                        </p:cTn>
                                        <p:tgtEl>
                                          <p:spTgt spid="205886"/>
                                        </p:tgtEl>
                                        <p:attrNameLst>
                                          <p:attrName>style.visibility</p:attrName>
                                        </p:attrNameLst>
                                      </p:cBhvr>
                                      <p:to>
                                        <p:strVal val="hidden"/>
                                      </p:to>
                                    </p:set>
                                  </p:childTnLst>
                                </p:cTn>
                              </p:par>
                              <p:par>
                                <p:cTn id="194" presetID="22" presetClass="exit" presetSubtype="4" fill="hold" grpId="1" nodeType="withEffect">
                                  <p:stCondLst>
                                    <p:cond delay="0"/>
                                  </p:stCondLst>
                                  <p:childTnLst>
                                    <p:animEffect transition="out" filter="wipe(down)">
                                      <p:cBhvr>
                                        <p:cTn id="195" dur="500"/>
                                        <p:tgtEl>
                                          <p:spTgt spid="205895"/>
                                        </p:tgtEl>
                                      </p:cBhvr>
                                    </p:animEffect>
                                    <p:set>
                                      <p:cBhvr>
                                        <p:cTn id="196" dur="1" fill="hold">
                                          <p:stCondLst>
                                            <p:cond delay="499"/>
                                          </p:stCondLst>
                                        </p:cTn>
                                        <p:tgtEl>
                                          <p:spTgt spid="205895"/>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nodeType="clickEffect">
                                  <p:stCondLst>
                                    <p:cond delay="0"/>
                                  </p:stCondLst>
                                  <p:childTnLst>
                                    <p:animEffect transition="out" filter="wipe(down)">
                                      <p:cBhvr>
                                        <p:cTn id="200" dur="500"/>
                                        <p:tgtEl>
                                          <p:spTgt spid="205897"/>
                                        </p:tgtEl>
                                      </p:cBhvr>
                                    </p:animEffect>
                                    <p:set>
                                      <p:cBhvr>
                                        <p:cTn id="201" dur="1" fill="hold">
                                          <p:stCondLst>
                                            <p:cond delay="499"/>
                                          </p:stCondLst>
                                        </p:cTn>
                                        <p:tgtEl>
                                          <p:spTgt spid="205897"/>
                                        </p:tgtEl>
                                        <p:attrNameLst>
                                          <p:attrName>style.visibility</p:attrName>
                                        </p:attrNameLst>
                                      </p:cBhvr>
                                      <p:to>
                                        <p:strVal val="hidden"/>
                                      </p:to>
                                    </p:set>
                                  </p:childTnLst>
                                </p:cTn>
                              </p:par>
                              <p:par>
                                <p:cTn id="202" presetID="22" presetClass="entr" presetSubtype="4" fill="hold" nodeType="withEffect">
                                  <p:stCondLst>
                                    <p:cond delay="0"/>
                                  </p:stCondLst>
                                  <p:childTnLst>
                                    <p:set>
                                      <p:cBhvr>
                                        <p:cTn id="203" dur="1" fill="hold">
                                          <p:stCondLst>
                                            <p:cond delay="0"/>
                                          </p:stCondLst>
                                        </p:cTn>
                                        <p:tgtEl>
                                          <p:spTgt spid="205858"/>
                                        </p:tgtEl>
                                        <p:attrNameLst>
                                          <p:attrName>style.visibility</p:attrName>
                                        </p:attrNameLst>
                                      </p:cBhvr>
                                      <p:to>
                                        <p:strVal val="visible"/>
                                      </p:to>
                                    </p:set>
                                    <p:animEffect transition="in" filter="wipe(down)">
                                      <p:cBhvr>
                                        <p:cTn id="204" dur="500"/>
                                        <p:tgtEl>
                                          <p:spTgt spid="205858"/>
                                        </p:tgtEl>
                                      </p:cBhvr>
                                    </p:animEffect>
                                  </p:childTnLst>
                                </p:cTn>
                              </p:par>
                              <p:par>
                                <p:cTn id="205" presetID="22" presetClass="exit" presetSubtype="4" fill="hold" grpId="3" nodeType="withEffect">
                                  <p:stCondLst>
                                    <p:cond delay="0"/>
                                  </p:stCondLst>
                                  <p:childTnLst>
                                    <p:animEffect transition="out" filter="wipe(down)">
                                      <p:cBhvr>
                                        <p:cTn id="206" dur="500"/>
                                        <p:tgtEl>
                                          <p:spTgt spid="205880"/>
                                        </p:tgtEl>
                                      </p:cBhvr>
                                    </p:animEffect>
                                    <p:set>
                                      <p:cBhvr>
                                        <p:cTn id="207" dur="1" fill="hold">
                                          <p:stCondLst>
                                            <p:cond delay="499"/>
                                          </p:stCondLst>
                                        </p:cTn>
                                        <p:tgtEl>
                                          <p:spTgt spid="205880"/>
                                        </p:tgtEl>
                                        <p:attrNameLst>
                                          <p:attrName>style.visibility</p:attrName>
                                        </p:attrNameLst>
                                      </p:cBhvr>
                                      <p:to>
                                        <p:strVal val="hidden"/>
                                      </p:to>
                                    </p:set>
                                  </p:childTnLst>
                                </p:cTn>
                              </p:par>
                              <p:par>
                                <p:cTn id="208" presetID="22" presetClass="exit" presetSubtype="4" fill="hold" grpId="1" nodeType="withEffect">
                                  <p:stCondLst>
                                    <p:cond delay="0"/>
                                  </p:stCondLst>
                                  <p:childTnLst>
                                    <p:animEffect transition="out" filter="wipe(down)">
                                      <p:cBhvr>
                                        <p:cTn id="209" dur="500"/>
                                        <p:tgtEl>
                                          <p:spTgt spid="205885"/>
                                        </p:tgtEl>
                                      </p:cBhvr>
                                    </p:animEffect>
                                    <p:set>
                                      <p:cBhvr>
                                        <p:cTn id="210" dur="1" fill="hold">
                                          <p:stCondLst>
                                            <p:cond delay="499"/>
                                          </p:stCondLst>
                                        </p:cTn>
                                        <p:tgtEl>
                                          <p:spTgt spid="205885"/>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22" presetClass="exit" presetSubtype="4" fill="hold" nodeType="clickEffect">
                                  <p:stCondLst>
                                    <p:cond delay="0"/>
                                  </p:stCondLst>
                                  <p:childTnLst>
                                    <p:animEffect transition="out" filter="wipe(down)">
                                      <p:cBhvr>
                                        <p:cTn id="214" dur="500"/>
                                        <p:tgtEl>
                                          <p:spTgt spid="205858"/>
                                        </p:tgtEl>
                                      </p:cBhvr>
                                    </p:animEffect>
                                    <p:set>
                                      <p:cBhvr>
                                        <p:cTn id="215" dur="1" fill="hold">
                                          <p:stCondLst>
                                            <p:cond delay="499"/>
                                          </p:stCondLst>
                                        </p:cTn>
                                        <p:tgtEl>
                                          <p:spTgt spid="205858"/>
                                        </p:tgtEl>
                                        <p:attrNameLst>
                                          <p:attrName>style.visibility</p:attrName>
                                        </p:attrNameLst>
                                      </p:cBhvr>
                                      <p:to>
                                        <p:strVal val="hidden"/>
                                      </p:to>
                                    </p:set>
                                  </p:childTnLst>
                                </p:cTn>
                              </p:par>
                              <p:par>
                                <p:cTn id="216" presetID="22" presetClass="entr" presetSubtype="4" fill="hold" nodeType="withEffect">
                                  <p:stCondLst>
                                    <p:cond delay="0"/>
                                  </p:stCondLst>
                                  <p:childTnLst>
                                    <p:set>
                                      <p:cBhvr>
                                        <p:cTn id="217" dur="1" fill="hold">
                                          <p:stCondLst>
                                            <p:cond delay="0"/>
                                          </p:stCondLst>
                                        </p:cTn>
                                        <p:tgtEl>
                                          <p:spTgt spid="205859"/>
                                        </p:tgtEl>
                                        <p:attrNameLst>
                                          <p:attrName>style.visibility</p:attrName>
                                        </p:attrNameLst>
                                      </p:cBhvr>
                                      <p:to>
                                        <p:strVal val="visible"/>
                                      </p:to>
                                    </p:set>
                                    <p:animEffect transition="in" filter="wipe(down)">
                                      <p:cBhvr>
                                        <p:cTn id="218" dur="500"/>
                                        <p:tgtEl>
                                          <p:spTgt spid="205859"/>
                                        </p:tgtEl>
                                      </p:cBhvr>
                                    </p:animEffect>
                                  </p:childTnLst>
                                </p:cTn>
                              </p:par>
                              <p:par>
                                <p:cTn id="219" presetID="22" presetClass="exit" presetSubtype="4" fill="hold" grpId="1" nodeType="withEffect">
                                  <p:stCondLst>
                                    <p:cond delay="0"/>
                                  </p:stCondLst>
                                  <p:childTnLst>
                                    <p:animEffect transition="out" filter="wipe(down)">
                                      <p:cBhvr>
                                        <p:cTn id="220" dur="500"/>
                                        <p:tgtEl>
                                          <p:spTgt spid="205866"/>
                                        </p:tgtEl>
                                      </p:cBhvr>
                                    </p:animEffect>
                                    <p:set>
                                      <p:cBhvr>
                                        <p:cTn id="221" dur="1" fill="hold">
                                          <p:stCondLst>
                                            <p:cond delay="499"/>
                                          </p:stCondLst>
                                        </p:cTn>
                                        <p:tgtEl>
                                          <p:spTgt spid="205866"/>
                                        </p:tgtEl>
                                        <p:attrNameLst>
                                          <p:attrName>style.visibility</p:attrName>
                                        </p:attrNameLst>
                                      </p:cBhvr>
                                      <p:to>
                                        <p:strVal val="hidden"/>
                                      </p:to>
                                    </p:set>
                                  </p:childTnLst>
                                </p:cTn>
                              </p:par>
                              <p:par>
                                <p:cTn id="222" presetID="22" presetClass="exit" presetSubtype="4" fill="hold" grpId="1" nodeType="withEffect">
                                  <p:stCondLst>
                                    <p:cond delay="0"/>
                                  </p:stCondLst>
                                  <p:childTnLst>
                                    <p:animEffect transition="out" filter="wipe(down)">
                                      <p:cBhvr>
                                        <p:cTn id="223" dur="500"/>
                                        <p:tgtEl>
                                          <p:spTgt spid="205881"/>
                                        </p:tgtEl>
                                      </p:cBhvr>
                                    </p:animEffect>
                                    <p:set>
                                      <p:cBhvr>
                                        <p:cTn id="224" dur="1" fill="hold">
                                          <p:stCondLst>
                                            <p:cond delay="499"/>
                                          </p:stCondLst>
                                        </p:cTn>
                                        <p:tgtEl>
                                          <p:spTgt spid="205881"/>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22" presetClass="entr" presetSubtype="4" fill="hold" grpId="0" nodeType="clickEffect">
                                  <p:stCondLst>
                                    <p:cond delay="0"/>
                                  </p:stCondLst>
                                  <p:childTnLst>
                                    <p:set>
                                      <p:cBhvr>
                                        <p:cTn id="228" dur="1" fill="hold">
                                          <p:stCondLst>
                                            <p:cond delay="0"/>
                                          </p:stCondLst>
                                        </p:cTn>
                                        <p:tgtEl>
                                          <p:spTgt spid="205898"/>
                                        </p:tgtEl>
                                        <p:attrNameLst>
                                          <p:attrName>style.visibility</p:attrName>
                                        </p:attrNameLst>
                                      </p:cBhvr>
                                      <p:to>
                                        <p:strVal val="visible"/>
                                      </p:to>
                                    </p:set>
                                    <p:animEffect transition="in" filter="wipe(down)">
                                      <p:cBhvr>
                                        <p:cTn id="229" dur="500"/>
                                        <p:tgtEl>
                                          <p:spTgt spid="205898"/>
                                        </p:tgtEl>
                                      </p:cBhvr>
                                    </p:animEffect>
                                  </p:childTnLst>
                                </p:cTn>
                              </p:par>
                              <p:par>
                                <p:cTn id="230" presetID="22" presetClass="entr" presetSubtype="4" fill="hold" grpId="2" nodeType="withEffect">
                                  <p:stCondLst>
                                    <p:cond delay="0"/>
                                  </p:stCondLst>
                                  <p:childTnLst>
                                    <p:set>
                                      <p:cBhvr>
                                        <p:cTn id="231" dur="1" fill="hold">
                                          <p:stCondLst>
                                            <p:cond delay="0"/>
                                          </p:stCondLst>
                                        </p:cTn>
                                        <p:tgtEl>
                                          <p:spTgt spid="205866"/>
                                        </p:tgtEl>
                                        <p:attrNameLst>
                                          <p:attrName>style.visibility</p:attrName>
                                        </p:attrNameLst>
                                      </p:cBhvr>
                                      <p:to>
                                        <p:strVal val="visible"/>
                                      </p:to>
                                    </p:set>
                                    <p:animEffect transition="in" filter="wipe(down)">
                                      <p:cBhvr>
                                        <p:cTn id="232" dur="500"/>
                                        <p:tgtEl>
                                          <p:spTgt spid="205866"/>
                                        </p:tgtEl>
                                      </p:cBhvr>
                                    </p:animEffect>
                                  </p:childTnLst>
                                </p:cTn>
                              </p:par>
                              <p:par>
                                <p:cTn id="233" presetID="22" presetClass="exit" presetSubtype="4" fill="hold" nodeType="withEffect">
                                  <p:stCondLst>
                                    <p:cond delay="0"/>
                                  </p:stCondLst>
                                  <p:childTnLst>
                                    <p:animEffect transition="out" filter="wipe(down)">
                                      <p:cBhvr>
                                        <p:cTn id="234" dur="500"/>
                                        <p:tgtEl>
                                          <p:spTgt spid="205859"/>
                                        </p:tgtEl>
                                      </p:cBhvr>
                                    </p:animEffect>
                                    <p:set>
                                      <p:cBhvr>
                                        <p:cTn id="235" dur="1" fill="hold">
                                          <p:stCondLst>
                                            <p:cond delay="499"/>
                                          </p:stCondLst>
                                        </p:cTn>
                                        <p:tgtEl>
                                          <p:spTgt spid="205859"/>
                                        </p:tgtEl>
                                        <p:attrNameLst>
                                          <p:attrName>style.visibility</p:attrName>
                                        </p:attrNameLst>
                                      </p:cBhvr>
                                      <p:to>
                                        <p:strVal val="hidden"/>
                                      </p:to>
                                    </p:set>
                                  </p:childTnLst>
                                </p:cTn>
                              </p:par>
                              <p:par>
                                <p:cTn id="236" presetID="22" presetClass="entr" presetSubtype="4" fill="hold" nodeType="withEffect">
                                  <p:stCondLst>
                                    <p:cond delay="0"/>
                                  </p:stCondLst>
                                  <p:childTnLst>
                                    <p:set>
                                      <p:cBhvr>
                                        <p:cTn id="237" dur="1" fill="hold">
                                          <p:stCondLst>
                                            <p:cond delay="0"/>
                                          </p:stCondLst>
                                        </p:cTn>
                                        <p:tgtEl>
                                          <p:spTgt spid="205860"/>
                                        </p:tgtEl>
                                        <p:attrNameLst>
                                          <p:attrName>style.visibility</p:attrName>
                                        </p:attrNameLst>
                                      </p:cBhvr>
                                      <p:to>
                                        <p:strVal val="visible"/>
                                      </p:to>
                                    </p:set>
                                    <p:animEffect transition="in" filter="wipe(down)">
                                      <p:cBhvr>
                                        <p:cTn id="238" dur="500"/>
                                        <p:tgtEl>
                                          <p:spTgt spid="205860"/>
                                        </p:tgtEl>
                                      </p:cBhvr>
                                    </p:animEffect>
                                  </p:childTnLst>
                                </p:cTn>
                              </p:par>
                              <p:par>
                                <p:cTn id="239" presetID="22" presetClass="entr" presetSubtype="4" fill="hold" grpId="0" nodeType="withEffect">
                                  <p:stCondLst>
                                    <p:cond delay="0"/>
                                  </p:stCondLst>
                                  <p:childTnLst>
                                    <p:set>
                                      <p:cBhvr>
                                        <p:cTn id="240" dur="1" fill="hold">
                                          <p:stCondLst>
                                            <p:cond delay="0"/>
                                          </p:stCondLst>
                                        </p:cTn>
                                        <p:tgtEl>
                                          <p:spTgt spid="205875"/>
                                        </p:tgtEl>
                                        <p:attrNameLst>
                                          <p:attrName>style.visibility</p:attrName>
                                        </p:attrNameLst>
                                      </p:cBhvr>
                                      <p:to>
                                        <p:strVal val="visible"/>
                                      </p:to>
                                    </p:set>
                                    <p:animEffect transition="in" filter="wipe(down)">
                                      <p:cBhvr>
                                        <p:cTn id="241" dur="500"/>
                                        <p:tgtEl>
                                          <p:spTgt spid="205875"/>
                                        </p:tgtEl>
                                      </p:cBhvr>
                                    </p:animEffect>
                                  </p:childTnLst>
                                </p:cTn>
                              </p:par>
                            </p:childTnLst>
                          </p:cTn>
                        </p:par>
                      </p:childTnLst>
                    </p:cTn>
                  </p:par>
                  <p:par>
                    <p:cTn id="242" fill="hold">
                      <p:stCondLst>
                        <p:cond delay="indefinite"/>
                      </p:stCondLst>
                      <p:childTnLst>
                        <p:par>
                          <p:cTn id="243" fill="hold">
                            <p:stCondLst>
                              <p:cond delay="0"/>
                            </p:stCondLst>
                            <p:childTnLst>
                              <p:par>
                                <p:cTn id="244" presetID="22" presetClass="exit" presetSubtype="4" fill="hold" nodeType="clickEffect">
                                  <p:stCondLst>
                                    <p:cond delay="0"/>
                                  </p:stCondLst>
                                  <p:childTnLst>
                                    <p:animEffect transition="out" filter="wipe(down)">
                                      <p:cBhvr>
                                        <p:cTn id="245" dur="500"/>
                                        <p:tgtEl>
                                          <p:spTgt spid="205860"/>
                                        </p:tgtEl>
                                      </p:cBhvr>
                                    </p:animEffect>
                                    <p:set>
                                      <p:cBhvr>
                                        <p:cTn id="246" dur="1" fill="hold">
                                          <p:stCondLst>
                                            <p:cond delay="499"/>
                                          </p:stCondLst>
                                        </p:cTn>
                                        <p:tgtEl>
                                          <p:spTgt spid="205860"/>
                                        </p:tgtEl>
                                        <p:attrNameLst>
                                          <p:attrName>style.visibility</p:attrName>
                                        </p:attrNameLst>
                                      </p:cBhvr>
                                      <p:to>
                                        <p:strVal val="hidden"/>
                                      </p:to>
                                    </p:set>
                                  </p:childTnLst>
                                </p:cTn>
                              </p:par>
                              <p:par>
                                <p:cTn id="247" presetID="22" presetClass="entr" presetSubtype="4" fill="hold" nodeType="withEffect">
                                  <p:stCondLst>
                                    <p:cond delay="0"/>
                                  </p:stCondLst>
                                  <p:childTnLst>
                                    <p:set>
                                      <p:cBhvr>
                                        <p:cTn id="248" dur="1" fill="hold">
                                          <p:stCondLst>
                                            <p:cond delay="0"/>
                                          </p:stCondLst>
                                        </p:cTn>
                                        <p:tgtEl>
                                          <p:spTgt spid="205901"/>
                                        </p:tgtEl>
                                        <p:attrNameLst>
                                          <p:attrName>style.visibility</p:attrName>
                                        </p:attrNameLst>
                                      </p:cBhvr>
                                      <p:to>
                                        <p:strVal val="visible"/>
                                      </p:to>
                                    </p:set>
                                    <p:animEffect transition="in" filter="wipe(down)">
                                      <p:cBhvr>
                                        <p:cTn id="249" dur="500"/>
                                        <p:tgtEl>
                                          <p:spTgt spid="205901"/>
                                        </p:tgtEl>
                                      </p:cBhvr>
                                    </p:animEffect>
                                  </p:childTnLst>
                                </p:cTn>
                              </p:par>
                              <p:par>
                                <p:cTn id="250" presetID="22" presetClass="entr" presetSubtype="4" fill="hold" grpId="0" nodeType="withEffect">
                                  <p:stCondLst>
                                    <p:cond delay="0"/>
                                  </p:stCondLst>
                                  <p:childTnLst>
                                    <p:set>
                                      <p:cBhvr>
                                        <p:cTn id="251" dur="1" fill="hold">
                                          <p:stCondLst>
                                            <p:cond delay="0"/>
                                          </p:stCondLst>
                                        </p:cTn>
                                        <p:tgtEl>
                                          <p:spTgt spid="205900"/>
                                        </p:tgtEl>
                                        <p:attrNameLst>
                                          <p:attrName>style.visibility</p:attrName>
                                        </p:attrNameLst>
                                      </p:cBhvr>
                                      <p:to>
                                        <p:strVal val="visible"/>
                                      </p:to>
                                    </p:set>
                                    <p:animEffect transition="in" filter="wipe(down)">
                                      <p:cBhvr>
                                        <p:cTn id="252" dur="500"/>
                                        <p:tgtEl>
                                          <p:spTgt spid="205900"/>
                                        </p:tgtEl>
                                      </p:cBhvr>
                                    </p:animEffect>
                                  </p:childTnLst>
                                </p:cTn>
                              </p:par>
                              <p:par>
                                <p:cTn id="253" presetID="22" presetClass="entr" presetSubtype="4" fill="hold" grpId="0" nodeType="withEffect">
                                  <p:stCondLst>
                                    <p:cond delay="0"/>
                                  </p:stCondLst>
                                  <p:childTnLst>
                                    <p:set>
                                      <p:cBhvr>
                                        <p:cTn id="254" dur="1" fill="hold">
                                          <p:stCondLst>
                                            <p:cond delay="0"/>
                                          </p:stCondLst>
                                        </p:cTn>
                                        <p:tgtEl>
                                          <p:spTgt spid="205899"/>
                                        </p:tgtEl>
                                        <p:attrNameLst>
                                          <p:attrName>style.visibility</p:attrName>
                                        </p:attrNameLst>
                                      </p:cBhvr>
                                      <p:to>
                                        <p:strVal val="visible"/>
                                      </p:to>
                                    </p:set>
                                    <p:animEffect transition="in" filter="wipe(down)">
                                      <p:cBhvr>
                                        <p:cTn id="255" dur="500"/>
                                        <p:tgtEl>
                                          <p:spTgt spid="205899"/>
                                        </p:tgtEl>
                                      </p:cBhvr>
                                    </p:animEffect>
                                  </p:childTnLst>
                                </p:cTn>
                              </p:par>
                            </p:childTnLst>
                          </p:cTn>
                        </p:par>
                      </p:childTnLst>
                    </p:cTn>
                  </p:par>
                  <p:par>
                    <p:cTn id="256" fill="hold">
                      <p:stCondLst>
                        <p:cond delay="indefinite"/>
                      </p:stCondLst>
                      <p:childTnLst>
                        <p:par>
                          <p:cTn id="257" fill="hold">
                            <p:stCondLst>
                              <p:cond delay="0"/>
                            </p:stCondLst>
                            <p:childTnLst>
                              <p:par>
                                <p:cTn id="258" presetID="22" presetClass="entr" presetSubtype="4" fill="hold" nodeType="clickEffect">
                                  <p:stCondLst>
                                    <p:cond delay="0"/>
                                  </p:stCondLst>
                                  <p:childTnLst>
                                    <p:set>
                                      <p:cBhvr>
                                        <p:cTn id="259" dur="1" fill="hold">
                                          <p:stCondLst>
                                            <p:cond delay="0"/>
                                          </p:stCondLst>
                                        </p:cTn>
                                        <p:tgtEl>
                                          <p:spTgt spid="205902"/>
                                        </p:tgtEl>
                                        <p:attrNameLst>
                                          <p:attrName>style.visibility</p:attrName>
                                        </p:attrNameLst>
                                      </p:cBhvr>
                                      <p:to>
                                        <p:strVal val="visible"/>
                                      </p:to>
                                    </p:set>
                                    <p:animEffect transition="in" filter="wipe(down)">
                                      <p:cBhvr>
                                        <p:cTn id="260" dur="500"/>
                                        <p:tgtEl>
                                          <p:spTgt spid="205902"/>
                                        </p:tgtEl>
                                      </p:cBhvr>
                                    </p:animEffect>
                                  </p:childTnLst>
                                </p:cTn>
                              </p:par>
                              <p:par>
                                <p:cTn id="261" presetID="22" presetClass="exit" presetSubtype="4" fill="hold" grpId="1" nodeType="withEffect">
                                  <p:stCondLst>
                                    <p:cond delay="0"/>
                                  </p:stCondLst>
                                  <p:childTnLst>
                                    <p:animEffect transition="out" filter="wipe(down)">
                                      <p:cBhvr>
                                        <p:cTn id="262" dur="500"/>
                                        <p:tgtEl>
                                          <p:spTgt spid="205899"/>
                                        </p:tgtEl>
                                      </p:cBhvr>
                                    </p:animEffect>
                                    <p:set>
                                      <p:cBhvr>
                                        <p:cTn id="263" dur="1" fill="hold">
                                          <p:stCondLst>
                                            <p:cond delay="499"/>
                                          </p:stCondLst>
                                        </p:cTn>
                                        <p:tgtEl>
                                          <p:spTgt spid="205899"/>
                                        </p:tgtEl>
                                        <p:attrNameLst>
                                          <p:attrName>style.visibility</p:attrName>
                                        </p:attrNameLst>
                                      </p:cBhvr>
                                      <p:to>
                                        <p:strVal val="hidden"/>
                                      </p:to>
                                    </p:set>
                                  </p:childTnLst>
                                </p:cTn>
                              </p:par>
                              <p:par>
                                <p:cTn id="264" presetID="22" presetClass="exit" presetSubtype="4" fill="hold" grpId="1" nodeType="withEffect">
                                  <p:stCondLst>
                                    <p:cond delay="0"/>
                                  </p:stCondLst>
                                  <p:childTnLst>
                                    <p:animEffect transition="out" filter="wipe(down)">
                                      <p:cBhvr>
                                        <p:cTn id="265" dur="500"/>
                                        <p:tgtEl>
                                          <p:spTgt spid="205900"/>
                                        </p:tgtEl>
                                      </p:cBhvr>
                                    </p:animEffect>
                                    <p:set>
                                      <p:cBhvr>
                                        <p:cTn id="266" dur="1" fill="hold">
                                          <p:stCondLst>
                                            <p:cond delay="499"/>
                                          </p:stCondLst>
                                        </p:cTn>
                                        <p:tgtEl>
                                          <p:spTgt spid="205900"/>
                                        </p:tgtEl>
                                        <p:attrNameLst>
                                          <p:attrName>style.visibility</p:attrName>
                                        </p:attrNameLst>
                                      </p:cBhvr>
                                      <p:to>
                                        <p:strVal val="hidden"/>
                                      </p:to>
                                    </p:set>
                                  </p:childTnLst>
                                </p:cTn>
                              </p:par>
                              <p:par>
                                <p:cTn id="267" presetID="22" presetClass="exit" presetSubtype="4" fill="hold" nodeType="withEffect">
                                  <p:stCondLst>
                                    <p:cond delay="0"/>
                                  </p:stCondLst>
                                  <p:childTnLst>
                                    <p:animEffect transition="out" filter="wipe(down)">
                                      <p:cBhvr>
                                        <p:cTn id="268" dur="500"/>
                                        <p:tgtEl>
                                          <p:spTgt spid="205901"/>
                                        </p:tgtEl>
                                      </p:cBhvr>
                                    </p:animEffect>
                                    <p:set>
                                      <p:cBhvr>
                                        <p:cTn id="269" dur="1" fill="hold">
                                          <p:stCondLst>
                                            <p:cond delay="499"/>
                                          </p:stCondLst>
                                        </p:cTn>
                                        <p:tgtEl>
                                          <p:spTgt spid="205901"/>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22" presetClass="exit" presetSubtype="4" fill="hold" nodeType="clickEffect">
                                  <p:stCondLst>
                                    <p:cond delay="0"/>
                                  </p:stCondLst>
                                  <p:childTnLst>
                                    <p:animEffect transition="out" filter="wipe(down)">
                                      <p:cBhvr>
                                        <p:cTn id="273" dur="500"/>
                                        <p:tgtEl>
                                          <p:spTgt spid="205902"/>
                                        </p:tgtEl>
                                      </p:cBhvr>
                                    </p:animEffect>
                                    <p:set>
                                      <p:cBhvr>
                                        <p:cTn id="274" dur="1" fill="hold">
                                          <p:stCondLst>
                                            <p:cond delay="499"/>
                                          </p:stCondLst>
                                        </p:cTn>
                                        <p:tgtEl>
                                          <p:spTgt spid="205902"/>
                                        </p:tgtEl>
                                        <p:attrNameLst>
                                          <p:attrName>style.visibility</p:attrName>
                                        </p:attrNameLst>
                                      </p:cBhvr>
                                      <p:to>
                                        <p:strVal val="hidden"/>
                                      </p:to>
                                    </p:set>
                                  </p:childTnLst>
                                </p:cTn>
                              </p:par>
                              <p:par>
                                <p:cTn id="275" presetID="22" presetClass="entr" presetSubtype="4" fill="hold" nodeType="withEffect">
                                  <p:stCondLst>
                                    <p:cond delay="0"/>
                                  </p:stCondLst>
                                  <p:childTnLst>
                                    <p:set>
                                      <p:cBhvr>
                                        <p:cTn id="276" dur="1" fill="hold">
                                          <p:stCondLst>
                                            <p:cond delay="0"/>
                                          </p:stCondLst>
                                        </p:cTn>
                                        <p:tgtEl>
                                          <p:spTgt spid="205845"/>
                                        </p:tgtEl>
                                        <p:attrNameLst>
                                          <p:attrName>style.visibility</p:attrName>
                                        </p:attrNameLst>
                                      </p:cBhvr>
                                      <p:to>
                                        <p:strVal val="visible"/>
                                      </p:to>
                                    </p:set>
                                    <p:animEffect transition="in" filter="wipe(down)">
                                      <p:cBhvr>
                                        <p:cTn id="277" dur="500"/>
                                        <p:tgtEl>
                                          <p:spTgt spid="205845"/>
                                        </p:tgtEl>
                                      </p:cBhvr>
                                    </p:animEffect>
                                  </p:childTnLst>
                                </p:cTn>
                              </p:par>
                              <p:par>
                                <p:cTn id="278" presetID="22" presetClass="entr" presetSubtype="4" fill="hold" nodeType="withEffect">
                                  <p:stCondLst>
                                    <p:cond delay="0"/>
                                  </p:stCondLst>
                                  <p:childTnLst>
                                    <p:set>
                                      <p:cBhvr>
                                        <p:cTn id="279" dur="1" fill="hold">
                                          <p:stCondLst>
                                            <p:cond delay="0"/>
                                          </p:stCondLst>
                                        </p:cTn>
                                        <p:tgtEl>
                                          <p:spTgt spid="205899"/>
                                        </p:tgtEl>
                                        <p:attrNameLst>
                                          <p:attrName>style.visibility</p:attrName>
                                        </p:attrNameLst>
                                      </p:cBhvr>
                                      <p:to>
                                        <p:strVal val="visible"/>
                                      </p:to>
                                    </p:set>
                                    <p:animEffect transition="in" filter="wipe(down)">
                                      <p:cBhvr>
                                        <p:cTn id="280" dur="500"/>
                                        <p:tgtEl>
                                          <p:spTgt spid="205899"/>
                                        </p:tgtEl>
                                      </p:cBhvr>
                                    </p:animEffect>
                                  </p:childTnLst>
                                </p:cTn>
                              </p:par>
                              <p:par>
                                <p:cTn id="281" presetID="22" presetClass="entr" presetSubtype="4" fill="hold" nodeType="withEffect">
                                  <p:stCondLst>
                                    <p:cond delay="0"/>
                                  </p:stCondLst>
                                  <p:childTnLst>
                                    <p:set>
                                      <p:cBhvr>
                                        <p:cTn id="282" dur="1" fill="hold">
                                          <p:stCondLst>
                                            <p:cond delay="0"/>
                                          </p:stCondLst>
                                        </p:cTn>
                                        <p:tgtEl>
                                          <p:spTgt spid="205903"/>
                                        </p:tgtEl>
                                        <p:attrNameLst>
                                          <p:attrName>style.visibility</p:attrName>
                                        </p:attrNameLst>
                                      </p:cBhvr>
                                      <p:to>
                                        <p:strVal val="visible"/>
                                      </p:to>
                                    </p:set>
                                    <p:animEffect transition="in" filter="wipe(down)">
                                      <p:cBhvr>
                                        <p:cTn id="283" dur="500"/>
                                        <p:tgtEl>
                                          <p:spTgt spid="205903"/>
                                        </p:tgtEl>
                                      </p:cBhvr>
                                    </p:animEffect>
                                  </p:childTnLst>
                                </p:cTn>
                              </p:par>
                            </p:childTnLst>
                          </p:cTn>
                        </p:par>
                      </p:childTnLst>
                    </p:cTn>
                  </p:par>
                  <p:par>
                    <p:cTn id="284" fill="hold">
                      <p:stCondLst>
                        <p:cond delay="indefinite"/>
                      </p:stCondLst>
                      <p:childTnLst>
                        <p:par>
                          <p:cTn id="285" fill="hold">
                            <p:stCondLst>
                              <p:cond delay="0"/>
                            </p:stCondLst>
                            <p:childTnLst>
                              <p:par>
                                <p:cTn id="286" presetID="22" presetClass="entr" presetSubtype="4" fill="hold" nodeType="clickEffect">
                                  <p:stCondLst>
                                    <p:cond delay="0"/>
                                  </p:stCondLst>
                                  <p:childTnLst>
                                    <p:set>
                                      <p:cBhvr>
                                        <p:cTn id="287" dur="1" fill="hold">
                                          <p:stCondLst>
                                            <p:cond delay="0"/>
                                          </p:stCondLst>
                                        </p:cTn>
                                        <p:tgtEl>
                                          <p:spTgt spid="205879"/>
                                        </p:tgtEl>
                                        <p:attrNameLst>
                                          <p:attrName>style.visibility</p:attrName>
                                        </p:attrNameLst>
                                      </p:cBhvr>
                                      <p:to>
                                        <p:strVal val="visible"/>
                                      </p:to>
                                    </p:set>
                                    <p:animEffect transition="in" filter="wipe(down)">
                                      <p:cBhvr>
                                        <p:cTn id="288" dur="500"/>
                                        <p:tgtEl>
                                          <p:spTgt spid="205879"/>
                                        </p:tgtEl>
                                      </p:cBhvr>
                                    </p:animEffect>
                                  </p:childTnLst>
                                </p:cTn>
                              </p:par>
                            </p:childTnLst>
                          </p:cTn>
                        </p:par>
                      </p:childTnLst>
                    </p:cTn>
                  </p:par>
                  <p:par>
                    <p:cTn id="289" fill="hold">
                      <p:stCondLst>
                        <p:cond delay="indefinite"/>
                      </p:stCondLst>
                      <p:childTnLst>
                        <p:par>
                          <p:cTn id="290" fill="hold">
                            <p:stCondLst>
                              <p:cond delay="0"/>
                            </p:stCondLst>
                            <p:childTnLst>
                              <p:par>
                                <p:cTn id="291" presetID="22" presetClass="exit" presetSubtype="4" fill="hold" nodeType="clickEffect">
                                  <p:stCondLst>
                                    <p:cond delay="0"/>
                                  </p:stCondLst>
                                  <p:childTnLst>
                                    <p:animEffect transition="out" filter="wipe(down)">
                                      <p:cBhvr>
                                        <p:cTn id="292" dur="500"/>
                                        <p:tgtEl>
                                          <p:spTgt spid="205845"/>
                                        </p:tgtEl>
                                      </p:cBhvr>
                                    </p:animEffect>
                                    <p:set>
                                      <p:cBhvr>
                                        <p:cTn id="293" dur="1" fill="hold">
                                          <p:stCondLst>
                                            <p:cond delay="499"/>
                                          </p:stCondLst>
                                        </p:cTn>
                                        <p:tgtEl>
                                          <p:spTgt spid="205845"/>
                                        </p:tgtEl>
                                        <p:attrNameLst>
                                          <p:attrName>style.visibility</p:attrName>
                                        </p:attrNameLst>
                                      </p:cBhvr>
                                      <p:to>
                                        <p:strVal val="hidden"/>
                                      </p:to>
                                    </p:set>
                                  </p:childTnLst>
                                </p:cTn>
                              </p:par>
                              <p:par>
                                <p:cTn id="294" presetID="22" presetClass="entr" presetSubtype="4" fill="hold" nodeType="withEffect">
                                  <p:stCondLst>
                                    <p:cond delay="0"/>
                                  </p:stCondLst>
                                  <p:childTnLst>
                                    <p:set>
                                      <p:cBhvr>
                                        <p:cTn id="295" dur="1" fill="hold">
                                          <p:stCondLst>
                                            <p:cond delay="0"/>
                                          </p:stCondLst>
                                        </p:cTn>
                                        <p:tgtEl>
                                          <p:spTgt spid="205846"/>
                                        </p:tgtEl>
                                        <p:attrNameLst>
                                          <p:attrName>style.visibility</p:attrName>
                                        </p:attrNameLst>
                                      </p:cBhvr>
                                      <p:to>
                                        <p:strVal val="visible"/>
                                      </p:to>
                                    </p:set>
                                    <p:animEffect transition="in" filter="wipe(down)">
                                      <p:cBhvr>
                                        <p:cTn id="296" dur="500"/>
                                        <p:tgtEl>
                                          <p:spTgt spid="205846"/>
                                        </p:tgtEl>
                                      </p:cBhvr>
                                    </p:animEffect>
                                  </p:childTnLst>
                                </p:cTn>
                              </p:par>
                              <p:par>
                                <p:cTn id="297" presetID="22" presetClass="entr" presetSubtype="4" fill="hold" nodeType="withEffect">
                                  <p:stCondLst>
                                    <p:cond delay="0"/>
                                  </p:stCondLst>
                                  <p:childTnLst>
                                    <p:set>
                                      <p:cBhvr>
                                        <p:cTn id="298" dur="1" fill="hold">
                                          <p:stCondLst>
                                            <p:cond delay="0"/>
                                          </p:stCondLst>
                                        </p:cTn>
                                        <p:tgtEl>
                                          <p:spTgt spid="205877"/>
                                        </p:tgtEl>
                                        <p:attrNameLst>
                                          <p:attrName>style.visibility</p:attrName>
                                        </p:attrNameLst>
                                      </p:cBhvr>
                                      <p:to>
                                        <p:strVal val="visible"/>
                                      </p:to>
                                    </p:set>
                                    <p:animEffect transition="in" filter="wipe(down)">
                                      <p:cBhvr>
                                        <p:cTn id="299" dur="500"/>
                                        <p:tgtEl>
                                          <p:spTgt spid="205877"/>
                                        </p:tgtEl>
                                      </p:cBhvr>
                                    </p:animEffect>
                                  </p:childTnLst>
                                </p:cTn>
                              </p:par>
                              <p:par>
                                <p:cTn id="300" presetID="22" presetClass="entr" presetSubtype="4" fill="hold" nodeType="withEffect">
                                  <p:stCondLst>
                                    <p:cond delay="0"/>
                                  </p:stCondLst>
                                  <p:childTnLst>
                                    <p:set>
                                      <p:cBhvr>
                                        <p:cTn id="301" dur="1" fill="hold">
                                          <p:stCondLst>
                                            <p:cond delay="0"/>
                                          </p:stCondLst>
                                        </p:cTn>
                                        <p:tgtEl>
                                          <p:spTgt spid="205923"/>
                                        </p:tgtEl>
                                        <p:attrNameLst>
                                          <p:attrName>style.visibility</p:attrName>
                                        </p:attrNameLst>
                                      </p:cBhvr>
                                      <p:to>
                                        <p:strVal val="visible"/>
                                      </p:to>
                                    </p:set>
                                    <p:animEffect transition="in" filter="wipe(down)">
                                      <p:cBhvr>
                                        <p:cTn id="302" dur="500"/>
                                        <p:tgtEl>
                                          <p:spTgt spid="205923"/>
                                        </p:tgtEl>
                                      </p:cBhvr>
                                    </p:animEffect>
                                  </p:childTnLst>
                                </p:cTn>
                              </p:par>
                              <p:par>
                                <p:cTn id="303" presetID="22" presetClass="entr" presetSubtype="4" fill="hold" nodeType="withEffect">
                                  <p:stCondLst>
                                    <p:cond delay="0"/>
                                  </p:stCondLst>
                                  <p:childTnLst>
                                    <p:set>
                                      <p:cBhvr>
                                        <p:cTn id="304" dur="1" fill="hold">
                                          <p:stCondLst>
                                            <p:cond delay="0"/>
                                          </p:stCondLst>
                                        </p:cTn>
                                        <p:tgtEl>
                                          <p:spTgt spid="205924"/>
                                        </p:tgtEl>
                                        <p:attrNameLst>
                                          <p:attrName>style.visibility</p:attrName>
                                        </p:attrNameLst>
                                      </p:cBhvr>
                                      <p:to>
                                        <p:strVal val="visible"/>
                                      </p:to>
                                    </p:set>
                                    <p:animEffect transition="in" filter="wipe(down)">
                                      <p:cBhvr>
                                        <p:cTn id="305" dur="500"/>
                                        <p:tgtEl>
                                          <p:spTgt spid="205924"/>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xit" presetSubtype="4" fill="hold" nodeType="clickEffect">
                                  <p:stCondLst>
                                    <p:cond delay="0"/>
                                  </p:stCondLst>
                                  <p:childTnLst>
                                    <p:animEffect transition="out" filter="wipe(down)">
                                      <p:cBhvr>
                                        <p:cTn id="309" dur="500"/>
                                        <p:tgtEl>
                                          <p:spTgt spid="205846"/>
                                        </p:tgtEl>
                                      </p:cBhvr>
                                    </p:animEffect>
                                    <p:set>
                                      <p:cBhvr>
                                        <p:cTn id="310" dur="1" fill="hold">
                                          <p:stCondLst>
                                            <p:cond delay="499"/>
                                          </p:stCondLst>
                                        </p:cTn>
                                        <p:tgtEl>
                                          <p:spTgt spid="205846"/>
                                        </p:tgtEl>
                                        <p:attrNameLst>
                                          <p:attrName>style.visibility</p:attrName>
                                        </p:attrNameLst>
                                      </p:cBhvr>
                                      <p:to>
                                        <p:strVal val="hidden"/>
                                      </p:to>
                                    </p:set>
                                  </p:childTnLst>
                                </p:cTn>
                              </p:par>
                              <p:par>
                                <p:cTn id="311" presetID="22" presetClass="entr" presetSubtype="4" fill="hold" nodeType="withEffect">
                                  <p:stCondLst>
                                    <p:cond delay="0"/>
                                  </p:stCondLst>
                                  <p:childTnLst>
                                    <p:set>
                                      <p:cBhvr>
                                        <p:cTn id="312" dur="1" fill="hold">
                                          <p:stCondLst>
                                            <p:cond delay="0"/>
                                          </p:stCondLst>
                                        </p:cTn>
                                        <p:tgtEl>
                                          <p:spTgt spid="205847"/>
                                        </p:tgtEl>
                                        <p:attrNameLst>
                                          <p:attrName>style.visibility</p:attrName>
                                        </p:attrNameLst>
                                      </p:cBhvr>
                                      <p:to>
                                        <p:strVal val="visible"/>
                                      </p:to>
                                    </p:set>
                                    <p:animEffect transition="in" filter="wipe(down)">
                                      <p:cBhvr>
                                        <p:cTn id="313" dur="500"/>
                                        <p:tgtEl>
                                          <p:spTgt spid="205847"/>
                                        </p:tgtEl>
                                      </p:cBhvr>
                                    </p:animEffect>
                                  </p:childTnLst>
                                </p:cTn>
                              </p:par>
                              <p:par>
                                <p:cTn id="314" presetID="22" presetClass="entr" presetSubtype="4" fill="hold" grpId="0" nodeType="withEffect">
                                  <p:stCondLst>
                                    <p:cond delay="0"/>
                                  </p:stCondLst>
                                  <p:childTnLst>
                                    <p:set>
                                      <p:cBhvr>
                                        <p:cTn id="315" dur="1" fill="hold">
                                          <p:stCondLst>
                                            <p:cond delay="0"/>
                                          </p:stCondLst>
                                        </p:cTn>
                                        <p:tgtEl>
                                          <p:spTgt spid="205904"/>
                                        </p:tgtEl>
                                        <p:attrNameLst>
                                          <p:attrName>style.visibility</p:attrName>
                                        </p:attrNameLst>
                                      </p:cBhvr>
                                      <p:to>
                                        <p:strVal val="visible"/>
                                      </p:to>
                                    </p:set>
                                    <p:animEffect transition="in" filter="wipe(down)">
                                      <p:cBhvr>
                                        <p:cTn id="316" dur="500"/>
                                        <p:tgtEl>
                                          <p:spTgt spid="205904"/>
                                        </p:tgtEl>
                                      </p:cBhvr>
                                    </p:animEffect>
                                  </p:childTnLst>
                                </p:cTn>
                              </p:par>
                              <p:par>
                                <p:cTn id="317" presetID="22" presetClass="entr" presetSubtype="4" fill="hold" grpId="0" nodeType="withEffect">
                                  <p:stCondLst>
                                    <p:cond delay="0"/>
                                  </p:stCondLst>
                                  <p:childTnLst>
                                    <p:set>
                                      <p:cBhvr>
                                        <p:cTn id="318" dur="1" fill="hold">
                                          <p:stCondLst>
                                            <p:cond delay="0"/>
                                          </p:stCondLst>
                                        </p:cTn>
                                        <p:tgtEl>
                                          <p:spTgt spid="205905"/>
                                        </p:tgtEl>
                                        <p:attrNameLst>
                                          <p:attrName>style.visibility</p:attrName>
                                        </p:attrNameLst>
                                      </p:cBhvr>
                                      <p:to>
                                        <p:strVal val="visible"/>
                                      </p:to>
                                    </p:set>
                                    <p:animEffect transition="in" filter="wipe(down)">
                                      <p:cBhvr>
                                        <p:cTn id="319" dur="500"/>
                                        <p:tgtEl>
                                          <p:spTgt spid="205905"/>
                                        </p:tgtEl>
                                      </p:cBhvr>
                                    </p:animEffect>
                                  </p:childTnLst>
                                </p:cTn>
                              </p:par>
                              <p:par>
                                <p:cTn id="320" presetID="22" presetClass="entr" presetSubtype="4" fill="hold" grpId="0" nodeType="withEffect">
                                  <p:stCondLst>
                                    <p:cond delay="0"/>
                                  </p:stCondLst>
                                  <p:childTnLst>
                                    <p:set>
                                      <p:cBhvr>
                                        <p:cTn id="321" dur="1" fill="hold">
                                          <p:stCondLst>
                                            <p:cond delay="0"/>
                                          </p:stCondLst>
                                        </p:cTn>
                                        <p:tgtEl>
                                          <p:spTgt spid="205876"/>
                                        </p:tgtEl>
                                        <p:attrNameLst>
                                          <p:attrName>style.visibility</p:attrName>
                                        </p:attrNameLst>
                                      </p:cBhvr>
                                      <p:to>
                                        <p:strVal val="visible"/>
                                      </p:to>
                                    </p:set>
                                    <p:animEffect transition="in" filter="wipe(down)">
                                      <p:cBhvr>
                                        <p:cTn id="322" dur="500"/>
                                        <p:tgtEl>
                                          <p:spTgt spid="205876"/>
                                        </p:tgtEl>
                                      </p:cBhvr>
                                    </p:animEffect>
                                  </p:childTnLst>
                                </p:cTn>
                              </p:par>
                            </p:childTnLst>
                          </p:cTn>
                        </p:par>
                      </p:childTnLst>
                    </p:cTn>
                  </p:par>
                  <p:par>
                    <p:cTn id="323" fill="hold">
                      <p:stCondLst>
                        <p:cond delay="indefinite"/>
                      </p:stCondLst>
                      <p:childTnLst>
                        <p:par>
                          <p:cTn id="324" fill="hold">
                            <p:stCondLst>
                              <p:cond delay="0"/>
                            </p:stCondLst>
                            <p:childTnLst>
                              <p:par>
                                <p:cTn id="325" presetID="22" presetClass="exit" presetSubtype="4" fill="hold" nodeType="clickEffect">
                                  <p:stCondLst>
                                    <p:cond delay="0"/>
                                  </p:stCondLst>
                                  <p:childTnLst>
                                    <p:animEffect transition="out" filter="wipe(down)">
                                      <p:cBhvr>
                                        <p:cTn id="326" dur="500"/>
                                        <p:tgtEl>
                                          <p:spTgt spid="205847"/>
                                        </p:tgtEl>
                                      </p:cBhvr>
                                    </p:animEffect>
                                    <p:set>
                                      <p:cBhvr>
                                        <p:cTn id="327" dur="1" fill="hold">
                                          <p:stCondLst>
                                            <p:cond delay="499"/>
                                          </p:stCondLst>
                                        </p:cTn>
                                        <p:tgtEl>
                                          <p:spTgt spid="205847"/>
                                        </p:tgtEl>
                                        <p:attrNameLst>
                                          <p:attrName>style.visibility</p:attrName>
                                        </p:attrNameLst>
                                      </p:cBhvr>
                                      <p:to>
                                        <p:strVal val="hidden"/>
                                      </p:to>
                                    </p:set>
                                  </p:childTnLst>
                                </p:cTn>
                              </p:par>
                              <p:par>
                                <p:cTn id="328" presetID="22" presetClass="entr" presetSubtype="4" fill="hold" nodeType="withEffect">
                                  <p:stCondLst>
                                    <p:cond delay="0"/>
                                  </p:stCondLst>
                                  <p:childTnLst>
                                    <p:set>
                                      <p:cBhvr>
                                        <p:cTn id="329" dur="1" fill="hold">
                                          <p:stCondLst>
                                            <p:cond delay="0"/>
                                          </p:stCondLst>
                                        </p:cTn>
                                        <p:tgtEl>
                                          <p:spTgt spid="205913"/>
                                        </p:tgtEl>
                                        <p:attrNameLst>
                                          <p:attrName>style.visibility</p:attrName>
                                        </p:attrNameLst>
                                      </p:cBhvr>
                                      <p:to>
                                        <p:strVal val="visible"/>
                                      </p:to>
                                    </p:set>
                                    <p:animEffect transition="in" filter="wipe(down)">
                                      <p:cBhvr>
                                        <p:cTn id="330" dur="500"/>
                                        <p:tgtEl>
                                          <p:spTgt spid="205913"/>
                                        </p:tgtEl>
                                      </p:cBhvr>
                                    </p:animEffect>
                                  </p:childTnLst>
                                </p:cTn>
                              </p:par>
                              <p:par>
                                <p:cTn id="331" presetID="22" presetClass="entr" presetSubtype="4" fill="hold" grpId="0" nodeType="withEffect">
                                  <p:stCondLst>
                                    <p:cond delay="0"/>
                                  </p:stCondLst>
                                  <p:childTnLst>
                                    <p:set>
                                      <p:cBhvr>
                                        <p:cTn id="332" dur="1" fill="hold">
                                          <p:stCondLst>
                                            <p:cond delay="0"/>
                                          </p:stCondLst>
                                        </p:cTn>
                                        <p:tgtEl>
                                          <p:spTgt spid="205907"/>
                                        </p:tgtEl>
                                        <p:attrNameLst>
                                          <p:attrName>style.visibility</p:attrName>
                                        </p:attrNameLst>
                                      </p:cBhvr>
                                      <p:to>
                                        <p:strVal val="visible"/>
                                      </p:to>
                                    </p:set>
                                    <p:animEffect transition="in" filter="wipe(down)">
                                      <p:cBhvr>
                                        <p:cTn id="333" dur="500"/>
                                        <p:tgtEl>
                                          <p:spTgt spid="205907"/>
                                        </p:tgtEl>
                                      </p:cBhvr>
                                    </p:animEffect>
                                  </p:childTnLst>
                                </p:cTn>
                              </p:par>
                              <p:par>
                                <p:cTn id="334" presetID="22" presetClass="entr" presetSubtype="4" fill="hold" grpId="0" nodeType="withEffect">
                                  <p:stCondLst>
                                    <p:cond delay="0"/>
                                  </p:stCondLst>
                                  <p:childTnLst>
                                    <p:set>
                                      <p:cBhvr>
                                        <p:cTn id="335" dur="1" fill="hold">
                                          <p:stCondLst>
                                            <p:cond delay="0"/>
                                          </p:stCondLst>
                                        </p:cTn>
                                        <p:tgtEl>
                                          <p:spTgt spid="205908"/>
                                        </p:tgtEl>
                                        <p:attrNameLst>
                                          <p:attrName>style.visibility</p:attrName>
                                        </p:attrNameLst>
                                      </p:cBhvr>
                                      <p:to>
                                        <p:strVal val="visible"/>
                                      </p:to>
                                    </p:set>
                                    <p:animEffect transition="in" filter="wipe(down)">
                                      <p:cBhvr>
                                        <p:cTn id="336" dur="500"/>
                                        <p:tgtEl>
                                          <p:spTgt spid="205908"/>
                                        </p:tgtEl>
                                      </p:cBhvr>
                                    </p:animEffect>
                                  </p:childTnLst>
                                </p:cTn>
                              </p:par>
                            </p:childTnLst>
                          </p:cTn>
                        </p:par>
                      </p:childTnLst>
                    </p:cTn>
                  </p:par>
                  <p:par>
                    <p:cTn id="337" fill="hold">
                      <p:stCondLst>
                        <p:cond delay="indefinite"/>
                      </p:stCondLst>
                      <p:childTnLst>
                        <p:par>
                          <p:cTn id="338" fill="hold">
                            <p:stCondLst>
                              <p:cond delay="0"/>
                            </p:stCondLst>
                            <p:childTnLst>
                              <p:par>
                                <p:cTn id="339" presetID="22" presetClass="exit" presetSubtype="4" fill="hold" nodeType="clickEffect">
                                  <p:stCondLst>
                                    <p:cond delay="0"/>
                                  </p:stCondLst>
                                  <p:childTnLst>
                                    <p:animEffect transition="out" filter="wipe(down)">
                                      <p:cBhvr>
                                        <p:cTn id="340" dur="500"/>
                                        <p:tgtEl>
                                          <p:spTgt spid="205913"/>
                                        </p:tgtEl>
                                      </p:cBhvr>
                                    </p:animEffect>
                                    <p:set>
                                      <p:cBhvr>
                                        <p:cTn id="341" dur="1" fill="hold">
                                          <p:stCondLst>
                                            <p:cond delay="499"/>
                                          </p:stCondLst>
                                        </p:cTn>
                                        <p:tgtEl>
                                          <p:spTgt spid="205913"/>
                                        </p:tgtEl>
                                        <p:attrNameLst>
                                          <p:attrName>style.visibility</p:attrName>
                                        </p:attrNameLst>
                                      </p:cBhvr>
                                      <p:to>
                                        <p:strVal val="hidden"/>
                                      </p:to>
                                    </p:set>
                                  </p:childTnLst>
                                </p:cTn>
                              </p:par>
                              <p:par>
                                <p:cTn id="342" presetID="22" presetClass="entr" presetSubtype="4" fill="hold" nodeType="withEffect">
                                  <p:stCondLst>
                                    <p:cond delay="0"/>
                                  </p:stCondLst>
                                  <p:childTnLst>
                                    <p:set>
                                      <p:cBhvr>
                                        <p:cTn id="343" dur="1" fill="hold">
                                          <p:stCondLst>
                                            <p:cond delay="0"/>
                                          </p:stCondLst>
                                        </p:cTn>
                                        <p:tgtEl>
                                          <p:spTgt spid="205914"/>
                                        </p:tgtEl>
                                        <p:attrNameLst>
                                          <p:attrName>style.visibility</p:attrName>
                                        </p:attrNameLst>
                                      </p:cBhvr>
                                      <p:to>
                                        <p:strVal val="visible"/>
                                      </p:to>
                                    </p:set>
                                    <p:animEffect transition="in" filter="wipe(down)">
                                      <p:cBhvr>
                                        <p:cTn id="344" dur="500"/>
                                        <p:tgtEl>
                                          <p:spTgt spid="205914"/>
                                        </p:tgtEl>
                                      </p:cBhvr>
                                    </p:animEffect>
                                  </p:childTnLst>
                                </p:cTn>
                              </p:par>
                              <p:par>
                                <p:cTn id="345" presetID="22" presetClass="exit" presetSubtype="4" fill="hold" grpId="1" nodeType="withEffect">
                                  <p:stCondLst>
                                    <p:cond delay="0"/>
                                  </p:stCondLst>
                                  <p:childTnLst>
                                    <p:animEffect transition="out" filter="wipe(down)">
                                      <p:cBhvr>
                                        <p:cTn id="346" dur="500"/>
                                        <p:tgtEl>
                                          <p:spTgt spid="205907"/>
                                        </p:tgtEl>
                                      </p:cBhvr>
                                    </p:animEffect>
                                    <p:set>
                                      <p:cBhvr>
                                        <p:cTn id="347" dur="1" fill="hold">
                                          <p:stCondLst>
                                            <p:cond delay="499"/>
                                          </p:stCondLst>
                                        </p:cTn>
                                        <p:tgtEl>
                                          <p:spTgt spid="205907"/>
                                        </p:tgtEl>
                                        <p:attrNameLst>
                                          <p:attrName>style.visibility</p:attrName>
                                        </p:attrNameLst>
                                      </p:cBhvr>
                                      <p:to>
                                        <p:strVal val="hidden"/>
                                      </p:to>
                                    </p:set>
                                  </p:childTnLst>
                                </p:cTn>
                              </p:par>
                              <p:par>
                                <p:cTn id="348" presetID="22" presetClass="exit" presetSubtype="4" fill="hold" grpId="1" nodeType="withEffect">
                                  <p:stCondLst>
                                    <p:cond delay="0"/>
                                  </p:stCondLst>
                                  <p:childTnLst>
                                    <p:animEffect transition="out" filter="wipe(down)">
                                      <p:cBhvr>
                                        <p:cTn id="349" dur="500"/>
                                        <p:tgtEl>
                                          <p:spTgt spid="205908"/>
                                        </p:tgtEl>
                                      </p:cBhvr>
                                    </p:animEffect>
                                    <p:set>
                                      <p:cBhvr>
                                        <p:cTn id="350" dur="1" fill="hold">
                                          <p:stCondLst>
                                            <p:cond delay="499"/>
                                          </p:stCondLst>
                                        </p:cTn>
                                        <p:tgtEl>
                                          <p:spTgt spid="205908"/>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22" presetClass="exit" presetSubtype="4" fill="hold" nodeType="clickEffect">
                                  <p:stCondLst>
                                    <p:cond delay="0"/>
                                  </p:stCondLst>
                                  <p:childTnLst>
                                    <p:animEffect transition="out" filter="wipe(down)">
                                      <p:cBhvr>
                                        <p:cTn id="354" dur="500"/>
                                        <p:tgtEl>
                                          <p:spTgt spid="205914"/>
                                        </p:tgtEl>
                                      </p:cBhvr>
                                    </p:animEffect>
                                    <p:set>
                                      <p:cBhvr>
                                        <p:cTn id="355" dur="1" fill="hold">
                                          <p:stCondLst>
                                            <p:cond delay="499"/>
                                          </p:stCondLst>
                                        </p:cTn>
                                        <p:tgtEl>
                                          <p:spTgt spid="205914"/>
                                        </p:tgtEl>
                                        <p:attrNameLst>
                                          <p:attrName>style.visibility</p:attrName>
                                        </p:attrNameLst>
                                      </p:cBhvr>
                                      <p:to>
                                        <p:strVal val="hidden"/>
                                      </p:to>
                                    </p:set>
                                  </p:childTnLst>
                                </p:cTn>
                              </p:par>
                              <p:par>
                                <p:cTn id="356" presetID="22" presetClass="entr" presetSubtype="4" fill="hold" nodeType="withEffect">
                                  <p:stCondLst>
                                    <p:cond delay="0"/>
                                  </p:stCondLst>
                                  <p:childTnLst>
                                    <p:set>
                                      <p:cBhvr>
                                        <p:cTn id="357" dur="1" fill="hold">
                                          <p:stCondLst>
                                            <p:cond delay="0"/>
                                          </p:stCondLst>
                                        </p:cTn>
                                        <p:tgtEl>
                                          <p:spTgt spid="205915"/>
                                        </p:tgtEl>
                                        <p:attrNameLst>
                                          <p:attrName>style.visibility</p:attrName>
                                        </p:attrNameLst>
                                      </p:cBhvr>
                                      <p:to>
                                        <p:strVal val="visible"/>
                                      </p:to>
                                    </p:set>
                                    <p:animEffect transition="in" filter="wipe(down)">
                                      <p:cBhvr>
                                        <p:cTn id="358" dur="500"/>
                                        <p:tgtEl>
                                          <p:spTgt spid="205915"/>
                                        </p:tgtEl>
                                      </p:cBhvr>
                                    </p:animEffect>
                                  </p:childTnLst>
                                </p:cTn>
                              </p:par>
                              <p:par>
                                <p:cTn id="359" presetID="22" presetClass="entr" presetSubtype="4" fill="hold" grpId="2" nodeType="withEffect">
                                  <p:stCondLst>
                                    <p:cond delay="0"/>
                                  </p:stCondLst>
                                  <p:childTnLst>
                                    <p:set>
                                      <p:cBhvr>
                                        <p:cTn id="360" dur="1" fill="hold">
                                          <p:stCondLst>
                                            <p:cond delay="0"/>
                                          </p:stCondLst>
                                        </p:cTn>
                                        <p:tgtEl>
                                          <p:spTgt spid="205907"/>
                                        </p:tgtEl>
                                        <p:attrNameLst>
                                          <p:attrName>style.visibility</p:attrName>
                                        </p:attrNameLst>
                                      </p:cBhvr>
                                      <p:to>
                                        <p:strVal val="visible"/>
                                      </p:to>
                                    </p:set>
                                    <p:animEffect transition="in" filter="wipe(down)">
                                      <p:cBhvr>
                                        <p:cTn id="361" dur="500"/>
                                        <p:tgtEl>
                                          <p:spTgt spid="205907"/>
                                        </p:tgtEl>
                                      </p:cBhvr>
                                    </p:animEffect>
                                  </p:childTnLst>
                                </p:cTn>
                              </p:par>
                              <p:par>
                                <p:cTn id="362" presetID="22" presetClass="entr" presetSubtype="4" fill="hold" grpId="0" nodeType="withEffect">
                                  <p:stCondLst>
                                    <p:cond delay="0"/>
                                  </p:stCondLst>
                                  <p:childTnLst>
                                    <p:set>
                                      <p:cBhvr>
                                        <p:cTn id="363" dur="1" fill="hold">
                                          <p:stCondLst>
                                            <p:cond delay="0"/>
                                          </p:stCondLst>
                                        </p:cTn>
                                        <p:tgtEl>
                                          <p:spTgt spid="205909"/>
                                        </p:tgtEl>
                                        <p:attrNameLst>
                                          <p:attrName>style.visibility</p:attrName>
                                        </p:attrNameLst>
                                      </p:cBhvr>
                                      <p:to>
                                        <p:strVal val="visible"/>
                                      </p:to>
                                    </p:set>
                                    <p:animEffect transition="in" filter="wipe(down)">
                                      <p:cBhvr>
                                        <p:cTn id="364" dur="500"/>
                                        <p:tgtEl>
                                          <p:spTgt spid="205909"/>
                                        </p:tgtEl>
                                      </p:cBhvr>
                                    </p:animEffect>
                                  </p:childTnLst>
                                </p:cTn>
                              </p:par>
                            </p:childTnLst>
                          </p:cTn>
                        </p:par>
                      </p:childTnLst>
                    </p:cTn>
                  </p:par>
                  <p:par>
                    <p:cTn id="365" fill="hold">
                      <p:stCondLst>
                        <p:cond delay="indefinite"/>
                      </p:stCondLst>
                      <p:childTnLst>
                        <p:par>
                          <p:cTn id="366" fill="hold">
                            <p:stCondLst>
                              <p:cond delay="0"/>
                            </p:stCondLst>
                            <p:childTnLst>
                              <p:par>
                                <p:cTn id="367" presetID="22" presetClass="exit" presetSubtype="4" fill="hold" nodeType="clickEffect">
                                  <p:stCondLst>
                                    <p:cond delay="0"/>
                                  </p:stCondLst>
                                  <p:childTnLst>
                                    <p:animEffect transition="out" filter="wipe(down)">
                                      <p:cBhvr>
                                        <p:cTn id="368" dur="500"/>
                                        <p:tgtEl>
                                          <p:spTgt spid="205915"/>
                                        </p:tgtEl>
                                      </p:cBhvr>
                                    </p:animEffect>
                                    <p:set>
                                      <p:cBhvr>
                                        <p:cTn id="369" dur="1" fill="hold">
                                          <p:stCondLst>
                                            <p:cond delay="499"/>
                                          </p:stCondLst>
                                        </p:cTn>
                                        <p:tgtEl>
                                          <p:spTgt spid="205915"/>
                                        </p:tgtEl>
                                        <p:attrNameLst>
                                          <p:attrName>style.visibility</p:attrName>
                                        </p:attrNameLst>
                                      </p:cBhvr>
                                      <p:to>
                                        <p:strVal val="hidden"/>
                                      </p:to>
                                    </p:set>
                                  </p:childTnLst>
                                </p:cTn>
                              </p:par>
                              <p:par>
                                <p:cTn id="370" presetID="22" presetClass="entr" presetSubtype="4" fill="hold" nodeType="withEffect">
                                  <p:stCondLst>
                                    <p:cond delay="0"/>
                                  </p:stCondLst>
                                  <p:childTnLst>
                                    <p:set>
                                      <p:cBhvr>
                                        <p:cTn id="371" dur="1" fill="hold">
                                          <p:stCondLst>
                                            <p:cond delay="0"/>
                                          </p:stCondLst>
                                        </p:cTn>
                                        <p:tgtEl>
                                          <p:spTgt spid="205916"/>
                                        </p:tgtEl>
                                        <p:attrNameLst>
                                          <p:attrName>style.visibility</p:attrName>
                                        </p:attrNameLst>
                                      </p:cBhvr>
                                      <p:to>
                                        <p:strVal val="visible"/>
                                      </p:to>
                                    </p:set>
                                    <p:animEffect transition="in" filter="wipe(down)">
                                      <p:cBhvr>
                                        <p:cTn id="372" dur="500"/>
                                        <p:tgtEl>
                                          <p:spTgt spid="205916"/>
                                        </p:tgtEl>
                                      </p:cBhvr>
                                    </p:animEffect>
                                  </p:childTnLst>
                                </p:cTn>
                              </p:par>
                              <p:par>
                                <p:cTn id="373" presetID="22" presetClass="exit" presetSubtype="4" fill="hold" grpId="3" nodeType="withEffect">
                                  <p:stCondLst>
                                    <p:cond delay="0"/>
                                  </p:stCondLst>
                                  <p:childTnLst>
                                    <p:animEffect transition="out" filter="wipe(down)">
                                      <p:cBhvr>
                                        <p:cTn id="374" dur="500"/>
                                        <p:tgtEl>
                                          <p:spTgt spid="205907"/>
                                        </p:tgtEl>
                                      </p:cBhvr>
                                    </p:animEffect>
                                    <p:set>
                                      <p:cBhvr>
                                        <p:cTn id="375" dur="1" fill="hold">
                                          <p:stCondLst>
                                            <p:cond delay="499"/>
                                          </p:stCondLst>
                                        </p:cTn>
                                        <p:tgtEl>
                                          <p:spTgt spid="205907"/>
                                        </p:tgtEl>
                                        <p:attrNameLst>
                                          <p:attrName>style.visibility</p:attrName>
                                        </p:attrNameLst>
                                      </p:cBhvr>
                                      <p:to>
                                        <p:strVal val="hidden"/>
                                      </p:to>
                                    </p:set>
                                  </p:childTnLst>
                                </p:cTn>
                              </p:par>
                              <p:par>
                                <p:cTn id="376" presetID="22" presetClass="exit" presetSubtype="4" fill="hold" grpId="1" nodeType="withEffect">
                                  <p:stCondLst>
                                    <p:cond delay="0"/>
                                  </p:stCondLst>
                                  <p:childTnLst>
                                    <p:animEffect transition="out" filter="wipe(down)">
                                      <p:cBhvr>
                                        <p:cTn id="377" dur="500"/>
                                        <p:tgtEl>
                                          <p:spTgt spid="205909"/>
                                        </p:tgtEl>
                                      </p:cBhvr>
                                    </p:animEffect>
                                    <p:set>
                                      <p:cBhvr>
                                        <p:cTn id="378" dur="1" fill="hold">
                                          <p:stCondLst>
                                            <p:cond delay="499"/>
                                          </p:stCondLst>
                                        </p:cTn>
                                        <p:tgtEl>
                                          <p:spTgt spid="205909"/>
                                        </p:tgtEl>
                                        <p:attrNameLst>
                                          <p:attrName>style.visibility</p:attrName>
                                        </p:attrNameLst>
                                      </p:cBhvr>
                                      <p:to>
                                        <p:strVal val="hidden"/>
                                      </p:to>
                                    </p:set>
                                  </p:childTnLst>
                                </p:cTn>
                              </p:par>
                            </p:childTnLst>
                          </p:cTn>
                        </p:par>
                      </p:childTnLst>
                    </p:cTn>
                  </p:par>
                  <p:par>
                    <p:cTn id="379" fill="hold">
                      <p:stCondLst>
                        <p:cond delay="indefinite"/>
                      </p:stCondLst>
                      <p:childTnLst>
                        <p:par>
                          <p:cTn id="380" fill="hold">
                            <p:stCondLst>
                              <p:cond delay="0"/>
                            </p:stCondLst>
                            <p:childTnLst>
                              <p:par>
                                <p:cTn id="381" presetID="22" presetClass="exit" presetSubtype="4" fill="hold" nodeType="clickEffect">
                                  <p:stCondLst>
                                    <p:cond delay="0"/>
                                  </p:stCondLst>
                                  <p:childTnLst>
                                    <p:animEffect transition="out" filter="wipe(down)">
                                      <p:cBhvr>
                                        <p:cTn id="382" dur="500"/>
                                        <p:tgtEl>
                                          <p:spTgt spid="205916"/>
                                        </p:tgtEl>
                                      </p:cBhvr>
                                    </p:animEffect>
                                    <p:set>
                                      <p:cBhvr>
                                        <p:cTn id="383" dur="1" fill="hold">
                                          <p:stCondLst>
                                            <p:cond delay="499"/>
                                          </p:stCondLst>
                                        </p:cTn>
                                        <p:tgtEl>
                                          <p:spTgt spid="205916"/>
                                        </p:tgtEl>
                                        <p:attrNameLst>
                                          <p:attrName>style.visibility</p:attrName>
                                        </p:attrNameLst>
                                      </p:cBhvr>
                                      <p:to>
                                        <p:strVal val="hidden"/>
                                      </p:to>
                                    </p:set>
                                  </p:childTnLst>
                                </p:cTn>
                              </p:par>
                              <p:par>
                                <p:cTn id="384" presetID="22" presetClass="entr" presetSubtype="4" fill="hold" nodeType="withEffect">
                                  <p:stCondLst>
                                    <p:cond delay="0"/>
                                  </p:stCondLst>
                                  <p:childTnLst>
                                    <p:set>
                                      <p:cBhvr>
                                        <p:cTn id="385" dur="1" fill="hold">
                                          <p:stCondLst>
                                            <p:cond delay="0"/>
                                          </p:stCondLst>
                                        </p:cTn>
                                        <p:tgtEl>
                                          <p:spTgt spid="205848"/>
                                        </p:tgtEl>
                                        <p:attrNameLst>
                                          <p:attrName>style.visibility</p:attrName>
                                        </p:attrNameLst>
                                      </p:cBhvr>
                                      <p:to>
                                        <p:strVal val="visible"/>
                                      </p:to>
                                    </p:set>
                                    <p:animEffect transition="in" filter="wipe(down)">
                                      <p:cBhvr>
                                        <p:cTn id="386" dur="500"/>
                                        <p:tgtEl>
                                          <p:spTgt spid="205848"/>
                                        </p:tgtEl>
                                      </p:cBhvr>
                                    </p:animEffect>
                                  </p:childTnLst>
                                </p:cTn>
                              </p:par>
                              <p:par>
                                <p:cTn id="387" presetID="22" presetClass="exit" presetSubtype="4" fill="hold" grpId="1" nodeType="withEffect">
                                  <p:stCondLst>
                                    <p:cond delay="0"/>
                                  </p:stCondLst>
                                  <p:childTnLst>
                                    <p:animEffect transition="out" filter="wipe(down)">
                                      <p:cBhvr>
                                        <p:cTn id="388" dur="500"/>
                                        <p:tgtEl>
                                          <p:spTgt spid="205905"/>
                                        </p:tgtEl>
                                      </p:cBhvr>
                                    </p:animEffect>
                                    <p:set>
                                      <p:cBhvr>
                                        <p:cTn id="389" dur="1" fill="hold">
                                          <p:stCondLst>
                                            <p:cond delay="499"/>
                                          </p:stCondLst>
                                        </p:cTn>
                                        <p:tgtEl>
                                          <p:spTgt spid="205905"/>
                                        </p:tgtEl>
                                        <p:attrNameLst>
                                          <p:attrName>style.visibility</p:attrName>
                                        </p:attrNameLst>
                                      </p:cBhvr>
                                      <p:to>
                                        <p:strVal val="hidden"/>
                                      </p:to>
                                    </p:set>
                                  </p:childTnLst>
                                </p:cTn>
                              </p:par>
                              <p:par>
                                <p:cTn id="390" presetID="22" presetClass="exit" presetSubtype="4" fill="hold" grpId="1" nodeType="withEffect">
                                  <p:stCondLst>
                                    <p:cond delay="0"/>
                                  </p:stCondLst>
                                  <p:childTnLst>
                                    <p:animEffect transition="out" filter="wipe(down)">
                                      <p:cBhvr>
                                        <p:cTn id="391" dur="500"/>
                                        <p:tgtEl>
                                          <p:spTgt spid="205904"/>
                                        </p:tgtEl>
                                      </p:cBhvr>
                                    </p:animEffect>
                                    <p:set>
                                      <p:cBhvr>
                                        <p:cTn id="392" dur="1" fill="hold">
                                          <p:stCondLst>
                                            <p:cond delay="499"/>
                                          </p:stCondLst>
                                        </p:cTn>
                                        <p:tgtEl>
                                          <p:spTgt spid="205904"/>
                                        </p:tgtEl>
                                        <p:attrNameLst>
                                          <p:attrName>style.visibility</p:attrName>
                                        </p:attrNameLst>
                                      </p:cBhvr>
                                      <p:to>
                                        <p:strVal val="hidden"/>
                                      </p:to>
                                    </p:set>
                                  </p:childTnLst>
                                </p:cTn>
                              </p:par>
                            </p:childTnLst>
                          </p:cTn>
                        </p:par>
                      </p:childTnLst>
                    </p:cTn>
                  </p:par>
                  <p:par>
                    <p:cTn id="393" fill="hold">
                      <p:stCondLst>
                        <p:cond delay="indefinite"/>
                      </p:stCondLst>
                      <p:childTnLst>
                        <p:par>
                          <p:cTn id="394" fill="hold">
                            <p:stCondLst>
                              <p:cond delay="0"/>
                            </p:stCondLst>
                            <p:childTnLst>
                              <p:par>
                                <p:cTn id="395" presetID="22" presetClass="exit" presetSubtype="4" fill="hold" nodeType="clickEffect">
                                  <p:stCondLst>
                                    <p:cond delay="0"/>
                                  </p:stCondLst>
                                  <p:childTnLst>
                                    <p:animEffect transition="out" filter="wipe(down)">
                                      <p:cBhvr>
                                        <p:cTn id="396" dur="500"/>
                                        <p:tgtEl>
                                          <p:spTgt spid="205848"/>
                                        </p:tgtEl>
                                      </p:cBhvr>
                                    </p:animEffect>
                                    <p:set>
                                      <p:cBhvr>
                                        <p:cTn id="397" dur="1" fill="hold">
                                          <p:stCondLst>
                                            <p:cond delay="499"/>
                                          </p:stCondLst>
                                        </p:cTn>
                                        <p:tgtEl>
                                          <p:spTgt spid="205848"/>
                                        </p:tgtEl>
                                        <p:attrNameLst>
                                          <p:attrName>style.visibility</p:attrName>
                                        </p:attrNameLst>
                                      </p:cBhvr>
                                      <p:to>
                                        <p:strVal val="hidden"/>
                                      </p:to>
                                    </p:set>
                                  </p:childTnLst>
                                </p:cTn>
                              </p:par>
                              <p:par>
                                <p:cTn id="398" presetID="22" presetClass="entr" presetSubtype="4" fill="hold" nodeType="withEffect">
                                  <p:stCondLst>
                                    <p:cond delay="0"/>
                                  </p:stCondLst>
                                  <p:childTnLst>
                                    <p:set>
                                      <p:cBhvr>
                                        <p:cTn id="399" dur="1" fill="hold">
                                          <p:stCondLst>
                                            <p:cond delay="0"/>
                                          </p:stCondLst>
                                        </p:cTn>
                                        <p:tgtEl>
                                          <p:spTgt spid="205849"/>
                                        </p:tgtEl>
                                        <p:attrNameLst>
                                          <p:attrName>style.visibility</p:attrName>
                                        </p:attrNameLst>
                                      </p:cBhvr>
                                      <p:to>
                                        <p:strVal val="visible"/>
                                      </p:to>
                                    </p:set>
                                    <p:animEffect transition="in" filter="wipe(down)">
                                      <p:cBhvr>
                                        <p:cTn id="400" dur="500"/>
                                        <p:tgtEl>
                                          <p:spTgt spid="205849"/>
                                        </p:tgtEl>
                                      </p:cBhvr>
                                    </p:animEffect>
                                  </p:childTnLst>
                                </p:cTn>
                              </p:par>
                              <p:par>
                                <p:cTn id="401" presetID="22" presetClass="entr" presetSubtype="4" fill="hold" grpId="2" nodeType="withEffect">
                                  <p:stCondLst>
                                    <p:cond delay="0"/>
                                  </p:stCondLst>
                                  <p:childTnLst>
                                    <p:set>
                                      <p:cBhvr>
                                        <p:cTn id="402" dur="1" fill="hold">
                                          <p:stCondLst>
                                            <p:cond delay="0"/>
                                          </p:stCondLst>
                                        </p:cTn>
                                        <p:tgtEl>
                                          <p:spTgt spid="205904"/>
                                        </p:tgtEl>
                                        <p:attrNameLst>
                                          <p:attrName>style.visibility</p:attrName>
                                        </p:attrNameLst>
                                      </p:cBhvr>
                                      <p:to>
                                        <p:strVal val="visible"/>
                                      </p:to>
                                    </p:set>
                                    <p:animEffect transition="in" filter="wipe(down)">
                                      <p:cBhvr>
                                        <p:cTn id="403" dur="500"/>
                                        <p:tgtEl>
                                          <p:spTgt spid="205904"/>
                                        </p:tgtEl>
                                      </p:cBhvr>
                                    </p:animEffect>
                                  </p:childTnLst>
                                </p:cTn>
                              </p:par>
                              <p:par>
                                <p:cTn id="404" presetID="22" presetClass="entr" presetSubtype="4" fill="hold" grpId="0" nodeType="withEffect">
                                  <p:stCondLst>
                                    <p:cond delay="0"/>
                                  </p:stCondLst>
                                  <p:childTnLst>
                                    <p:set>
                                      <p:cBhvr>
                                        <p:cTn id="405" dur="1" fill="hold">
                                          <p:stCondLst>
                                            <p:cond delay="0"/>
                                          </p:stCondLst>
                                        </p:cTn>
                                        <p:tgtEl>
                                          <p:spTgt spid="205906"/>
                                        </p:tgtEl>
                                        <p:attrNameLst>
                                          <p:attrName>style.visibility</p:attrName>
                                        </p:attrNameLst>
                                      </p:cBhvr>
                                      <p:to>
                                        <p:strVal val="visible"/>
                                      </p:to>
                                    </p:set>
                                    <p:animEffect transition="in" filter="wipe(down)">
                                      <p:cBhvr>
                                        <p:cTn id="406" dur="500"/>
                                        <p:tgtEl>
                                          <p:spTgt spid="205906"/>
                                        </p:tgtEl>
                                      </p:cBhvr>
                                    </p:animEffect>
                                  </p:childTnLst>
                                </p:cTn>
                              </p:par>
                            </p:childTnLst>
                          </p:cTn>
                        </p:par>
                      </p:childTnLst>
                    </p:cTn>
                  </p:par>
                  <p:par>
                    <p:cTn id="407" fill="hold">
                      <p:stCondLst>
                        <p:cond delay="indefinite"/>
                      </p:stCondLst>
                      <p:childTnLst>
                        <p:par>
                          <p:cTn id="408" fill="hold">
                            <p:stCondLst>
                              <p:cond delay="0"/>
                            </p:stCondLst>
                            <p:childTnLst>
                              <p:par>
                                <p:cTn id="409" presetID="22" presetClass="entr" presetSubtype="4" fill="hold" grpId="0" nodeType="clickEffect">
                                  <p:stCondLst>
                                    <p:cond delay="0"/>
                                  </p:stCondLst>
                                  <p:childTnLst>
                                    <p:set>
                                      <p:cBhvr>
                                        <p:cTn id="410" dur="1" fill="hold">
                                          <p:stCondLst>
                                            <p:cond delay="0"/>
                                          </p:stCondLst>
                                        </p:cTn>
                                        <p:tgtEl>
                                          <p:spTgt spid="205878"/>
                                        </p:tgtEl>
                                        <p:attrNameLst>
                                          <p:attrName>style.visibility</p:attrName>
                                        </p:attrNameLst>
                                      </p:cBhvr>
                                      <p:to>
                                        <p:strVal val="visible"/>
                                      </p:to>
                                    </p:set>
                                    <p:animEffect transition="in" filter="wipe(down)">
                                      <p:cBhvr>
                                        <p:cTn id="411" dur="500"/>
                                        <p:tgtEl>
                                          <p:spTgt spid="205878"/>
                                        </p:tgtEl>
                                      </p:cBhvr>
                                    </p:animEffect>
                                  </p:childTnLst>
                                </p:cTn>
                              </p:par>
                            </p:childTnLst>
                          </p:cTn>
                        </p:par>
                      </p:childTnLst>
                    </p:cTn>
                  </p:par>
                  <p:par>
                    <p:cTn id="412" fill="hold">
                      <p:stCondLst>
                        <p:cond delay="indefinite"/>
                      </p:stCondLst>
                      <p:childTnLst>
                        <p:par>
                          <p:cTn id="413" fill="hold">
                            <p:stCondLst>
                              <p:cond delay="0"/>
                            </p:stCondLst>
                            <p:childTnLst>
                              <p:par>
                                <p:cTn id="414" presetID="22" presetClass="exit" presetSubtype="4" fill="hold" nodeType="clickEffect">
                                  <p:stCondLst>
                                    <p:cond delay="0"/>
                                  </p:stCondLst>
                                  <p:childTnLst>
                                    <p:animEffect transition="out" filter="wipe(down)">
                                      <p:cBhvr>
                                        <p:cTn id="415" dur="500"/>
                                        <p:tgtEl>
                                          <p:spTgt spid="205849"/>
                                        </p:tgtEl>
                                      </p:cBhvr>
                                    </p:animEffect>
                                    <p:set>
                                      <p:cBhvr>
                                        <p:cTn id="416" dur="1" fill="hold">
                                          <p:stCondLst>
                                            <p:cond delay="499"/>
                                          </p:stCondLst>
                                        </p:cTn>
                                        <p:tgtEl>
                                          <p:spTgt spid="205849"/>
                                        </p:tgtEl>
                                        <p:attrNameLst>
                                          <p:attrName>style.visibility</p:attrName>
                                        </p:attrNameLst>
                                      </p:cBhvr>
                                      <p:to>
                                        <p:strVal val="hidden"/>
                                      </p:to>
                                    </p:set>
                                  </p:childTnLst>
                                </p:cTn>
                              </p:par>
                              <p:par>
                                <p:cTn id="417" presetID="22" presetClass="entr" presetSubtype="4" fill="hold" nodeType="withEffect">
                                  <p:stCondLst>
                                    <p:cond delay="0"/>
                                  </p:stCondLst>
                                  <p:childTnLst>
                                    <p:set>
                                      <p:cBhvr>
                                        <p:cTn id="418" dur="1" fill="hold">
                                          <p:stCondLst>
                                            <p:cond delay="0"/>
                                          </p:stCondLst>
                                        </p:cTn>
                                        <p:tgtEl>
                                          <p:spTgt spid="205917"/>
                                        </p:tgtEl>
                                        <p:attrNameLst>
                                          <p:attrName>style.visibility</p:attrName>
                                        </p:attrNameLst>
                                      </p:cBhvr>
                                      <p:to>
                                        <p:strVal val="visible"/>
                                      </p:to>
                                    </p:set>
                                    <p:animEffect transition="in" filter="wipe(down)">
                                      <p:cBhvr>
                                        <p:cTn id="419" dur="500"/>
                                        <p:tgtEl>
                                          <p:spTgt spid="205917"/>
                                        </p:tgtEl>
                                      </p:cBhvr>
                                    </p:animEffect>
                                  </p:childTnLst>
                                </p:cTn>
                              </p:par>
                              <p:par>
                                <p:cTn id="420" presetID="22" presetClass="entr" presetSubtype="4" fill="hold" grpId="0" nodeType="withEffect">
                                  <p:stCondLst>
                                    <p:cond delay="0"/>
                                  </p:stCondLst>
                                  <p:childTnLst>
                                    <p:set>
                                      <p:cBhvr>
                                        <p:cTn id="421" dur="1" fill="hold">
                                          <p:stCondLst>
                                            <p:cond delay="0"/>
                                          </p:stCondLst>
                                        </p:cTn>
                                        <p:tgtEl>
                                          <p:spTgt spid="205910"/>
                                        </p:tgtEl>
                                        <p:attrNameLst>
                                          <p:attrName>style.visibility</p:attrName>
                                        </p:attrNameLst>
                                      </p:cBhvr>
                                      <p:to>
                                        <p:strVal val="visible"/>
                                      </p:to>
                                    </p:set>
                                    <p:animEffect transition="in" filter="wipe(down)">
                                      <p:cBhvr>
                                        <p:cTn id="422" dur="500"/>
                                        <p:tgtEl>
                                          <p:spTgt spid="205910"/>
                                        </p:tgtEl>
                                      </p:cBhvr>
                                    </p:animEffect>
                                  </p:childTnLst>
                                </p:cTn>
                              </p:par>
                              <p:par>
                                <p:cTn id="423" presetID="22" presetClass="entr" presetSubtype="4" fill="hold" grpId="0" nodeType="withEffect">
                                  <p:stCondLst>
                                    <p:cond delay="0"/>
                                  </p:stCondLst>
                                  <p:childTnLst>
                                    <p:set>
                                      <p:cBhvr>
                                        <p:cTn id="424" dur="1" fill="hold">
                                          <p:stCondLst>
                                            <p:cond delay="0"/>
                                          </p:stCondLst>
                                        </p:cTn>
                                        <p:tgtEl>
                                          <p:spTgt spid="205911"/>
                                        </p:tgtEl>
                                        <p:attrNameLst>
                                          <p:attrName>style.visibility</p:attrName>
                                        </p:attrNameLst>
                                      </p:cBhvr>
                                      <p:to>
                                        <p:strVal val="visible"/>
                                      </p:to>
                                    </p:set>
                                    <p:animEffect transition="in" filter="wipe(down)">
                                      <p:cBhvr>
                                        <p:cTn id="425" dur="500"/>
                                        <p:tgtEl>
                                          <p:spTgt spid="205911"/>
                                        </p:tgtEl>
                                      </p:cBhvr>
                                    </p:animEffect>
                                  </p:childTnLst>
                                </p:cTn>
                              </p:par>
                            </p:childTnLst>
                          </p:cTn>
                        </p:par>
                      </p:childTnLst>
                    </p:cTn>
                  </p:par>
                  <p:par>
                    <p:cTn id="426" fill="hold">
                      <p:stCondLst>
                        <p:cond delay="indefinite"/>
                      </p:stCondLst>
                      <p:childTnLst>
                        <p:par>
                          <p:cTn id="427" fill="hold">
                            <p:stCondLst>
                              <p:cond delay="0"/>
                            </p:stCondLst>
                            <p:childTnLst>
                              <p:par>
                                <p:cTn id="428" presetID="22" presetClass="exit" presetSubtype="4" fill="hold" nodeType="clickEffect">
                                  <p:stCondLst>
                                    <p:cond delay="0"/>
                                  </p:stCondLst>
                                  <p:childTnLst>
                                    <p:animEffect transition="out" filter="wipe(down)">
                                      <p:cBhvr>
                                        <p:cTn id="429" dur="500"/>
                                        <p:tgtEl>
                                          <p:spTgt spid="205917"/>
                                        </p:tgtEl>
                                      </p:cBhvr>
                                    </p:animEffect>
                                    <p:set>
                                      <p:cBhvr>
                                        <p:cTn id="430" dur="1" fill="hold">
                                          <p:stCondLst>
                                            <p:cond delay="499"/>
                                          </p:stCondLst>
                                        </p:cTn>
                                        <p:tgtEl>
                                          <p:spTgt spid="205917"/>
                                        </p:tgtEl>
                                        <p:attrNameLst>
                                          <p:attrName>style.visibility</p:attrName>
                                        </p:attrNameLst>
                                      </p:cBhvr>
                                      <p:to>
                                        <p:strVal val="hidden"/>
                                      </p:to>
                                    </p:set>
                                  </p:childTnLst>
                                </p:cTn>
                              </p:par>
                              <p:par>
                                <p:cTn id="431" presetID="22" presetClass="entr" presetSubtype="4" fill="hold" nodeType="withEffect">
                                  <p:stCondLst>
                                    <p:cond delay="0"/>
                                  </p:stCondLst>
                                  <p:childTnLst>
                                    <p:set>
                                      <p:cBhvr>
                                        <p:cTn id="432" dur="1" fill="hold">
                                          <p:stCondLst>
                                            <p:cond delay="0"/>
                                          </p:stCondLst>
                                        </p:cTn>
                                        <p:tgtEl>
                                          <p:spTgt spid="205918"/>
                                        </p:tgtEl>
                                        <p:attrNameLst>
                                          <p:attrName>style.visibility</p:attrName>
                                        </p:attrNameLst>
                                      </p:cBhvr>
                                      <p:to>
                                        <p:strVal val="visible"/>
                                      </p:to>
                                    </p:set>
                                    <p:animEffect transition="in" filter="wipe(down)">
                                      <p:cBhvr>
                                        <p:cTn id="433" dur="500"/>
                                        <p:tgtEl>
                                          <p:spTgt spid="205918"/>
                                        </p:tgtEl>
                                      </p:cBhvr>
                                    </p:animEffect>
                                  </p:childTnLst>
                                </p:cTn>
                              </p:par>
                              <p:par>
                                <p:cTn id="434" presetID="22" presetClass="exit" presetSubtype="4" fill="hold" grpId="1" nodeType="withEffect">
                                  <p:stCondLst>
                                    <p:cond delay="0"/>
                                  </p:stCondLst>
                                  <p:childTnLst>
                                    <p:animEffect transition="out" filter="wipe(down)">
                                      <p:cBhvr>
                                        <p:cTn id="435" dur="500"/>
                                        <p:tgtEl>
                                          <p:spTgt spid="205910"/>
                                        </p:tgtEl>
                                      </p:cBhvr>
                                    </p:animEffect>
                                    <p:set>
                                      <p:cBhvr>
                                        <p:cTn id="436" dur="1" fill="hold">
                                          <p:stCondLst>
                                            <p:cond delay="499"/>
                                          </p:stCondLst>
                                        </p:cTn>
                                        <p:tgtEl>
                                          <p:spTgt spid="205910"/>
                                        </p:tgtEl>
                                        <p:attrNameLst>
                                          <p:attrName>style.visibility</p:attrName>
                                        </p:attrNameLst>
                                      </p:cBhvr>
                                      <p:to>
                                        <p:strVal val="hidden"/>
                                      </p:to>
                                    </p:set>
                                  </p:childTnLst>
                                </p:cTn>
                              </p:par>
                              <p:par>
                                <p:cTn id="437" presetID="22" presetClass="exit" presetSubtype="4" fill="hold" grpId="1" nodeType="withEffect">
                                  <p:stCondLst>
                                    <p:cond delay="0"/>
                                  </p:stCondLst>
                                  <p:childTnLst>
                                    <p:animEffect transition="out" filter="wipe(down)">
                                      <p:cBhvr>
                                        <p:cTn id="438" dur="500"/>
                                        <p:tgtEl>
                                          <p:spTgt spid="205911"/>
                                        </p:tgtEl>
                                      </p:cBhvr>
                                    </p:animEffect>
                                    <p:set>
                                      <p:cBhvr>
                                        <p:cTn id="439" dur="1" fill="hold">
                                          <p:stCondLst>
                                            <p:cond delay="499"/>
                                          </p:stCondLst>
                                        </p:cTn>
                                        <p:tgtEl>
                                          <p:spTgt spid="205911"/>
                                        </p:tgtEl>
                                        <p:attrNameLst>
                                          <p:attrName>style.visibility</p:attrName>
                                        </p:attrNameLst>
                                      </p:cBhvr>
                                      <p:to>
                                        <p:strVal val="hidden"/>
                                      </p:to>
                                    </p:set>
                                  </p:childTnLst>
                                </p:cTn>
                              </p:par>
                            </p:childTnLst>
                          </p:cTn>
                        </p:par>
                      </p:childTnLst>
                    </p:cTn>
                  </p:par>
                  <p:par>
                    <p:cTn id="440" fill="hold">
                      <p:stCondLst>
                        <p:cond delay="indefinite"/>
                      </p:stCondLst>
                      <p:childTnLst>
                        <p:par>
                          <p:cTn id="441" fill="hold">
                            <p:stCondLst>
                              <p:cond delay="0"/>
                            </p:stCondLst>
                            <p:childTnLst>
                              <p:par>
                                <p:cTn id="442" presetID="22" presetClass="exit" presetSubtype="4" fill="hold" nodeType="clickEffect">
                                  <p:stCondLst>
                                    <p:cond delay="0"/>
                                  </p:stCondLst>
                                  <p:childTnLst>
                                    <p:animEffect transition="out" filter="wipe(down)">
                                      <p:cBhvr>
                                        <p:cTn id="443" dur="500"/>
                                        <p:tgtEl>
                                          <p:spTgt spid="205918"/>
                                        </p:tgtEl>
                                      </p:cBhvr>
                                    </p:animEffect>
                                    <p:set>
                                      <p:cBhvr>
                                        <p:cTn id="444" dur="1" fill="hold">
                                          <p:stCondLst>
                                            <p:cond delay="499"/>
                                          </p:stCondLst>
                                        </p:cTn>
                                        <p:tgtEl>
                                          <p:spTgt spid="205918"/>
                                        </p:tgtEl>
                                        <p:attrNameLst>
                                          <p:attrName>style.visibility</p:attrName>
                                        </p:attrNameLst>
                                      </p:cBhvr>
                                      <p:to>
                                        <p:strVal val="hidden"/>
                                      </p:to>
                                    </p:set>
                                  </p:childTnLst>
                                </p:cTn>
                              </p:par>
                              <p:par>
                                <p:cTn id="445" presetID="22" presetClass="entr" presetSubtype="4" fill="hold" nodeType="withEffect">
                                  <p:stCondLst>
                                    <p:cond delay="0"/>
                                  </p:stCondLst>
                                  <p:childTnLst>
                                    <p:set>
                                      <p:cBhvr>
                                        <p:cTn id="446" dur="1" fill="hold">
                                          <p:stCondLst>
                                            <p:cond delay="0"/>
                                          </p:stCondLst>
                                        </p:cTn>
                                        <p:tgtEl>
                                          <p:spTgt spid="205919"/>
                                        </p:tgtEl>
                                        <p:attrNameLst>
                                          <p:attrName>style.visibility</p:attrName>
                                        </p:attrNameLst>
                                      </p:cBhvr>
                                      <p:to>
                                        <p:strVal val="visible"/>
                                      </p:to>
                                    </p:set>
                                    <p:animEffect transition="in" filter="wipe(down)">
                                      <p:cBhvr>
                                        <p:cTn id="447" dur="500"/>
                                        <p:tgtEl>
                                          <p:spTgt spid="205919"/>
                                        </p:tgtEl>
                                      </p:cBhvr>
                                    </p:animEffect>
                                  </p:childTnLst>
                                </p:cTn>
                              </p:par>
                              <p:par>
                                <p:cTn id="448" presetID="22" presetClass="entr" presetSubtype="4" fill="hold" grpId="2" nodeType="withEffect">
                                  <p:stCondLst>
                                    <p:cond delay="0"/>
                                  </p:stCondLst>
                                  <p:childTnLst>
                                    <p:set>
                                      <p:cBhvr>
                                        <p:cTn id="449" dur="1" fill="hold">
                                          <p:stCondLst>
                                            <p:cond delay="0"/>
                                          </p:stCondLst>
                                        </p:cTn>
                                        <p:tgtEl>
                                          <p:spTgt spid="205910"/>
                                        </p:tgtEl>
                                        <p:attrNameLst>
                                          <p:attrName>style.visibility</p:attrName>
                                        </p:attrNameLst>
                                      </p:cBhvr>
                                      <p:to>
                                        <p:strVal val="visible"/>
                                      </p:to>
                                    </p:set>
                                    <p:animEffect transition="in" filter="wipe(down)">
                                      <p:cBhvr>
                                        <p:cTn id="450" dur="500"/>
                                        <p:tgtEl>
                                          <p:spTgt spid="205910"/>
                                        </p:tgtEl>
                                      </p:cBhvr>
                                    </p:animEffect>
                                  </p:childTnLst>
                                </p:cTn>
                              </p:par>
                              <p:par>
                                <p:cTn id="451" presetID="22" presetClass="entr" presetSubtype="4" fill="hold" grpId="0" nodeType="withEffect">
                                  <p:stCondLst>
                                    <p:cond delay="0"/>
                                  </p:stCondLst>
                                  <p:childTnLst>
                                    <p:set>
                                      <p:cBhvr>
                                        <p:cTn id="452" dur="1" fill="hold">
                                          <p:stCondLst>
                                            <p:cond delay="0"/>
                                          </p:stCondLst>
                                        </p:cTn>
                                        <p:tgtEl>
                                          <p:spTgt spid="205912"/>
                                        </p:tgtEl>
                                        <p:attrNameLst>
                                          <p:attrName>style.visibility</p:attrName>
                                        </p:attrNameLst>
                                      </p:cBhvr>
                                      <p:to>
                                        <p:strVal val="visible"/>
                                      </p:to>
                                    </p:set>
                                    <p:animEffect transition="in" filter="wipe(down)">
                                      <p:cBhvr>
                                        <p:cTn id="453" dur="500"/>
                                        <p:tgtEl>
                                          <p:spTgt spid="205912"/>
                                        </p:tgtEl>
                                      </p:cBhvr>
                                    </p:animEffect>
                                  </p:childTnLst>
                                </p:cTn>
                              </p:par>
                            </p:childTnLst>
                          </p:cTn>
                        </p:par>
                      </p:childTnLst>
                    </p:cTn>
                  </p:par>
                  <p:par>
                    <p:cTn id="454" fill="hold">
                      <p:stCondLst>
                        <p:cond delay="indefinite"/>
                      </p:stCondLst>
                      <p:childTnLst>
                        <p:par>
                          <p:cTn id="455" fill="hold">
                            <p:stCondLst>
                              <p:cond delay="0"/>
                            </p:stCondLst>
                            <p:childTnLst>
                              <p:par>
                                <p:cTn id="456" presetID="22" presetClass="exit" presetSubtype="4" fill="hold" nodeType="clickEffect">
                                  <p:stCondLst>
                                    <p:cond delay="0"/>
                                  </p:stCondLst>
                                  <p:childTnLst>
                                    <p:animEffect transition="out" filter="wipe(down)">
                                      <p:cBhvr>
                                        <p:cTn id="457" dur="500"/>
                                        <p:tgtEl>
                                          <p:spTgt spid="205919"/>
                                        </p:tgtEl>
                                      </p:cBhvr>
                                    </p:animEffect>
                                    <p:set>
                                      <p:cBhvr>
                                        <p:cTn id="458" dur="1" fill="hold">
                                          <p:stCondLst>
                                            <p:cond delay="499"/>
                                          </p:stCondLst>
                                        </p:cTn>
                                        <p:tgtEl>
                                          <p:spTgt spid="205919"/>
                                        </p:tgtEl>
                                        <p:attrNameLst>
                                          <p:attrName>style.visibility</p:attrName>
                                        </p:attrNameLst>
                                      </p:cBhvr>
                                      <p:to>
                                        <p:strVal val="hidden"/>
                                      </p:to>
                                    </p:set>
                                  </p:childTnLst>
                                </p:cTn>
                              </p:par>
                              <p:par>
                                <p:cTn id="459" presetID="22" presetClass="entr" presetSubtype="4" fill="hold" nodeType="withEffect">
                                  <p:stCondLst>
                                    <p:cond delay="0"/>
                                  </p:stCondLst>
                                  <p:childTnLst>
                                    <p:set>
                                      <p:cBhvr>
                                        <p:cTn id="460" dur="1" fill="hold">
                                          <p:stCondLst>
                                            <p:cond delay="0"/>
                                          </p:stCondLst>
                                        </p:cTn>
                                        <p:tgtEl>
                                          <p:spTgt spid="205920"/>
                                        </p:tgtEl>
                                        <p:attrNameLst>
                                          <p:attrName>style.visibility</p:attrName>
                                        </p:attrNameLst>
                                      </p:cBhvr>
                                      <p:to>
                                        <p:strVal val="visible"/>
                                      </p:to>
                                    </p:set>
                                    <p:animEffect transition="in" filter="wipe(down)">
                                      <p:cBhvr>
                                        <p:cTn id="461" dur="500"/>
                                        <p:tgtEl>
                                          <p:spTgt spid="205920"/>
                                        </p:tgtEl>
                                      </p:cBhvr>
                                    </p:animEffect>
                                  </p:childTnLst>
                                </p:cTn>
                              </p:par>
                              <p:par>
                                <p:cTn id="462" presetID="22" presetClass="exit" presetSubtype="4" fill="hold" grpId="3" nodeType="withEffect">
                                  <p:stCondLst>
                                    <p:cond delay="0"/>
                                  </p:stCondLst>
                                  <p:childTnLst>
                                    <p:animEffect transition="out" filter="wipe(down)">
                                      <p:cBhvr>
                                        <p:cTn id="463" dur="500"/>
                                        <p:tgtEl>
                                          <p:spTgt spid="205910"/>
                                        </p:tgtEl>
                                      </p:cBhvr>
                                    </p:animEffect>
                                    <p:set>
                                      <p:cBhvr>
                                        <p:cTn id="464" dur="1" fill="hold">
                                          <p:stCondLst>
                                            <p:cond delay="499"/>
                                          </p:stCondLst>
                                        </p:cTn>
                                        <p:tgtEl>
                                          <p:spTgt spid="205910"/>
                                        </p:tgtEl>
                                        <p:attrNameLst>
                                          <p:attrName>style.visibility</p:attrName>
                                        </p:attrNameLst>
                                      </p:cBhvr>
                                      <p:to>
                                        <p:strVal val="hidden"/>
                                      </p:to>
                                    </p:set>
                                  </p:childTnLst>
                                </p:cTn>
                              </p:par>
                              <p:par>
                                <p:cTn id="465" presetID="22" presetClass="exit" presetSubtype="4" fill="hold" grpId="1" nodeType="withEffect">
                                  <p:stCondLst>
                                    <p:cond delay="0"/>
                                  </p:stCondLst>
                                  <p:childTnLst>
                                    <p:animEffect transition="out" filter="wipe(down)">
                                      <p:cBhvr>
                                        <p:cTn id="466" dur="500"/>
                                        <p:tgtEl>
                                          <p:spTgt spid="205912"/>
                                        </p:tgtEl>
                                      </p:cBhvr>
                                    </p:animEffect>
                                    <p:set>
                                      <p:cBhvr>
                                        <p:cTn id="467" dur="1" fill="hold">
                                          <p:stCondLst>
                                            <p:cond delay="499"/>
                                          </p:stCondLst>
                                        </p:cTn>
                                        <p:tgtEl>
                                          <p:spTgt spid="205912"/>
                                        </p:tgtEl>
                                        <p:attrNameLst>
                                          <p:attrName>style.visibility</p:attrName>
                                        </p:attrNameLst>
                                      </p:cBhvr>
                                      <p:to>
                                        <p:strVal val="hidden"/>
                                      </p:to>
                                    </p:set>
                                  </p:childTnLst>
                                </p:cTn>
                              </p:par>
                            </p:childTnLst>
                          </p:cTn>
                        </p:par>
                      </p:childTnLst>
                    </p:cTn>
                  </p:par>
                  <p:par>
                    <p:cTn id="468" fill="hold">
                      <p:stCondLst>
                        <p:cond delay="indefinite"/>
                      </p:stCondLst>
                      <p:childTnLst>
                        <p:par>
                          <p:cTn id="469" fill="hold">
                            <p:stCondLst>
                              <p:cond delay="0"/>
                            </p:stCondLst>
                            <p:childTnLst>
                              <p:par>
                                <p:cTn id="470" presetID="22" presetClass="exit" presetSubtype="4" fill="hold" nodeType="clickEffect">
                                  <p:stCondLst>
                                    <p:cond delay="0"/>
                                  </p:stCondLst>
                                  <p:childTnLst>
                                    <p:animEffect transition="out" filter="wipe(down)">
                                      <p:cBhvr>
                                        <p:cTn id="471" dur="500"/>
                                        <p:tgtEl>
                                          <p:spTgt spid="205920"/>
                                        </p:tgtEl>
                                      </p:cBhvr>
                                    </p:animEffect>
                                    <p:set>
                                      <p:cBhvr>
                                        <p:cTn id="472" dur="1" fill="hold">
                                          <p:stCondLst>
                                            <p:cond delay="499"/>
                                          </p:stCondLst>
                                        </p:cTn>
                                        <p:tgtEl>
                                          <p:spTgt spid="205920"/>
                                        </p:tgtEl>
                                        <p:attrNameLst>
                                          <p:attrName>style.visibility</p:attrName>
                                        </p:attrNameLst>
                                      </p:cBhvr>
                                      <p:to>
                                        <p:strVal val="hidden"/>
                                      </p:to>
                                    </p:set>
                                  </p:childTnLst>
                                </p:cTn>
                              </p:par>
                              <p:par>
                                <p:cTn id="473" presetID="22" presetClass="entr" presetSubtype="4" fill="hold" nodeType="withEffect">
                                  <p:stCondLst>
                                    <p:cond delay="0"/>
                                  </p:stCondLst>
                                  <p:childTnLst>
                                    <p:set>
                                      <p:cBhvr>
                                        <p:cTn id="474" dur="1" fill="hold">
                                          <p:stCondLst>
                                            <p:cond delay="0"/>
                                          </p:stCondLst>
                                        </p:cTn>
                                        <p:tgtEl>
                                          <p:spTgt spid="205850"/>
                                        </p:tgtEl>
                                        <p:attrNameLst>
                                          <p:attrName>style.visibility</p:attrName>
                                        </p:attrNameLst>
                                      </p:cBhvr>
                                      <p:to>
                                        <p:strVal val="visible"/>
                                      </p:to>
                                    </p:set>
                                    <p:animEffect transition="in" filter="wipe(down)">
                                      <p:cBhvr>
                                        <p:cTn id="475" dur="500"/>
                                        <p:tgtEl>
                                          <p:spTgt spid="205850"/>
                                        </p:tgtEl>
                                      </p:cBhvr>
                                    </p:animEffect>
                                  </p:childTnLst>
                                </p:cTn>
                              </p:par>
                              <p:par>
                                <p:cTn id="476" presetID="22" presetClass="exit" presetSubtype="4" fill="hold" grpId="3" nodeType="withEffect">
                                  <p:stCondLst>
                                    <p:cond delay="0"/>
                                  </p:stCondLst>
                                  <p:childTnLst>
                                    <p:animEffect transition="out" filter="wipe(down)">
                                      <p:cBhvr>
                                        <p:cTn id="477" dur="500"/>
                                        <p:tgtEl>
                                          <p:spTgt spid="205904"/>
                                        </p:tgtEl>
                                      </p:cBhvr>
                                    </p:animEffect>
                                    <p:set>
                                      <p:cBhvr>
                                        <p:cTn id="478" dur="1" fill="hold">
                                          <p:stCondLst>
                                            <p:cond delay="499"/>
                                          </p:stCondLst>
                                        </p:cTn>
                                        <p:tgtEl>
                                          <p:spTgt spid="205904"/>
                                        </p:tgtEl>
                                        <p:attrNameLst>
                                          <p:attrName>style.visibility</p:attrName>
                                        </p:attrNameLst>
                                      </p:cBhvr>
                                      <p:to>
                                        <p:strVal val="hidden"/>
                                      </p:to>
                                    </p:set>
                                  </p:childTnLst>
                                </p:cTn>
                              </p:par>
                              <p:par>
                                <p:cTn id="479" presetID="22" presetClass="exit" presetSubtype="4" fill="hold" grpId="1" nodeType="withEffect">
                                  <p:stCondLst>
                                    <p:cond delay="0"/>
                                  </p:stCondLst>
                                  <p:childTnLst>
                                    <p:animEffect transition="out" filter="wipe(down)">
                                      <p:cBhvr>
                                        <p:cTn id="480" dur="500"/>
                                        <p:tgtEl>
                                          <p:spTgt spid="205906"/>
                                        </p:tgtEl>
                                      </p:cBhvr>
                                    </p:animEffect>
                                    <p:set>
                                      <p:cBhvr>
                                        <p:cTn id="481" dur="1" fill="hold">
                                          <p:stCondLst>
                                            <p:cond delay="499"/>
                                          </p:stCondLst>
                                        </p:cTn>
                                        <p:tgtEl>
                                          <p:spTgt spid="205906"/>
                                        </p:tgtEl>
                                        <p:attrNameLst>
                                          <p:attrName>style.visibility</p:attrName>
                                        </p:attrNameLst>
                                      </p:cBhvr>
                                      <p:to>
                                        <p:strVal val="hidden"/>
                                      </p:to>
                                    </p:set>
                                  </p:childTnLst>
                                </p:cTn>
                              </p:par>
                            </p:childTnLst>
                          </p:cTn>
                        </p:par>
                      </p:childTnLst>
                    </p:cTn>
                  </p:par>
                  <p:par>
                    <p:cTn id="482" fill="hold">
                      <p:stCondLst>
                        <p:cond delay="indefinite"/>
                      </p:stCondLst>
                      <p:childTnLst>
                        <p:par>
                          <p:cTn id="483" fill="hold">
                            <p:stCondLst>
                              <p:cond delay="0"/>
                            </p:stCondLst>
                            <p:childTnLst>
                              <p:par>
                                <p:cTn id="484" presetID="22" presetClass="exit" presetSubtype="4" fill="hold" nodeType="clickEffect">
                                  <p:stCondLst>
                                    <p:cond delay="0"/>
                                  </p:stCondLst>
                                  <p:childTnLst>
                                    <p:animEffect transition="out" filter="wipe(down)">
                                      <p:cBhvr>
                                        <p:cTn id="485" dur="500"/>
                                        <p:tgtEl>
                                          <p:spTgt spid="205850"/>
                                        </p:tgtEl>
                                      </p:cBhvr>
                                    </p:animEffect>
                                    <p:set>
                                      <p:cBhvr>
                                        <p:cTn id="486" dur="1" fill="hold">
                                          <p:stCondLst>
                                            <p:cond delay="499"/>
                                          </p:stCondLst>
                                        </p:cTn>
                                        <p:tgtEl>
                                          <p:spTgt spid="205850"/>
                                        </p:tgtEl>
                                        <p:attrNameLst>
                                          <p:attrName>style.visibility</p:attrName>
                                        </p:attrNameLst>
                                      </p:cBhvr>
                                      <p:to>
                                        <p:strVal val="hidden"/>
                                      </p:to>
                                    </p:set>
                                  </p:childTnLst>
                                </p:cTn>
                              </p:par>
                              <p:par>
                                <p:cTn id="487" presetID="22" presetClass="entr" presetSubtype="4" fill="hold" nodeType="withEffect">
                                  <p:stCondLst>
                                    <p:cond delay="0"/>
                                  </p:stCondLst>
                                  <p:childTnLst>
                                    <p:set>
                                      <p:cBhvr>
                                        <p:cTn id="488" dur="1" fill="hold">
                                          <p:stCondLst>
                                            <p:cond delay="0"/>
                                          </p:stCondLst>
                                        </p:cTn>
                                        <p:tgtEl>
                                          <p:spTgt spid="205851"/>
                                        </p:tgtEl>
                                        <p:attrNameLst>
                                          <p:attrName>style.visibility</p:attrName>
                                        </p:attrNameLst>
                                      </p:cBhvr>
                                      <p:to>
                                        <p:strVal val="visible"/>
                                      </p:to>
                                    </p:set>
                                    <p:animEffect transition="in" filter="wipe(down)">
                                      <p:cBhvr>
                                        <p:cTn id="489" dur="500"/>
                                        <p:tgtEl>
                                          <p:spTgt spid="205851"/>
                                        </p:tgtEl>
                                      </p:cBhvr>
                                    </p:animEffect>
                                  </p:childTnLst>
                                </p:cTn>
                              </p:par>
                              <p:par>
                                <p:cTn id="490" presetID="22" presetClass="exit" presetSubtype="4" fill="hold" grpId="0" nodeType="withEffect">
                                  <p:stCondLst>
                                    <p:cond delay="0"/>
                                  </p:stCondLst>
                                  <p:childTnLst>
                                    <p:animEffect transition="out" filter="wipe(down)">
                                      <p:cBhvr>
                                        <p:cTn id="491" dur="500"/>
                                        <p:tgtEl>
                                          <p:spTgt spid="205923"/>
                                        </p:tgtEl>
                                      </p:cBhvr>
                                    </p:animEffect>
                                    <p:set>
                                      <p:cBhvr>
                                        <p:cTn id="492" dur="1" fill="hold">
                                          <p:stCondLst>
                                            <p:cond delay="499"/>
                                          </p:stCondLst>
                                        </p:cTn>
                                        <p:tgtEl>
                                          <p:spTgt spid="205923"/>
                                        </p:tgtEl>
                                        <p:attrNameLst>
                                          <p:attrName>style.visibility</p:attrName>
                                        </p:attrNameLst>
                                      </p:cBhvr>
                                      <p:to>
                                        <p:strVal val="hidden"/>
                                      </p:to>
                                    </p:set>
                                  </p:childTnLst>
                                </p:cTn>
                              </p:par>
                              <p:par>
                                <p:cTn id="493" presetID="22" presetClass="exit" presetSubtype="4" fill="hold" grpId="0" nodeType="withEffect">
                                  <p:stCondLst>
                                    <p:cond delay="0"/>
                                  </p:stCondLst>
                                  <p:childTnLst>
                                    <p:animEffect transition="out" filter="wipe(down)">
                                      <p:cBhvr>
                                        <p:cTn id="494" dur="500"/>
                                        <p:tgtEl>
                                          <p:spTgt spid="205924"/>
                                        </p:tgtEl>
                                      </p:cBhvr>
                                    </p:animEffect>
                                    <p:set>
                                      <p:cBhvr>
                                        <p:cTn id="495" dur="1" fill="hold">
                                          <p:stCondLst>
                                            <p:cond delay="499"/>
                                          </p:stCondLst>
                                        </p:cTn>
                                        <p:tgtEl>
                                          <p:spTgt spid="205924"/>
                                        </p:tgtEl>
                                        <p:attrNameLst>
                                          <p:attrName>style.visibility</p:attrName>
                                        </p:attrNameLst>
                                      </p:cBhvr>
                                      <p:to>
                                        <p:strVal val="hidden"/>
                                      </p:to>
                                    </p:set>
                                  </p:childTnLst>
                                </p:cTn>
                              </p:par>
                            </p:childTnLst>
                          </p:cTn>
                        </p:par>
                      </p:childTnLst>
                    </p:cTn>
                  </p:par>
                  <p:par>
                    <p:cTn id="496" fill="hold">
                      <p:stCondLst>
                        <p:cond delay="indefinite"/>
                      </p:stCondLst>
                      <p:childTnLst>
                        <p:par>
                          <p:cTn id="497" fill="hold">
                            <p:stCondLst>
                              <p:cond delay="0"/>
                            </p:stCondLst>
                            <p:childTnLst>
                              <p:par>
                                <p:cTn id="498" presetID="22" presetClass="exit" presetSubtype="4" fill="hold" nodeType="clickEffect">
                                  <p:stCondLst>
                                    <p:cond delay="0"/>
                                  </p:stCondLst>
                                  <p:childTnLst>
                                    <p:animEffect transition="out" filter="wipe(down)">
                                      <p:cBhvr>
                                        <p:cTn id="499" dur="500"/>
                                        <p:tgtEl>
                                          <p:spTgt spid="205851"/>
                                        </p:tgtEl>
                                      </p:cBhvr>
                                    </p:animEffect>
                                    <p:set>
                                      <p:cBhvr>
                                        <p:cTn id="500" dur="1" fill="hold">
                                          <p:stCondLst>
                                            <p:cond delay="499"/>
                                          </p:stCondLst>
                                        </p:cTn>
                                        <p:tgtEl>
                                          <p:spTgt spid="205851"/>
                                        </p:tgtEl>
                                        <p:attrNameLst>
                                          <p:attrName>style.visibility</p:attrName>
                                        </p:attrNameLst>
                                      </p:cBhvr>
                                      <p:to>
                                        <p:strVal val="hidden"/>
                                      </p:to>
                                    </p:set>
                                  </p:childTnLst>
                                </p:cTn>
                              </p:par>
                              <p:par>
                                <p:cTn id="501" presetID="22" presetClass="entr" presetSubtype="4" fill="hold" nodeType="withEffect">
                                  <p:stCondLst>
                                    <p:cond delay="0"/>
                                  </p:stCondLst>
                                  <p:childTnLst>
                                    <p:set>
                                      <p:cBhvr>
                                        <p:cTn id="502" dur="1" fill="hold">
                                          <p:stCondLst>
                                            <p:cond delay="0"/>
                                          </p:stCondLst>
                                        </p:cTn>
                                        <p:tgtEl>
                                          <p:spTgt spid="205921"/>
                                        </p:tgtEl>
                                        <p:attrNameLst>
                                          <p:attrName>style.visibility</p:attrName>
                                        </p:attrNameLst>
                                      </p:cBhvr>
                                      <p:to>
                                        <p:strVal val="visible"/>
                                      </p:to>
                                    </p:set>
                                    <p:animEffect transition="in" filter="wipe(down)">
                                      <p:cBhvr>
                                        <p:cTn id="503" dur="500"/>
                                        <p:tgtEl>
                                          <p:spTgt spid="205921"/>
                                        </p:tgtEl>
                                      </p:cBhvr>
                                    </p:animEffect>
                                  </p:childTnLst>
                                </p:cTn>
                              </p:par>
                              <p:par>
                                <p:cTn id="504" presetID="22" presetClass="entr" presetSubtype="4" fill="hold" grpId="1" nodeType="withEffect">
                                  <p:stCondLst>
                                    <p:cond delay="0"/>
                                  </p:stCondLst>
                                  <p:childTnLst>
                                    <p:set>
                                      <p:cBhvr>
                                        <p:cTn id="505" dur="1" fill="hold">
                                          <p:stCondLst>
                                            <p:cond delay="0"/>
                                          </p:stCondLst>
                                        </p:cTn>
                                        <p:tgtEl>
                                          <p:spTgt spid="205923"/>
                                        </p:tgtEl>
                                        <p:attrNameLst>
                                          <p:attrName>style.visibility</p:attrName>
                                        </p:attrNameLst>
                                      </p:cBhvr>
                                      <p:to>
                                        <p:strVal val="visible"/>
                                      </p:to>
                                    </p:set>
                                    <p:animEffect transition="in" filter="wipe(down)">
                                      <p:cBhvr>
                                        <p:cTn id="506" dur="500"/>
                                        <p:tgtEl>
                                          <p:spTgt spid="205923"/>
                                        </p:tgtEl>
                                      </p:cBhvr>
                                    </p:animEffect>
                                  </p:childTnLst>
                                </p:cTn>
                              </p:par>
                              <p:par>
                                <p:cTn id="507" presetID="22" presetClass="entr" presetSubtype="4" fill="hold" grpId="0" nodeType="withEffect">
                                  <p:stCondLst>
                                    <p:cond delay="0"/>
                                  </p:stCondLst>
                                  <p:childTnLst>
                                    <p:set>
                                      <p:cBhvr>
                                        <p:cTn id="508" dur="1" fill="hold">
                                          <p:stCondLst>
                                            <p:cond delay="0"/>
                                          </p:stCondLst>
                                        </p:cTn>
                                        <p:tgtEl>
                                          <p:spTgt spid="205925"/>
                                        </p:tgtEl>
                                        <p:attrNameLst>
                                          <p:attrName>style.visibility</p:attrName>
                                        </p:attrNameLst>
                                      </p:cBhvr>
                                      <p:to>
                                        <p:strVal val="visible"/>
                                      </p:to>
                                    </p:set>
                                    <p:animEffect transition="in" filter="wipe(down)">
                                      <p:cBhvr>
                                        <p:cTn id="509" dur="500"/>
                                        <p:tgtEl>
                                          <p:spTgt spid="205925"/>
                                        </p:tgtEl>
                                      </p:cBhvr>
                                    </p:animEffect>
                                  </p:childTnLst>
                                </p:cTn>
                              </p:par>
                            </p:childTnLst>
                          </p:cTn>
                        </p:par>
                      </p:childTnLst>
                    </p:cTn>
                  </p:par>
                  <p:par>
                    <p:cTn id="510" fill="hold">
                      <p:stCondLst>
                        <p:cond delay="indefinite"/>
                      </p:stCondLst>
                      <p:childTnLst>
                        <p:par>
                          <p:cTn id="511" fill="hold">
                            <p:stCondLst>
                              <p:cond delay="0"/>
                            </p:stCondLst>
                            <p:childTnLst>
                              <p:par>
                                <p:cTn id="512" presetID="22" presetClass="exit" presetSubtype="4" fill="hold" nodeType="clickEffect">
                                  <p:stCondLst>
                                    <p:cond delay="0"/>
                                  </p:stCondLst>
                                  <p:childTnLst>
                                    <p:animEffect transition="out" filter="wipe(down)">
                                      <p:cBhvr>
                                        <p:cTn id="513" dur="500"/>
                                        <p:tgtEl>
                                          <p:spTgt spid="205921"/>
                                        </p:tgtEl>
                                      </p:cBhvr>
                                    </p:animEffect>
                                    <p:set>
                                      <p:cBhvr>
                                        <p:cTn id="514" dur="1" fill="hold">
                                          <p:stCondLst>
                                            <p:cond delay="499"/>
                                          </p:stCondLst>
                                        </p:cTn>
                                        <p:tgtEl>
                                          <p:spTgt spid="205921"/>
                                        </p:tgtEl>
                                        <p:attrNameLst>
                                          <p:attrName>style.visibility</p:attrName>
                                        </p:attrNameLst>
                                      </p:cBhvr>
                                      <p:to>
                                        <p:strVal val="hidden"/>
                                      </p:to>
                                    </p:set>
                                  </p:childTnLst>
                                </p:cTn>
                              </p:par>
                              <p:par>
                                <p:cTn id="515" presetID="22" presetClass="entr" presetSubtype="4" fill="hold" nodeType="withEffect">
                                  <p:stCondLst>
                                    <p:cond delay="0"/>
                                  </p:stCondLst>
                                  <p:childTnLst>
                                    <p:set>
                                      <p:cBhvr>
                                        <p:cTn id="516" dur="1" fill="hold">
                                          <p:stCondLst>
                                            <p:cond delay="0"/>
                                          </p:stCondLst>
                                        </p:cTn>
                                        <p:tgtEl>
                                          <p:spTgt spid="205922"/>
                                        </p:tgtEl>
                                        <p:attrNameLst>
                                          <p:attrName>style.visibility</p:attrName>
                                        </p:attrNameLst>
                                      </p:cBhvr>
                                      <p:to>
                                        <p:strVal val="visible"/>
                                      </p:to>
                                    </p:set>
                                    <p:animEffect transition="in" filter="wipe(down)">
                                      <p:cBhvr>
                                        <p:cTn id="517" dur="500"/>
                                        <p:tgtEl>
                                          <p:spTgt spid="205922"/>
                                        </p:tgtEl>
                                      </p:cBhvr>
                                    </p:animEffect>
                                  </p:childTnLst>
                                </p:cTn>
                              </p:par>
                              <p:par>
                                <p:cTn id="518" presetID="22" presetClass="entr" presetSubtype="4" fill="hold" grpId="2" nodeType="withEffect">
                                  <p:stCondLst>
                                    <p:cond delay="0"/>
                                  </p:stCondLst>
                                  <p:childTnLst>
                                    <p:set>
                                      <p:cBhvr>
                                        <p:cTn id="519" dur="1" fill="hold">
                                          <p:stCondLst>
                                            <p:cond delay="0"/>
                                          </p:stCondLst>
                                        </p:cTn>
                                        <p:tgtEl>
                                          <p:spTgt spid="205923"/>
                                        </p:tgtEl>
                                        <p:attrNameLst>
                                          <p:attrName>style.visibility</p:attrName>
                                        </p:attrNameLst>
                                      </p:cBhvr>
                                      <p:to>
                                        <p:strVal val="visible"/>
                                      </p:to>
                                    </p:set>
                                    <p:animEffect transition="in" filter="wipe(down)">
                                      <p:cBhvr>
                                        <p:cTn id="520" dur="500"/>
                                        <p:tgtEl>
                                          <p:spTgt spid="205923"/>
                                        </p:tgtEl>
                                      </p:cBhvr>
                                    </p:animEffect>
                                  </p:childTnLst>
                                </p:cTn>
                              </p:par>
                              <p:par>
                                <p:cTn id="521" presetID="22" presetClass="entr" presetSubtype="4" fill="hold" grpId="1" nodeType="withEffect">
                                  <p:stCondLst>
                                    <p:cond delay="0"/>
                                  </p:stCondLst>
                                  <p:childTnLst>
                                    <p:set>
                                      <p:cBhvr>
                                        <p:cTn id="522" dur="1" fill="hold">
                                          <p:stCondLst>
                                            <p:cond delay="0"/>
                                          </p:stCondLst>
                                        </p:cTn>
                                        <p:tgtEl>
                                          <p:spTgt spid="205925"/>
                                        </p:tgtEl>
                                        <p:attrNameLst>
                                          <p:attrName>style.visibility</p:attrName>
                                        </p:attrNameLst>
                                      </p:cBhvr>
                                      <p:to>
                                        <p:strVal val="visible"/>
                                      </p:to>
                                    </p:set>
                                    <p:animEffect transition="in" filter="wipe(down)">
                                      <p:cBhvr>
                                        <p:cTn id="523" dur="500"/>
                                        <p:tgtEl>
                                          <p:spTgt spid="205925"/>
                                        </p:tgtEl>
                                      </p:cBhvr>
                                    </p:animEffect>
                                  </p:childTnLst>
                                </p:cTn>
                              </p:par>
                            </p:childTnLst>
                          </p:cTn>
                        </p:par>
                      </p:childTnLst>
                    </p:cTn>
                  </p:par>
                  <p:par>
                    <p:cTn id="524" fill="hold">
                      <p:stCondLst>
                        <p:cond delay="indefinite"/>
                      </p:stCondLst>
                      <p:childTnLst>
                        <p:par>
                          <p:cTn id="525" fill="hold">
                            <p:stCondLst>
                              <p:cond delay="0"/>
                            </p:stCondLst>
                            <p:childTnLst>
                              <p:par>
                                <p:cTn id="526" presetID="22" presetClass="exit" presetSubtype="4" fill="hold" nodeType="clickEffect">
                                  <p:stCondLst>
                                    <p:cond delay="0"/>
                                  </p:stCondLst>
                                  <p:childTnLst>
                                    <p:animEffect transition="out" filter="wipe(down)">
                                      <p:cBhvr>
                                        <p:cTn id="527" dur="500"/>
                                        <p:tgtEl>
                                          <p:spTgt spid="205922"/>
                                        </p:tgtEl>
                                      </p:cBhvr>
                                    </p:animEffect>
                                    <p:set>
                                      <p:cBhvr>
                                        <p:cTn id="528" dur="1" fill="hold">
                                          <p:stCondLst>
                                            <p:cond delay="499"/>
                                          </p:stCondLst>
                                        </p:cTn>
                                        <p:tgtEl>
                                          <p:spTgt spid="205922"/>
                                        </p:tgtEl>
                                        <p:attrNameLst>
                                          <p:attrName>style.visibility</p:attrName>
                                        </p:attrNameLst>
                                      </p:cBhvr>
                                      <p:to>
                                        <p:strVal val="hidden"/>
                                      </p:to>
                                    </p:set>
                                  </p:childTnLst>
                                </p:cTn>
                              </p:par>
                              <p:par>
                                <p:cTn id="529" presetID="22" presetClass="entr" presetSubtype="4" fill="hold" nodeType="withEffect">
                                  <p:stCondLst>
                                    <p:cond delay="0"/>
                                  </p:stCondLst>
                                  <p:childTnLst>
                                    <p:set>
                                      <p:cBhvr>
                                        <p:cTn id="530" dur="1" fill="hold">
                                          <p:stCondLst>
                                            <p:cond delay="0"/>
                                          </p:stCondLst>
                                        </p:cTn>
                                        <p:tgtEl>
                                          <p:spTgt spid="205852"/>
                                        </p:tgtEl>
                                        <p:attrNameLst>
                                          <p:attrName>style.visibility</p:attrName>
                                        </p:attrNameLst>
                                      </p:cBhvr>
                                      <p:to>
                                        <p:strVal val="visible"/>
                                      </p:to>
                                    </p:set>
                                    <p:animEffect transition="in" filter="wipe(down)">
                                      <p:cBhvr>
                                        <p:cTn id="531" dur="500"/>
                                        <p:tgtEl>
                                          <p:spTgt spid="205852"/>
                                        </p:tgtEl>
                                      </p:cBhvr>
                                    </p:animEffect>
                                  </p:childTnLst>
                                </p:cTn>
                              </p:par>
                              <p:par>
                                <p:cTn id="532" presetID="22" presetClass="exit" presetSubtype="4" fill="hold" grpId="3" nodeType="withEffect">
                                  <p:stCondLst>
                                    <p:cond delay="0"/>
                                  </p:stCondLst>
                                  <p:childTnLst>
                                    <p:animEffect transition="out" filter="wipe(down)">
                                      <p:cBhvr>
                                        <p:cTn id="533" dur="500"/>
                                        <p:tgtEl>
                                          <p:spTgt spid="205923"/>
                                        </p:tgtEl>
                                      </p:cBhvr>
                                    </p:animEffect>
                                    <p:set>
                                      <p:cBhvr>
                                        <p:cTn id="534" dur="1" fill="hold">
                                          <p:stCondLst>
                                            <p:cond delay="499"/>
                                          </p:stCondLst>
                                        </p:cTn>
                                        <p:tgtEl>
                                          <p:spTgt spid="205923"/>
                                        </p:tgtEl>
                                        <p:attrNameLst>
                                          <p:attrName>style.visibility</p:attrName>
                                        </p:attrNameLst>
                                      </p:cBhvr>
                                      <p:to>
                                        <p:strVal val="hidden"/>
                                      </p:to>
                                    </p:set>
                                  </p:childTnLst>
                                </p:cTn>
                              </p:par>
                              <p:par>
                                <p:cTn id="535" presetID="22" presetClass="exit" presetSubtype="4" fill="hold" grpId="2" nodeType="withEffect">
                                  <p:stCondLst>
                                    <p:cond delay="0"/>
                                  </p:stCondLst>
                                  <p:childTnLst>
                                    <p:animEffect transition="out" filter="wipe(down)">
                                      <p:cBhvr>
                                        <p:cTn id="536" dur="500"/>
                                        <p:tgtEl>
                                          <p:spTgt spid="205925"/>
                                        </p:tgtEl>
                                      </p:cBhvr>
                                    </p:animEffect>
                                    <p:set>
                                      <p:cBhvr>
                                        <p:cTn id="537" dur="1" fill="hold">
                                          <p:stCondLst>
                                            <p:cond delay="499"/>
                                          </p:stCondLst>
                                        </p:cTn>
                                        <p:tgtEl>
                                          <p:spTgt spid="205925"/>
                                        </p:tgtEl>
                                        <p:attrNameLst>
                                          <p:attrName>style.visibility</p:attrName>
                                        </p:attrNameLst>
                                      </p:cBhvr>
                                      <p:to>
                                        <p:strVal val="hidden"/>
                                      </p:to>
                                    </p:set>
                                  </p:childTnLst>
                                </p:cTn>
                              </p:par>
                            </p:childTnLst>
                          </p:cTn>
                        </p:par>
                      </p:childTnLst>
                    </p:cTn>
                  </p:par>
                  <p:par>
                    <p:cTn id="538" fill="hold">
                      <p:stCondLst>
                        <p:cond delay="indefinite"/>
                      </p:stCondLst>
                      <p:childTnLst>
                        <p:par>
                          <p:cTn id="539" fill="hold">
                            <p:stCondLst>
                              <p:cond delay="0"/>
                            </p:stCondLst>
                            <p:childTnLst>
                              <p:par>
                                <p:cTn id="540" presetID="22" presetClass="exit" presetSubtype="4" fill="hold" nodeType="clickEffect">
                                  <p:stCondLst>
                                    <p:cond delay="0"/>
                                  </p:stCondLst>
                                  <p:childTnLst>
                                    <p:animEffect transition="out" filter="wipe(down)">
                                      <p:cBhvr>
                                        <p:cTn id="541" dur="500"/>
                                        <p:tgtEl>
                                          <p:spTgt spid="205852"/>
                                        </p:tgtEl>
                                      </p:cBhvr>
                                    </p:animEffect>
                                    <p:set>
                                      <p:cBhvr>
                                        <p:cTn id="542" dur="1" fill="hold">
                                          <p:stCondLst>
                                            <p:cond delay="499"/>
                                          </p:stCondLst>
                                        </p:cTn>
                                        <p:tgtEl>
                                          <p:spTgt spid="205852"/>
                                        </p:tgtEl>
                                        <p:attrNameLst>
                                          <p:attrName>style.visibility</p:attrName>
                                        </p:attrNameLst>
                                      </p:cBhvr>
                                      <p:to>
                                        <p:strVal val="hidden"/>
                                      </p:to>
                                    </p:set>
                                  </p:childTnLst>
                                </p:cTn>
                              </p:par>
                              <p:par>
                                <p:cTn id="543" presetID="22" presetClass="entr" presetSubtype="4" fill="hold" nodeType="withEffect">
                                  <p:stCondLst>
                                    <p:cond delay="0"/>
                                  </p:stCondLst>
                                  <p:childTnLst>
                                    <p:set>
                                      <p:cBhvr>
                                        <p:cTn id="544" dur="1" fill="hold">
                                          <p:stCondLst>
                                            <p:cond delay="0"/>
                                          </p:stCondLst>
                                        </p:cTn>
                                        <p:tgtEl>
                                          <p:spTgt spid="205853"/>
                                        </p:tgtEl>
                                        <p:attrNameLst>
                                          <p:attrName>style.visibility</p:attrName>
                                        </p:attrNameLst>
                                      </p:cBhvr>
                                      <p:to>
                                        <p:strVal val="visible"/>
                                      </p:to>
                                    </p:set>
                                    <p:animEffect transition="in" filter="wipe(down)">
                                      <p:cBhvr>
                                        <p:cTn id="545" dur="500"/>
                                        <p:tgtEl>
                                          <p:spTgt spid="205853"/>
                                        </p:tgtEl>
                                      </p:cBhvr>
                                    </p:animEffect>
                                  </p:childTnLst>
                                </p:cTn>
                              </p:par>
                              <p:par>
                                <p:cTn id="546" presetID="22" presetClass="exit" presetSubtype="4" fill="hold" grpId="2" nodeType="withEffect">
                                  <p:stCondLst>
                                    <p:cond delay="0"/>
                                  </p:stCondLst>
                                  <p:childTnLst>
                                    <p:animEffect transition="out" filter="wipe(down)">
                                      <p:cBhvr>
                                        <p:cTn id="547" dur="500"/>
                                        <p:tgtEl>
                                          <p:spTgt spid="205899"/>
                                        </p:tgtEl>
                                      </p:cBhvr>
                                    </p:animEffect>
                                    <p:set>
                                      <p:cBhvr>
                                        <p:cTn id="548" dur="1" fill="hold">
                                          <p:stCondLst>
                                            <p:cond delay="499"/>
                                          </p:stCondLst>
                                        </p:cTn>
                                        <p:tgtEl>
                                          <p:spTgt spid="205899"/>
                                        </p:tgtEl>
                                        <p:attrNameLst>
                                          <p:attrName>style.visibility</p:attrName>
                                        </p:attrNameLst>
                                      </p:cBhvr>
                                      <p:to>
                                        <p:strVal val="hidden"/>
                                      </p:to>
                                    </p:set>
                                  </p:childTnLst>
                                </p:cTn>
                              </p:par>
                              <p:par>
                                <p:cTn id="549" presetID="22" presetClass="exit" presetSubtype="4" fill="hold" grpId="0" nodeType="withEffect">
                                  <p:stCondLst>
                                    <p:cond delay="0"/>
                                  </p:stCondLst>
                                  <p:childTnLst>
                                    <p:animEffect transition="out" filter="wipe(down)">
                                      <p:cBhvr>
                                        <p:cTn id="550" dur="500"/>
                                        <p:tgtEl>
                                          <p:spTgt spid="205903"/>
                                        </p:tgtEl>
                                      </p:cBhvr>
                                    </p:animEffect>
                                    <p:set>
                                      <p:cBhvr>
                                        <p:cTn id="551" dur="1" fill="hold">
                                          <p:stCondLst>
                                            <p:cond delay="499"/>
                                          </p:stCondLst>
                                        </p:cTn>
                                        <p:tgtEl>
                                          <p:spTgt spid="205903"/>
                                        </p:tgtEl>
                                        <p:attrNameLst>
                                          <p:attrName>style.visibility</p:attrName>
                                        </p:attrNameLst>
                                      </p:cBhvr>
                                      <p:to>
                                        <p:strVal val="hidden"/>
                                      </p:to>
                                    </p:set>
                                  </p:childTnLst>
                                </p:cTn>
                              </p:par>
                            </p:childTnLst>
                          </p:cTn>
                        </p:par>
                      </p:childTnLst>
                    </p:cTn>
                  </p:par>
                  <p:par>
                    <p:cTn id="552" fill="hold">
                      <p:stCondLst>
                        <p:cond delay="indefinite"/>
                      </p:stCondLst>
                      <p:childTnLst>
                        <p:par>
                          <p:cTn id="553" fill="hold">
                            <p:stCondLst>
                              <p:cond delay="0"/>
                            </p:stCondLst>
                            <p:childTnLst>
                              <p:par>
                                <p:cTn id="554" presetID="22" presetClass="exit" presetSubtype="4" fill="hold" grpId="3" nodeType="clickEffect">
                                  <p:stCondLst>
                                    <p:cond delay="0"/>
                                  </p:stCondLst>
                                  <p:childTnLst>
                                    <p:animEffect transition="out" filter="wipe(down)">
                                      <p:cBhvr>
                                        <p:cTn id="555" dur="500"/>
                                        <p:tgtEl>
                                          <p:spTgt spid="205866"/>
                                        </p:tgtEl>
                                      </p:cBhvr>
                                    </p:animEffect>
                                    <p:set>
                                      <p:cBhvr>
                                        <p:cTn id="556" dur="1" fill="hold">
                                          <p:stCondLst>
                                            <p:cond delay="499"/>
                                          </p:stCondLst>
                                        </p:cTn>
                                        <p:tgtEl>
                                          <p:spTgt spid="205866"/>
                                        </p:tgtEl>
                                        <p:attrNameLst>
                                          <p:attrName>style.visibility</p:attrName>
                                        </p:attrNameLst>
                                      </p:cBhvr>
                                      <p:to>
                                        <p:strVal val="hidden"/>
                                      </p:to>
                                    </p:set>
                                  </p:childTnLst>
                                </p:cTn>
                              </p:par>
                              <p:par>
                                <p:cTn id="557" presetID="22" presetClass="exit" presetSubtype="4" fill="hold" grpId="1" nodeType="withEffect">
                                  <p:stCondLst>
                                    <p:cond delay="0"/>
                                  </p:stCondLst>
                                  <p:childTnLst>
                                    <p:animEffect transition="out" filter="wipe(down)">
                                      <p:cBhvr>
                                        <p:cTn id="558" dur="500"/>
                                        <p:tgtEl>
                                          <p:spTgt spid="205898"/>
                                        </p:tgtEl>
                                      </p:cBhvr>
                                    </p:animEffect>
                                    <p:set>
                                      <p:cBhvr>
                                        <p:cTn id="559" dur="1" fill="hold">
                                          <p:stCondLst>
                                            <p:cond delay="499"/>
                                          </p:stCondLst>
                                        </p:cTn>
                                        <p:tgtEl>
                                          <p:spTgt spid="205898"/>
                                        </p:tgtEl>
                                        <p:attrNameLst>
                                          <p:attrName>style.visibility</p:attrName>
                                        </p:attrNameLst>
                                      </p:cBhvr>
                                      <p:to>
                                        <p:strVal val="hidden"/>
                                      </p:to>
                                    </p:set>
                                  </p:childTnLst>
                                </p:cTn>
                              </p:par>
                              <p:par>
                                <p:cTn id="560" presetID="22" presetClass="exit" presetSubtype="4" fill="hold" nodeType="withEffect">
                                  <p:stCondLst>
                                    <p:cond delay="0"/>
                                  </p:stCondLst>
                                  <p:childTnLst>
                                    <p:animEffect transition="out" filter="wipe(down)">
                                      <p:cBhvr>
                                        <p:cTn id="561" dur="500"/>
                                        <p:tgtEl>
                                          <p:spTgt spid="205853"/>
                                        </p:tgtEl>
                                      </p:cBhvr>
                                    </p:animEffect>
                                    <p:set>
                                      <p:cBhvr>
                                        <p:cTn id="562" dur="1" fill="hold">
                                          <p:stCondLst>
                                            <p:cond delay="499"/>
                                          </p:stCondLst>
                                        </p:cTn>
                                        <p:tgtEl>
                                          <p:spTgt spid="2058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66" grpId="0" animBg="1"/>
      <p:bldP spid="205866" grpId="1" animBg="1"/>
      <p:bldP spid="205866" grpId="2" animBg="1"/>
      <p:bldP spid="205866" grpId="3" animBg="1"/>
      <p:bldP spid="205871" grpId="0" animBg="1"/>
      <p:bldP spid="205872" grpId="0" animBg="1"/>
      <p:bldP spid="205873" grpId="0" animBg="1"/>
      <p:bldP spid="205874" grpId="0" animBg="1"/>
      <p:bldP spid="205875" grpId="0" animBg="1"/>
      <p:bldP spid="205876" grpId="0" animBg="1"/>
      <p:bldP spid="205878" grpId="0" animBg="1"/>
      <p:bldP spid="205880" grpId="0" animBg="1"/>
      <p:bldP spid="205880" grpId="1" animBg="1"/>
      <p:bldP spid="205880" grpId="2" animBg="1"/>
      <p:bldP spid="205880" grpId="3" animBg="1"/>
      <p:bldP spid="205881" grpId="0"/>
      <p:bldP spid="205881" grpId="1"/>
      <p:bldP spid="205882" grpId="0"/>
      <p:bldP spid="205882" grpId="1"/>
      <p:bldP spid="205885" grpId="0"/>
      <p:bldP spid="205885" grpId="1"/>
      <p:bldP spid="205886" grpId="0" animBg="1"/>
      <p:bldP spid="205886" grpId="1" animBg="1"/>
      <p:bldP spid="205886" grpId="2" animBg="1"/>
      <p:bldP spid="205886" grpId="3" animBg="1"/>
      <p:bldP spid="205887" grpId="0"/>
      <p:bldP spid="205887" grpId="1"/>
      <p:bldP spid="205890" grpId="0" animBg="1"/>
      <p:bldP spid="205890" grpId="1" animBg="1"/>
      <p:bldP spid="205890" grpId="2" animBg="1"/>
      <p:bldP spid="205890" grpId="3" animBg="1"/>
      <p:bldP spid="205891" grpId="0"/>
      <p:bldP spid="205891" grpId="1"/>
      <p:bldP spid="205894" grpId="0"/>
      <p:bldP spid="205894" grpId="1"/>
      <p:bldP spid="205895" grpId="0"/>
      <p:bldP spid="205895" grpId="1"/>
      <p:bldP spid="205898" grpId="0"/>
      <p:bldP spid="205898" grpId="1"/>
      <p:bldP spid="205899" grpId="0" animBg="1"/>
      <p:bldP spid="205899" grpId="1" animBg="1"/>
      <p:bldP spid="205899" grpId="2" animBg="1"/>
      <p:bldP spid="205900" grpId="0"/>
      <p:bldP spid="205900" grpId="1"/>
      <p:bldP spid="205903" grpId="0"/>
      <p:bldP spid="205904" grpId="0" animBg="1"/>
      <p:bldP spid="205904" grpId="1" animBg="1"/>
      <p:bldP spid="205904" grpId="2" animBg="1"/>
      <p:bldP spid="205904" grpId="3" animBg="1"/>
      <p:bldP spid="205905" grpId="0"/>
      <p:bldP spid="205905" grpId="1"/>
      <p:bldP spid="205906" grpId="0"/>
      <p:bldP spid="205906" grpId="1"/>
      <p:bldP spid="205907" grpId="0" animBg="1"/>
      <p:bldP spid="205907" grpId="1" animBg="1"/>
      <p:bldP spid="205907" grpId="2" animBg="1"/>
      <p:bldP spid="205907" grpId="3" animBg="1"/>
      <p:bldP spid="205908" grpId="0"/>
      <p:bldP spid="205908" grpId="1"/>
      <p:bldP spid="205909" grpId="0"/>
      <p:bldP spid="205909" grpId="1"/>
      <p:bldP spid="205910" grpId="0" animBg="1"/>
      <p:bldP spid="205910" grpId="1" animBg="1"/>
      <p:bldP spid="205910" grpId="2" animBg="1"/>
      <p:bldP spid="205910" grpId="3" animBg="1"/>
      <p:bldP spid="205911" grpId="0"/>
      <p:bldP spid="205911" grpId="1"/>
      <p:bldP spid="205912" grpId="0"/>
      <p:bldP spid="205912" grpId="1"/>
      <p:bldP spid="205923" grpId="0" animBg="1"/>
      <p:bldP spid="205923" grpId="1" animBg="1"/>
      <p:bldP spid="205923" grpId="2" animBg="1"/>
      <p:bldP spid="205923" grpId="3" animBg="1"/>
      <p:bldP spid="205924" grpId="0"/>
      <p:bldP spid="205925" grpId="0"/>
      <p:bldP spid="205925" grpId="1"/>
      <p:bldP spid="205925" grpId="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矩形 224260"/>
          <p:cNvSpPr>
            <a:spLocks noChangeArrowheads="1"/>
          </p:cNvSpPr>
          <p:nvPr/>
        </p:nvSpPr>
        <p:spPr bwMode="auto">
          <a:xfrm>
            <a:off x="4479925" y="12382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endParaRPr lang="zh-CN" altLang="en-US" b="0">
              <a:solidFill>
                <a:schemeClr val="tx1"/>
              </a:solidFill>
              <a:latin typeface="Verdana" panose="020B0604030504040204" pitchFamily="34" charset="0"/>
            </a:endParaRPr>
          </a:p>
        </p:txBody>
      </p:sp>
      <p:graphicFrame>
        <p:nvGraphicFramePr>
          <p:cNvPr id="66562" name="对象 224259"/>
          <p:cNvGraphicFramePr/>
          <p:nvPr/>
        </p:nvGraphicFramePr>
        <p:xfrm>
          <a:off x="3201988" y="488950"/>
          <a:ext cx="5637212" cy="5897563"/>
        </p:xfrm>
        <a:graphic>
          <a:graphicData uri="http://schemas.openxmlformats.org/presentationml/2006/ole">
            <mc:AlternateContent xmlns:mc="http://schemas.openxmlformats.org/markup-compatibility/2006">
              <mc:Choice xmlns:v="urn:schemas-microsoft-com:vml" Requires="v">
                <p:oleObj spid="_x0000_s14374" name="" r:id="rId1" imgW="3438525" imgH="3590925" progId="Word.Picture.8">
                  <p:embed/>
                </p:oleObj>
              </mc:Choice>
              <mc:Fallback>
                <p:oleObj name="" r:id="rId1" imgW="3438525" imgH="3590925" progId="Word.Picture.8">
                  <p:embed/>
                  <p:pic>
                    <p:nvPicPr>
                      <p:cNvPr id="0" name="对象 22425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988" y="488950"/>
                        <a:ext cx="5637212" cy="589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3" name="矩形 22428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endParaRPr lang="zh-CN" altLang="en-US"/>
          </a:p>
        </p:txBody>
      </p:sp>
      <p:graphicFrame>
        <p:nvGraphicFramePr>
          <p:cNvPr id="66564" name="对象 224288"/>
          <p:cNvGraphicFramePr/>
          <p:nvPr/>
        </p:nvGraphicFramePr>
        <p:xfrm>
          <a:off x="107950" y="2133600"/>
          <a:ext cx="3689350" cy="2190750"/>
        </p:xfrm>
        <a:graphic>
          <a:graphicData uri="http://schemas.openxmlformats.org/presentationml/2006/ole">
            <mc:AlternateContent xmlns:mc="http://schemas.openxmlformats.org/markup-compatibility/2006">
              <mc:Choice xmlns:v="urn:schemas-microsoft-com:vml" Requires="v">
                <p:oleObj spid="_x0000_s14375" name="" r:id="rId3" imgW="2837815" imgH="1685290" progId="Word.Picture.8">
                  <p:embed/>
                </p:oleObj>
              </mc:Choice>
              <mc:Fallback>
                <p:oleObj name="" r:id="rId3" imgW="2837815" imgH="1685290" progId="Word.Picture.8">
                  <p:embed/>
                  <p:pic>
                    <p:nvPicPr>
                      <p:cNvPr id="0" name="对象 22428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2133600"/>
                        <a:ext cx="368935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6565" name="右箭头 224290"/>
          <p:cNvSpPr>
            <a:spLocks noChangeArrowheads="1"/>
          </p:cNvSpPr>
          <p:nvPr/>
        </p:nvSpPr>
        <p:spPr bwMode="auto">
          <a:xfrm>
            <a:off x="3419475" y="2565400"/>
            <a:ext cx="1081088" cy="358775"/>
          </a:xfrm>
          <a:prstGeom prst="rightArrow">
            <a:avLst>
              <a:gd name="adj1" fmla="val 50000"/>
              <a:gd name="adj2" fmla="val 75304"/>
            </a:avLst>
          </a:prstGeom>
          <a:solidFill>
            <a:schemeClr val="accent1"/>
          </a:solidFill>
          <a:ln w="9525">
            <a:solidFill>
              <a:schemeClr val="tx1"/>
            </a:solidFill>
            <a:miter lim="800000"/>
          </a:ln>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endParaRPr lang="zh-CN" altLang="en-US"/>
          </a:p>
        </p:txBody>
      </p:sp>
      <p:sp>
        <p:nvSpPr>
          <p:cNvPr id="66566" name="文本框 224291"/>
          <p:cNvSpPr txBox="1">
            <a:spLocks noChangeArrowheads="1"/>
          </p:cNvSpPr>
          <p:nvPr/>
        </p:nvSpPr>
        <p:spPr bwMode="auto">
          <a:xfrm>
            <a:off x="250825" y="1100138"/>
            <a:ext cx="2663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FF0000"/>
                </a:solidFill>
                <a:latin typeface="Verdana" panose="020B0604030504040204" pitchFamily="34" charset="0"/>
                <a:ea typeface="楷体_GB2312" pitchFamily="49" charset="-122"/>
              </a:rPr>
              <a:t>递归算法执行过程：</a:t>
            </a:r>
            <a:endParaRPr lang="zh-CN" altLang="en-US">
              <a:solidFill>
                <a:srgbClr val="FF0000"/>
              </a:solidFill>
              <a:latin typeface="Verdana" panose="020B0604030504040204"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1357290" y="642918"/>
            <a:ext cx="7065987" cy="871905"/>
          </a:xfrm>
          <a:prstGeom prst="rect">
            <a:avLst/>
          </a:prstGeom>
          <a:noFill/>
          <a:ln w="9525">
            <a:noFill/>
            <a:miter lim="800000"/>
          </a:ln>
        </p:spPr>
        <p:txBody>
          <a:bodyPr wrap="square">
            <a:spAutoFit/>
          </a:bodyPr>
          <a:lstStyle/>
          <a:p>
            <a:pPr marL="342900" indent="-342900">
              <a:lnSpc>
                <a:spcPts val="3200"/>
              </a:lnSpc>
              <a:buFontTx/>
              <a:buBlip>
                <a:blip r:embed="rId1"/>
              </a:buBlip>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括号表示法</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。将树的根结点写在括号的左边，除根结点之外的其余结点写在括号中并用逗号分隔。</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124" name="AutoShape 6"/>
          <p:cNvSpPr>
            <a:spLocks noChangeArrowheads="1"/>
          </p:cNvSpPr>
          <p:nvPr/>
        </p:nvSpPr>
        <p:spPr bwMode="auto">
          <a:xfrm>
            <a:off x="4425952" y="3286124"/>
            <a:ext cx="431800" cy="433388"/>
          </a:xfrm>
          <a:prstGeom prst="rightArrow">
            <a:avLst>
              <a:gd name="adj1" fmla="val 50000"/>
              <a:gd name="adj2" fmla="val 25000"/>
            </a:avLst>
          </a:prstGeom>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22" name="TextBox 21"/>
          <p:cNvSpPr txBox="1"/>
          <p:nvPr/>
        </p:nvSpPr>
        <p:spPr>
          <a:xfrm>
            <a:off x="5143504" y="3214686"/>
            <a:ext cx="3429024" cy="461665"/>
          </a:xfrm>
          <a:prstGeom prst="rect">
            <a:avLst/>
          </a:prstGeom>
          <a:noFill/>
        </p:spPr>
        <p:txBody>
          <a:bodyPr wrap="square" rtlCol="0">
            <a:spAutoFit/>
          </a:bodyPr>
          <a:lstStyle/>
          <a:p>
            <a:r>
              <a:rPr lang="en-US" altLang="zh-CN" i="1" dirty="0" smtClean="0">
                <a:solidFill>
                  <a:srgbClr val="0000FF"/>
                </a:solidFill>
                <a:latin typeface="Consolas" panose="020B0609020204030204" pitchFamily="49" charset="0"/>
                <a:cs typeface="Consolas" panose="020B0609020204030204" pitchFamily="49" charset="0"/>
              </a:rPr>
              <a:t>A</a:t>
            </a:r>
            <a:r>
              <a:rPr lang="en-US" altLang="zh-CN" dirty="0" smtClean="0">
                <a:solidFill>
                  <a:srgbClr val="0000FF"/>
                </a:solidFill>
                <a:latin typeface="Consolas" panose="020B0609020204030204" pitchFamily="49" charset="0"/>
                <a:cs typeface="Consolas" panose="020B0609020204030204" pitchFamily="49" charset="0"/>
              </a:rPr>
              <a:t>(</a:t>
            </a:r>
            <a:r>
              <a:rPr lang="en-US" altLang="zh-CN" i="1" dirty="0" err="1" smtClean="0">
                <a:solidFill>
                  <a:srgbClr val="0000FF"/>
                </a:solidFill>
                <a:latin typeface="Consolas" panose="020B0609020204030204" pitchFamily="49" charset="0"/>
                <a:cs typeface="Consolas" panose="020B0609020204030204" pitchFamily="49" charset="0"/>
              </a:rPr>
              <a:t>B</a:t>
            </a:r>
            <a:r>
              <a:rPr lang="en-US" altLang="zh-CN" dirty="0" err="1" smtClean="0">
                <a:solidFill>
                  <a:srgbClr val="0000FF"/>
                </a:solidFill>
                <a:latin typeface="Consolas" panose="020B0609020204030204" pitchFamily="49" charset="0"/>
                <a:cs typeface="Consolas" panose="020B0609020204030204" pitchFamily="49" charset="0"/>
              </a:rPr>
              <a:t>,</a:t>
            </a:r>
            <a:r>
              <a:rPr lang="en-US" altLang="zh-CN" i="1" dirty="0" err="1" smtClean="0">
                <a:solidFill>
                  <a:srgbClr val="0000FF"/>
                </a:solidFill>
                <a:latin typeface="Consolas" panose="020B0609020204030204" pitchFamily="49" charset="0"/>
                <a:cs typeface="Consolas" panose="020B0609020204030204" pitchFamily="49" charset="0"/>
              </a:rPr>
              <a:t>C</a:t>
            </a:r>
            <a:r>
              <a:rPr lang="en-US" altLang="zh-CN" dirty="0" smtClean="0">
                <a:solidFill>
                  <a:srgbClr val="0000FF"/>
                </a:solidFill>
                <a:latin typeface="Consolas" panose="020B0609020204030204" pitchFamily="49" charset="0"/>
                <a:cs typeface="Consolas" panose="020B0609020204030204" pitchFamily="49" charset="0"/>
              </a:rPr>
              <a:t>(</a:t>
            </a:r>
            <a:r>
              <a:rPr lang="en-US" altLang="zh-CN" i="1" dirty="0" smtClean="0">
                <a:solidFill>
                  <a:srgbClr val="0000FF"/>
                </a:solidFill>
                <a:latin typeface="Consolas" panose="020B0609020204030204" pitchFamily="49" charset="0"/>
                <a:cs typeface="Consolas" panose="020B0609020204030204" pitchFamily="49" charset="0"/>
              </a:rPr>
              <a:t>E</a:t>
            </a:r>
            <a:r>
              <a:rPr lang="en-US" altLang="zh-CN" dirty="0" smtClean="0">
                <a:solidFill>
                  <a:srgbClr val="0000FF"/>
                </a:solidFill>
                <a:latin typeface="Consolas" panose="020B0609020204030204" pitchFamily="49" charset="0"/>
                <a:cs typeface="Consolas" panose="020B0609020204030204" pitchFamily="49" charset="0"/>
              </a:rPr>
              <a:t>(</a:t>
            </a:r>
            <a:r>
              <a:rPr lang="en-US" altLang="zh-CN" i="1" dirty="0" smtClean="0">
                <a:solidFill>
                  <a:srgbClr val="0000FF"/>
                </a:solidFill>
                <a:latin typeface="Consolas" panose="020B0609020204030204" pitchFamily="49" charset="0"/>
                <a:cs typeface="Consolas" panose="020B0609020204030204" pitchFamily="49" charset="0"/>
              </a:rPr>
              <a:t>H</a:t>
            </a:r>
            <a:r>
              <a:rPr lang="en-US" altLang="zh-CN" dirty="0" smtClean="0">
                <a:solidFill>
                  <a:srgbClr val="0000FF"/>
                </a:solidFill>
                <a:latin typeface="Consolas" panose="020B0609020204030204" pitchFamily="49" charset="0"/>
                <a:cs typeface="Consolas" panose="020B0609020204030204" pitchFamily="49" charset="0"/>
              </a:rPr>
              <a:t>),</a:t>
            </a:r>
            <a:r>
              <a:rPr lang="en-US" altLang="zh-CN" i="1" dirty="0" smtClean="0">
                <a:solidFill>
                  <a:srgbClr val="0000FF"/>
                </a:solidFill>
                <a:latin typeface="Consolas" panose="020B0609020204030204" pitchFamily="49" charset="0"/>
                <a:cs typeface="Consolas" panose="020B0609020204030204" pitchFamily="49" charset="0"/>
              </a:rPr>
              <a:t>F</a:t>
            </a:r>
            <a:r>
              <a:rPr lang="en-US" altLang="zh-CN" dirty="0" smtClean="0">
                <a:solidFill>
                  <a:srgbClr val="0000FF"/>
                </a:solidFill>
                <a:latin typeface="Consolas" panose="020B0609020204030204" pitchFamily="49" charset="0"/>
                <a:cs typeface="Consolas" panose="020B0609020204030204" pitchFamily="49" charset="0"/>
              </a:rPr>
              <a:t>),</a:t>
            </a:r>
            <a:r>
              <a:rPr lang="en-US" altLang="zh-CN" i="1" dirty="0" smtClean="0">
                <a:solidFill>
                  <a:srgbClr val="0000FF"/>
                </a:solidFill>
                <a:latin typeface="Consolas" panose="020B0609020204030204" pitchFamily="49" charset="0"/>
                <a:cs typeface="Consolas" panose="020B0609020204030204" pitchFamily="49" charset="0"/>
              </a:rPr>
              <a:t>D</a:t>
            </a:r>
            <a:r>
              <a:rPr lang="en-US" altLang="zh-CN" dirty="0" smtClean="0">
                <a:solidFill>
                  <a:srgbClr val="0000FF"/>
                </a:solidFill>
                <a:latin typeface="Consolas" panose="020B0609020204030204" pitchFamily="49" charset="0"/>
                <a:cs typeface="Consolas" panose="020B0609020204030204" pitchFamily="49" charset="0"/>
              </a:rPr>
              <a:t>(</a:t>
            </a:r>
            <a:r>
              <a:rPr lang="en-US" altLang="zh-CN" i="1" dirty="0" smtClean="0">
                <a:solidFill>
                  <a:srgbClr val="0000FF"/>
                </a:solidFill>
                <a:latin typeface="Consolas" panose="020B0609020204030204" pitchFamily="49" charset="0"/>
                <a:cs typeface="Consolas" panose="020B0609020204030204" pitchFamily="49" charset="0"/>
              </a:rPr>
              <a:t>G</a:t>
            </a:r>
            <a:r>
              <a:rPr lang="en-US" altLang="zh-CN" dirty="0" smtClean="0">
                <a:solidFill>
                  <a:srgbClr val="0000FF"/>
                </a:solidFill>
                <a:latin typeface="Consolas" panose="020B0609020204030204" pitchFamily="49" charset="0"/>
                <a:cs typeface="Consolas" panose="020B0609020204030204" pitchFamily="49" charset="0"/>
              </a:rPr>
              <a:t>))</a:t>
            </a:r>
            <a:endParaRPr lang="zh-CN" altLang="en-US" dirty="0">
              <a:solidFill>
                <a:srgbClr val="0000FF"/>
              </a:solidFill>
              <a:latin typeface="Consolas" panose="020B0609020204030204" pitchFamily="49" charset="0"/>
              <a:cs typeface="Consolas" panose="020B0609020204030204" pitchFamily="49" charset="0"/>
            </a:endParaRPr>
          </a:p>
        </p:txBody>
      </p:sp>
      <p:grpSp>
        <p:nvGrpSpPr>
          <p:cNvPr id="24" name="组合 23"/>
          <p:cNvGrpSpPr/>
          <p:nvPr/>
        </p:nvGrpSpPr>
        <p:grpSpPr>
          <a:xfrm>
            <a:off x="1357290" y="2357430"/>
            <a:ext cx="2808288" cy="2419350"/>
            <a:chOff x="3357554" y="2786058"/>
            <a:chExt cx="2808288" cy="2419350"/>
          </a:xfrm>
        </p:grpSpPr>
        <p:sp>
          <p:nvSpPr>
            <p:cNvPr id="25"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6"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27"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28"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29"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30"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1"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2"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3"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4"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5"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6"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7"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38"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39" name="直接连接符 35"/>
            <p:cNvCxnSpPr>
              <a:cxnSpLocks noChangeShapeType="1"/>
              <a:stCxn id="33" idx="4"/>
              <a:endCxn id="35"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40" name="TextBox 39"/>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207873"/>
          <p:cNvSpPr txBox="1">
            <a:spLocks noChangeArrowheads="1"/>
          </p:cNvSpPr>
          <p:nvPr/>
        </p:nvSpPr>
        <p:spPr bwMode="auto">
          <a:xfrm>
            <a:off x="4499992" y="404664"/>
            <a:ext cx="4967287"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r>
              <a:rPr lang="en-US" altLang="zh-CN" sz="2400" dirty="0">
                <a:solidFill>
                  <a:srgbClr val="3333FF"/>
                </a:solidFill>
                <a:latin typeface="Times New Roman" panose="02020603050405020304" pitchFamily="18" charset="0"/>
              </a:rPr>
              <a:t>Void </a:t>
            </a:r>
            <a:r>
              <a:rPr lang="en-US" altLang="zh-CN" sz="2400" dirty="0" err="1">
                <a:solidFill>
                  <a:srgbClr val="3333FF"/>
                </a:solidFill>
                <a:latin typeface="Times New Roman" panose="02020603050405020304" pitchFamily="18" charset="0"/>
              </a:rPr>
              <a:t>Porderf</a:t>
            </a:r>
            <a:r>
              <a:rPr lang="en-US" altLang="zh-CN" sz="2400" dirty="0">
                <a:solidFill>
                  <a:srgbClr val="3333FF"/>
                </a:solidFill>
                <a:latin typeface="Times New Roman" panose="02020603050405020304" pitchFamily="18" charset="0"/>
              </a:rPr>
              <a:t>(</a:t>
            </a:r>
            <a:r>
              <a:rPr lang="en-US" altLang="zh-CN" sz="2400" dirty="0" err="1">
                <a:solidFill>
                  <a:srgbClr val="3333FF"/>
                </a:solidFill>
                <a:latin typeface="Times New Roman" panose="02020603050405020304" pitchFamily="18" charset="0"/>
              </a:rPr>
              <a:t>bintree</a:t>
            </a:r>
            <a:r>
              <a:rPr lang="en-US" altLang="zh-CN" sz="2400" dirty="0">
                <a:solidFill>
                  <a:srgbClr val="3333FF"/>
                </a:solidFill>
                <a:latin typeface="Times New Roman" panose="02020603050405020304" pitchFamily="18" charset="0"/>
              </a:rPr>
              <a:t> t)</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r>
              <a:rPr lang="en-US" altLang="zh-CN" sz="2400" dirty="0" err="1">
                <a:solidFill>
                  <a:srgbClr val="3333FF"/>
                </a:solidFill>
                <a:latin typeface="Times New Roman" panose="02020603050405020304" pitchFamily="18" charset="0"/>
              </a:rPr>
              <a:t>int</a:t>
            </a:r>
            <a:r>
              <a:rPr lang="en-US" altLang="zh-CN" sz="2400" dirty="0">
                <a:solidFill>
                  <a:srgbClr val="3333FF"/>
                </a:solidFill>
                <a:latin typeface="Times New Roman" panose="02020603050405020304" pitchFamily="18" charset="0"/>
              </a:rPr>
              <a:t> top=0; </a:t>
            </a:r>
            <a:endParaRPr lang="en-US"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r>
              <a:rPr lang="en-US" altLang="zh-CN" sz="2400" dirty="0" err="1">
                <a:solidFill>
                  <a:srgbClr val="3333FF"/>
                </a:solidFill>
                <a:latin typeface="Times New Roman" panose="02020603050405020304" pitchFamily="18" charset="0"/>
              </a:rPr>
              <a:t>bintree</a:t>
            </a:r>
            <a:r>
              <a:rPr lang="en-US" altLang="zh-CN" sz="2400" dirty="0">
                <a:solidFill>
                  <a:srgbClr val="3333FF"/>
                </a:solidFill>
                <a:latin typeface="Times New Roman" panose="02020603050405020304" pitchFamily="18" charset="0"/>
              </a:rPr>
              <a:t> p, s[m];</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p=t;</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while (p</a:t>
            </a:r>
            <a:r>
              <a:rPr lang="zh-CN" altLang="zh-CN" sz="2400" dirty="0">
                <a:solidFill>
                  <a:srgbClr val="3333FF"/>
                </a:solidFill>
                <a:latin typeface="Times New Roman" panose="02020603050405020304" pitchFamily="18" charset="0"/>
              </a:rPr>
              <a:t>‖</a:t>
            </a:r>
            <a:r>
              <a:rPr lang="en-US" altLang="zh-CN" sz="2400" dirty="0">
                <a:solidFill>
                  <a:srgbClr val="3333FF"/>
                </a:solidFill>
                <a:latin typeface="Times New Roman" panose="02020603050405020304" pitchFamily="18" charset="0"/>
              </a:rPr>
              <a:t>top)</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{while (p!=null)</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r>
              <a:rPr lang="en-US" altLang="zh-CN" sz="2400" dirty="0" err="1">
                <a:solidFill>
                  <a:srgbClr val="3333FF"/>
                </a:solidFill>
                <a:latin typeface="Times New Roman" panose="02020603050405020304" pitchFamily="18" charset="0"/>
              </a:rPr>
              <a:t>printf</a:t>
            </a:r>
            <a:r>
              <a:rPr lang="en-US" altLang="zh-CN" sz="2400" dirty="0">
                <a:solidFill>
                  <a:srgbClr val="3333FF"/>
                </a:solidFill>
                <a:latin typeface="Times New Roman" panose="02020603050405020304" pitchFamily="18" charset="0"/>
              </a:rPr>
              <a:t>(“%d\</a:t>
            </a:r>
            <a:r>
              <a:rPr lang="en-US" altLang="zh-CN" sz="2400" dirty="0" err="1">
                <a:solidFill>
                  <a:srgbClr val="3333FF"/>
                </a:solidFill>
                <a:latin typeface="Times New Roman" panose="02020603050405020304" pitchFamily="18" charset="0"/>
              </a:rPr>
              <a:t>t”,p</a:t>
            </a:r>
            <a:r>
              <a:rPr lang="en-US" altLang="zh-CN" sz="2400" dirty="0">
                <a:solidFill>
                  <a:srgbClr val="3333FF"/>
                </a:solidFill>
                <a:latin typeface="Times New Roman" panose="02020603050405020304" pitchFamily="18" charset="0"/>
              </a:rPr>
              <a:t>-&gt;data);</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s[top++]=p;</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p=p-&gt;</a:t>
            </a:r>
            <a:r>
              <a:rPr lang="en-US" altLang="zh-CN" sz="2400" dirty="0" err="1">
                <a:solidFill>
                  <a:srgbClr val="3333FF"/>
                </a:solidFill>
                <a:latin typeface="Times New Roman" panose="02020603050405020304" pitchFamily="18" charset="0"/>
              </a:rPr>
              <a:t>lchild</a:t>
            </a:r>
            <a:r>
              <a:rPr lang="en-US" altLang="zh-CN" sz="2400" dirty="0">
                <a:solidFill>
                  <a:srgbClr val="3333FF"/>
                </a:solidFill>
                <a:latin typeface="Times New Roman" panose="02020603050405020304" pitchFamily="18" charset="0"/>
              </a:rPr>
              <a:t>;</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if(top&gt;0)</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{p=s[--top];</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p=p-&gt;</a:t>
            </a:r>
            <a:r>
              <a:rPr lang="en-US" altLang="zh-CN" sz="2400" dirty="0" err="1">
                <a:solidFill>
                  <a:srgbClr val="3333FF"/>
                </a:solidFill>
                <a:latin typeface="Times New Roman" panose="02020603050405020304" pitchFamily="18" charset="0"/>
              </a:rPr>
              <a:t>rchild</a:t>
            </a:r>
            <a:r>
              <a:rPr lang="en-US" altLang="zh-CN" sz="2400" dirty="0">
                <a:solidFill>
                  <a:srgbClr val="3333FF"/>
                </a:solidFill>
                <a:latin typeface="Times New Roman" panose="02020603050405020304" pitchFamily="18" charset="0"/>
              </a:rPr>
              <a:t>;</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a:t>
            </a:r>
            <a:endParaRPr lang="zh-CN" altLang="zh-CN" sz="2400" dirty="0">
              <a:solidFill>
                <a:srgbClr val="3333FF"/>
              </a:solidFill>
              <a:latin typeface="Times New Roman" panose="02020603050405020304" pitchFamily="18" charset="0"/>
            </a:endParaRPr>
          </a:p>
        </p:txBody>
      </p:sp>
      <p:sp>
        <p:nvSpPr>
          <p:cNvPr id="51203" name="文本框 207874"/>
          <p:cNvSpPr txBox="1">
            <a:spLocks noChangeArrowheads="1"/>
          </p:cNvSpPr>
          <p:nvPr/>
        </p:nvSpPr>
        <p:spPr bwMode="auto">
          <a:xfrm>
            <a:off x="1475656" y="692696"/>
            <a:ext cx="22685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110000"/>
              </a:lnSpc>
              <a:spcBef>
                <a:spcPct val="50000"/>
              </a:spcBef>
              <a:buFontTx/>
              <a:buNone/>
            </a:pPr>
            <a:r>
              <a:rPr lang="zh-CN" altLang="en-US" b="0" dirty="0">
                <a:solidFill>
                  <a:srgbClr val="FF0000"/>
                </a:solidFill>
                <a:latin typeface="Times New Roman" panose="02020603050405020304" pitchFamily="18" charset="0"/>
                <a:ea typeface="隶书" panose="02010509060101010101" pitchFamily="49" charset="-122"/>
              </a:rPr>
              <a:t>先序遍历</a:t>
            </a:r>
            <a:endParaRPr lang="zh-CN" altLang="en-US" b="0" dirty="0">
              <a:solidFill>
                <a:srgbClr val="FF0000"/>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文本框 25601"/>
          <p:cNvSpPr txBox="1">
            <a:spLocks noChangeArrowheads="1"/>
          </p:cNvSpPr>
          <p:nvPr/>
        </p:nvSpPr>
        <p:spPr bwMode="auto">
          <a:xfrm>
            <a:off x="1331640" y="1196752"/>
            <a:ext cx="7993063"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a:lnSpc>
                <a:spcPct val="80000"/>
              </a:lnSpc>
              <a:spcBef>
                <a:spcPct val="50000"/>
              </a:spcBef>
            </a:pPr>
            <a:r>
              <a:rPr lang="en-US" altLang="zh-CN" dirty="0">
                <a:latin typeface="Verdana" panose="020B0604030504040204" pitchFamily="34" charset="0"/>
                <a:ea typeface="楷体_GB2312" pitchFamily="49" charset="-122"/>
              </a:rPr>
              <a:t> </a:t>
            </a:r>
            <a:r>
              <a:rPr lang="zh-CN" altLang="en-US" dirty="0">
                <a:latin typeface="Verdana" panose="020B0604030504040204" pitchFamily="34" charset="0"/>
                <a:ea typeface="楷体_GB2312" pitchFamily="49" charset="-122"/>
              </a:rPr>
              <a:t>中序遍历的递归算法：</a:t>
            </a:r>
            <a:endParaRPr lang="zh-CN" altLang="en-US" sz="2800" dirty="0">
              <a:latin typeface="Courier New" panose="02070309020205020404" pitchFamily="49" charset="0"/>
              <a:ea typeface="楷体_GB2312" pitchFamily="49" charset="-122"/>
            </a:endParaRPr>
          </a:p>
          <a:p>
            <a:pPr algn="just">
              <a:lnSpc>
                <a:spcPct val="80000"/>
              </a:lnSpc>
              <a:spcBef>
                <a:spcPct val="50000"/>
              </a:spcBef>
            </a:pPr>
            <a:r>
              <a:rPr lang="zh-CN" altLang="en-US" sz="2800" dirty="0">
                <a:solidFill>
                  <a:srgbClr val="FF00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void </a:t>
            </a:r>
            <a:r>
              <a:rPr lang="en-US" altLang="zh-CN" sz="2000" dirty="0" err="1">
                <a:solidFill>
                  <a:srgbClr val="FF0000"/>
                </a:solidFill>
                <a:latin typeface="Courier New" panose="02070309020205020404" pitchFamily="49" charset="0"/>
                <a:ea typeface="楷体_GB2312" pitchFamily="49" charset="-122"/>
              </a:rPr>
              <a:t>InOrder</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*b)</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  if (b!=NULL)  </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  </a:t>
            </a:r>
            <a:r>
              <a:rPr lang="en-US" altLang="zh-CN" sz="2000" dirty="0" err="1">
                <a:solidFill>
                  <a:srgbClr val="FF0000"/>
                </a:solidFill>
                <a:latin typeface="Courier New" panose="02070309020205020404" pitchFamily="49" charset="0"/>
                <a:ea typeface="楷体_GB2312" pitchFamily="49" charset="-122"/>
              </a:rPr>
              <a:t>InOrder</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("%c ",b-&gt;data);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访问根节点</a:t>
            </a:r>
            <a:endParaRPr lang="zh-CN" altLang="en-US" sz="2000" dirty="0">
              <a:latin typeface="Courier New" panose="02070309020205020404" pitchFamily="49" charset="0"/>
              <a:ea typeface="楷体_GB2312" pitchFamily="49" charset="-122"/>
            </a:endParaRPr>
          </a:p>
          <a:p>
            <a:pPr algn="just">
              <a:lnSpc>
                <a:spcPct val="80000"/>
              </a:lnSpc>
              <a:spcBef>
                <a:spcPct val="50000"/>
              </a:spcBef>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InOrder</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207873"/>
          <p:cNvSpPr txBox="1">
            <a:spLocks noChangeArrowheads="1"/>
          </p:cNvSpPr>
          <p:nvPr/>
        </p:nvSpPr>
        <p:spPr bwMode="auto">
          <a:xfrm>
            <a:off x="3419872" y="316706"/>
            <a:ext cx="8382000"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ct val="0"/>
              </a:spcBef>
              <a:buFontTx/>
              <a:buNone/>
            </a:pPr>
            <a:r>
              <a:rPr lang="en-US" altLang="zh-CN" sz="2400" dirty="0">
                <a:solidFill>
                  <a:srgbClr val="3333FF"/>
                </a:solidFill>
                <a:latin typeface="Times New Roman" panose="02020603050405020304" pitchFamily="18" charset="0"/>
              </a:rPr>
              <a:t>Void </a:t>
            </a:r>
            <a:r>
              <a:rPr lang="en-US" altLang="zh-CN" sz="2400" dirty="0" err="1">
                <a:solidFill>
                  <a:srgbClr val="3333FF"/>
                </a:solidFill>
                <a:latin typeface="Times New Roman" panose="02020603050405020304" pitchFamily="18" charset="0"/>
              </a:rPr>
              <a:t>inorderf</a:t>
            </a:r>
            <a:r>
              <a:rPr lang="en-US" altLang="zh-CN" sz="2400" dirty="0">
                <a:solidFill>
                  <a:srgbClr val="3333FF"/>
                </a:solidFill>
                <a:latin typeface="Times New Roman" panose="02020603050405020304" pitchFamily="18" charset="0"/>
              </a:rPr>
              <a:t>(</a:t>
            </a:r>
            <a:r>
              <a:rPr lang="en-US" altLang="zh-CN" sz="2400" dirty="0" err="1">
                <a:solidFill>
                  <a:srgbClr val="3333FF"/>
                </a:solidFill>
                <a:latin typeface="Times New Roman" panose="02020603050405020304" pitchFamily="18" charset="0"/>
              </a:rPr>
              <a:t>bintree</a:t>
            </a:r>
            <a:r>
              <a:rPr lang="en-US" altLang="zh-CN" sz="2400" dirty="0">
                <a:solidFill>
                  <a:srgbClr val="3333FF"/>
                </a:solidFill>
                <a:latin typeface="Times New Roman" panose="02020603050405020304" pitchFamily="18" charset="0"/>
              </a:rPr>
              <a:t> t)</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r>
              <a:rPr lang="en-US" altLang="zh-CN" sz="2400" dirty="0" err="1">
                <a:solidFill>
                  <a:srgbClr val="3333FF"/>
                </a:solidFill>
                <a:latin typeface="Times New Roman" panose="02020603050405020304" pitchFamily="18" charset="0"/>
              </a:rPr>
              <a:t>int</a:t>
            </a:r>
            <a:r>
              <a:rPr lang="en-US" altLang="zh-CN" sz="2400" dirty="0">
                <a:solidFill>
                  <a:srgbClr val="3333FF"/>
                </a:solidFill>
                <a:latin typeface="Times New Roman" panose="02020603050405020304" pitchFamily="18" charset="0"/>
              </a:rPr>
              <a:t> top=0; </a:t>
            </a:r>
            <a:endParaRPr lang="en-US"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r>
              <a:rPr lang="en-US" altLang="zh-CN" sz="2400" dirty="0" err="1">
                <a:solidFill>
                  <a:srgbClr val="3333FF"/>
                </a:solidFill>
                <a:latin typeface="Times New Roman" panose="02020603050405020304" pitchFamily="18" charset="0"/>
              </a:rPr>
              <a:t>bintree</a:t>
            </a:r>
            <a:r>
              <a:rPr lang="en-US" altLang="zh-CN" sz="2400" dirty="0">
                <a:solidFill>
                  <a:srgbClr val="3333FF"/>
                </a:solidFill>
                <a:latin typeface="Times New Roman" panose="02020603050405020304" pitchFamily="18" charset="0"/>
              </a:rPr>
              <a:t> p, s[m];</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p=t;</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while (p</a:t>
            </a:r>
            <a:r>
              <a:rPr lang="zh-CN" altLang="zh-CN" sz="2400" dirty="0">
                <a:solidFill>
                  <a:srgbClr val="3333FF"/>
                </a:solidFill>
                <a:latin typeface="Times New Roman" panose="02020603050405020304" pitchFamily="18" charset="0"/>
              </a:rPr>
              <a:t>‖</a:t>
            </a:r>
            <a:r>
              <a:rPr lang="en-US" altLang="zh-CN" sz="2400" dirty="0">
                <a:solidFill>
                  <a:srgbClr val="3333FF"/>
                </a:solidFill>
                <a:latin typeface="Times New Roman" panose="02020603050405020304" pitchFamily="18" charset="0"/>
              </a:rPr>
              <a:t>top)</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{while (p!=null)</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{s[top++]=p;</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p=p-&gt;</a:t>
            </a:r>
            <a:r>
              <a:rPr lang="en-US" altLang="zh-CN" sz="2400" dirty="0" err="1">
                <a:solidFill>
                  <a:srgbClr val="3333FF"/>
                </a:solidFill>
                <a:latin typeface="Times New Roman" panose="02020603050405020304" pitchFamily="18" charset="0"/>
              </a:rPr>
              <a:t>lchild</a:t>
            </a:r>
            <a:r>
              <a:rPr lang="en-US" altLang="zh-CN" sz="2400" dirty="0">
                <a:solidFill>
                  <a:srgbClr val="3333FF"/>
                </a:solidFill>
                <a:latin typeface="Times New Roman" panose="02020603050405020304" pitchFamily="18" charset="0"/>
              </a:rPr>
              <a:t>;</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if(top&gt;0)</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{p=s[--top];</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r>
              <a:rPr lang="en-US" altLang="zh-CN" sz="2400" dirty="0" err="1">
                <a:solidFill>
                  <a:srgbClr val="3333FF"/>
                </a:solidFill>
                <a:latin typeface="Times New Roman" panose="02020603050405020304" pitchFamily="18" charset="0"/>
              </a:rPr>
              <a:t>printf</a:t>
            </a:r>
            <a:r>
              <a:rPr lang="en-US" altLang="zh-CN" sz="2400" dirty="0">
                <a:solidFill>
                  <a:srgbClr val="3333FF"/>
                </a:solidFill>
                <a:latin typeface="Times New Roman" panose="02020603050405020304" pitchFamily="18" charset="0"/>
              </a:rPr>
              <a:t>(“%d\</a:t>
            </a:r>
            <a:r>
              <a:rPr lang="en-US" altLang="zh-CN" sz="2400" dirty="0" err="1">
                <a:solidFill>
                  <a:srgbClr val="3333FF"/>
                </a:solidFill>
                <a:latin typeface="Times New Roman" panose="02020603050405020304" pitchFamily="18" charset="0"/>
              </a:rPr>
              <a:t>t”,p</a:t>
            </a:r>
            <a:r>
              <a:rPr lang="en-US" altLang="zh-CN" sz="2400" dirty="0">
                <a:solidFill>
                  <a:srgbClr val="3333FF"/>
                </a:solidFill>
                <a:latin typeface="Times New Roman" panose="02020603050405020304" pitchFamily="18" charset="0"/>
              </a:rPr>
              <a:t>-&gt;data);</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p=p-&gt;</a:t>
            </a:r>
            <a:r>
              <a:rPr lang="en-US" altLang="zh-CN" sz="2400" dirty="0" err="1">
                <a:solidFill>
                  <a:srgbClr val="3333FF"/>
                </a:solidFill>
                <a:latin typeface="Times New Roman" panose="02020603050405020304" pitchFamily="18" charset="0"/>
              </a:rPr>
              <a:t>rchild</a:t>
            </a:r>
            <a:r>
              <a:rPr lang="en-US" altLang="zh-CN" sz="2400" dirty="0">
                <a:solidFill>
                  <a:srgbClr val="3333FF"/>
                </a:solidFill>
                <a:latin typeface="Times New Roman" panose="02020603050405020304" pitchFamily="18" charset="0"/>
              </a:rPr>
              <a:t>;</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endParaRPr lang="zh-CN" altLang="zh-CN" sz="2400" dirty="0">
              <a:solidFill>
                <a:srgbClr val="3333FF"/>
              </a:solidFill>
              <a:latin typeface="Times New Roman" panose="02020603050405020304" pitchFamily="18" charset="0"/>
            </a:endParaRPr>
          </a:p>
          <a:p>
            <a:pPr>
              <a:spcBef>
                <a:spcPct val="0"/>
              </a:spcBef>
              <a:buFontTx/>
              <a:buNone/>
            </a:pPr>
            <a:r>
              <a:rPr lang="en-US" altLang="zh-CN" sz="2400" dirty="0">
                <a:solidFill>
                  <a:srgbClr val="3333FF"/>
                </a:solidFill>
                <a:latin typeface="Times New Roman" panose="02020603050405020304" pitchFamily="18" charset="0"/>
              </a:rPr>
              <a:t>     }</a:t>
            </a:r>
            <a:endParaRPr lang="zh-CN" altLang="zh-CN" sz="2400" dirty="0">
              <a:solidFill>
                <a:srgbClr val="3333FF"/>
              </a:solidFill>
              <a:latin typeface="Times New Roman" panose="02020603050405020304" pitchFamily="18" charset="0"/>
            </a:endParaRPr>
          </a:p>
        </p:txBody>
      </p:sp>
      <p:sp>
        <p:nvSpPr>
          <p:cNvPr id="53251" name="文本框 207874"/>
          <p:cNvSpPr txBox="1">
            <a:spLocks noChangeArrowheads="1"/>
          </p:cNvSpPr>
          <p:nvPr/>
        </p:nvSpPr>
        <p:spPr bwMode="auto">
          <a:xfrm>
            <a:off x="1187624" y="2492896"/>
            <a:ext cx="7086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110000"/>
              </a:lnSpc>
              <a:spcBef>
                <a:spcPct val="50000"/>
              </a:spcBef>
              <a:buFontTx/>
              <a:buNone/>
            </a:pPr>
            <a:r>
              <a:rPr lang="zh-CN" altLang="en-US" b="0" dirty="0">
                <a:solidFill>
                  <a:srgbClr val="FF0000"/>
                </a:solidFill>
                <a:latin typeface="Times New Roman" panose="02020603050405020304" pitchFamily="18" charset="0"/>
                <a:ea typeface="隶书" panose="02010509060101010101" pitchFamily="49" charset="-122"/>
              </a:rPr>
              <a:t>中序遍历</a:t>
            </a:r>
            <a:endParaRPr lang="zh-CN" altLang="en-US" b="0" dirty="0">
              <a:solidFill>
                <a:srgbClr val="FF0000"/>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文本框 82945"/>
          <p:cNvSpPr txBox="1">
            <a:spLocks noChangeArrowheads="1"/>
          </p:cNvSpPr>
          <p:nvPr/>
        </p:nvSpPr>
        <p:spPr bwMode="auto">
          <a:xfrm>
            <a:off x="1403648" y="1340768"/>
            <a:ext cx="86106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a:lnSpc>
                <a:spcPct val="80000"/>
              </a:lnSpc>
              <a:spcBef>
                <a:spcPct val="50000"/>
              </a:spcBef>
            </a:pPr>
            <a:r>
              <a:rPr lang="en-US" altLang="zh-CN" dirty="0">
                <a:latin typeface="Verdana" panose="020B0604030504040204" pitchFamily="34" charset="0"/>
                <a:ea typeface="楷体_GB2312" pitchFamily="49" charset="-122"/>
              </a:rPr>
              <a:t> </a:t>
            </a:r>
            <a:r>
              <a:rPr lang="zh-CN" altLang="en-US" dirty="0">
                <a:latin typeface="Verdana" panose="020B0604030504040204" pitchFamily="34" charset="0"/>
                <a:ea typeface="楷体_GB2312" pitchFamily="49" charset="-122"/>
              </a:rPr>
              <a:t>后序遍历递归算法：</a:t>
            </a:r>
            <a:endParaRPr lang="zh-CN" altLang="en-US" dirty="0">
              <a:latin typeface="Verdana" panose="020B0604030504040204" pitchFamily="34" charset="0"/>
              <a:ea typeface="楷体_GB2312" pitchFamily="49" charset="-122"/>
            </a:endParaRPr>
          </a:p>
          <a:p>
            <a:pPr algn="just">
              <a:lnSpc>
                <a:spcPct val="80000"/>
              </a:lnSpc>
              <a:spcBef>
                <a:spcPct val="50000"/>
              </a:spcBef>
            </a:pPr>
            <a:r>
              <a:rPr lang="zh-CN" altLang="en-US"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void </a:t>
            </a:r>
            <a:r>
              <a:rPr lang="en-US" altLang="zh-CN" sz="2000" dirty="0" err="1">
                <a:solidFill>
                  <a:srgbClr val="FF0000"/>
                </a:solidFill>
                <a:latin typeface="Courier New" panose="02070309020205020404" pitchFamily="49" charset="0"/>
                <a:ea typeface="楷体_GB2312" pitchFamily="49" charset="-122"/>
              </a:rPr>
              <a:t>PostOrder</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*b) </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  if (b!=NULL)  </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  </a:t>
            </a:r>
            <a:r>
              <a:rPr lang="en-US" altLang="zh-CN" sz="2000" dirty="0" err="1">
                <a:solidFill>
                  <a:srgbClr val="FF0000"/>
                </a:solidFill>
                <a:latin typeface="Courier New" panose="02070309020205020404" pitchFamily="49" charset="0"/>
                <a:ea typeface="楷体_GB2312" pitchFamily="49" charset="-122"/>
              </a:rPr>
              <a:t>PostOrder</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PostOrder</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("%c ",b-&gt;data);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访问根节点</a:t>
            </a:r>
            <a:endParaRPr lang="zh-CN" altLang="en-US" sz="2000" dirty="0">
              <a:latin typeface="Courier New" panose="02070309020205020404" pitchFamily="49" charset="0"/>
              <a:ea typeface="楷体_GB2312" pitchFamily="49" charset="-122"/>
            </a:endParaRPr>
          </a:p>
          <a:p>
            <a:pPr algn="just">
              <a:lnSpc>
                <a:spcPct val="80000"/>
              </a:lnSpc>
              <a:spcBef>
                <a:spcPct val="50000"/>
              </a:spcBef>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a:lnSpc>
                <a:spcPct val="80000"/>
              </a:lnSpc>
              <a:spcBef>
                <a:spcPct val="50000"/>
              </a:spcBef>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文本框 273411"/>
          <p:cNvSpPr txBox="1">
            <a:spLocks noChangeArrowheads="1"/>
          </p:cNvSpPr>
          <p:nvPr/>
        </p:nvSpPr>
        <p:spPr bwMode="auto">
          <a:xfrm>
            <a:off x="899593" y="692696"/>
            <a:ext cx="7704856" cy="47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r>
              <a:rPr lang="zh-CN" altLang="en-US" dirty="0">
                <a:solidFill>
                  <a:srgbClr val="FF0000"/>
                </a:solidFill>
                <a:ea typeface="楷体_GB2312" pitchFamily="49" charset="-122"/>
              </a:rPr>
              <a:t>　层次遍历算法</a:t>
            </a:r>
            <a:endParaRPr lang="zh-CN" altLang="en-US" dirty="0">
              <a:solidFill>
                <a:srgbClr val="FF0000"/>
              </a:solidFill>
              <a:ea typeface="楷体_GB2312" pitchFamily="49" charset="-122"/>
            </a:endParaRPr>
          </a:p>
          <a:p>
            <a:pPr>
              <a:lnSpc>
                <a:spcPct val="130000"/>
              </a:lnSpc>
            </a:pPr>
            <a:r>
              <a:rPr lang="zh-CN" altLang="en-US" dirty="0">
                <a:ea typeface="楷体_GB2312" pitchFamily="49" charset="-122"/>
              </a:rPr>
              <a:t>         在进行层次遍历时，对某一层的节点访问完后，再按照它们的访问次序对各个节点的左、右孩子顺序访问，这样一层一层进行，先访问的节点其左、右孩子也要先访问，这样与队列的操作原则比较吻合。因此层次遍历算法采用一个环形队列</a:t>
            </a:r>
            <a:r>
              <a:rPr lang="en-US" altLang="zh-CN" dirty="0" err="1">
                <a:ea typeface="楷体_GB2312" pitchFamily="49" charset="-122"/>
              </a:rPr>
              <a:t>qu</a:t>
            </a:r>
            <a:r>
              <a:rPr lang="zh-CN" altLang="en-US" dirty="0">
                <a:ea typeface="楷体_GB2312" pitchFamily="49" charset="-122"/>
              </a:rPr>
              <a:t>来实现。</a:t>
            </a:r>
            <a:endParaRPr lang="zh-CN" altLang="en-US" dirty="0">
              <a:ea typeface="楷体_GB2312" pitchFamily="49" charset="-122"/>
            </a:endParaRPr>
          </a:p>
          <a:p>
            <a:pPr>
              <a:lnSpc>
                <a:spcPct val="130000"/>
              </a:lnSpc>
            </a:pPr>
            <a:r>
              <a:rPr lang="zh-CN" altLang="en-US" dirty="0">
                <a:ea typeface="楷体_GB2312" pitchFamily="49" charset="-122"/>
              </a:rPr>
              <a:t>        层次遍历过程是：先将根节点进队，在队不空时循环：从队列中出列一个节点</a:t>
            </a:r>
            <a:r>
              <a:rPr lang="en-US" altLang="zh-CN" dirty="0">
                <a:ea typeface="楷体_GB2312" pitchFamily="49" charset="-122"/>
              </a:rPr>
              <a:t>*p</a:t>
            </a:r>
            <a:r>
              <a:rPr lang="zh-CN" altLang="en-US" dirty="0">
                <a:ea typeface="楷体_GB2312" pitchFamily="49" charset="-122"/>
              </a:rPr>
              <a:t>，访问它；若它有左孩子节点，将左孩子节点进队；若它有左孩子节点，将左孩子节点进队。如此操作直到队空为止。对应的算法如下：</a:t>
            </a:r>
            <a:endParaRPr lang="zh-CN" altLang="en-US" dirty="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文本框 274435"/>
          <p:cNvSpPr txBox="1">
            <a:spLocks noChangeArrowheads="1"/>
          </p:cNvSpPr>
          <p:nvPr/>
        </p:nvSpPr>
        <p:spPr bwMode="auto">
          <a:xfrm>
            <a:off x="1043608" y="692696"/>
            <a:ext cx="8497888" cy="585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90000"/>
              </a:lnSpc>
            </a:pPr>
            <a:r>
              <a:rPr lang="en-US" altLang="zh-CN" sz="2000" dirty="0">
                <a:solidFill>
                  <a:srgbClr val="663300"/>
                </a:solidFill>
                <a:latin typeface="Courier New" panose="02070309020205020404" pitchFamily="49" charset="0"/>
                <a:ea typeface="楷体_GB2312" pitchFamily="49" charset="-122"/>
              </a:rPr>
              <a:t>void </a:t>
            </a:r>
            <a:r>
              <a:rPr lang="en-US" altLang="zh-CN" sz="2000" dirty="0" err="1">
                <a:solidFill>
                  <a:srgbClr val="FF0000"/>
                </a:solidFill>
                <a:latin typeface="Courier New" panose="02070309020205020404" pitchFamily="49" charset="0"/>
                <a:ea typeface="楷体_GB2312" pitchFamily="49" charset="-122"/>
              </a:rPr>
              <a:t>LevelOrder</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*b)</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*p;</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qu</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MaxSize</a:t>
            </a:r>
            <a:r>
              <a:rPr lang="en-US" altLang="zh-CN" sz="2000" dirty="0">
                <a:solidFill>
                  <a:srgbClr val="663300"/>
                </a:solidFill>
                <a:latin typeface="Courier New" panose="02070309020205020404" pitchFamily="49" charset="0"/>
                <a:ea typeface="楷体_GB2312" pitchFamily="49" charset="-122"/>
              </a:rPr>
              <a:t>];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定义环形队列</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存放节点指针</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front,rear</a:t>
            </a:r>
            <a:r>
              <a:rPr lang="en-US" altLang="zh-CN" sz="2000" dirty="0">
                <a:solidFill>
                  <a:srgbClr val="663300"/>
                </a:solidFill>
                <a:latin typeface="Courier New" panose="02070309020205020404" pitchFamily="49" charset="0"/>
                <a:ea typeface="楷体_GB2312" pitchFamily="49" charset="-122"/>
              </a:rPr>
              <a:t>;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定义队头和队尾指针</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front=rear=-1;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置队列为空队列</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rear++;</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qu</a:t>
            </a:r>
            <a:r>
              <a:rPr lang="en-US" altLang="zh-CN" sz="2000" dirty="0">
                <a:solidFill>
                  <a:srgbClr val="663300"/>
                </a:solidFill>
                <a:latin typeface="Courier New" panose="02070309020205020404" pitchFamily="49" charset="0"/>
                <a:ea typeface="楷体_GB2312" pitchFamily="49" charset="-122"/>
              </a:rPr>
              <a:t>[rear]=b;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根节点指针进入队列</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while (front!=rear)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队列不为空</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front=(front+1)%</a:t>
            </a:r>
            <a:r>
              <a:rPr lang="en-US" altLang="zh-CN" sz="2000" dirty="0" err="1">
                <a:solidFill>
                  <a:srgbClr val="663300"/>
                </a:solidFill>
                <a:latin typeface="Courier New" panose="02070309020205020404" pitchFamily="49" charset="0"/>
                <a:ea typeface="楷体_GB2312" pitchFamily="49" charset="-122"/>
              </a:rPr>
              <a:t>MaxSize</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p=</a:t>
            </a:r>
            <a:r>
              <a:rPr lang="en-US" altLang="zh-CN" sz="2000" dirty="0" err="1">
                <a:solidFill>
                  <a:srgbClr val="663300"/>
                </a:solidFill>
                <a:latin typeface="Courier New" panose="02070309020205020404" pitchFamily="49" charset="0"/>
                <a:ea typeface="楷体_GB2312" pitchFamily="49" charset="-122"/>
              </a:rPr>
              <a:t>qu</a:t>
            </a:r>
            <a:r>
              <a:rPr lang="en-US" altLang="zh-CN" sz="2000" dirty="0">
                <a:solidFill>
                  <a:srgbClr val="663300"/>
                </a:solidFill>
                <a:latin typeface="Courier New" panose="02070309020205020404" pitchFamily="49" charset="0"/>
                <a:ea typeface="楷体_GB2312" pitchFamily="49" charset="-122"/>
              </a:rPr>
              <a:t>[front];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队头出队列</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("%c ",p-&gt;data);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访问节点</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if (p-&gt;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!=NULL)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有左孩子时将其进队</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rear=(rear+1)%</a:t>
            </a:r>
            <a:r>
              <a:rPr lang="en-US" altLang="zh-CN" sz="2000" dirty="0" err="1">
                <a:solidFill>
                  <a:srgbClr val="663300"/>
                </a:solidFill>
                <a:latin typeface="Courier New" panose="02070309020205020404" pitchFamily="49" charset="0"/>
                <a:ea typeface="楷体_GB2312" pitchFamily="49" charset="-122"/>
              </a:rPr>
              <a:t>MaxSize</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qu</a:t>
            </a:r>
            <a:r>
              <a:rPr lang="en-US" altLang="zh-CN" sz="2000" dirty="0">
                <a:solidFill>
                  <a:srgbClr val="663300"/>
                </a:solidFill>
                <a:latin typeface="Courier New" panose="02070309020205020404" pitchFamily="49" charset="0"/>
                <a:ea typeface="楷体_GB2312" pitchFamily="49" charset="-122"/>
              </a:rPr>
              <a:t>[rear]=p-&gt;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if (p-&gt;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!=NULL)	</a:t>
            </a:r>
            <a:r>
              <a:rPr lang="en-US" altLang="zh-CN" sz="2000" dirty="0">
                <a:latin typeface="Courier New" panose="02070309020205020404" pitchFamily="49" charset="0"/>
                <a:ea typeface="楷体_GB2312" pitchFamily="49" charset="-122"/>
              </a:rPr>
              <a:t>//</a:t>
            </a:r>
            <a:r>
              <a:rPr lang="zh-CN" altLang="en-US" sz="2000" dirty="0">
                <a:latin typeface="Courier New" panose="02070309020205020404" pitchFamily="49" charset="0"/>
                <a:ea typeface="楷体_GB2312" pitchFamily="49" charset="-122"/>
              </a:rPr>
              <a:t>有右孩子时将其进队</a:t>
            </a:r>
            <a:endParaRPr lang="zh-CN" altLang="en-US" sz="2000" dirty="0">
              <a:latin typeface="Courier New" panose="02070309020205020404" pitchFamily="49" charset="0"/>
              <a:ea typeface="楷体_GB2312" pitchFamily="49" charset="-122"/>
            </a:endParaRPr>
          </a:p>
          <a:p>
            <a:pPr>
              <a:lnSpc>
                <a:spcPct val="90000"/>
              </a:lnSpc>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  rear=(rear+1)%</a:t>
            </a:r>
            <a:r>
              <a:rPr lang="en-US" altLang="zh-CN" sz="2000" dirty="0" err="1">
                <a:solidFill>
                  <a:srgbClr val="663300"/>
                </a:solidFill>
                <a:latin typeface="Courier New" panose="02070309020205020404" pitchFamily="49" charset="0"/>
                <a:ea typeface="楷体_GB2312" pitchFamily="49" charset="-122"/>
              </a:rPr>
              <a:t>MaxSize</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qu</a:t>
            </a:r>
            <a:r>
              <a:rPr lang="en-US" altLang="zh-CN" sz="2000" dirty="0">
                <a:solidFill>
                  <a:srgbClr val="663300"/>
                </a:solidFill>
                <a:latin typeface="Courier New" panose="02070309020205020404" pitchFamily="49" charset="0"/>
                <a:ea typeface="楷体_GB2312" pitchFamily="49" charset="-122"/>
              </a:rPr>
              <a:t>[rear]=p-&gt;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 </a:t>
            </a:r>
            <a:endParaRPr lang="en-US" altLang="zh-CN" sz="2000" dirty="0">
              <a:solidFill>
                <a:srgbClr val="663300"/>
              </a:solidFill>
              <a:latin typeface="Courier New" panose="02070309020205020404" pitchFamily="49" charset="0"/>
              <a:ea typeface="楷体_GB2312" pitchFamily="49" charset="-122"/>
            </a:endParaRPr>
          </a:p>
          <a:p>
            <a:pPr>
              <a:lnSpc>
                <a:spcPct val="90000"/>
              </a:lnSpc>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548680"/>
            <a:ext cx="7498080" cy="1143000"/>
          </a:xfrm>
        </p:spPr>
        <p:txBody>
          <a:bodyPr>
            <a:normAutofit/>
          </a:bodyPr>
          <a:lstStyle/>
          <a:p>
            <a:r>
              <a:rPr lang="zh-CN" altLang="en-US" sz="3200" dirty="0" smtClean="0"/>
              <a:t>扩展的先序遍历</a:t>
            </a:r>
            <a:endParaRPr lang="zh-CN" altLang="en-US" sz="3200" dirty="0"/>
          </a:p>
        </p:txBody>
      </p:sp>
      <p:sp>
        <p:nvSpPr>
          <p:cNvPr id="3" name="内容占位符 2"/>
          <p:cNvSpPr>
            <a:spLocks noGrp="1"/>
          </p:cNvSpPr>
          <p:nvPr>
            <p:ph idx="1"/>
          </p:nvPr>
        </p:nvSpPr>
        <p:spPr>
          <a:xfrm>
            <a:off x="1327016" y="1556792"/>
            <a:ext cx="7498080" cy="4800600"/>
          </a:xfrm>
        </p:spPr>
        <p:txBody>
          <a:bodyPr/>
          <a:lstStyle/>
          <a:p>
            <a:r>
              <a:rPr lang="en-US" altLang="zh-CN" sz="2800" dirty="0" smtClean="0"/>
              <a:t>P131</a:t>
            </a:r>
            <a:endParaRPr lang="en-US" altLang="zh-CN" sz="2800" dirty="0" smtClean="0"/>
          </a:p>
          <a:p>
            <a:r>
              <a:rPr lang="zh-CN" altLang="en-US" sz="2800" dirty="0" smtClean="0"/>
              <a:t>思想：（</a:t>
            </a:r>
            <a:r>
              <a:rPr lang="en-US" altLang="zh-CN" sz="2800" dirty="0" smtClean="0"/>
              <a:t>1</a:t>
            </a:r>
            <a:r>
              <a:rPr lang="zh-CN" altLang="en-US" sz="2800" dirty="0" smtClean="0"/>
              <a:t>）根左右（</a:t>
            </a:r>
            <a:r>
              <a:rPr lang="en-US" altLang="zh-CN" sz="2800" dirty="0" smtClean="0"/>
              <a:t>2</a:t>
            </a:r>
            <a:r>
              <a:rPr lang="zh-CN" altLang="en-US" sz="2800" dirty="0" smtClean="0"/>
              <a:t>）用</a:t>
            </a:r>
            <a:r>
              <a:rPr lang="en-US" altLang="zh-CN" sz="2800" dirty="0" smtClean="0"/>
              <a:t>$</a:t>
            </a:r>
            <a:r>
              <a:rPr lang="zh-CN" altLang="en-US" sz="2800" dirty="0" smtClean="0"/>
              <a:t>表示没有</a:t>
            </a:r>
            <a:endParaRPr lang="en-US" altLang="zh-CN" sz="2800" dirty="0" smtClean="0"/>
          </a:p>
          <a:p>
            <a:pPr marL="82550" indent="0">
              <a:buNone/>
            </a:pPr>
            <a:endParaRPr lang="en-US" altLang="zh-CN" sz="2800" dirty="0" smtClean="0"/>
          </a:p>
          <a:p>
            <a:pPr marL="82550" indent="0">
              <a:buNone/>
            </a:pPr>
            <a:endParaRPr lang="zh-CN" altLang="en-US" dirty="0"/>
          </a:p>
        </p:txBody>
      </p:sp>
      <p:pic>
        <p:nvPicPr>
          <p:cNvPr id="5" name="图片 4" descr="C:\Users\CCP\Desktop\微信图片_20200426155217.jpg"/>
          <p:cNvPicPr/>
          <p:nvPr/>
        </p:nvPicPr>
        <p:blipFill rotWithShape="1">
          <a:blip r:embed="rId1">
            <a:extLst>
              <a:ext uri="{28A0092B-C50C-407E-A947-70E740481C1C}">
                <a14:useLocalDpi xmlns:a14="http://schemas.microsoft.com/office/drawing/2010/main" val="0"/>
              </a:ext>
            </a:extLst>
          </a:blip>
          <a:srcRect l="10685" r="50540"/>
          <a:stretch>
            <a:fillRect/>
          </a:stretch>
        </p:blipFill>
        <p:spPr bwMode="auto">
          <a:xfrm>
            <a:off x="1619672" y="2822800"/>
            <a:ext cx="3352800" cy="2432685"/>
          </a:xfrm>
          <a:prstGeom prst="rect">
            <a:avLst/>
          </a:prstGeom>
          <a:noFill/>
          <a:ln>
            <a:noFill/>
          </a:ln>
        </p:spPr>
      </p:pic>
      <p:sp>
        <p:nvSpPr>
          <p:cNvPr id="6" name="矩形 5"/>
          <p:cNvSpPr/>
          <p:nvPr/>
        </p:nvSpPr>
        <p:spPr>
          <a:xfrm>
            <a:off x="4920575" y="3212976"/>
            <a:ext cx="4053161" cy="461665"/>
          </a:xfrm>
          <a:prstGeom prst="rect">
            <a:avLst/>
          </a:prstGeom>
        </p:spPr>
        <p:txBody>
          <a:bodyPr wrap="none">
            <a:spAutoFit/>
          </a:bodyPr>
          <a:lstStyle/>
          <a:p>
            <a:pPr marL="82550" indent="0">
              <a:buNone/>
            </a:pPr>
            <a:r>
              <a:rPr lang="en-US" altLang="zh-CN" dirty="0"/>
              <a:t>A B C $ $ D E $ G $ $ F $ $ $</a:t>
            </a:r>
            <a:endParaRPr lang="en-US" alt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274638"/>
            <a:ext cx="7602048" cy="634082"/>
          </a:xfrm>
        </p:spPr>
        <p:txBody>
          <a:bodyPr>
            <a:normAutofit/>
          </a:bodyPr>
          <a:lstStyle/>
          <a:p>
            <a:r>
              <a:rPr lang="zh-CN" altLang="en-US" sz="3200" dirty="0" smtClean="0"/>
              <a:t>用扩展的先序遍历创建二叉树</a:t>
            </a:r>
            <a:endParaRPr lang="zh-CN" altLang="en-US" sz="3200" dirty="0"/>
          </a:p>
        </p:txBody>
      </p:sp>
      <p:sp>
        <p:nvSpPr>
          <p:cNvPr id="3" name="内容占位符 2"/>
          <p:cNvSpPr>
            <a:spLocks noGrp="1"/>
          </p:cNvSpPr>
          <p:nvPr>
            <p:ph idx="1"/>
          </p:nvPr>
        </p:nvSpPr>
        <p:spPr>
          <a:xfrm>
            <a:off x="1331640" y="1052736"/>
            <a:ext cx="7812360" cy="5195664"/>
          </a:xfrm>
        </p:spPr>
        <p:txBody>
          <a:bodyPr>
            <a:normAutofit fontScale="25000" lnSpcReduction="20000"/>
          </a:bodyPr>
          <a:lstStyle/>
          <a:p>
            <a:pPr marL="82550" indent="0">
              <a:buNone/>
            </a:pPr>
            <a:r>
              <a:rPr lang="en-US" altLang="zh-CN" sz="8000" dirty="0" err="1" smtClean="0"/>
              <a:t>typedef</a:t>
            </a:r>
            <a:r>
              <a:rPr lang="en-US" altLang="zh-CN" sz="8000" dirty="0" smtClean="0"/>
              <a:t> </a:t>
            </a:r>
            <a:r>
              <a:rPr lang="en-US" altLang="zh-CN" sz="8000" dirty="0" err="1" smtClean="0"/>
              <a:t>struct</a:t>
            </a:r>
            <a:r>
              <a:rPr lang="en-US" altLang="zh-CN" sz="8000" dirty="0" smtClean="0"/>
              <a:t> </a:t>
            </a:r>
            <a:r>
              <a:rPr lang="en-US" altLang="zh-CN" sz="8000" dirty="0" err="1" smtClean="0"/>
              <a:t>BiTNode</a:t>
            </a:r>
            <a:r>
              <a:rPr lang="en-US" altLang="zh-CN" sz="8000" dirty="0" smtClean="0"/>
              <a:t>{</a:t>
            </a:r>
            <a:endParaRPr lang="en-US" altLang="zh-CN" sz="8000" dirty="0" smtClean="0"/>
          </a:p>
          <a:p>
            <a:pPr marL="82550" indent="0">
              <a:buNone/>
            </a:pPr>
            <a:r>
              <a:rPr lang="en-US" altLang="zh-CN" sz="8000" dirty="0"/>
              <a:t> </a:t>
            </a:r>
            <a:r>
              <a:rPr lang="en-US" altLang="zh-CN" sz="8000" dirty="0" smtClean="0"/>
              <a:t>  </a:t>
            </a:r>
            <a:r>
              <a:rPr lang="en-US" altLang="zh-CN" sz="8000" dirty="0" err="1" smtClean="0"/>
              <a:t>TElemType</a:t>
            </a:r>
            <a:r>
              <a:rPr lang="en-US" altLang="zh-CN" sz="8000" dirty="0" smtClean="0"/>
              <a:t>   data;</a:t>
            </a:r>
            <a:endParaRPr lang="en-US" altLang="zh-CN" sz="8000" dirty="0" smtClean="0"/>
          </a:p>
          <a:p>
            <a:pPr marL="82550" indent="0">
              <a:buNone/>
            </a:pPr>
            <a:r>
              <a:rPr lang="en-US" altLang="zh-CN" sz="8000" dirty="0" smtClean="0"/>
              <a:t>   </a:t>
            </a:r>
            <a:r>
              <a:rPr lang="en-US" altLang="zh-CN" sz="8000" dirty="0" err="1" smtClean="0"/>
              <a:t>struct</a:t>
            </a:r>
            <a:r>
              <a:rPr lang="en-US" altLang="zh-CN" sz="8000" dirty="0" smtClean="0"/>
              <a:t> </a:t>
            </a:r>
            <a:r>
              <a:rPr lang="en-US" altLang="zh-CN" sz="8000" dirty="0" err="1" smtClean="0"/>
              <a:t>BiTNode</a:t>
            </a:r>
            <a:r>
              <a:rPr lang="en-US" altLang="zh-CN" sz="8000" dirty="0" smtClean="0"/>
              <a:t>   *</a:t>
            </a:r>
            <a:r>
              <a:rPr lang="en-US" altLang="zh-CN" sz="8000" dirty="0">
                <a:sym typeface="Wingdings" panose="05000000000000000000" pitchFamily="2" charset="2"/>
              </a:rPr>
              <a:t> </a:t>
            </a:r>
            <a:r>
              <a:rPr lang="en-US" altLang="zh-CN" sz="8000" dirty="0" err="1" smtClean="0">
                <a:sym typeface="Wingdings" panose="05000000000000000000" pitchFamily="2" charset="2"/>
              </a:rPr>
              <a:t>lchild</a:t>
            </a:r>
            <a:r>
              <a:rPr lang="en-US" altLang="zh-CN" sz="8000" dirty="0" smtClean="0">
                <a:sym typeface="Wingdings" panose="05000000000000000000" pitchFamily="2" charset="2"/>
              </a:rPr>
              <a:t>,*</a:t>
            </a:r>
            <a:r>
              <a:rPr lang="en-US" altLang="zh-CN" sz="8000" dirty="0">
                <a:sym typeface="Wingdings" panose="05000000000000000000" pitchFamily="2" charset="2"/>
              </a:rPr>
              <a:t> </a:t>
            </a:r>
            <a:r>
              <a:rPr lang="en-US" altLang="zh-CN" sz="8000" dirty="0" err="1" smtClean="0">
                <a:sym typeface="Wingdings" panose="05000000000000000000" pitchFamily="2" charset="2"/>
              </a:rPr>
              <a:t>rchild</a:t>
            </a:r>
            <a:r>
              <a:rPr lang="en-US" altLang="zh-CN" sz="8000" dirty="0" smtClean="0">
                <a:sym typeface="Wingdings" panose="05000000000000000000" pitchFamily="2" charset="2"/>
              </a:rPr>
              <a:t>;</a:t>
            </a:r>
            <a:endParaRPr lang="en-US" altLang="zh-CN" sz="8000" dirty="0" smtClean="0">
              <a:sym typeface="Wingdings" panose="05000000000000000000" pitchFamily="2" charset="2"/>
            </a:endParaRPr>
          </a:p>
          <a:p>
            <a:pPr marL="82550" indent="0">
              <a:buNone/>
            </a:pPr>
            <a:r>
              <a:rPr lang="en-US" altLang="zh-CN" sz="8000" dirty="0" smtClean="0">
                <a:sym typeface="Wingdings" panose="05000000000000000000" pitchFamily="2" charset="2"/>
              </a:rPr>
              <a:t>}</a:t>
            </a:r>
            <a:r>
              <a:rPr lang="en-US" altLang="zh-CN" sz="8000" dirty="0"/>
              <a:t> </a:t>
            </a:r>
            <a:r>
              <a:rPr lang="en-US" altLang="zh-CN" sz="8000" dirty="0" err="1" smtClean="0"/>
              <a:t>BiTNode</a:t>
            </a:r>
            <a:r>
              <a:rPr lang="en-US" altLang="zh-CN" sz="8000" dirty="0" smtClean="0"/>
              <a:t>,*</a:t>
            </a:r>
            <a:r>
              <a:rPr lang="en-US" altLang="zh-CN" sz="8000" dirty="0" err="1" smtClean="0"/>
              <a:t>BiTree</a:t>
            </a:r>
            <a:r>
              <a:rPr lang="en-US" altLang="zh-CN" sz="8000" dirty="0" smtClean="0"/>
              <a:t>;</a:t>
            </a:r>
            <a:endParaRPr lang="en-US" altLang="zh-CN" sz="8000" dirty="0" smtClean="0"/>
          </a:p>
          <a:p>
            <a:pPr marL="82550" indent="0">
              <a:buNone/>
            </a:pPr>
            <a:r>
              <a:rPr lang="en-US" altLang="zh-CN" sz="8000" dirty="0" err="1" smtClean="0"/>
              <a:t>createBiTree</a:t>
            </a:r>
            <a:r>
              <a:rPr lang="en-US" altLang="zh-CN" sz="8000" dirty="0" smtClean="0"/>
              <a:t>(</a:t>
            </a:r>
            <a:r>
              <a:rPr lang="en-US" altLang="zh-CN" sz="8000" dirty="0" err="1" smtClean="0"/>
              <a:t>BiTree</a:t>
            </a:r>
            <a:r>
              <a:rPr lang="en-US" altLang="zh-CN" sz="8000" dirty="0" smtClean="0"/>
              <a:t> &amp;T)</a:t>
            </a:r>
            <a:endParaRPr lang="en-US" altLang="zh-CN" sz="8000" dirty="0" smtClean="0"/>
          </a:p>
          <a:p>
            <a:pPr marL="82550" indent="0">
              <a:buNone/>
            </a:pPr>
            <a:r>
              <a:rPr lang="en-US" altLang="zh-CN" sz="8000" dirty="0" smtClean="0"/>
              <a:t>{  </a:t>
            </a:r>
            <a:r>
              <a:rPr lang="en-US" altLang="zh-CN" sz="8000" dirty="0" err="1" smtClean="0"/>
              <a:t>scanf</a:t>
            </a:r>
            <a:r>
              <a:rPr lang="en-US" altLang="zh-CN" sz="8000" dirty="0" smtClean="0"/>
              <a:t>(&amp;</a:t>
            </a:r>
            <a:r>
              <a:rPr lang="en-US" altLang="zh-CN" sz="8000" dirty="0" err="1" smtClean="0"/>
              <a:t>ch</a:t>
            </a:r>
            <a:r>
              <a:rPr lang="en-US" altLang="zh-CN" sz="8000" dirty="0" smtClean="0"/>
              <a:t>);</a:t>
            </a:r>
            <a:endParaRPr lang="en-US" altLang="zh-CN" sz="8000" dirty="0" smtClean="0"/>
          </a:p>
          <a:p>
            <a:pPr marL="82550" indent="0">
              <a:buNone/>
            </a:pPr>
            <a:r>
              <a:rPr lang="en-US" altLang="zh-CN" sz="8000" dirty="0" smtClean="0"/>
              <a:t>    if(</a:t>
            </a:r>
            <a:r>
              <a:rPr lang="en-US" altLang="zh-CN" sz="8000" dirty="0" err="1" smtClean="0"/>
              <a:t>ch</a:t>
            </a:r>
            <a:r>
              <a:rPr lang="en-US" altLang="zh-CN" sz="8000" dirty="0" smtClean="0"/>
              <a:t>==‘ ‘)  T=NULL;</a:t>
            </a:r>
            <a:endParaRPr lang="en-US" altLang="zh-CN" sz="8000" dirty="0" smtClean="0"/>
          </a:p>
          <a:p>
            <a:pPr marL="82550" indent="0">
              <a:buNone/>
            </a:pPr>
            <a:r>
              <a:rPr lang="en-US" altLang="zh-CN" sz="8000" dirty="0"/>
              <a:t>   </a:t>
            </a:r>
            <a:r>
              <a:rPr lang="en-US" altLang="zh-CN" sz="8000" dirty="0" smtClean="0"/>
              <a:t>else{</a:t>
            </a:r>
            <a:endParaRPr lang="en-US" altLang="zh-CN" sz="8000" dirty="0" smtClean="0"/>
          </a:p>
          <a:p>
            <a:pPr marL="82550" indent="0">
              <a:buNone/>
            </a:pPr>
            <a:r>
              <a:rPr lang="en-US" altLang="zh-CN" sz="8000" dirty="0"/>
              <a:t> </a:t>
            </a:r>
            <a:r>
              <a:rPr lang="en-US" altLang="zh-CN" sz="8000" dirty="0" smtClean="0"/>
              <a:t> if(!(T=(</a:t>
            </a:r>
            <a:r>
              <a:rPr lang="en-US" altLang="zh-CN" sz="8000" dirty="0" err="1" smtClean="0"/>
              <a:t>BiTNode</a:t>
            </a:r>
            <a:r>
              <a:rPr lang="en-US" altLang="zh-CN" sz="8000" dirty="0" smtClean="0"/>
              <a:t>*)mall(</a:t>
            </a:r>
            <a:r>
              <a:rPr lang="en-US" altLang="zh-CN" sz="8000" dirty="0" err="1" smtClean="0"/>
              <a:t>sizeof</a:t>
            </a:r>
            <a:r>
              <a:rPr lang="en-US" altLang="zh-CN" sz="8000" dirty="0" smtClean="0"/>
              <a:t>(</a:t>
            </a:r>
            <a:r>
              <a:rPr lang="en-US" altLang="zh-CN" sz="8000" dirty="0" err="1" smtClean="0"/>
              <a:t>BiTNode</a:t>
            </a:r>
            <a:r>
              <a:rPr lang="en-US" altLang="zh-CN" sz="8000" dirty="0" smtClean="0"/>
              <a:t>)))}</a:t>
            </a:r>
            <a:r>
              <a:rPr lang="en-US" altLang="zh-CN" sz="8000" dirty="0"/>
              <a:t> exit(OVERFLOW</a:t>
            </a:r>
            <a:r>
              <a:rPr lang="en-US" altLang="zh-CN" sz="8000" dirty="0" smtClean="0"/>
              <a:t>);</a:t>
            </a:r>
            <a:endParaRPr lang="en-US" altLang="zh-CN" sz="8000" dirty="0" smtClean="0"/>
          </a:p>
          <a:p>
            <a:pPr marL="82550" indent="0">
              <a:buNone/>
            </a:pPr>
            <a:r>
              <a:rPr lang="en-US" altLang="zh-CN" sz="8000" dirty="0"/>
              <a:t> </a:t>
            </a:r>
            <a:r>
              <a:rPr lang="en-US" altLang="zh-CN" sz="8000" dirty="0" smtClean="0"/>
              <a:t>  T--&gt;data=</a:t>
            </a:r>
            <a:r>
              <a:rPr lang="en-US" altLang="zh-CN" sz="8000" dirty="0" err="1" smtClean="0"/>
              <a:t>ch</a:t>
            </a:r>
            <a:r>
              <a:rPr lang="en-US" altLang="zh-CN" sz="8000" dirty="0" smtClean="0"/>
              <a:t>;</a:t>
            </a:r>
            <a:endParaRPr lang="en-US" altLang="zh-CN" sz="8000" dirty="0" smtClean="0"/>
          </a:p>
          <a:p>
            <a:pPr marL="82550" indent="0">
              <a:buNone/>
            </a:pPr>
            <a:r>
              <a:rPr lang="en-US" altLang="zh-CN" sz="8000" dirty="0" smtClean="0"/>
              <a:t>    </a:t>
            </a:r>
            <a:r>
              <a:rPr lang="en-US" altLang="zh-CN" sz="8000" dirty="0" err="1" smtClean="0"/>
              <a:t>createBiTree</a:t>
            </a:r>
            <a:r>
              <a:rPr lang="en-US" altLang="zh-CN" sz="8000" dirty="0" smtClean="0"/>
              <a:t>(</a:t>
            </a:r>
            <a:r>
              <a:rPr lang="en-US" altLang="zh-CN" sz="8000" dirty="0" err="1" smtClean="0"/>
              <a:t>T</a:t>
            </a:r>
            <a:r>
              <a:rPr lang="en-US" altLang="zh-CN" sz="8000" dirty="0" err="1" smtClean="0">
                <a:sym typeface="Wingdings" panose="05000000000000000000" pitchFamily="2" charset="2"/>
              </a:rPr>
              <a:t>lchild</a:t>
            </a:r>
            <a:r>
              <a:rPr lang="en-US" altLang="zh-CN" sz="8000" dirty="0" smtClean="0"/>
              <a:t>);</a:t>
            </a:r>
            <a:endParaRPr lang="en-US" altLang="zh-CN" sz="8000" dirty="0" smtClean="0"/>
          </a:p>
          <a:p>
            <a:pPr marL="82550" indent="0">
              <a:buNone/>
            </a:pPr>
            <a:r>
              <a:rPr lang="en-US" altLang="zh-CN" sz="8000" dirty="0" smtClean="0"/>
              <a:t>    </a:t>
            </a:r>
            <a:r>
              <a:rPr lang="en-US" altLang="zh-CN" sz="8000" dirty="0" err="1" smtClean="0"/>
              <a:t>createBiTree</a:t>
            </a:r>
            <a:r>
              <a:rPr lang="en-US" altLang="zh-CN" sz="8000" dirty="0" smtClean="0"/>
              <a:t>(</a:t>
            </a:r>
            <a:r>
              <a:rPr lang="en-US" altLang="zh-CN" sz="8000" dirty="0" err="1" smtClean="0"/>
              <a:t>T</a:t>
            </a:r>
            <a:r>
              <a:rPr lang="en-US" altLang="zh-CN" sz="8000" dirty="0" err="1" smtClean="0">
                <a:sym typeface="Wingdings" panose="05000000000000000000" pitchFamily="2" charset="2"/>
              </a:rPr>
              <a:t>rchild</a:t>
            </a:r>
            <a:r>
              <a:rPr lang="en-US" altLang="zh-CN" sz="8000" dirty="0"/>
              <a:t>);</a:t>
            </a:r>
            <a:endParaRPr lang="en-US" altLang="zh-CN" sz="8000" dirty="0" smtClean="0"/>
          </a:p>
          <a:p>
            <a:pPr marL="82550" indent="0">
              <a:buNone/>
            </a:pPr>
            <a:r>
              <a:rPr lang="en-US" altLang="zh-CN" sz="8000" dirty="0"/>
              <a:t> </a:t>
            </a:r>
            <a:r>
              <a:rPr lang="en-US" altLang="zh-CN" sz="8000" dirty="0" smtClean="0"/>
              <a:t> }</a:t>
            </a:r>
            <a:endParaRPr lang="en-US" altLang="zh-CN" sz="8000" dirty="0" smtClean="0"/>
          </a:p>
          <a:p>
            <a:pPr marL="82550" indent="0">
              <a:buNone/>
            </a:pPr>
            <a:r>
              <a:rPr lang="en-US" altLang="zh-CN" sz="8000" dirty="0" smtClean="0"/>
              <a:t>     Return ok;</a:t>
            </a:r>
            <a:endParaRPr lang="en-US" altLang="zh-CN" sz="8000" dirty="0" smtClean="0"/>
          </a:p>
          <a:p>
            <a:pPr marL="82550" indent="0">
              <a:buNone/>
            </a:pPr>
            <a:r>
              <a:rPr lang="en-US" altLang="zh-CN" sz="8000" dirty="0"/>
              <a:t>}</a:t>
            </a:r>
            <a:r>
              <a:rPr lang="en-US" altLang="zh-CN" sz="8000" dirty="0" smtClean="0"/>
              <a:t> </a:t>
            </a:r>
            <a:endParaRPr lang="en-US" altLang="zh-CN" sz="8000" dirty="0"/>
          </a:p>
          <a:p>
            <a:pPr marL="82550" indent="0">
              <a:buNone/>
            </a:pPr>
            <a:endParaRPr lang="en-US" altLang="zh-CN" sz="2400" dirty="0" smtClean="0"/>
          </a:p>
          <a:p>
            <a:pPr marL="82550" indent="0">
              <a:buNone/>
            </a:pPr>
            <a:r>
              <a:rPr lang="en-US" altLang="zh-CN" sz="2400" dirty="0"/>
              <a:t> </a:t>
            </a:r>
            <a:r>
              <a:rPr lang="en-US" altLang="zh-CN" sz="2400" dirty="0" smtClean="0"/>
              <a:t>  </a:t>
            </a:r>
            <a:endParaRPr lang="en-US" altLang="zh-CN" sz="2400" dirty="0" smtClean="0"/>
          </a:p>
          <a:p>
            <a:pPr marL="82550" indent="0">
              <a:buNone/>
            </a:pPr>
            <a:endParaRPr lang="en-US" altLang="zh-CN" sz="2400" dirty="0"/>
          </a:p>
          <a:p>
            <a:pPr marL="82550" indent="0">
              <a:buNone/>
            </a:pPr>
            <a:endParaRPr lang="en-US" altLang="zh-CN" sz="2400" dirty="0" smtClean="0"/>
          </a:p>
          <a:p>
            <a:pPr marL="82550" indent="0">
              <a:buNone/>
            </a:pPr>
            <a:r>
              <a:rPr lang="en-US" altLang="zh-CN" dirty="0"/>
              <a:t> </a:t>
            </a:r>
            <a:r>
              <a:rPr lang="en-US" altLang="zh-CN" dirty="0" smtClean="0"/>
              <a:t>    </a:t>
            </a:r>
            <a:endParaRPr lang="en-US" altLang="zh-CN" dirty="0" smtClean="0"/>
          </a:p>
          <a:p>
            <a:pPr marL="82550" indent="0">
              <a:buNone/>
            </a:pPr>
            <a:r>
              <a:rPr lang="en-US" altLang="zh-CN" dirty="0"/>
              <a:t> </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文本框 215041"/>
          <p:cNvSpPr txBox="1">
            <a:spLocks noChangeArrowheads="1"/>
          </p:cNvSpPr>
          <p:nvPr/>
        </p:nvSpPr>
        <p:spPr bwMode="auto">
          <a:xfrm>
            <a:off x="1043608" y="548680"/>
            <a:ext cx="81003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50000"/>
              </a:spcBef>
              <a:buFontTx/>
              <a:buNone/>
            </a:pPr>
            <a:r>
              <a:rPr lang="zh-CN" altLang="en-US" sz="2400" dirty="0">
                <a:solidFill>
                  <a:srgbClr val="FF0000"/>
                </a:solidFill>
                <a:latin typeface="Times New Roman" panose="02020603050405020304" pitchFamily="18" charset="0"/>
                <a:ea typeface="楷体_GB2312" pitchFamily="49" charset="-122"/>
              </a:rPr>
              <a:t>（</a:t>
            </a:r>
            <a:r>
              <a:rPr lang="en-US" altLang="zh-CN" sz="2400" dirty="0">
                <a:solidFill>
                  <a:srgbClr val="FF0000"/>
                </a:solidFill>
                <a:latin typeface="Times New Roman" panose="02020603050405020304" pitchFamily="18" charset="0"/>
                <a:ea typeface="楷体_GB2312" pitchFamily="49" charset="-122"/>
              </a:rPr>
              <a:t>2</a:t>
            </a:r>
            <a:r>
              <a:rPr lang="zh-CN" altLang="en-US" sz="2400" dirty="0">
                <a:solidFill>
                  <a:srgbClr val="FF0000"/>
                </a:solidFill>
                <a:latin typeface="Times New Roman" panose="02020603050405020304" pitchFamily="18" charset="0"/>
                <a:ea typeface="楷体_GB2312" pitchFamily="49" charset="-122"/>
              </a:rPr>
              <a:t>）查找节点</a:t>
            </a:r>
            <a:r>
              <a:rPr lang="en-US" altLang="zh-CN" sz="2400" dirty="0" err="1">
                <a:solidFill>
                  <a:srgbClr val="FF0000"/>
                </a:solidFill>
                <a:latin typeface="Times New Roman" panose="02020603050405020304" pitchFamily="18" charset="0"/>
                <a:ea typeface="楷体_GB2312" pitchFamily="49" charset="-122"/>
              </a:rPr>
              <a:t>FindNode</a:t>
            </a:r>
            <a:r>
              <a:rPr lang="en-US" altLang="zh-CN" sz="2400" dirty="0">
                <a:solidFill>
                  <a:srgbClr val="FF0000"/>
                </a:solidFill>
                <a:latin typeface="Times New Roman" panose="02020603050405020304" pitchFamily="18" charset="0"/>
                <a:ea typeface="楷体_GB2312" pitchFamily="49" charset="-122"/>
              </a:rPr>
              <a:t>(*</a:t>
            </a:r>
            <a:r>
              <a:rPr lang="en-US" altLang="zh-CN" sz="2400" dirty="0" err="1">
                <a:solidFill>
                  <a:srgbClr val="FF0000"/>
                </a:solidFill>
                <a:latin typeface="Times New Roman" panose="02020603050405020304" pitchFamily="18" charset="0"/>
                <a:ea typeface="楷体_GB2312" pitchFamily="49" charset="-122"/>
              </a:rPr>
              <a:t>b,x</a:t>
            </a:r>
            <a:r>
              <a:rPr lang="en-US" altLang="zh-CN" sz="2400" dirty="0">
                <a:solidFill>
                  <a:srgbClr val="FF0000"/>
                </a:solidFill>
                <a:latin typeface="Times New Roman" panose="02020603050405020304" pitchFamily="18" charset="0"/>
                <a:ea typeface="楷体_GB2312" pitchFamily="49" charset="-122"/>
              </a:rPr>
              <a:t>)</a:t>
            </a:r>
            <a:endParaRPr lang="en-US" altLang="zh-CN" sz="2400" dirty="0">
              <a:solidFill>
                <a:srgbClr val="FF0000"/>
              </a:solidFill>
              <a:latin typeface="Times New Roman" panose="02020603050405020304" pitchFamily="18" charset="0"/>
              <a:ea typeface="楷体_GB2312" pitchFamily="49" charset="-122"/>
            </a:endParaRPr>
          </a:p>
          <a:p>
            <a:pPr algn="just" eaLnBrk="1" hangingPunct="1">
              <a:spcBef>
                <a:spcPct val="50000"/>
              </a:spcBef>
              <a:buFontTx/>
              <a:buNone/>
            </a:pPr>
            <a:r>
              <a:rPr lang="en-US" altLang="zh-CN" sz="2400" dirty="0">
                <a:solidFill>
                  <a:srgbClr val="FF0000"/>
                </a:solidFill>
                <a:latin typeface="Times New Roman" panose="02020603050405020304" pitchFamily="18" charset="0"/>
                <a:ea typeface="楷体_GB2312" pitchFamily="49" charset="-122"/>
              </a:rPr>
              <a:t>        </a:t>
            </a:r>
            <a:r>
              <a:rPr lang="zh-CN" altLang="en-US" sz="2400" dirty="0">
                <a:solidFill>
                  <a:srgbClr val="3333FF"/>
                </a:solidFill>
                <a:latin typeface="Times New Roman" panose="02020603050405020304" pitchFamily="18" charset="0"/>
                <a:ea typeface="楷体_GB2312" pitchFamily="49" charset="-122"/>
              </a:rPr>
              <a:t>采用先序遍历递归算法查找值为</a:t>
            </a:r>
            <a:r>
              <a:rPr lang="en-US" altLang="zh-CN" sz="2400" i="1" dirty="0">
                <a:solidFill>
                  <a:srgbClr val="3333FF"/>
                </a:solidFill>
                <a:latin typeface="Times New Roman" panose="02020603050405020304" pitchFamily="18" charset="0"/>
                <a:ea typeface="楷体_GB2312" pitchFamily="49" charset="-122"/>
              </a:rPr>
              <a:t>x</a:t>
            </a:r>
            <a:r>
              <a:rPr lang="zh-CN" altLang="en-US" sz="2400" dirty="0">
                <a:solidFill>
                  <a:srgbClr val="3333FF"/>
                </a:solidFill>
                <a:latin typeface="Times New Roman" panose="02020603050405020304" pitchFamily="18" charset="0"/>
                <a:ea typeface="楷体_GB2312" pitchFamily="49" charset="-122"/>
              </a:rPr>
              <a:t>的节点。找到后返回其指针，否则返回</a:t>
            </a:r>
            <a:r>
              <a:rPr lang="en-US" altLang="zh-CN" sz="2400" dirty="0">
                <a:solidFill>
                  <a:srgbClr val="3333FF"/>
                </a:solidFill>
                <a:latin typeface="Times New Roman" panose="02020603050405020304" pitchFamily="18" charset="0"/>
                <a:ea typeface="楷体_GB2312" pitchFamily="49" charset="-122"/>
              </a:rPr>
              <a:t>NULL</a:t>
            </a:r>
            <a:r>
              <a:rPr lang="zh-CN" altLang="en-US" sz="2400" dirty="0">
                <a:solidFill>
                  <a:srgbClr val="3333FF"/>
                </a:solidFill>
                <a:latin typeface="Times New Roman" panose="02020603050405020304" pitchFamily="18" charset="0"/>
                <a:ea typeface="楷体_GB2312" pitchFamily="49" charset="-122"/>
              </a:rPr>
              <a:t>。算法如下：</a:t>
            </a:r>
            <a:r>
              <a:rPr lang="zh-CN" altLang="en-US" sz="2000" dirty="0">
                <a:solidFill>
                  <a:srgbClr val="FF0000"/>
                </a:solidFill>
                <a:latin typeface="Times New Roman" panose="02020603050405020304" pitchFamily="18" charset="0"/>
                <a:ea typeface="楷体_GB2312" pitchFamily="49" charset="-122"/>
              </a:rPr>
              <a:t> </a:t>
            </a:r>
            <a:endParaRPr lang="zh-CN" altLang="en-US" sz="2000" dirty="0">
              <a:solidFill>
                <a:srgbClr val="663300"/>
              </a:solidFill>
              <a:latin typeface="Courier New" panose="02070309020205020404" pitchFamily="49" charset="0"/>
              <a:ea typeface="楷体_GB2312" pitchFamily="49" charset="-122"/>
            </a:endParaRPr>
          </a:p>
        </p:txBody>
      </p:sp>
      <p:sp>
        <p:nvSpPr>
          <p:cNvPr id="60419" name="文本框 215042"/>
          <p:cNvSpPr txBox="1">
            <a:spLocks noChangeArrowheads="1"/>
          </p:cNvSpPr>
          <p:nvPr/>
        </p:nvSpPr>
        <p:spPr bwMode="auto">
          <a:xfrm>
            <a:off x="1187624" y="2780928"/>
            <a:ext cx="76327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lvl="1" eaLnBrk="1" hangingPunct="1">
              <a:spcBef>
                <a:spcPct val="0"/>
              </a:spcBef>
              <a:buFont typeface="Arial" panose="020B0604020202020204" pitchFamily="34" charset="0"/>
              <a:buNone/>
            </a:pP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FindNode</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b,ElemType</a:t>
            </a:r>
            <a:r>
              <a:rPr lang="en-US" altLang="zh-CN" sz="2000" dirty="0">
                <a:solidFill>
                  <a:srgbClr val="663300"/>
                </a:solidFill>
                <a:latin typeface="Courier New" panose="02070309020205020404" pitchFamily="49" charset="0"/>
                <a:ea typeface="楷体_GB2312" pitchFamily="49" charset="-122"/>
              </a:rPr>
              <a:t> x) </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*p;</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if (b==NULL) return NULL;</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else if (b-&gt;data==x) return b;</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else</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   p=</a:t>
            </a:r>
            <a:r>
              <a:rPr lang="en-US" altLang="zh-CN" sz="2000" dirty="0" err="1">
                <a:solidFill>
                  <a:srgbClr val="FF0000"/>
                </a:solidFill>
                <a:latin typeface="Courier New" panose="02070309020205020404" pitchFamily="49" charset="0"/>
                <a:ea typeface="楷体_GB2312" pitchFamily="49" charset="-122"/>
              </a:rPr>
              <a:t>FindNode</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lchild,x</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if (p!=NULL) return p;</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else return </a:t>
            </a:r>
            <a:r>
              <a:rPr lang="en-US" altLang="zh-CN" sz="2000" dirty="0" err="1">
                <a:solidFill>
                  <a:srgbClr val="FF0000"/>
                </a:solidFill>
                <a:latin typeface="Courier New" panose="02070309020205020404" pitchFamily="49" charset="0"/>
                <a:ea typeface="楷体_GB2312" pitchFamily="49" charset="-122"/>
              </a:rPr>
              <a:t>FindNode</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rchild,x</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lvl="1" eaLnBrk="1" hangingPunct="1">
              <a:spcBef>
                <a:spcPct val="0"/>
              </a:spcBef>
              <a:buFont typeface="Arial" panose="020B0604020202020204" pitchFamily="34" charset="0"/>
              <a:buNone/>
            </a:pP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eaLnBrk="1" hangingPunct="1">
              <a:spcBef>
                <a:spcPct val="50000"/>
              </a:spcBef>
              <a:buFontTx/>
              <a:buNone/>
            </a:pPr>
            <a:endParaRPr lang="en-US" altLang="zh-CN" sz="2000" dirty="0">
              <a:solidFill>
                <a:srgbClr val="3333FF"/>
              </a:solidFill>
              <a:latin typeface="Courier New" panose="02070309020205020404" pitchFamily="49" charset="0"/>
              <a:ea typeface="楷体_GB2312" pitchFamily="49"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文本框 219137"/>
          <p:cNvSpPr txBox="1">
            <a:spLocks noChangeArrowheads="1"/>
          </p:cNvSpPr>
          <p:nvPr/>
        </p:nvSpPr>
        <p:spPr bwMode="auto">
          <a:xfrm>
            <a:off x="1187624" y="1052736"/>
            <a:ext cx="7632848"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spcBef>
                <a:spcPct val="50000"/>
              </a:spcBef>
              <a:buFontTx/>
              <a:buNone/>
            </a:pPr>
            <a:r>
              <a:rPr lang="zh-CN" altLang="en-US" sz="2400" dirty="0" smtClean="0">
                <a:solidFill>
                  <a:srgbClr val="FF0000"/>
                </a:solidFill>
                <a:latin typeface="Times New Roman" panose="02020603050405020304" pitchFamily="18" charset="0"/>
                <a:ea typeface="楷体_GB2312" pitchFamily="49" charset="-122"/>
              </a:rPr>
              <a:t>（</a:t>
            </a:r>
            <a:r>
              <a:rPr lang="en-US" altLang="zh-CN" sz="2400" smtClean="0">
                <a:solidFill>
                  <a:srgbClr val="FF0000"/>
                </a:solidFill>
                <a:latin typeface="Times New Roman" panose="02020603050405020304" pitchFamily="18" charset="0"/>
                <a:ea typeface="楷体_GB2312" pitchFamily="49" charset="-122"/>
              </a:rPr>
              <a:t>3</a:t>
            </a:r>
            <a:r>
              <a:rPr lang="zh-CN" altLang="en-US" sz="2400" smtClean="0">
                <a:solidFill>
                  <a:srgbClr val="FF0000"/>
                </a:solidFill>
                <a:latin typeface="Times New Roman" panose="02020603050405020304" pitchFamily="18" charset="0"/>
                <a:ea typeface="楷体_GB2312" pitchFamily="49" charset="-122"/>
              </a:rPr>
              <a:t>）</a:t>
            </a:r>
            <a:r>
              <a:rPr lang="zh-CN" altLang="en-US" sz="2400" dirty="0">
                <a:solidFill>
                  <a:srgbClr val="FF0000"/>
                </a:solidFill>
                <a:latin typeface="Times New Roman" panose="02020603050405020304" pitchFamily="18" charset="0"/>
                <a:ea typeface="楷体_GB2312" pitchFamily="49" charset="-122"/>
              </a:rPr>
              <a:t>输出二叉树</a:t>
            </a:r>
            <a:r>
              <a:rPr lang="en-US" altLang="zh-CN" sz="2400" dirty="0" err="1">
                <a:solidFill>
                  <a:srgbClr val="FF0000"/>
                </a:solidFill>
                <a:latin typeface="Times New Roman" panose="02020603050405020304" pitchFamily="18" charset="0"/>
                <a:ea typeface="楷体_GB2312" pitchFamily="49" charset="-122"/>
              </a:rPr>
              <a:t>DispBTNode</a:t>
            </a:r>
            <a:r>
              <a:rPr lang="en-US" altLang="zh-CN" sz="2400" dirty="0">
                <a:solidFill>
                  <a:srgbClr val="FF0000"/>
                </a:solidFill>
                <a:latin typeface="Times New Roman" panose="02020603050405020304" pitchFamily="18" charset="0"/>
                <a:ea typeface="楷体_GB2312" pitchFamily="49" charset="-122"/>
              </a:rPr>
              <a:t>(*b)</a:t>
            </a:r>
            <a:endParaRPr lang="en-US" altLang="zh-CN" sz="2400" dirty="0">
              <a:solidFill>
                <a:srgbClr val="FF0000"/>
              </a:solidFill>
              <a:latin typeface="Times New Roman" panose="02020603050405020304" pitchFamily="18" charset="0"/>
              <a:ea typeface="楷体_GB2312" pitchFamily="49" charset="-122"/>
            </a:endParaRPr>
          </a:p>
          <a:p>
            <a:pPr algn="just" eaLnBrk="1" hangingPunct="1">
              <a:lnSpc>
                <a:spcPct val="160000"/>
              </a:lnSpc>
              <a:spcBef>
                <a:spcPct val="50000"/>
              </a:spcBef>
              <a:buFontTx/>
              <a:buNone/>
            </a:pPr>
            <a:r>
              <a:rPr lang="en-US" altLang="zh-CN" sz="2400" dirty="0">
                <a:solidFill>
                  <a:srgbClr val="FF0000"/>
                </a:solidFill>
                <a:latin typeface="Times New Roman" panose="02020603050405020304" pitchFamily="18" charset="0"/>
                <a:ea typeface="楷体_GB2312" pitchFamily="49" charset="-122"/>
              </a:rPr>
              <a:t>        </a:t>
            </a:r>
            <a:r>
              <a:rPr lang="zh-CN" altLang="en-US" sz="2400" dirty="0">
                <a:solidFill>
                  <a:srgbClr val="3333FF"/>
                </a:solidFill>
                <a:latin typeface="Times New Roman" panose="02020603050405020304" pitchFamily="18" charset="0"/>
                <a:ea typeface="楷体_GB2312" pitchFamily="49" charset="-122"/>
              </a:rPr>
              <a:t>用括弧表示法输出二叉树。</a:t>
            </a:r>
            <a:endParaRPr lang="zh-CN" altLang="en-US" sz="2400" dirty="0">
              <a:solidFill>
                <a:srgbClr val="3333FF"/>
              </a:solidFill>
              <a:latin typeface="Times New Roman" panose="02020603050405020304" pitchFamily="18" charset="0"/>
              <a:ea typeface="楷体_GB2312" pitchFamily="49" charset="-122"/>
            </a:endParaRPr>
          </a:p>
          <a:p>
            <a:pPr algn="just" eaLnBrk="1" hangingPunct="1">
              <a:lnSpc>
                <a:spcPct val="160000"/>
              </a:lnSpc>
              <a:spcBef>
                <a:spcPct val="50000"/>
              </a:spcBef>
              <a:buFontTx/>
              <a:buNone/>
            </a:pPr>
            <a:r>
              <a:rPr lang="zh-CN" altLang="en-US" sz="2400" dirty="0">
                <a:solidFill>
                  <a:srgbClr val="3333FF"/>
                </a:solidFill>
                <a:latin typeface="Times New Roman" panose="02020603050405020304" pitchFamily="18" charset="0"/>
                <a:ea typeface="楷体_GB2312" pitchFamily="49" charset="-122"/>
              </a:rPr>
              <a:t>        对于非空二叉树</a:t>
            </a:r>
            <a:r>
              <a:rPr lang="en-US" altLang="zh-CN" sz="2400" dirty="0">
                <a:solidFill>
                  <a:srgbClr val="3333FF"/>
                </a:solidFill>
                <a:latin typeface="Times New Roman" panose="02020603050405020304" pitchFamily="18" charset="0"/>
                <a:ea typeface="楷体_GB2312" pitchFamily="49" charset="-122"/>
              </a:rPr>
              <a:t>b</a:t>
            </a:r>
            <a:r>
              <a:rPr lang="zh-CN" altLang="en-US" sz="2400" dirty="0">
                <a:solidFill>
                  <a:srgbClr val="3333FF"/>
                </a:solidFill>
                <a:latin typeface="Times New Roman" panose="02020603050405020304" pitchFamily="18" charset="0"/>
                <a:ea typeface="楷体_GB2312" pitchFamily="49" charset="-122"/>
              </a:rPr>
              <a:t>，先输出其元素值，当存在左孩子节点或右孩子节点时，输出一个“</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符号，然后递归处理左子树，输出一个“</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符号，递归处理右子树，最后输出一个“</a:t>
            </a:r>
            <a:r>
              <a:rPr lang="en-US" altLang="zh-CN" sz="2400" dirty="0">
                <a:solidFill>
                  <a:srgbClr val="3333FF"/>
                </a:solidFill>
                <a:latin typeface="Times New Roman" panose="02020603050405020304" pitchFamily="18" charset="0"/>
                <a:ea typeface="楷体_GB2312" pitchFamily="49" charset="-122"/>
              </a:rPr>
              <a:t>)”</a:t>
            </a:r>
            <a:r>
              <a:rPr lang="zh-CN" altLang="en-US" sz="2400" dirty="0">
                <a:solidFill>
                  <a:srgbClr val="3333FF"/>
                </a:solidFill>
                <a:latin typeface="Times New Roman" panose="02020603050405020304" pitchFamily="18" charset="0"/>
                <a:ea typeface="楷体_GB2312" pitchFamily="49" charset="-122"/>
              </a:rPr>
              <a:t>符号。</a:t>
            </a:r>
            <a:endParaRPr lang="zh-CN" altLang="en-US" sz="2400" dirty="0">
              <a:solidFill>
                <a:srgbClr val="3333FF"/>
              </a:solidFill>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9138">
                                            <p:txEl>
                                              <p:pRg st="2" end="2"/>
                                            </p:txEl>
                                          </p:spTgt>
                                        </p:tgtEl>
                                        <p:attrNameLst>
                                          <p:attrName>style.visibility</p:attrName>
                                        </p:attrNameLst>
                                      </p:cBhvr>
                                      <p:to>
                                        <p:strVal val="visible"/>
                                      </p:to>
                                    </p:set>
                                    <p:animEffect transition="in" filter="wipe(left)">
                                      <p:cBhvr>
                                        <p:cTn id="7" dur="500"/>
                                        <p:tgtEl>
                                          <p:spTgt spid="2191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00100" y="500042"/>
            <a:ext cx="3981448" cy="56560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lnSpc>
                <a:spcPct val="120000"/>
              </a:lnSpc>
              <a:spcBef>
                <a:spcPct val="50000"/>
              </a:spcBef>
            </a:pPr>
            <a:r>
              <a:rPr kumimoji="1"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6.1.3 </a:t>
            </a:r>
            <a:r>
              <a:rPr kumimoji="1"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树</a:t>
            </a:r>
            <a:r>
              <a:rPr kumimoji="1"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的基本术语</a:t>
            </a:r>
            <a:endParaRPr kumimoji="1"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9460" name="Line 30"/>
          <p:cNvSpPr>
            <a:spLocks noChangeShapeType="1"/>
          </p:cNvSpPr>
          <p:nvPr/>
        </p:nvSpPr>
        <p:spPr bwMode="auto">
          <a:xfrm flipH="1">
            <a:off x="3857620" y="3287709"/>
            <a:ext cx="503237" cy="144463"/>
          </a:xfrm>
          <a:prstGeom prst="line">
            <a:avLst/>
          </a:prstGeom>
          <a:noFill/>
          <a:ln w="28575">
            <a:solidFill>
              <a:srgbClr val="CC00FF"/>
            </a:solidFill>
            <a:round/>
            <a:tailEnd type="stealth" w="med" len="lg"/>
          </a:ln>
        </p:spPr>
        <p:txBody>
          <a:bodyPr wrap="none"/>
          <a:lstStyle/>
          <a:p>
            <a:endParaRPr lang="zh-CN" altLang="en-US"/>
          </a:p>
        </p:txBody>
      </p:sp>
      <p:sp>
        <p:nvSpPr>
          <p:cNvPr id="19461" name="Text Box 31"/>
          <p:cNvSpPr txBox="1">
            <a:spLocks noChangeArrowheads="1"/>
          </p:cNvSpPr>
          <p:nvPr/>
        </p:nvSpPr>
        <p:spPr bwMode="auto">
          <a:xfrm>
            <a:off x="4216395" y="3000372"/>
            <a:ext cx="1079500" cy="396875"/>
          </a:xfrm>
          <a:prstGeom prst="rect">
            <a:avLst/>
          </a:prstGeom>
          <a:noFill/>
          <a:ln w="9525" algn="ctr">
            <a:noFill/>
            <a:miter lim="800000"/>
            <a:tailEnd type="none" w="med" len="lg"/>
          </a:ln>
        </p:spPr>
        <p:txBody>
          <a:bodyPr>
            <a:spAutoFit/>
          </a:bodyPr>
          <a:lstStyle/>
          <a:p>
            <a:pPr algn="ctr">
              <a:spcBef>
                <a:spcPct val="500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462" name="Text Box 32"/>
          <p:cNvSpPr txBox="1">
            <a:spLocks noChangeArrowheads="1"/>
          </p:cNvSpPr>
          <p:nvPr/>
        </p:nvSpPr>
        <p:spPr bwMode="auto">
          <a:xfrm>
            <a:off x="4721220" y="3451222"/>
            <a:ext cx="1079500" cy="396875"/>
          </a:xfrm>
          <a:prstGeom prst="rect">
            <a:avLst/>
          </a:prstGeom>
          <a:noFill/>
          <a:ln w="9525" algn="ctr">
            <a:noFill/>
            <a:miter lim="800000"/>
            <a:tailEnd type="none" w="med" len="lg"/>
          </a:ln>
        </p:spPr>
        <p:txBody>
          <a:bodyPr>
            <a:spAutoFit/>
          </a:bodyPr>
          <a:lstStyle/>
          <a:p>
            <a:pPr algn="ctr">
              <a:spcBef>
                <a:spcPct val="500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463" name="Line 33"/>
          <p:cNvSpPr>
            <a:spLocks noChangeShapeType="1"/>
          </p:cNvSpPr>
          <p:nvPr/>
        </p:nvSpPr>
        <p:spPr bwMode="auto">
          <a:xfrm flipH="1">
            <a:off x="4721220" y="3775072"/>
            <a:ext cx="215900" cy="215900"/>
          </a:xfrm>
          <a:prstGeom prst="line">
            <a:avLst/>
          </a:prstGeom>
          <a:noFill/>
          <a:ln w="28575">
            <a:solidFill>
              <a:srgbClr val="CC00FF"/>
            </a:solidFill>
            <a:round/>
            <a:tailEnd type="stealth" w="med" len="lg"/>
          </a:ln>
        </p:spPr>
        <p:txBody>
          <a:bodyPr wrap="none"/>
          <a:lstStyle/>
          <a:p>
            <a:endParaRPr lang="zh-CN" altLang="en-US"/>
          </a:p>
        </p:txBody>
      </p:sp>
      <p:sp>
        <p:nvSpPr>
          <p:cNvPr id="19464" name="TextBox 33"/>
          <p:cNvSpPr txBox="1">
            <a:spLocks noChangeArrowheads="1"/>
          </p:cNvSpPr>
          <p:nvPr/>
        </p:nvSpPr>
        <p:spPr bwMode="auto">
          <a:xfrm>
            <a:off x="1071538" y="1500174"/>
            <a:ext cx="7143800" cy="961674"/>
          </a:xfrm>
          <a:prstGeom prst="rect">
            <a:avLst/>
          </a:prstGeom>
          <a:noFill/>
          <a:ln w="9525">
            <a:noFill/>
            <a:miter lim="800000"/>
          </a:ln>
        </p:spPr>
        <p:txBody>
          <a:bodyPr wrap="square">
            <a:spAutoFit/>
          </a:bodyPr>
          <a:lstStyle/>
          <a:p>
            <a:pPr marL="457200" indent="-457200">
              <a:lnSpc>
                <a:spcPct val="150000"/>
              </a:lnSpc>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的度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。树中每个结点具有的子树数或者后继结点数称为该结点的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5" name="组合 24"/>
          <p:cNvGrpSpPr/>
          <p:nvPr/>
        </p:nvGrpSpPr>
        <p:grpSpPr>
          <a:xfrm>
            <a:off x="2357422" y="3357562"/>
            <a:ext cx="2808288" cy="2419350"/>
            <a:chOff x="3357554" y="2786058"/>
            <a:chExt cx="2808288" cy="2419350"/>
          </a:xfrm>
        </p:grpSpPr>
        <p:sp>
          <p:nvSpPr>
            <p:cNvPr id="26"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7"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28"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29"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30"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31"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2"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3"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4"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5"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6"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7"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8"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39"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40" name="直接连接符 35"/>
            <p:cNvCxnSpPr>
              <a:cxnSpLocks noChangeShapeType="1"/>
              <a:stCxn id="34" idx="4"/>
              <a:endCxn id="36"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41" name="TextBox 4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文本框 220161"/>
          <p:cNvSpPr txBox="1">
            <a:spLocks noChangeArrowheads="1"/>
          </p:cNvSpPr>
          <p:nvPr/>
        </p:nvSpPr>
        <p:spPr bwMode="auto">
          <a:xfrm>
            <a:off x="1259632" y="1052736"/>
            <a:ext cx="8569325"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void </a:t>
            </a:r>
            <a:r>
              <a:rPr lang="en-US" altLang="zh-CN" sz="2000" dirty="0" err="1">
                <a:solidFill>
                  <a:srgbClr val="3333FF"/>
                </a:solidFill>
                <a:latin typeface="Courier New" panose="02070309020205020404" pitchFamily="49" charset="0"/>
                <a:ea typeface="楷体_GB2312" pitchFamily="49" charset="-122"/>
              </a:rPr>
              <a:t>DispBTNode</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*b) </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if (b!=NULL)</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c",b</a:t>
            </a:r>
            <a:r>
              <a:rPr lang="en-US" altLang="zh-CN" sz="2000" dirty="0">
                <a:solidFill>
                  <a:srgbClr val="663300"/>
                </a:solidFill>
                <a:latin typeface="Courier New" panose="02070309020205020404" pitchFamily="49" charset="0"/>
                <a:ea typeface="楷体_GB2312" pitchFamily="49" charset="-122"/>
              </a:rPr>
              <a:t>-&gt;data);</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if (b-&gt;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!=NULL || b-&gt;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!=NULL)</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3333FF"/>
                </a:solidFill>
                <a:latin typeface="Courier New" panose="02070309020205020404" pitchFamily="49" charset="0"/>
                <a:ea typeface="楷体_GB2312" pitchFamily="49" charset="-122"/>
              </a:rPr>
              <a:t>DispBTNode</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zh-CN" altLang="en-US" sz="2000" dirty="0">
                <a:solidFill>
                  <a:srgbClr val="663300"/>
                </a:solidFill>
                <a:latin typeface="Courier New" panose="02070309020205020404" pitchFamily="49" charset="0"/>
                <a:ea typeface="楷体_GB2312" pitchFamily="49" charset="-122"/>
              </a:rPr>
              <a:t>递归处理左子树</a:t>
            </a:r>
            <a:endParaRPr lang="zh-CN" altLang="en-US"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a:solidFill>
                  <a:srgbClr val="663300"/>
                </a:solidFill>
                <a:latin typeface="Courier New" panose="02070309020205020404" pitchFamily="49" charset="0"/>
                <a:ea typeface="楷体_GB2312" pitchFamily="49" charset="-122"/>
              </a:rPr>
              <a:t>if (b-&gt;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!=NULL)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3333FF"/>
                </a:solidFill>
                <a:latin typeface="Courier New" panose="02070309020205020404" pitchFamily="49" charset="0"/>
                <a:ea typeface="楷体_GB2312" pitchFamily="49" charset="-122"/>
              </a:rPr>
              <a:t>DispBTNode</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zh-CN" altLang="en-US" sz="2000" dirty="0">
                <a:solidFill>
                  <a:srgbClr val="663300"/>
                </a:solidFill>
                <a:latin typeface="Courier New" panose="02070309020205020404" pitchFamily="49" charset="0"/>
                <a:ea typeface="楷体_GB2312" pitchFamily="49" charset="-122"/>
              </a:rPr>
              <a:t>递归处理右子树</a:t>
            </a:r>
            <a:endParaRPr lang="zh-CN" altLang="en-US"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7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a:t>
            </a:r>
            <a:endParaRPr lang="en-US" altLang="zh-CN" sz="2000" b="0" dirty="0">
              <a:solidFill>
                <a:srgbClr val="663300"/>
              </a:solidFill>
              <a:latin typeface="Courier New" panose="02070309020205020404" pitchFamily="49" charset="0"/>
              <a:ea typeface="楷体_GB2312" pitchFamily="49"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框 83969"/>
          <p:cNvSpPr txBox="1">
            <a:spLocks noChangeArrowheads="1"/>
          </p:cNvSpPr>
          <p:nvPr/>
        </p:nvSpPr>
        <p:spPr bwMode="auto">
          <a:xfrm>
            <a:off x="972185" y="1196975"/>
            <a:ext cx="740346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void </a:t>
            </a:r>
            <a:r>
              <a:rPr lang="en-US" altLang="zh-CN" sz="2000">
                <a:solidFill>
                  <a:srgbClr val="FF0000"/>
                </a:solidFill>
                <a:latin typeface="Courier New" panose="02070309020205020404" pitchFamily="49" charset="0"/>
                <a:ea typeface="楷体_GB2312" pitchFamily="49" charset="-122"/>
              </a:rPr>
              <a:t>DispLeaf</a:t>
            </a:r>
            <a:r>
              <a:rPr lang="en-US" altLang="zh-CN" sz="2000">
                <a:solidFill>
                  <a:srgbClr val="663300"/>
                </a:solidFill>
                <a:latin typeface="Courier New" panose="02070309020205020404" pitchFamily="49" charset="0"/>
                <a:ea typeface="楷体_GB2312" pitchFamily="49" charset="-122"/>
              </a:rPr>
              <a:t>(BTNode *b)</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  if (b!=NULL) </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   {	 if (b-&gt;lchild==NULL &amp;&amp; b-&gt;rchild==NULL) </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	     printf("%c ",b-&gt;data);</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    	 else</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    	 {   </a:t>
            </a:r>
            <a:r>
              <a:rPr lang="en-US" altLang="zh-CN" sz="2000">
                <a:solidFill>
                  <a:srgbClr val="FF0000"/>
                </a:solidFill>
                <a:latin typeface="Courier New" panose="02070309020205020404" pitchFamily="49" charset="0"/>
                <a:ea typeface="楷体_GB2312" pitchFamily="49" charset="-122"/>
              </a:rPr>
              <a:t>DispLeaf</a:t>
            </a:r>
            <a:r>
              <a:rPr lang="en-US" altLang="zh-CN" sz="2000">
                <a:solidFill>
                  <a:srgbClr val="663300"/>
                </a:solidFill>
                <a:latin typeface="Courier New" panose="02070309020205020404" pitchFamily="49" charset="0"/>
                <a:ea typeface="楷体_GB2312" pitchFamily="49" charset="-122"/>
              </a:rPr>
              <a:t>(b-&gt;lchild);</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	     </a:t>
            </a:r>
            <a:r>
              <a:rPr lang="en-US" altLang="zh-CN" sz="2000">
                <a:solidFill>
                  <a:srgbClr val="FF0000"/>
                </a:solidFill>
                <a:latin typeface="Courier New" panose="02070309020205020404" pitchFamily="49" charset="0"/>
                <a:ea typeface="楷体_GB2312" pitchFamily="49" charset="-122"/>
              </a:rPr>
              <a:t>DispLeaf</a:t>
            </a:r>
            <a:r>
              <a:rPr lang="en-US" altLang="zh-CN" sz="2000">
                <a:solidFill>
                  <a:srgbClr val="663300"/>
                </a:solidFill>
                <a:latin typeface="Courier New" panose="02070309020205020404" pitchFamily="49" charset="0"/>
                <a:ea typeface="楷体_GB2312" pitchFamily="49" charset="-122"/>
              </a:rPr>
              <a:t>(b-&gt;rchild);</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      }</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   }</a:t>
            </a:r>
            <a:endParaRPr lang="en-US" altLang="zh-CN" sz="200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a:solidFill>
                  <a:srgbClr val="663300"/>
                </a:solidFill>
                <a:latin typeface="Courier New" panose="02070309020205020404" pitchFamily="49" charset="0"/>
                <a:ea typeface="楷体_GB2312" pitchFamily="49" charset="-122"/>
              </a:rPr>
              <a:t>}</a:t>
            </a:r>
            <a:endParaRPr lang="en-US" altLang="zh-CN" sz="2000">
              <a:solidFill>
                <a:srgbClr val="663300"/>
              </a:solidFill>
              <a:latin typeface="Courier New" panose="02070309020205020404" pitchFamily="49" charset="0"/>
              <a:ea typeface="楷体_GB2312" pitchFamily="49"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框 190465"/>
          <p:cNvSpPr txBox="1">
            <a:spLocks noChangeArrowheads="1"/>
          </p:cNvSpPr>
          <p:nvPr/>
        </p:nvSpPr>
        <p:spPr bwMode="auto">
          <a:xfrm>
            <a:off x="1187624" y="1196752"/>
            <a:ext cx="7732713"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gn="just"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void </a:t>
            </a:r>
            <a:r>
              <a:rPr lang="en-US" altLang="zh-CN" sz="2000" dirty="0" err="1">
                <a:solidFill>
                  <a:srgbClr val="FF0000"/>
                </a:solidFill>
                <a:latin typeface="Courier New" panose="02070309020205020404" pitchFamily="49" charset="0"/>
                <a:ea typeface="楷体_GB2312" pitchFamily="49" charset="-122"/>
              </a:rPr>
              <a:t>DispLeaf</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BTNode</a:t>
            </a:r>
            <a:r>
              <a:rPr lang="en-US" altLang="zh-CN" sz="2000" dirty="0">
                <a:solidFill>
                  <a:srgbClr val="663300"/>
                </a:solidFill>
                <a:latin typeface="Courier New" panose="02070309020205020404" pitchFamily="49" charset="0"/>
                <a:ea typeface="楷体_GB2312" pitchFamily="49" charset="-122"/>
              </a:rPr>
              <a:t> *b)</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if (b!=NULL) </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	 if (b-&gt;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==NULL &amp;&amp; b-&gt;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==NULL) </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printf</a:t>
            </a:r>
            <a:r>
              <a:rPr lang="en-US" altLang="zh-CN" sz="2000" dirty="0">
                <a:solidFill>
                  <a:srgbClr val="663300"/>
                </a:solidFill>
                <a:latin typeface="Courier New" panose="02070309020205020404" pitchFamily="49" charset="0"/>
                <a:ea typeface="楷体_GB2312" pitchFamily="49" charset="-122"/>
              </a:rPr>
              <a:t>("%c ",b-&gt;data);</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DispLeaf</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lchild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FF0000"/>
                </a:solidFill>
                <a:latin typeface="Courier New" panose="02070309020205020404" pitchFamily="49" charset="0"/>
                <a:ea typeface="楷体_GB2312" pitchFamily="49" charset="-122"/>
              </a:rPr>
              <a:t>DispLeaf</a:t>
            </a:r>
            <a:r>
              <a:rPr lang="en-US" altLang="zh-CN" sz="2000" dirty="0">
                <a:solidFill>
                  <a:srgbClr val="663300"/>
                </a:solidFill>
                <a:latin typeface="Courier New" panose="02070309020205020404" pitchFamily="49" charset="0"/>
                <a:ea typeface="楷体_GB2312" pitchFamily="49" charset="-122"/>
              </a:rPr>
              <a:t>(b-&gt;</a:t>
            </a:r>
            <a:r>
              <a:rPr lang="en-US" altLang="zh-CN" sz="2000" dirty="0" err="1">
                <a:solidFill>
                  <a:srgbClr val="663300"/>
                </a:solidFill>
                <a:latin typeface="Courier New" panose="02070309020205020404" pitchFamily="49" charset="0"/>
                <a:ea typeface="楷体_GB2312" pitchFamily="49" charset="-122"/>
              </a:rPr>
              <a:t>rchild</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algn="just" eaLnBrk="1" hangingPunct="1">
              <a:lnSpc>
                <a:spcPct val="60000"/>
              </a:lnSpc>
              <a:spcBef>
                <a:spcPct val="50000"/>
              </a:spcBef>
              <a:buFontTx/>
              <a:buNone/>
            </a:pP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p:txBody>
      </p:sp>
      <p:sp>
        <p:nvSpPr>
          <p:cNvPr id="81923" name="文本框 190466"/>
          <p:cNvSpPr txBox="1">
            <a:spLocks noChangeArrowheads="1"/>
          </p:cNvSpPr>
          <p:nvPr/>
        </p:nvSpPr>
        <p:spPr bwMode="auto">
          <a:xfrm>
            <a:off x="1152070" y="4437112"/>
            <a:ext cx="698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400" dirty="0">
                <a:solidFill>
                  <a:srgbClr val="FF0000"/>
                </a:solidFill>
                <a:latin typeface="Times New Roman" panose="02020603050405020304" pitchFamily="18" charset="0"/>
                <a:ea typeface="楷体_GB2312" pitchFamily="49" charset="-122"/>
              </a:rPr>
              <a:t>与</a:t>
            </a:r>
            <a:r>
              <a:rPr lang="zh-CN" altLang="en-US" sz="2400" dirty="0">
                <a:solidFill>
                  <a:srgbClr val="3333FF"/>
                </a:solidFill>
                <a:latin typeface="Times New Roman" panose="02020603050405020304" pitchFamily="18" charset="0"/>
                <a:ea typeface="楷体_GB2312" pitchFamily="49" charset="-122"/>
              </a:rPr>
              <a:t>先序遍历</a:t>
            </a:r>
            <a:r>
              <a:rPr lang="zh-CN" altLang="en-US" sz="2400" dirty="0">
                <a:solidFill>
                  <a:srgbClr val="FF0000"/>
                </a:solidFill>
                <a:latin typeface="Times New Roman" panose="02020603050405020304" pitchFamily="18" charset="0"/>
                <a:ea typeface="楷体_GB2312" pitchFamily="49" charset="-122"/>
              </a:rPr>
              <a:t>算法完全相同，只是访问的方式不同。</a:t>
            </a:r>
            <a:endParaRPr lang="zh-CN" altLang="en-US" sz="2400" dirty="0">
              <a:solidFill>
                <a:srgbClr val="FF0000"/>
              </a:solidFill>
              <a:latin typeface="Times New Roman" panose="02020603050405020304" pitchFamily="18" charset="0"/>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文本框 107521">
            <a:hlinkClick r:id="rId1" action="ppaction://hlinksldjump"/>
          </p:cNvPr>
          <p:cNvSpPr txBox="1">
            <a:spLocks noChangeArrowheads="1"/>
          </p:cNvSpPr>
          <p:nvPr/>
        </p:nvSpPr>
        <p:spPr bwMode="auto">
          <a:xfrm>
            <a:off x="1087441" y="1124744"/>
            <a:ext cx="4648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spcBef>
                <a:spcPct val="50000"/>
              </a:spcBef>
            </a:pPr>
            <a:r>
              <a:rPr lang="zh-CN" altLang="en-US" sz="3200" dirty="0" smtClean="0">
                <a:solidFill>
                  <a:srgbClr val="FF0000"/>
                </a:solidFill>
                <a:ea typeface="隶书" panose="02010509060101010101" pitchFamily="49" charset="-122"/>
              </a:rPr>
              <a:t>二叉树</a:t>
            </a:r>
            <a:r>
              <a:rPr lang="zh-CN" altLang="en-US" sz="3200" dirty="0">
                <a:solidFill>
                  <a:srgbClr val="FF0000"/>
                </a:solidFill>
                <a:ea typeface="隶书" panose="02010509060101010101" pitchFamily="49" charset="-122"/>
              </a:rPr>
              <a:t>的构造</a:t>
            </a:r>
            <a:endParaRPr lang="zh-CN" altLang="en-US" sz="3200" b="0" dirty="0">
              <a:solidFill>
                <a:schemeClr val="tx1"/>
              </a:solidFill>
              <a:ea typeface="隶书" panose="02010509060101010101" pitchFamily="49" charset="-122"/>
            </a:endParaRPr>
          </a:p>
        </p:txBody>
      </p:sp>
      <p:sp>
        <p:nvSpPr>
          <p:cNvPr id="93186" name="文本框 107522"/>
          <p:cNvSpPr txBox="1">
            <a:spLocks noChangeArrowheads="1"/>
          </p:cNvSpPr>
          <p:nvPr/>
        </p:nvSpPr>
        <p:spPr bwMode="auto">
          <a:xfrm>
            <a:off x="1115616" y="2132856"/>
            <a:ext cx="7272808" cy="227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a:lnSpc>
                <a:spcPct val="130000"/>
              </a:lnSpc>
              <a:spcBef>
                <a:spcPct val="50000"/>
              </a:spcBef>
            </a:pPr>
            <a:r>
              <a:rPr lang="en-US" altLang="zh-CN" sz="2800" dirty="0">
                <a:solidFill>
                  <a:srgbClr val="FF0000"/>
                </a:solidFill>
                <a:ea typeface="楷体_GB2312" pitchFamily="49" charset="-122"/>
              </a:rPr>
              <a:t>        </a:t>
            </a:r>
            <a:r>
              <a:rPr lang="zh-CN" altLang="en-US" dirty="0">
                <a:ea typeface="楷体_GB2312" pitchFamily="49" charset="-122"/>
              </a:rPr>
              <a:t>同一棵二叉树具有唯一先序序列、中序序列和后序序列。</a:t>
            </a:r>
            <a:endParaRPr lang="zh-CN" altLang="en-US" dirty="0">
              <a:ea typeface="楷体_GB2312" pitchFamily="49" charset="-122"/>
            </a:endParaRPr>
          </a:p>
          <a:p>
            <a:pPr algn="just">
              <a:lnSpc>
                <a:spcPct val="130000"/>
              </a:lnSpc>
              <a:spcBef>
                <a:spcPct val="50000"/>
              </a:spcBef>
            </a:pPr>
            <a:r>
              <a:rPr lang="zh-CN" altLang="en-US" dirty="0">
                <a:ea typeface="楷体_GB2312" pitchFamily="49" charset="-122"/>
              </a:rPr>
              <a:t>　　但不同的二叉树可能具有相同的先序序列、中序序列和后序序列。　　</a:t>
            </a:r>
            <a:endParaRPr lang="zh-CN" altLang="en-US" dirty="0">
              <a:ea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文本框 113665"/>
          <p:cNvSpPr txBox="1">
            <a:spLocks noChangeArrowheads="1"/>
          </p:cNvSpPr>
          <p:nvPr/>
        </p:nvSpPr>
        <p:spPr bwMode="auto">
          <a:xfrm>
            <a:off x="1187624" y="2060848"/>
            <a:ext cx="765576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dirty="0">
                <a:solidFill>
                  <a:srgbClr val="FF0000"/>
                </a:solidFill>
                <a:ea typeface="楷体_GB2312" pitchFamily="49" charset="-122"/>
              </a:rPr>
              <a:t>     </a:t>
            </a:r>
            <a:r>
              <a:rPr lang="zh-CN" altLang="en-US" dirty="0">
                <a:ea typeface="楷体_GB2312" pitchFamily="49" charset="-122"/>
              </a:rPr>
              <a:t>给定先序、中序和后序遍历序列可以唯一确定这棵二叉树的树形。</a:t>
            </a:r>
            <a:endParaRPr lang="zh-CN" altLang="en-US" dirty="0">
              <a:ea typeface="楷体_GB2312" pitchFamily="49" charset="-122"/>
            </a:endParaRPr>
          </a:p>
          <a:p>
            <a:pPr>
              <a:lnSpc>
                <a:spcPct val="150000"/>
              </a:lnSpc>
              <a:spcBef>
                <a:spcPct val="50000"/>
              </a:spcBef>
            </a:pPr>
            <a:r>
              <a:rPr lang="zh-CN" altLang="en-US" dirty="0">
                <a:ea typeface="楷体_GB2312" pitchFamily="49" charset="-122"/>
              </a:rPr>
              <a:t>     仅由一个先序序列（或中序序列、后序序列），无法确定这棵二叉树的树形。</a:t>
            </a:r>
            <a:endParaRPr lang="zh-CN" altLang="en-US" dirty="0">
              <a:ea typeface="楷体_GB2312" pitchFamily="49" charset="-122"/>
            </a:endParaRPr>
          </a:p>
          <a:p>
            <a:pPr>
              <a:lnSpc>
                <a:spcPct val="150000"/>
              </a:lnSpc>
              <a:spcBef>
                <a:spcPct val="50000"/>
              </a:spcBef>
            </a:pPr>
            <a:r>
              <a:rPr lang="zh-CN" altLang="en-US" dirty="0">
                <a:solidFill>
                  <a:srgbClr val="FF0000"/>
                </a:solidFill>
                <a:ea typeface="楷体_GB2312" pitchFamily="49" charset="-122"/>
              </a:rPr>
              <a:t>　</a:t>
            </a:r>
            <a:endParaRPr lang="zh-CN" altLang="en-US" dirty="0">
              <a:solidFill>
                <a:srgbClr val="FF0000"/>
              </a:solidFill>
              <a:ea typeface="楷体_GB2312"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1214414" y="285728"/>
            <a:ext cx="453390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zh-CN" altLang="en-US" sz="2800" dirty="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二叉树</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的构造方法</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graphicFrame>
        <p:nvGraphicFramePr>
          <p:cNvPr id="148649" name="Group 169"/>
          <p:cNvGraphicFramePr>
            <a:graphicFrameLocks noGrp="1"/>
          </p:cNvGraphicFramePr>
          <p:nvPr/>
        </p:nvGraphicFramePr>
        <p:xfrm>
          <a:off x="1143009" y="1500174"/>
          <a:ext cx="7929585" cy="1737360"/>
        </p:xfrm>
        <a:graphic>
          <a:graphicData uri="http://schemas.openxmlformats.org/drawingml/2006/table">
            <a:tbl>
              <a:tblPr/>
              <a:tblGrid>
                <a:gridCol w="1857355"/>
                <a:gridCol w="1295102"/>
                <a:gridCol w="1273620"/>
                <a:gridCol w="1147241"/>
                <a:gridCol w="1209026"/>
                <a:gridCol w="1147241"/>
              </a:tblGrid>
              <a:tr h="182563">
                <a:tc>
                  <a:txBody>
                    <a:bodyPr/>
                    <a:lstStyle/>
                    <a:p>
                      <a:pPr marL="0" marR="0" lvl="0" indent="269875"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二叉树</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p>
                      <a:pPr marL="0" marR="0" lvl="0" indent="269875"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遍历序列</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图</a:t>
                      </a:r>
                      <a:r>
                        <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a:t>
                      </a:r>
                      <a:r>
                        <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的二叉树</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图</a:t>
                      </a:r>
                      <a:r>
                        <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(b</a:t>
                      </a:r>
                      <a:r>
                        <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t>
                      </a:r>
                      <a:r>
                        <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的二叉树</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图</a:t>
                      </a:r>
                      <a:r>
                        <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a:t>
                      </a:r>
                      <a:r>
                        <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的二叉树</a:t>
                      </a:r>
                      <a:endPar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图</a:t>
                      </a:r>
                      <a:r>
                        <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(d)</a:t>
                      </a:r>
                      <a:r>
                        <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的二叉树</a:t>
                      </a:r>
                      <a:endPar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图</a:t>
                      </a:r>
                      <a:r>
                        <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(e)</a:t>
                      </a:r>
                      <a:r>
                        <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的二叉树</a:t>
                      </a:r>
                      <a:endParaRPr kumimoji="0" lang="zh-CN" altLang="en-US"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先序遍历序列</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ABC</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ABC</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ABC</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ABC</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ABC</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中序遍历序列</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BAC</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BCA</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ACB</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CBA</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ABC</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后序遍历序列</a:t>
                      </a:r>
                      <a:endParaRPr kumimoji="0" lang="zh-CN" altLang="en-US"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BCA</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CBA</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CBA</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CBA</a:t>
                      </a:r>
                      <a:endParaRPr kumimoji="0" lang="en-US" altLang="zh-CN" sz="1800" b="1" i="0" u="none" strike="noStrike" cap="none" normalizeH="0" baseline="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1" u="none" strike="noStrike" cap="none" normalizeH="0" baseline="0" dirty="0" err="1"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rPr>
                        <a:t>CBA</a:t>
                      </a:r>
                      <a:endParaRPr kumimoji="0" lang="en-US" altLang="zh-CN" sz="1800" b="1" i="0" u="none" strike="noStrike" cap="none" normalizeH="0" baseline="0" dirty="0" smtClean="0">
                        <a:ln>
                          <a:noFill/>
                        </a:ln>
                        <a:solidFill>
                          <a:srgbClr val="0000FF"/>
                        </a:solidFill>
                        <a:effectLst/>
                        <a:latin typeface="Consolas" panose="020B0609020204030204" pitchFamily="49" charset="0"/>
                        <a:ea typeface="楷体" panose="02010609060101010101" pitchFamily="49" charset="-122"/>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20000"/>
                        <a:lumOff val="80000"/>
                      </a:schemeClr>
                    </a:solidFill>
                  </a:tcPr>
                </a:tc>
              </a:tr>
            </a:tbl>
          </a:graphicData>
        </a:graphic>
      </p:graphicFrame>
      <p:sp>
        <p:nvSpPr>
          <p:cNvPr id="13354" name="Rectangle 171"/>
          <p:cNvSpPr>
            <a:spLocks noChangeArrowheads="1"/>
          </p:cNvSpPr>
          <p:nvPr/>
        </p:nvSpPr>
        <p:spPr bwMode="auto">
          <a:xfrm>
            <a:off x="0" y="2990850"/>
            <a:ext cx="9144000" cy="0"/>
          </a:xfrm>
          <a:prstGeom prst="rect">
            <a:avLst/>
          </a:prstGeom>
          <a:noFill/>
          <a:ln w="9525">
            <a:noFill/>
            <a:miter lim="800000"/>
          </a:ln>
        </p:spPr>
        <p:txBody>
          <a:bodyPr wrap="none" anchor="ctr">
            <a:spAutoFit/>
          </a:bodyPr>
          <a:lstStyle/>
          <a:p>
            <a:endParaRPr lang="zh-CN" altLang="en-US"/>
          </a:p>
        </p:txBody>
      </p:sp>
      <p:grpSp>
        <p:nvGrpSpPr>
          <p:cNvPr id="38" name="组合 37"/>
          <p:cNvGrpSpPr/>
          <p:nvPr/>
        </p:nvGrpSpPr>
        <p:grpSpPr>
          <a:xfrm>
            <a:off x="1714480" y="3714752"/>
            <a:ext cx="6858048" cy="2428892"/>
            <a:chOff x="1357290" y="3714752"/>
            <a:chExt cx="7000924" cy="2900440"/>
          </a:xfrm>
        </p:grpSpPr>
        <p:sp>
          <p:nvSpPr>
            <p:cNvPr id="8" name="椭圆 7"/>
            <p:cNvSpPr/>
            <p:nvPr/>
          </p:nvSpPr>
          <p:spPr>
            <a:xfrm>
              <a:off x="1714480" y="3786190"/>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9" name="椭圆 8"/>
            <p:cNvSpPr/>
            <p:nvPr/>
          </p:nvSpPr>
          <p:spPr>
            <a:xfrm>
              <a:off x="135729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07167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3214678"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12" name="椭圆 11"/>
            <p:cNvSpPr/>
            <p:nvPr/>
          </p:nvSpPr>
          <p:spPr>
            <a:xfrm>
              <a:off x="292892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335755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14" name="直接连接符 13"/>
            <p:cNvCxnSpPr>
              <a:stCxn id="8" idx="3"/>
              <a:endCxn id="9" idx="0"/>
            </p:cNvCxnSpPr>
            <p:nvPr/>
          </p:nvCxnSpPr>
          <p:spPr>
            <a:xfrm rot="5400000">
              <a:off x="1334200"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p:cNvCxnSpPr>
              <a:stCxn id="8" idx="5"/>
              <a:endCxn id="10" idx="0"/>
            </p:cNvCxnSpPr>
            <p:nvPr/>
          </p:nvCxnSpPr>
          <p:spPr>
            <a:xfrm rot="16200000" flipH="1">
              <a:off x="1817676"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直接连接符 15"/>
            <p:cNvCxnSpPr>
              <a:stCxn id="11" idx="3"/>
              <a:endCxn id="12" idx="0"/>
            </p:cNvCxnSpPr>
            <p:nvPr/>
          </p:nvCxnSpPr>
          <p:spPr>
            <a:xfrm rot="5400000">
              <a:off x="2905836" y="4282294"/>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直接连接符 16"/>
            <p:cNvCxnSpPr>
              <a:stCxn id="12" idx="5"/>
              <a:endCxn id="13" idx="0"/>
            </p:cNvCxnSpPr>
            <p:nvPr/>
          </p:nvCxnSpPr>
          <p:spPr>
            <a:xfrm rot="16200000" flipH="1">
              <a:off x="3103560" y="5139550"/>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18" name="椭圆 17"/>
            <p:cNvSpPr/>
            <p:nvPr/>
          </p:nvSpPr>
          <p:spPr>
            <a:xfrm>
              <a:off x="4357686"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19" name="椭圆 18"/>
            <p:cNvSpPr/>
            <p:nvPr/>
          </p:nvSpPr>
          <p:spPr>
            <a:xfrm>
              <a:off x="4857752"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0" name="椭圆 19"/>
            <p:cNvSpPr/>
            <p:nvPr/>
          </p:nvSpPr>
          <p:spPr>
            <a:xfrm>
              <a:off x="4500562"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1" name="直接连接符 20"/>
            <p:cNvCxnSpPr>
              <a:stCxn id="18" idx="5"/>
              <a:endCxn id="19" idx="0"/>
            </p:cNvCxnSpPr>
            <p:nvPr/>
          </p:nvCxnSpPr>
          <p:spPr>
            <a:xfrm rot="16200000" flipH="1">
              <a:off x="4568039" y="4175137"/>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a:stCxn id="19" idx="3"/>
              <a:endCxn id="20" idx="0"/>
            </p:cNvCxnSpPr>
            <p:nvPr/>
          </p:nvCxnSpPr>
          <p:spPr>
            <a:xfrm rot="5400000">
              <a:off x="4513191"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23" name="椭圆 22"/>
            <p:cNvSpPr/>
            <p:nvPr/>
          </p:nvSpPr>
          <p:spPr>
            <a:xfrm>
              <a:off x="6357950"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24" name="椭圆 23"/>
            <p:cNvSpPr/>
            <p:nvPr/>
          </p:nvSpPr>
          <p:spPr>
            <a:xfrm>
              <a:off x="614363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585788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26" name="直接连接符 25"/>
            <p:cNvCxnSpPr>
              <a:endCxn id="24" idx="0"/>
            </p:cNvCxnSpPr>
            <p:nvPr/>
          </p:nvCxnSpPr>
          <p:spPr>
            <a:xfrm rot="5400000">
              <a:off x="6197216" y="4339836"/>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27" name="直接连接符 26"/>
            <p:cNvCxnSpPr>
              <a:stCxn id="24" idx="3"/>
              <a:endCxn id="25" idx="0"/>
            </p:cNvCxnSpPr>
            <p:nvPr/>
          </p:nvCxnSpPr>
          <p:spPr>
            <a:xfrm rot="5400000">
              <a:off x="5834794" y="5210988"/>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28" name="椭圆 27"/>
            <p:cNvSpPr/>
            <p:nvPr/>
          </p:nvSpPr>
          <p:spPr>
            <a:xfrm>
              <a:off x="7286644"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29" name="椭圆 28"/>
            <p:cNvSpPr/>
            <p:nvPr/>
          </p:nvSpPr>
          <p:spPr>
            <a:xfrm>
              <a:off x="7643834"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800102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31" name="直接连接符 30"/>
            <p:cNvCxnSpPr>
              <a:stCxn id="28" idx="5"/>
              <a:endCxn id="29" idx="0"/>
            </p:cNvCxnSpPr>
            <p:nvPr/>
          </p:nvCxnSpPr>
          <p:spPr>
            <a:xfrm rot="16200000" flipH="1">
              <a:off x="7425559" y="4246575"/>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32" name="直接连接符 31"/>
            <p:cNvCxnSpPr>
              <a:stCxn id="29" idx="5"/>
              <a:endCxn id="30" idx="0"/>
            </p:cNvCxnSpPr>
            <p:nvPr/>
          </p:nvCxnSpPr>
          <p:spPr>
            <a:xfrm rot="16200000" flipH="1">
              <a:off x="7782749"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1643042" y="617216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(a)</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4" name="TextBox 33"/>
            <p:cNvSpPr txBox="1"/>
            <p:nvPr/>
          </p:nvSpPr>
          <p:spPr>
            <a:xfrm>
              <a:off x="3071802" y="621508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5" name="TextBox 34"/>
            <p:cNvSpPr txBox="1"/>
            <p:nvPr/>
          </p:nvSpPr>
          <p:spPr>
            <a:xfrm>
              <a:off x="4429124" y="621508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(c)</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6" name="TextBox 35"/>
            <p:cNvSpPr txBox="1"/>
            <p:nvPr/>
          </p:nvSpPr>
          <p:spPr>
            <a:xfrm>
              <a:off x="6143636" y="621508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(d)</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37" name="TextBox 36"/>
            <p:cNvSpPr txBox="1"/>
            <p:nvPr/>
          </p:nvSpPr>
          <p:spPr>
            <a:xfrm>
              <a:off x="7500958" y="621508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(e)</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39" name="TextBox 38"/>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1142976" y="379895"/>
            <a:ext cx="4786346" cy="400110"/>
          </a:xfrm>
          <a:prstGeom prst="rect">
            <a:avLst/>
          </a:prstGeom>
          <a:noFill/>
          <a:ln w="9525">
            <a:noFill/>
            <a:miter lim="800000"/>
          </a:ln>
        </p:spPr>
        <p:txBody>
          <a:bodyPr wrap="square">
            <a:spAutoFit/>
          </a:bodyPr>
          <a:lstStyle/>
          <a:p>
            <a:pPr>
              <a:spcBef>
                <a:spcPct val="50000"/>
              </a:spcBef>
            </a:pPr>
            <a:r>
              <a:rPr lang="zh-CN" altLang="en-US" sz="2000" dirty="0">
                <a:solidFill>
                  <a:srgbClr val="0000FF"/>
                </a:solidFill>
                <a:ea typeface="楷体" panose="02010609060101010101" pitchFamily="49" charset="-122"/>
                <a:cs typeface="Times New Roman" panose="02020603050405020304" pitchFamily="18" charset="0"/>
              </a:rPr>
              <a:t>从中看到，对于不同形态的二叉树：</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4340" name="Text Box 3"/>
          <p:cNvSpPr txBox="1">
            <a:spLocks noChangeArrowheads="1"/>
          </p:cNvSpPr>
          <p:nvPr/>
        </p:nvSpPr>
        <p:spPr bwMode="auto">
          <a:xfrm>
            <a:off x="1142976" y="879961"/>
            <a:ext cx="7858180" cy="2477601"/>
          </a:xfrm>
          <a:prstGeom prst="rect">
            <a:avLst/>
          </a:prstGeom>
          <a:noFill/>
          <a:ln w="9525">
            <a:noFill/>
            <a:miter lim="800000"/>
          </a:ln>
        </p:spPr>
        <p:txBody>
          <a:bodyPr wrap="square">
            <a:spAutoFit/>
          </a:bodyPr>
          <a:lstStyle/>
          <a:p>
            <a:pPr marL="342900" indent="-342900">
              <a:lnSpc>
                <a:spcPts val="3000"/>
              </a:lnSpc>
              <a:spcBef>
                <a:spcPts val="1200"/>
              </a:spcBef>
              <a:buBlip>
                <a:blip r:embed="rId1"/>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先序遍历序列可能相同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图中</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棵二叉树的先序遍历序列均相同）。</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000"/>
              </a:lnSpc>
              <a:spcBef>
                <a:spcPts val="1200"/>
              </a:spcBef>
              <a:buBlip>
                <a:blip r:embed="rId1"/>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中序遍历序列</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可能</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相同。</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000"/>
              </a:lnSpc>
              <a:spcBef>
                <a:spcPts val="1200"/>
              </a:spcBef>
              <a:buBlip>
                <a:blip r:embed="rId1"/>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后序遍历序列可能相同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的后序遍历序列均相同）</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ts val="3000"/>
              </a:lnSpc>
              <a:spcBef>
                <a:spcPts val="1200"/>
              </a:spcBef>
              <a:buBlip>
                <a:blip r:embed="rId1"/>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先序遍历序列和后序遍历序列可能都相同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图</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的先序遍历序列和后序遍历序列均相同）。</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2" name="组合 31"/>
          <p:cNvGrpSpPr/>
          <p:nvPr/>
        </p:nvGrpSpPr>
        <p:grpSpPr>
          <a:xfrm>
            <a:off x="1714480" y="4000504"/>
            <a:ext cx="6858048" cy="2428892"/>
            <a:chOff x="1357290" y="3714752"/>
            <a:chExt cx="7000924" cy="2900440"/>
          </a:xfrm>
        </p:grpSpPr>
        <p:sp>
          <p:nvSpPr>
            <p:cNvPr id="33" name="椭圆 32"/>
            <p:cNvSpPr/>
            <p:nvPr/>
          </p:nvSpPr>
          <p:spPr>
            <a:xfrm>
              <a:off x="1714480" y="3786190"/>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34" name="椭圆 33"/>
            <p:cNvSpPr/>
            <p:nvPr/>
          </p:nvSpPr>
          <p:spPr>
            <a:xfrm>
              <a:off x="135729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2071670" y="478632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3214678"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37" name="椭圆 36"/>
            <p:cNvSpPr/>
            <p:nvPr/>
          </p:nvSpPr>
          <p:spPr>
            <a:xfrm>
              <a:off x="292892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335755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39" name="直接连接符 38"/>
            <p:cNvCxnSpPr>
              <a:stCxn id="33" idx="3"/>
              <a:endCxn id="34" idx="0"/>
            </p:cNvCxnSpPr>
            <p:nvPr/>
          </p:nvCxnSpPr>
          <p:spPr>
            <a:xfrm rot="5400000">
              <a:off x="1334200"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a:stCxn id="33" idx="5"/>
              <a:endCxn id="35" idx="0"/>
            </p:cNvCxnSpPr>
            <p:nvPr/>
          </p:nvCxnSpPr>
          <p:spPr>
            <a:xfrm rot="16200000" flipH="1">
              <a:off x="1817676" y="4353732"/>
              <a:ext cx="634275"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直接连接符 40"/>
            <p:cNvCxnSpPr>
              <a:stCxn id="36" idx="3"/>
              <a:endCxn id="37" idx="0"/>
            </p:cNvCxnSpPr>
            <p:nvPr/>
          </p:nvCxnSpPr>
          <p:spPr>
            <a:xfrm rot="5400000">
              <a:off x="2905836" y="4282294"/>
              <a:ext cx="562837" cy="159466"/>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直接连接符 41"/>
            <p:cNvCxnSpPr>
              <a:stCxn id="37" idx="5"/>
              <a:endCxn id="38" idx="0"/>
            </p:cNvCxnSpPr>
            <p:nvPr/>
          </p:nvCxnSpPr>
          <p:spPr>
            <a:xfrm rot="16200000" flipH="1">
              <a:off x="3103560" y="5139550"/>
              <a:ext cx="562837" cy="302342"/>
            </a:xfrm>
            <a:prstGeom prst="line">
              <a:avLst/>
            </a:prstGeom>
          </p:spPr>
          <p:style>
            <a:lnRef idx="2">
              <a:schemeClr val="accent2"/>
            </a:lnRef>
            <a:fillRef idx="0">
              <a:schemeClr val="accent2"/>
            </a:fillRef>
            <a:effectRef idx="1">
              <a:schemeClr val="accent2"/>
            </a:effectRef>
            <a:fontRef idx="minor">
              <a:schemeClr val="tx1"/>
            </a:fontRef>
          </p:style>
        </p:cxnSp>
        <p:sp>
          <p:nvSpPr>
            <p:cNvPr id="43" name="椭圆 42"/>
            <p:cNvSpPr/>
            <p:nvPr/>
          </p:nvSpPr>
          <p:spPr>
            <a:xfrm>
              <a:off x="4357686"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44" name="椭圆 43"/>
            <p:cNvSpPr/>
            <p:nvPr/>
          </p:nvSpPr>
          <p:spPr>
            <a:xfrm>
              <a:off x="4857752"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45" name="椭圆 44"/>
            <p:cNvSpPr/>
            <p:nvPr/>
          </p:nvSpPr>
          <p:spPr>
            <a:xfrm>
              <a:off x="4500562"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46" name="直接连接符 45"/>
            <p:cNvCxnSpPr>
              <a:stCxn id="43" idx="5"/>
              <a:endCxn id="44" idx="0"/>
            </p:cNvCxnSpPr>
            <p:nvPr/>
          </p:nvCxnSpPr>
          <p:spPr>
            <a:xfrm rot="16200000" flipH="1">
              <a:off x="4568039" y="4175137"/>
              <a:ext cx="562837" cy="37378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直接连接符 46"/>
            <p:cNvCxnSpPr>
              <a:stCxn id="44" idx="3"/>
              <a:endCxn id="45" idx="0"/>
            </p:cNvCxnSpPr>
            <p:nvPr/>
          </p:nvCxnSpPr>
          <p:spPr>
            <a:xfrm rot="5400000">
              <a:off x="4513191"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48" name="椭圆 47"/>
            <p:cNvSpPr/>
            <p:nvPr/>
          </p:nvSpPr>
          <p:spPr>
            <a:xfrm>
              <a:off x="6357950"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49" name="椭圆 48"/>
            <p:cNvSpPr/>
            <p:nvPr/>
          </p:nvSpPr>
          <p:spPr>
            <a:xfrm>
              <a:off x="6143636"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585788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51" name="直接连接符 50"/>
            <p:cNvCxnSpPr>
              <a:endCxn id="49" idx="0"/>
            </p:cNvCxnSpPr>
            <p:nvPr/>
          </p:nvCxnSpPr>
          <p:spPr>
            <a:xfrm rot="5400000">
              <a:off x="6197216" y="4339836"/>
              <a:ext cx="428626" cy="178595"/>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直接连接符 51"/>
            <p:cNvCxnSpPr>
              <a:stCxn id="49" idx="3"/>
              <a:endCxn id="50" idx="0"/>
            </p:cNvCxnSpPr>
            <p:nvPr/>
          </p:nvCxnSpPr>
          <p:spPr>
            <a:xfrm rot="5400000">
              <a:off x="5834794" y="5210988"/>
              <a:ext cx="562837" cy="159466"/>
            </a:xfrm>
            <a:prstGeom prst="line">
              <a:avLst/>
            </a:prstGeom>
          </p:spPr>
          <p:style>
            <a:lnRef idx="2">
              <a:schemeClr val="accent2"/>
            </a:lnRef>
            <a:fillRef idx="0">
              <a:schemeClr val="accent2"/>
            </a:fillRef>
            <a:effectRef idx="1">
              <a:schemeClr val="accent2"/>
            </a:effectRef>
            <a:fontRef idx="minor">
              <a:schemeClr val="tx1"/>
            </a:fontRef>
          </p:style>
        </p:cxnSp>
        <p:sp>
          <p:nvSpPr>
            <p:cNvPr id="53" name="椭圆 52"/>
            <p:cNvSpPr/>
            <p:nvPr/>
          </p:nvSpPr>
          <p:spPr>
            <a:xfrm>
              <a:off x="7286644" y="3714752"/>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000" i="1" smtClean="0">
                  <a:latin typeface="Consolas" panose="020B0609020204030204" pitchFamily="49" charset="0"/>
                  <a:cs typeface="Consolas" panose="020B0609020204030204" pitchFamily="49" charset="0"/>
                </a:rPr>
                <a:t>A</a:t>
              </a:r>
              <a:endParaRPr lang="zh-CN" altLang="en-US" sz="2000" i="1">
                <a:latin typeface="Consolas" panose="020B0609020204030204" pitchFamily="49" charset="0"/>
                <a:cs typeface="Consolas" panose="020B0609020204030204" pitchFamily="49" charset="0"/>
              </a:endParaRPr>
            </a:p>
          </p:txBody>
        </p:sp>
        <p:sp>
          <p:nvSpPr>
            <p:cNvPr id="54" name="椭圆 53"/>
            <p:cNvSpPr/>
            <p:nvPr/>
          </p:nvSpPr>
          <p:spPr>
            <a:xfrm>
              <a:off x="7643834" y="464344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B</a:t>
              </a:r>
              <a:endParaRPr lang="zh-CN" altLang="en-US" sz="2000" i="1">
                <a:solidFill>
                  <a:srgbClr val="0000FF"/>
                </a:solidFill>
                <a:latin typeface="Consolas" panose="020B0609020204030204" pitchFamily="49" charset="0"/>
                <a:cs typeface="Consolas" panose="020B0609020204030204" pitchFamily="49" charset="0"/>
              </a:endParaRPr>
            </a:p>
          </p:txBody>
        </p:sp>
        <p:sp>
          <p:nvSpPr>
            <p:cNvPr id="55" name="椭圆 54"/>
            <p:cNvSpPr/>
            <p:nvPr/>
          </p:nvSpPr>
          <p:spPr>
            <a:xfrm>
              <a:off x="8001024" y="55721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i="1" smtClean="0">
                  <a:solidFill>
                    <a:srgbClr val="0000FF"/>
                  </a:solidFill>
                  <a:latin typeface="Consolas" panose="020B0609020204030204" pitchFamily="49" charset="0"/>
                  <a:cs typeface="Consolas" panose="020B0609020204030204" pitchFamily="49" charset="0"/>
                </a:rPr>
                <a:t>C</a:t>
              </a:r>
              <a:endParaRPr lang="zh-CN" altLang="en-US" sz="2000" i="1">
                <a:solidFill>
                  <a:srgbClr val="0000FF"/>
                </a:solidFill>
                <a:latin typeface="Consolas" panose="020B0609020204030204" pitchFamily="49" charset="0"/>
                <a:cs typeface="Consolas" panose="020B0609020204030204" pitchFamily="49" charset="0"/>
              </a:endParaRPr>
            </a:p>
          </p:txBody>
        </p:sp>
        <p:cxnSp>
          <p:nvCxnSpPr>
            <p:cNvPr id="56" name="直接连接符 55"/>
            <p:cNvCxnSpPr>
              <a:stCxn id="53" idx="5"/>
              <a:endCxn id="54" idx="0"/>
            </p:cNvCxnSpPr>
            <p:nvPr/>
          </p:nvCxnSpPr>
          <p:spPr>
            <a:xfrm rot="16200000" flipH="1">
              <a:off x="7425559" y="4246575"/>
              <a:ext cx="562837" cy="230904"/>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直接连接符 56"/>
            <p:cNvCxnSpPr>
              <a:stCxn id="54" idx="5"/>
              <a:endCxn id="55" idx="0"/>
            </p:cNvCxnSpPr>
            <p:nvPr/>
          </p:nvCxnSpPr>
          <p:spPr>
            <a:xfrm rot="16200000" flipH="1">
              <a:off x="7782749" y="5175269"/>
              <a:ext cx="562837" cy="230904"/>
            </a:xfrm>
            <a:prstGeom prst="line">
              <a:avLst/>
            </a:prstGeom>
          </p:spPr>
          <p:style>
            <a:lnRef idx="2">
              <a:schemeClr val="accent2"/>
            </a:lnRef>
            <a:fillRef idx="0">
              <a:schemeClr val="accent2"/>
            </a:fillRef>
            <a:effectRef idx="1">
              <a:schemeClr val="accent2"/>
            </a:effectRef>
            <a:fontRef idx="minor">
              <a:schemeClr val="tx1"/>
            </a:fontRef>
          </p:style>
        </p:cxnSp>
        <p:sp>
          <p:nvSpPr>
            <p:cNvPr id="58" name="TextBox 57"/>
            <p:cNvSpPr txBox="1"/>
            <p:nvPr/>
          </p:nvSpPr>
          <p:spPr>
            <a:xfrm>
              <a:off x="1643042" y="617216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(a)</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59" name="TextBox 58"/>
            <p:cNvSpPr txBox="1"/>
            <p:nvPr/>
          </p:nvSpPr>
          <p:spPr>
            <a:xfrm>
              <a:off x="3071802" y="621508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(b)</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0" name="TextBox 59"/>
            <p:cNvSpPr txBox="1"/>
            <p:nvPr/>
          </p:nvSpPr>
          <p:spPr>
            <a:xfrm>
              <a:off x="4429124" y="621508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(c)</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1" name="TextBox 60"/>
            <p:cNvSpPr txBox="1"/>
            <p:nvPr/>
          </p:nvSpPr>
          <p:spPr>
            <a:xfrm>
              <a:off x="6143636" y="621508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(d)</a:t>
              </a:r>
              <a:endParaRPr lang="zh-CN" altLang="en-US" sz="2000">
                <a:solidFill>
                  <a:srgbClr val="0000FF"/>
                </a:solidFill>
                <a:latin typeface="Consolas" panose="020B0609020204030204" pitchFamily="49" charset="0"/>
                <a:cs typeface="Consolas" panose="020B0609020204030204" pitchFamily="49" charset="0"/>
              </a:endParaRPr>
            </a:p>
          </p:txBody>
        </p:sp>
        <p:sp>
          <p:nvSpPr>
            <p:cNvPr id="62" name="TextBox 61"/>
            <p:cNvSpPr txBox="1"/>
            <p:nvPr/>
          </p:nvSpPr>
          <p:spPr>
            <a:xfrm>
              <a:off x="7500958" y="6215082"/>
              <a:ext cx="642942" cy="400110"/>
            </a:xfrm>
            <a:prstGeom prst="rect">
              <a:avLst/>
            </a:prstGeom>
            <a:noFill/>
          </p:spPr>
          <p:txBody>
            <a:bodyPr wrap="square" rtlCol="0">
              <a:spAutoFit/>
            </a:bodyPr>
            <a:lstStyle/>
            <a:p>
              <a:r>
                <a:rPr lang="en-US" altLang="zh-CN" sz="2000" smtClean="0">
                  <a:solidFill>
                    <a:srgbClr val="0000FF"/>
                  </a:solidFill>
                  <a:latin typeface="Consolas" panose="020B0609020204030204" pitchFamily="49" charset="0"/>
                  <a:cs typeface="Consolas" panose="020B0609020204030204" pitchFamily="49" charset="0"/>
                </a:rPr>
                <a:t>(e)</a:t>
              </a:r>
              <a:endParaRPr lang="zh-CN" altLang="en-US" sz="2000">
                <a:solidFill>
                  <a:srgbClr val="0000FF"/>
                </a:solidFill>
                <a:latin typeface="Consolas" panose="020B0609020204030204" pitchFamily="49" charset="0"/>
                <a:cs typeface="Consolas" panose="020B0609020204030204" pitchFamily="49" charset="0"/>
              </a:endParaRPr>
            </a:p>
          </p:txBody>
        </p:sp>
      </p:grpSp>
      <p:sp>
        <p:nvSpPr>
          <p:cNvPr id="63" name="TextBox 62"/>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214414" y="500042"/>
            <a:ext cx="7272338" cy="1015663"/>
          </a:xfrm>
          <a:prstGeom prst="rect">
            <a:avLst/>
          </a:prstGeom>
          <a:noFill/>
          <a:ln w="9525">
            <a:noFill/>
            <a:miter lim="800000"/>
          </a:ln>
        </p:spPr>
        <p:txBody>
          <a:bodyPr wrap="square">
            <a:spAutoFit/>
          </a:bodyPr>
          <a:lstStyle/>
          <a:p>
            <a:pPr>
              <a:lnSpc>
                <a:spcPct val="150000"/>
              </a:lnSpc>
              <a:spcBef>
                <a:spcPct val="500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实际上，对于含</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个或者以上结点的二叉树，在先</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序、中序和后序遍历序列中：</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6499" name="Text Box 3"/>
          <p:cNvSpPr txBox="1">
            <a:spLocks noChangeArrowheads="1"/>
          </p:cNvSpPr>
          <p:nvPr/>
        </p:nvSpPr>
        <p:spPr bwMode="auto">
          <a:xfrm>
            <a:off x="1285852" y="1857364"/>
            <a:ext cx="7677174" cy="1477328"/>
          </a:xfrm>
          <a:prstGeom prst="rect">
            <a:avLst/>
          </a:prstGeom>
          <a:noFill/>
          <a:ln w="9525">
            <a:noFill/>
            <a:miter lim="800000"/>
          </a:ln>
        </p:spPr>
        <p:txBody>
          <a:bodyPr wrap="square">
            <a:spAutoFit/>
          </a:bodyPr>
          <a:lstStyle/>
          <a:p>
            <a:pPr marL="457200" indent="-457200">
              <a:lnSpc>
                <a:spcPct val="150000"/>
              </a:lnSpc>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由先</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序遍历序列和中序遍历序列</a:t>
            </a:r>
            <a:r>
              <a:rPr lang="zh-CN" altLang="en-US" sz="2000" dirty="0">
                <a:solidFill>
                  <a:srgbClr val="C00000"/>
                </a:solidFill>
                <a:latin typeface="Consolas" panose="020B0609020204030204" pitchFamily="49" charset="0"/>
                <a:ea typeface="仿宋" panose="02010609060101010101" pitchFamily="49" charset="-122"/>
                <a:cs typeface="Consolas" panose="020B0609020204030204" pitchFamily="49" charset="0"/>
              </a:rPr>
              <a:t>能够唯一确定</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一棵</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后序遍历序列和中序遍历序列</a:t>
            </a:r>
            <a:r>
              <a:rPr lang="zh-CN" altLang="en-US" sz="2000" dirty="0">
                <a:solidFill>
                  <a:srgbClr val="C00000"/>
                </a:solidFill>
                <a:latin typeface="Consolas" panose="020B0609020204030204" pitchFamily="49" charset="0"/>
                <a:ea typeface="仿宋" panose="02010609060101010101" pitchFamily="49" charset="-122"/>
                <a:cs typeface="Consolas" panose="020B0609020204030204" pitchFamily="49" charset="0"/>
              </a:rPr>
              <a:t>能够唯一确定</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一棵二叉树。</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nSpc>
                <a:spcPct val="150000"/>
              </a:lnSpc>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先序遍历序列和后序遍历序列</a:t>
            </a:r>
            <a:r>
              <a:rPr lang="zh-CN" altLang="en-US" sz="2000" dirty="0">
                <a:solidFill>
                  <a:srgbClr val="C00000"/>
                </a:solidFill>
                <a:latin typeface="Consolas" panose="020B0609020204030204" pitchFamily="49" charset="0"/>
                <a:ea typeface="仿宋" panose="02010609060101010101" pitchFamily="49" charset="-122"/>
                <a:cs typeface="Consolas" panose="020B0609020204030204" pitchFamily="49" charset="0"/>
              </a:rPr>
              <a:t>不能唯一确定</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一棵二叉树。</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85731" y="1500174"/>
            <a:ext cx="553998" cy="3000396"/>
          </a:xfrm>
          <a:prstGeom prst="rect">
            <a:avLst/>
          </a:prstGeom>
          <a:noFill/>
        </p:spPr>
        <p:txBody>
          <a:bodyPr vert="eaVert" wrap="square" rtlCol="0">
            <a:spAutoFit/>
          </a:bodyPr>
          <a:lstStyle/>
          <a:p>
            <a:pPr algn="ctr">
              <a:spcBef>
                <a:spcPct val="50000"/>
              </a:spcBef>
            </a:pPr>
            <a:r>
              <a:rPr lang="en-US" altLang="zh-CN"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6.6  </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二叉树的构造</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框 117761"/>
          <p:cNvSpPr txBox="1">
            <a:spLocks noChangeArrowheads="1"/>
          </p:cNvSpPr>
          <p:nvPr/>
        </p:nvSpPr>
        <p:spPr bwMode="auto">
          <a:xfrm>
            <a:off x="1143000" y="187325"/>
            <a:ext cx="75438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10000"/>
              </a:lnSpc>
              <a:spcBef>
                <a:spcPct val="50000"/>
              </a:spcBef>
            </a:pPr>
            <a:r>
              <a:rPr lang="en-US" altLang="zh-CN" b="0">
                <a:solidFill>
                  <a:schemeClr val="tx1"/>
                </a:solidFill>
              </a:rPr>
              <a:t>      </a:t>
            </a:r>
            <a:r>
              <a:rPr lang="zh-CN" altLang="en-US">
                <a:ea typeface="楷体_GB2312" pitchFamily="49" charset="-122"/>
              </a:rPr>
              <a:t>例如</a:t>
            </a:r>
            <a:r>
              <a:rPr lang="en-US" altLang="zh-CN">
                <a:ea typeface="楷体_GB2312" pitchFamily="49" charset="-122"/>
              </a:rPr>
              <a:t>,</a:t>
            </a:r>
            <a:r>
              <a:rPr lang="zh-CN" altLang="en-US">
                <a:ea typeface="楷体_GB2312" pitchFamily="49" charset="-122"/>
              </a:rPr>
              <a:t>已知先序序列为</a:t>
            </a:r>
            <a:r>
              <a:rPr lang="en-US" altLang="zh-CN">
                <a:ea typeface="楷体_GB2312" pitchFamily="49" charset="-122"/>
              </a:rPr>
              <a:t>ABDGCEF,</a:t>
            </a:r>
            <a:r>
              <a:rPr lang="zh-CN" altLang="en-US">
                <a:ea typeface="楷体_GB2312" pitchFamily="49" charset="-122"/>
              </a:rPr>
              <a:t>中序序列为</a:t>
            </a:r>
            <a:r>
              <a:rPr lang="en-US" altLang="zh-CN">
                <a:ea typeface="楷体_GB2312" pitchFamily="49" charset="-122"/>
              </a:rPr>
              <a:t>DGBAECF,</a:t>
            </a:r>
            <a:r>
              <a:rPr lang="zh-CN" altLang="en-US">
                <a:ea typeface="楷体_GB2312" pitchFamily="49" charset="-122"/>
              </a:rPr>
              <a:t>则构造二叉树的过程如下所示。</a:t>
            </a:r>
            <a:r>
              <a:rPr lang="zh-CN" altLang="en-US" b="0"/>
              <a:t> </a:t>
            </a:r>
            <a:endParaRPr lang="zh-CN" altLang="en-US" b="0"/>
          </a:p>
        </p:txBody>
      </p:sp>
      <p:sp>
        <p:nvSpPr>
          <p:cNvPr id="100354" name="直接连接符 117763"/>
          <p:cNvSpPr>
            <a:spLocks noChangeShapeType="1"/>
          </p:cNvSpPr>
          <p:nvPr/>
        </p:nvSpPr>
        <p:spPr bwMode="auto">
          <a:xfrm>
            <a:off x="5649913" y="3521075"/>
            <a:ext cx="471487" cy="595313"/>
          </a:xfrm>
          <a:prstGeom prst="line">
            <a:avLst/>
          </a:prstGeom>
          <a:noFill/>
          <a:ln w="28575">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0355" name="直接连接符 117764"/>
          <p:cNvSpPr>
            <a:spLocks noChangeShapeType="1"/>
          </p:cNvSpPr>
          <p:nvPr/>
        </p:nvSpPr>
        <p:spPr bwMode="auto">
          <a:xfrm flipH="1">
            <a:off x="4332288" y="3549650"/>
            <a:ext cx="473075" cy="595313"/>
          </a:xfrm>
          <a:prstGeom prst="line">
            <a:avLst/>
          </a:prstGeom>
          <a:noFill/>
          <a:ln w="28575">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0356" name="任意多边形 117765"/>
          <p:cNvSpPr>
            <a:spLocks noChangeArrowheads="1"/>
          </p:cNvSpPr>
          <p:nvPr/>
        </p:nvSpPr>
        <p:spPr bwMode="auto">
          <a:xfrm>
            <a:off x="2293938" y="4746625"/>
            <a:ext cx="623887" cy="782638"/>
          </a:xfrm>
          <a:custGeom>
            <a:avLst/>
            <a:gdLst>
              <a:gd name="T0" fmla="*/ 0 w 393"/>
              <a:gd name="T1" fmla="*/ 0 h 493"/>
              <a:gd name="T2" fmla="*/ 393 w 393"/>
              <a:gd name="T3" fmla="*/ 493 h 493"/>
            </a:gdLst>
            <a:ahLst/>
            <a:cxnLst>
              <a:cxn ang="0">
                <a:pos x="T0" y="T1"/>
              </a:cxn>
              <a:cxn ang="0">
                <a:pos x="T2" y="T3"/>
              </a:cxn>
            </a:cxnLst>
            <a:rect l="0" t="0" r="r" b="b"/>
            <a:pathLst>
              <a:path w="393" h="493">
                <a:moveTo>
                  <a:pt x="0" y="0"/>
                </a:moveTo>
                <a:lnTo>
                  <a:pt x="393" y="493"/>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0357" name="直接连接符 117766"/>
          <p:cNvSpPr>
            <a:spLocks noChangeShapeType="1"/>
          </p:cNvSpPr>
          <p:nvPr/>
        </p:nvSpPr>
        <p:spPr bwMode="auto">
          <a:xfrm flipH="1">
            <a:off x="2241550" y="3578225"/>
            <a:ext cx="314325" cy="595313"/>
          </a:xfrm>
          <a:prstGeom prst="line">
            <a:avLst/>
          </a:prstGeom>
          <a:noFill/>
          <a:ln w="28575">
            <a:solidFill>
              <a:srgbClr val="000000"/>
            </a:solidFill>
            <a:roun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0358" name="任意多边形 117767"/>
          <p:cNvSpPr>
            <a:spLocks noChangeArrowheads="1"/>
          </p:cNvSpPr>
          <p:nvPr/>
        </p:nvSpPr>
        <p:spPr bwMode="auto">
          <a:xfrm>
            <a:off x="4600575" y="2133600"/>
            <a:ext cx="428625" cy="609600"/>
          </a:xfrm>
          <a:custGeom>
            <a:avLst/>
            <a:gdLst>
              <a:gd name="T0" fmla="*/ 0 w 270"/>
              <a:gd name="T1" fmla="*/ 0 h 384"/>
              <a:gd name="T2" fmla="*/ 270 w 270"/>
              <a:gd name="T3" fmla="*/ 384 h 384"/>
            </a:gdLst>
            <a:ahLst/>
            <a:cxnLst>
              <a:cxn ang="0">
                <a:pos x="T0" y="T1"/>
              </a:cxn>
              <a:cxn ang="0">
                <a:pos x="T2" y="T3"/>
              </a:cxn>
            </a:cxnLst>
            <a:rect l="0" t="0" r="r" b="b"/>
            <a:pathLst>
              <a:path w="270" h="384">
                <a:moveTo>
                  <a:pt x="0" y="0"/>
                </a:moveTo>
                <a:lnTo>
                  <a:pt x="270" y="384"/>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0359" name="任意多边形 117768"/>
          <p:cNvSpPr>
            <a:spLocks noChangeArrowheads="1"/>
          </p:cNvSpPr>
          <p:nvPr/>
        </p:nvSpPr>
        <p:spPr bwMode="auto">
          <a:xfrm>
            <a:off x="3090863" y="2112963"/>
            <a:ext cx="612775" cy="688975"/>
          </a:xfrm>
          <a:custGeom>
            <a:avLst/>
            <a:gdLst>
              <a:gd name="T0" fmla="*/ 386 w 386"/>
              <a:gd name="T1" fmla="*/ 0 h 434"/>
              <a:gd name="T2" fmla="*/ 0 w 386"/>
              <a:gd name="T3" fmla="*/ 434 h 434"/>
            </a:gdLst>
            <a:ahLst/>
            <a:cxnLst>
              <a:cxn ang="0">
                <a:pos x="T0" y="T1"/>
              </a:cxn>
              <a:cxn ang="0">
                <a:pos x="T2" y="T3"/>
              </a:cxn>
            </a:cxnLst>
            <a:rect l="0" t="0" r="r" b="b"/>
            <a:pathLst>
              <a:path w="386" h="434">
                <a:moveTo>
                  <a:pt x="386" y="0"/>
                </a:moveTo>
                <a:lnTo>
                  <a:pt x="0" y="434"/>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0360" name="矩形 117769"/>
          <p:cNvSpPr>
            <a:spLocks noChangeArrowheads="1"/>
          </p:cNvSpPr>
          <p:nvPr/>
        </p:nvSpPr>
        <p:spPr bwMode="auto">
          <a:xfrm>
            <a:off x="3228975" y="1423988"/>
            <a:ext cx="2181225" cy="709612"/>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A</a:t>
            </a:r>
            <a:endParaRPr lang="en-US" altLang="zh-CN" sz="1400">
              <a:ea typeface="楷体_GB2312" pitchFamily="49" charset="-122"/>
            </a:endParaRPr>
          </a:p>
          <a:p>
            <a:pPr algn="just" eaLnBrk="0" hangingPunct="0"/>
            <a:r>
              <a:rPr lang="zh-CN" altLang="en-US" sz="1400">
                <a:ea typeface="楷体_GB2312" pitchFamily="49" charset="-122"/>
              </a:rPr>
              <a:t>左先序</a:t>
            </a:r>
            <a:r>
              <a:rPr lang="en-US" altLang="zh-CN" sz="1400">
                <a:ea typeface="楷体_GB2312" pitchFamily="49" charset="-122"/>
              </a:rPr>
              <a:t>:BDG </a:t>
            </a:r>
            <a:r>
              <a:rPr lang="zh-CN" altLang="en-US" sz="1400">
                <a:ea typeface="楷体_GB2312" pitchFamily="49" charset="-122"/>
              </a:rPr>
              <a:t>左中序</a:t>
            </a:r>
            <a:r>
              <a:rPr lang="en-US" altLang="zh-CN" sz="1400">
                <a:ea typeface="楷体_GB2312" pitchFamily="49" charset="-122"/>
              </a:rPr>
              <a:t>:DGB</a:t>
            </a:r>
            <a:endParaRPr lang="en-US" altLang="zh-CN" sz="1400">
              <a:ea typeface="楷体_GB2312" pitchFamily="49" charset="-122"/>
            </a:endParaRPr>
          </a:p>
          <a:p>
            <a:pPr algn="just" eaLnBrk="0" hangingPunct="0"/>
            <a:r>
              <a:rPr lang="zh-CN" altLang="en-US" sz="1400">
                <a:ea typeface="楷体_GB2312" pitchFamily="49" charset="-122"/>
              </a:rPr>
              <a:t>右先序</a:t>
            </a:r>
            <a:r>
              <a:rPr lang="en-US" altLang="zh-CN" sz="1400">
                <a:ea typeface="楷体_GB2312" pitchFamily="49" charset="-122"/>
              </a:rPr>
              <a:t>:CEF  </a:t>
            </a:r>
            <a:r>
              <a:rPr lang="zh-CN" altLang="en-US" sz="1400">
                <a:ea typeface="楷体_GB2312" pitchFamily="49" charset="-122"/>
              </a:rPr>
              <a:t>右中序</a:t>
            </a:r>
            <a:r>
              <a:rPr lang="en-US" altLang="zh-CN" sz="1400">
                <a:ea typeface="楷体_GB2312" pitchFamily="49" charset="-122"/>
              </a:rPr>
              <a:t>:ECF</a:t>
            </a:r>
            <a:endParaRPr lang="en-US" altLang="zh-CN" sz="1400">
              <a:ea typeface="楷体_GB2312" pitchFamily="49" charset="-122"/>
            </a:endParaRPr>
          </a:p>
          <a:p>
            <a:pPr algn="just" eaLnBrk="0" hangingPunct="0"/>
            <a:endParaRPr lang="en-US" altLang="zh-CN" sz="1400" b="0">
              <a:ea typeface="楷体_GB2312" pitchFamily="49" charset="-122"/>
            </a:endParaRPr>
          </a:p>
        </p:txBody>
      </p:sp>
      <p:sp>
        <p:nvSpPr>
          <p:cNvPr id="100361" name="矩形 117770"/>
          <p:cNvSpPr>
            <a:spLocks noChangeArrowheads="1"/>
          </p:cNvSpPr>
          <p:nvPr/>
        </p:nvSpPr>
        <p:spPr bwMode="auto">
          <a:xfrm>
            <a:off x="1811338" y="2773363"/>
            <a:ext cx="2227262" cy="808037"/>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B</a:t>
            </a:r>
            <a:endParaRPr lang="en-US" altLang="zh-CN" sz="1400">
              <a:ea typeface="楷体_GB2312" pitchFamily="49" charset="-122"/>
            </a:endParaRPr>
          </a:p>
          <a:p>
            <a:pPr algn="just" eaLnBrk="0" hangingPunct="0"/>
            <a:r>
              <a:rPr lang="zh-CN" altLang="en-US" sz="1400">
                <a:ea typeface="楷体_GB2312" pitchFamily="49" charset="-122"/>
              </a:rPr>
              <a:t>左先序</a:t>
            </a:r>
            <a:r>
              <a:rPr lang="en-US" altLang="zh-CN" sz="1400">
                <a:ea typeface="楷体_GB2312" pitchFamily="49" charset="-122"/>
              </a:rPr>
              <a:t>:DG </a:t>
            </a:r>
            <a:r>
              <a:rPr lang="zh-CN" altLang="en-US" sz="1400">
                <a:ea typeface="楷体_GB2312" pitchFamily="49" charset="-122"/>
              </a:rPr>
              <a:t>左中序</a:t>
            </a:r>
            <a:r>
              <a:rPr lang="en-US" altLang="zh-CN" sz="1400">
                <a:ea typeface="楷体_GB2312" pitchFamily="49" charset="-122"/>
              </a:rPr>
              <a:t>:DG</a:t>
            </a:r>
            <a:endParaRPr lang="en-US" altLang="zh-CN" sz="1400">
              <a:ea typeface="楷体_GB2312" pitchFamily="49" charset="-122"/>
            </a:endParaRPr>
          </a:p>
          <a:p>
            <a:pPr algn="just" eaLnBrk="0" hangingPunct="0"/>
            <a:r>
              <a:rPr lang="zh-CN" altLang="en-US" sz="1400">
                <a:ea typeface="楷体_GB2312" pitchFamily="49" charset="-122"/>
              </a:rPr>
              <a:t>右先序</a:t>
            </a:r>
            <a:r>
              <a:rPr lang="en-US" altLang="zh-CN" sz="1400">
                <a:ea typeface="楷体_GB2312" pitchFamily="49" charset="-122"/>
              </a:rPr>
              <a:t>:</a:t>
            </a:r>
            <a:r>
              <a:rPr lang="zh-CN" altLang="en-US" sz="1400">
                <a:ea typeface="楷体_GB2312" pitchFamily="49" charset="-122"/>
              </a:rPr>
              <a:t>空  右中序</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endParaRPr lang="zh-CN" altLang="en-US" sz="1400">
              <a:ea typeface="楷体_GB2312" pitchFamily="49" charset="-122"/>
            </a:endParaRPr>
          </a:p>
        </p:txBody>
      </p:sp>
      <p:sp>
        <p:nvSpPr>
          <p:cNvPr id="100362" name="矩形 117771"/>
          <p:cNvSpPr>
            <a:spLocks noChangeArrowheads="1"/>
          </p:cNvSpPr>
          <p:nvPr/>
        </p:nvSpPr>
        <p:spPr bwMode="auto">
          <a:xfrm>
            <a:off x="1181100" y="4095750"/>
            <a:ext cx="1866900" cy="704850"/>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D</a:t>
            </a:r>
            <a:endParaRPr lang="en-US" altLang="zh-CN" sz="1400">
              <a:ea typeface="楷体_GB2312" pitchFamily="49" charset="-122"/>
            </a:endParaRPr>
          </a:p>
          <a:p>
            <a:pPr algn="just" eaLnBrk="0" hangingPunct="0"/>
            <a:r>
              <a:rPr lang="zh-CN" altLang="en-US" sz="1400">
                <a:ea typeface="楷体_GB2312" pitchFamily="49" charset="-122"/>
              </a:rPr>
              <a:t>左先序</a:t>
            </a:r>
            <a:r>
              <a:rPr lang="en-US" altLang="zh-CN" sz="1400">
                <a:ea typeface="楷体_GB2312" pitchFamily="49" charset="-122"/>
              </a:rPr>
              <a:t>:</a:t>
            </a:r>
            <a:r>
              <a:rPr lang="zh-CN" altLang="en-US" sz="1400">
                <a:ea typeface="楷体_GB2312" pitchFamily="49" charset="-122"/>
              </a:rPr>
              <a:t>空 左中序</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r>
              <a:rPr lang="zh-CN" altLang="en-US" sz="1400">
                <a:ea typeface="楷体_GB2312" pitchFamily="49" charset="-122"/>
              </a:rPr>
              <a:t>右先序</a:t>
            </a:r>
            <a:r>
              <a:rPr lang="en-US" altLang="zh-CN" sz="1400">
                <a:ea typeface="楷体_GB2312" pitchFamily="49" charset="-122"/>
              </a:rPr>
              <a:t>:G  </a:t>
            </a:r>
            <a:r>
              <a:rPr lang="zh-CN" altLang="en-US" sz="1400">
                <a:ea typeface="楷体_GB2312" pitchFamily="49" charset="-122"/>
              </a:rPr>
              <a:t>右中序</a:t>
            </a:r>
            <a:r>
              <a:rPr lang="en-US" altLang="zh-CN" sz="1400">
                <a:ea typeface="楷体_GB2312" pitchFamily="49" charset="-122"/>
              </a:rPr>
              <a:t>:G</a:t>
            </a:r>
            <a:endParaRPr lang="en-US" altLang="zh-CN" sz="1400">
              <a:ea typeface="楷体_GB2312" pitchFamily="49" charset="-122"/>
            </a:endParaRPr>
          </a:p>
          <a:p>
            <a:pPr algn="just" eaLnBrk="0" hangingPunct="0"/>
            <a:endParaRPr lang="en-US" altLang="zh-CN" sz="1400">
              <a:ea typeface="楷体_GB2312" pitchFamily="49" charset="-122"/>
            </a:endParaRPr>
          </a:p>
        </p:txBody>
      </p:sp>
      <p:sp>
        <p:nvSpPr>
          <p:cNvPr id="100363" name="矩形 117772"/>
          <p:cNvSpPr>
            <a:spLocks noChangeArrowheads="1"/>
          </p:cNvSpPr>
          <p:nvPr/>
        </p:nvSpPr>
        <p:spPr bwMode="auto">
          <a:xfrm>
            <a:off x="2125663" y="5448300"/>
            <a:ext cx="2065337" cy="723900"/>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G</a:t>
            </a:r>
            <a:endParaRPr lang="en-US" altLang="zh-CN" sz="1400">
              <a:ea typeface="楷体_GB2312" pitchFamily="49" charset="-122"/>
            </a:endParaRPr>
          </a:p>
          <a:p>
            <a:pPr algn="just" eaLnBrk="0" hangingPunct="0"/>
            <a:r>
              <a:rPr lang="zh-CN" altLang="en-US" sz="1400">
                <a:ea typeface="楷体_GB2312" pitchFamily="49" charset="-122"/>
              </a:rPr>
              <a:t>左先序</a:t>
            </a:r>
            <a:r>
              <a:rPr lang="en-US" altLang="zh-CN" sz="1400">
                <a:ea typeface="楷体_GB2312" pitchFamily="49" charset="-122"/>
              </a:rPr>
              <a:t>:</a:t>
            </a:r>
            <a:r>
              <a:rPr lang="zh-CN" altLang="en-US" sz="1400">
                <a:ea typeface="楷体_GB2312" pitchFamily="49" charset="-122"/>
              </a:rPr>
              <a:t>空 左中序</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r>
              <a:rPr lang="zh-CN" altLang="en-US" sz="1400">
                <a:ea typeface="楷体_GB2312" pitchFamily="49" charset="-122"/>
              </a:rPr>
              <a:t>右先序</a:t>
            </a:r>
            <a:r>
              <a:rPr lang="en-US" altLang="zh-CN" sz="1400">
                <a:ea typeface="楷体_GB2312" pitchFamily="49" charset="-122"/>
              </a:rPr>
              <a:t>:</a:t>
            </a:r>
            <a:r>
              <a:rPr lang="zh-CN" altLang="en-US" sz="1400">
                <a:ea typeface="楷体_GB2312" pitchFamily="49" charset="-122"/>
              </a:rPr>
              <a:t>空 右中序</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endParaRPr lang="zh-CN" altLang="en-US" sz="1400">
              <a:ea typeface="楷体_GB2312" pitchFamily="49" charset="-122"/>
            </a:endParaRPr>
          </a:p>
        </p:txBody>
      </p:sp>
      <p:sp>
        <p:nvSpPr>
          <p:cNvPr id="100364" name="矩形 117773"/>
          <p:cNvSpPr>
            <a:spLocks noChangeArrowheads="1"/>
          </p:cNvSpPr>
          <p:nvPr/>
        </p:nvSpPr>
        <p:spPr bwMode="auto">
          <a:xfrm>
            <a:off x="4332288" y="2759075"/>
            <a:ext cx="1916112" cy="822325"/>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C</a:t>
            </a:r>
            <a:endParaRPr lang="en-US" altLang="zh-CN" sz="1400">
              <a:ea typeface="楷体_GB2312" pitchFamily="49" charset="-122"/>
            </a:endParaRPr>
          </a:p>
          <a:p>
            <a:pPr algn="just" eaLnBrk="0" hangingPunct="0"/>
            <a:r>
              <a:rPr lang="zh-CN" altLang="en-US" sz="1400">
                <a:ea typeface="楷体_GB2312" pitchFamily="49" charset="-122"/>
              </a:rPr>
              <a:t>左先序</a:t>
            </a:r>
            <a:r>
              <a:rPr lang="en-US" altLang="zh-CN" sz="1400">
                <a:ea typeface="楷体_GB2312" pitchFamily="49" charset="-122"/>
              </a:rPr>
              <a:t>:E </a:t>
            </a:r>
            <a:r>
              <a:rPr lang="zh-CN" altLang="en-US" sz="1400">
                <a:ea typeface="楷体_GB2312" pitchFamily="49" charset="-122"/>
              </a:rPr>
              <a:t>左中序</a:t>
            </a:r>
            <a:r>
              <a:rPr lang="en-US" altLang="zh-CN" sz="1400">
                <a:ea typeface="楷体_GB2312" pitchFamily="49" charset="-122"/>
              </a:rPr>
              <a:t>:E</a:t>
            </a:r>
            <a:endParaRPr lang="en-US" altLang="zh-CN" sz="1400">
              <a:ea typeface="楷体_GB2312" pitchFamily="49" charset="-122"/>
            </a:endParaRPr>
          </a:p>
          <a:p>
            <a:pPr algn="just" eaLnBrk="0" hangingPunct="0"/>
            <a:r>
              <a:rPr lang="zh-CN" altLang="en-US" sz="1400">
                <a:ea typeface="楷体_GB2312" pitchFamily="49" charset="-122"/>
              </a:rPr>
              <a:t>右先序</a:t>
            </a:r>
            <a:r>
              <a:rPr lang="en-US" altLang="zh-CN" sz="1400">
                <a:ea typeface="楷体_GB2312" pitchFamily="49" charset="-122"/>
              </a:rPr>
              <a:t>:F </a:t>
            </a:r>
            <a:r>
              <a:rPr lang="zh-CN" altLang="en-US" sz="1400">
                <a:ea typeface="楷体_GB2312" pitchFamily="49" charset="-122"/>
              </a:rPr>
              <a:t>右中序</a:t>
            </a:r>
            <a:r>
              <a:rPr lang="en-US" altLang="zh-CN" sz="1400">
                <a:ea typeface="楷体_GB2312" pitchFamily="49" charset="-122"/>
              </a:rPr>
              <a:t>:F</a:t>
            </a:r>
            <a:endParaRPr lang="en-US" altLang="zh-CN" sz="1400">
              <a:ea typeface="楷体_GB2312" pitchFamily="49" charset="-122"/>
            </a:endParaRPr>
          </a:p>
          <a:p>
            <a:pPr algn="just" eaLnBrk="0" hangingPunct="0"/>
            <a:endParaRPr lang="en-US" altLang="zh-CN" sz="1400">
              <a:ea typeface="楷体_GB2312" pitchFamily="49" charset="-122"/>
            </a:endParaRPr>
          </a:p>
        </p:txBody>
      </p:sp>
      <p:sp>
        <p:nvSpPr>
          <p:cNvPr id="100365" name="矩形 117774"/>
          <p:cNvSpPr>
            <a:spLocks noChangeArrowheads="1"/>
          </p:cNvSpPr>
          <p:nvPr/>
        </p:nvSpPr>
        <p:spPr bwMode="auto">
          <a:xfrm>
            <a:off x="3352800" y="4095750"/>
            <a:ext cx="1924050" cy="704850"/>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E</a:t>
            </a:r>
            <a:endParaRPr lang="en-US" altLang="zh-CN" sz="1400">
              <a:ea typeface="楷体_GB2312" pitchFamily="49" charset="-122"/>
            </a:endParaRPr>
          </a:p>
          <a:p>
            <a:pPr algn="just" eaLnBrk="0" hangingPunct="0"/>
            <a:r>
              <a:rPr lang="zh-CN" altLang="en-US" sz="1400">
                <a:ea typeface="楷体_GB2312" pitchFamily="49" charset="-122"/>
              </a:rPr>
              <a:t>左先序</a:t>
            </a:r>
            <a:r>
              <a:rPr lang="en-US" altLang="zh-CN" sz="1400">
                <a:ea typeface="楷体_GB2312" pitchFamily="49" charset="-122"/>
              </a:rPr>
              <a:t>:</a:t>
            </a:r>
            <a:r>
              <a:rPr lang="zh-CN" altLang="en-US" sz="1400">
                <a:ea typeface="楷体_GB2312" pitchFamily="49" charset="-122"/>
              </a:rPr>
              <a:t>空 左中序</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r>
              <a:rPr lang="zh-CN" altLang="en-US" sz="1400">
                <a:ea typeface="楷体_GB2312" pitchFamily="49" charset="-122"/>
              </a:rPr>
              <a:t>右先序</a:t>
            </a:r>
            <a:r>
              <a:rPr lang="en-US" altLang="zh-CN" sz="1400">
                <a:ea typeface="楷体_GB2312" pitchFamily="49" charset="-122"/>
              </a:rPr>
              <a:t>:</a:t>
            </a:r>
            <a:r>
              <a:rPr lang="zh-CN" altLang="en-US" sz="1400">
                <a:ea typeface="楷体_GB2312" pitchFamily="49" charset="-122"/>
              </a:rPr>
              <a:t>空 右中序</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endParaRPr lang="zh-CN" altLang="en-US" sz="1400">
              <a:ea typeface="楷体_GB2312" pitchFamily="49" charset="-122"/>
            </a:endParaRPr>
          </a:p>
        </p:txBody>
      </p:sp>
      <p:sp>
        <p:nvSpPr>
          <p:cNvPr id="100366" name="矩形 117775"/>
          <p:cNvSpPr>
            <a:spLocks noChangeArrowheads="1"/>
          </p:cNvSpPr>
          <p:nvPr/>
        </p:nvSpPr>
        <p:spPr bwMode="auto">
          <a:xfrm>
            <a:off x="5435600" y="4095750"/>
            <a:ext cx="1955800" cy="704850"/>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F</a:t>
            </a:r>
            <a:endParaRPr lang="en-US" altLang="zh-CN" sz="1400">
              <a:ea typeface="楷体_GB2312" pitchFamily="49" charset="-122"/>
            </a:endParaRPr>
          </a:p>
          <a:p>
            <a:pPr algn="just" eaLnBrk="0" hangingPunct="0"/>
            <a:r>
              <a:rPr lang="zh-CN" altLang="en-US" sz="1400">
                <a:ea typeface="楷体_GB2312" pitchFamily="49" charset="-122"/>
              </a:rPr>
              <a:t>左先序</a:t>
            </a:r>
            <a:r>
              <a:rPr lang="en-US" altLang="zh-CN" sz="1400">
                <a:ea typeface="楷体_GB2312" pitchFamily="49" charset="-122"/>
              </a:rPr>
              <a:t>:</a:t>
            </a:r>
            <a:r>
              <a:rPr lang="zh-CN" altLang="en-US" sz="1400">
                <a:ea typeface="楷体_GB2312" pitchFamily="49" charset="-122"/>
              </a:rPr>
              <a:t>空 左中序</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r>
              <a:rPr lang="zh-CN" altLang="en-US" sz="1400">
                <a:ea typeface="楷体_GB2312" pitchFamily="49" charset="-122"/>
              </a:rPr>
              <a:t>右先序</a:t>
            </a:r>
            <a:r>
              <a:rPr lang="en-US" altLang="zh-CN" sz="1400">
                <a:ea typeface="楷体_GB2312" pitchFamily="49" charset="-122"/>
              </a:rPr>
              <a:t>:</a:t>
            </a:r>
            <a:r>
              <a:rPr lang="zh-CN" altLang="en-US" sz="1400">
                <a:ea typeface="楷体_GB2312" pitchFamily="49" charset="-122"/>
              </a:rPr>
              <a:t>空 右中序</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endParaRPr lang="zh-CN" altLang="en-US" sz="1400">
              <a:ea typeface="楷体_GB2312" pitchFamily="49"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文本框 120833"/>
          <p:cNvSpPr txBox="1">
            <a:spLocks noChangeArrowheads="1"/>
          </p:cNvSpPr>
          <p:nvPr/>
        </p:nvSpPr>
        <p:spPr bwMode="auto">
          <a:xfrm>
            <a:off x="381000" y="177800"/>
            <a:ext cx="86868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en-US" altLang="zh-CN" dirty="0">
                <a:solidFill>
                  <a:srgbClr val="FF0000"/>
                </a:solidFill>
                <a:ea typeface="楷体_GB2312" pitchFamily="49" charset="-122"/>
              </a:rPr>
              <a:t>      </a:t>
            </a:r>
            <a:r>
              <a:rPr lang="zh-CN" altLang="en-US" dirty="0">
                <a:ea typeface="楷体_GB2312" pitchFamily="49" charset="-122"/>
              </a:rPr>
              <a:t>例如</a:t>
            </a:r>
            <a:r>
              <a:rPr lang="en-US" altLang="zh-CN" dirty="0">
                <a:ea typeface="楷体_GB2312" pitchFamily="49" charset="-122"/>
              </a:rPr>
              <a:t>,</a:t>
            </a:r>
            <a:r>
              <a:rPr lang="zh-CN" altLang="en-US" dirty="0">
                <a:ea typeface="楷体_GB2312" pitchFamily="49" charset="-122"/>
              </a:rPr>
              <a:t>已知中序序列为</a:t>
            </a:r>
            <a:r>
              <a:rPr lang="en-US" altLang="zh-CN" dirty="0">
                <a:ea typeface="楷体_GB2312" pitchFamily="49" charset="-122"/>
              </a:rPr>
              <a:t>DGBAECF</a:t>
            </a:r>
            <a:r>
              <a:rPr lang="zh-CN" altLang="en-US" dirty="0">
                <a:ea typeface="楷体_GB2312" pitchFamily="49" charset="-122"/>
              </a:rPr>
              <a:t>，后序序列为</a:t>
            </a:r>
            <a:r>
              <a:rPr lang="en-US" altLang="zh-CN" dirty="0">
                <a:ea typeface="楷体_GB2312" pitchFamily="49" charset="-122"/>
              </a:rPr>
              <a:t>GDBEFCA</a:t>
            </a:r>
            <a:r>
              <a:rPr lang="zh-CN" altLang="en-US" dirty="0">
                <a:ea typeface="楷体_GB2312" pitchFamily="49" charset="-122"/>
              </a:rPr>
              <a:t>。对应的构造二叉树的过程如下所示。 </a:t>
            </a:r>
            <a:endParaRPr lang="zh-CN" altLang="en-US" dirty="0">
              <a:ea typeface="楷体_GB2312" pitchFamily="49" charset="-122"/>
            </a:endParaRPr>
          </a:p>
        </p:txBody>
      </p:sp>
      <p:sp>
        <p:nvSpPr>
          <p:cNvPr id="104450" name="任意多边形 120835"/>
          <p:cNvSpPr>
            <a:spLocks noChangeArrowheads="1"/>
          </p:cNvSpPr>
          <p:nvPr/>
        </p:nvSpPr>
        <p:spPr bwMode="auto">
          <a:xfrm>
            <a:off x="3060700" y="2117725"/>
            <a:ext cx="712788" cy="839788"/>
          </a:xfrm>
          <a:custGeom>
            <a:avLst/>
            <a:gdLst>
              <a:gd name="T0" fmla="*/ 449 w 449"/>
              <a:gd name="T1" fmla="*/ 0 h 529"/>
              <a:gd name="T2" fmla="*/ 0 w 449"/>
              <a:gd name="T3" fmla="*/ 529 h 529"/>
            </a:gdLst>
            <a:ahLst/>
            <a:cxnLst>
              <a:cxn ang="0">
                <a:pos x="T0" y="T1"/>
              </a:cxn>
              <a:cxn ang="0">
                <a:pos x="T2" y="T3"/>
              </a:cxn>
            </a:cxnLst>
            <a:rect l="0" t="0" r="r" b="b"/>
            <a:pathLst>
              <a:path w="449" h="529">
                <a:moveTo>
                  <a:pt x="449" y="0"/>
                </a:moveTo>
                <a:lnTo>
                  <a:pt x="0" y="529"/>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4451" name="任意多边形 120836"/>
          <p:cNvSpPr>
            <a:spLocks noChangeArrowheads="1"/>
          </p:cNvSpPr>
          <p:nvPr/>
        </p:nvSpPr>
        <p:spPr bwMode="auto">
          <a:xfrm>
            <a:off x="4600575" y="2160588"/>
            <a:ext cx="600075" cy="796925"/>
          </a:xfrm>
          <a:custGeom>
            <a:avLst/>
            <a:gdLst>
              <a:gd name="T0" fmla="*/ 0 w 378"/>
              <a:gd name="T1" fmla="*/ 0 h 502"/>
              <a:gd name="T2" fmla="*/ 378 w 378"/>
              <a:gd name="T3" fmla="*/ 502 h 502"/>
            </a:gdLst>
            <a:ahLst/>
            <a:cxnLst>
              <a:cxn ang="0">
                <a:pos x="T0" y="T1"/>
              </a:cxn>
              <a:cxn ang="0">
                <a:pos x="T2" y="T3"/>
              </a:cxn>
            </a:cxnLst>
            <a:rect l="0" t="0" r="r" b="b"/>
            <a:pathLst>
              <a:path w="378" h="502">
                <a:moveTo>
                  <a:pt x="0" y="0"/>
                </a:moveTo>
                <a:lnTo>
                  <a:pt x="378" y="502"/>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4452" name="任意多边形 120837"/>
          <p:cNvSpPr>
            <a:spLocks noChangeArrowheads="1"/>
          </p:cNvSpPr>
          <p:nvPr/>
        </p:nvSpPr>
        <p:spPr bwMode="auto">
          <a:xfrm>
            <a:off x="2168525" y="3408363"/>
            <a:ext cx="501650" cy="887412"/>
          </a:xfrm>
          <a:custGeom>
            <a:avLst/>
            <a:gdLst>
              <a:gd name="T0" fmla="*/ 316 w 316"/>
              <a:gd name="T1" fmla="*/ 0 h 559"/>
              <a:gd name="T2" fmla="*/ 0 w 316"/>
              <a:gd name="T3" fmla="*/ 559 h 559"/>
            </a:gdLst>
            <a:ahLst/>
            <a:cxnLst>
              <a:cxn ang="0">
                <a:pos x="T0" y="T1"/>
              </a:cxn>
              <a:cxn ang="0">
                <a:pos x="T2" y="T3"/>
              </a:cxn>
            </a:cxnLst>
            <a:rect l="0" t="0" r="r" b="b"/>
            <a:pathLst>
              <a:path w="316" h="559">
                <a:moveTo>
                  <a:pt x="316" y="0"/>
                </a:moveTo>
                <a:lnTo>
                  <a:pt x="0" y="559"/>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4453" name="任意多边形 120838"/>
          <p:cNvSpPr>
            <a:spLocks noChangeArrowheads="1"/>
          </p:cNvSpPr>
          <p:nvPr/>
        </p:nvSpPr>
        <p:spPr bwMode="auto">
          <a:xfrm>
            <a:off x="2308225" y="4802188"/>
            <a:ext cx="573088" cy="830262"/>
          </a:xfrm>
          <a:custGeom>
            <a:avLst/>
            <a:gdLst>
              <a:gd name="T0" fmla="*/ 0 w 361"/>
              <a:gd name="T1" fmla="*/ 0 h 523"/>
              <a:gd name="T2" fmla="*/ 361 w 361"/>
              <a:gd name="T3" fmla="*/ 523 h 523"/>
            </a:gdLst>
            <a:ahLst/>
            <a:cxnLst>
              <a:cxn ang="0">
                <a:pos x="T0" y="T1"/>
              </a:cxn>
              <a:cxn ang="0">
                <a:pos x="T2" y="T3"/>
              </a:cxn>
            </a:cxnLst>
            <a:rect l="0" t="0" r="r" b="b"/>
            <a:pathLst>
              <a:path w="361" h="523">
                <a:moveTo>
                  <a:pt x="0" y="0"/>
                </a:moveTo>
                <a:lnTo>
                  <a:pt x="361" y="523"/>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4454" name="任意多边形 120839"/>
          <p:cNvSpPr>
            <a:spLocks noChangeArrowheads="1"/>
          </p:cNvSpPr>
          <p:nvPr/>
        </p:nvSpPr>
        <p:spPr bwMode="auto">
          <a:xfrm>
            <a:off x="4486275" y="3467100"/>
            <a:ext cx="652463" cy="828675"/>
          </a:xfrm>
          <a:custGeom>
            <a:avLst/>
            <a:gdLst>
              <a:gd name="T0" fmla="*/ 411 w 411"/>
              <a:gd name="T1" fmla="*/ 0 h 522"/>
              <a:gd name="T2" fmla="*/ 0 w 411"/>
              <a:gd name="T3" fmla="*/ 522 h 522"/>
            </a:gdLst>
            <a:ahLst/>
            <a:cxnLst>
              <a:cxn ang="0">
                <a:pos x="T0" y="T1"/>
              </a:cxn>
              <a:cxn ang="0">
                <a:pos x="T2" y="T3"/>
              </a:cxn>
            </a:cxnLst>
            <a:rect l="0" t="0" r="r" b="b"/>
            <a:pathLst>
              <a:path w="411" h="522">
                <a:moveTo>
                  <a:pt x="411" y="0"/>
                </a:moveTo>
                <a:lnTo>
                  <a:pt x="0" y="522"/>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4455" name="任意多边形 120840"/>
          <p:cNvSpPr>
            <a:spLocks noChangeArrowheads="1"/>
          </p:cNvSpPr>
          <p:nvPr/>
        </p:nvSpPr>
        <p:spPr bwMode="auto">
          <a:xfrm>
            <a:off x="5718175" y="3524250"/>
            <a:ext cx="523875" cy="771525"/>
          </a:xfrm>
          <a:custGeom>
            <a:avLst/>
            <a:gdLst>
              <a:gd name="T0" fmla="*/ 0 w 330"/>
              <a:gd name="T1" fmla="*/ 0 h 486"/>
              <a:gd name="T2" fmla="*/ 330 w 330"/>
              <a:gd name="T3" fmla="*/ 486 h 486"/>
            </a:gdLst>
            <a:ahLst/>
            <a:cxnLst>
              <a:cxn ang="0">
                <a:pos x="T0" y="T1"/>
              </a:cxn>
              <a:cxn ang="0">
                <a:pos x="T2" y="T3"/>
              </a:cxn>
            </a:cxnLst>
            <a:rect l="0" t="0" r="r" b="b"/>
            <a:pathLst>
              <a:path w="330" h="486">
                <a:moveTo>
                  <a:pt x="0" y="0"/>
                </a:moveTo>
                <a:lnTo>
                  <a:pt x="330" y="486"/>
                </a:lnTo>
              </a:path>
            </a:pathLst>
          </a:custGeom>
          <a:noFill/>
          <a:ln w="28575">
            <a:solidFill>
              <a:srgbClr val="000000"/>
            </a:solidFill>
            <a:round/>
            <a:tailEnd type="none" w="sm" len="sm"/>
          </a:ln>
          <a:extLst>
            <a:ext uri="{909E8E84-426E-40DD-AFC4-6F175D3DCCD1}">
              <a14:hiddenFill xmlns:a14="http://schemas.microsoft.com/office/drawing/2010/main">
                <a:solidFill>
                  <a:srgbClr val="FFFFFF"/>
                </a:solidFill>
              </a14:hiddenFill>
            </a:ext>
          </a:extLst>
        </p:spPr>
        <p:txBody>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endParaRPr lang="zh-CN" altLang="en-US"/>
          </a:p>
        </p:txBody>
      </p:sp>
      <p:sp>
        <p:nvSpPr>
          <p:cNvPr id="104456" name="矩形 120841"/>
          <p:cNvSpPr>
            <a:spLocks noChangeArrowheads="1"/>
          </p:cNvSpPr>
          <p:nvPr/>
        </p:nvSpPr>
        <p:spPr bwMode="auto">
          <a:xfrm>
            <a:off x="3238500" y="1471613"/>
            <a:ext cx="1784350" cy="790575"/>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A</a:t>
            </a:r>
            <a:endParaRPr lang="en-US" altLang="zh-CN" sz="1400">
              <a:ea typeface="楷体_GB2312" pitchFamily="49" charset="-122"/>
            </a:endParaRPr>
          </a:p>
          <a:p>
            <a:pPr algn="just" eaLnBrk="0" hangingPunct="0"/>
            <a:r>
              <a:rPr lang="zh-CN" altLang="en-US" sz="1400">
                <a:ea typeface="楷体_GB2312" pitchFamily="49" charset="-122"/>
              </a:rPr>
              <a:t>左中序</a:t>
            </a:r>
            <a:r>
              <a:rPr lang="en-US" altLang="zh-CN" sz="1400">
                <a:ea typeface="楷体_GB2312" pitchFamily="49" charset="-122"/>
              </a:rPr>
              <a:t>:DGB </a:t>
            </a:r>
            <a:r>
              <a:rPr lang="zh-CN" altLang="en-US" sz="1400">
                <a:ea typeface="楷体_GB2312" pitchFamily="49" charset="-122"/>
              </a:rPr>
              <a:t>左根</a:t>
            </a:r>
            <a:r>
              <a:rPr lang="en-US" altLang="zh-CN" sz="1400">
                <a:ea typeface="楷体_GB2312" pitchFamily="49" charset="-122"/>
              </a:rPr>
              <a:t>:B</a:t>
            </a:r>
            <a:endParaRPr lang="en-US" altLang="zh-CN" sz="1400">
              <a:ea typeface="楷体_GB2312" pitchFamily="49" charset="-122"/>
            </a:endParaRPr>
          </a:p>
          <a:p>
            <a:pPr algn="just" eaLnBrk="0" hangingPunct="0"/>
            <a:r>
              <a:rPr lang="zh-CN" altLang="en-US" sz="1400">
                <a:ea typeface="楷体_GB2312" pitchFamily="49" charset="-122"/>
              </a:rPr>
              <a:t>右中序</a:t>
            </a:r>
            <a:r>
              <a:rPr lang="en-US" altLang="zh-CN" sz="1400">
                <a:ea typeface="楷体_GB2312" pitchFamily="49" charset="-122"/>
              </a:rPr>
              <a:t>:ECF </a:t>
            </a:r>
            <a:r>
              <a:rPr lang="zh-CN" altLang="en-US" sz="1400">
                <a:ea typeface="楷体_GB2312" pitchFamily="49" charset="-122"/>
              </a:rPr>
              <a:t>右根</a:t>
            </a:r>
            <a:r>
              <a:rPr lang="en-US" altLang="zh-CN" sz="1400">
                <a:ea typeface="楷体_GB2312" pitchFamily="49" charset="-122"/>
              </a:rPr>
              <a:t>:C</a:t>
            </a:r>
            <a:endParaRPr lang="en-US" altLang="zh-CN" sz="1400">
              <a:ea typeface="楷体_GB2312" pitchFamily="49" charset="-122"/>
            </a:endParaRPr>
          </a:p>
          <a:p>
            <a:pPr algn="just" eaLnBrk="0" hangingPunct="0"/>
            <a:endParaRPr lang="en-US" altLang="zh-CN" sz="1400">
              <a:ea typeface="楷体_GB2312" pitchFamily="49" charset="-122"/>
            </a:endParaRPr>
          </a:p>
        </p:txBody>
      </p:sp>
      <p:sp>
        <p:nvSpPr>
          <p:cNvPr id="104457" name="矩形 120842"/>
          <p:cNvSpPr>
            <a:spLocks noChangeArrowheads="1"/>
          </p:cNvSpPr>
          <p:nvPr/>
        </p:nvSpPr>
        <p:spPr bwMode="auto">
          <a:xfrm>
            <a:off x="1989138" y="2824163"/>
            <a:ext cx="1619250" cy="733425"/>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B</a:t>
            </a:r>
            <a:endParaRPr lang="en-US" altLang="zh-CN" sz="1400">
              <a:ea typeface="楷体_GB2312" pitchFamily="49" charset="-122"/>
            </a:endParaRPr>
          </a:p>
          <a:p>
            <a:pPr algn="just" eaLnBrk="0" hangingPunct="0"/>
            <a:r>
              <a:rPr lang="zh-CN" altLang="en-US" sz="1400">
                <a:ea typeface="楷体_GB2312" pitchFamily="49" charset="-122"/>
              </a:rPr>
              <a:t>左中序</a:t>
            </a:r>
            <a:r>
              <a:rPr lang="en-US" altLang="zh-CN" sz="1400">
                <a:ea typeface="楷体_GB2312" pitchFamily="49" charset="-122"/>
              </a:rPr>
              <a:t>:DG </a:t>
            </a:r>
            <a:r>
              <a:rPr lang="zh-CN" altLang="en-US" sz="1400">
                <a:ea typeface="楷体_GB2312" pitchFamily="49" charset="-122"/>
              </a:rPr>
              <a:t>左根</a:t>
            </a:r>
            <a:r>
              <a:rPr lang="en-US" altLang="zh-CN" sz="1400">
                <a:ea typeface="楷体_GB2312" pitchFamily="49" charset="-122"/>
              </a:rPr>
              <a:t>:D</a:t>
            </a:r>
            <a:endParaRPr lang="en-US" altLang="zh-CN" sz="1400">
              <a:ea typeface="楷体_GB2312" pitchFamily="49" charset="-122"/>
            </a:endParaRPr>
          </a:p>
          <a:p>
            <a:pPr algn="just" eaLnBrk="0" hangingPunct="0"/>
            <a:r>
              <a:rPr lang="zh-CN" altLang="en-US" sz="1400">
                <a:ea typeface="楷体_GB2312" pitchFamily="49" charset="-122"/>
              </a:rPr>
              <a:t>右中序</a:t>
            </a:r>
            <a:r>
              <a:rPr lang="en-US" altLang="zh-CN" sz="1400">
                <a:ea typeface="楷体_GB2312" pitchFamily="49" charset="-122"/>
              </a:rPr>
              <a:t>:</a:t>
            </a:r>
            <a:r>
              <a:rPr lang="zh-CN" altLang="en-US" sz="1400">
                <a:ea typeface="楷体_GB2312" pitchFamily="49" charset="-122"/>
              </a:rPr>
              <a:t>空 右根</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endParaRPr lang="zh-CN" altLang="en-US" sz="1400">
              <a:ea typeface="楷体_GB2312" pitchFamily="49" charset="-122"/>
            </a:endParaRPr>
          </a:p>
        </p:txBody>
      </p:sp>
      <p:sp>
        <p:nvSpPr>
          <p:cNvPr id="104458" name="矩形 120843"/>
          <p:cNvSpPr>
            <a:spLocks noChangeArrowheads="1"/>
          </p:cNvSpPr>
          <p:nvPr/>
        </p:nvSpPr>
        <p:spPr bwMode="auto">
          <a:xfrm>
            <a:off x="1096963" y="4146550"/>
            <a:ext cx="1619250" cy="706438"/>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D</a:t>
            </a:r>
            <a:endParaRPr lang="en-US" altLang="zh-CN" sz="1400">
              <a:ea typeface="楷体_GB2312" pitchFamily="49" charset="-122"/>
            </a:endParaRPr>
          </a:p>
          <a:p>
            <a:pPr algn="just" eaLnBrk="0" hangingPunct="0"/>
            <a:r>
              <a:rPr lang="zh-CN" altLang="en-US" sz="1400">
                <a:ea typeface="楷体_GB2312" pitchFamily="49" charset="-122"/>
              </a:rPr>
              <a:t>左中序</a:t>
            </a:r>
            <a:r>
              <a:rPr lang="en-US" altLang="zh-CN" sz="1400">
                <a:ea typeface="楷体_GB2312" pitchFamily="49" charset="-122"/>
              </a:rPr>
              <a:t>:</a:t>
            </a:r>
            <a:r>
              <a:rPr lang="zh-CN" altLang="en-US" sz="1400">
                <a:ea typeface="楷体_GB2312" pitchFamily="49" charset="-122"/>
              </a:rPr>
              <a:t>空 左根</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r>
              <a:rPr lang="zh-CN" altLang="en-US" sz="1400">
                <a:ea typeface="楷体_GB2312" pitchFamily="49" charset="-122"/>
              </a:rPr>
              <a:t>右中序</a:t>
            </a:r>
            <a:r>
              <a:rPr lang="en-US" altLang="zh-CN" sz="1400">
                <a:ea typeface="楷体_GB2312" pitchFamily="49" charset="-122"/>
              </a:rPr>
              <a:t>:G </a:t>
            </a:r>
            <a:r>
              <a:rPr lang="zh-CN" altLang="en-US" sz="1400">
                <a:ea typeface="楷体_GB2312" pitchFamily="49" charset="-122"/>
              </a:rPr>
              <a:t>右根</a:t>
            </a:r>
            <a:r>
              <a:rPr lang="en-US" altLang="zh-CN" sz="1400">
                <a:ea typeface="楷体_GB2312" pitchFamily="49" charset="-122"/>
              </a:rPr>
              <a:t>:G</a:t>
            </a:r>
            <a:endParaRPr lang="en-US" altLang="zh-CN" sz="1400">
              <a:ea typeface="楷体_GB2312" pitchFamily="49" charset="-122"/>
            </a:endParaRPr>
          </a:p>
          <a:p>
            <a:pPr algn="just" eaLnBrk="0" hangingPunct="0"/>
            <a:endParaRPr lang="en-US" altLang="zh-CN" sz="1400">
              <a:ea typeface="楷体_GB2312" pitchFamily="49" charset="-122"/>
            </a:endParaRPr>
          </a:p>
        </p:txBody>
      </p:sp>
      <p:sp>
        <p:nvSpPr>
          <p:cNvPr id="104459" name="矩形 120844"/>
          <p:cNvSpPr>
            <a:spLocks noChangeArrowheads="1"/>
          </p:cNvSpPr>
          <p:nvPr/>
        </p:nvSpPr>
        <p:spPr bwMode="auto">
          <a:xfrm>
            <a:off x="2346325" y="5484813"/>
            <a:ext cx="1617663" cy="739775"/>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G</a:t>
            </a:r>
            <a:endParaRPr lang="en-US" altLang="zh-CN" sz="1400">
              <a:ea typeface="楷体_GB2312" pitchFamily="49" charset="-122"/>
            </a:endParaRPr>
          </a:p>
          <a:p>
            <a:pPr algn="just" eaLnBrk="0" hangingPunct="0"/>
            <a:r>
              <a:rPr lang="zh-CN" altLang="en-US" sz="1400">
                <a:ea typeface="楷体_GB2312" pitchFamily="49" charset="-122"/>
              </a:rPr>
              <a:t>左中序</a:t>
            </a:r>
            <a:r>
              <a:rPr lang="en-US" altLang="zh-CN" sz="1400">
                <a:ea typeface="楷体_GB2312" pitchFamily="49" charset="-122"/>
              </a:rPr>
              <a:t>:</a:t>
            </a:r>
            <a:r>
              <a:rPr lang="zh-CN" altLang="en-US" sz="1400">
                <a:ea typeface="楷体_GB2312" pitchFamily="49" charset="-122"/>
              </a:rPr>
              <a:t>空 左根</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r>
              <a:rPr lang="zh-CN" altLang="en-US" sz="1400">
                <a:ea typeface="楷体_GB2312" pitchFamily="49" charset="-122"/>
              </a:rPr>
              <a:t>右中序</a:t>
            </a:r>
            <a:r>
              <a:rPr lang="en-US" altLang="zh-CN" sz="1400">
                <a:ea typeface="楷体_GB2312" pitchFamily="49" charset="-122"/>
              </a:rPr>
              <a:t>:</a:t>
            </a:r>
            <a:r>
              <a:rPr lang="zh-CN" altLang="en-US" sz="1400">
                <a:ea typeface="楷体_GB2312" pitchFamily="49" charset="-122"/>
              </a:rPr>
              <a:t>空 右根</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endParaRPr lang="zh-CN" altLang="en-US" sz="1400">
              <a:ea typeface="楷体_GB2312" pitchFamily="49" charset="-122"/>
            </a:endParaRPr>
          </a:p>
        </p:txBody>
      </p:sp>
      <p:sp>
        <p:nvSpPr>
          <p:cNvPr id="104460" name="矩形 120845"/>
          <p:cNvSpPr>
            <a:spLocks noChangeArrowheads="1"/>
          </p:cNvSpPr>
          <p:nvPr/>
        </p:nvSpPr>
        <p:spPr bwMode="auto">
          <a:xfrm>
            <a:off x="4641850" y="2809875"/>
            <a:ext cx="1450975" cy="747713"/>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C</a:t>
            </a:r>
            <a:endParaRPr lang="en-US" altLang="zh-CN" sz="1400">
              <a:ea typeface="楷体_GB2312" pitchFamily="49" charset="-122"/>
            </a:endParaRPr>
          </a:p>
          <a:p>
            <a:pPr algn="just" eaLnBrk="0" hangingPunct="0"/>
            <a:r>
              <a:rPr lang="zh-CN" altLang="en-US" sz="1400">
                <a:ea typeface="楷体_GB2312" pitchFamily="49" charset="-122"/>
              </a:rPr>
              <a:t>左中序</a:t>
            </a:r>
            <a:r>
              <a:rPr lang="en-US" altLang="zh-CN" sz="1400">
                <a:ea typeface="楷体_GB2312" pitchFamily="49" charset="-122"/>
              </a:rPr>
              <a:t>:E </a:t>
            </a:r>
            <a:r>
              <a:rPr lang="zh-CN" altLang="en-US" sz="1400">
                <a:ea typeface="楷体_GB2312" pitchFamily="49" charset="-122"/>
              </a:rPr>
              <a:t>左根</a:t>
            </a:r>
            <a:r>
              <a:rPr lang="en-US" altLang="zh-CN" sz="1400">
                <a:ea typeface="楷体_GB2312" pitchFamily="49" charset="-122"/>
              </a:rPr>
              <a:t>:E</a:t>
            </a:r>
            <a:endParaRPr lang="en-US" altLang="zh-CN" sz="1400">
              <a:ea typeface="楷体_GB2312" pitchFamily="49" charset="-122"/>
            </a:endParaRPr>
          </a:p>
          <a:p>
            <a:pPr algn="just" eaLnBrk="0" hangingPunct="0"/>
            <a:r>
              <a:rPr lang="zh-CN" altLang="en-US" sz="1400">
                <a:ea typeface="楷体_GB2312" pitchFamily="49" charset="-122"/>
              </a:rPr>
              <a:t>右中序</a:t>
            </a:r>
            <a:r>
              <a:rPr lang="en-US" altLang="zh-CN" sz="1400">
                <a:ea typeface="楷体_GB2312" pitchFamily="49" charset="-122"/>
              </a:rPr>
              <a:t>:F </a:t>
            </a:r>
            <a:r>
              <a:rPr lang="zh-CN" altLang="en-US" sz="1400">
                <a:ea typeface="楷体_GB2312" pitchFamily="49" charset="-122"/>
              </a:rPr>
              <a:t>右根</a:t>
            </a:r>
            <a:r>
              <a:rPr lang="en-US" altLang="zh-CN" sz="1400">
                <a:ea typeface="楷体_GB2312" pitchFamily="49" charset="-122"/>
              </a:rPr>
              <a:t>:F</a:t>
            </a:r>
            <a:endParaRPr lang="en-US" altLang="zh-CN" sz="1400">
              <a:ea typeface="楷体_GB2312" pitchFamily="49" charset="-122"/>
            </a:endParaRPr>
          </a:p>
          <a:p>
            <a:pPr algn="just" eaLnBrk="0" hangingPunct="0"/>
            <a:endParaRPr lang="en-US" altLang="zh-CN" sz="1400">
              <a:ea typeface="楷体_GB2312" pitchFamily="49" charset="-122"/>
            </a:endParaRPr>
          </a:p>
        </p:txBody>
      </p:sp>
      <p:sp>
        <p:nvSpPr>
          <p:cNvPr id="104461" name="矩形 120846"/>
          <p:cNvSpPr>
            <a:spLocks noChangeArrowheads="1"/>
          </p:cNvSpPr>
          <p:nvPr/>
        </p:nvSpPr>
        <p:spPr bwMode="auto">
          <a:xfrm>
            <a:off x="3773488" y="4146550"/>
            <a:ext cx="1617662" cy="706438"/>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E</a:t>
            </a:r>
            <a:endParaRPr lang="en-US" altLang="zh-CN" sz="1400">
              <a:ea typeface="楷体_GB2312" pitchFamily="49" charset="-122"/>
            </a:endParaRPr>
          </a:p>
          <a:p>
            <a:pPr algn="just" eaLnBrk="0" hangingPunct="0"/>
            <a:r>
              <a:rPr lang="zh-CN" altLang="en-US" sz="1400">
                <a:ea typeface="楷体_GB2312" pitchFamily="49" charset="-122"/>
              </a:rPr>
              <a:t>左中序</a:t>
            </a:r>
            <a:r>
              <a:rPr lang="en-US" altLang="zh-CN" sz="1400">
                <a:ea typeface="楷体_GB2312" pitchFamily="49" charset="-122"/>
              </a:rPr>
              <a:t>:</a:t>
            </a:r>
            <a:r>
              <a:rPr lang="zh-CN" altLang="en-US" sz="1400">
                <a:ea typeface="楷体_GB2312" pitchFamily="49" charset="-122"/>
              </a:rPr>
              <a:t>空 左根</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r>
              <a:rPr lang="zh-CN" altLang="en-US" sz="1400">
                <a:ea typeface="楷体_GB2312" pitchFamily="49" charset="-122"/>
              </a:rPr>
              <a:t>右中序</a:t>
            </a:r>
            <a:r>
              <a:rPr lang="en-US" altLang="zh-CN" sz="1400">
                <a:ea typeface="楷体_GB2312" pitchFamily="49" charset="-122"/>
              </a:rPr>
              <a:t>:</a:t>
            </a:r>
            <a:r>
              <a:rPr lang="zh-CN" altLang="en-US" sz="1400">
                <a:ea typeface="楷体_GB2312" pitchFamily="49" charset="-122"/>
              </a:rPr>
              <a:t>空 右根</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endParaRPr lang="zh-CN" altLang="en-US" sz="1400">
              <a:ea typeface="楷体_GB2312" pitchFamily="49" charset="-122"/>
            </a:endParaRPr>
          </a:p>
        </p:txBody>
      </p:sp>
      <p:sp>
        <p:nvSpPr>
          <p:cNvPr id="104462" name="矩形 120847"/>
          <p:cNvSpPr>
            <a:spLocks noChangeArrowheads="1"/>
          </p:cNvSpPr>
          <p:nvPr/>
        </p:nvSpPr>
        <p:spPr bwMode="auto">
          <a:xfrm>
            <a:off x="5900738" y="4146550"/>
            <a:ext cx="1619250" cy="706438"/>
          </a:xfrm>
          <a:prstGeom prst="rect">
            <a:avLst/>
          </a:prstGeom>
          <a:solidFill>
            <a:srgbClr val="FFFFFF"/>
          </a:solidFill>
          <a:ln w="9525">
            <a:solidFill>
              <a:srgbClr val="000000"/>
            </a:solidFill>
            <a:miter lim="800000"/>
            <a:tailEnd type="none" w="sm" len="sm"/>
          </a:ln>
          <a:effectLst>
            <a:outerShdw dist="35921" dir="2700000" algn="ctr" rotWithShape="0">
              <a:srgbClr val="808080"/>
            </a:outerShdw>
          </a:effectLst>
        </p:spPr>
        <p:txBody>
          <a:bodyPr lIns="18000" tIns="0" rIns="0" bIns="0"/>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just" eaLnBrk="0" hangingPunct="0"/>
            <a:r>
              <a:rPr lang="zh-CN" altLang="en-US" sz="1400">
                <a:ea typeface="楷体_GB2312" pitchFamily="49" charset="-122"/>
              </a:rPr>
              <a:t>根节点：</a:t>
            </a:r>
            <a:r>
              <a:rPr lang="en-US" altLang="zh-CN" sz="1400">
                <a:ea typeface="楷体_GB2312" pitchFamily="49" charset="-122"/>
              </a:rPr>
              <a:t>F</a:t>
            </a:r>
            <a:endParaRPr lang="en-US" altLang="zh-CN" sz="1400">
              <a:ea typeface="楷体_GB2312" pitchFamily="49" charset="-122"/>
            </a:endParaRPr>
          </a:p>
          <a:p>
            <a:pPr algn="just" eaLnBrk="0" hangingPunct="0"/>
            <a:r>
              <a:rPr lang="zh-CN" altLang="en-US" sz="1400">
                <a:ea typeface="楷体_GB2312" pitchFamily="49" charset="-122"/>
              </a:rPr>
              <a:t>左中序</a:t>
            </a:r>
            <a:r>
              <a:rPr lang="en-US" altLang="zh-CN" sz="1400">
                <a:ea typeface="楷体_GB2312" pitchFamily="49" charset="-122"/>
              </a:rPr>
              <a:t>:</a:t>
            </a:r>
            <a:r>
              <a:rPr lang="zh-CN" altLang="en-US" sz="1400">
                <a:ea typeface="楷体_GB2312" pitchFamily="49" charset="-122"/>
              </a:rPr>
              <a:t>空 左根</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r>
              <a:rPr lang="zh-CN" altLang="en-US" sz="1400">
                <a:ea typeface="楷体_GB2312" pitchFamily="49" charset="-122"/>
              </a:rPr>
              <a:t>右中序</a:t>
            </a:r>
            <a:r>
              <a:rPr lang="en-US" altLang="zh-CN" sz="1400">
                <a:ea typeface="楷体_GB2312" pitchFamily="49" charset="-122"/>
              </a:rPr>
              <a:t>:</a:t>
            </a:r>
            <a:r>
              <a:rPr lang="zh-CN" altLang="en-US" sz="1400">
                <a:ea typeface="楷体_GB2312" pitchFamily="49" charset="-122"/>
              </a:rPr>
              <a:t>空 右根</a:t>
            </a:r>
            <a:r>
              <a:rPr lang="en-US" altLang="zh-CN" sz="1400">
                <a:ea typeface="楷体_GB2312" pitchFamily="49" charset="-122"/>
              </a:rPr>
              <a:t>:</a:t>
            </a:r>
            <a:r>
              <a:rPr lang="zh-CN" altLang="en-US" sz="1400">
                <a:ea typeface="楷体_GB2312" pitchFamily="49" charset="-122"/>
              </a:rPr>
              <a:t>空</a:t>
            </a:r>
            <a:endParaRPr lang="zh-CN" altLang="en-US" sz="1400">
              <a:ea typeface="楷体_GB2312" pitchFamily="49" charset="-122"/>
            </a:endParaRPr>
          </a:p>
          <a:p>
            <a:pPr algn="just" eaLnBrk="0" hangingPunct="0"/>
            <a:endParaRPr lang="zh-CN" altLang="en-US" sz="1400">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1357290" y="785794"/>
            <a:ext cx="7358114" cy="500009"/>
          </a:xfrm>
          <a:prstGeom prst="rect">
            <a:avLst/>
          </a:prstGeom>
          <a:noFill/>
          <a:ln w="9525">
            <a:noFill/>
            <a:miter lim="800000"/>
          </a:ln>
        </p:spPr>
        <p:txBody>
          <a:bodyPr wrap="square">
            <a:spAutoFit/>
          </a:bodyPr>
          <a:lstStyle/>
          <a:p>
            <a:pPr marL="457200" indent="-457200" algn="just">
              <a:lnSpc>
                <a:spcPct val="150000"/>
              </a:lnSpc>
              <a:spcBef>
                <a:spcPct val="50000"/>
              </a:spcBef>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树</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的度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。树中所有结点的度的最大值称之为树的</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度</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b="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TextBox 24"/>
          <p:cNvSpPr txBox="1"/>
          <p:nvPr/>
        </p:nvSpPr>
        <p:spPr>
          <a:xfrm>
            <a:off x="5500694" y="2857496"/>
            <a:ext cx="2214578" cy="400110"/>
          </a:xfrm>
          <a:prstGeom prst="rect">
            <a:avLst/>
          </a:prstGeom>
          <a:noFill/>
        </p:spPr>
        <p:txBody>
          <a:bodyPr wrap="square" rtlCol="0">
            <a:spAutoFit/>
          </a:bodyPr>
          <a:lstStyle/>
          <a:p>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树的度为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6" name="组合 25"/>
          <p:cNvGrpSpPr/>
          <p:nvPr/>
        </p:nvGrpSpPr>
        <p:grpSpPr>
          <a:xfrm>
            <a:off x="2285984" y="2071678"/>
            <a:ext cx="2808288" cy="2419350"/>
            <a:chOff x="3357554" y="2786058"/>
            <a:chExt cx="2808288" cy="2419350"/>
          </a:xfrm>
        </p:grpSpPr>
        <p:sp>
          <p:nvSpPr>
            <p:cNvPr id="27"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8"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29"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30"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31"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32"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3"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4"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5"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6"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7"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8"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9"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40"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41" name="直接连接符 35"/>
            <p:cNvCxnSpPr>
              <a:cxnSpLocks noChangeShapeType="1"/>
              <a:stCxn id="35" idx="4"/>
              <a:endCxn id="37"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21" name="TextBox 2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直接连接符 251917"/>
          <p:cNvSpPr>
            <a:spLocks noChangeShapeType="1"/>
          </p:cNvSpPr>
          <p:nvPr/>
        </p:nvSpPr>
        <p:spPr bwMode="auto">
          <a:xfrm flipH="1">
            <a:off x="5911850" y="1163638"/>
            <a:ext cx="712788" cy="750887"/>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51906" name="矩形 251905"/>
          <p:cNvSpPr>
            <a:spLocks noChangeArrowheads="1"/>
          </p:cNvSpPr>
          <p:nvPr/>
        </p:nvSpPr>
        <p:spPr bwMode="auto">
          <a:xfrm>
            <a:off x="1264394" y="620688"/>
            <a:ext cx="3745756" cy="54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spcBef>
                <a:spcPct val="45000"/>
              </a:spcBef>
            </a:pPr>
            <a:r>
              <a:rPr lang="zh-CN" altLang="en-US" dirty="0">
                <a:solidFill>
                  <a:srgbClr val="FF0000"/>
                </a:solidFill>
                <a:ea typeface="楷体_GB2312" pitchFamily="49" charset="-122"/>
              </a:rPr>
              <a:t>二叉树表达式</a:t>
            </a:r>
            <a:r>
              <a:rPr lang="zh-CN" altLang="en-US" dirty="0" smtClean="0">
                <a:solidFill>
                  <a:srgbClr val="FF0000"/>
                </a:solidFill>
                <a:ea typeface="楷体_GB2312" pitchFamily="49" charset="-122"/>
              </a:rPr>
              <a:t>：</a:t>
            </a:r>
            <a:endParaRPr lang="en-US" altLang="zh-CN" dirty="0" smtClean="0">
              <a:solidFill>
                <a:srgbClr val="FF0000"/>
              </a:solidFill>
              <a:ea typeface="楷体_GB2312" pitchFamily="49" charset="-122"/>
            </a:endParaRPr>
          </a:p>
          <a:p>
            <a:pPr>
              <a:spcBef>
                <a:spcPct val="45000"/>
              </a:spcBef>
            </a:pPr>
            <a:r>
              <a:rPr lang="en-US" altLang="zh-CN" dirty="0" smtClean="0">
                <a:solidFill>
                  <a:srgbClr val="FF0000"/>
                </a:solidFill>
                <a:ea typeface="楷体_GB2312" pitchFamily="49" charset="-122"/>
              </a:rPr>
              <a:t>(</a:t>
            </a:r>
            <a:r>
              <a:rPr lang="en-US" altLang="zh-CN" dirty="0" err="1">
                <a:solidFill>
                  <a:srgbClr val="FF0000"/>
                </a:solidFill>
                <a:ea typeface="楷体_GB2312" pitchFamily="49" charset="-122"/>
              </a:rPr>
              <a:t>a+b</a:t>
            </a:r>
            <a:r>
              <a:rPr lang="en-US" altLang="zh-CN" dirty="0">
                <a:solidFill>
                  <a:srgbClr val="FF0000"/>
                </a:solidFill>
                <a:ea typeface="楷体_GB2312" pitchFamily="49" charset="-122"/>
              </a:rPr>
              <a:t>*(c-d)-e/f)</a:t>
            </a:r>
            <a:endParaRPr lang="en-US" altLang="zh-CN" dirty="0">
              <a:solidFill>
                <a:srgbClr val="FF0000"/>
              </a:solidFill>
              <a:ea typeface="楷体_GB2312" pitchFamily="49" charset="-122"/>
            </a:endParaRPr>
          </a:p>
          <a:p>
            <a:pPr>
              <a:spcBef>
                <a:spcPct val="45000"/>
              </a:spcBef>
            </a:pPr>
            <a:r>
              <a:rPr lang="zh-CN" altLang="en-US" dirty="0" smtClean="0">
                <a:solidFill>
                  <a:srgbClr val="FF0000"/>
                </a:solidFill>
                <a:ea typeface="楷体_GB2312" pitchFamily="49" charset="-122"/>
              </a:rPr>
              <a:t>其先</a:t>
            </a:r>
            <a:r>
              <a:rPr lang="zh-CN" altLang="en-US" dirty="0">
                <a:solidFill>
                  <a:srgbClr val="FF0000"/>
                </a:solidFill>
                <a:ea typeface="楷体_GB2312" pitchFamily="49" charset="-122"/>
              </a:rPr>
              <a:t>序序列为：</a:t>
            </a:r>
            <a:endParaRPr lang="zh-CN" altLang="en-US" dirty="0">
              <a:solidFill>
                <a:srgbClr val="FF0000"/>
              </a:solidFill>
              <a:ea typeface="楷体_GB2312" pitchFamily="49" charset="-122"/>
            </a:endParaRPr>
          </a:p>
          <a:p>
            <a:pPr>
              <a:spcBef>
                <a:spcPct val="45000"/>
              </a:spcBef>
            </a:pPr>
            <a:r>
              <a:rPr lang="zh-CN" altLang="en-US" dirty="0">
                <a:solidFill>
                  <a:schemeClr val="tx1"/>
                </a:solidFill>
                <a:ea typeface="楷体_GB2312" pitchFamily="49" charset="-122"/>
              </a:rPr>
              <a:t>        </a:t>
            </a:r>
            <a:r>
              <a:rPr lang="en-US" altLang="zh-CN" dirty="0">
                <a:ea typeface="楷体_GB2312" pitchFamily="49" charset="-122"/>
              </a:rPr>
              <a:t>-+a*b-cd/</a:t>
            </a:r>
            <a:r>
              <a:rPr lang="en-US" altLang="zh-CN" dirty="0" err="1">
                <a:ea typeface="楷体_GB2312" pitchFamily="49" charset="-122"/>
              </a:rPr>
              <a:t>ef</a:t>
            </a:r>
            <a:endParaRPr lang="en-US" altLang="zh-CN" dirty="0">
              <a:ea typeface="楷体_GB2312" pitchFamily="49" charset="-122"/>
            </a:endParaRPr>
          </a:p>
          <a:p>
            <a:pPr>
              <a:spcBef>
                <a:spcPct val="45000"/>
              </a:spcBef>
            </a:pPr>
            <a:r>
              <a:rPr lang="en-US" altLang="zh-CN" dirty="0">
                <a:solidFill>
                  <a:schemeClr val="tx1"/>
                </a:solidFill>
                <a:ea typeface="楷体_GB2312" pitchFamily="49" charset="-122"/>
              </a:rPr>
              <a:t> </a:t>
            </a:r>
            <a:r>
              <a:rPr lang="zh-CN" altLang="en-US" dirty="0" smtClean="0">
                <a:solidFill>
                  <a:srgbClr val="FF0000"/>
                </a:solidFill>
                <a:ea typeface="楷体_GB2312" pitchFamily="49" charset="-122"/>
              </a:rPr>
              <a:t>其中</a:t>
            </a:r>
            <a:r>
              <a:rPr lang="zh-CN" altLang="en-US" dirty="0">
                <a:solidFill>
                  <a:srgbClr val="FF0000"/>
                </a:solidFill>
                <a:ea typeface="楷体_GB2312" pitchFamily="49" charset="-122"/>
              </a:rPr>
              <a:t>序序列为：</a:t>
            </a:r>
            <a:endParaRPr lang="zh-CN" altLang="en-US" dirty="0">
              <a:solidFill>
                <a:srgbClr val="FF0000"/>
              </a:solidFill>
              <a:ea typeface="楷体_GB2312" pitchFamily="49" charset="-122"/>
            </a:endParaRPr>
          </a:p>
          <a:p>
            <a:pPr>
              <a:spcBef>
                <a:spcPct val="45000"/>
              </a:spcBef>
            </a:pPr>
            <a:r>
              <a:rPr lang="zh-CN" altLang="en-US" dirty="0">
                <a:solidFill>
                  <a:schemeClr val="tx1"/>
                </a:solidFill>
                <a:ea typeface="楷体_GB2312" pitchFamily="49" charset="-122"/>
              </a:rPr>
              <a:t>        </a:t>
            </a:r>
            <a:r>
              <a:rPr lang="en-US" altLang="zh-CN" dirty="0" err="1">
                <a:ea typeface="楷体_GB2312" pitchFamily="49" charset="-122"/>
              </a:rPr>
              <a:t>a+b</a:t>
            </a:r>
            <a:r>
              <a:rPr lang="en-US" altLang="zh-CN" dirty="0">
                <a:ea typeface="楷体_GB2312" pitchFamily="49" charset="-122"/>
              </a:rPr>
              <a:t>*c-d-e/f</a:t>
            </a:r>
            <a:endParaRPr lang="en-US" altLang="zh-CN" dirty="0">
              <a:ea typeface="楷体_GB2312" pitchFamily="49" charset="-122"/>
            </a:endParaRPr>
          </a:p>
          <a:p>
            <a:pPr>
              <a:spcBef>
                <a:spcPct val="45000"/>
              </a:spcBef>
            </a:pPr>
            <a:r>
              <a:rPr lang="en-US" altLang="zh-CN" dirty="0">
                <a:solidFill>
                  <a:schemeClr val="tx1"/>
                </a:solidFill>
                <a:ea typeface="楷体_GB2312" pitchFamily="49" charset="-122"/>
              </a:rPr>
              <a:t> </a:t>
            </a:r>
            <a:r>
              <a:rPr lang="zh-CN" altLang="en-US" dirty="0" smtClean="0">
                <a:solidFill>
                  <a:srgbClr val="FF0000"/>
                </a:solidFill>
                <a:ea typeface="楷体_GB2312" pitchFamily="49" charset="-122"/>
              </a:rPr>
              <a:t>其</a:t>
            </a:r>
            <a:r>
              <a:rPr lang="zh-CN" altLang="en-US" dirty="0">
                <a:solidFill>
                  <a:srgbClr val="FF0000"/>
                </a:solidFill>
                <a:ea typeface="楷体_GB2312" pitchFamily="49" charset="-122"/>
              </a:rPr>
              <a:t>后序序列为：</a:t>
            </a:r>
            <a:endParaRPr lang="zh-CN" altLang="en-US" dirty="0">
              <a:solidFill>
                <a:srgbClr val="FF0000"/>
              </a:solidFill>
              <a:ea typeface="楷体_GB2312" pitchFamily="49" charset="-122"/>
            </a:endParaRPr>
          </a:p>
          <a:p>
            <a:pPr>
              <a:spcBef>
                <a:spcPct val="45000"/>
              </a:spcBef>
            </a:pPr>
            <a:r>
              <a:rPr lang="zh-CN" altLang="en-US" dirty="0">
                <a:solidFill>
                  <a:schemeClr val="tx1"/>
                </a:solidFill>
                <a:ea typeface="楷体_GB2312" pitchFamily="49" charset="-122"/>
              </a:rPr>
              <a:t>       </a:t>
            </a:r>
            <a:r>
              <a:rPr lang="en-US" altLang="zh-CN" dirty="0" err="1">
                <a:ea typeface="楷体_GB2312" pitchFamily="49" charset="-122"/>
              </a:rPr>
              <a:t>abcd</a:t>
            </a:r>
            <a:r>
              <a:rPr lang="en-US" altLang="zh-CN" dirty="0">
                <a:ea typeface="楷体_GB2312" pitchFamily="49" charset="-122"/>
              </a:rPr>
              <a:t>-*+</a:t>
            </a:r>
            <a:r>
              <a:rPr lang="en-US" altLang="zh-CN" dirty="0" err="1">
                <a:ea typeface="楷体_GB2312" pitchFamily="49" charset="-122"/>
              </a:rPr>
              <a:t>ef</a:t>
            </a:r>
            <a:r>
              <a:rPr lang="en-US" altLang="zh-CN" dirty="0">
                <a:ea typeface="楷体_GB2312" pitchFamily="49" charset="-122"/>
              </a:rPr>
              <a:t>/-</a:t>
            </a:r>
            <a:endParaRPr lang="en-US" altLang="zh-CN" dirty="0">
              <a:ea typeface="楷体_GB2312" pitchFamily="49" charset="-122"/>
            </a:endParaRPr>
          </a:p>
          <a:p>
            <a:pPr>
              <a:spcBef>
                <a:spcPct val="45000"/>
              </a:spcBef>
            </a:pPr>
            <a:r>
              <a:rPr lang="zh-CN" altLang="en-US" dirty="0" smtClean="0">
                <a:solidFill>
                  <a:srgbClr val="FF0000"/>
                </a:solidFill>
                <a:ea typeface="楷体_GB2312" pitchFamily="49" charset="-122"/>
              </a:rPr>
              <a:t>人们中缀形式就是常见的算术表达式</a:t>
            </a:r>
            <a:r>
              <a:rPr lang="zh-CN" altLang="en-US" dirty="0">
                <a:solidFill>
                  <a:srgbClr val="FF0000"/>
                </a:solidFill>
                <a:ea typeface="楷体_GB2312" pitchFamily="49" charset="-122"/>
              </a:rPr>
              <a:t>，对于计算机，</a:t>
            </a:r>
            <a:r>
              <a:rPr lang="zh-CN" altLang="en-US" dirty="0" smtClean="0">
                <a:solidFill>
                  <a:srgbClr val="FF0000"/>
                </a:solidFill>
                <a:ea typeface="楷体_GB2312" pitchFamily="49" charset="-122"/>
              </a:rPr>
              <a:t>使用</a:t>
            </a:r>
            <a:r>
              <a:rPr lang="zh-CN" altLang="en-US" dirty="0">
                <a:solidFill>
                  <a:srgbClr val="FF0000"/>
                </a:solidFill>
                <a:ea typeface="楷体_GB2312" pitchFamily="49" charset="-122"/>
              </a:rPr>
              <a:t>后缀易于求值。</a:t>
            </a:r>
            <a:endParaRPr lang="zh-CN" altLang="en-US" dirty="0">
              <a:solidFill>
                <a:srgbClr val="FF0000"/>
              </a:solidFill>
              <a:ea typeface="楷体_GB2312" pitchFamily="49" charset="-122"/>
            </a:endParaRPr>
          </a:p>
        </p:txBody>
      </p:sp>
      <p:sp>
        <p:nvSpPr>
          <p:cNvPr id="107523" name="椭圆 251906"/>
          <p:cNvSpPr>
            <a:spLocks noChangeArrowheads="1"/>
          </p:cNvSpPr>
          <p:nvPr/>
        </p:nvSpPr>
        <p:spPr bwMode="auto">
          <a:xfrm>
            <a:off x="6535738" y="908050"/>
            <a:ext cx="446087"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zh-CN" altLang="en-US" sz="2800">
                <a:solidFill>
                  <a:schemeClr val="tx1"/>
                </a:solidFill>
                <a:ea typeface="楷体_GB2312" pitchFamily="49" charset="-122"/>
              </a:rPr>
              <a:t>－</a:t>
            </a:r>
            <a:endParaRPr lang="zh-CN" altLang="en-US" sz="2800">
              <a:solidFill>
                <a:schemeClr val="tx1"/>
              </a:solidFill>
              <a:ea typeface="楷体_GB2312" pitchFamily="49" charset="-122"/>
            </a:endParaRPr>
          </a:p>
        </p:txBody>
      </p:sp>
      <p:sp>
        <p:nvSpPr>
          <p:cNvPr id="107524" name="椭圆 251907"/>
          <p:cNvSpPr>
            <a:spLocks noChangeArrowheads="1"/>
          </p:cNvSpPr>
          <p:nvPr/>
        </p:nvSpPr>
        <p:spPr bwMode="auto">
          <a:xfrm>
            <a:off x="5594350" y="1900238"/>
            <a:ext cx="446088" cy="417512"/>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zh-CN" altLang="en-US" sz="2800">
                <a:solidFill>
                  <a:schemeClr val="tx1"/>
                </a:solidFill>
                <a:ea typeface="楷体_GB2312" pitchFamily="49" charset="-122"/>
              </a:rPr>
              <a:t>＋</a:t>
            </a:r>
            <a:endParaRPr lang="zh-CN" altLang="en-US" sz="2800">
              <a:solidFill>
                <a:schemeClr val="tx1"/>
              </a:solidFill>
              <a:ea typeface="楷体_GB2312" pitchFamily="49" charset="-122"/>
            </a:endParaRPr>
          </a:p>
        </p:txBody>
      </p:sp>
      <p:sp>
        <p:nvSpPr>
          <p:cNvPr id="107525" name="椭圆 251908"/>
          <p:cNvSpPr>
            <a:spLocks noChangeArrowheads="1"/>
          </p:cNvSpPr>
          <p:nvPr/>
        </p:nvSpPr>
        <p:spPr bwMode="auto">
          <a:xfrm>
            <a:off x="6089650" y="2747963"/>
            <a:ext cx="446088" cy="415925"/>
          </a:xfrm>
          <a:prstGeom prst="ellipse">
            <a:avLst/>
          </a:prstGeom>
          <a:solidFill>
            <a:schemeClr val="bg1"/>
          </a:solidFill>
          <a:ln w="38100" cap="sq">
            <a:solidFill>
              <a:schemeClr val="tx1"/>
            </a:solidFill>
            <a:round/>
            <a:headEnd type="none" w="sm" len="sm"/>
            <a:tailEnd type="none" w="sm" len="sm"/>
          </a:ln>
        </p:spPr>
        <p:txBody>
          <a:bodyPr wrap="none" tIns="118800"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a:solidFill>
                  <a:schemeClr val="tx1"/>
                </a:solidFill>
                <a:ea typeface="楷体_GB2312" pitchFamily="49" charset="-122"/>
              </a:rPr>
              <a:t>*</a:t>
            </a:r>
            <a:endParaRPr lang="en-US" altLang="zh-CN" sz="2800">
              <a:solidFill>
                <a:schemeClr val="tx1"/>
              </a:solidFill>
              <a:ea typeface="楷体_GB2312" pitchFamily="49" charset="-122"/>
            </a:endParaRPr>
          </a:p>
        </p:txBody>
      </p:sp>
      <p:sp>
        <p:nvSpPr>
          <p:cNvPr id="107526" name="椭圆 251909"/>
          <p:cNvSpPr>
            <a:spLocks noChangeArrowheads="1"/>
          </p:cNvSpPr>
          <p:nvPr/>
        </p:nvSpPr>
        <p:spPr bwMode="auto">
          <a:xfrm>
            <a:off x="5062538" y="2820988"/>
            <a:ext cx="446087"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dirty="0">
                <a:solidFill>
                  <a:schemeClr val="tx1"/>
                </a:solidFill>
                <a:ea typeface="楷体_GB2312" pitchFamily="49" charset="-122"/>
              </a:rPr>
              <a:t>a</a:t>
            </a:r>
            <a:endParaRPr lang="en-US" altLang="zh-CN" sz="2800" dirty="0">
              <a:solidFill>
                <a:schemeClr val="tx1"/>
              </a:solidFill>
              <a:ea typeface="楷体_GB2312" pitchFamily="49" charset="-122"/>
            </a:endParaRPr>
          </a:p>
        </p:txBody>
      </p:sp>
      <p:sp>
        <p:nvSpPr>
          <p:cNvPr id="107527" name="椭圆 251910"/>
          <p:cNvSpPr>
            <a:spLocks noChangeArrowheads="1"/>
          </p:cNvSpPr>
          <p:nvPr/>
        </p:nvSpPr>
        <p:spPr bwMode="auto">
          <a:xfrm>
            <a:off x="7605713" y="1747838"/>
            <a:ext cx="446087"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a:solidFill>
                  <a:schemeClr val="tx1"/>
                </a:solidFill>
                <a:ea typeface="楷体_GB2312" pitchFamily="49" charset="-122"/>
              </a:rPr>
              <a:t>/</a:t>
            </a:r>
            <a:endParaRPr lang="en-US" altLang="zh-CN" sz="2800">
              <a:solidFill>
                <a:schemeClr val="tx1"/>
              </a:solidFill>
              <a:ea typeface="楷体_GB2312" pitchFamily="49" charset="-122"/>
            </a:endParaRPr>
          </a:p>
        </p:txBody>
      </p:sp>
      <p:sp>
        <p:nvSpPr>
          <p:cNvPr id="107528" name="椭圆 251911"/>
          <p:cNvSpPr>
            <a:spLocks noChangeArrowheads="1"/>
          </p:cNvSpPr>
          <p:nvPr/>
        </p:nvSpPr>
        <p:spPr bwMode="auto">
          <a:xfrm>
            <a:off x="5672138" y="3770313"/>
            <a:ext cx="446087"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a:solidFill>
                  <a:schemeClr val="tx1"/>
                </a:solidFill>
                <a:ea typeface="楷体_GB2312" pitchFamily="49" charset="-122"/>
              </a:rPr>
              <a:t>b</a:t>
            </a:r>
            <a:endParaRPr lang="en-US" altLang="zh-CN" sz="2800">
              <a:solidFill>
                <a:schemeClr val="tx1"/>
              </a:solidFill>
              <a:ea typeface="楷体_GB2312" pitchFamily="49" charset="-122"/>
            </a:endParaRPr>
          </a:p>
        </p:txBody>
      </p:sp>
      <p:sp>
        <p:nvSpPr>
          <p:cNvPr id="107529" name="椭圆 251912"/>
          <p:cNvSpPr>
            <a:spLocks noChangeArrowheads="1"/>
          </p:cNvSpPr>
          <p:nvPr/>
        </p:nvSpPr>
        <p:spPr bwMode="auto">
          <a:xfrm>
            <a:off x="6713538" y="3663950"/>
            <a:ext cx="446087"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a:solidFill>
                  <a:schemeClr val="tx1"/>
                </a:solidFill>
                <a:ea typeface="楷体_GB2312" pitchFamily="49" charset="-122"/>
              </a:rPr>
              <a:t>-</a:t>
            </a:r>
            <a:endParaRPr lang="en-US" altLang="zh-CN" sz="2800">
              <a:solidFill>
                <a:schemeClr val="tx1"/>
              </a:solidFill>
              <a:ea typeface="楷体_GB2312" pitchFamily="49" charset="-122"/>
            </a:endParaRPr>
          </a:p>
        </p:txBody>
      </p:sp>
      <p:sp>
        <p:nvSpPr>
          <p:cNvPr id="107530" name="椭圆 251913"/>
          <p:cNvSpPr>
            <a:spLocks noChangeArrowheads="1"/>
          </p:cNvSpPr>
          <p:nvPr/>
        </p:nvSpPr>
        <p:spPr bwMode="auto">
          <a:xfrm>
            <a:off x="7248525" y="4737100"/>
            <a:ext cx="446088"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a:solidFill>
                  <a:schemeClr val="tx1"/>
                </a:solidFill>
                <a:ea typeface="楷体_GB2312" pitchFamily="49" charset="-122"/>
              </a:rPr>
              <a:t>d</a:t>
            </a:r>
            <a:endParaRPr lang="en-US" altLang="zh-CN" sz="2800">
              <a:solidFill>
                <a:schemeClr val="tx1"/>
              </a:solidFill>
              <a:ea typeface="楷体_GB2312" pitchFamily="49" charset="-122"/>
            </a:endParaRPr>
          </a:p>
        </p:txBody>
      </p:sp>
      <p:sp>
        <p:nvSpPr>
          <p:cNvPr id="107531" name="椭圆 251914"/>
          <p:cNvSpPr>
            <a:spLocks noChangeArrowheads="1"/>
          </p:cNvSpPr>
          <p:nvPr/>
        </p:nvSpPr>
        <p:spPr bwMode="auto">
          <a:xfrm>
            <a:off x="6178550" y="4737100"/>
            <a:ext cx="446088"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a:solidFill>
                  <a:schemeClr val="tx1"/>
                </a:solidFill>
                <a:ea typeface="楷体_GB2312" pitchFamily="49" charset="-122"/>
              </a:rPr>
              <a:t>c</a:t>
            </a:r>
            <a:endParaRPr lang="en-US" altLang="zh-CN" sz="2800">
              <a:solidFill>
                <a:schemeClr val="tx1"/>
              </a:solidFill>
              <a:ea typeface="楷体_GB2312" pitchFamily="49" charset="-122"/>
            </a:endParaRPr>
          </a:p>
        </p:txBody>
      </p:sp>
      <p:sp>
        <p:nvSpPr>
          <p:cNvPr id="107532" name="椭圆 251915"/>
          <p:cNvSpPr>
            <a:spLocks noChangeArrowheads="1"/>
          </p:cNvSpPr>
          <p:nvPr/>
        </p:nvSpPr>
        <p:spPr bwMode="auto">
          <a:xfrm>
            <a:off x="8243888" y="2676525"/>
            <a:ext cx="446087"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a:solidFill>
                  <a:schemeClr val="tx1"/>
                </a:solidFill>
                <a:ea typeface="楷体_GB2312" pitchFamily="49" charset="-122"/>
              </a:rPr>
              <a:t>f</a:t>
            </a:r>
            <a:endParaRPr lang="en-US" altLang="zh-CN" sz="2800">
              <a:solidFill>
                <a:schemeClr val="tx1"/>
              </a:solidFill>
              <a:ea typeface="楷体_GB2312" pitchFamily="49" charset="-122"/>
            </a:endParaRPr>
          </a:p>
        </p:txBody>
      </p:sp>
      <p:sp>
        <p:nvSpPr>
          <p:cNvPr id="107533" name="椭圆 251916"/>
          <p:cNvSpPr>
            <a:spLocks noChangeArrowheads="1"/>
          </p:cNvSpPr>
          <p:nvPr/>
        </p:nvSpPr>
        <p:spPr bwMode="auto">
          <a:xfrm>
            <a:off x="7248525" y="2663825"/>
            <a:ext cx="446088" cy="415925"/>
          </a:xfrm>
          <a:prstGeom prst="ellipse">
            <a:avLst/>
          </a:prstGeom>
          <a:solidFill>
            <a:schemeClr val="bg1"/>
          </a:solidFill>
          <a:ln w="38100" cap="sq">
            <a:solidFill>
              <a:schemeClr val="tx1"/>
            </a:solidFill>
            <a:round/>
            <a:headEnd type="none" w="sm" len="sm"/>
            <a:tailEnd type="none" w="sm" len="sm"/>
          </a:ln>
        </p:spPr>
        <p:txBody>
          <a:bodyPr wrap="none" anchor="ct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gn="ctr"/>
            <a:r>
              <a:rPr lang="en-US" altLang="zh-CN" sz="2800">
                <a:solidFill>
                  <a:schemeClr val="tx1"/>
                </a:solidFill>
                <a:ea typeface="楷体_GB2312" pitchFamily="49" charset="-122"/>
              </a:rPr>
              <a:t>e</a:t>
            </a:r>
            <a:endParaRPr lang="en-US" altLang="zh-CN" sz="2800">
              <a:solidFill>
                <a:schemeClr val="tx1"/>
              </a:solidFill>
              <a:ea typeface="楷体_GB2312" pitchFamily="49" charset="-122"/>
            </a:endParaRPr>
          </a:p>
        </p:txBody>
      </p:sp>
      <p:sp>
        <p:nvSpPr>
          <p:cNvPr id="107534" name="直接连接符 251918"/>
          <p:cNvSpPr>
            <a:spLocks noChangeShapeType="1"/>
          </p:cNvSpPr>
          <p:nvPr/>
        </p:nvSpPr>
        <p:spPr bwMode="auto">
          <a:xfrm flipH="1">
            <a:off x="5287963" y="2247900"/>
            <a:ext cx="355600" cy="58261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7535" name="直接连接符 251919"/>
          <p:cNvSpPr>
            <a:spLocks noChangeShapeType="1"/>
          </p:cNvSpPr>
          <p:nvPr/>
        </p:nvSpPr>
        <p:spPr bwMode="auto">
          <a:xfrm>
            <a:off x="6000750" y="2247900"/>
            <a:ext cx="266700" cy="500063"/>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7536" name="直接连接符 251920"/>
          <p:cNvSpPr>
            <a:spLocks noChangeShapeType="1"/>
          </p:cNvSpPr>
          <p:nvPr/>
        </p:nvSpPr>
        <p:spPr bwMode="auto">
          <a:xfrm flipH="1">
            <a:off x="5911850" y="3163888"/>
            <a:ext cx="266700" cy="58261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7537" name="直接连接符 251921"/>
          <p:cNvSpPr>
            <a:spLocks noChangeShapeType="1"/>
          </p:cNvSpPr>
          <p:nvPr/>
        </p:nvSpPr>
        <p:spPr bwMode="auto">
          <a:xfrm>
            <a:off x="6446838" y="3163888"/>
            <a:ext cx="355600" cy="50006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7538" name="直接连接符 251922"/>
          <p:cNvSpPr>
            <a:spLocks noChangeShapeType="1"/>
          </p:cNvSpPr>
          <p:nvPr/>
        </p:nvSpPr>
        <p:spPr bwMode="auto">
          <a:xfrm>
            <a:off x="7070725" y="4079875"/>
            <a:ext cx="357188" cy="66675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7539" name="直接连接符 251923"/>
          <p:cNvSpPr>
            <a:spLocks noChangeShapeType="1"/>
          </p:cNvSpPr>
          <p:nvPr/>
        </p:nvSpPr>
        <p:spPr bwMode="auto">
          <a:xfrm flipH="1">
            <a:off x="6446838" y="4079875"/>
            <a:ext cx="355600" cy="66675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7540" name="直接连接符 251924"/>
          <p:cNvSpPr>
            <a:spLocks noChangeShapeType="1"/>
          </p:cNvSpPr>
          <p:nvPr/>
        </p:nvSpPr>
        <p:spPr bwMode="auto">
          <a:xfrm>
            <a:off x="6981825" y="1163638"/>
            <a:ext cx="712788" cy="5842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7541" name="直接连接符 251925"/>
          <p:cNvSpPr>
            <a:spLocks noChangeShapeType="1"/>
          </p:cNvSpPr>
          <p:nvPr/>
        </p:nvSpPr>
        <p:spPr bwMode="auto">
          <a:xfrm flipH="1">
            <a:off x="7427913" y="2163763"/>
            <a:ext cx="266700" cy="50006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7542" name="直接连接符 251926"/>
          <p:cNvSpPr>
            <a:spLocks noChangeShapeType="1"/>
          </p:cNvSpPr>
          <p:nvPr/>
        </p:nvSpPr>
        <p:spPr bwMode="auto">
          <a:xfrm>
            <a:off x="8051800" y="2081213"/>
            <a:ext cx="446088" cy="582612"/>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51906">
                                            <p:txEl>
                                              <p:pRg st="2" end="2"/>
                                            </p:txEl>
                                          </p:spTgt>
                                        </p:tgtEl>
                                        <p:attrNameLst>
                                          <p:attrName>style.visibility</p:attrName>
                                        </p:attrNameLst>
                                      </p:cBhvr>
                                      <p:to>
                                        <p:strVal val="visible"/>
                                      </p:to>
                                    </p:set>
                                    <p:animEffect transition="in" filter="diamond(in)">
                                      <p:cBhvr>
                                        <p:cTn id="7" dur="2000"/>
                                        <p:tgtEl>
                                          <p:spTgt spid="25190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51906">
                                            <p:txEl>
                                              <p:pRg st="3" end="3"/>
                                            </p:txEl>
                                          </p:spTgt>
                                        </p:tgtEl>
                                        <p:attrNameLst>
                                          <p:attrName>style.visibility</p:attrName>
                                        </p:attrNameLst>
                                      </p:cBhvr>
                                      <p:to>
                                        <p:strVal val="visible"/>
                                      </p:to>
                                    </p:set>
                                    <p:animEffect transition="in" filter="box(in)">
                                      <p:cBhvr>
                                        <p:cTn id="12" dur="500"/>
                                        <p:tgtEl>
                                          <p:spTgt spid="25190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51906">
                                            <p:txEl>
                                              <p:pRg st="4" end="4"/>
                                            </p:txEl>
                                          </p:spTgt>
                                        </p:tgtEl>
                                        <p:attrNameLst>
                                          <p:attrName>style.visibility</p:attrName>
                                        </p:attrNameLst>
                                      </p:cBhvr>
                                      <p:to>
                                        <p:strVal val="visible"/>
                                      </p:to>
                                    </p:set>
                                    <p:animEffect transition="in" filter="box(in)">
                                      <p:cBhvr>
                                        <p:cTn id="17" dur="500"/>
                                        <p:tgtEl>
                                          <p:spTgt spid="25190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51906">
                                            <p:txEl>
                                              <p:pRg st="5" end="5"/>
                                            </p:txEl>
                                          </p:spTgt>
                                        </p:tgtEl>
                                        <p:attrNameLst>
                                          <p:attrName>style.visibility</p:attrName>
                                        </p:attrNameLst>
                                      </p:cBhvr>
                                      <p:to>
                                        <p:strVal val="visible"/>
                                      </p:to>
                                    </p:set>
                                    <p:animEffect transition="in" filter="diamond(in)">
                                      <p:cBhvr>
                                        <p:cTn id="22" dur="2000"/>
                                        <p:tgtEl>
                                          <p:spTgt spid="25190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251906">
                                            <p:txEl>
                                              <p:pRg st="6" end="6"/>
                                            </p:txEl>
                                          </p:spTgt>
                                        </p:tgtEl>
                                        <p:attrNameLst>
                                          <p:attrName>style.visibility</p:attrName>
                                        </p:attrNameLst>
                                      </p:cBhvr>
                                      <p:to>
                                        <p:strVal val="visible"/>
                                      </p:to>
                                    </p:set>
                                    <p:animEffect transition="in" filter="diamond(in)">
                                      <p:cBhvr>
                                        <p:cTn id="27" dur="2000"/>
                                        <p:tgtEl>
                                          <p:spTgt spid="25190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251906">
                                            <p:txEl>
                                              <p:pRg st="7" end="7"/>
                                            </p:txEl>
                                          </p:spTgt>
                                        </p:tgtEl>
                                        <p:attrNameLst>
                                          <p:attrName>style.visibility</p:attrName>
                                        </p:attrNameLst>
                                      </p:cBhvr>
                                      <p:to>
                                        <p:strVal val="visible"/>
                                      </p:to>
                                    </p:set>
                                    <p:animEffect transition="in" filter="diamond(in)">
                                      <p:cBhvr>
                                        <p:cTn id="32" dur="2000"/>
                                        <p:tgtEl>
                                          <p:spTgt spid="25190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251906">
                                            <p:txEl>
                                              <p:pRg st="8" end="8"/>
                                            </p:txEl>
                                          </p:spTgt>
                                        </p:tgtEl>
                                        <p:attrNameLst>
                                          <p:attrName>style.visibility</p:attrName>
                                        </p:attrNameLst>
                                      </p:cBhvr>
                                      <p:to>
                                        <p:strVal val="visible"/>
                                      </p:to>
                                    </p:set>
                                    <p:animEffect transition="in" filter="diamond(in)">
                                      <p:cBhvr>
                                        <p:cTn id="37" dur="2000"/>
                                        <p:tgtEl>
                                          <p:spTgt spid="2519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59632" y="836712"/>
            <a:ext cx="6552728" cy="3672840"/>
          </a:xfrm>
          <a:prstGeom prst="rect">
            <a:avLst/>
          </a:prstGeom>
        </p:spPr>
        <p:txBody>
          <a:bodyPr wrap="square">
            <a:spAutoFit/>
          </a:bodyPr>
          <a:lstStyle/>
          <a:p>
            <a:pPr>
              <a:spcBef>
                <a:spcPct val="45000"/>
              </a:spcBef>
            </a:pPr>
            <a:r>
              <a:rPr lang="en-US" altLang="zh-CN" dirty="0">
                <a:solidFill>
                  <a:srgbClr val="FF0000"/>
                </a:solidFill>
              </a:rPr>
              <a:t>(</a:t>
            </a:r>
            <a:r>
              <a:rPr lang="en-US" altLang="zh-CN" dirty="0" err="1">
                <a:solidFill>
                  <a:srgbClr val="FF0000"/>
                </a:solidFill>
              </a:rPr>
              <a:t>a+b</a:t>
            </a:r>
            <a:r>
              <a:rPr lang="en-US" altLang="zh-CN" dirty="0">
                <a:solidFill>
                  <a:srgbClr val="FF0000"/>
                </a:solidFill>
              </a:rPr>
              <a:t>*(c-d)-e/f</a:t>
            </a:r>
            <a:r>
              <a:rPr lang="en-US" altLang="zh-CN" dirty="0" smtClean="0">
                <a:solidFill>
                  <a:srgbClr val="FF0000"/>
                </a:solidFill>
              </a:rPr>
              <a:t>)</a:t>
            </a:r>
            <a:endParaRPr lang="en-US" altLang="zh-CN" dirty="0" smtClean="0">
              <a:solidFill>
                <a:srgbClr val="FF0000"/>
              </a:solidFill>
            </a:endParaRPr>
          </a:p>
          <a:p>
            <a:pPr>
              <a:spcBef>
                <a:spcPct val="45000"/>
              </a:spcBef>
            </a:pPr>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a:t>
            </a:r>
            <a:r>
              <a:rPr lang="en-US" altLang="zh-CN" dirty="0" err="1" smtClean="0">
                <a:solidFill>
                  <a:srgbClr val="FF0000"/>
                </a:solidFill>
              </a:rPr>
              <a:t>a+b</a:t>
            </a:r>
            <a:r>
              <a:rPr lang="en-US" altLang="zh-CN" dirty="0" smtClean="0">
                <a:solidFill>
                  <a:srgbClr val="FF0000"/>
                </a:solidFill>
              </a:rPr>
              <a:t>*(cd-)-e/f                   (1) </a:t>
            </a:r>
            <a:r>
              <a:rPr lang="en-US" altLang="zh-CN" dirty="0" err="1">
                <a:solidFill>
                  <a:srgbClr val="FF0000"/>
                </a:solidFill>
              </a:rPr>
              <a:t>a+b</a:t>
            </a:r>
            <a:r>
              <a:rPr lang="en-US" altLang="zh-CN" dirty="0" smtClean="0">
                <a:solidFill>
                  <a:srgbClr val="FF0000"/>
                </a:solidFill>
              </a:rPr>
              <a:t>*(</a:t>
            </a:r>
            <a:r>
              <a:rPr lang="en-US" altLang="zh-CN" dirty="0">
                <a:solidFill>
                  <a:srgbClr val="FF0000"/>
                </a:solidFill>
              </a:rPr>
              <a:t>-</a:t>
            </a:r>
            <a:r>
              <a:rPr lang="en-US" altLang="zh-CN" dirty="0" smtClean="0">
                <a:solidFill>
                  <a:srgbClr val="FF0000"/>
                </a:solidFill>
              </a:rPr>
              <a:t>cd)-</a:t>
            </a:r>
            <a:r>
              <a:rPr lang="en-US" altLang="zh-CN" dirty="0">
                <a:solidFill>
                  <a:srgbClr val="FF0000"/>
                </a:solidFill>
              </a:rPr>
              <a:t>e/f </a:t>
            </a:r>
            <a:endParaRPr lang="en-US" altLang="zh-CN" dirty="0" smtClean="0">
              <a:solidFill>
                <a:srgbClr val="FF0000"/>
              </a:solidFill>
            </a:endParaRPr>
          </a:p>
          <a:p>
            <a:pPr marL="457200" indent="-457200">
              <a:spcBef>
                <a:spcPct val="45000"/>
              </a:spcBef>
              <a:buAutoNum type="arabicParenBoth" startAt="2"/>
            </a:pPr>
            <a:r>
              <a:rPr lang="en-US" altLang="zh-CN" dirty="0" smtClean="0">
                <a:solidFill>
                  <a:srgbClr val="FF0000"/>
                </a:solidFill>
              </a:rPr>
              <a:t>a+(b(cd-)*)-</a:t>
            </a:r>
            <a:r>
              <a:rPr lang="en-US" altLang="zh-CN" dirty="0" err="1" smtClean="0">
                <a:solidFill>
                  <a:srgbClr val="FF0000"/>
                </a:solidFill>
              </a:rPr>
              <a:t>ef</a:t>
            </a:r>
            <a:r>
              <a:rPr lang="en-US" altLang="zh-CN" dirty="0" smtClean="0">
                <a:solidFill>
                  <a:srgbClr val="FF0000"/>
                </a:solidFill>
              </a:rPr>
              <a:t>/                    (2) a+(*b(-cd))-/</a:t>
            </a:r>
            <a:r>
              <a:rPr lang="en-US" altLang="zh-CN" dirty="0" err="1" smtClean="0">
                <a:solidFill>
                  <a:srgbClr val="FF0000"/>
                </a:solidFill>
              </a:rPr>
              <a:t>ef</a:t>
            </a:r>
            <a:endParaRPr lang="en-US" altLang="zh-CN" dirty="0" smtClean="0">
              <a:solidFill>
                <a:srgbClr val="FF0000"/>
              </a:solidFill>
            </a:endParaRPr>
          </a:p>
          <a:p>
            <a:pPr marL="457200" indent="-457200">
              <a:spcBef>
                <a:spcPct val="45000"/>
              </a:spcBef>
              <a:buAutoNum type="arabicParenBoth" startAt="2"/>
            </a:pPr>
            <a:r>
              <a:rPr lang="en-US" altLang="zh-CN" dirty="0" smtClean="0">
                <a:solidFill>
                  <a:srgbClr val="FF0000"/>
                </a:solidFill>
              </a:rPr>
              <a:t>   (a(b(cd-)*)+)-</a:t>
            </a:r>
            <a:r>
              <a:rPr lang="en-US" altLang="zh-CN" dirty="0" err="1" smtClean="0">
                <a:solidFill>
                  <a:srgbClr val="FF0000"/>
                </a:solidFill>
              </a:rPr>
              <a:t>ef</a:t>
            </a:r>
            <a:r>
              <a:rPr lang="en-US" altLang="zh-CN" dirty="0" smtClean="0">
                <a:solidFill>
                  <a:srgbClr val="FF0000"/>
                </a:solidFill>
              </a:rPr>
              <a:t>/</a:t>
            </a:r>
            <a:endParaRPr lang="en-US" altLang="zh-CN" dirty="0" smtClean="0">
              <a:solidFill>
                <a:srgbClr val="FF0000"/>
              </a:solidFill>
            </a:endParaRPr>
          </a:p>
          <a:p>
            <a:pPr marL="457200" indent="-457200">
              <a:spcBef>
                <a:spcPct val="45000"/>
              </a:spcBef>
              <a:buAutoNum type="arabicParenBoth" startAt="2"/>
            </a:pPr>
            <a:r>
              <a:rPr lang="en-US" altLang="zh-CN" dirty="0" smtClean="0">
                <a:solidFill>
                  <a:srgbClr val="FF0000"/>
                </a:solidFill>
              </a:rPr>
              <a:t>(</a:t>
            </a:r>
            <a:r>
              <a:rPr lang="en-US" altLang="zh-CN" dirty="0">
                <a:solidFill>
                  <a:srgbClr val="FF0000"/>
                </a:solidFill>
              </a:rPr>
              <a:t>a(b(cd-</a:t>
            </a:r>
            <a:r>
              <a:rPr lang="en-US" altLang="zh-CN" dirty="0" smtClean="0">
                <a:solidFill>
                  <a:srgbClr val="FF0000"/>
                </a:solidFill>
              </a:rPr>
              <a:t>)*)+)</a:t>
            </a:r>
            <a:r>
              <a:rPr lang="en-US" altLang="zh-CN" dirty="0">
                <a:solidFill>
                  <a:srgbClr val="FF0000"/>
                </a:solidFill>
              </a:rPr>
              <a:t> </a:t>
            </a:r>
            <a:r>
              <a:rPr lang="en-US" altLang="zh-CN" dirty="0" err="1">
                <a:solidFill>
                  <a:srgbClr val="FF0000"/>
                </a:solidFill>
              </a:rPr>
              <a:t>ef</a:t>
            </a:r>
            <a:r>
              <a:rPr lang="en-US" altLang="zh-CN" dirty="0" smtClean="0">
                <a:solidFill>
                  <a:srgbClr val="FF0000"/>
                </a:solidFill>
              </a:rPr>
              <a:t>/-</a:t>
            </a:r>
            <a:endParaRPr lang="en-US" altLang="zh-CN" dirty="0" smtClean="0">
              <a:solidFill>
                <a:srgbClr val="FF0000"/>
              </a:solidFill>
            </a:endParaRPr>
          </a:p>
          <a:p>
            <a:pPr marL="457200" indent="-457200">
              <a:spcBef>
                <a:spcPct val="45000"/>
              </a:spcBef>
              <a:buAutoNum type="arabicParenBoth" startAt="2"/>
            </a:pPr>
            <a:r>
              <a:rPr lang="en-US" altLang="zh-CN" dirty="0">
                <a:solidFill>
                  <a:srgbClr val="FF0000"/>
                </a:solidFill>
              </a:rPr>
              <a:t> </a:t>
            </a:r>
            <a:r>
              <a:rPr lang="en-US" altLang="zh-CN" dirty="0" smtClean="0">
                <a:solidFill>
                  <a:srgbClr val="FF0000"/>
                </a:solidFill>
              </a:rPr>
              <a:t> </a:t>
            </a:r>
            <a:r>
              <a:rPr lang="en-US" altLang="zh-CN" dirty="0" err="1" smtClean="0">
                <a:solidFill>
                  <a:srgbClr val="FF0000"/>
                </a:solidFill>
              </a:rPr>
              <a:t>abcd</a:t>
            </a:r>
            <a:r>
              <a:rPr lang="en-US" altLang="zh-CN" dirty="0" smtClean="0">
                <a:solidFill>
                  <a:srgbClr val="FF0000"/>
                </a:solidFill>
              </a:rPr>
              <a:t>-*+</a:t>
            </a:r>
            <a:r>
              <a:rPr lang="en-US" altLang="zh-CN" dirty="0" err="1" smtClean="0">
                <a:solidFill>
                  <a:srgbClr val="FF0000"/>
                </a:solidFill>
              </a:rPr>
              <a:t>ef</a:t>
            </a:r>
            <a:r>
              <a:rPr lang="en-US" altLang="zh-CN" dirty="0" smtClean="0">
                <a:solidFill>
                  <a:srgbClr val="FF0000"/>
                </a:solidFill>
              </a:rPr>
              <a:t>/-</a:t>
            </a:r>
            <a:endParaRPr lang="en-US" altLang="zh-CN" dirty="0">
              <a:solidFill>
                <a:srgbClr val="FF0000"/>
              </a:solidFill>
            </a:endParaRPr>
          </a:p>
          <a:p>
            <a:pPr>
              <a:spcBef>
                <a:spcPct val="45000"/>
              </a:spcBef>
            </a:pPr>
            <a:endParaRPr lang="en-US" altLang="zh-CN"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文本框 120833"/>
          <p:cNvSpPr txBox="1">
            <a:spLocks noChangeArrowheads="1"/>
          </p:cNvSpPr>
          <p:nvPr/>
        </p:nvSpPr>
        <p:spPr bwMode="auto">
          <a:xfrm>
            <a:off x="1115617" y="764704"/>
            <a:ext cx="8028384" cy="493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3333FF"/>
                </a:solidFill>
                <a:latin typeface="Times New Roman" panose="02020603050405020304" pitchFamily="18" charset="0"/>
                <a:ea typeface="宋体" panose="02010600030101010101" pitchFamily="2" charset="-122"/>
              </a:defRPr>
            </a:lvl1pPr>
            <a:lvl2pPr>
              <a:defRPr sz="2400" b="1">
                <a:solidFill>
                  <a:srgbClr val="3333FF"/>
                </a:solidFill>
                <a:latin typeface="Times New Roman" panose="02020603050405020304" pitchFamily="18" charset="0"/>
                <a:ea typeface="宋体" panose="02010600030101010101" pitchFamily="2" charset="-122"/>
              </a:defRPr>
            </a:lvl2pPr>
            <a:lvl3pPr>
              <a:defRPr sz="2400" b="1">
                <a:solidFill>
                  <a:srgbClr val="3333FF"/>
                </a:solidFill>
                <a:latin typeface="Times New Roman" panose="02020603050405020304" pitchFamily="18" charset="0"/>
                <a:ea typeface="宋体" panose="02010600030101010101" pitchFamily="2" charset="-122"/>
              </a:defRPr>
            </a:lvl3pPr>
            <a:lvl4pPr>
              <a:defRPr sz="2400" b="1">
                <a:solidFill>
                  <a:srgbClr val="3333FF"/>
                </a:solidFill>
                <a:latin typeface="Times New Roman" panose="02020603050405020304" pitchFamily="18" charset="0"/>
                <a:ea typeface="宋体" panose="02010600030101010101" pitchFamily="2" charset="-122"/>
              </a:defRPr>
            </a:lvl4pPr>
            <a:lvl5pPr>
              <a:defRPr sz="2400" b="1">
                <a:solidFill>
                  <a:srgbClr val="3333FF"/>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rgbClr val="3333FF"/>
                </a:solidFill>
                <a:latin typeface="Times New Roman" panose="02020603050405020304" pitchFamily="18" charset="0"/>
                <a:ea typeface="宋体" panose="02010600030101010101" pitchFamily="2" charset="-122"/>
              </a:defRPr>
            </a:lvl9pPr>
          </a:lstStyle>
          <a:p>
            <a:pPr>
              <a:lnSpc>
                <a:spcPct val="120000"/>
              </a:lnSpc>
              <a:spcBef>
                <a:spcPct val="50000"/>
              </a:spcBef>
            </a:pPr>
            <a:r>
              <a:rPr lang="zh-CN" altLang="en-US" dirty="0" smtClean="0">
                <a:ea typeface="楷体_GB2312" pitchFamily="49" charset="-122"/>
              </a:rPr>
              <a:t>算术表达式：</a:t>
            </a:r>
            <a:r>
              <a:rPr lang="en-US" altLang="zh-CN" dirty="0" err="1" smtClean="0">
                <a:ea typeface="楷体_GB2312" pitchFamily="49" charset="-122"/>
              </a:rPr>
              <a:t>a+b</a:t>
            </a:r>
            <a:r>
              <a:rPr lang="en-US" altLang="zh-CN" dirty="0" smtClean="0">
                <a:ea typeface="楷体_GB2312" pitchFamily="49" charset="-122"/>
              </a:rPr>
              <a:t>*</a:t>
            </a:r>
            <a:r>
              <a:rPr lang="zh-CN" altLang="en-US" dirty="0" smtClean="0">
                <a:ea typeface="楷体_GB2312" pitchFamily="49" charset="-122"/>
              </a:rPr>
              <a:t>（</a:t>
            </a:r>
            <a:r>
              <a:rPr lang="en-US" altLang="zh-CN" dirty="0">
                <a:ea typeface="楷体_GB2312" pitchFamily="49" charset="-122"/>
              </a:rPr>
              <a:t>c-d</a:t>
            </a:r>
            <a:r>
              <a:rPr lang="zh-CN" altLang="en-US" dirty="0" smtClean="0">
                <a:ea typeface="楷体_GB2312" pitchFamily="49" charset="-122"/>
              </a:rPr>
              <a:t>）</a:t>
            </a:r>
            <a:r>
              <a:rPr lang="en-US" altLang="zh-CN" dirty="0" smtClean="0">
                <a:ea typeface="楷体_GB2312" pitchFamily="49" charset="-122"/>
              </a:rPr>
              <a:t>-e/f</a:t>
            </a:r>
            <a:endParaRPr lang="en-US" altLang="zh-CN" dirty="0">
              <a:ea typeface="楷体_GB2312" pitchFamily="49" charset="-122"/>
            </a:endParaRPr>
          </a:p>
          <a:p>
            <a:pPr>
              <a:lnSpc>
                <a:spcPct val="120000"/>
              </a:lnSpc>
              <a:spcBef>
                <a:spcPct val="50000"/>
              </a:spcBef>
            </a:pPr>
            <a:r>
              <a:rPr lang="zh-CN" altLang="en-US" dirty="0" smtClean="0">
                <a:solidFill>
                  <a:srgbClr val="FF0000"/>
                </a:solidFill>
                <a:ea typeface="楷体_GB2312" pitchFamily="49" charset="-122"/>
              </a:rPr>
              <a:t>波兰式  （前缀</a:t>
            </a:r>
            <a:r>
              <a:rPr lang="zh-CN" altLang="en-US" dirty="0">
                <a:solidFill>
                  <a:srgbClr val="FF0000"/>
                </a:solidFill>
                <a:ea typeface="楷体_GB2312" pitchFamily="49" charset="-122"/>
              </a:rPr>
              <a:t>表达式</a:t>
            </a:r>
            <a:r>
              <a:rPr lang="zh-CN" altLang="en-US" dirty="0" smtClean="0">
                <a:solidFill>
                  <a:srgbClr val="FF0000"/>
                </a:solidFill>
                <a:ea typeface="楷体_GB2312" pitchFamily="49" charset="-122"/>
              </a:rPr>
              <a:t>）</a:t>
            </a:r>
            <a:endParaRPr lang="en-US" altLang="zh-CN" dirty="0" smtClean="0">
              <a:solidFill>
                <a:srgbClr val="FF0000"/>
              </a:solidFill>
              <a:ea typeface="楷体_GB2312" pitchFamily="49" charset="-122"/>
            </a:endParaRPr>
          </a:p>
          <a:p>
            <a:pPr>
              <a:lnSpc>
                <a:spcPct val="120000"/>
              </a:lnSpc>
              <a:spcBef>
                <a:spcPct val="50000"/>
              </a:spcBef>
            </a:pPr>
            <a:r>
              <a:rPr lang="en-US" altLang="zh-CN" dirty="0">
                <a:ea typeface="楷体_GB2312" pitchFamily="49" charset="-122"/>
              </a:rPr>
              <a:t>-+a*b-cd/</a:t>
            </a:r>
            <a:r>
              <a:rPr lang="en-US" altLang="zh-CN" dirty="0" err="1">
                <a:ea typeface="楷体_GB2312" pitchFamily="49" charset="-122"/>
              </a:rPr>
              <a:t>ef</a:t>
            </a:r>
            <a:endParaRPr lang="en-US" altLang="zh-CN" dirty="0">
              <a:ea typeface="楷体_GB2312" pitchFamily="49" charset="-122"/>
            </a:endParaRPr>
          </a:p>
          <a:p>
            <a:pPr>
              <a:lnSpc>
                <a:spcPct val="120000"/>
              </a:lnSpc>
              <a:spcBef>
                <a:spcPct val="50000"/>
              </a:spcBef>
            </a:pPr>
            <a:r>
              <a:rPr lang="zh-CN" altLang="en-US" dirty="0" smtClean="0">
                <a:solidFill>
                  <a:srgbClr val="FF0000"/>
                </a:solidFill>
                <a:ea typeface="楷体_GB2312" pitchFamily="49" charset="-122"/>
              </a:rPr>
              <a:t>中缀表达式</a:t>
            </a:r>
            <a:endParaRPr lang="en-US" altLang="zh-CN" dirty="0" smtClean="0">
              <a:solidFill>
                <a:srgbClr val="FF0000"/>
              </a:solidFill>
              <a:ea typeface="楷体_GB2312" pitchFamily="49" charset="-122"/>
            </a:endParaRPr>
          </a:p>
          <a:p>
            <a:pPr>
              <a:lnSpc>
                <a:spcPct val="120000"/>
              </a:lnSpc>
              <a:spcBef>
                <a:spcPct val="50000"/>
              </a:spcBef>
            </a:pPr>
            <a:r>
              <a:rPr lang="en-US" altLang="zh-CN" dirty="0" err="1">
                <a:ea typeface="楷体_GB2312" pitchFamily="49" charset="-122"/>
              </a:rPr>
              <a:t>a+b</a:t>
            </a:r>
            <a:r>
              <a:rPr lang="en-US" altLang="zh-CN" dirty="0">
                <a:ea typeface="楷体_GB2312" pitchFamily="49" charset="-122"/>
              </a:rPr>
              <a:t>*c-d-e/f</a:t>
            </a:r>
            <a:endParaRPr lang="en-US" altLang="zh-CN" dirty="0">
              <a:ea typeface="楷体_GB2312" pitchFamily="49" charset="-122"/>
            </a:endParaRPr>
          </a:p>
          <a:p>
            <a:pPr>
              <a:lnSpc>
                <a:spcPct val="120000"/>
              </a:lnSpc>
              <a:spcBef>
                <a:spcPct val="50000"/>
              </a:spcBef>
            </a:pPr>
            <a:r>
              <a:rPr lang="zh-CN" altLang="en-US" dirty="0" smtClean="0">
                <a:solidFill>
                  <a:srgbClr val="FF0000"/>
                </a:solidFill>
                <a:ea typeface="楷体_GB2312" pitchFamily="49" charset="-122"/>
              </a:rPr>
              <a:t>逆</a:t>
            </a:r>
            <a:r>
              <a:rPr lang="zh-CN" altLang="en-US" dirty="0">
                <a:solidFill>
                  <a:srgbClr val="FF0000"/>
                </a:solidFill>
                <a:ea typeface="楷体_GB2312" pitchFamily="49" charset="-122"/>
              </a:rPr>
              <a:t>波兰式 （</a:t>
            </a:r>
            <a:r>
              <a:rPr lang="zh-CN" altLang="en-US" dirty="0" smtClean="0">
                <a:solidFill>
                  <a:srgbClr val="FF0000"/>
                </a:solidFill>
                <a:ea typeface="楷体_GB2312" pitchFamily="49" charset="-122"/>
              </a:rPr>
              <a:t>后缀表达式）</a:t>
            </a:r>
            <a:endParaRPr lang="en-US" altLang="zh-CN" dirty="0" smtClean="0">
              <a:solidFill>
                <a:srgbClr val="FF0000"/>
              </a:solidFill>
              <a:ea typeface="楷体_GB2312" pitchFamily="49" charset="-122"/>
            </a:endParaRPr>
          </a:p>
          <a:p>
            <a:pPr>
              <a:lnSpc>
                <a:spcPct val="120000"/>
              </a:lnSpc>
              <a:spcBef>
                <a:spcPct val="50000"/>
              </a:spcBef>
            </a:pPr>
            <a:r>
              <a:rPr lang="zh-CN" altLang="en-US" dirty="0">
                <a:solidFill>
                  <a:schemeClr val="tx1"/>
                </a:solidFill>
                <a:ea typeface="楷体_GB2312" pitchFamily="49" charset="-122"/>
              </a:rPr>
              <a:t> </a:t>
            </a:r>
            <a:r>
              <a:rPr lang="en-US" altLang="zh-CN" dirty="0" err="1">
                <a:ea typeface="楷体_GB2312" pitchFamily="49" charset="-122"/>
              </a:rPr>
              <a:t>abcd</a:t>
            </a:r>
            <a:r>
              <a:rPr lang="en-US" altLang="zh-CN" dirty="0">
                <a:ea typeface="楷体_GB2312" pitchFamily="49" charset="-122"/>
              </a:rPr>
              <a:t>-*+</a:t>
            </a:r>
            <a:r>
              <a:rPr lang="en-US" altLang="zh-CN" dirty="0" err="1">
                <a:ea typeface="楷体_GB2312" pitchFamily="49" charset="-122"/>
              </a:rPr>
              <a:t>ef</a:t>
            </a:r>
            <a:r>
              <a:rPr lang="en-US" altLang="zh-CN" dirty="0" smtClean="0">
                <a:ea typeface="楷体_GB2312" pitchFamily="49" charset="-122"/>
              </a:rPr>
              <a:t>/-</a:t>
            </a:r>
            <a:endParaRPr lang="en-US" altLang="zh-CN" dirty="0" smtClean="0">
              <a:ea typeface="楷体_GB2312" pitchFamily="49" charset="-122"/>
            </a:endParaRPr>
          </a:p>
          <a:p>
            <a:pPr>
              <a:lnSpc>
                <a:spcPct val="120000"/>
              </a:lnSpc>
              <a:spcBef>
                <a:spcPct val="50000"/>
              </a:spcBef>
            </a:pPr>
            <a:endParaRPr lang="zh-CN" altLang="en-US" dirty="0">
              <a:ea typeface="楷体_GB2312" pitchFamily="49"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071538" y="500042"/>
            <a:ext cx="4000528" cy="51911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kumimoji="1" lang="en-US" altLang="zh-CN"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6.1.5 </a:t>
            </a:r>
            <a:r>
              <a:rPr kumimoji="1"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树的基本运算</a:t>
            </a:r>
            <a:endParaRPr kumimoji="1"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0723" name="Text Box 3"/>
          <p:cNvSpPr txBox="1">
            <a:spLocks noChangeArrowheads="1"/>
          </p:cNvSpPr>
          <p:nvPr/>
        </p:nvSpPr>
        <p:spPr bwMode="auto">
          <a:xfrm>
            <a:off x="1428728" y="1500174"/>
            <a:ext cx="3714776" cy="461665"/>
          </a:xfrm>
          <a:prstGeom prst="rect">
            <a:avLst/>
          </a:prstGeom>
          <a:noFill/>
          <a:ln w="9525">
            <a:noFill/>
            <a:miter lim="800000"/>
          </a:ln>
        </p:spPr>
        <p:txBody>
          <a:bodyPr wrap="square">
            <a:spAutoFit/>
          </a:bodyPr>
          <a:lstStyle/>
          <a:p>
            <a:pPr algn="just">
              <a:lnSpc>
                <a:spcPct val="120000"/>
              </a:lnSpc>
              <a:spcBef>
                <a:spcPct val="50000"/>
              </a:spcBef>
            </a:pPr>
            <a:r>
              <a:rPr kumimoji="1" lang="zh-CN" altLang="en-US" sz="2000" smtClean="0">
                <a:solidFill>
                  <a:srgbClr val="0000FF"/>
                </a:solidFill>
                <a:ea typeface="楷体" panose="02010609060101010101" pitchFamily="49" charset="-122"/>
                <a:cs typeface="Times New Roman" panose="02020603050405020304" pitchFamily="18" charset="0"/>
              </a:rPr>
              <a:t>树</a:t>
            </a:r>
            <a:r>
              <a:rPr kumimoji="1" lang="zh-CN" altLang="en-US" sz="2000" dirty="0">
                <a:solidFill>
                  <a:srgbClr val="0000FF"/>
                </a:solidFill>
                <a:ea typeface="楷体" panose="02010609060101010101" pitchFamily="49" charset="-122"/>
                <a:cs typeface="Times New Roman" panose="02020603050405020304" pitchFamily="18" charset="0"/>
              </a:rPr>
              <a:t>的运算主要分为三大</a:t>
            </a:r>
            <a:r>
              <a:rPr kumimoji="1" lang="zh-CN" altLang="en-US" sz="2000">
                <a:solidFill>
                  <a:srgbClr val="0000FF"/>
                </a:solidFill>
                <a:ea typeface="楷体" panose="02010609060101010101" pitchFamily="49" charset="-122"/>
                <a:cs typeface="Times New Roman" panose="02020603050405020304" pitchFamily="18" charset="0"/>
              </a:rPr>
              <a:t>类</a:t>
            </a:r>
            <a:r>
              <a:rPr kumimoji="1" lang="zh-CN" altLang="en-US" sz="2000" smtClean="0">
                <a:solidFill>
                  <a:srgbClr val="0000FF"/>
                </a:solidFill>
                <a:ea typeface="楷体" panose="02010609060101010101" pitchFamily="49" charset="-122"/>
                <a:cs typeface="Times New Roman" panose="02020603050405020304" pitchFamily="18" charset="0"/>
              </a:rPr>
              <a:t>：</a:t>
            </a:r>
            <a:endParaRPr kumimoji="1" lang="zh-CN" altLang="en-US" sz="2000" dirty="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1500166" y="2285992"/>
            <a:ext cx="7215238" cy="2246769"/>
          </a:xfrm>
          <a:prstGeom prst="rect">
            <a:avLst/>
          </a:prstGeom>
          <a:noFill/>
        </p:spPr>
        <p:txBody>
          <a:bodyPr wrap="square" rtlCol="0">
            <a:spAutoFit/>
          </a:bodyPr>
          <a:lstStyle/>
          <a:p>
            <a:pPr marL="457200" indent="-457200" algn="just">
              <a:lnSpc>
                <a:spcPct val="120000"/>
              </a:lnSpc>
              <a:spcBef>
                <a:spcPct val="50000"/>
              </a:spcBef>
              <a:buBlip>
                <a:blip r:embed="rId1"/>
              </a:buBlip>
            </a:pPr>
            <a:r>
              <a:rPr kumimoji="1" lang="zh-CN" altLang="en-US" sz="2000" smtClean="0">
                <a:solidFill>
                  <a:srgbClr val="FF0000"/>
                </a:solidFill>
                <a:ea typeface="楷体" panose="02010609060101010101" pitchFamily="49" charset="-122"/>
                <a:cs typeface="Times New Roman" panose="02020603050405020304" pitchFamily="18" charset="0"/>
              </a:rPr>
              <a:t>查找</a:t>
            </a:r>
            <a:r>
              <a:rPr kumimoji="1" lang="zh-CN" altLang="en-US" sz="2000" smtClean="0">
                <a:solidFill>
                  <a:srgbClr val="0000FF"/>
                </a:solidFill>
                <a:ea typeface="楷体" panose="02010609060101010101" pitchFamily="49" charset="-122"/>
                <a:cs typeface="Times New Roman" panose="02020603050405020304" pitchFamily="18" charset="0"/>
              </a:rPr>
              <a:t>满足某种特定关系的结点，如寻找当前结点的双亲结点等；</a:t>
            </a:r>
            <a:endParaRPr kumimoji="1" lang="zh-CN" altLang="en-US" sz="2000" smtClean="0">
              <a:solidFill>
                <a:srgbClr val="0000FF"/>
              </a:solidFill>
              <a:ea typeface="楷体" panose="02010609060101010101" pitchFamily="49" charset="-122"/>
              <a:cs typeface="Times New Roman" panose="02020603050405020304" pitchFamily="18" charset="0"/>
            </a:endParaRPr>
          </a:p>
          <a:p>
            <a:pPr marL="457200" indent="-457200" algn="just">
              <a:lnSpc>
                <a:spcPct val="120000"/>
              </a:lnSpc>
              <a:spcBef>
                <a:spcPct val="50000"/>
              </a:spcBef>
              <a:buBlip>
                <a:blip r:embed="rId1"/>
              </a:buBlip>
            </a:pPr>
            <a:r>
              <a:rPr kumimoji="1" lang="zh-CN" altLang="en-US" sz="2000" smtClean="0">
                <a:solidFill>
                  <a:srgbClr val="FF0000"/>
                </a:solidFill>
                <a:ea typeface="楷体" panose="02010609060101010101" pitchFamily="49" charset="-122"/>
                <a:cs typeface="Times New Roman" panose="02020603050405020304" pitchFamily="18" charset="0"/>
              </a:rPr>
              <a:t>插入或删除</a:t>
            </a:r>
            <a:r>
              <a:rPr kumimoji="1" lang="zh-CN" altLang="en-US" sz="2000" smtClean="0">
                <a:solidFill>
                  <a:srgbClr val="0000FF"/>
                </a:solidFill>
                <a:ea typeface="楷体" panose="02010609060101010101" pitchFamily="49" charset="-122"/>
                <a:cs typeface="Times New Roman" panose="02020603050405020304" pitchFamily="18" charset="0"/>
              </a:rPr>
              <a:t>某个结点，如在树的当前结点上插入一个新结点或删除当前结点的第</a:t>
            </a:r>
            <a:r>
              <a:rPr kumimoji="1" lang="en-US" altLang="zh-CN" sz="2000" i="1" smtClean="0">
                <a:solidFill>
                  <a:srgbClr val="0000FF"/>
                </a:solidFill>
                <a:ea typeface="楷体" panose="02010609060101010101" pitchFamily="49" charset="-122"/>
                <a:cs typeface="Times New Roman" panose="02020603050405020304" pitchFamily="18" charset="0"/>
              </a:rPr>
              <a:t>i</a:t>
            </a:r>
            <a:r>
              <a:rPr kumimoji="1" lang="zh-CN" altLang="en-US" sz="2000" smtClean="0">
                <a:solidFill>
                  <a:srgbClr val="0000FF"/>
                </a:solidFill>
                <a:ea typeface="楷体" panose="02010609060101010101" pitchFamily="49" charset="-122"/>
                <a:cs typeface="Times New Roman" panose="02020603050405020304" pitchFamily="18" charset="0"/>
              </a:rPr>
              <a:t>个孩子结点等；</a:t>
            </a:r>
            <a:endParaRPr kumimoji="1" lang="zh-CN" altLang="en-US" sz="2000" smtClean="0">
              <a:solidFill>
                <a:srgbClr val="0000FF"/>
              </a:solidFill>
              <a:ea typeface="楷体" panose="02010609060101010101" pitchFamily="49" charset="-122"/>
              <a:cs typeface="Times New Roman" panose="02020603050405020304" pitchFamily="18" charset="0"/>
            </a:endParaRPr>
          </a:p>
          <a:p>
            <a:pPr marL="457200" indent="-457200" algn="just">
              <a:lnSpc>
                <a:spcPct val="120000"/>
              </a:lnSpc>
              <a:spcBef>
                <a:spcPct val="50000"/>
              </a:spcBef>
              <a:buBlip>
                <a:blip r:embed="rId1"/>
              </a:buBlip>
            </a:pPr>
            <a:r>
              <a:rPr kumimoji="1" lang="zh-CN" altLang="en-US" sz="2000" smtClean="0">
                <a:solidFill>
                  <a:srgbClr val="FF0000"/>
                </a:solidFill>
                <a:ea typeface="楷体" panose="02010609060101010101" pitchFamily="49" charset="-122"/>
                <a:cs typeface="Times New Roman" panose="02020603050405020304" pitchFamily="18" charset="0"/>
              </a:rPr>
              <a:t>遍历</a:t>
            </a:r>
            <a:r>
              <a:rPr kumimoji="1" lang="zh-CN" altLang="en-US" sz="2000" smtClean="0">
                <a:solidFill>
                  <a:srgbClr val="0000FF"/>
                </a:solidFill>
                <a:ea typeface="楷体" panose="02010609060101010101" pitchFamily="49" charset="-122"/>
                <a:cs typeface="Times New Roman" panose="02020603050405020304" pitchFamily="18" charset="0"/>
              </a:rPr>
              <a:t>树中每个结点。</a:t>
            </a:r>
            <a:endParaRPr lang="zh-CN" altLang="en-US" sz="2000">
              <a:solidFill>
                <a:srgbClr val="0000FF"/>
              </a:solidFill>
            </a:endParaRPr>
          </a:p>
        </p:txBody>
      </p:sp>
      <p:sp>
        <p:nvSpPr>
          <p:cNvPr id="6" name="TextBox 5"/>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71538" y="1142984"/>
            <a:ext cx="7500990" cy="1436162"/>
          </a:xfrm>
          <a:prstGeom prst="rect">
            <a:avLst/>
          </a:prstGeom>
          <a:noFill/>
          <a:ln w="9525">
            <a:noFill/>
            <a:miter lim="800000"/>
          </a:ln>
        </p:spPr>
        <p:txBody>
          <a:bodyPr wrap="square">
            <a:spAutoFit/>
          </a:bodyPr>
          <a:lstStyle/>
          <a:p>
            <a:pPr algn="just">
              <a:lnSpc>
                <a:spcPts val="3200"/>
              </a:lnSpc>
              <a:spcBef>
                <a:spcPct val="50000"/>
              </a:spcBef>
            </a:pP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的遍历运算是指按某种方式访问树中的每一个结点且每一个结点只被访问一次。</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just">
              <a:lnSpc>
                <a:spcPts val="3200"/>
              </a:lnSpc>
              <a:spcBef>
                <a:spcPct val="50000"/>
              </a:spcBef>
            </a:pP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以下三种遍历方法：</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747" name="Text Box 3"/>
          <p:cNvSpPr txBox="1">
            <a:spLocks noChangeArrowheads="1"/>
          </p:cNvSpPr>
          <p:nvPr/>
        </p:nvSpPr>
        <p:spPr bwMode="auto">
          <a:xfrm>
            <a:off x="1285852" y="500042"/>
            <a:ext cx="2100252" cy="43088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kumimoji="1"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树的遍历</a:t>
            </a:r>
            <a:endParaRPr kumimoji="1" lang="zh-CN" altLang="en-US" sz="22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1748" name="Text Box 4"/>
          <p:cNvSpPr txBox="1">
            <a:spLocks noChangeArrowheads="1"/>
          </p:cNvSpPr>
          <p:nvPr/>
        </p:nvSpPr>
        <p:spPr bwMode="auto">
          <a:xfrm>
            <a:off x="1928794" y="2857496"/>
            <a:ext cx="2232025" cy="1235916"/>
          </a:xfrm>
          <a:prstGeom prst="rect">
            <a:avLst/>
          </a:prstGeom>
          <a:noFill/>
          <a:ln w="9525">
            <a:noFill/>
            <a:miter lim="800000"/>
          </a:ln>
        </p:spPr>
        <p:txBody>
          <a:bodyPr>
            <a:spAutoFit/>
          </a:bodyPr>
          <a:lstStyle/>
          <a:p>
            <a:pPr marL="457200" indent="-457200">
              <a:lnSpc>
                <a:spcPct val="130000"/>
              </a:lnSpc>
              <a:buBlip>
                <a:blip r:embed="rId1"/>
              </a:buBlip>
            </a:pPr>
            <a:r>
              <a:rPr kumimoji="1" lang="en-US" altLang="zh-CN" sz="2000" dirty="0">
                <a:solidFill>
                  <a:srgbClr val="0000FF"/>
                </a:solidFill>
                <a:latin typeface="仿宋" panose="02010609060101010101" pitchFamily="49" charset="-122"/>
                <a:ea typeface="仿宋" panose="02010609060101010101" pitchFamily="49" charset="-122"/>
                <a:cs typeface="Consolas" panose="020B0609020204030204" pitchFamily="49" charset="0"/>
              </a:rPr>
              <a:t> </a:t>
            </a:r>
            <a:r>
              <a:rPr kumimoji="1"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先根遍历</a:t>
            </a:r>
            <a:endParaRPr kumimoji="1"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a:p>
            <a:pPr marL="457200" indent="-457200">
              <a:lnSpc>
                <a:spcPct val="130000"/>
              </a:lnSpc>
              <a:buBlip>
                <a:blip r:embed="rId1"/>
              </a:buBlip>
            </a:pPr>
            <a:r>
              <a:rPr kumimoji="1"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 后根遍历</a:t>
            </a:r>
            <a:endParaRPr kumimoji="1"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a:p>
            <a:pPr marL="457200" indent="-457200">
              <a:lnSpc>
                <a:spcPct val="130000"/>
              </a:lnSpc>
              <a:buBlip>
                <a:blip r:embed="rId1"/>
              </a:buBlip>
            </a:pPr>
            <a:r>
              <a:rPr kumimoji="1"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 层次遍历</a:t>
            </a:r>
            <a:endParaRPr lang="zh-CN" altLang="en-US" sz="2000" b="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31749" name="Text Box 5"/>
          <p:cNvSpPr txBox="1">
            <a:spLocks noChangeArrowheads="1"/>
          </p:cNvSpPr>
          <p:nvPr/>
        </p:nvSpPr>
        <p:spPr bwMode="auto">
          <a:xfrm>
            <a:off x="1643042" y="4500570"/>
            <a:ext cx="5357850" cy="400110"/>
          </a:xfrm>
          <a:prstGeom prst="rect">
            <a:avLst/>
          </a:prstGeom>
          <a:noFill/>
          <a:ln w="9525">
            <a:noFill/>
            <a:miter lim="800000"/>
          </a:ln>
        </p:spPr>
        <p:txBody>
          <a:bodyPr wrap="square">
            <a:spAutoFit/>
          </a:bodyPr>
          <a:lstStyle/>
          <a:p>
            <a:pPr>
              <a:spcBef>
                <a:spcPct val="50000"/>
              </a:spcBef>
            </a:pPr>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注意：</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先根和后根遍历算法都是递归的。</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Text Box 3"/>
          <p:cNvSpPr txBox="1">
            <a:spLocks noChangeArrowheads="1"/>
          </p:cNvSpPr>
          <p:nvPr/>
        </p:nvSpPr>
        <p:spPr bwMode="auto">
          <a:xfrm>
            <a:off x="1285852" y="914400"/>
            <a:ext cx="1811338" cy="400110"/>
          </a:xfrm>
          <a:prstGeom prst="rect">
            <a:avLst/>
          </a:prstGeom>
          <a:noFill/>
          <a:ln w="12700" cap="sq">
            <a:noFill/>
            <a:miter lim="800000"/>
            <a:headEnd type="none" w="sm" len="sm"/>
            <a:tailEnd type="none" w="sm" len="sm"/>
          </a:ln>
        </p:spPr>
        <p:txBody>
          <a:bodyPr>
            <a:spAutoFit/>
          </a:bodyPr>
          <a:lstStyle/>
          <a:p>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先根遍历</a:t>
            </a:r>
            <a:r>
              <a:rPr kumimoji="1"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endParaRPr kumimoji="1" lang="en-US" altLang="zh-CN" sz="2000" b="0"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778" name="Rectangle 4"/>
          <p:cNvSpPr>
            <a:spLocks noChangeArrowheads="1"/>
          </p:cNvSpPr>
          <p:nvPr/>
        </p:nvSpPr>
        <p:spPr bwMode="auto">
          <a:xfrm>
            <a:off x="1581185" y="1500174"/>
            <a:ext cx="7205657" cy="430887"/>
          </a:xfrm>
          <a:prstGeom prst="rect">
            <a:avLst/>
          </a:prstGeom>
          <a:noFill/>
          <a:ln w="12700" cap="sq">
            <a:noFill/>
            <a:miter lim="800000"/>
            <a:headEnd type="none" w="sm" len="sm"/>
            <a:tailEnd type="none" w="sm" len="sm"/>
          </a:ln>
        </p:spPr>
        <p:txBody>
          <a:bodyPr wrap="square">
            <a:spAutoFit/>
          </a:bodyPr>
          <a:lstStyle/>
          <a:p>
            <a:pPr>
              <a:lnSpc>
                <a:spcPct val="110000"/>
              </a:lnSpc>
            </a:pP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若树</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不空，则先访问根结点，然后依次先根遍历各棵子树。</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2775" name="Text Box 6"/>
          <p:cNvSpPr txBox="1">
            <a:spLocks noChangeArrowheads="1"/>
          </p:cNvSpPr>
          <p:nvPr/>
        </p:nvSpPr>
        <p:spPr bwMode="auto">
          <a:xfrm>
            <a:off x="1285852" y="2324100"/>
            <a:ext cx="1882775" cy="400110"/>
          </a:xfrm>
          <a:prstGeom prst="rect">
            <a:avLst/>
          </a:prstGeom>
          <a:noFill/>
          <a:ln w="12700" cap="sq">
            <a:noFill/>
            <a:miter lim="800000"/>
            <a:headEnd type="none" w="sm" len="sm"/>
            <a:tailEnd type="none" w="sm" len="sm"/>
          </a:ln>
        </p:spPr>
        <p:txBody>
          <a:bodyPr>
            <a:spAutoFit/>
          </a:bodyPr>
          <a:lstStyle/>
          <a:p>
            <a:r>
              <a:rPr kumimoji="1"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后根遍历</a:t>
            </a:r>
            <a:r>
              <a:rPr kumimoji="1"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endParaRPr kumimoji="1"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776" name="Rectangle 7"/>
          <p:cNvSpPr>
            <a:spLocks noChangeArrowheads="1"/>
          </p:cNvSpPr>
          <p:nvPr/>
        </p:nvSpPr>
        <p:spPr bwMode="auto">
          <a:xfrm>
            <a:off x="1581185" y="2855237"/>
            <a:ext cx="7205657" cy="430887"/>
          </a:xfrm>
          <a:prstGeom prst="rect">
            <a:avLst/>
          </a:prstGeom>
          <a:noFill/>
          <a:ln w="12700" cap="sq">
            <a:noFill/>
            <a:miter lim="800000"/>
            <a:headEnd type="none" w="sm" len="sm"/>
            <a:tailEnd type="none" w="sm" len="sm"/>
          </a:ln>
        </p:spPr>
        <p:txBody>
          <a:bodyPr wrap="square">
            <a:spAutoFit/>
          </a:bodyPr>
          <a:lstStyle/>
          <a:p>
            <a:pPr>
              <a:lnSpc>
                <a:spcPct val="110000"/>
              </a:lnSpc>
            </a:pP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若树</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不空，则先依次后根遍历各棵子树，然后访问根结点。</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2773" name="Text Box 9"/>
          <p:cNvSpPr txBox="1">
            <a:spLocks noChangeArrowheads="1"/>
          </p:cNvSpPr>
          <p:nvPr/>
        </p:nvSpPr>
        <p:spPr bwMode="auto">
          <a:xfrm>
            <a:off x="1285852" y="3763963"/>
            <a:ext cx="1882775" cy="400110"/>
          </a:xfrm>
          <a:prstGeom prst="rect">
            <a:avLst/>
          </a:prstGeom>
          <a:noFill/>
          <a:ln w="12700" cap="sq">
            <a:noFill/>
            <a:miter lim="800000"/>
            <a:headEnd type="none" w="sm" len="sm"/>
            <a:tailEnd type="none" w="sm" len="sm"/>
          </a:ln>
        </p:spPr>
        <p:txBody>
          <a:bodyPr>
            <a:spAutoFit/>
          </a:bodyPr>
          <a:lstStyle/>
          <a:p>
            <a:r>
              <a:rPr kumimoji="1"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层次</a:t>
            </a:r>
            <a:r>
              <a:rPr kumimoji="1"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遍历</a:t>
            </a:r>
            <a:r>
              <a:rPr kumimoji="1"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endParaRPr kumimoji="1"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32774" name="Rectangle 10"/>
          <p:cNvSpPr>
            <a:spLocks noChangeArrowheads="1"/>
          </p:cNvSpPr>
          <p:nvPr/>
        </p:nvSpPr>
        <p:spPr bwMode="auto">
          <a:xfrm>
            <a:off x="1581185" y="4359162"/>
            <a:ext cx="6419839" cy="430887"/>
          </a:xfrm>
          <a:prstGeom prst="rect">
            <a:avLst/>
          </a:prstGeom>
          <a:noFill/>
          <a:ln w="12700" cap="sq">
            <a:noFill/>
            <a:miter lim="800000"/>
            <a:headEnd type="none" w="sm" len="sm"/>
            <a:tailEnd type="none" w="sm" len="sm"/>
          </a:ln>
        </p:spPr>
        <p:txBody>
          <a:bodyPr wrap="square">
            <a:spAutoFit/>
          </a:bodyPr>
          <a:lstStyle/>
          <a:p>
            <a:pPr>
              <a:lnSpc>
                <a:spcPct val="110000"/>
              </a:lnSpc>
            </a:pP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若树</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不空，则自上而下自左至右访问树中每个结点。</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32776" grpId="0"/>
      <p:bldP spid="32773" grpId="0"/>
      <p:bldP spid="3277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noChangeAspect="1"/>
          </p:cNvGrpSpPr>
          <p:nvPr/>
        </p:nvGrpSpPr>
        <p:grpSpPr bwMode="auto">
          <a:xfrm>
            <a:off x="1500166" y="1603384"/>
            <a:ext cx="2800350" cy="3040062"/>
            <a:chOff x="3395" y="384"/>
            <a:chExt cx="2206" cy="2395"/>
          </a:xfrm>
        </p:grpSpPr>
        <p:sp>
          <p:nvSpPr>
            <p:cNvPr id="33804" name="Freeform 3"/>
            <p:cNvSpPr>
              <a:spLocks noChangeAspect="1"/>
            </p:cNvSpPr>
            <p:nvPr/>
          </p:nvSpPr>
          <p:spPr bwMode="auto">
            <a:xfrm>
              <a:off x="4377" y="653"/>
              <a:ext cx="2" cy="284"/>
            </a:xfrm>
            <a:custGeom>
              <a:avLst/>
              <a:gdLst>
                <a:gd name="T0" fmla="*/ 0 w 2"/>
                <a:gd name="T1" fmla="*/ 0 h 284"/>
                <a:gd name="T2" fmla="*/ 2 w 2"/>
                <a:gd name="T3" fmla="*/ 284 h 284"/>
                <a:gd name="T4" fmla="*/ 0 60000 65536"/>
                <a:gd name="T5" fmla="*/ 0 60000 65536"/>
                <a:gd name="T6" fmla="*/ 0 w 2"/>
                <a:gd name="T7" fmla="*/ 0 h 284"/>
                <a:gd name="T8" fmla="*/ 2 w 2"/>
                <a:gd name="T9" fmla="*/ 284 h 284"/>
              </a:gdLst>
              <a:ahLst/>
              <a:cxnLst>
                <a:cxn ang="T4">
                  <a:pos x="T0" y="T1"/>
                </a:cxn>
                <a:cxn ang="T5">
                  <a:pos x="T2" y="T3"/>
                </a:cxn>
              </a:cxnLst>
              <a:rect l="T6" t="T7" r="T8" b="T9"/>
              <a:pathLst>
                <a:path w="2" h="284">
                  <a:moveTo>
                    <a:pt x="0" y="0"/>
                  </a:moveTo>
                  <a:lnTo>
                    <a:pt x="2" y="284"/>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05" name="Oval 4"/>
            <p:cNvSpPr>
              <a:spLocks noChangeAspect="1" noChangeArrowheads="1"/>
            </p:cNvSpPr>
            <p:nvPr/>
          </p:nvSpPr>
          <p:spPr bwMode="auto">
            <a:xfrm>
              <a:off x="4241" y="384"/>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A</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06" name="Oval 5"/>
            <p:cNvSpPr>
              <a:spLocks noChangeAspect="1" noChangeArrowheads="1"/>
            </p:cNvSpPr>
            <p:nvPr/>
          </p:nvSpPr>
          <p:spPr bwMode="auto">
            <a:xfrm>
              <a:off x="3672"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B</a:t>
              </a:r>
              <a:endPar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07" name="Oval 6"/>
            <p:cNvSpPr>
              <a:spLocks noChangeAspect="1" noChangeArrowheads="1"/>
            </p:cNvSpPr>
            <p:nvPr/>
          </p:nvSpPr>
          <p:spPr bwMode="auto">
            <a:xfrm>
              <a:off x="4240"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C</a:t>
              </a:r>
              <a:endPar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08" name="Oval 7"/>
            <p:cNvSpPr>
              <a:spLocks noChangeAspect="1" noChangeArrowheads="1"/>
            </p:cNvSpPr>
            <p:nvPr/>
          </p:nvSpPr>
          <p:spPr bwMode="auto">
            <a:xfrm>
              <a:off x="4864"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D</a:t>
              </a:r>
              <a:endPar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09" name="Oval 8"/>
            <p:cNvSpPr>
              <a:spLocks noChangeAspect="1" noChangeArrowheads="1"/>
            </p:cNvSpPr>
            <p:nvPr/>
          </p:nvSpPr>
          <p:spPr bwMode="auto">
            <a:xfrm>
              <a:off x="3395"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E</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10" name="Oval 9"/>
            <p:cNvSpPr>
              <a:spLocks noChangeAspect="1" noChangeArrowheads="1"/>
            </p:cNvSpPr>
            <p:nvPr/>
          </p:nvSpPr>
          <p:spPr bwMode="auto">
            <a:xfrm>
              <a:off x="3923"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F</a:t>
              </a:r>
              <a:endPar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11" name="Oval 10"/>
            <p:cNvSpPr>
              <a:spLocks noChangeAspect="1" noChangeArrowheads="1"/>
            </p:cNvSpPr>
            <p:nvPr/>
          </p:nvSpPr>
          <p:spPr bwMode="auto">
            <a:xfrm>
              <a:off x="4875"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rPr>
                <a:t>G</a:t>
              </a:r>
              <a:endParaRPr lang="en-US" altLang="zh-CN" sz="1800" i="1" dirty="0">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12" name="Oval 11"/>
            <p:cNvSpPr>
              <a:spLocks noChangeAspect="1" noChangeArrowheads="1"/>
            </p:cNvSpPr>
            <p:nvPr/>
          </p:nvSpPr>
          <p:spPr bwMode="auto">
            <a:xfrm>
              <a:off x="4869" y="1988"/>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H</a:t>
              </a:r>
              <a:endPar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13" name="Oval 12"/>
            <p:cNvSpPr>
              <a:spLocks noChangeAspect="1" noChangeArrowheads="1"/>
            </p:cNvSpPr>
            <p:nvPr/>
          </p:nvSpPr>
          <p:spPr bwMode="auto">
            <a:xfrm>
              <a:off x="4878"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J</a:t>
              </a:r>
              <a:endPar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14" name="Oval 13"/>
            <p:cNvSpPr>
              <a:spLocks noChangeAspect="1" noChangeArrowheads="1"/>
            </p:cNvSpPr>
            <p:nvPr/>
          </p:nvSpPr>
          <p:spPr bwMode="auto">
            <a:xfrm>
              <a:off x="4468"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I</a:t>
              </a:r>
              <a:endPar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15" name="Oval 14"/>
            <p:cNvSpPr>
              <a:spLocks noChangeAspect="1" noChangeArrowheads="1"/>
            </p:cNvSpPr>
            <p:nvPr/>
          </p:nvSpPr>
          <p:spPr bwMode="auto">
            <a:xfrm>
              <a:off x="5329"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rPr>
                <a:t>K</a:t>
              </a:r>
              <a:endParaRPr lang="en-US" altLang="zh-CN" sz="1800" i="1">
                <a:solidFill>
                  <a:srgbClr val="0000FF"/>
                </a:solidFill>
                <a:latin typeface="Consolas" panose="020B0609020204030204" pitchFamily="49" charset="0"/>
                <a:ea typeface="宋体" panose="02010600030101010101" pitchFamily="2" charset="-122"/>
                <a:cs typeface="Consolas" panose="020B0609020204030204" pitchFamily="49" charset="0"/>
              </a:endParaRPr>
            </a:p>
          </p:txBody>
        </p:sp>
        <p:sp>
          <p:nvSpPr>
            <p:cNvPr id="33816" name="Freeform 15"/>
            <p:cNvSpPr>
              <a:spLocks noChangeAspect="1"/>
            </p:cNvSpPr>
            <p:nvPr/>
          </p:nvSpPr>
          <p:spPr bwMode="auto">
            <a:xfrm>
              <a:off x="3865" y="569"/>
              <a:ext cx="382" cy="382"/>
            </a:xfrm>
            <a:custGeom>
              <a:avLst/>
              <a:gdLst>
                <a:gd name="T0" fmla="*/ 382 w 382"/>
                <a:gd name="T1" fmla="*/ 0 h 382"/>
                <a:gd name="T2" fmla="*/ 0 w 382"/>
                <a:gd name="T3" fmla="*/ 382 h 382"/>
                <a:gd name="T4" fmla="*/ 0 60000 65536"/>
                <a:gd name="T5" fmla="*/ 0 60000 65536"/>
                <a:gd name="T6" fmla="*/ 0 w 382"/>
                <a:gd name="T7" fmla="*/ 0 h 382"/>
                <a:gd name="T8" fmla="*/ 382 w 382"/>
                <a:gd name="T9" fmla="*/ 382 h 382"/>
              </a:gdLst>
              <a:ahLst/>
              <a:cxnLst>
                <a:cxn ang="T4">
                  <a:pos x="T0" y="T1"/>
                </a:cxn>
                <a:cxn ang="T5">
                  <a:pos x="T2" y="T3"/>
                </a:cxn>
              </a:cxnLst>
              <a:rect l="T6" t="T7" r="T8" b="T9"/>
              <a:pathLst>
                <a:path w="382" h="382">
                  <a:moveTo>
                    <a:pt x="382" y="0"/>
                  </a:moveTo>
                  <a:lnTo>
                    <a:pt x="0" y="38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17" name="Freeform 16"/>
            <p:cNvSpPr>
              <a:spLocks noChangeAspect="1"/>
            </p:cNvSpPr>
            <p:nvPr/>
          </p:nvSpPr>
          <p:spPr bwMode="auto">
            <a:xfrm>
              <a:off x="4511" y="555"/>
              <a:ext cx="402" cy="410"/>
            </a:xfrm>
            <a:custGeom>
              <a:avLst/>
              <a:gdLst>
                <a:gd name="T0" fmla="*/ 0 w 402"/>
                <a:gd name="T1" fmla="*/ 0 h 410"/>
                <a:gd name="T2" fmla="*/ 402 w 402"/>
                <a:gd name="T3" fmla="*/ 410 h 410"/>
                <a:gd name="T4" fmla="*/ 0 60000 65536"/>
                <a:gd name="T5" fmla="*/ 0 60000 65536"/>
                <a:gd name="T6" fmla="*/ 0 w 402"/>
                <a:gd name="T7" fmla="*/ 0 h 410"/>
                <a:gd name="T8" fmla="*/ 402 w 402"/>
                <a:gd name="T9" fmla="*/ 410 h 410"/>
              </a:gdLst>
              <a:ahLst/>
              <a:cxnLst>
                <a:cxn ang="T4">
                  <a:pos x="T0" y="T1"/>
                </a:cxn>
                <a:cxn ang="T5">
                  <a:pos x="T2" y="T3"/>
                </a:cxn>
              </a:cxnLst>
              <a:rect l="T6" t="T7" r="T8" b="T9"/>
              <a:pathLst>
                <a:path w="402" h="410">
                  <a:moveTo>
                    <a:pt x="0" y="0"/>
                  </a:moveTo>
                  <a:lnTo>
                    <a:pt x="402" y="410"/>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18" name="Freeform 17"/>
            <p:cNvSpPr>
              <a:spLocks noChangeAspect="1"/>
            </p:cNvSpPr>
            <p:nvPr/>
          </p:nvSpPr>
          <p:spPr bwMode="auto">
            <a:xfrm>
              <a:off x="3553" y="1180"/>
              <a:ext cx="146" cy="312"/>
            </a:xfrm>
            <a:custGeom>
              <a:avLst/>
              <a:gdLst>
                <a:gd name="T0" fmla="*/ 146 w 146"/>
                <a:gd name="T1" fmla="*/ 0 h 312"/>
                <a:gd name="T2" fmla="*/ 0 w 146"/>
                <a:gd name="T3" fmla="*/ 312 h 312"/>
                <a:gd name="T4" fmla="*/ 0 60000 65536"/>
                <a:gd name="T5" fmla="*/ 0 60000 65536"/>
                <a:gd name="T6" fmla="*/ 0 w 146"/>
                <a:gd name="T7" fmla="*/ 0 h 312"/>
                <a:gd name="T8" fmla="*/ 146 w 146"/>
                <a:gd name="T9" fmla="*/ 312 h 312"/>
              </a:gdLst>
              <a:ahLst/>
              <a:cxnLst>
                <a:cxn ang="T4">
                  <a:pos x="T0" y="T1"/>
                </a:cxn>
                <a:cxn ang="T5">
                  <a:pos x="T2" y="T3"/>
                </a:cxn>
              </a:cxnLst>
              <a:rect l="T6" t="T7" r="T8" b="T9"/>
              <a:pathLst>
                <a:path w="146" h="312">
                  <a:moveTo>
                    <a:pt x="146" y="0"/>
                  </a:moveTo>
                  <a:lnTo>
                    <a:pt x="0" y="31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19" name="Freeform 18"/>
            <p:cNvSpPr>
              <a:spLocks noChangeAspect="1"/>
            </p:cNvSpPr>
            <p:nvPr/>
          </p:nvSpPr>
          <p:spPr bwMode="auto">
            <a:xfrm>
              <a:off x="3900" y="1180"/>
              <a:ext cx="139" cy="298"/>
            </a:xfrm>
            <a:custGeom>
              <a:avLst/>
              <a:gdLst>
                <a:gd name="T0" fmla="*/ 0 w 139"/>
                <a:gd name="T1" fmla="*/ 0 h 298"/>
                <a:gd name="T2" fmla="*/ 139 w 139"/>
                <a:gd name="T3" fmla="*/ 298 h 298"/>
                <a:gd name="T4" fmla="*/ 0 60000 65536"/>
                <a:gd name="T5" fmla="*/ 0 60000 65536"/>
                <a:gd name="T6" fmla="*/ 0 w 139"/>
                <a:gd name="T7" fmla="*/ 0 h 298"/>
                <a:gd name="T8" fmla="*/ 139 w 139"/>
                <a:gd name="T9" fmla="*/ 298 h 298"/>
              </a:gdLst>
              <a:ahLst/>
              <a:cxnLst>
                <a:cxn ang="T4">
                  <a:pos x="T0" y="T1"/>
                </a:cxn>
                <a:cxn ang="T5">
                  <a:pos x="T2" y="T3"/>
                </a:cxn>
              </a:cxnLst>
              <a:rect l="T6" t="T7" r="T8" b="T9"/>
              <a:pathLst>
                <a:path w="139" h="298">
                  <a:moveTo>
                    <a:pt x="0" y="0"/>
                  </a:moveTo>
                  <a:lnTo>
                    <a:pt x="139" y="298"/>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20" name="Freeform 19"/>
            <p:cNvSpPr>
              <a:spLocks noChangeAspect="1"/>
            </p:cNvSpPr>
            <p:nvPr/>
          </p:nvSpPr>
          <p:spPr bwMode="auto">
            <a:xfrm>
              <a:off x="5004" y="1229"/>
              <a:ext cx="8" cy="256"/>
            </a:xfrm>
            <a:custGeom>
              <a:avLst/>
              <a:gdLst>
                <a:gd name="T0" fmla="*/ 8 w 8"/>
                <a:gd name="T1" fmla="*/ 0 h 256"/>
                <a:gd name="T2" fmla="*/ 0 w 8"/>
                <a:gd name="T3" fmla="*/ 256 h 256"/>
                <a:gd name="T4" fmla="*/ 0 60000 65536"/>
                <a:gd name="T5" fmla="*/ 0 60000 65536"/>
                <a:gd name="T6" fmla="*/ 0 w 8"/>
                <a:gd name="T7" fmla="*/ 0 h 256"/>
                <a:gd name="T8" fmla="*/ 8 w 8"/>
                <a:gd name="T9" fmla="*/ 256 h 256"/>
              </a:gdLst>
              <a:ahLst/>
              <a:cxnLst>
                <a:cxn ang="T4">
                  <a:pos x="T0" y="T1"/>
                </a:cxn>
                <a:cxn ang="T5">
                  <a:pos x="T2" y="T3"/>
                </a:cxn>
              </a:cxnLst>
              <a:rect l="T6" t="T7" r="T8" b="T9"/>
              <a:pathLst>
                <a:path w="8" h="256">
                  <a:moveTo>
                    <a:pt x="8" y="0"/>
                  </a:moveTo>
                  <a:lnTo>
                    <a:pt x="0" y="256"/>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21" name="Freeform 20"/>
            <p:cNvSpPr>
              <a:spLocks noChangeAspect="1"/>
            </p:cNvSpPr>
            <p:nvPr/>
          </p:nvSpPr>
          <p:spPr bwMode="auto">
            <a:xfrm>
              <a:off x="5011" y="1749"/>
              <a:ext cx="3" cy="239"/>
            </a:xfrm>
            <a:custGeom>
              <a:avLst/>
              <a:gdLst>
                <a:gd name="T0" fmla="*/ 0 w 3"/>
                <a:gd name="T1" fmla="*/ 0 h 239"/>
                <a:gd name="T2" fmla="*/ 3 w 3"/>
                <a:gd name="T3" fmla="*/ 239 h 239"/>
                <a:gd name="T4" fmla="*/ 0 60000 65536"/>
                <a:gd name="T5" fmla="*/ 0 60000 65536"/>
                <a:gd name="T6" fmla="*/ 0 w 3"/>
                <a:gd name="T7" fmla="*/ 0 h 239"/>
                <a:gd name="T8" fmla="*/ 3 w 3"/>
                <a:gd name="T9" fmla="*/ 239 h 239"/>
              </a:gdLst>
              <a:ahLst/>
              <a:cxnLst>
                <a:cxn ang="T4">
                  <a:pos x="T0" y="T1"/>
                </a:cxn>
                <a:cxn ang="T5">
                  <a:pos x="T2" y="T3"/>
                </a:cxn>
              </a:cxnLst>
              <a:rect l="T6" t="T7" r="T8" b="T9"/>
              <a:pathLst>
                <a:path w="3" h="239">
                  <a:moveTo>
                    <a:pt x="0" y="0"/>
                  </a:moveTo>
                  <a:lnTo>
                    <a:pt x="3" y="239"/>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22" name="Freeform 21"/>
            <p:cNvSpPr>
              <a:spLocks noChangeAspect="1"/>
            </p:cNvSpPr>
            <p:nvPr/>
          </p:nvSpPr>
          <p:spPr bwMode="auto">
            <a:xfrm>
              <a:off x="5011" y="2255"/>
              <a:ext cx="2" cy="252"/>
            </a:xfrm>
            <a:custGeom>
              <a:avLst/>
              <a:gdLst>
                <a:gd name="T0" fmla="*/ 0 w 2"/>
                <a:gd name="T1" fmla="*/ 0 h 252"/>
                <a:gd name="T2" fmla="*/ 2 w 2"/>
                <a:gd name="T3" fmla="*/ 252 h 252"/>
                <a:gd name="T4" fmla="*/ 0 60000 65536"/>
                <a:gd name="T5" fmla="*/ 0 60000 65536"/>
                <a:gd name="T6" fmla="*/ 0 w 2"/>
                <a:gd name="T7" fmla="*/ 0 h 252"/>
                <a:gd name="T8" fmla="*/ 2 w 2"/>
                <a:gd name="T9" fmla="*/ 252 h 252"/>
              </a:gdLst>
              <a:ahLst/>
              <a:cxnLst>
                <a:cxn ang="T4">
                  <a:pos x="T0" y="T1"/>
                </a:cxn>
                <a:cxn ang="T5">
                  <a:pos x="T2" y="T3"/>
                </a:cxn>
              </a:cxnLst>
              <a:rect l="T6" t="T7" r="T8" b="T9"/>
              <a:pathLst>
                <a:path w="2" h="252">
                  <a:moveTo>
                    <a:pt x="0" y="0"/>
                  </a:moveTo>
                  <a:lnTo>
                    <a:pt x="2" y="25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23" name="Freeform 22"/>
            <p:cNvSpPr>
              <a:spLocks noChangeAspect="1"/>
            </p:cNvSpPr>
            <p:nvPr/>
          </p:nvSpPr>
          <p:spPr bwMode="auto">
            <a:xfrm>
              <a:off x="4622" y="2200"/>
              <a:ext cx="284" cy="312"/>
            </a:xfrm>
            <a:custGeom>
              <a:avLst/>
              <a:gdLst>
                <a:gd name="T0" fmla="*/ 284 w 284"/>
                <a:gd name="T1" fmla="*/ 0 h 312"/>
                <a:gd name="T2" fmla="*/ 0 w 284"/>
                <a:gd name="T3" fmla="*/ 312 h 312"/>
                <a:gd name="T4" fmla="*/ 0 60000 65536"/>
                <a:gd name="T5" fmla="*/ 0 60000 65536"/>
                <a:gd name="T6" fmla="*/ 0 w 284"/>
                <a:gd name="T7" fmla="*/ 0 h 312"/>
                <a:gd name="T8" fmla="*/ 284 w 284"/>
                <a:gd name="T9" fmla="*/ 312 h 312"/>
              </a:gdLst>
              <a:ahLst/>
              <a:cxnLst>
                <a:cxn ang="T4">
                  <a:pos x="T0" y="T1"/>
                </a:cxn>
                <a:cxn ang="T5">
                  <a:pos x="T2" y="T3"/>
                </a:cxn>
              </a:cxnLst>
              <a:rect l="T6" t="T7" r="T8" b="T9"/>
              <a:pathLst>
                <a:path w="284" h="312">
                  <a:moveTo>
                    <a:pt x="284" y="0"/>
                  </a:moveTo>
                  <a:lnTo>
                    <a:pt x="0" y="31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sp>
          <p:nvSpPr>
            <p:cNvPr id="33824" name="Freeform 23"/>
            <p:cNvSpPr>
              <a:spLocks noChangeAspect="1"/>
            </p:cNvSpPr>
            <p:nvPr/>
          </p:nvSpPr>
          <p:spPr bwMode="auto">
            <a:xfrm>
              <a:off x="5128" y="2193"/>
              <a:ext cx="278" cy="326"/>
            </a:xfrm>
            <a:custGeom>
              <a:avLst/>
              <a:gdLst>
                <a:gd name="T0" fmla="*/ 0 w 278"/>
                <a:gd name="T1" fmla="*/ 0 h 326"/>
                <a:gd name="T2" fmla="*/ 278 w 278"/>
                <a:gd name="T3" fmla="*/ 326 h 326"/>
                <a:gd name="T4" fmla="*/ 0 60000 65536"/>
                <a:gd name="T5" fmla="*/ 0 60000 65536"/>
                <a:gd name="T6" fmla="*/ 0 w 278"/>
                <a:gd name="T7" fmla="*/ 0 h 326"/>
                <a:gd name="T8" fmla="*/ 278 w 278"/>
                <a:gd name="T9" fmla="*/ 326 h 326"/>
              </a:gdLst>
              <a:ahLst/>
              <a:cxnLst>
                <a:cxn ang="T4">
                  <a:pos x="T0" y="T1"/>
                </a:cxn>
                <a:cxn ang="T5">
                  <a:pos x="T2" y="T3"/>
                </a:cxn>
              </a:cxnLst>
              <a:rect l="T6" t="T7" r="T8" b="T9"/>
              <a:pathLst>
                <a:path w="278" h="326">
                  <a:moveTo>
                    <a:pt x="0" y="0"/>
                  </a:moveTo>
                  <a:lnTo>
                    <a:pt x="278" y="326"/>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endParaRPr lang="zh-CN" altLang="en-US" b="0">
                <a:solidFill>
                  <a:srgbClr val="0000FF"/>
                </a:solidFill>
                <a:latin typeface="Consolas" panose="020B0609020204030204" pitchFamily="49" charset="0"/>
                <a:cs typeface="Consolas" panose="020B0609020204030204" pitchFamily="49" charset="0"/>
              </a:endParaRPr>
            </a:p>
          </p:txBody>
        </p:sp>
      </p:grpSp>
      <p:sp>
        <p:nvSpPr>
          <p:cNvPr id="33802" name="Text Box 25"/>
          <p:cNvSpPr txBox="1">
            <a:spLocks noChangeArrowheads="1"/>
          </p:cNvSpPr>
          <p:nvPr/>
        </p:nvSpPr>
        <p:spPr bwMode="auto">
          <a:xfrm>
            <a:off x="4864136" y="1357321"/>
            <a:ext cx="3636954" cy="400110"/>
          </a:xfrm>
          <a:prstGeom prst="rect">
            <a:avLst/>
          </a:prstGeom>
          <a:noFill/>
          <a:ln w="12700" cap="sq">
            <a:noFill/>
            <a:miter lim="800000"/>
            <a:headEnd type="none" w="sm" len="sm"/>
            <a:tailEnd type="none" w="sm" len="sm"/>
          </a:ln>
        </p:spPr>
        <p:txBody>
          <a:bodyPr wrap="square">
            <a:spAutoFit/>
          </a:bodyPr>
          <a:lstStyle/>
          <a:p>
            <a:r>
              <a:rPr kumimoji="1"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先</a:t>
            </a:r>
            <a:r>
              <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rPr>
              <a:t>根遍历的顶点访问次序：</a:t>
            </a:r>
            <a:endParaRPr kumimoji="1" lang="zh-CN" altLang="en-US" sz="2000" dirty="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3803" name="Text Box 26"/>
          <p:cNvSpPr txBox="1">
            <a:spLocks noChangeArrowheads="1"/>
          </p:cNvSpPr>
          <p:nvPr/>
        </p:nvSpPr>
        <p:spPr bwMode="auto">
          <a:xfrm>
            <a:off x="5376897" y="1962146"/>
            <a:ext cx="3147015" cy="400110"/>
          </a:xfrm>
          <a:prstGeom prst="rect">
            <a:avLst/>
          </a:prstGeom>
          <a:noFill/>
          <a:ln w="12700" cap="sq">
            <a:noFill/>
            <a:miter lim="800000"/>
            <a:headEnd type="none" w="sm" len="sm"/>
            <a:tailEnd type="none" w="sm" len="sm"/>
          </a:ln>
        </p:spPr>
        <p:txBody>
          <a:bodyPr wrap="none">
            <a:spAutoFit/>
          </a:bodyPr>
          <a:lstStyle/>
          <a:p>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 B E F C D G H I J K</a:t>
            </a:r>
            <a:endPar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33800" name="Text Box 28"/>
          <p:cNvSpPr txBox="1">
            <a:spLocks noChangeArrowheads="1"/>
          </p:cNvSpPr>
          <p:nvPr/>
        </p:nvSpPr>
        <p:spPr bwMode="auto">
          <a:xfrm>
            <a:off x="4864136" y="2797185"/>
            <a:ext cx="3635367" cy="400110"/>
          </a:xfrm>
          <a:prstGeom prst="rect">
            <a:avLst/>
          </a:prstGeom>
          <a:noFill/>
          <a:ln w="12700" cap="sq">
            <a:noFill/>
            <a:miter lim="800000"/>
            <a:headEnd type="none" w="sm" len="sm"/>
            <a:tailEnd type="none" w="sm" len="sm"/>
          </a:ln>
        </p:spPr>
        <p:txBody>
          <a:bodyPr wrap="square">
            <a:spAutoFit/>
          </a:bodyPr>
          <a:lstStyle/>
          <a:p>
            <a:r>
              <a:rPr kumimoji="1"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后根</a:t>
            </a:r>
            <a:r>
              <a:rPr kumimoji="1"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遍历的顶点访问次序：</a:t>
            </a:r>
            <a:endParaRPr kumimoji="1"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3801" name="Text Box 29"/>
          <p:cNvSpPr txBox="1">
            <a:spLocks noChangeArrowheads="1"/>
          </p:cNvSpPr>
          <p:nvPr/>
        </p:nvSpPr>
        <p:spPr bwMode="auto">
          <a:xfrm>
            <a:off x="5286380" y="3390906"/>
            <a:ext cx="3147015" cy="400110"/>
          </a:xfrm>
          <a:prstGeom prst="rect">
            <a:avLst/>
          </a:prstGeom>
          <a:noFill/>
          <a:ln w="12700" cap="sq">
            <a:noFill/>
            <a:miter lim="800000"/>
            <a:headEnd type="none" w="sm" len="sm"/>
            <a:tailEnd type="none" w="sm" len="sm"/>
          </a:ln>
        </p:spPr>
        <p:txBody>
          <a:bodyPr wrap="none">
            <a:spAutoFit/>
          </a:bodyPr>
          <a:lstStyle/>
          <a:p>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E F B C I J K H G D A</a:t>
            </a:r>
            <a:endPar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33798" name="Text Box 31"/>
          <p:cNvSpPr txBox="1">
            <a:spLocks noChangeArrowheads="1"/>
          </p:cNvSpPr>
          <p:nvPr/>
        </p:nvSpPr>
        <p:spPr bwMode="auto">
          <a:xfrm>
            <a:off x="4864136" y="4248162"/>
            <a:ext cx="3465504" cy="400050"/>
          </a:xfrm>
          <a:prstGeom prst="rect">
            <a:avLst/>
          </a:prstGeom>
          <a:noFill/>
          <a:ln w="12700" cap="sq">
            <a:noFill/>
            <a:miter lim="800000"/>
            <a:headEnd type="none" w="sm" len="sm"/>
            <a:tailEnd type="none" w="sm" len="sm"/>
          </a:ln>
        </p:spPr>
        <p:txBody>
          <a:bodyPr wrap="square">
            <a:spAutoFit/>
          </a:bodyPr>
          <a:lstStyle/>
          <a:p>
            <a:r>
              <a:rPr kumimoji="1"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层次</a:t>
            </a:r>
            <a:r>
              <a:rPr kumimoji="1"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遍历的顶点访问次序：</a:t>
            </a:r>
            <a:endParaRPr kumimoji="1"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33799" name="Text Box 32"/>
          <p:cNvSpPr txBox="1">
            <a:spLocks noChangeArrowheads="1"/>
          </p:cNvSpPr>
          <p:nvPr/>
        </p:nvSpPr>
        <p:spPr bwMode="auto">
          <a:xfrm>
            <a:off x="5384834" y="4814900"/>
            <a:ext cx="3146425" cy="400050"/>
          </a:xfrm>
          <a:prstGeom prst="rect">
            <a:avLst/>
          </a:prstGeom>
          <a:noFill/>
          <a:ln w="12700" cap="sq">
            <a:noFill/>
            <a:miter lim="800000"/>
            <a:headEnd type="none" w="sm" len="sm"/>
            <a:tailEnd type="none" w="sm" len="sm"/>
          </a:ln>
        </p:spPr>
        <p:txBody>
          <a:bodyPr wrap="none">
            <a:spAutoFit/>
          </a:bodyPr>
          <a:lstStyle/>
          <a:p>
            <a:r>
              <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rPr>
              <a:t>A B C D E F G H I J K</a:t>
            </a:r>
            <a:endParaRPr kumimoji="1" lang="en-US" altLang="zh-CN" sz="2000" i="1" dirty="0">
              <a:solidFill>
                <a:srgbClr val="3333FF"/>
              </a:solidFill>
              <a:latin typeface="Consolas" panose="020B0609020204030204" pitchFamily="49" charset="0"/>
              <a:ea typeface="楷体" panose="02010609060101010101" pitchFamily="49" charset="-122"/>
              <a:cs typeface="Consolas" panose="020B0609020204030204" pitchFamily="49" charset="0"/>
            </a:endParaRPr>
          </a:p>
        </p:txBody>
      </p:sp>
      <p:sp>
        <p:nvSpPr>
          <p:cNvPr id="31" name="TextBox 30"/>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3803"/>
                                        </p:tgtEl>
                                        <p:attrNameLst>
                                          <p:attrName>style.visibility</p:attrName>
                                        </p:attrNameLst>
                                      </p:cBhvr>
                                      <p:to>
                                        <p:strVal val="visible"/>
                                      </p:to>
                                    </p:set>
                                    <p:anim calcmode="discrete" valueType="clr">
                                      <p:cBhvr override="childStyle">
                                        <p:cTn id="7" dur="80"/>
                                        <p:tgtEl>
                                          <p:spTgt spid="3380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803"/>
                                        </p:tgtEl>
                                        <p:attrNameLst>
                                          <p:attrName>fillcolor</p:attrName>
                                        </p:attrNameLst>
                                      </p:cBhvr>
                                      <p:tavLst>
                                        <p:tav tm="0">
                                          <p:val>
                                            <p:clrVal>
                                              <a:schemeClr val="accent2"/>
                                            </p:clrVal>
                                          </p:val>
                                        </p:tav>
                                        <p:tav tm="50000">
                                          <p:val>
                                            <p:clrVal>
                                              <a:schemeClr val="hlink"/>
                                            </p:clrVal>
                                          </p:val>
                                        </p:tav>
                                      </p:tavLst>
                                    </p:anim>
                                    <p:set>
                                      <p:cBhvr>
                                        <p:cTn id="9" dur="80"/>
                                        <p:tgtEl>
                                          <p:spTgt spid="33803"/>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380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33801"/>
                                        </p:tgtEl>
                                        <p:attrNameLst>
                                          <p:attrName>style.visibility</p:attrName>
                                        </p:attrNameLst>
                                      </p:cBhvr>
                                      <p:to>
                                        <p:strVal val="visible"/>
                                      </p:to>
                                    </p:set>
                                    <p:anim calcmode="discrete" valueType="clr">
                                      <p:cBhvr override="childStyle">
                                        <p:cTn id="18" dur="80"/>
                                        <p:tgtEl>
                                          <p:spTgt spid="33801"/>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33801"/>
                                        </p:tgtEl>
                                        <p:attrNameLst>
                                          <p:attrName>fillcolor</p:attrName>
                                        </p:attrNameLst>
                                      </p:cBhvr>
                                      <p:tavLst>
                                        <p:tav tm="0">
                                          <p:val>
                                            <p:clrVal>
                                              <a:schemeClr val="accent2"/>
                                            </p:clrVal>
                                          </p:val>
                                        </p:tav>
                                        <p:tav tm="50000">
                                          <p:val>
                                            <p:clrVal>
                                              <a:schemeClr val="hlink"/>
                                            </p:clrVal>
                                          </p:val>
                                        </p:tav>
                                      </p:tavLst>
                                    </p:anim>
                                    <p:set>
                                      <p:cBhvr>
                                        <p:cTn id="20" dur="80"/>
                                        <p:tgtEl>
                                          <p:spTgt spid="33801"/>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3799"/>
                                        </p:tgtEl>
                                        <p:attrNameLst>
                                          <p:attrName>style.visibility</p:attrName>
                                        </p:attrNameLst>
                                      </p:cBhvr>
                                      <p:to>
                                        <p:strVal val="visible"/>
                                      </p:to>
                                    </p:set>
                                    <p:anim calcmode="discrete" valueType="clr">
                                      <p:cBhvr override="childStyle">
                                        <p:cTn id="29" dur="80"/>
                                        <p:tgtEl>
                                          <p:spTgt spid="33799"/>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3799"/>
                                        </p:tgtEl>
                                        <p:attrNameLst>
                                          <p:attrName>fillcolor</p:attrName>
                                        </p:attrNameLst>
                                      </p:cBhvr>
                                      <p:tavLst>
                                        <p:tav tm="0">
                                          <p:val>
                                            <p:clrVal>
                                              <a:schemeClr val="accent2"/>
                                            </p:clrVal>
                                          </p:val>
                                        </p:tav>
                                        <p:tav tm="50000">
                                          <p:val>
                                            <p:clrVal>
                                              <a:schemeClr val="hlink"/>
                                            </p:clrVal>
                                          </p:val>
                                        </p:tav>
                                      </p:tavLst>
                                    </p:anim>
                                    <p:set>
                                      <p:cBhvr>
                                        <p:cTn id="31" dur="80"/>
                                        <p:tgtEl>
                                          <p:spTgt spid="3379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3" grpId="0"/>
      <p:bldP spid="33800" grpId="0"/>
      <p:bldP spid="33801" grpId="0"/>
      <p:bldP spid="33798" grpId="0"/>
      <p:bldP spid="3379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71538" y="214290"/>
            <a:ext cx="4124324" cy="51911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kumimoji="1"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6.1.6 </a:t>
            </a:r>
            <a:r>
              <a:rPr kumimoji="1"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树</a:t>
            </a:r>
            <a:r>
              <a:rPr kumimoji="1"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的存储结构</a:t>
            </a:r>
            <a:endParaRPr kumimoji="1" lang="zh-CN" altLang="en-US" sz="2800" b="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4819" name="Text Box 3"/>
          <p:cNvSpPr txBox="1">
            <a:spLocks noChangeArrowheads="1"/>
          </p:cNvSpPr>
          <p:nvPr/>
        </p:nvSpPr>
        <p:spPr bwMode="auto">
          <a:xfrm>
            <a:off x="1295400" y="1931506"/>
            <a:ext cx="7420004" cy="1211742"/>
          </a:xfrm>
          <a:prstGeom prst="rect">
            <a:avLst/>
          </a:prstGeom>
          <a:noFill/>
          <a:ln w="9525">
            <a:noFill/>
            <a:miter lim="800000"/>
          </a:ln>
        </p:spPr>
        <p:txBody>
          <a:bodyPr wrap="square">
            <a:spAutoFit/>
          </a:bodyPr>
          <a:lstStyle/>
          <a:p>
            <a:pPr algn="just">
              <a:lnSpc>
                <a:spcPts val="3000"/>
              </a:lnSpc>
              <a:spcBef>
                <a:spcPts val="0"/>
              </a:spcBef>
            </a:pP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   这种</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存储结构是一种顺序存储结构，用一组连续空间存储树的所有结点，同时在每个结点中附设一个伪指针指示其双亲结点的位置。</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4820" name="Rectangle 4"/>
          <p:cNvSpPr>
            <a:spLocks noChangeArrowheads="1"/>
          </p:cNvSpPr>
          <p:nvPr/>
        </p:nvSpPr>
        <p:spPr bwMode="auto">
          <a:xfrm>
            <a:off x="3452813" y="2733675"/>
            <a:ext cx="9144000" cy="0"/>
          </a:xfrm>
          <a:prstGeom prst="rect">
            <a:avLst/>
          </a:prstGeom>
          <a:noFill/>
          <a:ln w="9525">
            <a:noFill/>
            <a:miter lim="800000"/>
          </a:ln>
        </p:spPr>
        <p:txBody>
          <a:bodyPr>
            <a:spAutoFit/>
          </a:bodyPr>
          <a:lstStyle/>
          <a:p>
            <a:endParaRPr lang="zh-CN" altLang="en-US"/>
          </a:p>
        </p:txBody>
      </p:sp>
      <p:sp>
        <p:nvSpPr>
          <p:cNvPr id="7" name="TextBox 6"/>
          <p:cNvSpPr txBox="1"/>
          <p:nvPr/>
        </p:nvSpPr>
        <p:spPr>
          <a:xfrm>
            <a:off x="1214414" y="1181385"/>
            <a:ext cx="2857520"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1. </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双亲存储结构</a:t>
            </a:r>
            <a:endPar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 name="组合 8"/>
          <p:cNvGrpSpPr/>
          <p:nvPr/>
        </p:nvGrpSpPr>
        <p:grpSpPr>
          <a:xfrm>
            <a:off x="1857356" y="3357562"/>
            <a:ext cx="2808288" cy="2419350"/>
            <a:chOff x="3357554" y="2786058"/>
            <a:chExt cx="2808288" cy="2419350"/>
          </a:xfrm>
        </p:grpSpPr>
        <p:sp>
          <p:nvSpPr>
            <p:cNvPr id="10"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1"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12"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13"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14"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15"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6"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7"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18"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9"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0"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21"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2"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23"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24" name="直接连接符 23"/>
            <p:cNvCxnSpPr>
              <a:cxnSpLocks noChangeShapeType="1"/>
              <a:stCxn id="18" idx="4"/>
              <a:endCxn id="20" idx="0"/>
            </p:cNvCxnSpPr>
            <p:nvPr/>
          </p:nvCxnSpPr>
          <p:spPr bwMode="auto">
            <a:xfrm rot="16200000" flipH="1">
              <a:off x="4081455" y="4695025"/>
              <a:ext cx="300037" cy="1"/>
            </a:xfrm>
            <a:prstGeom prst="line">
              <a:avLst/>
            </a:prstGeom>
            <a:noFill/>
            <a:ln w="28575" algn="ctr">
              <a:solidFill>
                <a:srgbClr val="996633"/>
              </a:solidFill>
              <a:round/>
            </a:ln>
          </p:spPr>
        </p:cxnSp>
      </p:grpSp>
      <p:graphicFrame>
        <p:nvGraphicFramePr>
          <p:cNvPr id="25" name="表格 24"/>
          <p:cNvGraphicFramePr>
            <a:graphicFrameLocks noGrp="1"/>
          </p:cNvGraphicFramePr>
          <p:nvPr/>
        </p:nvGraphicFramePr>
        <p:xfrm>
          <a:off x="5572132" y="2857496"/>
          <a:ext cx="2786082" cy="3337560"/>
        </p:xfrm>
        <a:graphic>
          <a:graphicData uri="http://schemas.openxmlformats.org/drawingml/2006/table">
            <a:tbl>
              <a:tblPr firstRow="1" bandRow="1">
                <a:tableStyleId>{5C22544A-7EE6-4342-B048-85BDC9FD1C3A}</a:tableStyleId>
              </a:tblPr>
              <a:tblGrid>
                <a:gridCol w="928694"/>
                <a:gridCol w="857256"/>
                <a:gridCol w="1000132"/>
              </a:tblGrid>
              <a:tr h="370840">
                <a:tc>
                  <a:txBody>
                    <a:bodyPr/>
                    <a:lstStyle/>
                    <a:p>
                      <a:pPr algn="ctr"/>
                      <a:r>
                        <a:rPr lang="zh-CN" altLang="en-US" smtClean="0">
                          <a:latin typeface="Consolas" panose="020B0609020204030204" pitchFamily="49" charset="0"/>
                          <a:ea typeface="微软雅黑" panose="020B0503020204020204" pitchFamily="34" charset="-122"/>
                          <a:cs typeface="Consolas" panose="020B0609020204030204" pitchFamily="49" charset="0"/>
                        </a:rPr>
                        <a:t>位置</a:t>
                      </a:r>
                      <a:endParaRPr lang="zh-CN" altLang="en-US">
                        <a:latin typeface="Consolas" panose="020B0609020204030204" pitchFamily="49" charset="0"/>
                        <a:ea typeface="微软雅黑" panose="020B0503020204020204" pitchFamily="34" charset="-122"/>
                        <a:cs typeface="Consolas" panose="020B0609020204030204" pitchFamily="49" charset="0"/>
                      </a:endParaRPr>
                    </a:p>
                  </a:txBody>
                  <a:tcPr/>
                </a:tc>
                <a:tc>
                  <a:txBody>
                    <a:bodyPr/>
                    <a:lstStyle/>
                    <a:p>
                      <a:pPr algn="ctr"/>
                      <a:r>
                        <a:rPr lang="en-US" altLang="zh-CN" smtClean="0">
                          <a:latin typeface="Consolas" panose="020B0609020204030204" pitchFamily="49" charset="0"/>
                          <a:ea typeface="微软雅黑" panose="020B0503020204020204" pitchFamily="34" charset="-122"/>
                          <a:cs typeface="Consolas" panose="020B0609020204030204" pitchFamily="49" charset="0"/>
                        </a:rPr>
                        <a:t>data</a:t>
                      </a:r>
                      <a:endParaRPr lang="zh-CN" altLang="en-US">
                        <a:latin typeface="Consolas" panose="020B0609020204030204" pitchFamily="49" charset="0"/>
                        <a:ea typeface="微软雅黑" panose="020B0503020204020204" pitchFamily="34" charset="-122"/>
                        <a:cs typeface="Consolas" panose="020B0609020204030204" pitchFamily="49" charset="0"/>
                      </a:endParaRPr>
                    </a:p>
                  </a:txBody>
                  <a:tcPr/>
                </a:tc>
                <a:tc>
                  <a:txBody>
                    <a:bodyPr/>
                    <a:lstStyle/>
                    <a:p>
                      <a:pPr algn="ctr"/>
                      <a:r>
                        <a:rPr lang="en-US" altLang="zh-CN" smtClean="0">
                          <a:latin typeface="Consolas" panose="020B0609020204030204" pitchFamily="49" charset="0"/>
                          <a:ea typeface="微软雅黑" panose="020B0503020204020204" pitchFamily="34" charset="-122"/>
                          <a:cs typeface="Consolas" panose="020B0609020204030204" pitchFamily="49" charset="0"/>
                        </a:rPr>
                        <a:t>parent</a:t>
                      </a:r>
                      <a:endParaRPr lang="zh-CN" altLang="en-US">
                        <a:latin typeface="Consolas" panose="020B0609020204030204" pitchFamily="49" charset="0"/>
                        <a:ea typeface="微软雅黑" panose="020B0503020204020204" pitchFamily="34" charset="-122"/>
                        <a:cs typeface="Consolas" panose="020B0609020204030204" pitchFamily="49" charset="0"/>
                      </a:endParaRPr>
                    </a:p>
                  </a:txBody>
                  <a:tcPr/>
                </a:tc>
              </a:tr>
              <a:tr h="370840">
                <a:tc>
                  <a:txBody>
                    <a:bodyPr/>
                    <a:lstStyle/>
                    <a:p>
                      <a:pPr algn="ctr"/>
                      <a:r>
                        <a:rPr lang="en-US" altLang="zh-CN" b="1" smtClean="0">
                          <a:solidFill>
                            <a:srgbClr val="0000FF"/>
                          </a:solidFill>
                        </a:rPr>
                        <a:t>0</a:t>
                      </a:r>
                      <a:endParaRPr lang="zh-CN" altLang="en-US" b="1">
                        <a:solidFill>
                          <a:srgbClr val="0000FF"/>
                        </a:solidFill>
                      </a:endParaRPr>
                    </a:p>
                  </a:txBody>
                  <a:tcPr/>
                </a:tc>
                <a:tc>
                  <a:txBody>
                    <a:bodyPr/>
                    <a:lstStyle/>
                    <a:p>
                      <a:pPr algn="ctr"/>
                      <a:r>
                        <a:rPr lang="en-US" altLang="zh-CN" b="1" i="1" dirty="0" smtClean="0">
                          <a:solidFill>
                            <a:srgbClr val="0000FF"/>
                          </a:solidFill>
                        </a:rPr>
                        <a:t>A</a:t>
                      </a:r>
                      <a:endParaRPr lang="zh-CN" altLang="en-US" b="1" i="1" dirty="0">
                        <a:solidFill>
                          <a:srgbClr val="0000FF"/>
                        </a:solidFill>
                      </a:endParaRPr>
                    </a:p>
                  </a:txBody>
                  <a:tcPr/>
                </a:tc>
                <a:tc>
                  <a:txBody>
                    <a:bodyPr/>
                    <a:lstStyle/>
                    <a:p>
                      <a:pPr algn="ctr"/>
                      <a:r>
                        <a:rPr lang="en-US" altLang="zh-CN" b="1" dirty="0" smtClean="0">
                          <a:solidFill>
                            <a:srgbClr val="C00000"/>
                          </a:solidFill>
                        </a:rPr>
                        <a:t>-1</a:t>
                      </a:r>
                      <a:endParaRPr lang="zh-CN" altLang="en-US" b="1" dirty="0">
                        <a:solidFill>
                          <a:srgbClr val="C00000"/>
                        </a:solidFill>
                      </a:endParaRPr>
                    </a:p>
                  </a:txBody>
                  <a:tcPr/>
                </a:tc>
              </a:tr>
              <a:tr h="370840">
                <a:tc>
                  <a:txBody>
                    <a:bodyPr/>
                    <a:lstStyle/>
                    <a:p>
                      <a:pPr algn="ctr"/>
                      <a:r>
                        <a:rPr lang="en-US" altLang="zh-CN" b="1" smtClean="0">
                          <a:solidFill>
                            <a:srgbClr val="0000FF"/>
                          </a:solidFill>
                        </a:rPr>
                        <a:t>1</a:t>
                      </a:r>
                      <a:endParaRPr lang="zh-CN" altLang="en-US" b="1">
                        <a:solidFill>
                          <a:srgbClr val="0000FF"/>
                        </a:solidFill>
                      </a:endParaRPr>
                    </a:p>
                  </a:txBody>
                  <a:tcPr/>
                </a:tc>
                <a:tc>
                  <a:txBody>
                    <a:bodyPr/>
                    <a:lstStyle/>
                    <a:p>
                      <a:pPr algn="ctr"/>
                      <a:r>
                        <a:rPr lang="en-US" altLang="zh-CN" b="1" i="1" smtClean="0">
                          <a:solidFill>
                            <a:srgbClr val="0000FF"/>
                          </a:solidFill>
                        </a:rPr>
                        <a:t>B</a:t>
                      </a:r>
                      <a:endParaRPr lang="zh-CN" altLang="en-US" b="1" i="1">
                        <a:solidFill>
                          <a:srgbClr val="0000FF"/>
                        </a:solidFill>
                      </a:endParaRPr>
                    </a:p>
                  </a:txBody>
                  <a:tcPr/>
                </a:tc>
                <a:tc>
                  <a:txBody>
                    <a:bodyPr/>
                    <a:lstStyle/>
                    <a:p>
                      <a:pPr algn="ctr"/>
                      <a:r>
                        <a:rPr lang="en-US" altLang="zh-CN" b="1" smtClean="0">
                          <a:solidFill>
                            <a:srgbClr val="C00000"/>
                          </a:solidFill>
                        </a:rPr>
                        <a:t>0</a:t>
                      </a:r>
                      <a:endParaRPr lang="zh-CN" altLang="en-US" b="1">
                        <a:solidFill>
                          <a:srgbClr val="C00000"/>
                        </a:solidFill>
                      </a:endParaRPr>
                    </a:p>
                  </a:txBody>
                  <a:tcPr/>
                </a:tc>
              </a:tr>
              <a:tr h="370840">
                <a:tc>
                  <a:txBody>
                    <a:bodyPr/>
                    <a:lstStyle/>
                    <a:p>
                      <a:pPr algn="ctr"/>
                      <a:r>
                        <a:rPr lang="en-US" altLang="zh-CN" b="1" smtClean="0">
                          <a:solidFill>
                            <a:srgbClr val="0000FF"/>
                          </a:solidFill>
                        </a:rPr>
                        <a:t>2</a:t>
                      </a:r>
                      <a:endParaRPr lang="zh-CN" altLang="en-US" b="1">
                        <a:solidFill>
                          <a:srgbClr val="0000FF"/>
                        </a:solidFill>
                      </a:endParaRPr>
                    </a:p>
                  </a:txBody>
                  <a:tcPr/>
                </a:tc>
                <a:tc>
                  <a:txBody>
                    <a:bodyPr/>
                    <a:lstStyle/>
                    <a:p>
                      <a:pPr algn="ctr"/>
                      <a:r>
                        <a:rPr lang="en-US" altLang="zh-CN" b="1" i="1" smtClean="0">
                          <a:solidFill>
                            <a:srgbClr val="0000FF"/>
                          </a:solidFill>
                        </a:rPr>
                        <a:t>C</a:t>
                      </a:r>
                      <a:endParaRPr lang="zh-CN" altLang="en-US" b="1" i="1">
                        <a:solidFill>
                          <a:srgbClr val="0000FF"/>
                        </a:solidFill>
                      </a:endParaRPr>
                    </a:p>
                  </a:txBody>
                  <a:tcPr/>
                </a:tc>
                <a:tc>
                  <a:txBody>
                    <a:bodyPr/>
                    <a:lstStyle/>
                    <a:p>
                      <a:pPr algn="ctr"/>
                      <a:r>
                        <a:rPr lang="en-US" altLang="zh-CN" b="1" smtClean="0">
                          <a:solidFill>
                            <a:srgbClr val="C00000"/>
                          </a:solidFill>
                        </a:rPr>
                        <a:t>0</a:t>
                      </a:r>
                      <a:endParaRPr lang="zh-CN" altLang="en-US" b="1">
                        <a:solidFill>
                          <a:srgbClr val="C00000"/>
                        </a:solidFill>
                      </a:endParaRPr>
                    </a:p>
                  </a:txBody>
                  <a:tcPr/>
                </a:tc>
              </a:tr>
              <a:tr h="370840">
                <a:tc>
                  <a:txBody>
                    <a:bodyPr/>
                    <a:lstStyle/>
                    <a:p>
                      <a:pPr algn="ctr"/>
                      <a:r>
                        <a:rPr lang="en-US" altLang="zh-CN" b="1" smtClean="0">
                          <a:solidFill>
                            <a:srgbClr val="0000FF"/>
                          </a:solidFill>
                        </a:rPr>
                        <a:t>3</a:t>
                      </a:r>
                      <a:endParaRPr lang="zh-CN" altLang="en-US" b="1">
                        <a:solidFill>
                          <a:srgbClr val="0000FF"/>
                        </a:solidFill>
                      </a:endParaRPr>
                    </a:p>
                  </a:txBody>
                  <a:tcPr/>
                </a:tc>
                <a:tc>
                  <a:txBody>
                    <a:bodyPr/>
                    <a:lstStyle/>
                    <a:p>
                      <a:pPr algn="ctr"/>
                      <a:r>
                        <a:rPr lang="en-US" altLang="zh-CN" b="1" i="1" smtClean="0">
                          <a:solidFill>
                            <a:srgbClr val="0000FF"/>
                          </a:solidFill>
                        </a:rPr>
                        <a:t>D</a:t>
                      </a:r>
                      <a:endParaRPr lang="zh-CN" altLang="en-US" b="1" i="1">
                        <a:solidFill>
                          <a:srgbClr val="0000FF"/>
                        </a:solidFill>
                      </a:endParaRPr>
                    </a:p>
                  </a:txBody>
                  <a:tcPr/>
                </a:tc>
                <a:tc>
                  <a:txBody>
                    <a:bodyPr/>
                    <a:lstStyle/>
                    <a:p>
                      <a:pPr algn="ctr"/>
                      <a:r>
                        <a:rPr lang="en-US" altLang="zh-CN" b="1" smtClean="0">
                          <a:solidFill>
                            <a:srgbClr val="C00000"/>
                          </a:solidFill>
                        </a:rPr>
                        <a:t>0</a:t>
                      </a:r>
                      <a:endParaRPr lang="zh-CN" altLang="en-US" b="1">
                        <a:solidFill>
                          <a:srgbClr val="C00000"/>
                        </a:solidFill>
                      </a:endParaRPr>
                    </a:p>
                  </a:txBody>
                  <a:tcPr/>
                </a:tc>
              </a:tr>
              <a:tr h="370840">
                <a:tc>
                  <a:txBody>
                    <a:bodyPr/>
                    <a:lstStyle/>
                    <a:p>
                      <a:pPr algn="ctr"/>
                      <a:r>
                        <a:rPr lang="en-US" altLang="zh-CN" b="1" smtClean="0">
                          <a:solidFill>
                            <a:srgbClr val="0000FF"/>
                          </a:solidFill>
                        </a:rPr>
                        <a:t>4</a:t>
                      </a:r>
                      <a:endParaRPr lang="zh-CN" altLang="en-US" b="1">
                        <a:solidFill>
                          <a:srgbClr val="0000FF"/>
                        </a:solidFill>
                      </a:endParaRPr>
                    </a:p>
                  </a:txBody>
                  <a:tcPr/>
                </a:tc>
                <a:tc>
                  <a:txBody>
                    <a:bodyPr/>
                    <a:lstStyle/>
                    <a:p>
                      <a:pPr algn="ctr"/>
                      <a:r>
                        <a:rPr lang="en-US" altLang="zh-CN" b="1" i="1" smtClean="0">
                          <a:solidFill>
                            <a:srgbClr val="0000FF"/>
                          </a:solidFill>
                        </a:rPr>
                        <a:t>E</a:t>
                      </a:r>
                      <a:endParaRPr lang="zh-CN" altLang="en-US" b="1" i="1">
                        <a:solidFill>
                          <a:srgbClr val="0000FF"/>
                        </a:solidFill>
                      </a:endParaRPr>
                    </a:p>
                  </a:txBody>
                  <a:tcPr/>
                </a:tc>
                <a:tc>
                  <a:txBody>
                    <a:bodyPr/>
                    <a:lstStyle/>
                    <a:p>
                      <a:pPr algn="ctr"/>
                      <a:r>
                        <a:rPr lang="en-US" altLang="zh-CN" b="1" smtClean="0">
                          <a:solidFill>
                            <a:srgbClr val="C00000"/>
                          </a:solidFill>
                        </a:rPr>
                        <a:t>2</a:t>
                      </a:r>
                      <a:endParaRPr lang="zh-CN" altLang="en-US" b="1">
                        <a:solidFill>
                          <a:srgbClr val="C00000"/>
                        </a:solidFill>
                      </a:endParaRPr>
                    </a:p>
                  </a:txBody>
                  <a:tcPr/>
                </a:tc>
              </a:tr>
              <a:tr h="370840">
                <a:tc>
                  <a:txBody>
                    <a:bodyPr/>
                    <a:lstStyle/>
                    <a:p>
                      <a:pPr algn="ctr"/>
                      <a:r>
                        <a:rPr lang="en-US" altLang="zh-CN" b="1" smtClean="0">
                          <a:solidFill>
                            <a:srgbClr val="0000FF"/>
                          </a:solidFill>
                        </a:rPr>
                        <a:t>5</a:t>
                      </a:r>
                      <a:endParaRPr lang="zh-CN" altLang="en-US" b="1">
                        <a:solidFill>
                          <a:srgbClr val="0000FF"/>
                        </a:solidFill>
                      </a:endParaRPr>
                    </a:p>
                  </a:txBody>
                  <a:tcPr/>
                </a:tc>
                <a:tc>
                  <a:txBody>
                    <a:bodyPr/>
                    <a:lstStyle/>
                    <a:p>
                      <a:pPr algn="ctr"/>
                      <a:r>
                        <a:rPr lang="en-US" altLang="zh-CN" b="1" i="1" smtClean="0">
                          <a:solidFill>
                            <a:srgbClr val="0000FF"/>
                          </a:solidFill>
                        </a:rPr>
                        <a:t>F</a:t>
                      </a:r>
                      <a:endParaRPr lang="zh-CN" altLang="en-US" b="1" i="1">
                        <a:solidFill>
                          <a:srgbClr val="0000FF"/>
                        </a:solidFill>
                      </a:endParaRPr>
                    </a:p>
                  </a:txBody>
                  <a:tcPr/>
                </a:tc>
                <a:tc>
                  <a:txBody>
                    <a:bodyPr/>
                    <a:lstStyle/>
                    <a:p>
                      <a:pPr algn="ctr"/>
                      <a:r>
                        <a:rPr lang="en-US" altLang="zh-CN" b="1" smtClean="0">
                          <a:solidFill>
                            <a:srgbClr val="C00000"/>
                          </a:solidFill>
                        </a:rPr>
                        <a:t>2</a:t>
                      </a:r>
                      <a:endParaRPr lang="zh-CN" altLang="en-US" b="1">
                        <a:solidFill>
                          <a:srgbClr val="C00000"/>
                        </a:solidFill>
                      </a:endParaRPr>
                    </a:p>
                  </a:txBody>
                  <a:tcPr/>
                </a:tc>
              </a:tr>
              <a:tr h="370840">
                <a:tc>
                  <a:txBody>
                    <a:bodyPr/>
                    <a:lstStyle/>
                    <a:p>
                      <a:pPr algn="ctr"/>
                      <a:r>
                        <a:rPr lang="en-US" altLang="zh-CN" b="1" smtClean="0">
                          <a:solidFill>
                            <a:srgbClr val="0000FF"/>
                          </a:solidFill>
                        </a:rPr>
                        <a:t>6</a:t>
                      </a:r>
                      <a:endParaRPr lang="zh-CN" altLang="en-US" b="1">
                        <a:solidFill>
                          <a:srgbClr val="0000FF"/>
                        </a:solidFill>
                      </a:endParaRPr>
                    </a:p>
                  </a:txBody>
                  <a:tcPr/>
                </a:tc>
                <a:tc>
                  <a:txBody>
                    <a:bodyPr/>
                    <a:lstStyle/>
                    <a:p>
                      <a:pPr algn="ctr"/>
                      <a:r>
                        <a:rPr lang="en-US" altLang="zh-CN" b="1" i="1" smtClean="0">
                          <a:solidFill>
                            <a:srgbClr val="0000FF"/>
                          </a:solidFill>
                        </a:rPr>
                        <a:t>G</a:t>
                      </a:r>
                      <a:endParaRPr lang="zh-CN" altLang="en-US" b="1" i="1">
                        <a:solidFill>
                          <a:srgbClr val="0000FF"/>
                        </a:solidFill>
                      </a:endParaRPr>
                    </a:p>
                  </a:txBody>
                  <a:tcPr/>
                </a:tc>
                <a:tc>
                  <a:txBody>
                    <a:bodyPr/>
                    <a:lstStyle/>
                    <a:p>
                      <a:pPr algn="ctr"/>
                      <a:r>
                        <a:rPr lang="en-US" altLang="zh-CN" b="1" smtClean="0">
                          <a:solidFill>
                            <a:srgbClr val="C00000"/>
                          </a:solidFill>
                        </a:rPr>
                        <a:t>3</a:t>
                      </a:r>
                      <a:endParaRPr lang="zh-CN" altLang="en-US" b="1">
                        <a:solidFill>
                          <a:srgbClr val="C00000"/>
                        </a:solidFill>
                      </a:endParaRPr>
                    </a:p>
                  </a:txBody>
                  <a:tcPr/>
                </a:tc>
              </a:tr>
              <a:tr h="370840">
                <a:tc>
                  <a:txBody>
                    <a:bodyPr/>
                    <a:lstStyle/>
                    <a:p>
                      <a:pPr algn="ctr"/>
                      <a:r>
                        <a:rPr lang="en-US" altLang="zh-CN" b="1" smtClean="0">
                          <a:solidFill>
                            <a:srgbClr val="0000FF"/>
                          </a:solidFill>
                        </a:rPr>
                        <a:t>7</a:t>
                      </a:r>
                      <a:endParaRPr lang="zh-CN" altLang="en-US" b="1">
                        <a:solidFill>
                          <a:srgbClr val="0000FF"/>
                        </a:solidFill>
                      </a:endParaRPr>
                    </a:p>
                  </a:txBody>
                  <a:tcPr/>
                </a:tc>
                <a:tc>
                  <a:txBody>
                    <a:bodyPr/>
                    <a:lstStyle/>
                    <a:p>
                      <a:pPr algn="ctr"/>
                      <a:r>
                        <a:rPr lang="en-US" altLang="zh-CN" b="1" i="1" smtClean="0">
                          <a:solidFill>
                            <a:srgbClr val="0000FF"/>
                          </a:solidFill>
                        </a:rPr>
                        <a:t>H</a:t>
                      </a:r>
                      <a:endParaRPr lang="zh-CN" altLang="en-US" b="1" i="1">
                        <a:solidFill>
                          <a:srgbClr val="0000FF"/>
                        </a:solidFill>
                      </a:endParaRPr>
                    </a:p>
                  </a:txBody>
                  <a:tcPr/>
                </a:tc>
                <a:tc>
                  <a:txBody>
                    <a:bodyPr/>
                    <a:lstStyle/>
                    <a:p>
                      <a:pPr algn="ctr"/>
                      <a:r>
                        <a:rPr lang="en-US" altLang="zh-CN" b="1" dirty="0" smtClean="0">
                          <a:solidFill>
                            <a:srgbClr val="C00000"/>
                          </a:solidFill>
                        </a:rPr>
                        <a:t>4</a:t>
                      </a:r>
                      <a:endParaRPr lang="zh-CN" altLang="en-US" b="1" dirty="0">
                        <a:solidFill>
                          <a:srgbClr val="C00000"/>
                        </a:solidFill>
                      </a:endParaRPr>
                    </a:p>
                  </a:txBody>
                  <a:tcPr/>
                </a:tc>
              </a:tr>
            </a:tbl>
          </a:graphicData>
        </a:graphic>
      </p:graphicFrame>
      <p:sp>
        <p:nvSpPr>
          <p:cNvPr id="26" name="右箭头 25"/>
          <p:cNvSpPr/>
          <p:nvPr/>
        </p:nvSpPr>
        <p:spPr>
          <a:xfrm>
            <a:off x="4929190" y="4214818"/>
            <a:ext cx="428628" cy="28575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7" name="TextBox 26"/>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文本框 195587"/>
          <p:cNvSpPr txBox="1">
            <a:spLocks noChangeArrowheads="1"/>
          </p:cNvSpPr>
          <p:nvPr/>
        </p:nvSpPr>
        <p:spPr bwMode="auto">
          <a:xfrm>
            <a:off x="1259632" y="538163"/>
            <a:ext cx="8351838"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400" dirty="0">
                <a:solidFill>
                  <a:srgbClr val="3333FF"/>
                </a:solidFill>
                <a:latin typeface="楷体_GB2312" pitchFamily="49" charset="-122"/>
                <a:ea typeface="楷体_GB2312" pitchFamily="49" charset="-122"/>
              </a:rPr>
              <a:t>双亲存储结构的类型声明如下：</a:t>
            </a:r>
            <a:endParaRPr lang="zh-CN" altLang="en-US" sz="2400" dirty="0">
              <a:solidFill>
                <a:srgbClr val="3333FF"/>
              </a:solidFill>
              <a:latin typeface="楷体_GB2312" pitchFamily="49" charset="-122"/>
              <a:ea typeface="楷体_GB2312" pitchFamily="49" charset="-122"/>
            </a:endParaRPr>
          </a:p>
          <a:p>
            <a:pPr eaLnBrk="1" hangingPunct="1">
              <a:spcBef>
                <a:spcPct val="0"/>
              </a:spcBef>
              <a:buFontTx/>
              <a:buNone/>
            </a:pPr>
            <a:endParaRPr lang="zh-CN" altLang="en-US" sz="2400" dirty="0">
              <a:solidFill>
                <a:srgbClr val="3333FF"/>
              </a:solidFill>
              <a:latin typeface="Courier New" panose="02070309020205020404" pitchFamily="49" charset="0"/>
              <a:ea typeface="楷体_GB2312" pitchFamily="49" charset="-122"/>
            </a:endParaRPr>
          </a:p>
          <a:p>
            <a:pPr eaLnBrk="1" hangingPunct="1">
              <a:lnSpc>
                <a:spcPct val="140000"/>
              </a:lnSpc>
              <a:spcBef>
                <a:spcPct val="0"/>
              </a:spcBef>
              <a:buFontTx/>
              <a:buNone/>
            </a:pPr>
            <a:r>
              <a:rPr lang="en-US" altLang="zh-CN" sz="2000" dirty="0" err="1">
                <a:solidFill>
                  <a:srgbClr val="663300"/>
                </a:solidFill>
                <a:latin typeface="Courier New" panose="02070309020205020404" pitchFamily="49" charset="0"/>
                <a:ea typeface="楷体_GB2312" pitchFamily="49" charset="-122"/>
              </a:rPr>
              <a:t>typedef</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struct</a:t>
            </a: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eaLnBrk="1" hangingPunct="1">
              <a:lnSpc>
                <a:spcPct val="140000"/>
              </a:lnSpc>
              <a:spcBef>
                <a:spcPct val="0"/>
              </a:spcBef>
              <a:buFontTx/>
              <a:buNone/>
            </a:pPr>
            <a:r>
              <a:rPr lang="en-US" altLang="zh-CN" sz="2000" dirty="0">
                <a:solidFill>
                  <a:srgbClr val="663300"/>
                </a:solidFill>
                <a:latin typeface="Courier New" panose="02070309020205020404" pitchFamily="49" charset="0"/>
                <a:ea typeface="楷体_GB2312" pitchFamily="49" charset="-122"/>
              </a:rPr>
              <a:t>{</a:t>
            </a: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ElemType</a:t>
            </a:r>
            <a:r>
              <a:rPr lang="en-US" altLang="zh-CN" sz="2000" dirty="0">
                <a:solidFill>
                  <a:srgbClr val="663300"/>
                </a:solidFill>
                <a:latin typeface="Courier New" panose="02070309020205020404" pitchFamily="49" charset="0"/>
                <a:ea typeface="楷体_GB2312" pitchFamily="49" charset="-122"/>
              </a:rPr>
              <a:t> data;	//</a:t>
            </a:r>
            <a:r>
              <a:rPr lang="zh-CN" altLang="en-US" sz="2000" dirty="0">
                <a:solidFill>
                  <a:srgbClr val="663300"/>
                </a:solidFill>
                <a:latin typeface="Courier New" panose="02070309020205020404" pitchFamily="49" charset="0"/>
                <a:ea typeface="楷体_GB2312" pitchFamily="49" charset="-122"/>
              </a:rPr>
              <a:t>节点的值</a:t>
            </a:r>
            <a:endParaRPr lang="zh-CN" altLang="en-US" sz="2000" dirty="0">
              <a:solidFill>
                <a:srgbClr val="663300"/>
              </a:solidFill>
              <a:latin typeface="Courier New" panose="02070309020205020404" pitchFamily="49" charset="0"/>
              <a:ea typeface="楷体_GB2312" pitchFamily="49" charset="-122"/>
            </a:endParaRPr>
          </a:p>
          <a:p>
            <a:pPr eaLnBrk="1" hangingPunct="1">
              <a:lnSpc>
                <a:spcPct val="140000"/>
              </a:lnSpc>
              <a:spcBef>
                <a:spcPct val="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int</a:t>
            </a:r>
            <a:r>
              <a:rPr lang="en-US" altLang="zh-CN" sz="2000" dirty="0">
                <a:solidFill>
                  <a:srgbClr val="663300"/>
                </a:solidFill>
                <a:latin typeface="Courier New" panose="02070309020205020404" pitchFamily="49" charset="0"/>
                <a:ea typeface="楷体_GB2312" pitchFamily="49" charset="-122"/>
              </a:rPr>
              <a:t> parent;	//</a:t>
            </a:r>
            <a:r>
              <a:rPr lang="zh-CN" altLang="en-US" sz="2000" dirty="0">
                <a:solidFill>
                  <a:srgbClr val="663300"/>
                </a:solidFill>
                <a:latin typeface="Courier New" panose="02070309020205020404" pitchFamily="49" charset="0"/>
                <a:ea typeface="楷体_GB2312" pitchFamily="49" charset="-122"/>
              </a:rPr>
              <a:t>指向双亲的位置</a:t>
            </a:r>
            <a:endParaRPr lang="zh-CN" altLang="en-US" sz="2000" dirty="0">
              <a:solidFill>
                <a:srgbClr val="663300"/>
              </a:solidFill>
              <a:latin typeface="Courier New" panose="02070309020205020404" pitchFamily="49" charset="0"/>
              <a:ea typeface="楷体_GB2312" pitchFamily="49" charset="-122"/>
            </a:endParaRPr>
          </a:p>
          <a:p>
            <a:pPr eaLnBrk="1" hangingPunct="1">
              <a:lnSpc>
                <a:spcPct val="140000"/>
              </a:lnSpc>
              <a:spcBef>
                <a:spcPct val="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PTree</a:t>
            </a:r>
            <a:r>
              <a:rPr lang="en-US" altLang="zh-CN" sz="2000" dirty="0">
                <a:solidFill>
                  <a:srgbClr val="663300"/>
                </a:solidFill>
                <a:latin typeface="Courier New" panose="02070309020205020404" pitchFamily="49" charset="0"/>
                <a:ea typeface="楷体_GB2312" pitchFamily="49" charset="-122"/>
              </a:rPr>
              <a:t>[</a:t>
            </a:r>
            <a:r>
              <a:rPr lang="en-US" altLang="zh-CN" sz="2000" dirty="0" err="1">
                <a:solidFill>
                  <a:srgbClr val="663300"/>
                </a:solidFill>
                <a:latin typeface="Courier New" panose="02070309020205020404" pitchFamily="49" charset="0"/>
                <a:ea typeface="楷体_GB2312" pitchFamily="49" charset="-122"/>
              </a:rPr>
              <a:t>MaxSize</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142976" y="928670"/>
            <a:ext cx="7481910" cy="957250"/>
          </a:xfrm>
          <a:prstGeom prst="rect">
            <a:avLst/>
          </a:prstGeom>
          <a:noFill/>
          <a:ln w="9525">
            <a:noFill/>
            <a:miter lim="800000"/>
          </a:ln>
        </p:spPr>
        <p:txBody>
          <a:bodyPr wrap="square">
            <a:spAutoFit/>
          </a:bodyPr>
          <a:lstStyle/>
          <a:p>
            <a:pPr algn="just">
              <a:lnSpc>
                <a:spcPct val="150000"/>
              </a:lnSpc>
              <a:spcBef>
                <a:spcPct val="50000"/>
              </a:spcBef>
            </a:pPr>
            <a:r>
              <a:rPr kumimoji="1" lang="zh-CN" altLang="en-US" sz="2000" dirty="0" smtClean="0">
                <a:solidFill>
                  <a:srgbClr val="0000FF"/>
                </a:solidFill>
                <a:ea typeface="楷体" panose="02010609060101010101" pitchFamily="49" charset="-122"/>
                <a:cs typeface="Times New Roman" panose="02020603050405020304" pitchFamily="18" charset="0"/>
              </a:rPr>
              <a:t>        孩子</a:t>
            </a:r>
            <a:r>
              <a:rPr kumimoji="1" lang="zh-CN" altLang="en-US" sz="2000" dirty="0">
                <a:solidFill>
                  <a:srgbClr val="0000FF"/>
                </a:solidFill>
                <a:ea typeface="楷体" panose="02010609060101010101" pitchFamily="49" charset="-122"/>
                <a:cs typeface="Times New Roman" panose="02020603050405020304" pitchFamily="18" charset="0"/>
              </a:rPr>
              <a:t>链存储结构可按树的度（即树中所有结点度的最大值）设计结点的孩子结点指针域</a:t>
            </a:r>
            <a:r>
              <a:rPr kumimoji="1" lang="zh-CN" altLang="en-US" sz="2000">
                <a:solidFill>
                  <a:srgbClr val="0000FF"/>
                </a:solidFill>
                <a:ea typeface="楷体" panose="02010609060101010101" pitchFamily="49" charset="-122"/>
                <a:cs typeface="Times New Roman" panose="02020603050405020304" pitchFamily="18" charset="0"/>
              </a:rPr>
              <a:t>个数</a:t>
            </a:r>
            <a:r>
              <a:rPr kumimoji="1" lang="zh-CN" altLang="en-US" sz="2000" smtClean="0">
                <a:solidFill>
                  <a:srgbClr val="0000FF"/>
                </a:solidFill>
                <a:ea typeface="楷体" panose="02010609060101010101" pitchFamily="49" charset="-122"/>
                <a:cs typeface="Times New Roman" panose="02020603050405020304" pitchFamily="18" charset="0"/>
              </a:rPr>
              <a:t>。</a:t>
            </a:r>
            <a:endParaRPr kumimoji="1" lang="zh-CN" altLang="en-US" sz="2000" dirty="0">
              <a:solidFill>
                <a:srgbClr val="0000FF"/>
              </a:solidFill>
              <a:ea typeface="楷体" panose="02010609060101010101" pitchFamily="49" charset="-122"/>
              <a:cs typeface="Times New Roman" panose="02020603050405020304" pitchFamily="18" charset="0"/>
            </a:endParaRPr>
          </a:p>
        </p:txBody>
      </p:sp>
      <p:sp>
        <p:nvSpPr>
          <p:cNvPr id="35844" name="Rectangle 4"/>
          <p:cNvSpPr>
            <a:spLocks noChangeArrowheads="1"/>
          </p:cNvSpPr>
          <p:nvPr/>
        </p:nvSpPr>
        <p:spPr bwMode="auto">
          <a:xfrm>
            <a:off x="0" y="2628900"/>
            <a:ext cx="9144000" cy="0"/>
          </a:xfrm>
          <a:prstGeom prst="rect">
            <a:avLst/>
          </a:prstGeom>
          <a:noFill/>
          <a:ln w="9525">
            <a:noFill/>
            <a:miter lim="800000"/>
          </a:ln>
        </p:spPr>
        <p:txBody>
          <a:bodyPr wrap="none" anchor="ctr">
            <a:spAutoFit/>
          </a:bodyPr>
          <a:lstStyle/>
          <a:p>
            <a:endParaRPr lang="zh-CN" altLang="en-US"/>
          </a:p>
        </p:txBody>
      </p:sp>
      <p:sp>
        <p:nvSpPr>
          <p:cNvPr id="35845" name="Rectangle 5"/>
          <p:cNvSpPr>
            <a:spLocks noChangeArrowheads="1"/>
          </p:cNvSpPr>
          <p:nvPr/>
        </p:nvSpPr>
        <p:spPr bwMode="auto">
          <a:xfrm>
            <a:off x="0" y="2743200"/>
            <a:ext cx="9144000" cy="0"/>
          </a:xfrm>
          <a:prstGeom prst="rect">
            <a:avLst/>
          </a:prstGeom>
          <a:noFill/>
          <a:ln w="9525">
            <a:noFill/>
            <a:miter lim="800000"/>
          </a:ln>
        </p:spPr>
        <p:txBody>
          <a:bodyPr wrap="none" anchor="ctr">
            <a:spAutoFit/>
          </a:bodyPr>
          <a:lstStyle/>
          <a:p>
            <a:endParaRPr lang="zh-CN" altLang="en-US"/>
          </a:p>
        </p:txBody>
      </p:sp>
      <p:sp>
        <p:nvSpPr>
          <p:cNvPr id="35846" name="Rectangle 6"/>
          <p:cNvSpPr>
            <a:spLocks noChangeArrowheads="1"/>
          </p:cNvSpPr>
          <p:nvPr/>
        </p:nvSpPr>
        <p:spPr bwMode="auto">
          <a:xfrm>
            <a:off x="0" y="2743200"/>
            <a:ext cx="9144000" cy="0"/>
          </a:xfrm>
          <a:prstGeom prst="rect">
            <a:avLst/>
          </a:prstGeom>
          <a:noFill/>
          <a:ln w="9525">
            <a:noFill/>
            <a:miter lim="800000"/>
          </a:ln>
        </p:spPr>
        <p:txBody>
          <a:bodyPr wrap="none" anchor="ctr">
            <a:spAutoFit/>
          </a:bodyPr>
          <a:lstStyle/>
          <a:p>
            <a:endParaRPr lang="zh-CN" altLang="en-US"/>
          </a:p>
        </p:txBody>
      </p:sp>
      <p:sp>
        <p:nvSpPr>
          <p:cNvPr id="35847" name="Rectangle 7"/>
          <p:cNvSpPr>
            <a:spLocks noChangeArrowheads="1"/>
          </p:cNvSpPr>
          <p:nvPr/>
        </p:nvSpPr>
        <p:spPr bwMode="auto">
          <a:xfrm>
            <a:off x="0" y="2743200"/>
            <a:ext cx="9144000" cy="0"/>
          </a:xfrm>
          <a:prstGeom prst="rect">
            <a:avLst/>
          </a:prstGeom>
          <a:noFill/>
          <a:ln w="9525">
            <a:noFill/>
            <a:miter lim="800000"/>
          </a:ln>
        </p:spPr>
        <p:txBody>
          <a:bodyPr wrap="none" anchor="ctr">
            <a:spAutoFit/>
          </a:bodyPr>
          <a:lstStyle/>
          <a:p>
            <a:endParaRPr lang="zh-CN" altLang="en-US"/>
          </a:p>
        </p:txBody>
      </p:sp>
      <p:sp>
        <p:nvSpPr>
          <p:cNvPr id="9" name="TextBox 8"/>
          <p:cNvSpPr txBox="1"/>
          <p:nvPr/>
        </p:nvSpPr>
        <p:spPr>
          <a:xfrm>
            <a:off x="1285852" y="285728"/>
            <a:ext cx="314327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2. </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孩子链存储结构</a:t>
            </a:r>
            <a:endPar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pic>
        <p:nvPicPr>
          <p:cNvPr id="39937" name="Picture 1"/>
          <p:cNvPicPr>
            <a:picLocks noChangeAspect="1" noChangeArrowheads="1"/>
          </p:cNvPicPr>
          <p:nvPr/>
        </p:nvPicPr>
        <p:blipFill>
          <a:blip r:embed="rId1" cstate="print"/>
          <a:srcRect/>
          <a:stretch>
            <a:fillRect/>
          </a:stretch>
        </p:blipFill>
        <p:spPr bwMode="auto">
          <a:xfrm>
            <a:off x="4686813" y="2571744"/>
            <a:ext cx="4314343" cy="2476511"/>
          </a:xfrm>
          <a:prstGeom prst="rect">
            <a:avLst/>
          </a:prstGeom>
          <a:noFill/>
          <a:ln w="9525">
            <a:noFill/>
            <a:miter lim="800000"/>
            <a:headEnd/>
            <a:tailEnd/>
          </a:ln>
          <a:effectLst/>
        </p:spPr>
      </p:pic>
      <p:grpSp>
        <p:nvGrpSpPr>
          <p:cNvPr id="12" name="组合 11"/>
          <p:cNvGrpSpPr/>
          <p:nvPr/>
        </p:nvGrpSpPr>
        <p:grpSpPr>
          <a:xfrm>
            <a:off x="1263646" y="2652724"/>
            <a:ext cx="2808288" cy="2419350"/>
            <a:chOff x="3357554" y="2786058"/>
            <a:chExt cx="2808288" cy="2419350"/>
          </a:xfrm>
        </p:grpSpPr>
        <p:sp>
          <p:nvSpPr>
            <p:cNvPr id="13"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4"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15"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16"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17"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18"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9"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0"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21"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2"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3"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24"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5"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26"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27" name="直接连接符 26"/>
            <p:cNvCxnSpPr>
              <a:cxnSpLocks noChangeShapeType="1"/>
              <a:stCxn id="21" idx="4"/>
              <a:endCxn id="23"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28" name="右箭头 27"/>
          <p:cNvSpPr/>
          <p:nvPr/>
        </p:nvSpPr>
        <p:spPr>
          <a:xfrm>
            <a:off x="4143372" y="3286124"/>
            <a:ext cx="428628"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9" name="TextBox 28"/>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14414" y="714356"/>
            <a:ext cx="7643866" cy="1423338"/>
          </a:xfrm>
          <a:prstGeom prst="rect">
            <a:avLst/>
          </a:prstGeom>
          <a:noFill/>
          <a:ln w="9525">
            <a:noFill/>
            <a:miter lim="800000"/>
          </a:ln>
        </p:spPr>
        <p:txBody>
          <a:bodyPr wrap="square">
            <a:spAutoFit/>
          </a:bodyPr>
          <a:lstStyle/>
          <a:p>
            <a:pPr marL="457200" indent="-457200" algn="just">
              <a:lnSpc>
                <a:spcPct val="150000"/>
              </a:lnSpc>
              <a:spcBef>
                <a:spcPct val="50000"/>
              </a:spcBef>
              <a:buBlip>
                <a:blip r:embed="rId1"/>
              </a:buBlip>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分支</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。度大于</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的结点称为分支结点或非终端结点。度为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的结点称为单分支结点，度为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的结点称为双分支结点，依次</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类推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1" name="组合 20"/>
          <p:cNvGrpSpPr/>
          <p:nvPr/>
        </p:nvGrpSpPr>
        <p:grpSpPr>
          <a:xfrm>
            <a:off x="2357422" y="2428868"/>
            <a:ext cx="2808288" cy="2419350"/>
            <a:chOff x="3357554" y="2786058"/>
            <a:chExt cx="2808288" cy="2419350"/>
          </a:xfrm>
        </p:grpSpPr>
        <p:sp>
          <p:nvSpPr>
            <p:cNvPr id="22"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3"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24"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25"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26"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27"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8"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9"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0"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1"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2"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33"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34"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35"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36" name="直接连接符 35"/>
            <p:cNvCxnSpPr>
              <a:cxnSpLocks noChangeShapeType="1"/>
              <a:stCxn id="30" idx="4"/>
              <a:endCxn id="32" idx="0"/>
            </p:cNvCxnSpPr>
            <p:nvPr/>
          </p:nvCxnSpPr>
          <p:spPr bwMode="auto">
            <a:xfrm rot="16200000" flipH="1">
              <a:off x="4081455" y="4695025"/>
              <a:ext cx="300037" cy="1"/>
            </a:xfrm>
            <a:prstGeom prst="line">
              <a:avLst/>
            </a:prstGeom>
            <a:noFill/>
            <a:ln w="28575" algn="ctr">
              <a:solidFill>
                <a:srgbClr val="996633"/>
              </a:solidFill>
              <a:round/>
            </a:ln>
          </p:spPr>
        </p:cxnSp>
      </p:grpSp>
      <p:sp>
        <p:nvSpPr>
          <p:cNvPr id="37" name="TextBox 36"/>
          <p:cNvSpPr txBox="1"/>
          <p:nvPr/>
        </p:nvSpPr>
        <p:spPr>
          <a:xfrm>
            <a:off x="5500694" y="3143248"/>
            <a:ext cx="3000396" cy="400110"/>
          </a:xfrm>
          <a:prstGeom prst="rect">
            <a:avLst/>
          </a:prstGeom>
          <a:noFill/>
        </p:spPr>
        <p:txBody>
          <a:bodyPr wrap="square" rtlCol="0">
            <a:spAutoFit/>
          </a:bodyPr>
          <a:lstStyle/>
          <a:p>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为分支结点</a:t>
            </a:r>
            <a:endParaRPr lang="zh-CN" altLang="en-US" sz="2000">
              <a:latin typeface="Consolas" panose="020B0609020204030204" pitchFamily="49" charset="0"/>
              <a:ea typeface="仿宋" panose="02010609060101010101" pitchFamily="49" charset="-122"/>
              <a:cs typeface="Consolas" panose="020B0609020204030204" pitchFamily="49" charset="0"/>
            </a:endParaRPr>
          </a:p>
        </p:txBody>
      </p:sp>
      <p:sp>
        <p:nvSpPr>
          <p:cNvPr id="38" name="TextBox 37"/>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文本框 196611"/>
          <p:cNvSpPr txBox="1">
            <a:spLocks noChangeArrowheads="1"/>
          </p:cNvSpPr>
          <p:nvPr/>
        </p:nvSpPr>
        <p:spPr bwMode="auto">
          <a:xfrm>
            <a:off x="1187624" y="980728"/>
            <a:ext cx="8496300" cy="2579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400" dirty="0">
                <a:solidFill>
                  <a:srgbClr val="3333FF"/>
                </a:solidFill>
                <a:latin typeface="Courier New" panose="02070309020205020404" pitchFamily="49" charset="0"/>
                <a:ea typeface="楷体_GB2312" pitchFamily="49" charset="-122"/>
              </a:rPr>
              <a:t>孩子链存储结构的节点类型声明如下：</a:t>
            </a:r>
            <a:endParaRPr lang="zh-CN" altLang="en-US" sz="2400" dirty="0">
              <a:solidFill>
                <a:srgbClr val="3333FF"/>
              </a:solidFill>
              <a:latin typeface="Courier New" panose="02070309020205020404" pitchFamily="49" charset="0"/>
              <a:ea typeface="楷体_GB2312" pitchFamily="49" charset="-122"/>
            </a:endParaRPr>
          </a:p>
          <a:p>
            <a:pPr eaLnBrk="1" hangingPunct="1">
              <a:spcBef>
                <a:spcPct val="0"/>
              </a:spcBef>
              <a:buFontTx/>
              <a:buNone/>
            </a:pPr>
            <a:endParaRPr lang="zh-CN" altLang="en-US" sz="2400" dirty="0">
              <a:solidFill>
                <a:srgbClr val="3333FF"/>
              </a:solidFill>
              <a:latin typeface="Courier New" panose="02070309020205020404" pitchFamily="49" charset="0"/>
              <a:ea typeface="楷体_GB2312" pitchFamily="49" charset="-122"/>
            </a:endParaRPr>
          </a:p>
          <a:p>
            <a:pPr eaLnBrk="1" hangingPunct="1">
              <a:spcBef>
                <a:spcPct val="0"/>
              </a:spcBef>
              <a:buFontTx/>
              <a:buNone/>
            </a:pPr>
            <a:r>
              <a:rPr lang="en-US" altLang="zh-CN" sz="2000" dirty="0" err="1">
                <a:solidFill>
                  <a:srgbClr val="663300"/>
                </a:solidFill>
                <a:latin typeface="Courier New" panose="02070309020205020404" pitchFamily="49" charset="0"/>
                <a:ea typeface="楷体_GB2312" pitchFamily="49" charset="-122"/>
              </a:rPr>
              <a:t>typedef</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struct</a:t>
            </a:r>
            <a:r>
              <a:rPr lang="en-US" altLang="zh-CN" sz="2000" dirty="0">
                <a:solidFill>
                  <a:srgbClr val="663300"/>
                </a:solidFill>
                <a:latin typeface="Courier New" panose="02070309020205020404" pitchFamily="49" charset="0"/>
                <a:ea typeface="楷体_GB2312" pitchFamily="49" charset="-122"/>
              </a:rPr>
              <a:t> node</a:t>
            </a:r>
            <a:endParaRPr lang="en-US" altLang="zh-CN" sz="2000" dirty="0">
              <a:solidFill>
                <a:srgbClr val="663300"/>
              </a:solidFill>
              <a:latin typeface="Courier New" panose="02070309020205020404" pitchFamily="49" charset="0"/>
              <a:ea typeface="楷体_GB2312" pitchFamily="49" charset="-122"/>
            </a:endParaRPr>
          </a:p>
          <a:p>
            <a:pPr eaLnBrk="1" hangingPunct="1">
              <a:spcBef>
                <a:spcPct val="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ElemType</a:t>
            </a:r>
            <a:r>
              <a:rPr lang="en-US" altLang="zh-CN" sz="2000" dirty="0">
                <a:solidFill>
                  <a:srgbClr val="663300"/>
                </a:solidFill>
                <a:latin typeface="Courier New" panose="02070309020205020404" pitchFamily="49" charset="0"/>
                <a:ea typeface="楷体_GB2312" pitchFamily="49" charset="-122"/>
              </a:rPr>
              <a:t> data;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节点的值</a:t>
            </a:r>
            <a:endParaRPr lang="zh-CN" altLang="en-US" sz="2000" dirty="0">
              <a:solidFill>
                <a:srgbClr val="3333FF"/>
              </a:solidFill>
              <a:latin typeface="Courier New" panose="02070309020205020404" pitchFamily="49" charset="0"/>
              <a:ea typeface="楷体_GB2312" pitchFamily="49" charset="-122"/>
            </a:endParaRPr>
          </a:p>
          <a:p>
            <a:pPr eaLnBrk="1" hangingPunct="1">
              <a:spcBef>
                <a:spcPct val="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struct</a:t>
            </a:r>
            <a:r>
              <a:rPr lang="en-US" altLang="zh-CN" sz="2000" dirty="0">
                <a:solidFill>
                  <a:srgbClr val="663300"/>
                </a:solidFill>
                <a:latin typeface="Courier New" panose="02070309020205020404" pitchFamily="49" charset="0"/>
                <a:ea typeface="楷体_GB2312" pitchFamily="49" charset="-122"/>
              </a:rPr>
              <a:t> node *sons[</a:t>
            </a:r>
            <a:r>
              <a:rPr lang="en-US" altLang="zh-CN" sz="2000" dirty="0" err="1">
                <a:solidFill>
                  <a:srgbClr val="663300"/>
                </a:solidFill>
                <a:latin typeface="Courier New" panose="02070309020205020404" pitchFamily="49" charset="0"/>
                <a:ea typeface="楷体_GB2312" pitchFamily="49" charset="-122"/>
              </a:rPr>
              <a:t>MaxSons</a:t>
            </a:r>
            <a:r>
              <a:rPr lang="en-US" altLang="zh-CN" sz="2000" dirty="0">
                <a:solidFill>
                  <a:srgbClr val="663300"/>
                </a:solidFill>
                <a:latin typeface="Courier New" panose="02070309020205020404" pitchFamily="49" charset="0"/>
                <a:ea typeface="楷体_GB2312" pitchFamily="49" charset="-122"/>
              </a:rPr>
              <a: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指向孩子节点</a:t>
            </a:r>
            <a:endParaRPr lang="zh-CN" altLang="en-US" sz="2000" dirty="0">
              <a:solidFill>
                <a:srgbClr val="3333FF"/>
              </a:solidFill>
              <a:latin typeface="Courier New" panose="02070309020205020404" pitchFamily="49" charset="0"/>
              <a:ea typeface="楷体_GB2312" pitchFamily="49" charset="-122"/>
            </a:endParaRPr>
          </a:p>
          <a:p>
            <a:pPr eaLnBrk="1" hangingPunct="1">
              <a:spcBef>
                <a:spcPct val="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TSonNode</a:t>
            </a:r>
            <a:r>
              <a:rPr lang="en-US" altLang="zh-CN" sz="2000" dirty="0">
                <a:solidFill>
                  <a:srgbClr val="663300"/>
                </a:solidFill>
                <a:latin typeface="Courier New" panose="02070309020205020404" pitchFamily="49" charset="0"/>
                <a:ea typeface="楷体_GB2312" pitchFamily="49" charset="-122"/>
              </a:rPr>
              <a:t>;</a:t>
            </a:r>
            <a:endParaRPr lang="en-US" altLang="zh-CN" sz="2000" dirty="0">
              <a:solidFill>
                <a:srgbClr val="663300"/>
              </a:solidFill>
              <a:latin typeface="Courier New" panose="02070309020205020404" pitchFamily="49" charset="0"/>
              <a:ea typeface="楷体_GB2312" pitchFamily="49" charset="-122"/>
            </a:endParaRPr>
          </a:p>
          <a:p>
            <a:pPr eaLnBrk="1" hangingPunct="1">
              <a:lnSpc>
                <a:spcPct val="140000"/>
              </a:lnSpc>
              <a:spcBef>
                <a:spcPct val="0"/>
              </a:spcBef>
              <a:buFontTx/>
              <a:buNone/>
            </a:pPr>
            <a:r>
              <a:rPr lang="zh-CN" altLang="en-US" sz="2400" dirty="0">
                <a:solidFill>
                  <a:srgbClr val="663300"/>
                </a:solidFill>
                <a:latin typeface="Courier New" panose="02070309020205020404" pitchFamily="49" charset="0"/>
                <a:ea typeface="楷体_GB2312" pitchFamily="49" charset="-122"/>
              </a:rPr>
              <a:t>其中，</a:t>
            </a:r>
            <a:r>
              <a:rPr lang="en-US" altLang="zh-CN" sz="2400" dirty="0" err="1">
                <a:solidFill>
                  <a:srgbClr val="663300"/>
                </a:solidFill>
                <a:latin typeface="Courier New" panose="02070309020205020404" pitchFamily="49" charset="0"/>
                <a:ea typeface="楷体_GB2312" pitchFamily="49" charset="-122"/>
              </a:rPr>
              <a:t>MaxSons</a:t>
            </a:r>
            <a:r>
              <a:rPr lang="zh-CN" altLang="en-US" sz="2400" dirty="0">
                <a:solidFill>
                  <a:srgbClr val="663300"/>
                </a:solidFill>
                <a:latin typeface="Courier New" panose="02070309020205020404" pitchFamily="49" charset="0"/>
                <a:ea typeface="楷体_GB2312" pitchFamily="49" charset="-122"/>
              </a:rPr>
              <a:t>为最多的孩子节点个数</a:t>
            </a:r>
            <a:r>
              <a:rPr lang="zh-CN" altLang="en-US" sz="2400" dirty="0" smtClean="0">
                <a:solidFill>
                  <a:srgbClr val="663300"/>
                </a:solidFill>
                <a:latin typeface="Courier New" panose="02070309020205020404" pitchFamily="49" charset="0"/>
                <a:ea typeface="楷体_GB2312" pitchFamily="49" charset="-122"/>
              </a:rPr>
              <a:t>。</a:t>
            </a:r>
            <a:endParaRPr lang="zh-CN" altLang="en-US" sz="2400" dirty="0">
              <a:solidFill>
                <a:srgbClr val="663300"/>
              </a:solidFill>
              <a:latin typeface="Courier New" panose="02070309020205020404" pitchFamily="49" charset="0"/>
              <a:ea typeface="楷体_GB2312" pitchFamily="49"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066800" y="928670"/>
            <a:ext cx="7577166" cy="1418915"/>
          </a:xfrm>
          <a:prstGeom prst="rect">
            <a:avLst/>
          </a:prstGeom>
          <a:noFill/>
          <a:ln w="9525">
            <a:noFill/>
            <a:miter lim="800000"/>
          </a:ln>
        </p:spPr>
        <p:txBody>
          <a:bodyPr wrap="square">
            <a:spAutoFit/>
          </a:bodyPr>
          <a:lstStyle/>
          <a:p>
            <a:pPr algn="just">
              <a:lnSpc>
                <a:spcPct val="150000"/>
              </a:lnSpc>
              <a:spcBef>
                <a:spcPct val="50000"/>
              </a:spcBef>
            </a:pPr>
            <a:r>
              <a:rPr kumimoji="1" lang="zh-CN" altLang="en-US" sz="2000" dirty="0" smtClean="0">
                <a:solidFill>
                  <a:srgbClr val="0000FF"/>
                </a:solidFill>
                <a:ea typeface="楷体" panose="02010609060101010101" pitchFamily="49" charset="-122"/>
                <a:cs typeface="Times New Roman" panose="02020603050405020304" pitchFamily="18" charset="0"/>
              </a:rPr>
              <a:t>        孩子</a:t>
            </a:r>
            <a:r>
              <a:rPr kumimoji="1" lang="zh-CN" altLang="en-US" sz="2000" dirty="0">
                <a:solidFill>
                  <a:srgbClr val="0000FF"/>
                </a:solidFill>
                <a:ea typeface="楷体" panose="02010609060101010101" pitchFamily="49" charset="-122"/>
                <a:cs typeface="Times New Roman" panose="02020603050405020304" pitchFamily="18" charset="0"/>
              </a:rPr>
              <a:t>兄弟链存储结构是为每个结点设计三个域：一个数据元素域，一个该结点的第一个孩子结点指针域，一个该结点的下一个兄弟结点指针域。</a:t>
            </a:r>
            <a:endParaRPr kumimoji="1" lang="zh-CN" altLang="en-US" sz="2000" dirty="0">
              <a:solidFill>
                <a:srgbClr val="0000FF"/>
              </a:solidFill>
              <a:ea typeface="楷体" panose="02010609060101010101" pitchFamily="49" charset="-122"/>
              <a:cs typeface="Times New Roman" panose="02020603050405020304" pitchFamily="18" charset="0"/>
            </a:endParaRPr>
          </a:p>
        </p:txBody>
      </p:sp>
      <p:sp>
        <p:nvSpPr>
          <p:cNvPr id="36867" name="Rectangle 3"/>
          <p:cNvSpPr>
            <a:spLocks noChangeArrowheads="1"/>
          </p:cNvSpPr>
          <p:nvPr/>
        </p:nvSpPr>
        <p:spPr bwMode="auto">
          <a:xfrm>
            <a:off x="2909888" y="2628900"/>
            <a:ext cx="9144000" cy="0"/>
          </a:xfrm>
          <a:prstGeom prst="rect">
            <a:avLst/>
          </a:prstGeom>
          <a:noFill/>
          <a:ln w="9525">
            <a:noFill/>
            <a:miter lim="800000"/>
          </a:ln>
        </p:spPr>
        <p:txBody>
          <a:bodyPr>
            <a:spAutoFit/>
          </a:bodyPr>
          <a:lstStyle/>
          <a:p>
            <a:endParaRPr lang="zh-CN" altLang="en-US"/>
          </a:p>
        </p:txBody>
      </p:sp>
      <p:sp>
        <p:nvSpPr>
          <p:cNvPr id="36868" name="Rectangle 4"/>
          <p:cNvSpPr>
            <a:spLocks noChangeArrowheads="1"/>
          </p:cNvSpPr>
          <p:nvPr/>
        </p:nvSpPr>
        <p:spPr bwMode="auto">
          <a:xfrm>
            <a:off x="2876550" y="2628900"/>
            <a:ext cx="9144000" cy="0"/>
          </a:xfrm>
          <a:prstGeom prst="rect">
            <a:avLst/>
          </a:prstGeom>
          <a:noFill/>
          <a:ln w="9525">
            <a:noFill/>
            <a:miter lim="800000"/>
          </a:ln>
        </p:spPr>
        <p:txBody>
          <a:bodyPr>
            <a:spAutoFit/>
          </a:bodyPr>
          <a:lstStyle/>
          <a:p>
            <a:endParaRPr lang="zh-CN" altLang="en-US"/>
          </a:p>
        </p:txBody>
      </p:sp>
      <p:sp>
        <p:nvSpPr>
          <p:cNvPr id="36870" name="Rectangle 6"/>
          <p:cNvSpPr>
            <a:spLocks noChangeArrowheads="1"/>
          </p:cNvSpPr>
          <p:nvPr/>
        </p:nvSpPr>
        <p:spPr bwMode="auto">
          <a:xfrm>
            <a:off x="0" y="2786063"/>
            <a:ext cx="9144000" cy="0"/>
          </a:xfrm>
          <a:prstGeom prst="rect">
            <a:avLst/>
          </a:prstGeom>
          <a:noFill/>
          <a:ln w="9525">
            <a:noFill/>
            <a:miter lim="800000"/>
          </a:ln>
        </p:spPr>
        <p:txBody>
          <a:bodyPr wrap="none" anchor="ctr">
            <a:spAutoFit/>
          </a:bodyPr>
          <a:lstStyle/>
          <a:p>
            <a:endParaRPr lang="zh-CN" altLang="en-US"/>
          </a:p>
        </p:txBody>
      </p:sp>
      <p:sp>
        <p:nvSpPr>
          <p:cNvPr id="8" name="TextBox 7"/>
          <p:cNvSpPr txBox="1"/>
          <p:nvPr/>
        </p:nvSpPr>
        <p:spPr>
          <a:xfrm>
            <a:off x="1214414" y="214290"/>
            <a:ext cx="3857652"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kumimoji="1" lang="en-US" altLang="zh-CN"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3. </a:t>
            </a:r>
            <a:r>
              <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rPr>
              <a:t>孩子兄弟链存储结构</a:t>
            </a:r>
            <a:endParaRPr kumimoji="1" lang="zh-CN" altLang="en-US" dirty="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10" name="组合 9"/>
          <p:cNvGrpSpPr/>
          <p:nvPr/>
        </p:nvGrpSpPr>
        <p:grpSpPr>
          <a:xfrm>
            <a:off x="1214414" y="2428868"/>
            <a:ext cx="2808288" cy="2419350"/>
            <a:chOff x="3357554" y="2786058"/>
            <a:chExt cx="2808288" cy="2419350"/>
          </a:xfrm>
        </p:grpSpPr>
        <p:sp>
          <p:nvSpPr>
            <p:cNvPr id="11"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A</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2" name="Line 22"/>
            <p:cNvSpPr>
              <a:spLocks noChangeShapeType="1"/>
            </p:cNvSpPr>
            <p:nvPr/>
          </p:nvSpPr>
          <p:spPr bwMode="auto">
            <a:xfrm>
              <a:off x="4724392" y="2998783"/>
              <a:ext cx="731859" cy="593713"/>
            </a:xfrm>
            <a:prstGeom prst="line">
              <a:avLst/>
            </a:prstGeom>
            <a:noFill/>
            <a:ln w="28575">
              <a:solidFill>
                <a:srgbClr val="996633"/>
              </a:solidFill>
              <a:miter lim="800000"/>
            </a:ln>
          </p:spPr>
          <p:txBody>
            <a:bodyPr wrap="none"/>
            <a:lstStyle/>
            <a:p>
              <a:endParaRPr lang="zh-CN" altLang="en-US"/>
            </a:p>
          </p:txBody>
        </p:sp>
        <p:sp>
          <p:nvSpPr>
            <p:cNvPr id="13" name="Line 20"/>
            <p:cNvSpPr>
              <a:spLocks noChangeShapeType="1"/>
            </p:cNvSpPr>
            <p:nvPr/>
          </p:nvSpPr>
          <p:spPr bwMode="auto">
            <a:xfrm flipH="1">
              <a:off x="3598862" y="3020991"/>
              <a:ext cx="785817" cy="571505"/>
            </a:xfrm>
            <a:prstGeom prst="line">
              <a:avLst/>
            </a:prstGeom>
            <a:noFill/>
            <a:ln w="28575">
              <a:solidFill>
                <a:srgbClr val="996633"/>
              </a:solidFill>
              <a:miter lim="800000"/>
            </a:ln>
          </p:spPr>
          <p:txBody>
            <a:bodyPr wrap="none"/>
            <a:lstStyle/>
            <a:p>
              <a:endParaRPr lang="zh-CN" altLang="en-US"/>
            </a:p>
          </p:txBody>
        </p:sp>
        <p:sp>
          <p:nvSpPr>
            <p:cNvPr id="14"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noFill/>
            <a:ln w="28575">
              <a:solidFill>
                <a:srgbClr val="996633"/>
              </a:solidFill>
              <a:miter lim="800000"/>
            </a:ln>
          </p:spPr>
          <p:txBody>
            <a:bodyPr wrap="none"/>
            <a:lstStyle/>
            <a:p>
              <a:endParaRPr lang="zh-CN" altLang="en-US"/>
            </a:p>
          </p:txBody>
        </p:sp>
        <p:sp>
          <p:nvSpPr>
            <p:cNvPr id="15"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noFill/>
            <a:ln w="28575">
              <a:solidFill>
                <a:srgbClr val="996633"/>
              </a:solidFill>
              <a:miter lim="800000"/>
            </a:ln>
          </p:spPr>
          <p:txBody>
            <a:bodyPr wrap="none"/>
            <a:lstStyle/>
            <a:p>
              <a:endParaRPr lang="zh-CN" altLang="en-US"/>
            </a:p>
          </p:txBody>
        </p:sp>
        <p:sp>
          <p:nvSpPr>
            <p:cNvPr id="16"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B</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7"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C</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18"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D</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19"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E</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0"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F</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1"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a:solidFill>
                    <a:srgbClr val="0000FF"/>
                  </a:solidFill>
                  <a:latin typeface="Consolas" panose="020B0609020204030204" pitchFamily="49" charset="0"/>
                  <a:cs typeface="Consolas" panose="020B0609020204030204" pitchFamily="49" charset="0"/>
                </a:rPr>
                <a:t>H</a:t>
              </a:r>
              <a:endParaRPr lang="en-US" altLang="zh-CN" sz="1800" i="1">
                <a:solidFill>
                  <a:srgbClr val="0000FF"/>
                </a:solidFill>
                <a:latin typeface="Consolas" panose="020B0609020204030204" pitchFamily="49" charset="0"/>
                <a:cs typeface="Consolas" panose="020B0609020204030204" pitchFamily="49" charset="0"/>
              </a:endParaRPr>
            </a:p>
          </p:txBody>
        </p:sp>
        <p:sp>
          <p:nvSpPr>
            <p:cNvPr id="22"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1800" i="1" dirty="0">
                  <a:solidFill>
                    <a:srgbClr val="0000FF"/>
                  </a:solidFill>
                  <a:latin typeface="Consolas" panose="020B0609020204030204" pitchFamily="49" charset="0"/>
                  <a:cs typeface="Consolas" panose="020B0609020204030204" pitchFamily="49" charset="0"/>
                </a:rPr>
                <a:t>G</a:t>
              </a:r>
              <a:endParaRPr lang="en-US" altLang="zh-CN" sz="1800" i="1" dirty="0">
                <a:solidFill>
                  <a:srgbClr val="0000FF"/>
                </a:solidFill>
                <a:latin typeface="Consolas" panose="020B0609020204030204" pitchFamily="49" charset="0"/>
                <a:cs typeface="Consolas" panose="020B0609020204030204" pitchFamily="49" charset="0"/>
              </a:endParaRPr>
            </a:p>
          </p:txBody>
        </p:sp>
        <p:sp>
          <p:nvSpPr>
            <p:cNvPr id="23" name="Line 21"/>
            <p:cNvSpPr>
              <a:spLocks noChangeShapeType="1"/>
            </p:cNvSpPr>
            <p:nvPr/>
          </p:nvSpPr>
          <p:spPr bwMode="auto">
            <a:xfrm>
              <a:off x="4543417" y="3146420"/>
              <a:ext cx="0" cy="360363"/>
            </a:xfrm>
            <a:prstGeom prst="line">
              <a:avLst/>
            </a:prstGeom>
            <a:noFill/>
            <a:ln w="28575">
              <a:solidFill>
                <a:srgbClr val="996633"/>
              </a:solidFill>
              <a:miter lim="800000"/>
            </a:ln>
          </p:spPr>
          <p:txBody>
            <a:bodyPr wrap="none"/>
            <a:lstStyle/>
            <a:p>
              <a:endParaRPr lang="zh-CN" altLang="en-US"/>
            </a:p>
          </p:txBody>
        </p:sp>
        <p:sp>
          <p:nvSpPr>
            <p:cNvPr id="24"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noFill/>
            <a:ln w="28575">
              <a:solidFill>
                <a:srgbClr val="996633"/>
              </a:solidFill>
              <a:miter lim="800000"/>
            </a:ln>
          </p:spPr>
          <p:txBody>
            <a:bodyPr wrap="none"/>
            <a:lstStyle/>
            <a:p>
              <a:endParaRPr lang="zh-CN" altLang="en-US"/>
            </a:p>
          </p:txBody>
        </p:sp>
        <p:cxnSp>
          <p:nvCxnSpPr>
            <p:cNvPr id="25" name="直接连接符 24"/>
            <p:cNvCxnSpPr>
              <a:cxnSpLocks noChangeShapeType="1"/>
              <a:stCxn id="19" idx="4"/>
              <a:endCxn id="21" idx="0"/>
            </p:cNvCxnSpPr>
            <p:nvPr/>
          </p:nvCxnSpPr>
          <p:spPr bwMode="auto">
            <a:xfrm rot="16200000" flipH="1">
              <a:off x="4081455" y="4695025"/>
              <a:ext cx="300037" cy="1"/>
            </a:xfrm>
            <a:prstGeom prst="line">
              <a:avLst/>
            </a:prstGeom>
            <a:noFill/>
            <a:ln w="28575" algn="ctr">
              <a:solidFill>
                <a:srgbClr val="996633"/>
              </a:solidFill>
              <a:round/>
            </a:ln>
          </p:spPr>
        </p:cxnSp>
      </p:grpSp>
      <p:pic>
        <p:nvPicPr>
          <p:cNvPr id="38913" name="Picture 1"/>
          <p:cNvPicPr>
            <a:picLocks noChangeAspect="1" noChangeArrowheads="1"/>
          </p:cNvPicPr>
          <p:nvPr/>
        </p:nvPicPr>
        <p:blipFill>
          <a:blip r:embed="rId1" cstate="print"/>
          <a:srcRect/>
          <a:stretch>
            <a:fillRect/>
          </a:stretch>
        </p:blipFill>
        <p:spPr bwMode="auto">
          <a:xfrm>
            <a:off x="3571868" y="4357694"/>
            <a:ext cx="5487380" cy="2143140"/>
          </a:xfrm>
          <a:prstGeom prst="rect">
            <a:avLst/>
          </a:prstGeom>
          <a:noFill/>
          <a:ln w="9525">
            <a:noFill/>
            <a:miter lim="800000"/>
            <a:headEnd/>
            <a:tailEnd/>
          </a:ln>
          <a:effectLst/>
        </p:spPr>
      </p:pic>
      <p:sp>
        <p:nvSpPr>
          <p:cNvPr id="27" name="右弧形箭头 26"/>
          <p:cNvSpPr/>
          <p:nvPr/>
        </p:nvSpPr>
        <p:spPr>
          <a:xfrm rot="20365965">
            <a:off x="4572000" y="3071810"/>
            <a:ext cx="500066" cy="1357322"/>
          </a:xfrm>
          <a:prstGeom prst="curved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26" name="TextBox 25"/>
          <p:cNvSpPr txBox="1"/>
          <p:nvPr/>
        </p:nvSpPr>
        <p:spPr>
          <a:xfrm>
            <a:off x="214286" y="2357430"/>
            <a:ext cx="553998" cy="1643074"/>
          </a:xfrm>
          <a:prstGeom prst="rect">
            <a:avLst/>
          </a:prstGeom>
          <a:noFill/>
        </p:spPr>
        <p:txBody>
          <a:bodyPr vert="eaVert" wrap="square" rtlCol="0">
            <a:spAutoFit/>
          </a:bodyPr>
          <a:lstStyle/>
          <a:p>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6.1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树</a:t>
            </a:r>
            <a:endParaRPr lang="zh-CN" altLang="en-US" dirty="0">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文本框 197635"/>
          <p:cNvSpPr txBox="1">
            <a:spLocks noChangeArrowheads="1"/>
          </p:cNvSpPr>
          <p:nvPr/>
        </p:nvSpPr>
        <p:spPr bwMode="auto">
          <a:xfrm>
            <a:off x="1403648" y="476672"/>
            <a:ext cx="8497888"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2400" dirty="0">
                <a:solidFill>
                  <a:srgbClr val="3333FF"/>
                </a:solidFill>
                <a:latin typeface="Courier New" panose="02070309020205020404" pitchFamily="49" charset="0"/>
                <a:ea typeface="楷体_GB2312" pitchFamily="49" charset="-122"/>
              </a:rPr>
              <a:t>兄弟链存储结构中节点的类型声明如下：</a:t>
            </a:r>
            <a:endParaRPr lang="zh-CN" altLang="en-US" sz="2400" dirty="0">
              <a:solidFill>
                <a:srgbClr val="3333FF"/>
              </a:solidFill>
              <a:latin typeface="Courier New" panose="02070309020205020404" pitchFamily="49" charset="0"/>
              <a:ea typeface="楷体_GB2312" pitchFamily="49" charset="-122"/>
            </a:endParaRPr>
          </a:p>
          <a:p>
            <a:pPr eaLnBrk="1" hangingPunct="1">
              <a:spcBef>
                <a:spcPct val="0"/>
              </a:spcBef>
              <a:buFontTx/>
              <a:buNone/>
            </a:pPr>
            <a:endParaRPr lang="zh-CN" altLang="en-US" sz="2400" dirty="0">
              <a:solidFill>
                <a:srgbClr val="3333FF"/>
              </a:solidFill>
              <a:latin typeface="Courier New" panose="02070309020205020404" pitchFamily="49" charset="0"/>
              <a:ea typeface="楷体_GB2312" pitchFamily="49" charset="-122"/>
            </a:endParaRPr>
          </a:p>
          <a:p>
            <a:pPr eaLnBrk="1" hangingPunct="1">
              <a:spcBef>
                <a:spcPct val="0"/>
              </a:spcBef>
              <a:buFontTx/>
              <a:buNone/>
            </a:pPr>
            <a:r>
              <a:rPr lang="en-US" altLang="zh-CN" sz="2000" dirty="0" err="1">
                <a:solidFill>
                  <a:srgbClr val="663300"/>
                </a:solidFill>
                <a:latin typeface="Courier New" panose="02070309020205020404" pitchFamily="49" charset="0"/>
                <a:ea typeface="楷体_GB2312" pitchFamily="49" charset="-122"/>
              </a:rPr>
              <a:t>typedef</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struct</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tnode</a:t>
            </a:r>
            <a:r>
              <a:rPr lang="en-US" altLang="zh-CN" sz="2000" dirty="0">
                <a:solidFill>
                  <a:srgbClr val="663300"/>
                </a:solidFill>
                <a:latin typeface="Courier New" panose="02070309020205020404" pitchFamily="49" charset="0"/>
                <a:ea typeface="楷体_GB2312" pitchFamily="49" charset="-122"/>
              </a:rPr>
              <a:t> </a:t>
            </a:r>
            <a:endParaRPr lang="en-US" altLang="zh-CN" sz="2000" dirty="0">
              <a:solidFill>
                <a:srgbClr val="663300"/>
              </a:solidFill>
              <a:latin typeface="Courier New" panose="02070309020205020404" pitchFamily="49" charset="0"/>
              <a:ea typeface="楷体_GB2312" pitchFamily="49" charset="-122"/>
            </a:endParaRPr>
          </a:p>
          <a:p>
            <a:pPr eaLnBrk="1" hangingPunct="1">
              <a:spcBef>
                <a:spcPct val="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ElemType</a:t>
            </a:r>
            <a:r>
              <a:rPr lang="en-US" altLang="zh-CN" sz="2000" dirty="0">
                <a:solidFill>
                  <a:srgbClr val="663300"/>
                </a:solidFill>
                <a:latin typeface="Courier New" panose="02070309020205020404" pitchFamily="49" charset="0"/>
                <a:ea typeface="楷体_GB2312" pitchFamily="49" charset="-122"/>
              </a:rPr>
              <a:t> data;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节点的值</a:t>
            </a:r>
            <a:endParaRPr lang="zh-CN" altLang="en-US" sz="2000" dirty="0">
              <a:solidFill>
                <a:srgbClr val="3333FF"/>
              </a:solidFill>
              <a:latin typeface="Courier New" panose="02070309020205020404" pitchFamily="49" charset="0"/>
              <a:ea typeface="楷体_GB2312" pitchFamily="49" charset="-122"/>
            </a:endParaRPr>
          </a:p>
          <a:p>
            <a:pPr eaLnBrk="1" hangingPunct="1">
              <a:spcBef>
                <a:spcPct val="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struct</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tnode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hp</a:t>
            </a:r>
            <a:r>
              <a:rPr lang="en-US" altLang="zh-CN" sz="2000" dirty="0">
                <a:solidFill>
                  <a:srgbClr val="663300"/>
                </a:solidFill>
                <a:latin typeface="Courier New" panose="02070309020205020404" pitchFamily="49" charset="0"/>
                <a:ea typeface="楷体_GB2312" pitchFamily="49" charset="-122"/>
              </a:rPr>
              <a: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指向兄弟</a:t>
            </a:r>
            <a:endParaRPr lang="zh-CN" altLang="en-US" sz="2000" dirty="0">
              <a:solidFill>
                <a:srgbClr val="3333FF"/>
              </a:solidFill>
              <a:latin typeface="Courier New" panose="02070309020205020404" pitchFamily="49" charset="0"/>
              <a:ea typeface="楷体_GB2312" pitchFamily="49" charset="-122"/>
            </a:endParaRPr>
          </a:p>
          <a:p>
            <a:pPr eaLnBrk="1" hangingPunct="1">
              <a:spcBef>
                <a:spcPct val="0"/>
              </a:spcBef>
              <a:buFontTx/>
              <a:buNone/>
            </a:pPr>
            <a:r>
              <a:rPr lang="zh-CN" altLang="en-US"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struct</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tnode</a:t>
            </a: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vp</a:t>
            </a:r>
            <a:r>
              <a:rPr lang="en-US" altLang="zh-CN" sz="2000" dirty="0">
                <a:solidFill>
                  <a:srgbClr val="663300"/>
                </a:solidFill>
                <a:latin typeface="Courier New" panose="02070309020205020404" pitchFamily="49" charset="0"/>
                <a:ea typeface="楷体_GB2312" pitchFamily="49" charset="-122"/>
              </a:rPr>
              <a:t>;  	</a:t>
            </a:r>
            <a:r>
              <a:rPr lang="en-US" altLang="zh-CN" sz="2000" dirty="0">
                <a:solidFill>
                  <a:srgbClr val="3333FF"/>
                </a:solidFill>
                <a:latin typeface="Courier New" panose="02070309020205020404" pitchFamily="49" charset="0"/>
                <a:ea typeface="楷体_GB2312" pitchFamily="49" charset="-122"/>
              </a:rPr>
              <a:t>//</a:t>
            </a:r>
            <a:r>
              <a:rPr lang="zh-CN" altLang="en-US" sz="2000" dirty="0">
                <a:solidFill>
                  <a:srgbClr val="3333FF"/>
                </a:solidFill>
                <a:latin typeface="Courier New" panose="02070309020205020404" pitchFamily="49" charset="0"/>
                <a:ea typeface="楷体_GB2312" pitchFamily="49" charset="-122"/>
              </a:rPr>
              <a:t>指向孩子节点</a:t>
            </a:r>
            <a:endParaRPr lang="zh-CN" altLang="en-US" sz="2000" dirty="0">
              <a:solidFill>
                <a:srgbClr val="3333FF"/>
              </a:solidFill>
              <a:latin typeface="Courier New" panose="02070309020205020404" pitchFamily="49" charset="0"/>
              <a:ea typeface="楷体_GB2312" pitchFamily="49" charset="-122"/>
            </a:endParaRPr>
          </a:p>
          <a:p>
            <a:pPr eaLnBrk="1" hangingPunct="1">
              <a:spcBef>
                <a:spcPct val="0"/>
              </a:spcBef>
              <a:buFontTx/>
              <a:buNone/>
            </a:pPr>
            <a:r>
              <a:rPr lang="en-US" altLang="zh-CN" sz="2000" dirty="0">
                <a:solidFill>
                  <a:srgbClr val="663300"/>
                </a:solidFill>
                <a:latin typeface="Courier New" panose="02070309020205020404" pitchFamily="49" charset="0"/>
                <a:ea typeface="楷体_GB2312" pitchFamily="49" charset="-122"/>
              </a:rPr>
              <a:t>} </a:t>
            </a:r>
            <a:r>
              <a:rPr lang="en-US" altLang="zh-CN" sz="2000" dirty="0" err="1">
                <a:solidFill>
                  <a:srgbClr val="663300"/>
                </a:solidFill>
                <a:latin typeface="Courier New" panose="02070309020205020404" pitchFamily="49" charset="0"/>
                <a:ea typeface="楷体_GB2312" pitchFamily="49" charset="-122"/>
              </a:rPr>
              <a:t>TSBNode</a:t>
            </a:r>
            <a:r>
              <a:rPr lang="en-US" altLang="zh-CN" sz="2000" dirty="0">
                <a:solidFill>
                  <a:srgbClr val="FF0000"/>
                </a:solidFill>
                <a:latin typeface="Courier New" panose="02070309020205020404" pitchFamily="49" charset="0"/>
                <a:ea typeface="楷体_GB2312" pitchFamily="49" charset="-122"/>
              </a:rPr>
              <a:t>;</a:t>
            </a:r>
            <a:endParaRPr lang="en-US" altLang="zh-CN" sz="2000" dirty="0">
              <a:solidFill>
                <a:srgbClr val="FF0000"/>
              </a:solidFill>
              <a:latin typeface="Courier New" panose="02070309020205020404" pitchFamily="49" charset="0"/>
              <a:ea typeface="楷体_GB2312" pitchFamily="49" charset="-122"/>
            </a:endParaRPr>
          </a:p>
          <a:p>
            <a:pPr eaLnBrk="1" hangingPunct="1">
              <a:spcBef>
                <a:spcPct val="0"/>
              </a:spcBef>
              <a:buFontTx/>
              <a:buNone/>
            </a:pPr>
            <a:endParaRPr lang="en-US" altLang="zh-CN" sz="2000" dirty="0">
              <a:solidFill>
                <a:srgbClr val="FF0000"/>
              </a:solidFill>
              <a:latin typeface="Courier New" panose="02070309020205020404" pitchFamily="49" charset="0"/>
              <a:ea typeface="楷体_GB2312" pitchFamily="49" charset="-122"/>
            </a:endParaRPr>
          </a:p>
          <a:p>
            <a:pPr eaLnBrk="1" hangingPunct="1">
              <a:spcBef>
                <a:spcPct val="0"/>
              </a:spcBef>
              <a:buFontTx/>
              <a:buNone/>
            </a:pPr>
            <a:r>
              <a:rPr lang="zh-CN" altLang="en-US" sz="2400" dirty="0">
                <a:solidFill>
                  <a:srgbClr val="3333FF"/>
                </a:solidFill>
                <a:latin typeface="Courier New" panose="02070309020205020404" pitchFamily="49" charset="0"/>
                <a:ea typeface="楷体_GB2312" pitchFamily="49" charset="-122"/>
              </a:rPr>
              <a:t>每个节点固定只有两个指针域。</a:t>
            </a:r>
            <a:endParaRPr lang="zh-CN" altLang="en-US" sz="2400" dirty="0">
              <a:solidFill>
                <a:srgbClr val="3333FF"/>
              </a:solidFill>
              <a:latin typeface="Courier New" panose="02070309020205020404" pitchFamily="49" charset="0"/>
              <a:ea typeface="楷体_GB2312"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500166" y="214290"/>
            <a:ext cx="6677042" cy="584775"/>
          </a:xfrm>
          <a:prstGeom prst="rect">
            <a:avLst/>
          </a:prstGeom>
          <a:noFill/>
          <a:ln w="9525">
            <a:noFill/>
            <a:miter lim="800000"/>
          </a:ln>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en-US" altLang="zh-CN"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二叉树与树之间的转换</a:t>
            </a:r>
            <a:endParaRPr lang="zh-CN" altLang="en-US" sz="3200"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113667" name="Text Box 3"/>
          <p:cNvSpPr txBox="1">
            <a:spLocks noChangeArrowheads="1"/>
          </p:cNvSpPr>
          <p:nvPr/>
        </p:nvSpPr>
        <p:spPr bwMode="auto">
          <a:xfrm>
            <a:off x="1142976" y="1071546"/>
            <a:ext cx="53181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6.7.1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森林</a:t>
            </a: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树转换成二叉树</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3668" name="Text Box 4"/>
          <p:cNvSpPr txBox="1">
            <a:spLocks noChangeArrowheads="1"/>
          </p:cNvSpPr>
          <p:nvPr/>
        </p:nvSpPr>
        <p:spPr bwMode="auto">
          <a:xfrm>
            <a:off x="1439863" y="2571744"/>
            <a:ext cx="7132665" cy="2654445"/>
          </a:xfrm>
          <a:prstGeom prst="rect">
            <a:avLst/>
          </a:prstGeom>
          <a:noFill/>
          <a:ln w="9525">
            <a:noFill/>
            <a:miter lim="800000"/>
          </a:ln>
        </p:spPr>
        <p:txBody>
          <a:bodyPr wrap="square">
            <a:spAutoFit/>
          </a:bodyPr>
          <a:lstStyle/>
          <a:p>
            <a:pPr marL="342900" indent="-342900">
              <a:lnSpc>
                <a:spcPct val="150000"/>
              </a:lnSpc>
              <a:spcBef>
                <a:spcPts val="1200"/>
              </a:spcBef>
              <a:buFontTx/>
              <a:buBlip>
                <a:blip r:embed="rId1"/>
              </a:buBlip>
            </a:pPr>
            <a:r>
              <a:rPr lang="zh-CN" altLang="en-US"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树</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中所有相邻兄弟之间加一条连线；</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对</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树中的每个结点，只保留它与第一个孩子结点之间的连线，删除它与其他孩子结点之间的连线；</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以</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树的根结点为轴心，将整棵树顺时针转动</a:t>
            </a:r>
            <a:r>
              <a:rPr lang="en-US" altLang="zh-CN" sz="2000" dirty="0">
                <a:solidFill>
                  <a:srgbClr val="006600"/>
                </a:solidFill>
                <a:latin typeface="Consolas" panose="020B0609020204030204" pitchFamily="49" charset="0"/>
                <a:ea typeface="仿宋" panose="02010609060101010101" pitchFamily="49" charset="-122"/>
                <a:cs typeface="Consolas" panose="020B0609020204030204" pitchFamily="49" charset="0"/>
              </a:rPr>
              <a:t>45</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度，使之结构层次分明。</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
        <p:nvSpPr>
          <p:cNvPr id="6" name="TextBox 5"/>
          <p:cNvSpPr txBox="1"/>
          <p:nvPr/>
        </p:nvSpPr>
        <p:spPr>
          <a:xfrm>
            <a:off x="1500166" y="2000240"/>
            <a:ext cx="5357850"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将一棵树转换成二叉树的过程如下：</a:t>
            </a:r>
            <a:endParaRPr lang="zh-CN" altLang="en-US" sz="2000" smtClean="0">
              <a:solidFill>
                <a:srgbClr val="0000FF"/>
              </a:solidFill>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1323982" y="71414"/>
            <a:ext cx="7677174" cy="1107996"/>
          </a:xfrm>
          <a:prstGeom prst="rect">
            <a:avLst/>
          </a:prstGeom>
          <a:noFill/>
          <a:ln w="9525">
            <a:noFill/>
            <a:miter lim="800000"/>
          </a:ln>
        </p:spPr>
        <p:txBody>
          <a:bodyPr wrap="square">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6.18】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将图</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6.27(a)</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所示的树转换成二叉树。</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nSpc>
                <a:spcPct val="150000"/>
              </a:lnSpc>
            </a:pPr>
            <a:r>
              <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解</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转换</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过程</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5" name="组合 44"/>
          <p:cNvGrpSpPr/>
          <p:nvPr/>
        </p:nvGrpSpPr>
        <p:grpSpPr>
          <a:xfrm>
            <a:off x="1357290" y="1214422"/>
            <a:ext cx="1928826" cy="2512472"/>
            <a:chOff x="1285852" y="1428736"/>
            <a:chExt cx="1928826" cy="2512472"/>
          </a:xfrm>
        </p:grpSpPr>
        <p:sp>
          <p:nvSpPr>
            <p:cNvPr id="5" name="椭圆 4"/>
            <p:cNvSpPr/>
            <p:nvPr/>
          </p:nvSpPr>
          <p:spPr>
            <a:xfrm>
              <a:off x="2214546" y="142873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1616916" y="221455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285852" y="300037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928794" y="300037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214546" y="221455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857488" y="221455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857488" y="300037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13" name="直接连接符 12"/>
            <p:cNvCxnSpPr>
              <a:stCxn id="6" idx="3"/>
              <a:endCxn id="7" idx="0"/>
            </p:cNvCxnSpPr>
            <p:nvPr/>
          </p:nvCxnSpPr>
          <p:spPr>
            <a:xfrm rot="5400000">
              <a:off x="1356856" y="2688002"/>
              <a:ext cx="419961" cy="204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p:cNvCxnSpPr>
              <a:stCxn id="6" idx="5"/>
              <a:endCxn id="8" idx="0"/>
            </p:cNvCxnSpPr>
            <p:nvPr/>
          </p:nvCxnSpPr>
          <p:spPr>
            <a:xfrm rot="16200000" flipH="1">
              <a:off x="1804613" y="2697595"/>
              <a:ext cx="419961" cy="185592"/>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直接连接符 19"/>
            <p:cNvCxnSpPr>
              <a:stCxn id="10" idx="4"/>
              <a:endCxn id="11" idx="0"/>
            </p:cNvCxnSpPr>
            <p:nvPr/>
          </p:nvCxnSpPr>
          <p:spPr>
            <a:xfrm rot="5400000">
              <a:off x="2857488" y="2821777"/>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直接连接符 21"/>
            <p:cNvCxnSpPr>
              <a:stCxn id="5" idx="4"/>
              <a:endCxn id="9" idx="0"/>
            </p:cNvCxnSpPr>
            <p:nvPr/>
          </p:nvCxnSpPr>
          <p:spPr>
            <a:xfrm rot="5400000">
              <a:off x="2214546" y="2035959"/>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直接连接符 23"/>
            <p:cNvCxnSpPr>
              <a:stCxn id="5" idx="3"/>
              <a:endCxn id="6" idx="0"/>
            </p:cNvCxnSpPr>
            <p:nvPr/>
          </p:nvCxnSpPr>
          <p:spPr>
            <a:xfrm rot="5400000">
              <a:off x="1821203" y="1768901"/>
              <a:ext cx="419961" cy="471344"/>
            </a:xfrm>
            <a:prstGeom prst="line">
              <a:avLst/>
            </a:prstGeom>
          </p:spPr>
          <p:style>
            <a:lnRef idx="2">
              <a:schemeClr val="accent2"/>
            </a:lnRef>
            <a:fillRef idx="0">
              <a:schemeClr val="accent2"/>
            </a:fillRef>
            <a:effectRef idx="1">
              <a:schemeClr val="accent2"/>
            </a:effectRef>
            <a:fontRef idx="minor">
              <a:schemeClr val="tx1"/>
            </a:fontRef>
          </p:style>
        </p:cxnSp>
        <p:cxnSp>
          <p:nvCxnSpPr>
            <p:cNvPr id="26" name="直接连接符 25"/>
            <p:cNvCxnSpPr>
              <a:stCxn id="5" idx="5"/>
              <a:endCxn id="10" idx="0"/>
            </p:cNvCxnSpPr>
            <p:nvPr/>
          </p:nvCxnSpPr>
          <p:spPr>
            <a:xfrm rot="16200000" flipH="1">
              <a:off x="2567775" y="1746245"/>
              <a:ext cx="419961" cy="516656"/>
            </a:xfrm>
            <a:prstGeom prst="line">
              <a:avLst/>
            </a:prstGeom>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57356" y="3571876"/>
              <a:ext cx="1143008" cy="369332"/>
            </a:xfrm>
            <a:prstGeom prst="rect">
              <a:avLst/>
            </a:prstGeom>
            <a:noFill/>
          </p:spPr>
          <p:txBody>
            <a:bodyPr wrap="square" rtlCol="0">
              <a:spAutoFit/>
            </a:bodyPr>
            <a:lstStyle/>
            <a:p>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一棵树</a:t>
              </a:r>
              <a:endParaRPr lang="zh-CN" altLang="en-US" sz="18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42" name="TextBox 41"/>
          <p:cNvSpPr txBox="1"/>
          <p:nvPr/>
        </p:nvSpPr>
        <p:spPr>
          <a:xfrm>
            <a:off x="4000496" y="1857364"/>
            <a:ext cx="1643074" cy="874727"/>
          </a:xfrm>
          <a:prstGeom prst="rect">
            <a:avLst/>
          </a:prstGeom>
          <a:noFill/>
        </p:spPr>
        <p:txBody>
          <a:bodyPr wrap="square" rtlCol="0">
            <a:spAutoFit/>
          </a:bodyPr>
          <a:lstStyle/>
          <a:p>
            <a:pPr>
              <a:lnSpc>
                <a:spcPct val="150000"/>
              </a:lnSpc>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相邻兄弟之间加连线</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虚线</a:t>
            </a:r>
            <a:r>
              <a:rPr 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Box 42"/>
          <p:cNvSpPr txBox="1"/>
          <p:nvPr/>
        </p:nvSpPr>
        <p:spPr>
          <a:xfrm>
            <a:off x="7286644" y="3568487"/>
            <a:ext cx="1428728" cy="646331"/>
          </a:xfrm>
          <a:prstGeom prst="rect">
            <a:avLst/>
          </a:prstGeom>
          <a:noFill/>
        </p:spPr>
        <p:txBody>
          <a:bodyPr wrap="square" rtlCol="0">
            <a:spAutoFit/>
          </a:bodyPr>
          <a:lstStyle/>
          <a:p>
            <a:r>
              <a:rPr lang="zh-CN" altLang="en-US" sz="1800" smtClean="0">
                <a:solidFill>
                  <a:srgbClr val="0000FF"/>
                </a:solidFill>
                <a:latin typeface="仿宋" panose="02010609060101010101" pitchFamily="49" charset="-122"/>
                <a:ea typeface="仿宋" panose="02010609060101010101" pitchFamily="49" charset="-122"/>
              </a:rPr>
              <a:t>删除与双亲结点的连线</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44" name="TextBox 43"/>
          <p:cNvSpPr txBox="1"/>
          <p:nvPr/>
        </p:nvSpPr>
        <p:spPr>
          <a:xfrm>
            <a:off x="4071934" y="4845618"/>
            <a:ext cx="2071702" cy="369332"/>
          </a:xfrm>
          <a:prstGeom prst="rect">
            <a:avLst/>
          </a:prstGeom>
          <a:noFill/>
        </p:spPr>
        <p:txBody>
          <a:bodyPr wrap="square" rtlCol="0">
            <a:spAutoFit/>
          </a:bodyPr>
          <a:lstStyle/>
          <a:p>
            <a:r>
              <a:rPr lang="zh-CN" altLang="en-US" sz="1800" smtClean="0">
                <a:solidFill>
                  <a:srgbClr val="0000FF"/>
                </a:solidFill>
                <a:latin typeface="仿宋" panose="02010609060101010101" pitchFamily="49" charset="-122"/>
                <a:ea typeface="仿宋" panose="02010609060101010101" pitchFamily="49" charset="-122"/>
              </a:rPr>
              <a:t>转换后的二叉树</a:t>
            </a:r>
            <a:endParaRPr lang="zh-CN" altLang="en-US" sz="1800">
              <a:solidFill>
                <a:srgbClr val="0000FF"/>
              </a:solidFill>
              <a:latin typeface="仿宋" panose="02010609060101010101" pitchFamily="49" charset="-122"/>
              <a:ea typeface="仿宋" panose="02010609060101010101" pitchFamily="49" charset="-122"/>
            </a:endParaRPr>
          </a:p>
        </p:txBody>
      </p:sp>
      <p:cxnSp>
        <p:nvCxnSpPr>
          <p:cNvPr id="47" name="直接箭头连接符 46"/>
          <p:cNvCxnSpPr/>
          <p:nvPr/>
        </p:nvCxnSpPr>
        <p:spPr>
          <a:xfrm flipV="1">
            <a:off x="3571868" y="2318241"/>
            <a:ext cx="2428892" cy="0"/>
          </a:xfrm>
          <a:prstGeom prst="straightConnector1">
            <a:avLst/>
          </a:prstGeom>
          <a:ln w="38100">
            <a:solidFill>
              <a:srgbClr val="006600"/>
            </a:solidFill>
            <a:tailEnd type="arrow"/>
          </a:ln>
        </p:spPr>
        <p:style>
          <a:lnRef idx="2">
            <a:schemeClr val="accent2"/>
          </a:lnRef>
          <a:fillRef idx="0">
            <a:schemeClr val="accent2"/>
          </a:fillRef>
          <a:effectRef idx="1">
            <a:schemeClr val="accent2"/>
          </a:effectRef>
          <a:fontRef idx="minor">
            <a:schemeClr val="tx1"/>
          </a:fontRef>
        </p:style>
      </p:cxnSp>
      <p:grpSp>
        <p:nvGrpSpPr>
          <p:cNvPr id="67" name="组合 66"/>
          <p:cNvGrpSpPr/>
          <p:nvPr/>
        </p:nvGrpSpPr>
        <p:grpSpPr>
          <a:xfrm>
            <a:off x="6072198" y="1214422"/>
            <a:ext cx="1928826" cy="2000264"/>
            <a:chOff x="6072198" y="1214422"/>
            <a:chExt cx="1928826" cy="2000264"/>
          </a:xfrm>
        </p:grpSpPr>
        <p:sp>
          <p:nvSpPr>
            <p:cNvPr id="29" name="椭圆 28"/>
            <p:cNvSpPr/>
            <p:nvPr/>
          </p:nvSpPr>
          <p:spPr>
            <a:xfrm>
              <a:off x="7000892" y="121442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6403262" y="20002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6072198" y="278605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6715140" y="278605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7000892" y="20002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7643834" y="200024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5" name="椭圆 34"/>
            <p:cNvSpPr/>
            <p:nvPr/>
          </p:nvSpPr>
          <p:spPr>
            <a:xfrm>
              <a:off x="7643834" y="278605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36" name="直接连接符 35"/>
            <p:cNvCxnSpPr>
              <a:stCxn id="30" idx="3"/>
              <a:endCxn id="31" idx="0"/>
            </p:cNvCxnSpPr>
            <p:nvPr/>
          </p:nvCxnSpPr>
          <p:spPr>
            <a:xfrm rot="5400000">
              <a:off x="6143202" y="2473688"/>
              <a:ext cx="419961" cy="204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37" name="直接连接符 36"/>
            <p:cNvCxnSpPr>
              <a:stCxn id="30" idx="5"/>
              <a:endCxn id="32" idx="0"/>
            </p:cNvCxnSpPr>
            <p:nvPr/>
          </p:nvCxnSpPr>
          <p:spPr>
            <a:xfrm rot="16200000" flipH="1">
              <a:off x="6590959" y="2483281"/>
              <a:ext cx="419961" cy="185592"/>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直接连接符 37"/>
            <p:cNvCxnSpPr>
              <a:stCxn id="34" idx="4"/>
              <a:endCxn id="35" idx="0"/>
            </p:cNvCxnSpPr>
            <p:nvPr/>
          </p:nvCxnSpPr>
          <p:spPr>
            <a:xfrm rot="5400000">
              <a:off x="7643834" y="2607463"/>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直接连接符 38"/>
            <p:cNvCxnSpPr>
              <a:stCxn id="29" idx="4"/>
              <a:endCxn id="33" idx="0"/>
            </p:cNvCxnSpPr>
            <p:nvPr/>
          </p:nvCxnSpPr>
          <p:spPr>
            <a:xfrm rot="5400000">
              <a:off x="7000892" y="1821645"/>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直接连接符 39"/>
            <p:cNvCxnSpPr>
              <a:stCxn id="29" idx="3"/>
              <a:endCxn id="30" idx="0"/>
            </p:cNvCxnSpPr>
            <p:nvPr/>
          </p:nvCxnSpPr>
          <p:spPr>
            <a:xfrm rot="5400000">
              <a:off x="6607549" y="1554587"/>
              <a:ext cx="419961" cy="471344"/>
            </a:xfrm>
            <a:prstGeom prst="line">
              <a:avLst/>
            </a:prstGeom>
          </p:spPr>
          <p:style>
            <a:lnRef idx="2">
              <a:schemeClr val="accent2"/>
            </a:lnRef>
            <a:fillRef idx="0">
              <a:schemeClr val="accent2"/>
            </a:fillRef>
            <a:effectRef idx="1">
              <a:schemeClr val="accent2"/>
            </a:effectRef>
            <a:fontRef idx="minor">
              <a:schemeClr val="tx1"/>
            </a:fontRef>
          </p:style>
        </p:cxnSp>
        <p:cxnSp>
          <p:nvCxnSpPr>
            <p:cNvPr id="41" name="直接连接符 40"/>
            <p:cNvCxnSpPr>
              <a:stCxn id="29" idx="5"/>
              <a:endCxn id="34" idx="0"/>
            </p:cNvCxnSpPr>
            <p:nvPr/>
          </p:nvCxnSpPr>
          <p:spPr>
            <a:xfrm rot="16200000" flipH="1">
              <a:off x="7354121" y="1531931"/>
              <a:ext cx="419961" cy="516656"/>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直接连接符 48"/>
            <p:cNvCxnSpPr>
              <a:stCxn id="30" idx="6"/>
              <a:endCxn id="34" idx="2"/>
            </p:cNvCxnSpPr>
            <p:nvPr/>
          </p:nvCxnSpPr>
          <p:spPr>
            <a:xfrm>
              <a:off x="6760452" y="2214554"/>
              <a:ext cx="883382" cy="1588"/>
            </a:xfrm>
            <a:prstGeom prst="line">
              <a:avLst/>
            </a:prstGeom>
            <a:ln>
              <a:solidFill>
                <a:srgbClr val="FF00FF"/>
              </a:solidFill>
              <a:prstDash val="dash"/>
            </a:ln>
          </p:spPr>
          <p:style>
            <a:lnRef idx="2">
              <a:schemeClr val="accent2"/>
            </a:lnRef>
            <a:fillRef idx="0">
              <a:schemeClr val="accent2"/>
            </a:fillRef>
            <a:effectRef idx="1">
              <a:schemeClr val="accent2"/>
            </a:effectRef>
            <a:fontRef idx="minor">
              <a:schemeClr val="tx1"/>
            </a:fontRef>
          </p:style>
        </p:cxnSp>
        <p:cxnSp>
          <p:nvCxnSpPr>
            <p:cNvPr id="51" name="直接连接符 50"/>
            <p:cNvCxnSpPr>
              <a:stCxn id="31" idx="6"/>
              <a:endCxn id="32" idx="2"/>
            </p:cNvCxnSpPr>
            <p:nvPr/>
          </p:nvCxnSpPr>
          <p:spPr>
            <a:xfrm>
              <a:off x="6429388" y="3000372"/>
              <a:ext cx="285752" cy="1588"/>
            </a:xfrm>
            <a:prstGeom prst="line">
              <a:avLst/>
            </a:prstGeom>
            <a:ln>
              <a:solidFill>
                <a:srgbClr val="FF00FF"/>
              </a:solidFill>
              <a:prstDash val="dash"/>
            </a:ln>
          </p:spPr>
          <p:style>
            <a:lnRef idx="2">
              <a:schemeClr val="accent2"/>
            </a:lnRef>
            <a:fillRef idx="0">
              <a:schemeClr val="accent2"/>
            </a:fillRef>
            <a:effectRef idx="1">
              <a:schemeClr val="accent2"/>
            </a:effectRef>
            <a:fontRef idx="minor">
              <a:schemeClr val="tx1"/>
            </a:fontRef>
          </p:style>
        </p:cxnSp>
      </p:grpSp>
      <p:grpSp>
        <p:nvGrpSpPr>
          <p:cNvPr id="82" name="组合 81"/>
          <p:cNvGrpSpPr/>
          <p:nvPr/>
        </p:nvGrpSpPr>
        <p:grpSpPr>
          <a:xfrm>
            <a:off x="6224598" y="4500570"/>
            <a:ext cx="1928826" cy="2000264"/>
            <a:chOff x="6224598" y="4500570"/>
            <a:chExt cx="1928826" cy="2000264"/>
          </a:xfrm>
        </p:grpSpPr>
        <p:sp>
          <p:nvSpPr>
            <p:cNvPr id="52" name="椭圆 51"/>
            <p:cNvSpPr/>
            <p:nvPr/>
          </p:nvSpPr>
          <p:spPr>
            <a:xfrm>
              <a:off x="7153292" y="450057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3" name="椭圆 52"/>
            <p:cNvSpPr/>
            <p:nvPr/>
          </p:nvSpPr>
          <p:spPr>
            <a:xfrm>
              <a:off x="6555662" y="528638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4" name="椭圆 53"/>
            <p:cNvSpPr/>
            <p:nvPr/>
          </p:nvSpPr>
          <p:spPr>
            <a:xfrm>
              <a:off x="6224598" y="607220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5" name="椭圆 54"/>
            <p:cNvSpPr/>
            <p:nvPr/>
          </p:nvSpPr>
          <p:spPr>
            <a:xfrm>
              <a:off x="6867540" y="607220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6" name="椭圆 55"/>
            <p:cNvSpPr/>
            <p:nvPr/>
          </p:nvSpPr>
          <p:spPr>
            <a:xfrm>
              <a:off x="7153292" y="528638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7" name="椭圆 56"/>
            <p:cNvSpPr/>
            <p:nvPr/>
          </p:nvSpPr>
          <p:spPr>
            <a:xfrm>
              <a:off x="7796234" y="528638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8" name="椭圆 57"/>
            <p:cNvSpPr/>
            <p:nvPr/>
          </p:nvSpPr>
          <p:spPr>
            <a:xfrm>
              <a:off x="7796234" y="607220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59" name="直接连接符 58"/>
            <p:cNvCxnSpPr>
              <a:stCxn id="53" idx="3"/>
              <a:endCxn id="54" idx="0"/>
            </p:cNvCxnSpPr>
            <p:nvPr/>
          </p:nvCxnSpPr>
          <p:spPr>
            <a:xfrm rot="5400000">
              <a:off x="6295602" y="5759836"/>
              <a:ext cx="419961" cy="204778"/>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直接连接符 60"/>
            <p:cNvCxnSpPr>
              <a:stCxn id="57" idx="4"/>
              <a:endCxn id="58" idx="0"/>
            </p:cNvCxnSpPr>
            <p:nvPr/>
          </p:nvCxnSpPr>
          <p:spPr>
            <a:xfrm rot="5400000">
              <a:off x="7796234" y="5893611"/>
              <a:ext cx="35719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直接连接符 62"/>
            <p:cNvCxnSpPr>
              <a:stCxn id="52" idx="3"/>
              <a:endCxn id="53" idx="0"/>
            </p:cNvCxnSpPr>
            <p:nvPr/>
          </p:nvCxnSpPr>
          <p:spPr>
            <a:xfrm rot="5400000">
              <a:off x="6759949" y="4840735"/>
              <a:ext cx="419961" cy="471344"/>
            </a:xfrm>
            <a:prstGeom prst="line">
              <a:avLst/>
            </a:prstGeom>
          </p:spPr>
          <p:style>
            <a:lnRef idx="2">
              <a:schemeClr val="accent2"/>
            </a:lnRef>
            <a:fillRef idx="0">
              <a:schemeClr val="accent2"/>
            </a:fillRef>
            <a:effectRef idx="1">
              <a:schemeClr val="accent2"/>
            </a:effectRef>
            <a:fontRef idx="minor">
              <a:schemeClr val="tx1"/>
            </a:fontRef>
          </p:style>
        </p:cxnSp>
        <p:cxnSp>
          <p:nvCxnSpPr>
            <p:cNvPr id="65" name="直接连接符 64"/>
            <p:cNvCxnSpPr>
              <a:stCxn id="53" idx="6"/>
              <a:endCxn id="57" idx="2"/>
            </p:cNvCxnSpPr>
            <p:nvPr/>
          </p:nvCxnSpPr>
          <p:spPr>
            <a:xfrm>
              <a:off x="6912852" y="5500702"/>
              <a:ext cx="883382" cy="1588"/>
            </a:xfrm>
            <a:prstGeom prst="line">
              <a:avLst/>
            </a:prstGeom>
            <a:ln>
              <a:solidFill>
                <a:srgbClr val="FF00FF"/>
              </a:solidFill>
              <a:prstDash val="dash"/>
            </a:ln>
          </p:spPr>
          <p:style>
            <a:lnRef idx="2">
              <a:schemeClr val="accent2"/>
            </a:lnRef>
            <a:fillRef idx="0">
              <a:schemeClr val="accent2"/>
            </a:fillRef>
            <a:effectRef idx="1">
              <a:schemeClr val="accent2"/>
            </a:effectRef>
            <a:fontRef idx="minor">
              <a:schemeClr val="tx1"/>
            </a:fontRef>
          </p:style>
        </p:cxnSp>
        <p:cxnSp>
          <p:nvCxnSpPr>
            <p:cNvPr id="66" name="直接连接符 65"/>
            <p:cNvCxnSpPr>
              <a:stCxn id="54" idx="6"/>
              <a:endCxn id="55" idx="2"/>
            </p:cNvCxnSpPr>
            <p:nvPr/>
          </p:nvCxnSpPr>
          <p:spPr>
            <a:xfrm>
              <a:off x="6581788" y="6286520"/>
              <a:ext cx="285752" cy="1588"/>
            </a:xfrm>
            <a:prstGeom prst="line">
              <a:avLst/>
            </a:prstGeom>
            <a:ln>
              <a:solidFill>
                <a:srgbClr val="FF00FF"/>
              </a:solidFill>
              <a:prstDash val="dash"/>
            </a:ln>
          </p:spPr>
          <p:style>
            <a:lnRef idx="2">
              <a:schemeClr val="accent2"/>
            </a:lnRef>
            <a:fillRef idx="0">
              <a:schemeClr val="accent2"/>
            </a:fillRef>
            <a:effectRef idx="1">
              <a:schemeClr val="accent2"/>
            </a:effectRef>
            <a:fontRef idx="minor">
              <a:schemeClr val="tx1"/>
            </a:fontRef>
          </p:style>
        </p:cxnSp>
      </p:grpSp>
      <p:cxnSp>
        <p:nvCxnSpPr>
          <p:cNvPr id="69" name="直接箭头连接符 68"/>
          <p:cNvCxnSpPr/>
          <p:nvPr/>
        </p:nvCxnSpPr>
        <p:spPr>
          <a:xfrm rot="5400000">
            <a:off x="6715140" y="3786190"/>
            <a:ext cx="1000132" cy="1588"/>
          </a:xfrm>
          <a:prstGeom prst="straightConnector1">
            <a:avLst/>
          </a:prstGeom>
          <a:ln w="38100">
            <a:solidFill>
              <a:srgbClr val="006600"/>
            </a:solidFill>
            <a:tailEnd type="arrow"/>
          </a:ln>
        </p:spPr>
        <p:style>
          <a:lnRef idx="2">
            <a:schemeClr val="accent2"/>
          </a:lnRef>
          <a:fillRef idx="0">
            <a:schemeClr val="accent2"/>
          </a:fillRef>
          <a:effectRef idx="1">
            <a:schemeClr val="accent2"/>
          </a:effectRef>
          <a:fontRef idx="minor">
            <a:schemeClr val="tx1"/>
          </a:fontRef>
        </p:style>
      </p:cxnSp>
      <p:grpSp>
        <p:nvGrpSpPr>
          <p:cNvPr id="94" name="组合 93"/>
          <p:cNvGrpSpPr/>
          <p:nvPr/>
        </p:nvGrpSpPr>
        <p:grpSpPr>
          <a:xfrm>
            <a:off x="2071670" y="3714752"/>
            <a:ext cx="1649197" cy="3000396"/>
            <a:chOff x="2071670" y="3714752"/>
            <a:chExt cx="1649197" cy="3000396"/>
          </a:xfrm>
        </p:grpSpPr>
        <p:sp>
          <p:nvSpPr>
            <p:cNvPr id="70" name="椭圆 69"/>
            <p:cNvSpPr/>
            <p:nvPr/>
          </p:nvSpPr>
          <p:spPr>
            <a:xfrm>
              <a:off x="2928926" y="3714752"/>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1" name="椭圆 70"/>
            <p:cNvSpPr/>
            <p:nvPr/>
          </p:nvSpPr>
          <p:spPr>
            <a:xfrm>
              <a:off x="2545610" y="435769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2" name="椭圆 71"/>
            <p:cNvSpPr/>
            <p:nvPr/>
          </p:nvSpPr>
          <p:spPr>
            <a:xfrm>
              <a:off x="2071670" y="507207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3" name="椭圆 72"/>
            <p:cNvSpPr/>
            <p:nvPr/>
          </p:nvSpPr>
          <p:spPr>
            <a:xfrm>
              <a:off x="2434983" y="577951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4" name="椭圆 73"/>
            <p:cNvSpPr/>
            <p:nvPr/>
          </p:nvSpPr>
          <p:spPr>
            <a:xfrm>
              <a:off x="3000364" y="507207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5" name="椭圆 74"/>
            <p:cNvSpPr/>
            <p:nvPr/>
          </p:nvSpPr>
          <p:spPr>
            <a:xfrm>
              <a:off x="3363677" y="5708076"/>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6" name="椭圆 75"/>
            <p:cNvSpPr/>
            <p:nvPr/>
          </p:nvSpPr>
          <p:spPr>
            <a:xfrm>
              <a:off x="3000364" y="628652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77" name="直接连接符 76"/>
            <p:cNvCxnSpPr>
              <a:stCxn id="71" idx="3"/>
              <a:endCxn id="72" idx="0"/>
            </p:cNvCxnSpPr>
            <p:nvPr/>
          </p:nvCxnSpPr>
          <p:spPr>
            <a:xfrm rot="5400000">
              <a:off x="2249831" y="4723985"/>
              <a:ext cx="348523" cy="347654"/>
            </a:xfrm>
            <a:prstGeom prst="line">
              <a:avLst/>
            </a:prstGeom>
          </p:spPr>
          <p:style>
            <a:lnRef idx="2">
              <a:schemeClr val="accent2"/>
            </a:lnRef>
            <a:fillRef idx="0">
              <a:schemeClr val="accent2"/>
            </a:fillRef>
            <a:effectRef idx="1">
              <a:schemeClr val="accent2"/>
            </a:effectRef>
            <a:fontRef idx="minor">
              <a:schemeClr val="tx1"/>
            </a:fontRef>
          </p:style>
        </p:cxnSp>
        <p:cxnSp>
          <p:nvCxnSpPr>
            <p:cNvPr id="79" name="直接连接符 78"/>
            <p:cNvCxnSpPr>
              <a:stCxn id="70" idx="3"/>
              <a:endCxn id="71" idx="0"/>
            </p:cNvCxnSpPr>
            <p:nvPr/>
          </p:nvCxnSpPr>
          <p:spPr>
            <a:xfrm rot="5400000">
              <a:off x="2714178" y="4090636"/>
              <a:ext cx="277085" cy="257030"/>
            </a:xfrm>
            <a:prstGeom prst="line">
              <a:avLst/>
            </a:prstGeom>
          </p:spPr>
          <p:style>
            <a:lnRef idx="2">
              <a:schemeClr val="accent2"/>
            </a:lnRef>
            <a:fillRef idx="0">
              <a:schemeClr val="accent2"/>
            </a:fillRef>
            <a:effectRef idx="1">
              <a:schemeClr val="accent2"/>
            </a:effectRef>
            <a:fontRef idx="minor">
              <a:schemeClr val="tx1"/>
            </a:fontRef>
          </p:style>
        </p:cxnSp>
        <p:cxnSp>
          <p:nvCxnSpPr>
            <p:cNvPr id="84" name="直接连接符 83"/>
            <p:cNvCxnSpPr>
              <a:stCxn id="72" idx="5"/>
              <a:endCxn id="73" idx="0"/>
            </p:cNvCxnSpPr>
            <p:nvPr/>
          </p:nvCxnSpPr>
          <p:spPr>
            <a:xfrm rot="16200000" flipH="1">
              <a:off x="2324273" y="5490208"/>
              <a:ext cx="341583" cy="237027"/>
            </a:xfrm>
            <a:prstGeom prst="line">
              <a:avLst/>
            </a:prstGeom>
          </p:spPr>
          <p:style>
            <a:lnRef idx="2">
              <a:schemeClr val="accent2"/>
            </a:lnRef>
            <a:fillRef idx="0">
              <a:schemeClr val="accent2"/>
            </a:fillRef>
            <a:effectRef idx="1">
              <a:schemeClr val="accent2"/>
            </a:effectRef>
            <a:fontRef idx="minor">
              <a:schemeClr val="tx1"/>
            </a:fontRef>
          </p:style>
        </p:cxnSp>
        <p:cxnSp>
          <p:nvCxnSpPr>
            <p:cNvPr id="86" name="直接连接符 85"/>
            <p:cNvCxnSpPr>
              <a:stCxn id="71" idx="5"/>
              <a:endCxn id="74" idx="0"/>
            </p:cNvCxnSpPr>
            <p:nvPr/>
          </p:nvCxnSpPr>
          <p:spPr>
            <a:xfrm rot="16200000" flipH="1">
              <a:off x="2840464" y="4733578"/>
              <a:ext cx="348523" cy="328468"/>
            </a:xfrm>
            <a:prstGeom prst="line">
              <a:avLst/>
            </a:prstGeom>
          </p:spPr>
          <p:style>
            <a:lnRef idx="2">
              <a:schemeClr val="accent2"/>
            </a:lnRef>
            <a:fillRef idx="0">
              <a:schemeClr val="accent2"/>
            </a:fillRef>
            <a:effectRef idx="1">
              <a:schemeClr val="accent2"/>
            </a:effectRef>
            <a:fontRef idx="minor">
              <a:schemeClr val="tx1"/>
            </a:fontRef>
          </p:style>
        </p:cxnSp>
        <p:cxnSp>
          <p:nvCxnSpPr>
            <p:cNvPr id="88" name="直接连接符 87"/>
            <p:cNvCxnSpPr>
              <a:stCxn id="74" idx="5"/>
              <a:endCxn id="75" idx="0"/>
            </p:cNvCxnSpPr>
            <p:nvPr/>
          </p:nvCxnSpPr>
          <p:spPr>
            <a:xfrm rot="16200000" flipH="1">
              <a:off x="3288686" y="5454489"/>
              <a:ext cx="270145" cy="237027"/>
            </a:xfrm>
            <a:prstGeom prst="line">
              <a:avLst/>
            </a:prstGeom>
          </p:spPr>
          <p:style>
            <a:lnRef idx="2">
              <a:schemeClr val="accent2"/>
            </a:lnRef>
            <a:fillRef idx="0">
              <a:schemeClr val="accent2"/>
            </a:fillRef>
            <a:effectRef idx="1">
              <a:schemeClr val="accent2"/>
            </a:effectRef>
            <a:fontRef idx="minor">
              <a:schemeClr val="tx1"/>
            </a:fontRef>
          </p:style>
        </p:cxnSp>
        <p:cxnSp>
          <p:nvCxnSpPr>
            <p:cNvPr id="90" name="直接连接符 89"/>
            <p:cNvCxnSpPr>
              <a:stCxn id="75" idx="3"/>
              <a:endCxn id="76" idx="7"/>
            </p:cNvCxnSpPr>
            <p:nvPr/>
          </p:nvCxnSpPr>
          <p:spPr>
            <a:xfrm rot="5400000">
              <a:off x="3222937" y="6156242"/>
              <a:ext cx="275358" cy="110741"/>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96" name="直接箭头连接符 95"/>
          <p:cNvCxnSpPr/>
          <p:nvPr/>
        </p:nvCxnSpPr>
        <p:spPr>
          <a:xfrm rot="10800000">
            <a:off x="3857620" y="5357826"/>
            <a:ext cx="2357454" cy="1588"/>
          </a:xfrm>
          <a:prstGeom prst="straightConnector1">
            <a:avLst/>
          </a:prstGeom>
          <a:ln w="38100">
            <a:solidFill>
              <a:srgbClr val="006600"/>
            </a:solidFill>
            <a:tailEnd type="arrow"/>
          </a:ln>
        </p:spPr>
        <p:style>
          <a:lnRef idx="2">
            <a:schemeClr val="accent2"/>
          </a:lnRef>
          <a:fillRef idx="0">
            <a:schemeClr val="accent2"/>
          </a:fillRef>
          <a:effectRef idx="1">
            <a:schemeClr val="accent2"/>
          </a:effectRef>
          <a:fontRef idx="minor">
            <a:schemeClr val="tx1"/>
          </a:fontRef>
        </p:style>
      </p:cxnSp>
      <p:sp>
        <p:nvSpPr>
          <p:cNvPr id="98" name="TextBox 97"/>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1181106" y="542924"/>
            <a:ext cx="7820050" cy="957250"/>
          </a:xfrm>
          <a:prstGeom prst="rect">
            <a:avLst/>
          </a:prstGeom>
          <a:noFill/>
          <a:ln w="9525">
            <a:noFill/>
            <a:miter lim="800000"/>
          </a:ln>
        </p:spPr>
        <p:txBody>
          <a:bodyPr wrap="square">
            <a:spAutoFit/>
          </a:bodyPr>
          <a:lstStyle/>
          <a:p>
            <a:pPr>
              <a:lnSpc>
                <a:spcPct val="150000"/>
              </a:lnSpc>
            </a:pPr>
            <a:r>
              <a:rPr lang="zh-CN" altLang="en-US" sz="2000" dirty="0">
                <a:solidFill>
                  <a:srgbClr val="0000FF"/>
                </a:solidFill>
                <a:ea typeface="楷体" panose="02010609060101010101" pitchFamily="49" charset="-122"/>
                <a:cs typeface="Times New Roman" panose="02020603050405020304" pitchFamily="18" charset="0"/>
              </a:rPr>
              <a:t>　　当要转换为二叉树的森林由两棵或以上树构成时，将这样的森林转换为二叉树的过程如下：</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15715" name="Text Box 3"/>
          <p:cNvSpPr txBox="1">
            <a:spLocks noChangeArrowheads="1"/>
          </p:cNvSpPr>
          <p:nvPr/>
        </p:nvSpPr>
        <p:spPr bwMode="auto">
          <a:xfrm>
            <a:off x="1214414" y="1643050"/>
            <a:ext cx="7675588" cy="2500556"/>
          </a:xfrm>
          <a:prstGeom prst="rect">
            <a:avLst/>
          </a:prstGeom>
          <a:noFill/>
          <a:ln w="9525">
            <a:noFill/>
            <a:miter lim="800000"/>
          </a:ln>
        </p:spPr>
        <p:txBody>
          <a:bodyPr wrap="square">
            <a:spAutoFit/>
          </a:bodyPr>
          <a:lstStyle/>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将</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森林中的每棵树转换成相应的二叉树。</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第一</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棵二叉树不动，从第二棵二叉树开始，依次把后一棵二叉树的根结点作为前一棵二叉树根结点的右孩子结点，当所有二叉树连在一起后，此时所得到的二叉树就是由森林转换得到的二叉树。</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1142976" y="214290"/>
            <a:ext cx="5962661" cy="540789"/>
          </a:xfrm>
          <a:prstGeom prst="rect">
            <a:avLst/>
          </a:prstGeom>
          <a:noFill/>
          <a:ln w="9525">
            <a:noFill/>
            <a:miter lim="800000"/>
          </a:ln>
        </p:spPr>
        <p:txBody>
          <a:bodyPr wrap="square">
            <a:spAutoFit/>
          </a:bodyPr>
          <a:lstStyle/>
          <a:p>
            <a:pPr>
              <a:lnSpc>
                <a:spcPct val="150000"/>
              </a:lnSpc>
            </a:pPr>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6.19</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将下图所</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示的森林转换成</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二叉树</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89" name="组合 88"/>
          <p:cNvGrpSpPr/>
          <p:nvPr/>
        </p:nvGrpSpPr>
        <p:grpSpPr>
          <a:xfrm>
            <a:off x="1357290" y="1071546"/>
            <a:ext cx="3474336" cy="1928826"/>
            <a:chOff x="1357290" y="1071546"/>
            <a:chExt cx="3474336" cy="1928826"/>
          </a:xfrm>
        </p:grpSpPr>
        <p:sp>
          <p:nvSpPr>
            <p:cNvPr id="5" name="椭圆 4"/>
            <p:cNvSpPr/>
            <p:nvPr/>
          </p:nvSpPr>
          <p:spPr>
            <a:xfrm>
              <a:off x="1357290" y="150017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1357290" y="235743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545610" y="150017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045544" y="235743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545610" y="235743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045676" y="2357430"/>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117246" y="107154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3760056" y="178592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H</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4474436" y="178592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760056" y="257174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J</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474436" y="257174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K</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5" idx="4"/>
              <a:endCxn id="6" idx="0"/>
            </p:cNvCxnSpPr>
            <p:nvPr/>
          </p:nvCxnSpPr>
          <p:spPr>
            <a:xfrm rot="5400000">
              <a:off x="1321571" y="2143116"/>
              <a:ext cx="428628" cy="1588"/>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7" idx="3"/>
              <a:endCxn id="8" idx="0"/>
            </p:cNvCxnSpPr>
            <p:nvPr/>
          </p:nvCxnSpPr>
          <p:spPr>
            <a:xfrm rot="5400000">
              <a:off x="2165330" y="1924840"/>
              <a:ext cx="491399" cy="37378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7" idx="4"/>
              <a:endCxn id="9" idx="0"/>
            </p:cNvCxnSpPr>
            <p:nvPr/>
          </p:nvCxnSpPr>
          <p:spPr>
            <a:xfrm rot="5400000">
              <a:off x="2509891" y="2143116"/>
              <a:ext cx="428628" cy="15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11" idx="3"/>
              <a:endCxn id="12" idx="0"/>
            </p:cNvCxnSpPr>
            <p:nvPr/>
          </p:nvCxnSpPr>
          <p:spPr>
            <a:xfrm rot="5400000">
              <a:off x="3879842" y="1496212"/>
              <a:ext cx="348523" cy="23090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5" name="直接连接符 24"/>
            <p:cNvCxnSpPr>
              <a:stCxn id="12" idx="4"/>
              <a:endCxn id="14" idx="0"/>
            </p:cNvCxnSpPr>
            <p:nvPr/>
          </p:nvCxnSpPr>
          <p:spPr>
            <a:xfrm rot="5400000">
              <a:off x="3760056" y="2393149"/>
              <a:ext cx="357190" cy="1588"/>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27" name="直接连接符 26"/>
            <p:cNvCxnSpPr>
              <a:stCxn id="11" idx="5"/>
              <a:endCxn id="13" idx="0"/>
            </p:cNvCxnSpPr>
            <p:nvPr/>
          </p:nvCxnSpPr>
          <p:spPr>
            <a:xfrm rot="16200000" flipH="1">
              <a:off x="4363318" y="1496212"/>
              <a:ext cx="348523" cy="2309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3" idx="4"/>
              <a:endCxn id="15" idx="0"/>
            </p:cNvCxnSpPr>
            <p:nvPr/>
          </p:nvCxnSpPr>
          <p:spPr>
            <a:xfrm rot="5400000">
              <a:off x="4474436" y="2393149"/>
              <a:ext cx="357190" cy="1588"/>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32" name="直接连接符 31"/>
            <p:cNvCxnSpPr>
              <a:stCxn id="7" idx="5"/>
              <a:endCxn id="10" idx="0"/>
            </p:cNvCxnSpPr>
            <p:nvPr/>
          </p:nvCxnSpPr>
          <p:spPr>
            <a:xfrm rot="16200000" flipH="1">
              <a:off x="2791682" y="1924840"/>
              <a:ext cx="491399" cy="373780"/>
            </a:xfrm>
            <a:prstGeom prst="line">
              <a:avLst/>
            </a:prstGeom>
            <a:ln>
              <a:tailEnd type="none"/>
            </a:ln>
          </p:spPr>
          <p:style>
            <a:lnRef idx="2">
              <a:schemeClr val="dk1"/>
            </a:lnRef>
            <a:fillRef idx="0">
              <a:schemeClr val="dk1"/>
            </a:fillRef>
            <a:effectRef idx="1">
              <a:schemeClr val="dk1"/>
            </a:effectRef>
            <a:fontRef idx="minor">
              <a:schemeClr val="tx1"/>
            </a:fontRef>
          </p:style>
        </p:cxnSp>
      </p:grpSp>
      <p:grpSp>
        <p:nvGrpSpPr>
          <p:cNvPr id="90" name="组合 89"/>
          <p:cNvGrpSpPr/>
          <p:nvPr/>
        </p:nvGrpSpPr>
        <p:grpSpPr>
          <a:xfrm>
            <a:off x="1142976" y="3071810"/>
            <a:ext cx="616816" cy="2286016"/>
            <a:chOff x="1142976" y="3071810"/>
            <a:chExt cx="616816" cy="2286016"/>
          </a:xfrm>
        </p:grpSpPr>
        <p:sp>
          <p:nvSpPr>
            <p:cNvPr id="33" name="椭圆 32"/>
            <p:cNvSpPr/>
            <p:nvPr/>
          </p:nvSpPr>
          <p:spPr>
            <a:xfrm>
              <a:off x="14026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1142976" y="4929198"/>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4" name="直接连接符 43"/>
            <p:cNvCxnSpPr>
              <a:stCxn id="33" idx="3"/>
              <a:endCxn id="34" idx="0"/>
            </p:cNvCxnSpPr>
            <p:nvPr/>
          </p:nvCxnSpPr>
          <p:spPr>
            <a:xfrm rot="5400000">
              <a:off x="1142542" y="4616828"/>
              <a:ext cx="491399"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sp>
          <p:nvSpPr>
            <p:cNvPr id="86" name="下箭头 85"/>
            <p:cNvSpPr/>
            <p:nvPr/>
          </p:nvSpPr>
          <p:spPr>
            <a:xfrm>
              <a:off x="1428728" y="3071810"/>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grpSp>
        <p:nvGrpSpPr>
          <p:cNvPr id="91" name="组合 90"/>
          <p:cNvGrpSpPr/>
          <p:nvPr/>
        </p:nvGrpSpPr>
        <p:grpSpPr>
          <a:xfrm>
            <a:off x="2045544" y="3071810"/>
            <a:ext cx="1357322" cy="3286148"/>
            <a:chOff x="2045544" y="3071810"/>
            <a:chExt cx="1357322" cy="3286148"/>
          </a:xfrm>
        </p:grpSpPr>
        <p:sp>
          <p:nvSpPr>
            <p:cNvPr id="35" name="椭圆 34"/>
            <p:cNvSpPr/>
            <p:nvPr/>
          </p:nvSpPr>
          <p:spPr>
            <a:xfrm>
              <a:off x="2545610" y="4071942"/>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6" name="椭圆 35"/>
            <p:cNvSpPr/>
            <p:nvPr/>
          </p:nvSpPr>
          <p:spPr>
            <a:xfrm>
              <a:off x="2045544" y="4929198"/>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2545610" y="5429264"/>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8" name="椭圆 37"/>
            <p:cNvSpPr/>
            <p:nvPr/>
          </p:nvSpPr>
          <p:spPr>
            <a:xfrm>
              <a:off x="3045676" y="5929330"/>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5" name="直接连接符 44"/>
            <p:cNvCxnSpPr>
              <a:stCxn id="35" idx="3"/>
              <a:endCxn id="36" idx="0"/>
            </p:cNvCxnSpPr>
            <p:nvPr/>
          </p:nvCxnSpPr>
          <p:spPr>
            <a:xfrm rot="5400000">
              <a:off x="2165330" y="4496608"/>
              <a:ext cx="491399" cy="37378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53" name="直接连接符 52"/>
            <p:cNvCxnSpPr>
              <a:stCxn id="36" idx="5"/>
              <a:endCxn id="37" idx="1"/>
            </p:cNvCxnSpPr>
            <p:nvPr/>
          </p:nvCxnSpPr>
          <p:spPr>
            <a:xfrm rot="16200000" flipH="1">
              <a:off x="2375682" y="5269798"/>
              <a:ext cx="196980"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5" name="直接连接符 54"/>
            <p:cNvCxnSpPr>
              <a:stCxn id="37" idx="5"/>
              <a:endCxn id="38" idx="1"/>
            </p:cNvCxnSpPr>
            <p:nvPr/>
          </p:nvCxnSpPr>
          <p:spPr>
            <a:xfrm rot="16200000" flipH="1">
              <a:off x="2875748" y="5769864"/>
              <a:ext cx="196980" cy="24749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7" name="下箭头 86"/>
            <p:cNvSpPr/>
            <p:nvPr/>
          </p:nvSpPr>
          <p:spPr>
            <a:xfrm>
              <a:off x="2643174" y="3071810"/>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grpSp>
        <p:nvGrpSpPr>
          <p:cNvPr id="92" name="组合 91"/>
          <p:cNvGrpSpPr/>
          <p:nvPr/>
        </p:nvGrpSpPr>
        <p:grpSpPr>
          <a:xfrm>
            <a:off x="3806185" y="3071810"/>
            <a:ext cx="1071570" cy="3286148"/>
            <a:chOff x="3806185" y="3071810"/>
            <a:chExt cx="1071570" cy="3286148"/>
          </a:xfrm>
        </p:grpSpPr>
        <p:sp>
          <p:nvSpPr>
            <p:cNvPr id="39" name="椭圆 38"/>
            <p:cNvSpPr/>
            <p:nvPr/>
          </p:nvSpPr>
          <p:spPr>
            <a:xfrm>
              <a:off x="4475253" y="3643314"/>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0" name="椭圆 39"/>
            <p:cNvSpPr/>
            <p:nvPr/>
          </p:nvSpPr>
          <p:spPr>
            <a:xfrm>
              <a:off x="4118063" y="4357694"/>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H</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1" name="椭圆 40"/>
            <p:cNvSpPr/>
            <p:nvPr/>
          </p:nvSpPr>
          <p:spPr>
            <a:xfrm>
              <a:off x="4520565" y="5143512"/>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2" name="椭圆 41"/>
            <p:cNvSpPr/>
            <p:nvPr/>
          </p:nvSpPr>
          <p:spPr>
            <a:xfrm>
              <a:off x="3806185" y="5143512"/>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J</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3" name="椭圆 42"/>
            <p:cNvSpPr/>
            <p:nvPr/>
          </p:nvSpPr>
          <p:spPr>
            <a:xfrm>
              <a:off x="4260939" y="5929330"/>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K</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47" name="直接连接符 46"/>
            <p:cNvCxnSpPr>
              <a:stCxn id="39" idx="3"/>
              <a:endCxn id="40" idx="0"/>
            </p:cNvCxnSpPr>
            <p:nvPr/>
          </p:nvCxnSpPr>
          <p:spPr>
            <a:xfrm rot="5400000">
              <a:off x="4237849" y="4067980"/>
              <a:ext cx="348523" cy="23090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48" name="直接连接符 47"/>
            <p:cNvCxnSpPr>
              <a:stCxn id="40" idx="3"/>
              <a:endCxn id="42" idx="0"/>
            </p:cNvCxnSpPr>
            <p:nvPr/>
          </p:nvCxnSpPr>
          <p:spPr>
            <a:xfrm rot="5400000">
              <a:off x="3867596" y="4840735"/>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50" name="直接连接符 49"/>
            <p:cNvCxnSpPr>
              <a:stCxn id="41" idx="4"/>
              <a:endCxn id="43" idx="7"/>
            </p:cNvCxnSpPr>
            <p:nvPr/>
          </p:nvCxnSpPr>
          <p:spPr>
            <a:xfrm rot="5400000">
              <a:off x="4422510" y="5715450"/>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57" name="直接连接符 56"/>
            <p:cNvCxnSpPr>
              <a:stCxn id="40" idx="5"/>
              <a:endCxn id="41" idx="0"/>
            </p:cNvCxnSpPr>
            <p:nvPr/>
          </p:nvCxnSpPr>
          <p:spPr>
            <a:xfrm rot="16200000" flipH="1">
              <a:off x="4351072" y="4795423"/>
              <a:ext cx="419961" cy="276216"/>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88" name="下箭头 87"/>
            <p:cNvSpPr/>
            <p:nvPr/>
          </p:nvSpPr>
          <p:spPr>
            <a:xfrm>
              <a:off x="4143372" y="3071810"/>
              <a:ext cx="214314" cy="500066"/>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grpSp>
        <p:nvGrpSpPr>
          <p:cNvPr id="94" name="组合 93"/>
          <p:cNvGrpSpPr/>
          <p:nvPr/>
        </p:nvGrpSpPr>
        <p:grpSpPr>
          <a:xfrm>
            <a:off x="5286380" y="1857364"/>
            <a:ext cx="3571900" cy="4286280"/>
            <a:chOff x="5286380" y="1857364"/>
            <a:chExt cx="3571900" cy="4286280"/>
          </a:xfrm>
        </p:grpSpPr>
        <p:sp>
          <p:nvSpPr>
            <p:cNvPr id="61" name="椭圆 60"/>
            <p:cNvSpPr/>
            <p:nvPr/>
          </p:nvSpPr>
          <p:spPr>
            <a:xfrm>
              <a:off x="6500826" y="1857364"/>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2" name="椭圆 61"/>
            <p:cNvSpPr/>
            <p:nvPr/>
          </p:nvSpPr>
          <p:spPr>
            <a:xfrm>
              <a:off x="5929322" y="271462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3" name="椭圆 62"/>
            <p:cNvSpPr/>
            <p:nvPr/>
          </p:nvSpPr>
          <p:spPr>
            <a:xfrm>
              <a:off x="7215206" y="2714620"/>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4" name="椭圆 63"/>
            <p:cNvSpPr/>
            <p:nvPr/>
          </p:nvSpPr>
          <p:spPr>
            <a:xfrm>
              <a:off x="6357950" y="3571876"/>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5" name="椭圆 64"/>
            <p:cNvSpPr/>
            <p:nvPr/>
          </p:nvSpPr>
          <p:spPr>
            <a:xfrm>
              <a:off x="6858016" y="4214818"/>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6" name="椭圆 65"/>
            <p:cNvSpPr/>
            <p:nvPr/>
          </p:nvSpPr>
          <p:spPr>
            <a:xfrm>
              <a:off x="7358082" y="4929198"/>
              <a:ext cx="357190" cy="428628"/>
            </a:xfrm>
            <a:prstGeom prst="ellipse">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7" name="椭圆 66"/>
            <p:cNvSpPr/>
            <p:nvPr/>
          </p:nvSpPr>
          <p:spPr>
            <a:xfrm>
              <a:off x="8455778" y="3429000"/>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8" name="椭圆 67"/>
            <p:cNvSpPr/>
            <p:nvPr/>
          </p:nvSpPr>
          <p:spPr>
            <a:xfrm>
              <a:off x="8098588" y="4143380"/>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H</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9" name="椭圆 68"/>
            <p:cNvSpPr/>
            <p:nvPr/>
          </p:nvSpPr>
          <p:spPr>
            <a:xfrm>
              <a:off x="8501090" y="4929198"/>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I</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0" name="椭圆 69"/>
            <p:cNvSpPr/>
            <p:nvPr/>
          </p:nvSpPr>
          <p:spPr>
            <a:xfrm>
              <a:off x="7786710" y="4929198"/>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J</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1" name="椭圆 70"/>
            <p:cNvSpPr/>
            <p:nvPr/>
          </p:nvSpPr>
          <p:spPr>
            <a:xfrm>
              <a:off x="8241464" y="5715016"/>
              <a:ext cx="357190" cy="428628"/>
            </a:xfrm>
            <a:prstGeom prst="ellipse">
              <a:avLst/>
            </a:prstGeom>
            <a:solidFill>
              <a:srgbClr val="FFC000"/>
            </a:solidFill>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K</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72" name="直接连接符 71"/>
            <p:cNvCxnSpPr>
              <a:stCxn id="61" idx="3"/>
              <a:endCxn id="62" idx="0"/>
            </p:cNvCxnSpPr>
            <p:nvPr/>
          </p:nvCxnSpPr>
          <p:spPr>
            <a:xfrm rot="5400000">
              <a:off x="6084827" y="2246311"/>
              <a:ext cx="491399" cy="445218"/>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3" name="直接连接符 72"/>
            <p:cNvCxnSpPr>
              <a:stCxn id="63" idx="3"/>
              <a:endCxn id="64" idx="0"/>
            </p:cNvCxnSpPr>
            <p:nvPr/>
          </p:nvCxnSpPr>
          <p:spPr>
            <a:xfrm rot="5400000">
              <a:off x="6656331" y="2960691"/>
              <a:ext cx="491399" cy="73097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4" name="直接连接符 73"/>
            <p:cNvCxnSpPr>
              <a:stCxn id="67" idx="3"/>
              <a:endCxn id="68" idx="0"/>
            </p:cNvCxnSpPr>
            <p:nvPr/>
          </p:nvCxnSpPr>
          <p:spPr>
            <a:xfrm rot="5400000">
              <a:off x="8218374" y="3853666"/>
              <a:ext cx="348523" cy="230904"/>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5" name="直接连接符 74"/>
            <p:cNvCxnSpPr>
              <a:stCxn id="68" idx="3"/>
              <a:endCxn id="70" idx="0"/>
            </p:cNvCxnSpPr>
            <p:nvPr/>
          </p:nvCxnSpPr>
          <p:spPr>
            <a:xfrm rot="5400000">
              <a:off x="7848121" y="4626421"/>
              <a:ext cx="419961" cy="185592"/>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6" name="直接连接符 75"/>
            <p:cNvCxnSpPr>
              <a:stCxn id="69" idx="4"/>
              <a:endCxn id="71" idx="7"/>
            </p:cNvCxnSpPr>
            <p:nvPr/>
          </p:nvCxnSpPr>
          <p:spPr>
            <a:xfrm rot="5400000">
              <a:off x="8403035" y="5501136"/>
              <a:ext cx="419961" cy="133340"/>
            </a:xfrm>
            <a:prstGeom prst="line">
              <a:avLst/>
            </a:prstGeom>
            <a:ln>
              <a:solidFill>
                <a:srgbClr val="FF00FF"/>
              </a:solidFill>
              <a:tailEnd type="none"/>
            </a:ln>
          </p:spPr>
          <p:style>
            <a:lnRef idx="2">
              <a:schemeClr val="dk1"/>
            </a:lnRef>
            <a:fillRef idx="0">
              <a:schemeClr val="dk1"/>
            </a:fillRef>
            <a:effectRef idx="1">
              <a:schemeClr val="dk1"/>
            </a:effectRef>
            <a:fontRef idx="minor">
              <a:schemeClr val="tx1"/>
            </a:fontRef>
          </p:style>
        </p:cxnSp>
        <p:cxnSp>
          <p:nvCxnSpPr>
            <p:cNvPr id="77" name="直接连接符 76"/>
            <p:cNvCxnSpPr>
              <a:stCxn id="64" idx="5"/>
              <a:endCxn id="65" idx="1"/>
            </p:cNvCxnSpPr>
            <p:nvPr/>
          </p:nvCxnSpPr>
          <p:spPr>
            <a:xfrm rot="16200000" flipH="1">
              <a:off x="6616650" y="3983914"/>
              <a:ext cx="339856"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8" name="直接连接符 77"/>
            <p:cNvCxnSpPr>
              <a:stCxn id="65" idx="5"/>
              <a:endCxn id="66" idx="1"/>
            </p:cNvCxnSpPr>
            <p:nvPr/>
          </p:nvCxnSpPr>
          <p:spPr>
            <a:xfrm rot="16200000" flipH="1">
              <a:off x="7080997" y="4662575"/>
              <a:ext cx="411294" cy="2474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79" name="直接连接符 78"/>
            <p:cNvCxnSpPr>
              <a:stCxn id="68" idx="5"/>
              <a:endCxn id="69" idx="0"/>
            </p:cNvCxnSpPr>
            <p:nvPr/>
          </p:nvCxnSpPr>
          <p:spPr>
            <a:xfrm rot="16200000" flipH="1">
              <a:off x="8331597" y="4581109"/>
              <a:ext cx="419961" cy="27621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1" name="直接连接符 80"/>
            <p:cNvCxnSpPr>
              <a:stCxn id="61" idx="5"/>
              <a:endCxn id="63" idx="0"/>
            </p:cNvCxnSpPr>
            <p:nvPr/>
          </p:nvCxnSpPr>
          <p:spPr>
            <a:xfrm rot="16200000" flipH="1">
              <a:off x="6854055" y="2174873"/>
              <a:ext cx="491399" cy="58809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3" name="直接连接符 82"/>
            <p:cNvCxnSpPr>
              <a:stCxn id="63" idx="5"/>
              <a:endCxn id="67" idx="1"/>
            </p:cNvCxnSpPr>
            <p:nvPr/>
          </p:nvCxnSpPr>
          <p:spPr>
            <a:xfrm rot="16200000" flipH="1">
              <a:off x="7808440" y="2792124"/>
              <a:ext cx="411294" cy="988000"/>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93" name="右箭头 92"/>
            <p:cNvSpPr/>
            <p:nvPr/>
          </p:nvSpPr>
          <p:spPr>
            <a:xfrm rot="19515172">
              <a:off x="5286380" y="4143380"/>
              <a:ext cx="857256" cy="35719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
        <p:nvSpPr>
          <p:cNvPr id="95" name="TextBox 94"/>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1285852" y="285728"/>
            <a:ext cx="546259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anose="020B0609020204030204" pitchFamily="49" charset="0"/>
                <a:ea typeface="微软雅黑" panose="020B0503020204020204" pitchFamily="34" charset="-122"/>
                <a:cs typeface="Consolas" panose="020B0609020204030204" pitchFamily="49" charset="0"/>
              </a:rPr>
              <a:t>6.7.2 </a:t>
            </a:r>
            <a:r>
              <a:rPr lang="zh-CN" altLang="en-US" sz="28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二叉树</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还原为树</a:t>
            </a:r>
            <a:r>
              <a:rPr lang="en-US" altLang="zh-CN"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森林</a:t>
            </a:r>
            <a:endParaRPr lang="zh-CN" altLang="en-US" sz="2800" dirty="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17763" name="Text Box 3"/>
          <p:cNvSpPr txBox="1">
            <a:spLocks noChangeArrowheads="1"/>
          </p:cNvSpPr>
          <p:nvPr/>
        </p:nvSpPr>
        <p:spPr bwMode="auto">
          <a:xfrm>
            <a:off x="1000100" y="1000108"/>
            <a:ext cx="7993062" cy="957250"/>
          </a:xfrm>
          <a:prstGeom prst="rect">
            <a:avLst/>
          </a:prstGeom>
          <a:noFill/>
          <a:ln w="9525">
            <a:noFill/>
            <a:miter lim="800000"/>
          </a:ln>
        </p:spPr>
        <p:txBody>
          <a:bodyPr>
            <a:spAutoFit/>
          </a:bodyPr>
          <a:lstStyle/>
          <a:p>
            <a:pPr>
              <a:lnSpc>
                <a:spcPct val="150000"/>
              </a:lnSpc>
              <a:spcBef>
                <a:spcPct val="50000"/>
              </a:spcBef>
            </a:pPr>
            <a:r>
              <a:rPr lang="zh-CN" altLang="en-US" sz="2000" dirty="0">
                <a:solidFill>
                  <a:srgbClr val="0000FF"/>
                </a:solidFill>
                <a:ea typeface="楷体" panose="02010609060101010101" pitchFamily="49" charset="-122"/>
                <a:cs typeface="Times New Roman" panose="02020603050405020304" pitchFamily="18" charset="0"/>
              </a:rPr>
              <a:t>　　当一棵二叉树是由一棵树转换而来的，则该二叉树还原为树的过程如下：</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17764" name="Text Box 4"/>
          <p:cNvSpPr txBox="1">
            <a:spLocks noChangeArrowheads="1"/>
          </p:cNvSpPr>
          <p:nvPr/>
        </p:nvSpPr>
        <p:spPr bwMode="auto">
          <a:xfrm>
            <a:off x="1500166" y="2071678"/>
            <a:ext cx="7429552" cy="2246769"/>
          </a:xfrm>
          <a:prstGeom prst="rect">
            <a:avLst/>
          </a:prstGeom>
          <a:noFill/>
          <a:ln w="9525">
            <a:noFill/>
            <a:miter lim="800000"/>
          </a:ln>
        </p:spPr>
        <p:txBody>
          <a:bodyPr wrap="square">
            <a:spAutoFit/>
          </a:bodyPr>
          <a:lstStyle/>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若</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某结点是其双亲的左孩子，则把该结点的右孩子、右孩子的右孩子、</a:t>
            </a:r>
            <a:r>
              <a:rPr lang="en-US" altLang="zh-CN"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、都与该结点的双亲结点用连线连起来。</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删除</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原二叉树中所有双亲结点与右孩子结点之间的连线。</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整理</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由①、②两步所得到的树，使之结构层次分明。</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1323982" y="142852"/>
            <a:ext cx="7605736" cy="430887"/>
          </a:xfrm>
          <a:prstGeom prst="rect">
            <a:avLst/>
          </a:prstGeom>
          <a:noFill/>
          <a:ln w="9525">
            <a:noFill/>
            <a:miter lim="800000"/>
          </a:ln>
        </p:spPr>
        <p:txBody>
          <a:bodyPr wrap="square">
            <a:spAutoFit/>
          </a:bodyPr>
          <a:lstStyle/>
          <a:p>
            <a:r>
              <a:rPr lang="en-US" altLang="zh-CN" sz="22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200" dirty="0">
                <a:solidFill>
                  <a:srgbClr val="FF0000"/>
                </a:solidFill>
                <a:latin typeface="Consolas" panose="020B0609020204030204" pitchFamily="49" charset="0"/>
                <a:ea typeface="楷体" panose="02010609060101010101" pitchFamily="49" charset="-122"/>
                <a:cs typeface="Consolas" panose="020B0609020204030204" pitchFamily="49" charset="0"/>
              </a:rPr>
              <a:t>6.21</a:t>
            </a:r>
            <a:r>
              <a:rPr lang="en-US" altLang="zh-CN" sz="220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将下图的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一棵二叉树还原为</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森林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5" name="组合 94"/>
          <p:cNvGrpSpPr/>
          <p:nvPr/>
        </p:nvGrpSpPr>
        <p:grpSpPr>
          <a:xfrm>
            <a:off x="1285852" y="1000108"/>
            <a:ext cx="1714512" cy="3655480"/>
            <a:chOff x="1285852" y="1000108"/>
            <a:chExt cx="1714512" cy="3655480"/>
          </a:xfrm>
        </p:grpSpPr>
        <p:sp>
          <p:nvSpPr>
            <p:cNvPr id="5" name="椭圆 4"/>
            <p:cNvSpPr/>
            <p:nvPr/>
          </p:nvSpPr>
          <p:spPr>
            <a:xfrm>
              <a:off x="2143108" y="100010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 name="椭圆 5"/>
            <p:cNvSpPr/>
            <p:nvPr/>
          </p:nvSpPr>
          <p:spPr>
            <a:xfrm>
              <a:off x="1714480" y="1634383"/>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1285852"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143108"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714480"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428860"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071670" y="363464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13" name="直接连接符 12"/>
            <p:cNvCxnSpPr>
              <a:stCxn id="5" idx="3"/>
              <a:endCxn id="6" idx="7"/>
            </p:cNvCxnSpPr>
            <p:nvPr/>
          </p:nvCxnSpPr>
          <p:spPr>
            <a:xfrm rot="5400000">
              <a:off x="1941795" y="1443531"/>
              <a:ext cx="331189"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6" idx="3"/>
              <a:endCxn id="7" idx="7"/>
            </p:cNvCxnSpPr>
            <p:nvPr/>
          </p:nvCxnSpPr>
          <p:spPr>
            <a:xfrm rot="5400000">
              <a:off x="1544552"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6" idx="5"/>
              <a:endCxn id="8" idx="1"/>
            </p:cNvCxnSpPr>
            <p:nvPr/>
          </p:nvCxnSpPr>
          <p:spPr>
            <a:xfrm rot="16200000" flipH="1">
              <a:off x="1973180"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a:stCxn id="7" idx="5"/>
              <a:endCxn id="9" idx="1"/>
            </p:cNvCxnSpPr>
            <p:nvPr/>
          </p:nvCxnSpPr>
          <p:spPr>
            <a:xfrm rot="16200000" flipH="1">
              <a:off x="1508833" y="2653644"/>
              <a:ext cx="339856"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8" idx="5"/>
              <a:endCxn id="10" idx="0"/>
            </p:cNvCxnSpPr>
            <p:nvPr/>
          </p:nvCxnSpPr>
          <p:spPr>
            <a:xfrm rot="16200000" flipH="1">
              <a:off x="2389180" y="2630553"/>
              <a:ext cx="277085" cy="15946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10" idx="3"/>
              <a:endCxn id="11" idx="0"/>
            </p:cNvCxnSpPr>
            <p:nvPr/>
          </p:nvCxnSpPr>
          <p:spPr>
            <a:xfrm rot="5400000">
              <a:off x="2155737" y="3309214"/>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1428728" y="4286256"/>
              <a:ext cx="1571636" cy="369332"/>
            </a:xfrm>
            <a:prstGeom prst="rect">
              <a:avLst/>
            </a:prstGeom>
            <a:noFill/>
          </p:spPr>
          <p:txBody>
            <a:bodyPr wrap="square" rtlCol="0">
              <a:spAutoFit/>
            </a:bodyPr>
            <a:lstStyle/>
            <a:p>
              <a:r>
                <a:rPr lang="zh-CN" altLang="en-US" sz="1800" smtClean="0">
                  <a:solidFill>
                    <a:srgbClr val="0000FF"/>
                  </a:solidFill>
                  <a:latin typeface="仿宋" panose="02010609060101010101" pitchFamily="49" charset="-122"/>
                  <a:ea typeface="仿宋" panose="02010609060101010101" pitchFamily="49" charset="-122"/>
                </a:rPr>
                <a:t>一棵二叉树</a:t>
              </a:r>
              <a:endParaRPr lang="zh-CN" altLang="en-US" sz="1800">
                <a:solidFill>
                  <a:srgbClr val="0000FF"/>
                </a:solidFill>
                <a:latin typeface="仿宋" panose="02010609060101010101" pitchFamily="49" charset="-122"/>
                <a:ea typeface="仿宋" panose="02010609060101010101" pitchFamily="49" charset="-122"/>
              </a:endParaRPr>
            </a:p>
          </p:txBody>
        </p:sp>
      </p:grpSp>
      <p:grpSp>
        <p:nvGrpSpPr>
          <p:cNvPr id="96" name="组合 95"/>
          <p:cNvGrpSpPr/>
          <p:nvPr/>
        </p:nvGrpSpPr>
        <p:grpSpPr>
          <a:xfrm>
            <a:off x="2714612" y="1000108"/>
            <a:ext cx="2786082" cy="3063167"/>
            <a:chOff x="2714612" y="1000108"/>
            <a:chExt cx="2786082" cy="3063167"/>
          </a:xfrm>
        </p:grpSpPr>
        <p:sp>
          <p:nvSpPr>
            <p:cNvPr id="28" name="椭圆 27"/>
            <p:cNvSpPr/>
            <p:nvPr/>
          </p:nvSpPr>
          <p:spPr>
            <a:xfrm>
              <a:off x="4784006" y="100010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4355378" y="1634383"/>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0" name="椭圆 29"/>
            <p:cNvSpPr/>
            <p:nvPr/>
          </p:nvSpPr>
          <p:spPr>
            <a:xfrm>
              <a:off x="3926750"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4784006"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4355378"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5069758"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34" name="椭圆 33"/>
            <p:cNvSpPr/>
            <p:nvPr/>
          </p:nvSpPr>
          <p:spPr>
            <a:xfrm>
              <a:off x="4712568" y="363464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35" name="直接连接符 34"/>
            <p:cNvCxnSpPr>
              <a:stCxn id="28" idx="3"/>
              <a:endCxn id="29" idx="7"/>
            </p:cNvCxnSpPr>
            <p:nvPr/>
          </p:nvCxnSpPr>
          <p:spPr>
            <a:xfrm rot="5400000">
              <a:off x="4582693" y="1443531"/>
              <a:ext cx="331189"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6" name="直接连接符 35"/>
            <p:cNvCxnSpPr>
              <a:stCxn id="29" idx="3"/>
              <a:endCxn id="30" idx="7"/>
            </p:cNvCxnSpPr>
            <p:nvPr/>
          </p:nvCxnSpPr>
          <p:spPr>
            <a:xfrm rot="5400000">
              <a:off x="4185450"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7" name="直接连接符 36"/>
            <p:cNvCxnSpPr>
              <a:stCxn id="29" idx="5"/>
              <a:endCxn id="31" idx="1"/>
            </p:cNvCxnSpPr>
            <p:nvPr/>
          </p:nvCxnSpPr>
          <p:spPr>
            <a:xfrm rot="16200000" flipH="1">
              <a:off x="4614078"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8" name="直接连接符 37"/>
            <p:cNvCxnSpPr>
              <a:stCxn id="30" idx="5"/>
              <a:endCxn id="32" idx="1"/>
            </p:cNvCxnSpPr>
            <p:nvPr/>
          </p:nvCxnSpPr>
          <p:spPr>
            <a:xfrm rot="16200000" flipH="1">
              <a:off x="4149731" y="2653644"/>
              <a:ext cx="339856"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39" name="直接连接符 38"/>
            <p:cNvCxnSpPr>
              <a:stCxn id="31" idx="5"/>
              <a:endCxn id="33" idx="0"/>
            </p:cNvCxnSpPr>
            <p:nvPr/>
          </p:nvCxnSpPr>
          <p:spPr>
            <a:xfrm rot="16200000" flipH="1">
              <a:off x="5030078" y="2630553"/>
              <a:ext cx="277085" cy="15946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40" name="直接连接符 39"/>
            <p:cNvCxnSpPr>
              <a:stCxn id="33" idx="3"/>
              <a:endCxn id="34" idx="0"/>
            </p:cNvCxnSpPr>
            <p:nvPr/>
          </p:nvCxnSpPr>
          <p:spPr>
            <a:xfrm rot="5400000">
              <a:off x="4796635" y="3309214"/>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2786050" y="1773784"/>
              <a:ext cx="928694" cy="369332"/>
            </a:xfrm>
            <a:prstGeom prst="rect">
              <a:avLst/>
            </a:prstGeom>
            <a:noFill/>
          </p:spPr>
          <p:txBody>
            <a:bodyPr wrap="square" rtlCol="0">
              <a:spAutoFit/>
            </a:bodyPr>
            <a:lstStyle/>
            <a:p>
              <a:r>
                <a:rPr lang="zh-CN" altLang="en-US" sz="1800" smtClean="0">
                  <a:solidFill>
                    <a:srgbClr val="0000FF"/>
                  </a:solidFill>
                  <a:latin typeface="仿宋" panose="02010609060101010101" pitchFamily="49" charset="-122"/>
                  <a:ea typeface="仿宋" panose="02010609060101010101" pitchFamily="49" charset="-122"/>
                </a:rPr>
                <a:t>加连线</a:t>
              </a:r>
              <a:endParaRPr lang="zh-CN" altLang="en-US" sz="1800">
                <a:solidFill>
                  <a:srgbClr val="0000FF"/>
                </a:solidFill>
                <a:latin typeface="仿宋" panose="02010609060101010101" pitchFamily="49" charset="-122"/>
                <a:ea typeface="仿宋" panose="02010609060101010101" pitchFamily="49" charset="-122"/>
              </a:endParaRPr>
            </a:p>
          </p:txBody>
        </p:sp>
        <p:sp>
          <p:nvSpPr>
            <p:cNvPr id="42" name="任意多边形 41"/>
            <p:cNvSpPr/>
            <p:nvPr/>
          </p:nvSpPr>
          <p:spPr>
            <a:xfrm>
              <a:off x="4529688" y="2076994"/>
              <a:ext cx="139338" cy="783772"/>
            </a:xfrm>
            <a:custGeom>
              <a:avLst/>
              <a:gdLst>
                <a:gd name="connsiteX0" fmla="*/ 0 w 139338"/>
                <a:gd name="connsiteY0" fmla="*/ 0 h 783772"/>
                <a:gd name="connsiteX1" fmla="*/ 130629 w 139338"/>
                <a:gd name="connsiteY1" fmla="*/ 339635 h 783772"/>
                <a:gd name="connsiteX2" fmla="*/ 52251 w 139338"/>
                <a:gd name="connsiteY2" fmla="*/ 783772 h 783772"/>
              </a:gdLst>
              <a:ahLst/>
              <a:cxnLst>
                <a:cxn ang="0">
                  <a:pos x="connsiteX0" y="connsiteY0"/>
                </a:cxn>
                <a:cxn ang="0">
                  <a:pos x="connsiteX1" y="connsiteY1"/>
                </a:cxn>
                <a:cxn ang="0">
                  <a:pos x="connsiteX2" y="connsiteY2"/>
                </a:cxn>
              </a:cxnLst>
              <a:rect l="l" t="t" r="r" b="b"/>
              <a:pathLst>
                <a:path w="139338" h="783772">
                  <a:moveTo>
                    <a:pt x="0" y="0"/>
                  </a:moveTo>
                  <a:cubicBezTo>
                    <a:pt x="60960" y="104503"/>
                    <a:pt x="121921" y="209006"/>
                    <a:pt x="130629" y="339635"/>
                  </a:cubicBezTo>
                  <a:cubicBezTo>
                    <a:pt x="139338" y="470264"/>
                    <a:pt x="95794" y="627018"/>
                    <a:pt x="52251" y="783772"/>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3" name="任意多边形 42"/>
            <p:cNvSpPr/>
            <p:nvPr/>
          </p:nvSpPr>
          <p:spPr>
            <a:xfrm>
              <a:off x="5026077" y="1423851"/>
              <a:ext cx="132805" cy="809898"/>
            </a:xfrm>
            <a:custGeom>
              <a:avLst/>
              <a:gdLst>
                <a:gd name="connsiteX0" fmla="*/ 0 w 132805"/>
                <a:gd name="connsiteY0" fmla="*/ 0 h 809898"/>
                <a:gd name="connsiteX1" fmla="*/ 130628 w 132805"/>
                <a:gd name="connsiteY1" fmla="*/ 352698 h 809898"/>
                <a:gd name="connsiteX2" fmla="*/ 13062 w 132805"/>
                <a:gd name="connsiteY2" fmla="*/ 809898 h 809898"/>
              </a:gdLst>
              <a:ahLst/>
              <a:cxnLst>
                <a:cxn ang="0">
                  <a:pos x="connsiteX0" y="connsiteY0"/>
                </a:cxn>
                <a:cxn ang="0">
                  <a:pos x="connsiteX1" y="connsiteY1"/>
                </a:cxn>
                <a:cxn ang="0">
                  <a:pos x="connsiteX2" y="connsiteY2"/>
                </a:cxn>
              </a:cxnLst>
              <a:rect l="l" t="t" r="r" b="b"/>
              <a:pathLst>
                <a:path w="132805" h="809898">
                  <a:moveTo>
                    <a:pt x="0" y="0"/>
                  </a:moveTo>
                  <a:cubicBezTo>
                    <a:pt x="64225" y="108857"/>
                    <a:pt x="128451" y="217715"/>
                    <a:pt x="130628" y="352698"/>
                  </a:cubicBezTo>
                  <a:cubicBezTo>
                    <a:pt x="132805" y="487681"/>
                    <a:pt x="72933" y="648789"/>
                    <a:pt x="13062" y="809898"/>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4" name="任意多边形 43"/>
            <p:cNvSpPr/>
            <p:nvPr/>
          </p:nvSpPr>
          <p:spPr>
            <a:xfrm>
              <a:off x="5117517" y="1371600"/>
              <a:ext cx="383177" cy="1502229"/>
            </a:xfrm>
            <a:custGeom>
              <a:avLst/>
              <a:gdLst>
                <a:gd name="connsiteX0" fmla="*/ 0 w 383177"/>
                <a:gd name="connsiteY0" fmla="*/ 0 h 1502229"/>
                <a:gd name="connsiteX1" fmla="*/ 339634 w 383177"/>
                <a:gd name="connsiteY1" fmla="*/ 457200 h 1502229"/>
                <a:gd name="connsiteX2" fmla="*/ 261257 w 383177"/>
                <a:gd name="connsiteY2" fmla="*/ 1502229 h 1502229"/>
              </a:gdLst>
              <a:ahLst/>
              <a:cxnLst>
                <a:cxn ang="0">
                  <a:pos x="connsiteX0" y="connsiteY0"/>
                </a:cxn>
                <a:cxn ang="0">
                  <a:pos x="connsiteX1" y="connsiteY1"/>
                </a:cxn>
                <a:cxn ang="0">
                  <a:pos x="connsiteX2" y="connsiteY2"/>
                </a:cxn>
              </a:cxnLst>
              <a:rect l="l" t="t" r="r" b="b"/>
              <a:pathLst>
                <a:path w="383177" h="1502229">
                  <a:moveTo>
                    <a:pt x="0" y="0"/>
                  </a:moveTo>
                  <a:cubicBezTo>
                    <a:pt x="148045" y="103414"/>
                    <a:pt x="296091" y="206829"/>
                    <a:pt x="339634" y="457200"/>
                  </a:cubicBezTo>
                  <a:cubicBezTo>
                    <a:pt x="383177" y="707571"/>
                    <a:pt x="322217" y="1104900"/>
                    <a:pt x="261257" y="1502229"/>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46" name="直接箭头连接符 45"/>
            <p:cNvCxnSpPr/>
            <p:nvPr/>
          </p:nvCxnSpPr>
          <p:spPr>
            <a:xfrm>
              <a:off x="2714612" y="2214554"/>
              <a:ext cx="1071570" cy="1588"/>
            </a:xfrm>
            <a:prstGeom prst="straightConnector1">
              <a:avLst/>
            </a:prstGeom>
            <a:ln w="38100">
              <a:solidFill>
                <a:srgbClr val="006600"/>
              </a:solidFill>
              <a:tailEnd type="arrow"/>
            </a:ln>
          </p:spPr>
          <p:style>
            <a:lnRef idx="2">
              <a:schemeClr val="dk1"/>
            </a:lnRef>
            <a:fillRef idx="0">
              <a:schemeClr val="dk1"/>
            </a:fillRef>
            <a:effectRef idx="1">
              <a:schemeClr val="dk1"/>
            </a:effectRef>
            <a:fontRef idx="minor">
              <a:schemeClr val="tx1"/>
            </a:fontRef>
          </p:style>
        </p:cxnSp>
      </p:grpSp>
      <p:grpSp>
        <p:nvGrpSpPr>
          <p:cNvPr id="97" name="组合 96"/>
          <p:cNvGrpSpPr/>
          <p:nvPr/>
        </p:nvGrpSpPr>
        <p:grpSpPr>
          <a:xfrm>
            <a:off x="5572132" y="1000108"/>
            <a:ext cx="3214710" cy="3063167"/>
            <a:chOff x="5572132" y="1000108"/>
            <a:chExt cx="3214710" cy="3063167"/>
          </a:xfrm>
        </p:grpSpPr>
        <p:sp>
          <p:nvSpPr>
            <p:cNvPr id="47" name="椭圆 46"/>
            <p:cNvSpPr/>
            <p:nvPr/>
          </p:nvSpPr>
          <p:spPr>
            <a:xfrm>
              <a:off x="8070154" y="100010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8" name="椭圆 47"/>
            <p:cNvSpPr/>
            <p:nvPr/>
          </p:nvSpPr>
          <p:spPr>
            <a:xfrm>
              <a:off x="7641526" y="1634383"/>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49" name="椭圆 48"/>
            <p:cNvSpPr/>
            <p:nvPr/>
          </p:nvSpPr>
          <p:spPr>
            <a:xfrm>
              <a:off x="7212898"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8070154" y="220588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1" name="椭圆 50"/>
            <p:cNvSpPr/>
            <p:nvPr/>
          </p:nvSpPr>
          <p:spPr>
            <a:xfrm>
              <a:off x="7641526"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2" name="椭圆 51"/>
            <p:cNvSpPr/>
            <p:nvPr/>
          </p:nvSpPr>
          <p:spPr>
            <a:xfrm>
              <a:off x="8355906" y="2848829"/>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53" name="椭圆 52"/>
            <p:cNvSpPr/>
            <p:nvPr/>
          </p:nvSpPr>
          <p:spPr>
            <a:xfrm>
              <a:off x="7998716" y="3634647"/>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54" name="直接连接符 53"/>
            <p:cNvCxnSpPr>
              <a:stCxn id="47" idx="3"/>
              <a:endCxn id="48" idx="7"/>
            </p:cNvCxnSpPr>
            <p:nvPr/>
          </p:nvCxnSpPr>
          <p:spPr>
            <a:xfrm rot="5400000">
              <a:off x="7868841" y="1443531"/>
              <a:ext cx="331189"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5" name="直接连接符 54"/>
            <p:cNvCxnSpPr>
              <a:stCxn id="48" idx="3"/>
              <a:endCxn id="49" idx="7"/>
            </p:cNvCxnSpPr>
            <p:nvPr/>
          </p:nvCxnSpPr>
          <p:spPr>
            <a:xfrm rot="5400000">
              <a:off x="7471598" y="2046421"/>
              <a:ext cx="268418" cy="1760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59" name="直接连接符 58"/>
            <p:cNvCxnSpPr>
              <a:stCxn id="52" idx="3"/>
              <a:endCxn id="53" idx="0"/>
            </p:cNvCxnSpPr>
            <p:nvPr/>
          </p:nvCxnSpPr>
          <p:spPr>
            <a:xfrm rot="5400000">
              <a:off x="8082783" y="3309214"/>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60" name="任意多边形 59"/>
            <p:cNvSpPr/>
            <p:nvPr/>
          </p:nvSpPr>
          <p:spPr>
            <a:xfrm>
              <a:off x="7815836" y="2076994"/>
              <a:ext cx="139338" cy="783772"/>
            </a:xfrm>
            <a:custGeom>
              <a:avLst/>
              <a:gdLst>
                <a:gd name="connsiteX0" fmla="*/ 0 w 139338"/>
                <a:gd name="connsiteY0" fmla="*/ 0 h 783772"/>
                <a:gd name="connsiteX1" fmla="*/ 130629 w 139338"/>
                <a:gd name="connsiteY1" fmla="*/ 339635 h 783772"/>
                <a:gd name="connsiteX2" fmla="*/ 52251 w 139338"/>
                <a:gd name="connsiteY2" fmla="*/ 783772 h 783772"/>
              </a:gdLst>
              <a:ahLst/>
              <a:cxnLst>
                <a:cxn ang="0">
                  <a:pos x="connsiteX0" y="connsiteY0"/>
                </a:cxn>
                <a:cxn ang="0">
                  <a:pos x="connsiteX1" y="connsiteY1"/>
                </a:cxn>
                <a:cxn ang="0">
                  <a:pos x="connsiteX2" y="connsiteY2"/>
                </a:cxn>
              </a:cxnLst>
              <a:rect l="l" t="t" r="r" b="b"/>
              <a:pathLst>
                <a:path w="139338" h="783772">
                  <a:moveTo>
                    <a:pt x="0" y="0"/>
                  </a:moveTo>
                  <a:cubicBezTo>
                    <a:pt x="60960" y="104503"/>
                    <a:pt x="121921" y="209006"/>
                    <a:pt x="130629" y="339635"/>
                  </a:cubicBezTo>
                  <a:cubicBezTo>
                    <a:pt x="139338" y="470264"/>
                    <a:pt x="95794" y="627018"/>
                    <a:pt x="52251" y="783772"/>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1" name="任意多边形 60"/>
            <p:cNvSpPr/>
            <p:nvPr/>
          </p:nvSpPr>
          <p:spPr>
            <a:xfrm>
              <a:off x="8312225" y="1423851"/>
              <a:ext cx="132805" cy="809898"/>
            </a:xfrm>
            <a:custGeom>
              <a:avLst/>
              <a:gdLst>
                <a:gd name="connsiteX0" fmla="*/ 0 w 132805"/>
                <a:gd name="connsiteY0" fmla="*/ 0 h 809898"/>
                <a:gd name="connsiteX1" fmla="*/ 130628 w 132805"/>
                <a:gd name="connsiteY1" fmla="*/ 352698 h 809898"/>
                <a:gd name="connsiteX2" fmla="*/ 13062 w 132805"/>
                <a:gd name="connsiteY2" fmla="*/ 809898 h 809898"/>
              </a:gdLst>
              <a:ahLst/>
              <a:cxnLst>
                <a:cxn ang="0">
                  <a:pos x="connsiteX0" y="connsiteY0"/>
                </a:cxn>
                <a:cxn ang="0">
                  <a:pos x="connsiteX1" y="connsiteY1"/>
                </a:cxn>
                <a:cxn ang="0">
                  <a:pos x="connsiteX2" y="connsiteY2"/>
                </a:cxn>
              </a:cxnLst>
              <a:rect l="l" t="t" r="r" b="b"/>
              <a:pathLst>
                <a:path w="132805" h="809898">
                  <a:moveTo>
                    <a:pt x="0" y="0"/>
                  </a:moveTo>
                  <a:cubicBezTo>
                    <a:pt x="64225" y="108857"/>
                    <a:pt x="128451" y="217715"/>
                    <a:pt x="130628" y="352698"/>
                  </a:cubicBezTo>
                  <a:cubicBezTo>
                    <a:pt x="132805" y="487681"/>
                    <a:pt x="72933" y="648789"/>
                    <a:pt x="13062" y="809898"/>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2" name="任意多边形 61"/>
            <p:cNvSpPr/>
            <p:nvPr/>
          </p:nvSpPr>
          <p:spPr>
            <a:xfrm>
              <a:off x="8403665" y="1371600"/>
              <a:ext cx="383177" cy="1502229"/>
            </a:xfrm>
            <a:custGeom>
              <a:avLst/>
              <a:gdLst>
                <a:gd name="connsiteX0" fmla="*/ 0 w 383177"/>
                <a:gd name="connsiteY0" fmla="*/ 0 h 1502229"/>
                <a:gd name="connsiteX1" fmla="*/ 339634 w 383177"/>
                <a:gd name="connsiteY1" fmla="*/ 457200 h 1502229"/>
                <a:gd name="connsiteX2" fmla="*/ 261257 w 383177"/>
                <a:gd name="connsiteY2" fmla="*/ 1502229 h 1502229"/>
              </a:gdLst>
              <a:ahLst/>
              <a:cxnLst>
                <a:cxn ang="0">
                  <a:pos x="connsiteX0" y="connsiteY0"/>
                </a:cxn>
                <a:cxn ang="0">
                  <a:pos x="connsiteX1" y="connsiteY1"/>
                </a:cxn>
                <a:cxn ang="0">
                  <a:pos x="connsiteX2" y="connsiteY2"/>
                </a:cxn>
              </a:cxnLst>
              <a:rect l="l" t="t" r="r" b="b"/>
              <a:pathLst>
                <a:path w="383177" h="1502229">
                  <a:moveTo>
                    <a:pt x="0" y="0"/>
                  </a:moveTo>
                  <a:cubicBezTo>
                    <a:pt x="148045" y="103414"/>
                    <a:pt x="296091" y="206829"/>
                    <a:pt x="339634" y="457200"/>
                  </a:cubicBezTo>
                  <a:cubicBezTo>
                    <a:pt x="383177" y="707571"/>
                    <a:pt x="322217" y="1104900"/>
                    <a:pt x="261257" y="1502229"/>
                  </a:cubicBezTo>
                </a:path>
              </a:pathLst>
            </a:custGeom>
            <a:ln>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63" name="直接箭头连接符 62"/>
            <p:cNvCxnSpPr/>
            <p:nvPr/>
          </p:nvCxnSpPr>
          <p:spPr>
            <a:xfrm>
              <a:off x="5572132" y="2214554"/>
              <a:ext cx="1571636" cy="1588"/>
            </a:xfrm>
            <a:prstGeom prst="straightConnector1">
              <a:avLst/>
            </a:prstGeom>
            <a:ln w="38100">
              <a:solidFill>
                <a:srgbClr val="006600"/>
              </a:solidFill>
              <a:tailEnd type="arrow"/>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5715008" y="1740614"/>
              <a:ext cx="1428760" cy="858377"/>
            </a:xfrm>
            <a:prstGeom prst="rect">
              <a:avLst/>
            </a:prstGeom>
            <a:noFill/>
          </p:spPr>
          <p:txBody>
            <a:bodyPr wrap="square" rtlCol="0">
              <a:spAutoFit/>
            </a:bodyPr>
            <a:lstStyle/>
            <a:p>
              <a:pPr>
                <a:lnSpc>
                  <a:spcPct val="150000"/>
                </a:lnSpc>
              </a:pPr>
              <a:r>
                <a:rPr lang="zh-CN" altLang="en-US" sz="1800" smtClean="0">
                  <a:solidFill>
                    <a:srgbClr val="0000FF"/>
                  </a:solidFill>
                  <a:latin typeface="仿宋" panose="02010609060101010101" pitchFamily="49" charset="-122"/>
                  <a:ea typeface="仿宋" panose="02010609060101010101" pitchFamily="49" charset="-122"/>
                </a:rPr>
                <a:t>删除与右孩子的连线</a:t>
              </a:r>
              <a:endParaRPr lang="zh-CN" altLang="en-US" sz="1800">
                <a:solidFill>
                  <a:srgbClr val="0000FF"/>
                </a:solidFill>
                <a:latin typeface="仿宋" panose="02010609060101010101" pitchFamily="49" charset="-122"/>
                <a:ea typeface="仿宋" panose="02010609060101010101" pitchFamily="49" charset="-122"/>
              </a:endParaRPr>
            </a:p>
          </p:txBody>
        </p:sp>
      </p:grpSp>
      <p:grpSp>
        <p:nvGrpSpPr>
          <p:cNvPr id="98" name="组合 97"/>
          <p:cNvGrpSpPr/>
          <p:nvPr/>
        </p:nvGrpSpPr>
        <p:grpSpPr>
          <a:xfrm>
            <a:off x="5500694" y="3367456"/>
            <a:ext cx="2071702" cy="2776188"/>
            <a:chOff x="5500694" y="3367456"/>
            <a:chExt cx="2071702" cy="2776188"/>
          </a:xfrm>
        </p:grpSpPr>
        <p:sp>
          <p:nvSpPr>
            <p:cNvPr id="66" name="椭圆 65"/>
            <p:cNvSpPr/>
            <p:nvPr/>
          </p:nvSpPr>
          <p:spPr>
            <a:xfrm>
              <a:off x="6572264" y="4000504"/>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A</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7" name="椭圆 66"/>
            <p:cNvSpPr/>
            <p:nvPr/>
          </p:nvSpPr>
          <p:spPr>
            <a:xfrm>
              <a:off x="5857884" y="492919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B</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8" name="椭圆 67"/>
            <p:cNvSpPr/>
            <p:nvPr/>
          </p:nvSpPr>
          <p:spPr>
            <a:xfrm>
              <a:off x="5500694" y="571501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E</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69" name="椭圆 68"/>
            <p:cNvSpPr/>
            <p:nvPr/>
          </p:nvSpPr>
          <p:spPr>
            <a:xfrm>
              <a:off x="6572264" y="492919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C</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0" name="椭圆 69"/>
            <p:cNvSpPr/>
            <p:nvPr/>
          </p:nvSpPr>
          <p:spPr>
            <a:xfrm>
              <a:off x="6215074" y="571501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F</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1" name="椭圆 70"/>
            <p:cNvSpPr/>
            <p:nvPr/>
          </p:nvSpPr>
          <p:spPr>
            <a:xfrm>
              <a:off x="7215206" y="4929198"/>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D</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72" name="椭圆 71"/>
            <p:cNvSpPr/>
            <p:nvPr/>
          </p:nvSpPr>
          <p:spPr>
            <a:xfrm>
              <a:off x="7215206" y="5715016"/>
              <a:ext cx="357190" cy="42862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800" i="1" smtClean="0">
                  <a:solidFill>
                    <a:srgbClr val="0000FF"/>
                  </a:solidFill>
                  <a:latin typeface="Consolas" panose="020B0609020204030204" pitchFamily="49" charset="0"/>
                  <a:cs typeface="Consolas" panose="020B0609020204030204" pitchFamily="49" charset="0"/>
                </a:rPr>
                <a:t>G</a:t>
              </a:r>
              <a:endParaRPr lang="zh-CN" altLang="en-US" sz="1800" i="1">
                <a:solidFill>
                  <a:srgbClr val="0000FF"/>
                </a:solidFill>
                <a:latin typeface="Consolas" panose="020B0609020204030204" pitchFamily="49" charset="0"/>
                <a:cs typeface="Consolas" panose="020B0609020204030204" pitchFamily="49" charset="0"/>
              </a:endParaRPr>
            </a:p>
          </p:txBody>
        </p:sp>
        <p:cxnSp>
          <p:nvCxnSpPr>
            <p:cNvPr id="74" name="直接连接符 73"/>
            <p:cNvCxnSpPr>
              <a:stCxn id="67" idx="3"/>
              <a:endCxn id="68" idx="0"/>
            </p:cNvCxnSpPr>
            <p:nvPr/>
          </p:nvCxnSpPr>
          <p:spPr>
            <a:xfrm rot="5400000">
              <a:off x="5584761" y="5389583"/>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1" name="直接连接符 80"/>
            <p:cNvCxnSpPr>
              <a:stCxn id="66" idx="3"/>
              <a:endCxn id="67" idx="7"/>
            </p:cNvCxnSpPr>
            <p:nvPr/>
          </p:nvCxnSpPr>
          <p:spPr>
            <a:xfrm rot="5400000">
              <a:off x="6080865" y="4448261"/>
              <a:ext cx="625608" cy="46180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3" name="直接连接符 82"/>
            <p:cNvCxnSpPr>
              <a:stCxn id="66" idx="4"/>
              <a:endCxn id="69" idx="0"/>
            </p:cNvCxnSpPr>
            <p:nvPr/>
          </p:nvCxnSpPr>
          <p:spPr>
            <a:xfrm rot="5400000">
              <a:off x="6500826" y="4679165"/>
              <a:ext cx="500066" cy="15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5" name="直接连接符 84"/>
            <p:cNvCxnSpPr>
              <a:stCxn id="66" idx="5"/>
              <a:endCxn id="71" idx="0"/>
            </p:cNvCxnSpPr>
            <p:nvPr/>
          </p:nvCxnSpPr>
          <p:spPr>
            <a:xfrm rot="16200000" flipH="1">
              <a:off x="6854055" y="4389451"/>
              <a:ext cx="562837" cy="516656"/>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7" name="直接连接符 86"/>
            <p:cNvCxnSpPr>
              <a:stCxn id="71" idx="4"/>
              <a:endCxn id="72" idx="0"/>
            </p:cNvCxnSpPr>
            <p:nvPr/>
          </p:nvCxnSpPr>
          <p:spPr>
            <a:xfrm rot="5400000">
              <a:off x="7215206" y="5536421"/>
              <a:ext cx="357190" cy="1588"/>
            </a:xfrm>
            <a:prstGeom prst="line">
              <a:avLst/>
            </a:prstGeom>
            <a:ln>
              <a:tailEnd type="none"/>
            </a:ln>
          </p:spPr>
          <p:style>
            <a:lnRef idx="2">
              <a:schemeClr val="dk1"/>
            </a:lnRef>
            <a:fillRef idx="0">
              <a:schemeClr val="dk1"/>
            </a:fillRef>
            <a:effectRef idx="1">
              <a:schemeClr val="dk1"/>
            </a:effectRef>
            <a:fontRef idx="minor">
              <a:schemeClr val="tx1"/>
            </a:fontRef>
          </p:style>
        </p:cxnSp>
        <p:cxnSp>
          <p:nvCxnSpPr>
            <p:cNvPr id="89" name="直接连接符 88"/>
            <p:cNvCxnSpPr>
              <a:stCxn id="67" idx="5"/>
              <a:endCxn id="70" idx="0"/>
            </p:cNvCxnSpPr>
            <p:nvPr/>
          </p:nvCxnSpPr>
          <p:spPr>
            <a:xfrm rot="16200000" flipH="1">
              <a:off x="6068237" y="5389583"/>
              <a:ext cx="419961" cy="230904"/>
            </a:xfrm>
            <a:prstGeom prst="line">
              <a:avLst/>
            </a:prstGeom>
            <a:ln>
              <a:tailEnd type="none"/>
            </a:ln>
          </p:spPr>
          <p:style>
            <a:lnRef idx="2">
              <a:schemeClr val="dk1"/>
            </a:lnRef>
            <a:fillRef idx="0">
              <a:schemeClr val="dk1"/>
            </a:fillRef>
            <a:effectRef idx="1">
              <a:schemeClr val="dk1"/>
            </a:effectRef>
            <a:fontRef idx="minor">
              <a:schemeClr val="tx1"/>
            </a:fontRef>
          </p:style>
        </p:cxnSp>
        <p:sp>
          <p:nvSpPr>
            <p:cNvPr id="94" name="下箭头 93"/>
            <p:cNvSpPr/>
            <p:nvPr/>
          </p:nvSpPr>
          <p:spPr>
            <a:xfrm rot="2109077">
              <a:off x="7083343" y="3367456"/>
              <a:ext cx="325214" cy="672156"/>
            </a:xfrm>
            <a:prstGeom prst="downArrow">
              <a:avLst>
                <a:gd name="adj1" fmla="val 50000"/>
                <a:gd name="adj2" fmla="val 50000"/>
              </a:avLst>
            </a:prstGeom>
            <a:ln>
              <a:tailEnd type="none"/>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sp>
        <p:nvSpPr>
          <p:cNvPr id="99" name="TextBox 98"/>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1142976" y="714356"/>
            <a:ext cx="7534298" cy="961674"/>
          </a:xfrm>
          <a:prstGeom prst="rect">
            <a:avLst/>
          </a:prstGeom>
          <a:noFill/>
          <a:ln w="9525">
            <a:noFill/>
            <a:miter lim="800000"/>
          </a:ln>
        </p:spPr>
        <p:txBody>
          <a:bodyPr wrap="square">
            <a:spAutoFit/>
          </a:bodyPr>
          <a:lstStyle/>
          <a:p>
            <a:pPr>
              <a:lnSpc>
                <a:spcPct val="150000"/>
              </a:lnSpc>
              <a:spcBef>
                <a:spcPct val="500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当一棵二叉树是由</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棵树构成的森林转换而来的，该二叉树的根结点一定有</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个右下孩子，则该二叉树还原为森林的过程如下：</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9811" name="Text Box 3"/>
          <p:cNvSpPr txBox="1">
            <a:spLocks noChangeArrowheads="1"/>
          </p:cNvSpPr>
          <p:nvPr/>
        </p:nvSpPr>
        <p:spPr bwMode="auto">
          <a:xfrm>
            <a:off x="1214414" y="2000240"/>
            <a:ext cx="7704137" cy="2038891"/>
          </a:xfrm>
          <a:prstGeom prst="rect">
            <a:avLst/>
          </a:prstGeom>
          <a:noFill/>
          <a:ln w="9525">
            <a:noFill/>
            <a:miter lim="800000"/>
          </a:ln>
        </p:spPr>
        <p:txBody>
          <a:bodyPr>
            <a:spAutoFit/>
          </a:bodyPr>
          <a:lstStyle/>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抹掉</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二叉树根结点右链上所有结点之间的“双亲－右孩子”关系，将其分成若干个以右链上的结点为根结点的二叉树，设这些二叉树为</a:t>
            </a:r>
            <a:r>
              <a:rPr lang="en-US" altLang="zh-CN" sz="2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baseline="-25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baseline="-25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i="1" baseline="-25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342900" indent="-342900">
              <a:lnSpc>
                <a:spcPct val="150000"/>
              </a:lnSpc>
              <a:spcBef>
                <a:spcPts val="1200"/>
              </a:spcBef>
              <a:buFontTx/>
              <a:buBlip>
                <a:blip r:embed="rId1"/>
              </a:buBlip>
            </a:pPr>
            <a:r>
              <a:rPr lang="zh-CN" altLang="en-US" sz="2000" dirty="0" smtClean="0">
                <a:solidFill>
                  <a:srgbClr val="006600"/>
                </a:solidFill>
                <a:latin typeface="Consolas" panose="020B0609020204030204" pitchFamily="49" charset="0"/>
                <a:ea typeface="仿宋" panose="02010609060101010101" pitchFamily="49" charset="-122"/>
                <a:cs typeface="Consolas" panose="020B0609020204030204" pitchFamily="49" charset="0"/>
              </a:rPr>
              <a:t>分别</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baseline="-25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baseline="-25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bt</a:t>
            </a:r>
            <a:r>
              <a:rPr lang="en-US" altLang="zh-CN" sz="2000" i="1" baseline="-25000" dirty="0" err="1">
                <a:solidFill>
                  <a:srgbClr val="006600"/>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rPr>
              <a:t>二叉树各自还原成一棵树。</a:t>
            </a:r>
            <a:endParaRPr lang="zh-CN" altLang="en-US" sz="2000" dirty="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285737" y="1500174"/>
            <a:ext cx="553998" cy="4214842"/>
          </a:xfrm>
          <a:prstGeom prst="rect">
            <a:avLst/>
          </a:prstGeom>
          <a:noFill/>
        </p:spPr>
        <p:txBody>
          <a:bodyPr vert="eaVert" wrap="square" rtlCol="0">
            <a:spAutoFit/>
          </a:bodyPr>
          <a:lstStyle/>
          <a:p>
            <a:pPr algn="ctr">
              <a:spcBef>
                <a:spcPct val="50000"/>
              </a:spcBef>
            </a:pPr>
            <a:r>
              <a:rPr lang="en-US" altLang="zh-CN"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6.7 </a:t>
            </a:r>
            <a:r>
              <a:rPr lang="zh-CN" altLang="en-US"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二叉树</a:t>
            </a:r>
            <a:r>
              <a:rPr lang="zh-CN" altLang="en-US" dirty="0" smtClean="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rPr>
              <a:t>与树之间的转换</a:t>
            </a:r>
            <a:endParaRPr lang="zh-CN" altLang="en-US" dirty="0">
              <a:ln w="11430"/>
              <a:solidFill>
                <a:srgbClr val="FF0000"/>
              </a:solidFill>
              <a:effectLst>
                <a:outerShdw blurRad="50800" dist="39000" dir="5460000" algn="tl">
                  <a:srgbClr val="000000">
                    <a:alpha val="38000"/>
                  </a:srgbClr>
                </a:outerShdw>
              </a:effectLst>
              <a:latin typeface="Consolas" panose="020B0609020204030204" pitchFamily="49" charset="0"/>
              <a:ea typeface="隶书" panose="020105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bodyPr/>
      <a:lstStyle/>
      <a:style>
        <a:lnRef idx="2">
          <a:schemeClr val="accent2"/>
        </a:lnRef>
        <a:fillRef idx="0">
          <a:schemeClr val="accent2"/>
        </a:fillRef>
        <a:effectRef idx="1">
          <a:schemeClr val="accent2"/>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16030</Words>
  <Application>WPS 演示</Application>
  <PresentationFormat>全屏显示(4:3)</PresentationFormat>
  <Paragraphs>3043</Paragraphs>
  <Slides>118</Slides>
  <Notes>0</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2</vt:i4>
      </vt:variant>
      <vt:variant>
        <vt:lpstr>幻灯片标题</vt:lpstr>
      </vt:variant>
      <vt:variant>
        <vt:i4>118</vt:i4>
      </vt:variant>
    </vt:vector>
  </HeadingPairs>
  <TitlesOfParts>
    <vt:vector size="146" baseType="lpstr">
      <vt:lpstr>Arial</vt:lpstr>
      <vt:lpstr>宋体</vt:lpstr>
      <vt:lpstr>Wingdings</vt:lpstr>
      <vt:lpstr>Times New Roman</vt:lpstr>
      <vt:lpstr>楷体_GB2312</vt:lpstr>
      <vt:lpstr>新宋体</vt:lpstr>
      <vt:lpstr>Wingdings 2</vt:lpstr>
      <vt:lpstr>Verdana</vt:lpstr>
      <vt:lpstr>Consolas</vt:lpstr>
      <vt:lpstr>隶书</vt:lpstr>
      <vt:lpstr>黑体</vt:lpstr>
      <vt:lpstr>微软雅黑</vt:lpstr>
      <vt:lpstr>楷体</vt:lpstr>
      <vt:lpstr>仿宋</vt:lpstr>
      <vt:lpstr>Gill Sans MT</vt:lpstr>
      <vt:lpstr>Arial Unicode MS</vt:lpstr>
      <vt:lpstr>华文中宋</vt:lpstr>
      <vt:lpstr>Calibri</vt:lpstr>
      <vt:lpstr>华文彩云</vt:lpstr>
      <vt:lpstr>Symbol</vt:lpstr>
      <vt:lpstr>华文隶书</vt:lpstr>
      <vt:lpstr>Verdana</vt:lpstr>
      <vt:lpstr>Courier New</vt:lpstr>
      <vt:lpstr>Gungsuh</vt:lpstr>
      <vt:lpstr>Malgun Gothic</vt:lpstr>
      <vt:lpstr>夏至</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扩展的先序遍历</vt:lpstr>
      <vt:lpstr>用扩展的先序遍历创建二叉树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lenovo</cp:lastModifiedBy>
  <cp:revision>377</cp:revision>
  <dcterms:created xsi:type="dcterms:W3CDTF">2012-11-28T00:02:00Z</dcterms:created>
  <dcterms:modified xsi:type="dcterms:W3CDTF">2022-04-10T06:39:13Z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4DAC4C3BA04947029B38BC08B744F323</vt:lpwstr>
  </property>
  <property fmtid="{D5CDD505-2E9C-101B-9397-08002B2CF9AE}" pid="3" name="KSOProductBuildVer">
    <vt:lpwstr>2052-11.1.0.11365</vt:lpwstr>
  </property>
</Properties>
</file>