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518" r:id="rId2"/>
    <p:sldId id="520" r:id="rId3"/>
    <p:sldId id="521" r:id="rId4"/>
    <p:sldId id="522" r:id="rId5"/>
    <p:sldId id="523" r:id="rId6"/>
    <p:sldId id="531" r:id="rId7"/>
    <p:sldId id="525" r:id="rId8"/>
    <p:sldId id="526" r:id="rId9"/>
    <p:sldId id="527" r:id="rId10"/>
    <p:sldId id="528" r:id="rId11"/>
    <p:sldId id="529" r:id="rId12"/>
    <p:sldId id="530" r:id="rId13"/>
    <p:sldId id="397" r:id="rId14"/>
    <p:sldId id="398" r:id="rId15"/>
    <p:sldId id="259" r:id="rId16"/>
    <p:sldId id="260" r:id="rId17"/>
    <p:sldId id="261" r:id="rId18"/>
    <p:sldId id="516" r:id="rId19"/>
    <p:sldId id="262" r:id="rId20"/>
    <p:sldId id="399" r:id="rId21"/>
    <p:sldId id="263" r:id="rId22"/>
    <p:sldId id="400" r:id="rId23"/>
    <p:sldId id="266" r:id="rId24"/>
    <p:sldId id="267" r:id="rId25"/>
    <p:sldId id="401" r:id="rId26"/>
    <p:sldId id="269" r:id="rId27"/>
    <p:sldId id="272" r:id="rId28"/>
    <p:sldId id="404" r:id="rId29"/>
    <p:sldId id="517" r:id="rId30"/>
    <p:sldId id="273" r:id="rId31"/>
    <p:sldId id="274" r:id="rId32"/>
    <p:sldId id="276" r:id="rId33"/>
    <p:sldId id="277" r:id="rId34"/>
    <p:sldId id="455" r:id="rId35"/>
    <p:sldId id="415" r:id="rId36"/>
    <p:sldId id="278" r:id="rId37"/>
    <p:sldId id="417" r:id="rId38"/>
    <p:sldId id="418" r:id="rId39"/>
    <p:sldId id="419" r:id="rId40"/>
    <p:sldId id="280" r:id="rId41"/>
    <p:sldId id="281" r:id="rId42"/>
    <p:sldId id="430" r:id="rId43"/>
    <p:sldId id="431" r:id="rId44"/>
    <p:sldId id="432" r:id="rId45"/>
    <p:sldId id="289" r:id="rId46"/>
    <p:sldId id="456" r:id="rId47"/>
    <p:sldId id="405" r:id="rId48"/>
    <p:sldId id="420" r:id="rId49"/>
    <p:sldId id="421" r:id="rId50"/>
    <p:sldId id="422" r:id="rId51"/>
    <p:sldId id="423" r:id="rId52"/>
    <p:sldId id="292" r:id="rId53"/>
    <p:sldId id="411" r:id="rId54"/>
    <p:sldId id="424" r:id="rId55"/>
    <p:sldId id="293" r:id="rId56"/>
    <p:sldId id="294" r:id="rId57"/>
    <p:sldId id="296" r:id="rId58"/>
    <p:sldId id="306" r:id="rId59"/>
    <p:sldId id="307" r:id="rId60"/>
    <p:sldId id="308" r:id="rId61"/>
    <p:sldId id="309" r:id="rId62"/>
    <p:sldId id="319" r:id="rId63"/>
    <p:sldId id="311" r:id="rId64"/>
    <p:sldId id="312" r:id="rId65"/>
    <p:sldId id="313" r:id="rId66"/>
    <p:sldId id="314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CC3300"/>
    <a:srgbClr val="FF0000"/>
    <a:srgbClr val="FF9900"/>
    <a:srgbClr val="9966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4" autoAdjust="0"/>
    <p:restoredTop sz="94660"/>
  </p:normalViewPr>
  <p:slideViewPr>
    <p:cSldViewPr>
      <p:cViewPr varScale="1">
        <p:scale>
          <a:sx n="83" d="100"/>
          <a:sy n="83" d="100"/>
        </p:scale>
        <p:origin x="1464" y="6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26279-4482-4DB4-BF8F-034DFF1B59CB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15EE4-7EFE-4FDF-9518-A2CA8D6E3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15EE4-7EFE-4FDF-9518-A2CA8D6E311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A83C-F0F5-454E-9D4B-43AA67318853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D72-6663-4E61-93EE-69CF23629AE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7F39-CCAE-4BD2-B5DE-792F4E127B5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30CE-D8EB-4E1A-9A98-ACA2AE6C614C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0A8-08EE-40A4-B5EB-88F2F90E0CD0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0C73-5242-4E0C-B3C0-D288302F7DC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1A9C-E97F-44CE-97AB-3F8D338EE65C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AA5-F89A-4629-9194-1C89CC2E127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2071-7035-4026-AB7A-A752016F0669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D40E1-447B-48DC-BEAA-D6A776ED571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F138-3D49-4910-A0D1-32696BD9CAD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2A7F39-CCAE-4BD2-B5DE-792F4E127B51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043628" y="980417"/>
            <a:ext cx="4176712" cy="5219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课程回顾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1115671" y="2060881"/>
            <a:ext cx="7605768" cy="2194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哈夫曼树（最优二叉树）</a:t>
            </a: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构造</a:t>
            </a: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编码</a:t>
            </a: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要求：手工；代码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0" y="1500174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6.9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哈 夫 曼 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文本框 136193"/>
          <p:cNvSpPr txBox="1">
            <a:spLocks noChangeArrowheads="1"/>
          </p:cNvSpPr>
          <p:nvPr/>
        </p:nvSpPr>
        <p:spPr bwMode="auto">
          <a:xfrm>
            <a:off x="1043608" y="620688"/>
            <a:ext cx="9144000" cy="57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</a:rPr>
              <a:t>CreateHT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[],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n)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{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i,j,k,lnode,rnode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; float min1,min2;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  for 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=0;i&lt;2*n-1;i++)	  	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所有节点的相关域置初值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-1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   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].parent=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].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lchild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].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rchild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=-1;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  for 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n;i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&lt;2*n-1;i++)		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构造哈夫曼树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{  min1=min2=32767;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lnode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rnode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=-1;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for (k=0;k&lt;=i-1;k++)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  if 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[k].parent==-1)		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未构造二叉树的节点中查找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 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{  if 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[k].weight&lt;min1)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     {  min2=min1;rnode=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lnode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	  min1=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[k].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weight;lnode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=k;  }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     else if 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[k].weight&lt;min2)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     {  min2=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[k].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weight;rnode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=k;  }   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       } //if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lnode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].parent=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i;ht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rnode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].parent=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].weight=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lnode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].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weight+ht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rnode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].weight;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].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lchild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lnode;ht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].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rchild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rnode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</a:p>
          <a:p>
            <a:pPr algn="just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}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文本框 137217"/>
          <p:cNvSpPr txBox="1">
            <a:spLocks noChangeArrowheads="1"/>
          </p:cNvSpPr>
          <p:nvPr/>
        </p:nvSpPr>
        <p:spPr bwMode="auto">
          <a:xfrm>
            <a:off x="971600" y="908720"/>
            <a:ext cx="86106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为了实现构造哈夫曼编码的算法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设计存放每个节点哈夫曼编码的类型如下：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</a:rPr>
              <a:t>　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struct</a:t>
            </a:r>
            <a:endParaRPr lang="en-US" altLang="zh-CN" sz="2000" dirty="0">
              <a:solidFill>
                <a:srgbClr val="6633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　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{  char cd[N];  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存放当前节点的哈夫曼码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　 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start;   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存放哈夫曼码在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cd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中的起始位置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　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</a:rPr>
              <a:t>HCode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文本框 138241"/>
          <p:cNvSpPr txBox="1">
            <a:spLocks noChangeArrowheads="1"/>
          </p:cNvSpPr>
          <p:nvPr/>
        </p:nvSpPr>
        <p:spPr bwMode="auto">
          <a:xfrm>
            <a:off x="0" y="227013"/>
            <a:ext cx="8991600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根据哈夫曼树求对应的哈夫曼编码的算法如下：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</a:rPr>
              <a:t>CreateHCode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[],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HCode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hcd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[],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n)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{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i,f,c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;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HCode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hc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  for 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=0;i&lt;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n;i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++)		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根据哈夫曼树求哈夫曼编码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{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hc.start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n;c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; f=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].parent;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while (f!=-1)   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循环直到无双亲节点即到达树根节点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{  if (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[f].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lchild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==c)	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当前节点是左孩子节点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     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hc.cd[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hc.start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--]='0';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   else	  		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当前节点是双亲节点的右孩子节点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     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hc.cd[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hc.start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--]='1';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   c=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f;f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[f].parent; 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再对双亲节点进行同样的操作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	 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hc.start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++;		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//start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指向哈夫曼编码最开始字符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     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hcd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[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]=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hc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  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43042" y="357166"/>
            <a:ext cx="611981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142976" y="1357298"/>
            <a:ext cx="339089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7.1.1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图的定义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900873" y="1942897"/>
            <a:ext cx="7604150" cy="2457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4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无论多么复杂的图都是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由顶点和边构成的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4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采用形式化的定义，图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Graph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）由两个集合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Vertex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Edge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）组成，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记为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G=(V,E)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，其中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是顶点的有限集合，记为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V(G)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是连接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中两个不同顶点（顶点对）的边的有限集合，记为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E(G)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942897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214414" y="1214422"/>
            <a:ext cx="7286676" cy="1631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对于含有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个顶点的图，通常用字母或自然数来唯一标识图中顶点（顶点的编号）。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本书约定用数字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）表示第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个顶点的编号。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85793" y="476672"/>
            <a:ext cx="7929618" cy="38882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7.1</a:t>
            </a:r>
            <a:r>
              <a:rPr lang="en-US" altLang="zh-CN" sz="22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一个图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，其中：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4}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E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={(0,1)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(1,2)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(2,3)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(3,4)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(2,4)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(0,3)}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另一个图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，其中：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4}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={&lt;0,1&gt;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&lt;1,2&gt;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&lt;1,3&gt;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&lt;2,4&gt;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&lt;0,4&gt;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&lt;4,3&gt;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&lt;3,2&gt;}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画出这两个图的逻辑结构。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357290" y="357166"/>
            <a:ext cx="7500990" cy="8270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解：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它们的逻辑结构如图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所示，从中看到图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是无向图，图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是有向图。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32" y="1357298"/>
            <a:ext cx="6286544" cy="9130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={0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4}</a:t>
            </a:r>
          </a:p>
          <a:p>
            <a:pPr>
              <a:lnSpc>
                <a:spcPts val="32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={(0,1)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(1,2)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(2,3)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(3,4)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(2,4)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(0,3)}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714480" y="2500306"/>
            <a:ext cx="2428892" cy="1928826"/>
            <a:chOff x="3643306" y="2143116"/>
            <a:chExt cx="2428892" cy="1928826"/>
          </a:xfrm>
        </p:grpSpPr>
        <p:sp>
          <p:nvSpPr>
            <p:cNvPr id="5" name="椭圆 4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直接连接符 10"/>
            <p:cNvCxnSpPr>
              <a:endCxn id="6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5" idx="5"/>
              <a:endCxn id="9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7" idx="6"/>
              <a:endCxn id="9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直接连接符 19"/>
            <p:cNvCxnSpPr>
              <a:stCxn id="8" idx="4"/>
              <a:endCxn id="9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8" idx="3"/>
              <a:endCxn id="7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5429256" y="2500306"/>
            <a:ext cx="2428892" cy="1928826"/>
            <a:chOff x="3795706" y="4857760"/>
            <a:chExt cx="2428892" cy="1928826"/>
          </a:xfrm>
        </p:grpSpPr>
        <p:sp>
          <p:nvSpPr>
            <p:cNvPr id="34" name="椭圆 33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7" name="直接箭头连接符 46"/>
            <p:cNvCxnSpPr>
              <a:stCxn id="34" idx="6"/>
              <a:endCxn id="37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9" name="直接箭头连接符 48"/>
            <p:cNvCxnSpPr>
              <a:stCxn id="37" idx="4"/>
              <a:endCxn id="38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1" name="直接箭头连接符 50"/>
            <p:cNvCxnSpPr>
              <a:endCxn id="35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3" name="直接箭头连接符 52"/>
            <p:cNvCxnSpPr>
              <a:stCxn id="35" idx="5"/>
              <a:endCxn id="36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直接箭头连接符 54"/>
            <p:cNvCxnSpPr>
              <a:stCxn id="35" idx="6"/>
              <a:endCxn id="38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直接箭头连接符 56"/>
            <p:cNvCxnSpPr>
              <a:stCxn id="38" idx="3"/>
              <a:endCxn id="36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9" name="直接箭头连接符 58"/>
            <p:cNvCxnSpPr>
              <a:stCxn id="36" idx="7"/>
              <a:endCxn id="37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785918" y="4714884"/>
            <a:ext cx="7000924" cy="9130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={0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4}</a:t>
            </a:r>
          </a:p>
          <a:p>
            <a:pPr>
              <a:lnSpc>
                <a:spcPts val="32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={&lt;0,1&gt;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&lt;1,2&gt;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&lt;1,3&gt;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&lt;2,4&gt;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&lt;0,4&gt;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&lt;4,3&gt;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&lt;3,2&gt;}</a:t>
            </a:r>
          </a:p>
        </p:txBody>
      </p:sp>
      <p:sp>
        <p:nvSpPr>
          <p:cNvPr id="66" name="左弧形箭头 65"/>
          <p:cNvSpPr/>
          <p:nvPr/>
        </p:nvSpPr>
        <p:spPr>
          <a:xfrm>
            <a:off x="1571604" y="2000240"/>
            <a:ext cx="428628" cy="928694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左弧形箭头 66"/>
          <p:cNvSpPr/>
          <p:nvPr/>
        </p:nvSpPr>
        <p:spPr>
          <a:xfrm rot="10800000" flipH="1">
            <a:off x="5429256" y="4143379"/>
            <a:ext cx="428628" cy="928694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5" grpId="0" animBg="1"/>
      <p:bldP spid="66" grpId="0" animBg="1"/>
      <p:bldP spid="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2976" y="285728"/>
            <a:ext cx="424815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7.1.2 </a:t>
            </a:r>
            <a:r>
              <a:rPr lang="zh-CN" altLang="en-US" sz="2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图的基本术语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071538" y="1108534"/>
            <a:ext cx="7929618" cy="216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）无向图和有向图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对于一个图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，若边集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E(G)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为无向边的集合，则称该图为无向图。例如，图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7.1(a)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中的图就是一个无向图。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对于一个图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，若边集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E(G)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为有向边的集合，则称该图为有向图。例如，图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7.1(b)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中的图就是一个有向图。　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857356" y="4214818"/>
            <a:ext cx="2428892" cy="1928826"/>
            <a:chOff x="3643306" y="2143116"/>
            <a:chExt cx="2428892" cy="1928826"/>
          </a:xfrm>
        </p:grpSpPr>
        <p:sp>
          <p:nvSpPr>
            <p:cNvPr id="6" name="椭圆 5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直接连接符 10"/>
            <p:cNvCxnSpPr>
              <a:endCxn id="7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连接符 11"/>
            <p:cNvCxnSpPr>
              <a:stCxn id="7" idx="5"/>
              <a:endCxn id="8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10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8" idx="6"/>
              <a:endCxn id="10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9" idx="4"/>
              <a:endCxn id="10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9" idx="3"/>
              <a:endCxn id="8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572132" y="4214818"/>
            <a:ext cx="2428892" cy="1928826"/>
            <a:chOff x="3795706" y="4857760"/>
            <a:chExt cx="2428892" cy="1928826"/>
          </a:xfrm>
        </p:grpSpPr>
        <p:sp>
          <p:nvSpPr>
            <p:cNvPr id="18" name="椭圆 17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3" name="直接箭头连接符 22"/>
            <p:cNvCxnSpPr>
              <a:stCxn id="18" idx="6"/>
              <a:endCxn id="21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直接箭头连接符 23"/>
            <p:cNvCxnSpPr>
              <a:stCxn id="21" idx="4"/>
              <a:endCxn id="22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直接箭头连接符 24"/>
            <p:cNvCxnSpPr>
              <a:endCxn id="19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直接箭头连接符 25"/>
            <p:cNvCxnSpPr>
              <a:stCxn id="19" idx="5"/>
              <a:endCxn id="20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>
              <a:stCxn id="19" idx="6"/>
              <a:endCxn id="22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直接箭头连接符 27"/>
            <p:cNvCxnSpPr>
              <a:stCxn id="22" idx="3"/>
              <a:endCxn id="20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直接箭头连接符 28"/>
            <p:cNvCxnSpPr>
              <a:stCxn id="20" idx="7"/>
              <a:endCxn id="21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31" name="直接箭头连接符 30"/>
          <p:cNvCxnSpPr/>
          <p:nvPr/>
        </p:nvCxnSpPr>
        <p:spPr>
          <a:xfrm rot="5400000">
            <a:off x="3428992" y="2714620"/>
            <a:ext cx="1928826" cy="121444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H="1">
            <a:off x="5572132" y="3357562"/>
            <a:ext cx="1000132" cy="71438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9110" name="对象 1199109"/>
          <p:cNvGraphicFramePr/>
          <p:nvPr/>
        </p:nvGraphicFramePr>
        <p:xfrm>
          <a:off x="5868035" y="2492693"/>
          <a:ext cx="162718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63320" imgH="1451610" progId="Visio.Drawing.11">
                  <p:embed/>
                </p:oleObj>
              </mc:Choice>
              <mc:Fallback>
                <p:oleObj r:id="rId2" imgW="1163320" imgH="145161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68035" y="2492693"/>
                        <a:ext cx="1627188" cy="201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9108" name="对象 1199107"/>
          <p:cNvGraphicFramePr/>
          <p:nvPr/>
        </p:nvGraphicFramePr>
        <p:xfrm>
          <a:off x="1331595" y="2636838"/>
          <a:ext cx="2376488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24660" imgH="1532255" progId="Visio.Drawing.11">
                  <p:embed/>
                </p:oleObj>
              </mc:Choice>
              <mc:Fallback>
                <p:oleObj r:id="rId4" imgW="1724660" imgH="153225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595" y="2636838"/>
                        <a:ext cx="2376488" cy="211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81106" y="214290"/>
            <a:ext cx="7391422" cy="26608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）端点和相邻点</a:t>
            </a:r>
          </a:p>
          <a:p>
            <a:pPr>
              <a:lnSpc>
                <a:spcPts val="34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在一个无向图中，若存在一条边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，则称顶点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为该边的两个端点，并称它们互为相邻点（或者邻接点</a:t>
            </a:r>
            <a:endParaRPr lang="en-GB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7.1(a)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是两个端点，它们互为相邻点。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571868" y="2786058"/>
            <a:ext cx="2428892" cy="1928826"/>
            <a:chOff x="3643306" y="2143116"/>
            <a:chExt cx="2428892" cy="1928826"/>
          </a:xfrm>
        </p:grpSpPr>
        <p:sp>
          <p:nvSpPr>
            <p:cNvPr id="5" name="椭圆 4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直接连接符 9"/>
            <p:cNvCxnSpPr>
              <a:endCxn id="6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连接符 11"/>
            <p:cNvCxnSpPr>
              <a:stCxn id="5" idx="5"/>
              <a:endCxn id="9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7" idx="6"/>
              <a:endCxn id="9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8" idx="4"/>
              <a:endCxn id="9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3"/>
              <a:endCxn id="7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285984" y="500063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端点和相邻点是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相对一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条边的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1142976" y="214290"/>
            <a:ext cx="7572428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6.24】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对于一组给定的叶子结点，它们的权值集合为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W={4,2,1,7,3}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，给出由此集合构造哈夫曼树的过程。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解：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构造哈夫曼树的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过程如下：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71868" y="2078822"/>
            <a:ext cx="2643206" cy="350046"/>
            <a:chOff x="3571868" y="2078822"/>
            <a:chExt cx="2643206" cy="350046"/>
          </a:xfrm>
        </p:grpSpPr>
        <p:sp>
          <p:nvSpPr>
            <p:cNvPr id="5" name="椭圆 4"/>
            <p:cNvSpPr/>
            <p:nvPr/>
          </p:nvSpPr>
          <p:spPr>
            <a:xfrm>
              <a:off x="3571868" y="2078822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118369" y="2078822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689873" y="2078822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332815" y="2078822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904319" y="2078822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571868" y="3078954"/>
            <a:ext cx="2643206" cy="992988"/>
            <a:chOff x="3571868" y="3078954"/>
            <a:chExt cx="2643206" cy="992988"/>
          </a:xfrm>
        </p:grpSpPr>
        <p:sp>
          <p:nvSpPr>
            <p:cNvPr id="10" name="椭圆 9"/>
            <p:cNvSpPr/>
            <p:nvPr/>
          </p:nvSpPr>
          <p:spPr>
            <a:xfrm>
              <a:off x="4429124" y="3078954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71868" y="372189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118369" y="372189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689873" y="372189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332815" y="372189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904319" y="372189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直接连接符 16"/>
            <p:cNvCxnSpPr>
              <a:stCxn id="10" idx="3"/>
              <a:endCxn id="12" idx="0"/>
            </p:cNvCxnSpPr>
            <p:nvPr/>
          </p:nvCxnSpPr>
          <p:spPr>
            <a:xfrm rot="5400000">
              <a:off x="4202111" y="3449373"/>
              <a:ext cx="344159" cy="2008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5"/>
              <a:endCxn id="13" idx="0"/>
            </p:cNvCxnSpPr>
            <p:nvPr/>
          </p:nvCxnSpPr>
          <p:spPr>
            <a:xfrm rot="16200000" flipH="1">
              <a:off x="4597731" y="3474375"/>
              <a:ext cx="344159" cy="15088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下箭头 20"/>
          <p:cNvSpPr/>
          <p:nvPr/>
        </p:nvSpPr>
        <p:spPr>
          <a:xfrm>
            <a:off x="4714876" y="2571744"/>
            <a:ext cx="214314" cy="357190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571868" y="4786322"/>
            <a:ext cx="2071702" cy="1564492"/>
            <a:chOff x="3571868" y="4650590"/>
            <a:chExt cx="2071702" cy="1564492"/>
          </a:xfrm>
        </p:grpSpPr>
        <p:sp>
          <p:nvSpPr>
            <p:cNvPr id="22" name="椭圆 21"/>
            <p:cNvSpPr/>
            <p:nvPr/>
          </p:nvSpPr>
          <p:spPr>
            <a:xfrm>
              <a:off x="4429124" y="5222094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571868" y="586503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118369" y="586503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689873" y="586503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332815" y="586503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214942" y="5214950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8" name="直接连接符 27"/>
            <p:cNvCxnSpPr>
              <a:stCxn id="22" idx="3"/>
              <a:endCxn id="24" idx="0"/>
            </p:cNvCxnSpPr>
            <p:nvPr/>
          </p:nvCxnSpPr>
          <p:spPr>
            <a:xfrm rot="5400000">
              <a:off x="4202111" y="5592513"/>
              <a:ext cx="344159" cy="2008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2" idx="5"/>
              <a:endCxn id="25" idx="0"/>
            </p:cNvCxnSpPr>
            <p:nvPr/>
          </p:nvCxnSpPr>
          <p:spPr>
            <a:xfrm rot="16200000" flipH="1">
              <a:off x="4597731" y="5617515"/>
              <a:ext cx="344159" cy="15088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786314" y="4650590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直接连接符 31"/>
            <p:cNvCxnSpPr>
              <a:stCxn id="30" idx="3"/>
              <a:endCxn id="22" idx="0"/>
            </p:cNvCxnSpPr>
            <p:nvPr/>
          </p:nvCxnSpPr>
          <p:spPr>
            <a:xfrm rot="5400000">
              <a:off x="4571803" y="4962073"/>
              <a:ext cx="272721" cy="24732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27" idx="0"/>
            </p:cNvCxnSpPr>
            <p:nvPr/>
          </p:nvCxnSpPr>
          <p:spPr>
            <a:xfrm rot="16200000" flipH="1">
              <a:off x="5078152" y="4922781"/>
              <a:ext cx="265577" cy="31876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下箭头 35"/>
          <p:cNvSpPr/>
          <p:nvPr/>
        </p:nvSpPr>
        <p:spPr>
          <a:xfrm>
            <a:off x="4714876" y="4214818"/>
            <a:ext cx="214314" cy="357190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85740" y="1500174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6.9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哈 夫 曼 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3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214414" y="571480"/>
            <a:ext cx="7605736" cy="20928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在一个有向图中，若存在一条边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，则称此边是顶点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的一条出边，同时也是顶点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的一条入边，称顶点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分别为此边的起始端点（简称为起点）和终止端点（简称终点）。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7.1(b)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中，对于边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&lt;0,1&gt;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，该边是顶点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的出边，顶点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的入边，同时，顶点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称为起点，顶点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称为终点。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643306" y="3357562"/>
            <a:ext cx="2428892" cy="1928826"/>
            <a:chOff x="3795706" y="4857760"/>
            <a:chExt cx="2428892" cy="1928826"/>
          </a:xfrm>
        </p:grpSpPr>
        <p:sp>
          <p:nvSpPr>
            <p:cNvPr id="5" name="椭圆 4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直接箭头连接符 9"/>
            <p:cNvCxnSpPr>
              <a:stCxn id="5" idx="6"/>
              <a:endCxn id="8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>
              <a:stCxn id="8" idx="4"/>
              <a:endCxn id="9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箭头连接符 11"/>
            <p:cNvCxnSpPr>
              <a:endCxn id="6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7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6" idx="6"/>
              <a:endCxn id="9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箭头连接符 14"/>
            <p:cNvCxnSpPr>
              <a:stCxn id="9" idx="3"/>
              <a:endCxn id="7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142976" y="214290"/>
            <a:ext cx="7572428" cy="30162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）度、入度和出度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的度记为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D(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。对于无向图，每个顶点的度定义为以该顶点为一个端点的边数。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对于有向图，顶点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的度分为入度和出度，入度是以该顶点为终点的入边数目；出度是以该顶点为起点的出边数目，该顶点的度等于其入度和出度之和。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7.1(a)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D(0)=2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71736" y="3571876"/>
            <a:ext cx="2428892" cy="1928826"/>
            <a:chOff x="3643306" y="2143116"/>
            <a:chExt cx="2428892" cy="1928826"/>
          </a:xfrm>
        </p:grpSpPr>
        <p:sp>
          <p:nvSpPr>
            <p:cNvPr id="5" name="椭圆 4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直接连接符 9"/>
            <p:cNvCxnSpPr>
              <a:endCxn id="6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连接符 11"/>
            <p:cNvCxnSpPr>
              <a:stCxn id="5" idx="5"/>
              <a:endCxn id="9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7" idx="6"/>
              <a:endCxn id="9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8" idx="4"/>
              <a:endCxn id="9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3"/>
              <a:endCxn id="7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285852" y="714356"/>
            <a:ext cx="7286676" cy="5000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7.1(b)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的入度为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，出度为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，所以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D(4)=3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90217" y="1911657"/>
            <a:ext cx="2399047" cy="1940256"/>
            <a:chOff x="3825551" y="4846330"/>
            <a:chExt cx="2399047" cy="1940256"/>
          </a:xfrm>
        </p:grpSpPr>
        <p:sp>
          <p:nvSpPr>
            <p:cNvPr id="5" name="椭圆 4"/>
            <p:cNvSpPr/>
            <p:nvPr/>
          </p:nvSpPr>
          <p:spPr>
            <a:xfrm>
              <a:off x="4652962" y="484633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825551" y="5643890"/>
              <a:ext cx="360045" cy="7772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直接箭头连接符 9"/>
            <p:cNvCxnSpPr>
              <a:stCxn id="5" idx="6"/>
              <a:endCxn id="8" idx="2"/>
            </p:cNvCxnSpPr>
            <p:nvPr/>
          </p:nvCxnSpPr>
          <p:spPr>
            <a:xfrm>
              <a:off x="5081590" y="5060644"/>
              <a:ext cx="715010" cy="368935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箭头连接符 10"/>
            <p:cNvCxnSpPr>
              <a:stCxn id="8" idx="4"/>
              <a:endCxn id="9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箭头连接符 11"/>
            <p:cNvCxnSpPr>
              <a:endCxn id="6" idx="7"/>
            </p:cNvCxnSpPr>
            <p:nvPr/>
          </p:nvCxnSpPr>
          <p:spPr>
            <a:xfrm rot="5400000">
              <a:off x="4105784" y="52208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stCxn id="6" idx="5"/>
              <a:endCxn id="7" idx="1"/>
            </p:cNvCxnSpPr>
            <p:nvPr/>
          </p:nvCxnSpPr>
          <p:spPr>
            <a:xfrm>
              <a:off x="4132353" y="6307250"/>
              <a:ext cx="582930" cy="113665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6" idx="6"/>
              <a:endCxn id="9" idx="2"/>
            </p:cNvCxnSpPr>
            <p:nvPr/>
          </p:nvCxnSpPr>
          <p:spPr>
            <a:xfrm>
              <a:off x="4185599" y="6032517"/>
              <a:ext cx="1610995" cy="18288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箭头连接符 14"/>
            <p:cNvCxnSpPr>
              <a:stCxn id="9" idx="3"/>
              <a:endCxn id="7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1865" y="4653280"/>
            <a:ext cx="750379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顶点v的度等于顶点v的入度和出度之和，即D(v)=ID(v)+OD(v)。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推论：对于无向图，其总度数是总边数的两倍。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推论：对于有向图，其总入度、总出度和总边数相等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357290" y="642918"/>
            <a:ext cx="7319984" cy="15234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）子图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设有两个图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G=(V,E)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G'=(V',E')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V'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的子集，即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V'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 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，且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E'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的子集，即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E'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 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，则称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G'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的子图。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  <p:graphicFrame>
        <p:nvGraphicFramePr>
          <p:cNvPr id="1242120" name="对象 1242119"/>
          <p:cNvGraphicFramePr/>
          <p:nvPr>
            <p:extLst>
              <p:ext uri="{D42A27DB-BD31-4B8C-83A1-F6EECF244321}">
                <p14:modId xmlns:p14="http://schemas.microsoft.com/office/powerpoint/2010/main" val="2495202809"/>
              </p:ext>
            </p:extLst>
          </p:nvPr>
        </p:nvGraphicFramePr>
        <p:xfrm>
          <a:off x="1042988" y="2637155"/>
          <a:ext cx="2016844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24660" imgH="1532255" progId="Visio.Drawing.11">
                  <p:embed/>
                </p:oleObj>
              </mc:Choice>
              <mc:Fallback>
                <p:oleObj r:id="rId2" imgW="1724660" imgH="1532255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2637155"/>
                        <a:ext cx="2016844" cy="166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16" name="对象 1242115"/>
          <p:cNvGraphicFramePr/>
          <p:nvPr/>
        </p:nvGraphicFramePr>
        <p:xfrm>
          <a:off x="3347720" y="2871153"/>
          <a:ext cx="51117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78275" imgH="1099185" progId="Visio.Drawing.11">
                  <p:embed/>
                </p:oleObj>
              </mc:Choice>
              <mc:Fallback>
                <p:oleObj r:id="rId4" imgW="3978275" imgH="1099185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720" y="2871153"/>
                        <a:ext cx="5111750" cy="140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214414" y="214290"/>
            <a:ext cx="7462860" cy="15234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）完全无向图和完全有向图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对于无向图，若具有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1)/2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条边，则称之为完全无向图。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例如，图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7.2(a)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是完全无向图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，这里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=4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，边数为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       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143240" y="2357430"/>
            <a:ext cx="2376328" cy="1928826"/>
            <a:chOff x="3624432" y="3286124"/>
            <a:chExt cx="2376328" cy="1928826"/>
          </a:xfrm>
        </p:grpSpPr>
        <p:sp>
          <p:nvSpPr>
            <p:cNvPr id="5" name="椭圆 4"/>
            <p:cNvSpPr/>
            <p:nvPr/>
          </p:nvSpPr>
          <p:spPr>
            <a:xfrm>
              <a:off x="457200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24432" y="4071942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72000" y="4786322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572132" y="400050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直接连接符 10"/>
            <p:cNvCxnSpPr>
              <a:stCxn id="6" idx="4"/>
              <a:endCxn id="7" idx="2"/>
            </p:cNvCxnSpPr>
            <p:nvPr/>
          </p:nvCxnSpPr>
          <p:spPr>
            <a:xfrm rot="16200000" flipH="1">
              <a:off x="3955340" y="4383976"/>
              <a:ext cx="500066" cy="733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5" idx="6"/>
              <a:endCxn id="9" idx="0"/>
            </p:cNvCxnSpPr>
            <p:nvPr/>
          </p:nvCxnSpPr>
          <p:spPr>
            <a:xfrm>
              <a:off x="5000628" y="3500438"/>
              <a:ext cx="785818" cy="500066"/>
            </a:xfrm>
            <a:prstGeom prst="line">
              <a:avLst/>
            </a:prstGeom>
            <a:ln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直接连接符 19"/>
            <p:cNvCxnSpPr>
              <a:stCxn id="5" idx="2"/>
              <a:endCxn id="6" idx="0"/>
            </p:cNvCxnSpPr>
            <p:nvPr/>
          </p:nvCxnSpPr>
          <p:spPr>
            <a:xfrm rot="10800000" flipV="1">
              <a:off x="3838746" y="3500438"/>
              <a:ext cx="733254" cy="571504"/>
            </a:xfrm>
            <a:prstGeom prst="line">
              <a:avLst/>
            </a:prstGeom>
            <a:ln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9" idx="4"/>
              <a:endCxn id="7" idx="6"/>
            </p:cNvCxnSpPr>
            <p:nvPr/>
          </p:nvCxnSpPr>
          <p:spPr>
            <a:xfrm rot="5400000">
              <a:off x="5107785" y="4321975"/>
              <a:ext cx="571504" cy="785818"/>
            </a:xfrm>
            <a:prstGeom prst="line">
              <a:avLst/>
            </a:prstGeom>
            <a:ln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6" idx="6"/>
              <a:endCxn id="9" idx="2"/>
            </p:cNvCxnSpPr>
            <p:nvPr/>
          </p:nvCxnSpPr>
          <p:spPr>
            <a:xfrm flipV="1">
              <a:off x="4053060" y="4214818"/>
              <a:ext cx="1519072" cy="71438"/>
            </a:xfrm>
            <a:prstGeom prst="line">
              <a:avLst/>
            </a:prstGeom>
            <a:ln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直接连接符 30"/>
            <p:cNvCxnSpPr>
              <a:stCxn id="5" idx="4"/>
              <a:endCxn id="7" idx="0"/>
            </p:cNvCxnSpPr>
            <p:nvPr/>
          </p:nvCxnSpPr>
          <p:spPr>
            <a:xfrm rot="5400000">
              <a:off x="4250529" y="4250537"/>
              <a:ext cx="1071570" cy="1588"/>
            </a:xfrm>
            <a:prstGeom prst="line">
              <a:avLst/>
            </a:prstGeom>
            <a:ln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181106" y="285728"/>
            <a:ext cx="7462860" cy="15234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）完全无向图和完全有向图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对于有向图，若具有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条边，则称之为完全有向图。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7.2(b)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是完全有向图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，这里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=4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，边数为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786050" y="2428868"/>
            <a:ext cx="2376328" cy="1928826"/>
            <a:chOff x="3428992" y="2643182"/>
            <a:chExt cx="2376328" cy="1928826"/>
          </a:xfrm>
        </p:grpSpPr>
        <p:sp>
          <p:nvSpPr>
            <p:cNvPr id="4" name="椭圆 3"/>
            <p:cNvSpPr/>
            <p:nvPr/>
          </p:nvSpPr>
          <p:spPr>
            <a:xfrm>
              <a:off x="4376560" y="2643182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428992" y="342900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376560" y="414338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376692" y="3357562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stCxn id="4" idx="6"/>
              <a:endCxn id="7" idx="1"/>
            </p:cNvCxnSpPr>
            <p:nvPr/>
          </p:nvCxnSpPr>
          <p:spPr>
            <a:xfrm>
              <a:off x="4805188" y="2857496"/>
              <a:ext cx="634275" cy="56283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>
              <a:stCxn id="7" idx="2"/>
              <a:endCxn id="4" idx="5"/>
            </p:cNvCxnSpPr>
            <p:nvPr/>
          </p:nvCxnSpPr>
          <p:spPr>
            <a:xfrm rot="10800000">
              <a:off x="4742418" y="3009040"/>
              <a:ext cx="634275" cy="56283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直接箭头连接符 18"/>
            <p:cNvCxnSpPr>
              <a:stCxn id="4" idx="2"/>
              <a:endCxn id="5" idx="0"/>
            </p:cNvCxnSpPr>
            <p:nvPr/>
          </p:nvCxnSpPr>
          <p:spPr>
            <a:xfrm rot="10800000" flipV="1">
              <a:off x="3643306" y="2857496"/>
              <a:ext cx="733254" cy="57150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直接箭头连接符 20"/>
            <p:cNvCxnSpPr>
              <a:stCxn id="5" idx="7"/>
              <a:endCxn id="4" idx="3"/>
            </p:cNvCxnSpPr>
            <p:nvPr/>
          </p:nvCxnSpPr>
          <p:spPr>
            <a:xfrm rot="5400000" flipH="1" flipV="1">
              <a:off x="3875724" y="2928164"/>
              <a:ext cx="482732" cy="64448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H="1">
              <a:off x="3791704" y="3725132"/>
              <a:ext cx="500066" cy="73325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直接箭头连接符 24"/>
            <p:cNvCxnSpPr>
              <a:stCxn id="6" idx="1"/>
              <a:endCxn id="5" idx="5"/>
            </p:cNvCxnSpPr>
            <p:nvPr/>
          </p:nvCxnSpPr>
          <p:spPr>
            <a:xfrm rot="16200000" flipV="1">
              <a:off x="3911443" y="3678263"/>
              <a:ext cx="411294" cy="64448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 flipH="1" flipV="1">
              <a:off x="4881378" y="3640115"/>
              <a:ext cx="482732" cy="69704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直接箭头连接符 28"/>
            <p:cNvCxnSpPr>
              <a:stCxn id="7" idx="4"/>
              <a:endCxn id="6" idx="6"/>
            </p:cNvCxnSpPr>
            <p:nvPr/>
          </p:nvCxnSpPr>
          <p:spPr>
            <a:xfrm rot="5400000">
              <a:off x="4912345" y="3679033"/>
              <a:ext cx="571504" cy="78581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6200000" flipH="1">
              <a:off x="4553668" y="2796559"/>
              <a:ext cx="80105" cy="158184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直接箭头连接符 32"/>
            <p:cNvCxnSpPr>
              <a:endCxn id="5" idx="6"/>
            </p:cNvCxnSpPr>
            <p:nvPr/>
          </p:nvCxnSpPr>
          <p:spPr>
            <a:xfrm rot="10800000">
              <a:off x="3857620" y="3643314"/>
              <a:ext cx="1581844" cy="8805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3927749" y="3559889"/>
              <a:ext cx="1197112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5400000" flipH="1" flipV="1">
              <a:off x="4042260" y="3655301"/>
              <a:ext cx="1197112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038230" y="476250"/>
            <a:ext cx="7962926" cy="5988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）路径和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路径长度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7072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在一个图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中，从顶点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的一条路径是一个顶点序列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，若是无向图，则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)∈E(G)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，（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），若该图是有向图，则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&gt;∈E(G)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，（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），其中顶点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称为该路径的开始点，顶点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称为该路径的结束点。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路径长度是指一条路径上经过的边的数目。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181106" y="285728"/>
            <a:ext cx="7677174" cy="2445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）连通、连通图和连通分量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在无向图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中，若从顶点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有路径，则称顶点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是连通的。若图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任意两个顶点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都是连通的，则称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为连通图，否则为非连通图。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无向图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中极大连通子图称为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的连通分量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7.1(a)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的连通分量就是自身，因为该图是连通图。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00364" y="3286124"/>
            <a:ext cx="2428892" cy="1928826"/>
            <a:chOff x="3643306" y="2143116"/>
            <a:chExt cx="2428892" cy="1928826"/>
          </a:xfrm>
        </p:grpSpPr>
        <p:sp>
          <p:nvSpPr>
            <p:cNvPr id="5" name="椭圆 4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直接连接符 9"/>
            <p:cNvCxnSpPr>
              <a:endCxn id="6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直接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连接符 11"/>
            <p:cNvCxnSpPr>
              <a:stCxn id="5" idx="5"/>
              <a:endCxn id="9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7" idx="6"/>
              <a:endCxn id="9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8" idx="4"/>
              <a:endCxn id="9" idx="0"/>
            </p:cNvCxnSpPr>
            <p:nvPr/>
          </p:nvCxnSpPr>
          <p:spPr>
            <a:xfrm>
              <a:off x="5858043" y="2929093"/>
              <a:ext cx="0" cy="356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3"/>
              <a:endCxn id="7" idx="7"/>
            </p:cNvCxnSpPr>
            <p:nvPr/>
          </p:nvCxnSpPr>
          <p:spPr>
            <a:xfrm flipH="1">
              <a:off x="4866236" y="2866163"/>
              <a:ext cx="840105" cy="840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  <p:graphicFrame>
        <p:nvGraphicFramePr>
          <p:cNvPr id="1243140" name="对象 1243139"/>
          <p:cNvGraphicFramePr/>
          <p:nvPr/>
        </p:nvGraphicFramePr>
        <p:xfrm>
          <a:off x="1331595" y="1268730"/>
          <a:ext cx="2087245" cy="253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10130" imgH="1099185" progId="Visio.Drawing.11">
                  <p:embed/>
                </p:oleObj>
              </mc:Choice>
              <mc:Fallback>
                <p:oleObj r:id="rId2" imgW="2310130" imgH="1099185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595" y="1268730"/>
                        <a:ext cx="2087245" cy="2539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42" name="对象 1243141"/>
          <p:cNvGraphicFramePr/>
          <p:nvPr/>
        </p:nvGraphicFramePr>
        <p:xfrm>
          <a:off x="4139565" y="1557020"/>
          <a:ext cx="2590800" cy="208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52140" imgH="1219200" progId="Visio.Drawing.11">
                  <p:embed/>
                </p:oleObj>
              </mc:Choice>
              <mc:Fallback>
                <p:oleObj r:id="rId4" imgW="3152140" imgH="1219200" progId="Visio.Drawing.11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9565" y="1557020"/>
                        <a:ext cx="2590800" cy="2084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181106" y="188913"/>
            <a:ext cx="7605736" cy="21390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）强连通图和强连通分量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在有向图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中，若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任意两个顶点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都是连通的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，即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从顶点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和从顶点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都存在路径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，则称该图是强连通图。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有向图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中极大强连通子图称为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强连通分量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  <p:graphicFrame>
        <p:nvGraphicFramePr>
          <p:cNvPr id="1243140" name="对象 1243139"/>
          <p:cNvGraphicFramePr/>
          <p:nvPr/>
        </p:nvGraphicFramePr>
        <p:xfrm>
          <a:off x="1188085" y="3068955"/>
          <a:ext cx="2087245" cy="186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10130" imgH="1099185" progId="Visio.Drawing.11">
                  <p:embed/>
                </p:oleObj>
              </mc:Choice>
              <mc:Fallback>
                <p:oleObj r:id="rId2" imgW="2310130" imgH="1099185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8085" y="3068955"/>
                        <a:ext cx="2087245" cy="1868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42" name="对象 1243141"/>
          <p:cNvGraphicFramePr/>
          <p:nvPr/>
        </p:nvGraphicFramePr>
        <p:xfrm>
          <a:off x="3636010" y="3284538"/>
          <a:ext cx="2590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52140" imgH="1219200" progId="Visio.Drawing.11">
                  <p:embed/>
                </p:oleObj>
              </mc:Choice>
              <mc:Fallback>
                <p:oleObj r:id="rId4" imgW="3152140" imgH="1219200" progId="Visio.Drawing.11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6010" y="3284538"/>
                        <a:ext cx="2590800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14414" y="357166"/>
            <a:ext cx="2071702" cy="1564492"/>
            <a:chOff x="3571868" y="4650590"/>
            <a:chExt cx="2071702" cy="1564492"/>
          </a:xfrm>
        </p:grpSpPr>
        <p:sp>
          <p:nvSpPr>
            <p:cNvPr id="5" name="椭圆 4"/>
            <p:cNvSpPr/>
            <p:nvPr/>
          </p:nvSpPr>
          <p:spPr>
            <a:xfrm>
              <a:off x="4429124" y="5222094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571868" y="586503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118369" y="586503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689873" y="586503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332815" y="586503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214942" y="5214950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直接连接符 10"/>
            <p:cNvCxnSpPr>
              <a:stCxn id="5" idx="3"/>
              <a:endCxn id="7" idx="0"/>
            </p:cNvCxnSpPr>
            <p:nvPr/>
          </p:nvCxnSpPr>
          <p:spPr>
            <a:xfrm rot="5400000">
              <a:off x="4202111" y="5592513"/>
              <a:ext cx="344159" cy="2008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5"/>
              <a:endCxn id="8" idx="0"/>
            </p:cNvCxnSpPr>
            <p:nvPr/>
          </p:nvCxnSpPr>
          <p:spPr>
            <a:xfrm rot="16200000" flipH="1">
              <a:off x="4597731" y="5617515"/>
              <a:ext cx="344159" cy="15088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4786314" y="4650590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直接连接符 13"/>
            <p:cNvCxnSpPr>
              <a:stCxn id="13" idx="3"/>
              <a:endCxn id="5" idx="0"/>
            </p:cNvCxnSpPr>
            <p:nvPr/>
          </p:nvCxnSpPr>
          <p:spPr>
            <a:xfrm rot="5400000">
              <a:off x="4571803" y="4962073"/>
              <a:ext cx="272721" cy="24732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3" idx="5"/>
              <a:endCxn id="10" idx="0"/>
            </p:cNvCxnSpPr>
            <p:nvPr/>
          </p:nvCxnSpPr>
          <p:spPr>
            <a:xfrm rot="16200000" flipH="1">
              <a:off x="5078152" y="4922781"/>
              <a:ext cx="265577" cy="31876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下箭头 15"/>
          <p:cNvSpPr/>
          <p:nvPr/>
        </p:nvSpPr>
        <p:spPr>
          <a:xfrm>
            <a:off x="5286380" y="2714620"/>
            <a:ext cx="214314" cy="357190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3643306" y="1071546"/>
            <a:ext cx="357190" cy="28575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500562" y="214290"/>
            <a:ext cx="1714512" cy="2135996"/>
            <a:chOff x="5072066" y="214290"/>
            <a:chExt cx="1714512" cy="2135996"/>
          </a:xfrm>
        </p:grpSpPr>
        <p:sp>
          <p:nvSpPr>
            <p:cNvPr id="18" name="椭圆 17"/>
            <p:cNvSpPr/>
            <p:nvPr/>
          </p:nvSpPr>
          <p:spPr>
            <a:xfrm>
              <a:off x="5572132" y="1357298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072066" y="792938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261377" y="2000240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832881" y="2000240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475823" y="2000240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357950" y="1350154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直接连接符 23"/>
            <p:cNvCxnSpPr>
              <a:stCxn id="18" idx="3"/>
              <a:endCxn id="20" idx="0"/>
            </p:cNvCxnSpPr>
            <p:nvPr/>
          </p:nvCxnSpPr>
          <p:spPr>
            <a:xfrm rot="5400000">
              <a:off x="5345119" y="1727717"/>
              <a:ext cx="344159" cy="2008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8" idx="5"/>
              <a:endCxn id="21" idx="0"/>
            </p:cNvCxnSpPr>
            <p:nvPr/>
          </p:nvCxnSpPr>
          <p:spPr>
            <a:xfrm rot="16200000" flipH="1">
              <a:off x="5740739" y="1752719"/>
              <a:ext cx="344159" cy="15088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5929322" y="785794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7" name="直接连接符 26"/>
            <p:cNvCxnSpPr>
              <a:stCxn id="26" idx="3"/>
              <a:endCxn id="18" idx="0"/>
            </p:cNvCxnSpPr>
            <p:nvPr/>
          </p:nvCxnSpPr>
          <p:spPr>
            <a:xfrm rot="5400000">
              <a:off x="5714811" y="1097277"/>
              <a:ext cx="272721" cy="24732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6" idx="5"/>
              <a:endCxn id="23" idx="0"/>
            </p:cNvCxnSpPr>
            <p:nvPr/>
          </p:nvCxnSpPr>
          <p:spPr>
            <a:xfrm rot="16200000" flipH="1">
              <a:off x="6221160" y="1057985"/>
              <a:ext cx="265577" cy="31876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5500693" y="214290"/>
              <a:ext cx="360000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直接连接符 31"/>
            <p:cNvCxnSpPr>
              <a:stCxn id="30" idx="3"/>
              <a:endCxn id="19" idx="7"/>
            </p:cNvCxnSpPr>
            <p:nvPr/>
          </p:nvCxnSpPr>
          <p:spPr>
            <a:xfrm rot="5400000">
              <a:off x="5279799" y="570586"/>
              <a:ext cx="331128" cy="21610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26" idx="0"/>
            </p:cNvCxnSpPr>
            <p:nvPr/>
          </p:nvCxnSpPr>
          <p:spPr>
            <a:xfrm rot="16200000" flipH="1">
              <a:off x="5809976" y="511069"/>
              <a:ext cx="272721" cy="27672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4500562" y="3286124"/>
            <a:ext cx="1596639" cy="2778938"/>
            <a:chOff x="5072066" y="3286124"/>
            <a:chExt cx="1596639" cy="2778938"/>
          </a:xfrm>
        </p:grpSpPr>
        <p:sp>
          <p:nvSpPr>
            <p:cNvPr id="35" name="椭圆 34"/>
            <p:cNvSpPr/>
            <p:nvPr/>
          </p:nvSpPr>
          <p:spPr>
            <a:xfrm>
              <a:off x="5572132" y="5072074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072066" y="4507714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261377" y="571501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832881" y="571501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357950" y="3929066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357950" y="5064930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1" name="直接连接符 40"/>
            <p:cNvCxnSpPr>
              <a:stCxn id="35" idx="3"/>
              <a:endCxn id="37" idx="0"/>
            </p:cNvCxnSpPr>
            <p:nvPr/>
          </p:nvCxnSpPr>
          <p:spPr>
            <a:xfrm rot="5400000">
              <a:off x="5345119" y="5442493"/>
              <a:ext cx="344159" cy="2008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5" idx="5"/>
              <a:endCxn id="38" idx="0"/>
            </p:cNvCxnSpPr>
            <p:nvPr/>
          </p:nvCxnSpPr>
          <p:spPr>
            <a:xfrm rot="16200000" flipH="1">
              <a:off x="5740739" y="5467495"/>
              <a:ext cx="344159" cy="15088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5929322" y="4500570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4" name="直接连接符 43"/>
            <p:cNvCxnSpPr>
              <a:stCxn id="43" idx="3"/>
              <a:endCxn id="35" idx="0"/>
            </p:cNvCxnSpPr>
            <p:nvPr/>
          </p:nvCxnSpPr>
          <p:spPr>
            <a:xfrm rot="5400000">
              <a:off x="5714811" y="4812053"/>
              <a:ext cx="272721" cy="24732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3" idx="5"/>
              <a:endCxn id="40" idx="0"/>
            </p:cNvCxnSpPr>
            <p:nvPr/>
          </p:nvCxnSpPr>
          <p:spPr>
            <a:xfrm rot="16200000" flipH="1">
              <a:off x="6221160" y="4772761"/>
              <a:ext cx="265577" cy="31876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5500693" y="3929066"/>
              <a:ext cx="360000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7" name="直接连接符 46"/>
            <p:cNvCxnSpPr>
              <a:stCxn id="46" idx="3"/>
              <a:endCxn id="36" idx="7"/>
            </p:cNvCxnSpPr>
            <p:nvPr/>
          </p:nvCxnSpPr>
          <p:spPr>
            <a:xfrm rot="5400000">
              <a:off x="5279799" y="4285362"/>
              <a:ext cx="331128" cy="21610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6" idx="5"/>
              <a:endCxn id="43" idx="0"/>
            </p:cNvCxnSpPr>
            <p:nvPr/>
          </p:nvCxnSpPr>
          <p:spPr>
            <a:xfrm rot="16200000" flipH="1">
              <a:off x="5809976" y="4225845"/>
              <a:ext cx="272721" cy="27672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5929322" y="3286124"/>
              <a:ext cx="360000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2" name="直接连接符 51"/>
            <p:cNvCxnSpPr>
              <a:stCxn id="50" idx="3"/>
              <a:endCxn id="46" idx="0"/>
            </p:cNvCxnSpPr>
            <p:nvPr/>
          </p:nvCxnSpPr>
          <p:spPr>
            <a:xfrm rot="5400000">
              <a:off x="5659289" y="3606311"/>
              <a:ext cx="344159" cy="30135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0" idx="5"/>
              <a:endCxn id="39" idx="0"/>
            </p:cNvCxnSpPr>
            <p:nvPr/>
          </p:nvCxnSpPr>
          <p:spPr>
            <a:xfrm rot="16200000" flipH="1">
              <a:off x="6202885" y="3618622"/>
              <a:ext cx="344159" cy="27672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85740" y="1500174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6.9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哈 夫 曼 树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460" y="5715000"/>
            <a:ext cx="36791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3333FF"/>
                </a:solidFill>
                <a:sym typeface="+mn-ea"/>
              </a:rPr>
              <a:t>哈夫曼树的结点数：</a:t>
            </a:r>
            <a:r>
              <a:rPr lang="en-US" altLang="zh-CN" dirty="0">
                <a:solidFill>
                  <a:srgbClr val="3333FF"/>
                </a:solidFill>
                <a:sym typeface="+mn-ea"/>
              </a:rPr>
              <a:t>2</a:t>
            </a:r>
            <a:r>
              <a:rPr lang="en-US" altLang="zh-CN" i="1" dirty="0">
                <a:solidFill>
                  <a:srgbClr val="3333FF"/>
                </a:solidFill>
                <a:sym typeface="+mn-ea"/>
              </a:rPr>
              <a:t>n</a:t>
            </a:r>
            <a:r>
              <a:rPr lang="en-US" altLang="zh-CN" dirty="0">
                <a:solidFill>
                  <a:srgbClr val="3333FF"/>
                </a:solidFill>
                <a:sym typeface="+mn-ea"/>
              </a:rPr>
              <a:t>-1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252512" y="500042"/>
            <a:ext cx="7891488" cy="2554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7.1(b)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的有向图，顶点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的入度为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，也就是说其余顶点都没有到达顶点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的路径，所以单个顶点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是一个强连通分量；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只有一条从顶点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到它的入边，除顶点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外其余顶点没有到达顶点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的路径，所以单个顶点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也是一个强连通分量；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构成一个有向环，这些顶点之间都有路径，该图的强连通分量。</a:t>
            </a:r>
          </a:p>
        </p:txBody>
      </p:sp>
      <p:sp>
        <p:nvSpPr>
          <p:cNvPr id="104454" name="AutoShape 6"/>
          <p:cNvSpPr>
            <a:spLocks noChangeArrowheads="1"/>
          </p:cNvSpPr>
          <p:nvPr/>
        </p:nvSpPr>
        <p:spPr bwMode="auto">
          <a:xfrm>
            <a:off x="4500562" y="4572008"/>
            <a:ext cx="863600" cy="288925"/>
          </a:xfrm>
          <a:prstGeom prst="rightArrow">
            <a:avLst>
              <a:gd name="adj1" fmla="val 50000"/>
              <a:gd name="adj2" fmla="val 7472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00166" y="3786190"/>
            <a:ext cx="2428892" cy="1928826"/>
            <a:chOff x="3795706" y="4857760"/>
            <a:chExt cx="2428892" cy="1928826"/>
          </a:xfrm>
        </p:grpSpPr>
        <p:sp>
          <p:nvSpPr>
            <p:cNvPr id="7" name="椭圆 6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" name="直接箭头连接符 11"/>
            <p:cNvCxnSpPr>
              <a:stCxn id="7" idx="6"/>
              <a:endCxn id="10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stCxn id="10" idx="4"/>
              <a:endCxn id="11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endCxn id="8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箭头连接符 14"/>
            <p:cNvCxnSpPr>
              <a:stCxn id="8" idx="5"/>
              <a:endCxn id="9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8" idx="6"/>
              <a:endCxn id="11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>
              <a:stCxn id="11" idx="3"/>
              <a:endCxn id="9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接箭头连接符 17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椭圆 19"/>
          <p:cNvSpPr/>
          <p:nvPr/>
        </p:nvSpPr>
        <p:spPr>
          <a:xfrm>
            <a:off x="6715140" y="3786190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57884" y="4572008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715140" y="5286388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58148" y="4143380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58148" y="4929198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接箭头连接符 25"/>
          <p:cNvCxnSpPr>
            <a:stCxn id="23" idx="4"/>
            <a:endCxn id="24" idx="0"/>
          </p:cNvCxnSpPr>
          <p:nvPr/>
        </p:nvCxnSpPr>
        <p:spPr>
          <a:xfrm rot="5400000">
            <a:off x="7893867" y="4750603"/>
            <a:ext cx="35719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直接箭头连接符 29"/>
          <p:cNvCxnSpPr>
            <a:stCxn id="24" idx="3"/>
            <a:endCxn id="22" idx="6"/>
          </p:cNvCxnSpPr>
          <p:nvPr/>
        </p:nvCxnSpPr>
        <p:spPr>
          <a:xfrm rot="5400000">
            <a:off x="7429521" y="5009303"/>
            <a:ext cx="205647" cy="7771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1" name="直接箭头连接符 30"/>
          <p:cNvCxnSpPr>
            <a:stCxn id="22" idx="7"/>
            <a:endCxn id="23" idx="3"/>
          </p:cNvCxnSpPr>
          <p:nvPr/>
        </p:nvCxnSpPr>
        <p:spPr>
          <a:xfrm rot="5400000" flipH="1" flipV="1">
            <a:off x="7080997" y="4509237"/>
            <a:ext cx="839922" cy="83992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6572264" y="600076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强连通分量</a:t>
            </a:r>
            <a:endParaRPr lang="zh-CN" altLang="en-US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142976" y="428604"/>
            <a:ext cx="7534298" cy="216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）权和网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在一个图中，每条边可以标上具有某种含义的数值，该数值称为该边的权。边上带权的图称为带权图，也称为网。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7.4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中的图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就是一个带权图。本书中规定所有边的权均为非负数。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714612" y="3071810"/>
            <a:ext cx="2428892" cy="2286016"/>
            <a:chOff x="2714612" y="3071810"/>
            <a:chExt cx="2428892" cy="2286016"/>
          </a:xfrm>
        </p:grpSpPr>
        <p:sp>
          <p:nvSpPr>
            <p:cNvPr id="6" name="椭圆 5"/>
            <p:cNvSpPr/>
            <p:nvPr/>
          </p:nvSpPr>
          <p:spPr>
            <a:xfrm>
              <a:off x="3571868" y="307181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14612" y="385762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370254" y="477520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714876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370386" y="477520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6"/>
              <a:endCxn id="9" idx="1"/>
            </p:cNvCxnSpPr>
            <p:nvPr/>
          </p:nvCxnSpPr>
          <p:spPr>
            <a:xfrm>
              <a:off x="4000496" y="3286124"/>
              <a:ext cx="777151" cy="419961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2" name="直接箭头连接符 11"/>
            <p:cNvCxnSpPr>
              <a:stCxn id="9" idx="4"/>
              <a:endCxn id="10" idx="0"/>
            </p:cNvCxnSpPr>
            <p:nvPr/>
          </p:nvCxnSpPr>
          <p:spPr>
            <a:xfrm rot="5400000">
              <a:off x="4405312" y="4251330"/>
              <a:ext cx="703266" cy="3444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箭头连接符 12"/>
            <p:cNvCxnSpPr>
              <a:endCxn id="7" idx="7"/>
            </p:cNvCxnSpPr>
            <p:nvPr/>
          </p:nvCxnSpPr>
          <p:spPr>
            <a:xfrm rot="5400000">
              <a:off x="3053900" y="338413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7" idx="5"/>
              <a:endCxn id="8" idx="1"/>
            </p:cNvCxnSpPr>
            <p:nvPr/>
          </p:nvCxnSpPr>
          <p:spPr>
            <a:xfrm rot="16200000" flipH="1">
              <a:off x="2949500" y="4354454"/>
              <a:ext cx="614494" cy="35255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直接箭头连接符 14"/>
            <p:cNvCxnSpPr>
              <a:stCxn id="7" idx="6"/>
              <a:endCxn id="10" idx="1"/>
            </p:cNvCxnSpPr>
            <p:nvPr/>
          </p:nvCxnSpPr>
          <p:spPr>
            <a:xfrm>
              <a:off x="3143240" y="4071942"/>
              <a:ext cx="1289917" cy="76603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10" idx="2"/>
              <a:endCxn id="8" idx="6"/>
            </p:cNvCxnSpPr>
            <p:nvPr/>
          </p:nvCxnSpPr>
          <p:spPr>
            <a:xfrm rot="10800000">
              <a:off x="3798882" y="4989522"/>
              <a:ext cx="571504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直接箭头连接符 18"/>
            <p:cNvCxnSpPr>
              <a:stCxn id="6" idx="4"/>
              <a:endCxn id="8" idx="0"/>
            </p:cNvCxnSpPr>
            <p:nvPr/>
          </p:nvCxnSpPr>
          <p:spPr>
            <a:xfrm rot="5400000">
              <a:off x="3047990" y="4037016"/>
              <a:ext cx="1274770" cy="201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71802" y="329882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0364" y="441699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14744" y="370261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7686" y="31311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4876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54458" y="498849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00496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142975" y="790565"/>
            <a:ext cx="381952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7.1.3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图的基本操作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397766" y="1800185"/>
            <a:ext cx="712946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图的</a:t>
            </a:r>
            <a:r>
              <a:rPr lang="zh-CN" altLang="en-US" sz="2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基本运算</a:t>
            </a:r>
            <a:r>
              <a:rPr lang="zh-CN" altLang="en-US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如下： 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285058" y="2780928"/>
            <a:ext cx="7354879" cy="17851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建立图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CreateGraph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(G)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：建立图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的某种存储结构。</a:t>
            </a:r>
          </a:p>
          <a:p>
            <a:pPr marL="342900" indent="-342900"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销毁图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DestroyGraph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(G)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：释放图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占用的内存空间。</a:t>
            </a:r>
          </a:p>
          <a:p>
            <a:pPr marL="342900" indent="-342900"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输出图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DispGraph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(G)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：显示图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的结构。</a:t>
            </a:r>
          </a:p>
          <a:p>
            <a:pPr marL="342900" indent="-342900"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求顶点的度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Degree(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G,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：求图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中顶点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的度。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1795" y="2000240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285984" y="142852"/>
            <a:ext cx="496411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259871" y="1772738"/>
            <a:ext cx="7705725" cy="3169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分析：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逻辑结构：数值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+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关系（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m:n)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计算机世界：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对策：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矩阵（表达关系）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一维数组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 flipV="1">
            <a:off x="-35560" y="3649345"/>
            <a:ext cx="917956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285984" y="142852"/>
            <a:ext cx="496411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120835" y="976954"/>
            <a:ext cx="316541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7.2.1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邻接矩阵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295431" y="1800043"/>
            <a:ext cx="7705725" cy="12464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邻接矩阵是表示顶点之间相邻关系的矩阵。设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G=(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V,E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是具有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个顶点的图，顶点编号依次为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的邻接矩阵是具有如下定义的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阶方阵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785918" y="3929066"/>
            <a:ext cx="5857916" cy="1571636"/>
            <a:chOff x="1285852" y="1142984"/>
            <a:chExt cx="5857916" cy="1571636"/>
          </a:xfrm>
        </p:grpSpPr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1285852" y="1857364"/>
              <a:ext cx="1357322" cy="265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A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[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][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j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]=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143240" y="1142984"/>
              <a:ext cx="4000528" cy="5318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对于无向图，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或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)∈E(G)</a:t>
              </a: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；</a:t>
              </a:r>
              <a:endParaRPr kumimoji="0" lang="en-US" altLang="zh-CN" sz="18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对于有向图，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&lt;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&gt;∈E(G)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143240" y="1857364"/>
              <a:ext cx="714380" cy="265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zh-CN" altLang="zh-CN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143240" y="2409682"/>
              <a:ext cx="1143008" cy="265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其他情况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121442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181444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2314510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2428860" y="1500174"/>
              <a:ext cx="285752" cy="100013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57356" y="324320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是不带权的图：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071670" y="2000240"/>
            <a:ext cx="6072230" cy="1571636"/>
            <a:chOff x="1285852" y="1142984"/>
            <a:chExt cx="6072230" cy="1571636"/>
          </a:xfrm>
        </p:grpSpPr>
        <p:sp>
          <p:nvSpPr>
            <p:cNvPr id="271362" name="Text Box 2"/>
            <p:cNvSpPr txBox="1">
              <a:spLocks noChangeArrowheads="1"/>
            </p:cNvSpPr>
            <p:nvPr/>
          </p:nvSpPr>
          <p:spPr bwMode="auto">
            <a:xfrm>
              <a:off x="1285852" y="1857364"/>
              <a:ext cx="1357322" cy="265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A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[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i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][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j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]=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1363" name="Text Box 3"/>
            <p:cNvSpPr txBox="1">
              <a:spLocks noChangeArrowheads="1"/>
            </p:cNvSpPr>
            <p:nvPr/>
          </p:nvSpPr>
          <p:spPr bwMode="auto">
            <a:xfrm>
              <a:off x="3357554" y="1142984"/>
              <a:ext cx="4000528" cy="5318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对于无向图，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或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)∈E(G)</a:t>
              </a: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；</a:t>
              </a:r>
              <a:endParaRPr kumimoji="0" lang="en-US" altLang="zh-CN" sz="18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对于有向图，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&lt;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&gt;∈E(G)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1364" name="Text Box 4"/>
            <p:cNvSpPr txBox="1">
              <a:spLocks noChangeArrowheads="1"/>
            </p:cNvSpPr>
            <p:nvPr/>
          </p:nvSpPr>
          <p:spPr bwMode="auto">
            <a:xfrm>
              <a:off x="3357554" y="1857364"/>
              <a:ext cx="714380" cy="265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</a:t>
              </a: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zh-CN" altLang="zh-CN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1367" name="Text Box 7"/>
            <p:cNvSpPr txBox="1">
              <a:spLocks noChangeArrowheads="1"/>
            </p:cNvSpPr>
            <p:nvPr/>
          </p:nvSpPr>
          <p:spPr bwMode="auto">
            <a:xfrm>
              <a:off x="3357554" y="2409682"/>
              <a:ext cx="1143008" cy="2659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其他情况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1214422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ij</a:t>
              </a:r>
              <a:endParaRPr lang="zh-CN" altLang="en-US" sz="2000" i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181444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6050" y="2314510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 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2428860" y="1500174"/>
              <a:ext cx="285752" cy="100013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14414" y="785794"/>
            <a:ext cx="7777163" cy="8270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是带权图或网，则邻接矩阵可定义为（其中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的权）：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43108" y="642918"/>
            <a:ext cx="2428892" cy="1928826"/>
            <a:chOff x="3643306" y="2143116"/>
            <a:chExt cx="2428892" cy="1928826"/>
          </a:xfrm>
        </p:grpSpPr>
        <p:sp>
          <p:nvSpPr>
            <p:cNvPr id="11" name="椭圆 10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连接符 15"/>
            <p:cNvCxnSpPr>
              <a:endCxn id="12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2" idx="5"/>
              <a:endCxn id="13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>
              <a:stCxn id="11" idx="5"/>
              <a:endCxn id="15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直接连接符 18"/>
            <p:cNvCxnSpPr>
              <a:stCxn id="13" idx="6"/>
              <a:endCxn id="15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直接连接符 19"/>
            <p:cNvCxnSpPr>
              <a:stCxn id="14" idx="4"/>
              <a:endCxn id="15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直接连接符 20"/>
            <p:cNvCxnSpPr>
              <a:stCxn id="14" idx="3"/>
              <a:endCxn id="13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285852" y="414338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857356" y="3275662"/>
          <a:ext cx="276225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2285984" y="3714752"/>
            <a:ext cx="2357454" cy="1714512"/>
            <a:chOff x="2285984" y="3714752"/>
            <a:chExt cx="2357454" cy="1714512"/>
          </a:xfrm>
        </p:grpSpPr>
        <p:sp>
          <p:nvSpPr>
            <p:cNvPr id="24" name="左中括号 23"/>
            <p:cNvSpPr/>
            <p:nvPr/>
          </p:nvSpPr>
          <p:spPr>
            <a:xfrm>
              <a:off x="2285984" y="3714752"/>
              <a:ext cx="142876" cy="1714512"/>
            </a:xfrm>
            <a:prstGeom prst="leftBracke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中括号 24"/>
            <p:cNvSpPr/>
            <p:nvPr/>
          </p:nvSpPr>
          <p:spPr>
            <a:xfrm>
              <a:off x="4500562" y="3714752"/>
              <a:ext cx="142876" cy="1714512"/>
            </a:xfrm>
            <a:prstGeom prst="rightBracke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214546" y="3571876"/>
            <a:ext cx="5072098" cy="2500330"/>
            <a:chOff x="2214546" y="3571876"/>
            <a:chExt cx="5072098" cy="250033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2214546" y="3571876"/>
              <a:ext cx="2500330" cy="2071702"/>
            </a:xfrm>
            <a:prstGeom prst="line">
              <a:avLst/>
            </a:prstGeom>
            <a:ln>
              <a:tailEnd type="stealt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29124" y="5702874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无向图时一定为对称矩阵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57422" y="4000504"/>
            <a:ext cx="4214842" cy="428628"/>
            <a:chOff x="2357422" y="4000504"/>
            <a:chExt cx="4214842" cy="428628"/>
          </a:xfrm>
        </p:grpSpPr>
        <p:sp>
          <p:nvSpPr>
            <p:cNvPr id="29" name="TextBox 28"/>
            <p:cNvSpPr txBox="1"/>
            <p:nvPr/>
          </p:nvSpPr>
          <p:spPr>
            <a:xfrm>
              <a:off x="4714876" y="4059800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顶点</a:t>
              </a:r>
              <a:r>
                <a:rPr 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的度为</a:t>
              </a:r>
              <a:r>
                <a:rPr 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4000504"/>
              <a:ext cx="2214578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3000"/>
              </a:schemeClr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下箭头 30"/>
          <p:cNvSpPr/>
          <p:nvPr/>
        </p:nvSpPr>
        <p:spPr>
          <a:xfrm>
            <a:off x="3143240" y="2857496"/>
            <a:ext cx="285752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85852" y="414338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857356" y="3275662"/>
          <a:ext cx="276225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组合 33"/>
          <p:cNvGrpSpPr/>
          <p:nvPr/>
        </p:nvGrpSpPr>
        <p:grpSpPr>
          <a:xfrm>
            <a:off x="2285984" y="3714752"/>
            <a:ext cx="2357454" cy="1714512"/>
            <a:chOff x="2285984" y="3714752"/>
            <a:chExt cx="2357454" cy="1714512"/>
          </a:xfrm>
        </p:grpSpPr>
        <p:sp>
          <p:nvSpPr>
            <p:cNvPr id="24" name="左中括号 23"/>
            <p:cNvSpPr/>
            <p:nvPr/>
          </p:nvSpPr>
          <p:spPr>
            <a:xfrm>
              <a:off x="2285984" y="3714752"/>
              <a:ext cx="142876" cy="1714512"/>
            </a:xfrm>
            <a:prstGeom prst="leftBracke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中括号 24"/>
            <p:cNvSpPr/>
            <p:nvPr/>
          </p:nvSpPr>
          <p:spPr>
            <a:xfrm>
              <a:off x="4500562" y="3714752"/>
              <a:ext cx="142876" cy="1714512"/>
            </a:xfrm>
            <a:prstGeom prst="rightBracke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1"/>
          <p:cNvGrpSpPr/>
          <p:nvPr/>
        </p:nvGrpSpPr>
        <p:grpSpPr>
          <a:xfrm>
            <a:off x="2214546" y="3571876"/>
            <a:ext cx="5357850" cy="2500330"/>
            <a:chOff x="2214546" y="3571876"/>
            <a:chExt cx="5357850" cy="250033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2214546" y="3571876"/>
              <a:ext cx="2500330" cy="2071702"/>
            </a:xfrm>
            <a:prstGeom prst="line">
              <a:avLst/>
            </a:prstGeom>
            <a:ln>
              <a:tailEnd type="stealt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29124" y="5702874"/>
              <a:ext cx="314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有向图时不一定为对称矩阵</a:t>
              </a:r>
            </a:p>
          </p:txBody>
        </p:sp>
      </p:grpSp>
      <p:grpSp>
        <p:nvGrpSpPr>
          <p:cNvPr id="5" name="组合 32"/>
          <p:cNvGrpSpPr/>
          <p:nvPr/>
        </p:nvGrpSpPr>
        <p:grpSpPr>
          <a:xfrm>
            <a:off x="2357422" y="4000504"/>
            <a:ext cx="4143404" cy="428628"/>
            <a:chOff x="2357422" y="4000504"/>
            <a:chExt cx="4143404" cy="428628"/>
          </a:xfrm>
        </p:grpSpPr>
        <p:sp>
          <p:nvSpPr>
            <p:cNvPr id="29" name="TextBox 28"/>
            <p:cNvSpPr txBox="1"/>
            <p:nvPr/>
          </p:nvSpPr>
          <p:spPr>
            <a:xfrm>
              <a:off x="4643438" y="400050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顶点</a:t>
              </a:r>
              <a:r>
                <a:rPr 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的出度为</a:t>
              </a:r>
              <a:r>
                <a:rPr 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4000504"/>
              <a:ext cx="2214578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3000"/>
              </a:schemeClr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下箭头 30"/>
          <p:cNvSpPr/>
          <p:nvPr/>
        </p:nvSpPr>
        <p:spPr>
          <a:xfrm>
            <a:off x="3143240" y="2857496"/>
            <a:ext cx="285752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143108" y="428604"/>
            <a:ext cx="2428892" cy="1928826"/>
            <a:chOff x="3795706" y="4857760"/>
            <a:chExt cx="2428892" cy="1928826"/>
          </a:xfrm>
        </p:grpSpPr>
        <p:sp>
          <p:nvSpPr>
            <p:cNvPr id="33" name="椭圆 32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" name="直接箭头连接符 37"/>
            <p:cNvCxnSpPr>
              <a:stCxn id="33" idx="6"/>
              <a:endCxn id="36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9" name="直接箭头连接符 38"/>
            <p:cNvCxnSpPr>
              <a:stCxn id="36" idx="4"/>
              <a:endCxn id="37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直接箭头连接符 39"/>
            <p:cNvCxnSpPr>
              <a:endCxn id="34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直接箭头连接符 40"/>
            <p:cNvCxnSpPr>
              <a:stCxn id="34" idx="5"/>
              <a:endCxn id="35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直接箭头连接符 41"/>
            <p:cNvCxnSpPr>
              <a:stCxn id="34" idx="6"/>
              <a:endCxn id="37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直接箭头连接符 42"/>
            <p:cNvCxnSpPr>
              <a:stCxn id="37" idx="3"/>
              <a:endCxn id="35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直接箭头连接符 43"/>
            <p:cNvCxnSpPr>
              <a:stCxn id="35" idx="7"/>
              <a:endCxn id="36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2143108" y="3656377"/>
            <a:ext cx="1857388" cy="2356533"/>
            <a:chOff x="2143108" y="3656377"/>
            <a:chExt cx="1857388" cy="2356533"/>
          </a:xfrm>
        </p:grpSpPr>
        <p:sp>
          <p:nvSpPr>
            <p:cNvPr id="45" name="TextBox 44"/>
            <p:cNvSpPr txBox="1"/>
            <p:nvPr/>
          </p:nvSpPr>
          <p:spPr>
            <a:xfrm>
              <a:off x="2143108" y="564357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顶点</a:t>
              </a:r>
              <a:r>
                <a:rPr 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的入度为</a:t>
              </a:r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31362" y="3656377"/>
              <a:ext cx="357190" cy="1857388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85852" y="414338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857356" y="3275662"/>
          <a:ext cx="276225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∞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组合 33"/>
          <p:cNvGrpSpPr/>
          <p:nvPr/>
        </p:nvGrpSpPr>
        <p:grpSpPr>
          <a:xfrm>
            <a:off x="2285984" y="3714752"/>
            <a:ext cx="2357454" cy="1714512"/>
            <a:chOff x="2285984" y="3714752"/>
            <a:chExt cx="2357454" cy="1714512"/>
          </a:xfrm>
        </p:grpSpPr>
        <p:sp>
          <p:nvSpPr>
            <p:cNvPr id="24" name="左中括号 23"/>
            <p:cNvSpPr/>
            <p:nvPr/>
          </p:nvSpPr>
          <p:spPr>
            <a:xfrm>
              <a:off x="2285984" y="3714752"/>
              <a:ext cx="142876" cy="1714512"/>
            </a:xfrm>
            <a:prstGeom prst="leftBracke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右中括号 24"/>
            <p:cNvSpPr/>
            <p:nvPr/>
          </p:nvSpPr>
          <p:spPr>
            <a:xfrm>
              <a:off x="4500562" y="3714752"/>
              <a:ext cx="142876" cy="1714512"/>
            </a:xfrm>
            <a:prstGeom prst="rightBracke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1"/>
          <p:cNvGrpSpPr/>
          <p:nvPr/>
        </p:nvGrpSpPr>
        <p:grpSpPr>
          <a:xfrm>
            <a:off x="2214546" y="3571876"/>
            <a:ext cx="5357850" cy="2500330"/>
            <a:chOff x="2214546" y="3571876"/>
            <a:chExt cx="5357850" cy="250033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2214546" y="3571876"/>
              <a:ext cx="2500330" cy="2071702"/>
            </a:xfrm>
            <a:prstGeom prst="line">
              <a:avLst/>
            </a:prstGeom>
            <a:ln>
              <a:tailEnd type="stealt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29124" y="5702874"/>
              <a:ext cx="314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有向图时不一定为对称矩阵</a:t>
              </a: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2357422" y="4000504"/>
            <a:ext cx="4143404" cy="428628"/>
            <a:chOff x="2357422" y="4000504"/>
            <a:chExt cx="4143404" cy="428628"/>
          </a:xfrm>
        </p:grpSpPr>
        <p:sp>
          <p:nvSpPr>
            <p:cNvPr id="29" name="TextBox 28"/>
            <p:cNvSpPr txBox="1"/>
            <p:nvPr/>
          </p:nvSpPr>
          <p:spPr>
            <a:xfrm>
              <a:off x="4643438" y="400050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顶点</a:t>
              </a:r>
              <a:r>
                <a:rPr 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的出度为</a:t>
              </a:r>
              <a:r>
                <a:rPr 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4000504"/>
              <a:ext cx="2214578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3000"/>
              </a:schemeClr>
            </a:solidFill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下箭头 30"/>
          <p:cNvSpPr/>
          <p:nvPr/>
        </p:nvSpPr>
        <p:spPr>
          <a:xfrm>
            <a:off x="3143240" y="2857496"/>
            <a:ext cx="285752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46"/>
          <p:cNvGrpSpPr/>
          <p:nvPr/>
        </p:nvGrpSpPr>
        <p:grpSpPr>
          <a:xfrm>
            <a:off x="2143108" y="3656377"/>
            <a:ext cx="1857388" cy="2356533"/>
            <a:chOff x="2143108" y="3656377"/>
            <a:chExt cx="1857388" cy="2356533"/>
          </a:xfrm>
        </p:grpSpPr>
        <p:sp>
          <p:nvSpPr>
            <p:cNvPr id="45" name="TextBox 44"/>
            <p:cNvSpPr txBox="1"/>
            <p:nvPr/>
          </p:nvSpPr>
          <p:spPr>
            <a:xfrm>
              <a:off x="2143108" y="564357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顶点</a:t>
              </a:r>
              <a:r>
                <a:rPr 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的入度为</a:t>
              </a:r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831362" y="3656377"/>
              <a:ext cx="357190" cy="1857388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071670" y="357166"/>
            <a:ext cx="2428892" cy="2286016"/>
            <a:chOff x="2714612" y="3071810"/>
            <a:chExt cx="2428892" cy="2286016"/>
          </a:xfrm>
        </p:grpSpPr>
        <p:sp>
          <p:nvSpPr>
            <p:cNvPr id="48" name="椭圆 47"/>
            <p:cNvSpPr/>
            <p:nvPr/>
          </p:nvSpPr>
          <p:spPr>
            <a:xfrm>
              <a:off x="3571868" y="307181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714612" y="385762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370254" y="477520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714876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370386" y="477520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3" name="直接箭头连接符 52"/>
            <p:cNvCxnSpPr>
              <a:stCxn id="48" idx="6"/>
              <a:endCxn id="51" idx="1"/>
            </p:cNvCxnSpPr>
            <p:nvPr/>
          </p:nvCxnSpPr>
          <p:spPr>
            <a:xfrm>
              <a:off x="4000496" y="3286124"/>
              <a:ext cx="777151" cy="419961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4" name="直接箭头连接符 53"/>
            <p:cNvCxnSpPr>
              <a:stCxn id="51" idx="4"/>
              <a:endCxn id="52" idx="0"/>
            </p:cNvCxnSpPr>
            <p:nvPr/>
          </p:nvCxnSpPr>
          <p:spPr>
            <a:xfrm rot="5400000">
              <a:off x="4405312" y="4251330"/>
              <a:ext cx="703266" cy="3444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直接箭头连接符 54"/>
            <p:cNvCxnSpPr>
              <a:endCxn id="49" idx="7"/>
            </p:cNvCxnSpPr>
            <p:nvPr/>
          </p:nvCxnSpPr>
          <p:spPr>
            <a:xfrm rot="5400000">
              <a:off x="3053900" y="338413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6" name="直接箭头连接符 55"/>
            <p:cNvCxnSpPr>
              <a:stCxn id="49" idx="5"/>
              <a:endCxn id="50" idx="1"/>
            </p:cNvCxnSpPr>
            <p:nvPr/>
          </p:nvCxnSpPr>
          <p:spPr>
            <a:xfrm rot="16200000" flipH="1">
              <a:off x="2949500" y="4354454"/>
              <a:ext cx="614494" cy="35255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直接箭头连接符 56"/>
            <p:cNvCxnSpPr>
              <a:stCxn id="49" idx="6"/>
              <a:endCxn id="52" idx="1"/>
            </p:cNvCxnSpPr>
            <p:nvPr/>
          </p:nvCxnSpPr>
          <p:spPr>
            <a:xfrm>
              <a:off x="3143240" y="4071942"/>
              <a:ext cx="1289917" cy="76603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8" name="直接箭头连接符 57"/>
            <p:cNvCxnSpPr>
              <a:stCxn id="52" idx="2"/>
              <a:endCxn id="50" idx="6"/>
            </p:cNvCxnSpPr>
            <p:nvPr/>
          </p:nvCxnSpPr>
          <p:spPr>
            <a:xfrm rot="10800000">
              <a:off x="3798882" y="4989522"/>
              <a:ext cx="571504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9" name="直接箭头连接符 58"/>
            <p:cNvCxnSpPr>
              <a:stCxn id="48" idx="4"/>
              <a:endCxn id="50" idx="0"/>
            </p:cNvCxnSpPr>
            <p:nvPr/>
          </p:nvCxnSpPr>
          <p:spPr>
            <a:xfrm rot="5400000">
              <a:off x="3047990" y="4037016"/>
              <a:ext cx="1274770" cy="201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071802" y="329882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00364" y="441699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70261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57686" y="31311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14876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54458" y="498849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00496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3220" y="1196752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图的邻接矩阵具有这样的特点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6096" y="2300550"/>
            <a:ext cx="6786610" cy="225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个顶点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条边的图采用邻接矩阵存储时占用存储空间为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sz="2000" baseline="30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，与边数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无关（不考虑压缩存储），特别适合存储稠密图；任何图的邻接矩阵表示是唯一的；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图采用邻接矩阵存储时判断两个顶点</a:t>
            </a: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之间是否有边十分容易。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360520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6.9.3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哈夫曼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编码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1325568" y="1287304"/>
            <a:ext cx="7532712" cy="36830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哈夫曼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编码具有广泛的应用，利用哈夫曼树构造的用于通信的二进制编码称为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哈夫曼编码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用给定的若干字符的频度为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权值生成哈夫曼树，并在每个叶子上注明对应的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字符。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树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中从根到每个叶子都有一条路径，对路径上的各分支约定指向左子树根的分支表示“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0”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码，指向右子树的分支表示“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1”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码，取每条路径上的“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0”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或“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1”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的序列作为和各个叶子对应的字符的编码，这就是哈夫曼编码。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40" y="1500174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6.9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哈 夫 曼 树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079532" y="476250"/>
            <a:ext cx="763587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图的邻接矩阵</a:t>
            </a:r>
            <a:r>
              <a:rPr lang="zh-CN" altLang="en-US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类型声明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196898" y="1196752"/>
            <a:ext cx="7715304" cy="3964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#define MAXVEX 100	  	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图中最大顶点个数</a:t>
            </a:r>
          </a:p>
          <a:p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char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VertexType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[10];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	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VertexType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为字符串类型</a:t>
            </a:r>
          </a:p>
          <a:p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vertex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adjvex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顶点编号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VertexType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data; 		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顶点的信息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VType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顶点类型</a:t>
            </a:r>
          </a:p>
          <a:p>
            <a:pPr>
              <a:lnSpc>
                <a:spcPct val="200000"/>
              </a:lnSpc>
            </a:pP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graph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n,e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 //n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为实际顶点数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,e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为实际边数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VType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vexs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[MAXVEX];	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顶点集合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edges[MAXVEX][MAXVEX]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边的集合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MatGraph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图的邻接矩阵类型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181106" y="357166"/>
            <a:ext cx="712946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在邻接矩阵上实现图的主要基本运算的算法如下。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181106" y="933429"/>
            <a:ext cx="7605736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）建立图的邻接矩阵运算算法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由邻接矩阵数组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、顶点数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和边数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建立图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的邻接矩阵存储结构。 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428728" y="2357430"/>
            <a:ext cx="7429552" cy="3610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CreateGraph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MatGraph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g,int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A[][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MAXVEX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],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n,int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e)</a:t>
            </a:r>
            <a:endParaRPr lang="pt-BR" altLang="zh-CN" sz="18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i,j;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pt-BR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g.</a:t>
            </a:r>
            <a:r>
              <a:rPr lang="pt-BR" altLang="zh-CN" sz="180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n=	n</a:t>
            </a:r>
            <a:r>
              <a:rPr lang="pt-BR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g.e=e;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nb-NO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(i=0;i&lt;n;i++)</a:t>
            </a:r>
          </a:p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(j=0;j&lt;n;j++)</a:t>
            </a:r>
          </a:p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g.edges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][j]=A[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][j];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g.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vexs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[MAXVEX]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-27086"/>
            <a:ext cx="7543800" cy="1450757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种定义结构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" y="1845945"/>
            <a:ext cx="9008745" cy="4023360"/>
          </a:xfrm>
        </p:spPr>
        <p:txBody>
          <a:bodyPr>
            <a:normAutofit fontScale="85000" lnSpcReduction="10000"/>
          </a:bodyPr>
          <a:lstStyle/>
          <a:p>
            <a:pPr marL="8255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#include "</a:t>
            </a:r>
            <a:r>
              <a:rPr lang="en-US" altLang="zh-CN" dirty="0" err="1"/>
              <a:t>string.h</a:t>
            </a:r>
            <a:r>
              <a:rPr lang="en-US" altLang="zh-CN" dirty="0"/>
              <a:t>"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#define VEX_NUM 9   /*</a:t>
            </a:r>
            <a:r>
              <a:rPr lang="zh-CN" altLang="zh-CN" dirty="0"/>
              <a:t>图中顶点数</a:t>
            </a:r>
            <a:r>
              <a:rPr lang="en-US" altLang="zh-CN" dirty="0"/>
              <a:t>*/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#define ARC_NUM 8   /*</a:t>
            </a:r>
            <a:r>
              <a:rPr lang="zh-CN" altLang="zh-CN" dirty="0"/>
              <a:t>图中边数</a:t>
            </a:r>
            <a:r>
              <a:rPr lang="en-US" altLang="zh-CN" dirty="0"/>
              <a:t>*/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node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{  char </a:t>
            </a:r>
            <a:r>
              <a:rPr lang="en-US" altLang="zh-CN" dirty="0" err="1"/>
              <a:t>vexs</a:t>
            </a:r>
            <a:r>
              <a:rPr lang="en-US" altLang="zh-CN" dirty="0"/>
              <a:t>[VEX_NUM];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arcs[VEX_NUM][VEX_NUM];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}</a:t>
            </a:r>
            <a:r>
              <a:rPr lang="en-US" altLang="zh-CN" dirty="0" err="1"/>
              <a:t>Mgrap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333934"/>
            <a:ext cx="7714104" cy="57478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邻接矩阵的创建</a:t>
            </a:r>
            <a:r>
              <a:rPr lang="en-US" altLang="zh-CN" dirty="0"/>
              <a:t>----》</a:t>
            </a:r>
            <a:r>
              <a:rPr lang="zh-CN" altLang="en-US" dirty="0"/>
              <a:t>初始化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124744"/>
            <a:ext cx="7498080" cy="4800600"/>
          </a:xfrm>
        </p:spPr>
        <p:txBody>
          <a:bodyPr>
            <a:normAutofit fontScale="92500" lnSpcReduction="20000"/>
          </a:bodyPr>
          <a:lstStyle/>
          <a:p>
            <a:pPr marL="8255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creat_Mgrap</a:t>
            </a:r>
            <a:r>
              <a:rPr lang="en-US" altLang="zh-CN" dirty="0"/>
              <a:t>(</a:t>
            </a:r>
            <a:r>
              <a:rPr lang="en-US" altLang="zh-CN" dirty="0" err="1"/>
              <a:t>Mgrap</a:t>
            </a:r>
            <a:r>
              <a:rPr lang="en-US" altLang="zh-CN" dirty="0"/>
              <a:t> *G)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i,j,k</a:t>
            </a:r>
            <a:r>
              <a:rPr lang="en-US" altLang="zh-CN" dirty="0"/>
              <a:t>;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("\n </a:t>
            </a:r>
            <a:r>
              <a:rPr lang="zh-CN" altLang="zh-CN" dirty="0"/>
              <a:t>输入</a:t>
            </a:r>
            <a:r>
              <a:rPr lang="en-US" altLang="zh-CN" dirty="0"/>
              <a:t>%d</a:t>
            </a:r>
            <a:r>
              <a:rPr lang="zh-CN" altLang="zh-CN" dirty="0"/>
              <a:t>个顶点</a:t>
            </a:r>
            <a:r>
              <a:rPr lang="en-US" altLang="zh-CN" dirty="0"/>
              <a:t>:\</a:t>
            </a:r>
            <a:r>
              <a:rPr lang="en-US" altLang="zh-CN" dirty="0" err="1"/>
              <a:t>n",VEX_NUM</a:t>
            </a:r>
            <a:r>
              <a:rPr lang="en-US" altLang="zh-CN" dirty="0"/>
              <a:t>);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=0;i&lt;VEX_NUM;++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    {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c",&amp;G</a:t>
            </a:r>
            <a:r>
              <a:rPr lang="en-US" altLang="zh-CN" dirty="0"/>
              <a:t>-&gt;</a:t>
            </a:r>
            <a:r>
              <a:rPr lang="en-US" altLang="zh-CN" dirty="0" err="1"/>
              <a:t>vexs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fflush</a:t>
            </a:r>
            <a:r>
              <a:rPr lang="en-US" altLang="zh-CN" dirty="0"/>
              <a:t>(</a:t>
            </a:r>
            <a:r>
              <a:rPr lang="en-US" altLang="zh-CN" dirty="0" err="1"/>
              <a:t>stdin</a:t>
            </a:r>
            <a:r>
              <a:rPr lang="en-US" altLang="zh-CN" dirty="0"/>
              <a:t>);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=0;i&lt;VEX_NUM;++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       for(j=0;j&lt;VEX_NUM;++j)</a:t>
            </a:r>
            <a:endParaRPr lang="zh-CN" altLang="zh-CN" dirty="0"/>
          </a:p>
          <a:p>
            <a:pPr marL="82550" indent="0">
              <a:buNone/>
            </a:pPr>
            <a:r>
              <a:rPr lang="en-US" altLang="zh-CN" dirty="0"/>
              <a:t>           G-&gt;arcs[</a:t>
            </a:r>
            <a:r>
              <a:rPr lang="en-US" altLang="zh-CN" dirty="0" err="1"/>
              <a:t>i</a:t>
            </a:r>
            <a:r>
              <a:rPr lang="en-US" altLang="zh-CN" dirty="0"/>
              <a:t>][j]=0;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8424936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邻接矩阵的创建</a:t>
            </a:r>
            <a:r>
              <a:rPr lang="en-US" altLang="zh-CN" dirty="0"/>
              <a:t>----》</a:t>
            </a:r>
            <a:r>
              <a:rPr lang="zh-CN" altLang="en-US" dirty="0"/>
              <a:t>生成关系并输出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66144" cy="5472608"/>
          </a:xfrm>
        </p:spPr>
        <p:txBody>
          <a:bodyPr>
            <a:normAutofit fontScale="55000" lnSpcReduction="20000"/>
          </a:bodyPr>
          <a:lstStyle/>
          <a:p>
            <a:pPr marL="82550" indent="0">
              <a:buNone/>
            </a:pPr>
            <a:r>
              <a:rPr lang="en-US" altLang="zh-CN" sz="2600" dirty="0" err="1"/>
              <a:t>printf</a:t>
            </a:r>
            <a:r>
              <a:rPr lang="en-US" altLang="zh-CN" sz="2600" dirty="0"/>
              <a:t>("\n </a:t>
            </a:r>
            <a:r>
              <a:rPr lang="zh-CN" altLang="zh-CN" sz="2600" dirty="0"/>
              <a:t>输入</a:t>
            </a:r>
            <a:r>
              <a:rPr lang="en-US" altLang="zh-CN" sz="2600" dirty="0"/>
              <a:t>%d</a:t>
            </a:r>
            <a:r>
              <a:rPr lang="zh-CN" altLang="zh-CN" sz="2600" dirty="0"/>
              <a:t>条边 如</a:t>
            </a:r>
            <a:r>
              <a:rPr lang="en-US" altLang="zh-CN" sz="2600" dirty="0"/>
              <a:t>1 2:\</a:t>
            </a:r>
            <a:r>
              <a:rPr lang="en-US" altLang="zh-CN" sz="2600" dirty="0" err="1"/>
              <a:t>n",ARC_NUM</a:t>
            </a:r>
            <a:r>
              <a:rPr lang="en-US" altLang="zh-CN" sz="2600" dirty="0"/>
              <a:t>);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for(k=1;k&lt;=</a:t>
            </a:r>
            <a:r>
              <a:rPr lang="en-US" altLang="zh-CN" sz="2600" dirty="0" err="1"/>
              <a:t>ARC_NUM;k</a:t>
            </a:r>
            <a:r>
              <a:rPr lang="en-US" altLang="zh-CN" sz="2600" dirty="0"/>
              <a:t>++)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 {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   </a:t>
            </a:r>
            <a:r>
              <a:rPr lang="en-US" altLang="zh-CN" sz="2600" dirty="0" err="1"/>
              <a:t>scanf</a:t>
            </a:r>
            <a:r>
              <a:rPr lang="en-US" altLang="zh-CN" sz="2600" dirty="0"/>
              <a:t>("%d %d",&amp;</a:t>
            </a:r>
            <a:r>
              <a:rPr lang="en-US" altLang="zh-CN" sz="2600" dirty="0" err="1"/>
              <a:t>i</a:t>
            </a:r>
            <a:r>
              <a:rPr lang="en-US" altLang="zh-CN" sz="2600" dirty="0"/>
              <a:t>,&amp;j);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   G-&gt;arcs[i-1][j-1]=1;G-&gt;arcs[j-1][i-1]=1;//</a:t>
            </a:r>
            <a:r>
              <a:rPr lang="zh-CN" altLang="zh-CN" sz="2600" dirty="0"/>
              <a:t>生成邻接矩阵</a:t>
            </a:r>
          </a:p>
          <a:p>
            <a:pPr marL="82550" indent="0">
              <a:buNone/>
            </a:pPr>
            <a:r>
              <a:rPr lang="en-US" altLang="zh-CN" sz="2600" dirty="0"/>
              <a:t>       </a:t>
            </a:r>
            <a:r>
              <a:rPr lang="en-US" altLang="zh-CN" sz="2600" dirty="0" err="1"/>
              <a:t>fflush</a:t>
            </a:r>
            <a:r>
              <a:rPr lang="en-US" altLang="zh-CN" sz="2600" dirty="0"/>
              <a:t>(</a:t>
            </a:r>
            <a:r>
              <a:rPr lang="en-US" altLang="zh-CN" sz="2600" dirty="0" err="1"/>
              <a:t>stdin</a:t>
            </a:r>
            <a:r>
              <a:rPr lang="en-US" altLang="zh-CN" sz="2600" dirty="0"/>
              <a:t>);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  }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("\n\n</a:t>
            </a:r>
            <a:r>
              <a:rPr lang="zh-CN" altLang="zh-CN" sz="2600" dirty="0"/>
              <a:t>邻接矩阵为</a:t>
            </a:r>
            <a:r>
              <a:rPr lang="en-US" altLang="zh-CN" sz="2600" dirty="0"/>
              <a:t>:\n");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for(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=0;i&lt;VEX_NUM;++</a:t>
            </a:r>
            <a:r>
              <a:rPr lang="en-US" altLang="zh-CN" sz="2600" dirty="0" err="1"/>
              <a:t>i</a:t>
            </a:r>
            <a:r>
              <a:rPr lang="en-US" altLang="zh-CN" sz="2600" dirty="0"/>
              <a:t>)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{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    for(j=0;j&lt;VEX_NUM;++j)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    {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     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("%3d",G-&gt;arcs[</a:t>
            </a:r>
            <a:r>
              <a:rPr lang="en-US" altLang="zh-CN" sz="2600" dirty="0" err="1"/>
              <a:t>i</a:t>
            </a:r>
            <a:r>
              <a:rPr lang="en-US" altLang="zh-CN" sz="2600" dirty="0"/>
              <a:t>][j]);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    }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 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("\n");</a:t>
            </a:r>
            <a:endParaRPr lang="zh-CN" altLang="zh-CN" sz="2600" dirty="0"/>
          </a:p>
          <a:p>
            <a:pPr marL="82550" indent="0">
              <a:buNone/>
            </a:pPr>
            <a:r>
              <a:rPr lang="en-US" altLang="zh-CN" sz="2600" dirty="0"/>
              <a:t>    }</a:t>
            </a:r>
            <a:endParaRPr lang="zh-CN" altLang="zh-CN" sz="2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285852" y="476250"/>
            <a:ext cx="310514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7.2.2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邻接表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214414" y="1357298"/>
            <a:ext cx="7462860" cy="31700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邻接表是图的一种链式存储结构。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在邻接表中，对图中每个顶点建立一个带头结点的单链表，把该顶点的所有相邻点串起来。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所有的头结点构成一个数组，称为头结点数组，用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adjlist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表示，第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个单链表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adjlist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中的结点表示依附于顶点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的边，也就是说头结点数组元素的下标与顶点编号一致。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285875" y="476250"/>
            <a:ext cx="7992110" cy="18148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计算机世界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链式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       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结点</a:t>
            </a:r>
          </a:p>
          <a:p>
            <a:pPr algn="l">
              <a:spcBef>
                <a:spcPct val="50000"/>
              </a:spcBef>
            </a:pP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286169" y="2420923"/>
            <a:ext cx="7462860" cy="17837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数值：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关系　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2627630" y="2564765"/>
            <a:ext cx="575945" cy="28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2" idx="0"/>
            <a:endCxn id="2" idx="2"/>
          </p:cNvCxnSpPr>
          <p:nvPr/>
        </p:nvCxnSpPr>
        <p:spPr>
          <a:xfrm>
            <a:off x="2915920" y="2564765"/>
            <a:ext cx="0" cy="28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endCxn id="2" idx="2"/>
          </p:cNvCxnSpPr>
          <p:nvPr/>
        </p:nvCxnSpPr>
        <p:spPr>
          <a:xfrm>
            <a:off x="2915285" y="2564765"/>
            <a:ext cx="635" cy="288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3"/>
          </p:cNvCxnSpPr>
          <p:nvPr/>
        </p:nvCxnSpPr>
        <p:spPr>
          <a:xfrm>
            <a:off x="3203575" y="2708910"/>
            <a:ext cx="2876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71775" y="3695065"/>
            <a:ext cx="575945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059430" y="3742055"/>
            <a:ext cx="635" cy="288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214414" y="500042"/>
            <a:ext cx="735811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每个单链表中每个结点由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个域组成：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4572008"/>
            <a:ext cx="7500990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为了统一，对于不带权图，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weight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域均置为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；对于带权图，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weight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置为相应边的权值。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071546"/>
            <a:ext cx="7215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顶点域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adjvex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（用以指示该相邻点在头结点数组中的下标）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权值域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weight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（存放对应边的权值）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指针域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nextarc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（用以指向依附于顶点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的下一条边所对应的结点）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071802" y="3071810"/>
            <a:ext cx="2928958" cy="1000132"/>
            <a:chOff x="3071802" y="3286124"/>
            <a:chExt cx="2928958" cy="1000132"/>
          </a:xfrm>
        </p:grpSpPr>
        <p:sp>
          <p:nvSpPr>
            <p:cNvPr id="8" name="TextBox 7"/>
            <p:cNvSpPr txBox="1"/>
            <p:nvPr/>
          </p:nvSpPr>
          <p:spPr>
            <a:xfrm>
              <a:off x="3071802" y="3286124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adjvex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weight </a:t>
              </a:r>
              <a:r>
                <a:rPr lang="en-US" altLang="zh-CN" sz="18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nextarc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 flipH="1">
              <a:off x="3607587" y="3691175"/>
              <a:ext cx="2143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>
              <a:off x="4916490" y="3739594"/>
              <a:ext cx="21431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>
              <a:off x="4292319" y="3781942"/>
              <a:ext cx="2021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675372" y="392625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6066" y="392625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04066" y="392625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9"/>
          <p:cNvGrpSpPr/>
          <p:nvPr/>
        </p:nvGrpSpPr>
        <p:grpSpPr>
          <a:xfrm>
            <a:off x="3143240" y="214290"/>
            <a:ext cx="2428892" cy="1928826"/>
            <a:chOff x="3643306" y="2143116"/>
            <a:chExt cx="2428892" cy="1928826"/>
          </a:xfrm>
        </p:grpSpPr>
        <p:sp>
          <p:nvSpPr>
            <p:cNvPr id="11" name="椭圆 10"/>
            <p:cNvSpPr/>
            <p:nvPr/>
          </p:nvSpPr>
          <p:spPr>
            <a:xfrm>
              <a:off x="4500562" y="214311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643306" y="292893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500562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643570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连接符 15"/>
            <p:cNvCxnSpPr>
              <a:endCxn id="12" idx="7"/>
            </p:cNvCxnSpPr>
            <p:nvPr/>
          </p:nvCxnSpPr>
          <p:spPr>
            <a:xfrm rot="5400000">
              <a:off x="3994082" y="2467609"/>
              <a:ext cx="539177" cy="509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2" idx="5"/>
              <a:endCxn id="13" idx="1"/>
            </p:cNvCxnSpPr>
            <p:nvPr/>
          </p:nvCxnSpPr>
          <p:spPr>
            <a:xfrm rot="16200000" flipH="1">
              <a:off x="4080601" y="3223353"/>
              <a:ext cx="411294" cy="55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>
              <a:stCxn id="11" idx="5"/>
              <a:endCxn id="15" idx="1"/>
            </p:cNvCxnSpPr>
            <p:nvPr/>
          </p:nvCxnSpPr>
          <p:spPr>
            <a:xfrm rot="16200000" flipH="1">
              <a:off x="4866419" y="250897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直接连接符 18"/>
            <p:cNvCxnSpPr>
              <a:stCxn id="13" idx="6"/>
              <a:endCxn id="15" idx="3"/>
            </p:cNvCxnSpPr>
            <p:nvPr/>
          </p:nvCxnSpPr>
          <p:spPr>
            <a:xfrm flipV="1">
              <a:off x="4929190" y="3651981"/>
              <a:ext cx="777151" cy="205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直接连接符 19"/>
            <p:cNvCxnSpPr>
              <a:stCxn id="14" idx="4"/>
              <a:endCxn id="15" idx="0"/>
            </p:cNvCxnSpPr>
            <p:nvPr/>
          </p:nvCxnSpPr>
          <p:spPr>
            <a:xfrm rot="5400000">
              <a:off x="5679289" y="3107529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直接连接符 20"/>
            <p:cNvCxnSpPr>
              <a:stCxn id="14" idx="3"/>
              <a:endCxn id="13" idx="7"/>
            </p:cNvCxnSpPr>
            <p:nvPr/>
          </p:nvCxnSpPr>
          <p:spPr>
            <a:xfrm rot="5400000">
              <a:off x="4866419" y="2866163"/>
              <a:ext cx="839922" cy="83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31" name="下箭头 30"/>
          <p:cNvSpPr/>
          <p:nvPr/>
        </p:nvSpPr>
        <p:spPr>
          <a:xfrm>
            <a:off x="4143372" y="2357430"/>
            <a:ext cx="285752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2452130" y="3273424"/>
            <a:ext cx="4701162" cy="428628"/>
            <a:chOff x="1585350" y="2819396"/>
            <a:chExt cx="4701162" cy="428628"/>
          </a:xfrm>
        </p:grpSpPr>
        <p:sp>
          <p:nvSpPr>
            <p:cNvPr id="33" name="矩形 32"/>
            <p:cNvSpPr/>
            <p:nvPr/>
          </p:nvSpPr>
          <p:spPr>
            <a:xfrm>
              <a:off x="1585350" y="2819396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299730" y="2819396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46744" y="285749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707438" y="285749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175438" y="285749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889818" y="285749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350512" y="285749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818512" y="285749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2515316" y="3054348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4357686" y="304482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2452130" y="3740152"/>
            <a:ext cx="4701162" cy="428628"/>
            <a:chOff x="1737750" y="3643314"/>
            <a:chExt cx="4701162" cy="428628"/>
          </a:xfrm>
        </p:grpSpPr>
        <p:sp>
          <p:nvSpPr>
            <p:cNvPr id="45" name="矩形 44"/>
            <p:cNvSpPr/>
            <p:nvPr/>
          </p:nvSpPr>
          <p:spPr>
            <a:xfrm>
              <a:off x="1737750" y="3643314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452130" y="364331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399144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859838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327838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42218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502912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970912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2667716" y="3878266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4510086" y="3868740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452130" y="4214818"/>
            <a:ext cx="6406150" cy="428628"/>
            <a:chOff x="1737750" y="4000504"/>
            <a:chExt cx="6406150" cy="428628"/>
          </a:xfrm>
        </p:grpSpPr>
        <p:sp>
          <p:nvSpPr>
            <p:cNvPr id="58" name="矩形 57"/>
            <p:cNvSpPr/>
            <p:nvPr/>
          </p:nvSpPr>
          <p:spPr>
            <a:xfrm>
              <a:off x="1737750" y="4000504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452130" y="400050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99144" y="403860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9838" y="403860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27838" y="403860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042218" y="403860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502912" y="403860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970912" y="403860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2667716" y="4235456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4510086" y="4225930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6747206" y="404654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7207900" y="404654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75900" y="404654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6215074" y="4233868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2452130" y="4668846"/>
            <a:ext cx="6406150" cy="428628"/>
            <a:chOff x="1746546" y="4857760"/>
            <a:chExt cx="6406150" cy="428628"/>
          </a:xfrm>
        </p:grpSpPr>
        <p:sp>
          <p:nvSpPr>
            <p:cNvPr id="73" name="矩形 72"/>
            <p:cNvSpPr/>
            <p:nvPr/>
          </p:nvSpPr>
          <p:spPr>
            <a:xfrm>
              <a:off x="1746546" y="4857760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460926" y="485776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407940" y="489586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68634" y="489586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336634" y="489586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051014" y="489586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511708" y="489586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979708" y="489586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>
              <a:off x="2676512" y="5092712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4518882" y="508318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6756002" y="490379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216696" y="490379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7684696" y="490379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6223870" y="5091124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2452130" y="5143512"/>
            <a:ext cx="4701162" cy="428628"/>
            <a:chOff x="1737750" y="3643314"/>
            <a:chExt cx="4701162" cy="428628"/>
          </a:xfrm>
        </p:grpSpPr>
        <p:sp>
          <p:nvSpPr>
            <p:cNvPr id="90" name="矩形 89"/>
            <p:cNvSpPr/>
            <p:nvPr/>
          </p:nvSpPr>
          <p:spPr>
            <a:xfrm>
              <a:off x="1737750" y="3643314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452130" y="364331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399144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859838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327838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042218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502912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970912" y="368141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2667716" y="3878266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4510086" y="3868740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2152632" y="2631040"/>
            <a:ext cx="5919830" cy="609046"/>
            <a:chOff x="1795442" y="2631040"/>
            <a:chExt cx="5919830" cy="609046"/>
          </a:xfrm>
        </p:grpSpPr>
        <p:sp>
          <p:nvSpPr>
            <p:cNvPr id="102" name="TextBox 101"/>
            <p:cNvSpPr txBox="1"/>
            <p:nvPr/>
          </p:nvSpPr>
          <p:spPr>
            <a:xfrm>
              <a:off x="1795442" y="2631040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 firstarc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H="1">
              <a:off x="2188351" y="3036091"/>
              <a:ext cx="2143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rot="5400000">
              <a:off x="2984488" y="3084510"/>
              <a:ext cx="21431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786314" y="2643182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adjvex weight nextarc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 rot="16200000" flipH="1">
              <a:off x="5322099" y="3048233"/>
              <a:ext cx="214314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rot="5400000">
              <a:off x="6631002" y="3096652"/>
              <a:ext cx="21431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rot="5400000">
              <a:off x="6006831" y="3139000"/>
              <a:ext cx="2021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2571736" y="5643578"/>
            <a:ext cx="2786082" cy="369332"/>
            <a:chOff x="2571736" y="5643578"/>
            <a:chExt cx="2786082" cy="369332"/>
          </a:xfrm>
        </p:grpSpPr>
        <p:sp>
          <p:nvSpPr>
            <p:cNvPr id="113" name="TextBox 112"/>
            <p:cNvSpPr txBox="1"/>
            <p:nvPr/>
          </p:nvSpPr>
          <p:spPr>
            <a:xfrm>
              <a:off x="2571736" y="56435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头结点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357686" y="56435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边结点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000100" y="3273424"/>
            <a:ext cx="1523468" cy="2252678"/>
            <a:chOff x="1000100" y="3273424"/>
            <a:chExt cx="1523468" cy="2252678"/>
          </a:xfrm>
        </p:grpSpPr>
        <p:sp>
          <p:nvSpPr>
            <p:cNvPr id="32" name="TextBox 31"/>
            <p:cNvSpPr txBox="1"/>
            <p:nvPr/>
          </p:nvSpPr>
          <p:spPr>
            <a:xfrm>
              <a:off x="2148058" y="327342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48058" y="374015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44882" y="421481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40978" y="466884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66378" y="51259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5" name="左大括号 114"/>
            <p:cNvSpPr/>
            <p:nvPr/>
          </p:nvSpPr>
          <p:spPr>
            <a:xfrm>
              <a:off x="2000232" y="3429000"/>
              <a:ext cx="142876" cy="2071702"/>
            </a:xfrm>
            <a:prstGeom prst="leftBrace">
              <a:avLst/>
            </a:prstGeom>
            <a:ln>
              <a:tailEnd type="stealt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00100" y="3980468"/>
              <a:ext cx="1071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头结点数组</a:t>
              </a:r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adjlist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7215206" y="377404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的度为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857620" y="2571744"/>
            <a:ext cx="285752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31"/>
          <p:cNvGrpSpPr/>
          <p:nvPr/>
        </p:nvGrpSpPr>
        <p:grpSpPr>
          <a:xfrm>
            <a:off x="2857488" y="273028"/>
            <a:ext cx="2428892" cy="1928826"/>
            <a:chOff x="3795706" y="4857760"/>
            <a:chExt cx="2428892" cy="1928826"/>
          </a:xfrm>
        </p:grpSpPr>
        <p:sp>
          <p:nvSpPr>
            <p:cNvPr id="33" name="椭圆 32"/>
            <p:cNvSpPr/>
            <p:nvPr/>
          </p:nvSpPr>
          <p:spPr>
            <a:xfrm>
              <a:off x="4652962" y="485776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795706" y="564357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652962" y="635795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95970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795970" y="600076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" name="直接箭头连接符 37"/>
            <p:cNvCxnSpPr>
              <a:stCxn id="33" idx="6"/>
              <a:endCxn id="36" idx="2"/>
            </p:cNvCxnSpPr>
            <p:nvPr/>
          </p:nvCxnSpPr>
          <p:spPr>
            <a:xfrm>
              <a:off x="5081590" y="5072074"/>
              <a:ext cx="714380" cy="357190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9" name="直接箭头连接符 38"/>
            <p:cNvCxnSpPr>
              <a:stCxn id="36" idx="4"/>
              <a:endCxn id="37" idx="0"/>
            </p:cNvCxnSpPr>
            <p:nvPr/>
          </p:nvCxnSpPr>
          <p:spPr>
            <a:xfrm rot="5400000">
              <a:off x="5831689" y="5822173"/>
              <a:ext cx="357190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直接箭头连接符 39"/>
            <p:cNvCxnSpPr>
              <a:endCxn id="34" idx="7"/>
            </p:cNvCxnSpPr>
            <p:nvPr/>
          </p:nvCxnSpPr>
          <p:spPr>
            <a:xfrm rot="5400000">
              <a:off x="4134994" y="517008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直接箭头连接符 40"/>
            <p:cNvCxnSpPr>
              <a:stCxn id="34" idx="5"/>
              <a:endCxn id="35" idx="1"/>
            </p:cNvCxnSpPr>
            <p:nvPr/>
          </p:nvCxnSpPr>
          <p:spPr>
            <a:xfrm rot="16200000" flipH="1">
              <a:off x="4233001" y="5937997"/>
              <a:ext cx="411294" cy="55417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直接箭头连接符 41"/>
            <p:cNvCxnSpPr>
              <a:stCxn id="34" idx="6"/>
              <a:endCxn id="37" idx="2"/>
            </p:cNvCxnSpPr>
            <p:nvPr/>
          </p:nvCxnSpPr>
          <p:spPr>
            <a:xfrm>
              <a:off x="4224334" y="5857892"/>
              <a:ext cx="1571636" cy="3571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直接箭头连接符 42"/>
            <p:cNvCxnSpPr>
              <a:stCxn id="37" idx="3"/>
              <a:endCxn id="35" idx="6"/>
            </p:cNvCxnSpPr>
            <p:nvPr/>
          </p:nvCxnSpPr>
          <p:spPr>
            <a:xfrm rot="5400000">
              <a:off x="5367343" y="6080873"/>
              <a:ext cx="205647" cy="77715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直接箭头连接符 43"/>
            <p:cNvCxnSpPr>
              <a:stCxn id="35" idx="7"/>
              <a:endCxn id="36" idx="3"/>
            </p:cNvCxnSpPr>
            <p:nvPr/>
          </p:nvCxnSpPr>
          <p:spPr>
            <a:xfrm rot="5400000" flipH="1" flipV="1">
              <a:off x="5018819" y="5580807"/>
              <a:ext cx="839922" cy="83992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2285984" y="3201986"/>
            <a:ext cx="5058352" cy="2298716"/>
            <a:chOff x="1571604" y="3143248"/>
            <a:chExt cx="5058352" cy="2298716"/>
          </a:xfrm>
        </p:grpSpPr>
        <p:sp>
          <p:nvSpPr>
            <p:cNvPr id="48" name="矩形 47"/>
            <p:cNvSpPr/>
            <p:nvPr/>
          </p:nvSpPr>
          <p:spPr>
            <a:xfrm>
              <a:off x="1928794" y="3143248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643174" y="314324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90188" y="318134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050882" y="318134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518882" y="318134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33262" y="318134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693956" y="318134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61956" y="318134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2858760" y="3378200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4701130" y="3368674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1928794" y="3609976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643174" y="3609976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590188" y="364807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050882" y="364807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518882" y="364807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233262" y="364807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693956" y="364807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161956" y="364807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67" name="直接箭头连接符 66"/>
            <p:cNvCxnSpPr/>
            <p:nvPr/>
          </p:nvCxnSpPr>
          <p:spPr>
            <a:xfrm>
              <a:off x="2858760" y="3844928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4701130" y="383540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1928794" y="4084642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643174" y="408464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590188" y="412274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050882" y="412274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518882" y="412274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2858760" y="4319594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1928794" y="4538670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643174" y="453867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590188" y="457677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050882" y="457677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518882" y="457677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93" name="直接箭头连接符 92"/>
            <p:cNvCxnSpPr/>
            <p:nvPr/>
          </p:nvCxnSpPr>
          <p:spPr>
            <a:xfrm>
              <a:off x="2858760" y="4773622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>
              <a:off x="1928794" y="5013336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643174" y="5013336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590188" y="505143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050882" y="505143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518882" y="505143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108" name="直接箭头连接符 107"/>
            <p:cNvCxnSpPr/>
            <p:nvPr/>
          </p:nvCxnSpPr>
          <p:spPr>
            <a:xfrm>
              <a:off x="2858760" y="5248288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578684" y="3156311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78684" y="3623039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575508" y="4097705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571604" y="4551733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97004" y="5008879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285852" y="142852"/>
            <a:ext cx="42148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个字符及其频度：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:1  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:2  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:3   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:4   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:5</a:t>
            </a:r>
          </a:p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构造它们的哈夫曼编码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643042" y="2071678"/>
            <a:ext cx="1656137" cy="3161537"/>
            <a:chOff x="1643042" y="2071678"/>
            <a:chExt cx="1656137" cy="3161537"/>
          </a:xfrm>
        </p:grpSpPr>
        <p:sp>
          <p:nvSpPr>
            <p:cNvPr id="8" name="椭圆 7"/>
            <p:cNvSpPr/>
            <p:nvPr/>
          </p:nvSpPr>
          <p:spPr>
            <a:xfrm>
              <a:off x="2143108" y="3857628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43042" y="3293268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32353" y="4500570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403857" y="4500570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928926" y="2714620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928926" y="3850484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直接连接符 13"/>
            <p:cNvCxnSpPr>
              <a:stCxn id="8" idx="3"/>
              <a:endCxn id="10" idx="0"/>
            </p:cNvCxnSpPr>
            <p:nvPr/>
          </p:nvCxnSpPr>
          <p:spPr>
            <a:xfrm rot="5400000">
              <a:off x="1916095" y="4228047"/>
              <a:ext cx="344159" cy="2008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5"/>
              <a:endCxn id="11" idx="0"/>
            </p:cNvCxnSpPr>
            <p:nvPr/>
          </p:nvCxnSpPr>
          <p:spPr>
            <a:xfrm rot="16200000" flipH="1">
              <a:off x="2311715" y="4253049"/>
              <a:ext cx="344159" cy="15088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500298" y="3286124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直接连接符 16"/>
            <p:cNvCxnSpPr>
              <a:stCxn id="16" idx="3"/>
              <a:endCxn id="8" idx="0"/>
            </p:cNvCxnSpPr>
            <p:nvPr/>
          </p:nvCxnSpPr>
          <p:spPr>
            <a:xfrm rot="5400000">
              <a:off x="2285787" y="3597607"/>
              <a:ext cx="272721" cy="24732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6" idx="5"/>
              <a:endCxn id="13" idx="0"/>
            </p:cNvCxnSpPr>
            <p:nvPr/>
          </p:nvCxnSpPr>
          <p:spPr>
            <a:xfrm rot="16200000" flipH="1">
              <a:off x="2792136" y="3558315"/>
              <a:ext cx="265577" cy="31876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2071669" y="2714620"/>
              <a:ext cx="360000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" name="直接连接符 19"/>
            <p:cNvCxnSpPr>
              <a:stCxn id="19" idx="3"/>
              <a:endCxn id="9" idx="7"/>
            </p:cNvCxnSpPr>
            <p:nvPr/>
          </p:nvCxnSpPr>
          <p:spPr>
            <a:xfrm rot="5400000">
              <a:off x="1850775" y="3070916"/>
              <a:ext cx="331128" cy="21610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9" idx="5"/>
              <a:endCxn id="16" idx="0"/>
            </p:cNvCxnSpPr>
            <p:nvPr/>
          </p:nvCxnSpPr>
          <p:spPr>
            <a:xfrm rot="16200000" flipH="1">
              <a:off x="2380952" y="3011399"/>
              <a:ext cx="272721" cy="27672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500298" y="2071678"/>
              <a:ext cx="360000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3" name="直接连接符 22"/>
            <p:cNvCxnSpPr>
              <a:stCxn id="22" idx="3"/>
              <a:endCxn id="19" idx="0"/>
            </p:cNvCxnSpPr>
            <p:nvPr/>
          </p:nvCxnSpPr>
          <p:spPr>
            <a:xfrm rot="5400000">
              <a:off x="2230265" y="2391865"/>
              <a:ext cx="344159" cy="30135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2" idx="5"/>
              <a:endCxn id="12" idx="0"/>
            </p:cNvCxnSpPr>
            <p:nvPr/>
          </p:nvCxnSpPr>
          <p:spPr>
            <a:xfrm rot="16200000" flipH="1">
              <a:off x="2773861" y="2404176"/>
              <a:ext cx="344159" cy="27672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28860" y="4863883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7356" y="4863883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3042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15863" y="420267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41989" y="3130185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344623" y="2071678"/>
            <a:ext cx="1656137" cy="3161537"/>
            <a:chOff x="4344623" y="2071678"/>
            <a:chExt cx="1656137" cy="3161537"/>
          </a:xfrm>
        </p:grpSpPr>
        <p:sp>
          <p:nvSpPr>
            <p:cNvPr id="31" name="椭圆 30"/>
            <p:cNvSpPr/>
            <p:nvPr/>
          </p:nvSpPr>
          <p:spPr>
            <a:xfrm>
              <a:off x="4844689" y="3857628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344623" y="3293268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533934" y="4500570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105438" y="4500570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630507" y="2714620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630507" y="3850484"/>
              <a:ext cx="310755" cy="3500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直接连接符 36"/>
            <p:cNvCxnSpPr>
              <a:stCxn id="31" idx="3"/>
              <a:endCxn id="33" idx="0"/>
            </p:cNvCxnSpPr>
            <p:nvPr/>
          </p:nvCxnSpPr>
          <p:spPr>
            <a:xfrm rot="5400000">
              <a:off x="4617676" y="4228047"/>
              <a:ext cx="344159" cy="2008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1" idx="5"/>
              <a:endCxn id="34" idx="0"/>
            </p:cNvCxnSpPr>
            <p:nvPr/>
          </p:nvCxnSpPr>
          <p:spPr>
            <a:xfrm rot="16200000" flipH="1">
              <a:off x="5013296" y="4253049"/>
              <a:ext cx="344159" cy="15088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201879" y="3286124"/>
              <a:ext cx="310755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0" name="直接连接符 39"/>
            <p:cNvCxnSpPr>
              <a:stCxn id="39" idx="3"/>
              <a:endCxn id="31" idx="0"/>
            </p:cNvCxnSpPr>
            <p:nvPr/>
          </p:nvCxnSpPr>
          <p:spPr>
            <a:xfrm rot="5400000">
              <a:off x="4987368" y="3597607"/>
              <a:ext cx="272721" cy="24732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9" idx="5"/>
              <a:endCxn id="36" idx="0"/>
            </p:cNvCxnSpPr>
            <p:nvPr/>
          </p:nvCxnSpPr>
          <p:spPr>
            <a:xfrm rot="16200000" flipH="1">
              <a:off x="5493717" y="3558315"/>
              <a:ext cx="265577" cy="31876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4773250" y="2714620"/>
              <a:ext cx="360000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直接连接符 42"/>
            <p:cNvCxnSpPr>
              <a:stCxn id="42" idx="3"/>
              <a:endCxn id="32" idx="7"/>
            </p:cNvCxnSpPr>
            <p:nvPr/>
          </p:nvCxnSpPr>
          <p:spPr>
            <a:xfrm rot="5400000">
              <a:off x="4552356" y="3070916"/>
              <a:ext cx="331128" cy="21610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2" idx="5"/>
              <a:endCxn id="39" idx="0"/>
            </p:cNvCxnSpPr>
            <p:nvPr/>
          </p:nvCxnSpPr>
          <p:spPr>
            <a:xfrm rot="16200000" flipH="1">
              <a:off x="5082533" y="3011399"/>
              <a:ext cx="272721" cy="27672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01879" y="2071678"/>
              <a:ext cx="360000" cy="35004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直接连接符 45"/>
            <p:cNvCxnSpPr>
              <a:stCxn id="45" idx="3"/>
              <a:endCxn id="42" idx="0"/>
            </p:cNvCxnSpPr>
            <p:nvPr/>
          </p:nvCxnSpPr>
          <p:spPr>
            <a:xfrm rot="5400000">
              <a:off x="4931846" y="2391865"/>
              <a:ext cx="344159" cy="30135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5" idx="5"/>
              <a:endCxn id="35" idx="0"/>
            </p:cNvCxnSpPr>
            <p:nvPr/>
          </p:nvCxnSpPr>
          <p:spPr>
            <a:xfrm rot="16200000" flipH="1">
              <a:off x="5475442" y="2404176"/>
              <a:ext cx="344159" cy="27672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130441" y="4863883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58937" y="4863883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4623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17444" y="420267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43570" y="3130185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86314" y="22738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29124" y="292893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57752" y="342992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00562" y="407194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37447" y="228599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68813" y="28776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72132" y="3415937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82693" y="40980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3" name="右箭头 62"/>
          <p:cNvSpPr/>
          <p:nvPr/>
        </p:nvSpPr>
        <p:spPr>
          <a:xfrm>
            <a:off x="3643306" y="3357562"/>
            <a:ext cx="428628" cy="357190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6286512" y="3357562"/>
            <a:ext cx="428628" cy="357190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000892" y="2428868"/>
            <a:ext cx="18573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哈夫曼编码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:0100</a:t>
            </a:r>
          </a:p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b:0101</a:t>
            </a:r>
          </a:p>
          <a:p>
            <a:pPr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:011</a:t>
            </a:r>
          </a:p>
          <a:p>
            <a:pPr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:00</a:t>
            </a:r>
          </a:p>
          <a:p>
            <a:pPr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:1</a:t>
            </a:r>
            <a:endParaRPr lang="zh-CN" altLang="en-US" sz="2000"/>
          </a:p>
        </p:txBody>
      </p:sp>
      <p:sp>
        <p:nvSpPr>
          <p:cNvPr id="66" name="TextBox 65"/>
          <p:cNvSpPr txBox="1"/>
          <p:nvPr/>
        </p:nvSpPr>
        <p:spPr>
          <a:xfrm>
            <a:off x="285740" y="1500174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6.9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哈 夫 曼 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64" grpId="0" bldLvl="0" animBg="1"/>
      <p:bldP spid="6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46"/>
          <p:cNvGrpSpPr/>
          <p:nvPr/>
        </p:nvGrpSpPr>
        <p:grpSpPr>
          <a:xfrm>
            <a:off x="3071802" y="285728"/>
            <a:ext cx="2428892" cy="2286016"/>
            <a:chOff x="2714612" y="3071810"/>
            <a:chExt cx="2428892" cy="2286016"/>
          </a:xfrm>
        </p:grpSpPr>
        <p:sp>
          <p:nvSpPr>
            <p:cNvPr id="48" name="椭圆 47"/>
            <p:cNvSpPr/>
            <p:nvPr/>
          </p:nvSpPr>
          <p:spPr>
            <a:xfrm>
              <a:off x="3571868" y="307181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714612" y="385762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370254" y="477520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714876" y="364331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370386" y="477520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3" name="直接箭头连接符 52"/>
            <p:cNvCxnSpPr>
              <a:stCxn id="48" idx="6"/>
              <a:endCxn id="51" idx="1"/>
            </p:cNvCxnSpPr>
            <p:nvPr/>
          </p:nvCxnSpPr>
          <p:spPr>
            <a:xfrm>
              <a:off x="4000496" y="3286124"/>
              <a:ext cx="777151" cy="419961"/>
            </a:xfrm>
            <a:prstGeom prst="straightConnector1">
              <a:avLst/>
            </a:prstGeom>
            <a:ln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4" name="直接箭头连接符 53"/>
            <p:cNvCxnSpPr>
              <a:stCxn id="51" idx="4"/>
              <a:endCxn id="52" idx="0"/>
            </p:cNvCxnSpPr>
            <p:nvPr/>
          </p:nvCxnSpPr>
          <p:spPr>
            <a:xfrm rot="5400000">
              <a:off x="4405312" y="4251330"/>
              <a:ext cx="703266" cy="34449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直接箭头连接符 54"/>
            <p:cNvCxnSpPr>
              <a:endCxn id="49" idx="7"/>
            </p:cNvCxnSpPr>
            <p:nvPr/>
          </p:nvCxnSpPr>
          <p:spPr>
            <a:xfrm rot="5400000">
              <a:off x="3053900" y="3384132"/>
              <a:ext cx="562837" cy="50969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6" name="直接箭头连接符 55"/>
            <p:cNvCxnSpPr>
              <a:stCxn id="49" idx="5"/>
              <a:endCxn id="50" idx="1"/>
            </p:cNvCxnSpPr>
            <p:nvPr/>
          </p:nvCxnSpPr>
          <p:spPr>
            <a:xfrm rot="16200000" flipH="1">
              <a:off x="2949500" y="4354454"/>
              <a:ext cx="614494" cy="352556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直接箭头连接符 56"/>
            <p:cNvCxnSpPr>
              <a:stCxn id="49" idx="6"/>
              <a:endCxn id="52" idx="1"/>
            </p:cNvCxnSpPr>
            <p:nvPr/>
          </p:nvCxnSpPr>
          <p:spPr>
            <a:xfrm>
              <a:off x="3143240" y="4071942"/>
              <a:ext cx="1289917" cy="766037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8" name="直接箭头连接符 57"/>
            <p:cNvCxnSpPr>
              <a:stCxn id="52" idx="2"/>
              <a:endCxn id="50" idx="6"/>
            </p:cNvCxnSpPr>
            <p:nvPr/>
          </p:nvCxnSpPr>
          <p:spPr>
            <a:xfrm rot="10800000">
              <a:off x="3798882" y="4989522"/>
              <a:ext cx="571504" cy="15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9" name="直接箭头连接符 58"/>
            <p:cNvCxnSpPr>
              <a:stCxn id="48" idx="4"/>
              <a:endCxn id="50" idx="0"/>
            </p:cNvCxnSpPr>
            <p:nvPr/>
          </p:nvCxnSpPr>
          <p:spPr>
            <a:xfrm rot="5400000">
              <a:off x="3047990" y="4037016"/>
              <a:ext cx="1274770" cy="201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071802" y="329882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00364" y="441699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702610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57686" y="313110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14876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54458" y="498849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00496" y="4286256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571604" y="2786058"/>
            <a:ext cx="6786610" cy="2902832"/>
            <a:chOff x="1571604" y="2786058"/>
            <a:chExt cx="6786610" cy="2902832"/>
          </a:xfrm>
        </p:grpSpPr>
        <p:sp>
          <p:nvSpPr>
            <p:cNvPr id="31" name="下箭头 30"/>
            <p:cNvSpPr/>
            <p:nvPr/>
          </p:nvSpPr>
          <p:spPr>
            <a:xfrm>
              <a:off x="4143372" y="2786058"/>
              <a:ext cx="285752" cy="35719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928794" y="3429000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643174" y="342900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590188" y="346710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50882" y="346710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518882" y="346710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961520" y="346710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422214" y="346710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890214" y="346710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2858760" y="3663952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571604" y="345751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266194" y="345512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726888" y="345512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194888" y="3455126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>
              <a:off x="4734062" y="364245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6429388" y="365442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1928794" y="3883754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643174" y="388375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590188" y="392185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050882" y="392185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18882" y="3921854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2858760" y="4118706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71604" y="391227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266194" y="390988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726888" y="390988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194888" y="3909880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>
              <a:off x="4734062" y="4097206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1928794" y="4344631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643174" y="4344631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603934" y="4382731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4064628" y="4382731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532628" y="4382731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97" name="直接箭头连接符 96"/>
            <p:cNvCxnSpPr/>
            <p:nvPr/>
          </p:nvCxnSpPr>
          <p:spPr>
            <a:xfrm>
              <a:off x="2872506" y="4579583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571604" y="4373149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928794" y="4812448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643174" y="481244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71604" y="484096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928794" y="5260262"/>
              <a:ext cx="714380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643174" y="526026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90188" y="529836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050882" y="529836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518882" y="5298362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107" name="直接箭头连接符 106"/>
            <p:cNvCxnSpPr/>
            <p:nvPr/>
          </p:nvCxnSpPr>
          <p:spPr>
            <a:xfrm>
              <a:off x="2858760" y="5495214"/>
              <a:ext cx="72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571604" y="5288780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  <p:pic>
        <p:nvPicPr>
          <p:cNvPr id="2" name="图片 12" descr="5-5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212725"/>
            <a:ext cx="2857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980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图的邻接表具有这样的特点：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858362"/>
            <a:ext cx="678661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个顶点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条边的图采用邻接表存储时占用存储空间为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n+e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，与边数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有关，特别适合存储稀疏图；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图的邻接表表示不一定是唯一的，这是因为邻接表的每个单链表中，各结点的顺序是任意的；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图采用邻接表存储时查找一个顶点的所有相邻顶点十分容易。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142976" y="542908"/>
            <a:ext cx="712946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一个图的邻接表存储结构的类型声明如下：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1182692" y="1142984"/>
            <a:ext cx="7675588" cy="4620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80000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char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VertexType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[10];	  //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VertexType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为字符串类型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edgenode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adjvex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 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相邻点序号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weight;			 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边的权值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edgenode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 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下一条边的顶点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ArcNode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每个顶点建立的单链表中边结点的类型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vexnode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VertexType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data;		 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存放一个顶点的信息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ArcNode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firstarc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	 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指向第一条边结点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VHeadNode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 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单链表的头结点类型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n,e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  //n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为实际顶点数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,e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为实际边数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VHeadNode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adjlist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[MAXVEX];	 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单链表头结点数组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AdjGraph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 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图的邻接表类型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785794"/>
            <a:ext cx="5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3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图编程要领：</a:t>
            </a:r>
            <a:endParaRPr lang="zh-CN" altLang="en-US" sz="2200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1571612"/>
            <a:ext cx="4786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牢牢掌握数据的存储结构。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基本算法设计思路。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并用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C/C++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语句实现。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071538" y="314246"/>
            <a:ext cx="712946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在邻接表上实现图的主要基本运算的算法如下。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142975" y="938787"/>
            <a:ext cx="7786743" cy="9900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）建立图的邻接表运算算法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由邻接矩阵数组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、顶点数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和边数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建立图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的邻接表存储结构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28728" y="2214554"/>
            <a:ext cx="735811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基本思路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先创建邻接表头结点数组，并置所有头结点的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firstarc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NULL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遍历邻接矩阵数组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，当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]≠0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且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]≠∞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时，说明有一条从顶点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的边，建立一个边结点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，置其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adjvex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域为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，其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weight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域为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），将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结点插入到顶点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的单链表头部。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3108" y="29882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头结点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9058" y="29882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边结点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728" y="5618918"/>
            <a:ext cx="735811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注意：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图中每个顶点有一个头结点，每条边有一个边结点（无向图一条边对应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个边结点）。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071670" y="2488164"/>
            <a:ext cx="714380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86050" y="2488164"/>
            <a:ext cx="50006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33064" y="2526264"/>
            <a:ext cx="468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3758" y="2526264"/>
            <a:ext cx="468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61758" y="2526264"/>
            <a:ext cx="468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61454" y="2526264"/>
            <a:ext cx="468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22148" y="2526264"/>
            <a:ext cx="468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90148" y="2526264"/>
            <a:ext cx="468000" cy="36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001636" y="2723116"/>
            <a:ext cx="72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14480" y="251668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876938" y="2701616"/>
            <a:ext cx="50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929322" y="2713590"/>
            <a:ext cx="50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286248" y="916528"/>
            <a:ext cx="1396694" cy="1071570"/>
            <a:chOff x="4286248" y="916528"/>
            <a:chExt cx="1396694" cy="1071570"/>
          </a:xfrm>
        </p:grpSpPr>
        <p:sp>
          <p:nvSpPr>
            <p:cNvPr id="23" name="矩形 22"/>
            <p:cNvSpPr/>
            <p:nvPr/>
          </p:nvSpPr>
          <p:spPr>
            <a:xfrm>
              <a:off x="4286248" y="162809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zh-CN" altLang="en-US" sz="18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46942" y="162809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ij</a:t>
              </a:r>
              <a:endParaRPr lang="zh-CN" altLang="en-US" sz="1800" i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14942" y="1628098"/>
              <a:ext cx="468000" cy="36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直接箭头连接符 28"/>
            <p:cNvCxnSpPr>
              <a:endCxn id="23" idx="0"/>
            </p:cNvCxnSpPr>
            <p:nvPr/>
          </p:nvCxnSpPr>
          <p:spPr>
            <a:xfrm rot="5400000">
              <a:off x="4404653" y="1460751"/>
              <a:ext cx="282942" cy="51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429124" y="91652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74568" y="2377537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526556" y="916528"/>
            <a:ext cx="2474204" cy="1506321"/>
            <a:chOff x="3526556" y="916528"/>
            <a:chExt cx="2474204" cy="1506321"/>
          </a:xfrm>
        </p:grpSpPr>
        <p:sp>
          <p:nvSpPr>
            <p:cNvPr id="34" name="椭圆 33"/>
            <p:cNvSpPr/>
            <p:nvPr/>
          </p:nvSpPr>
          <p:spPr>
            <a:xfrm>
              <a:off x="4000496" y="916528"/>
              <a:ext cx="2000264" cy="1285884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>
              <a:off x="3455118" y="1851345"/>
              <a:ext cx="642942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357290" y="42860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到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有边：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14612" y="4286256"/>
            <a:ext cx="48577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j-ea"/>
                <a:ea typeface="+mj-ea"/>
                <a:cs typeface="Consolas" panose="020B0609020204030204" pitchFamily="49" charset="0"/>
              </a:rPr>
              <a:t>实现语句：</a:t>
            </a:r>
            <a:endParaRPr lang="en-US" altLang="zh-CN" sz="1800" dirty="0">
              <a:solidFill>
                <a:schemeClr val="tx1"/>
              </a:solidFill>
              <a:latin typeface="+mj-ea"/>
              <a:ea typeface="+mj-ea"/>
              <a:cs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=G-&gt;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adjlist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adjlist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=p;</a:t>
            </a:r>
            <a:endParaRPr lang="zh-CN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714612" y="2714620"/>
            <a:ext cx="5572164" cy="1328804"/>
            <a:chOff x="2714612" y="2714620"/>
            <a:chExt cx="5572164" cy="1328804"/>
          </a:xfrm>
        </p:grpSpPr>
        <p:sp>
          <p:nvSpPr>
            <p:cNvPr id="39" name="TextBox 38"/>
            <p:cNvSpPr txBox="1"/>
            <p:nvPr/>
          </p:nvSpPr>
          <p:spPr>
            <a:xfrm>
              <a:off x="2714612" y="3643314"/>
              <a:ext cx="5572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FF"/>
                  </a:solidFill>
                  <a:latin typeface="+mn-ea"/>
                  <a:ea typeface="+mn-ea"/>
                  <a:cs typeface="Consolas" panose="020B0609020204030204" pitchFamily="49" charset="0"/>
                </a:rPr>
                <a:t>引用方式：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G-&gt;</a:t>
              </a:r>
              <a:r>
                <a:rPr lang="en-US" altLang="zh-CN" sz="2000" dirty="0" err="1">
                  <a:solidFill>
                    <a:schemeClr val="tx1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adjlist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</a:t>
              </a:r>
              <a:r>
                <a:rPr lang="en-US" altLang="zh-CN" sz="2000" dirty="0" err="1">
                  <a:solidFill>
                    <a:schemeClr val="tx1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].</a:t>
              </a:r>
              <a:r>
                <a:rPr lang="en-US" altLang="zh-CN" sz="2000" dirty="0" err="1">
                  <a:solidFill>
                    <a:schemeClr val="tx1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firstarc</a:t>
              </a:r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rot="16200000" flipV="1">
              <a:off x="2714612" y="3000372"/>
              <a:ext cx="92869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036644" y="571480"/>
            <a:ext cx="8035950" cy="5415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CreateGraph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AdjGraph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G,int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A[][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MAXVEX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],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n,int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e)</a:t>
            </a:r>
            <a:endParaRPr lang="nb-NO" altLang="zh-CN" sz="18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i,j;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nb-NO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ArcNode *p;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G=(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AdjGraph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AdjGraph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G-&gt;n=n; G-&gt;e=e;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=0;i&lt;G-&gt;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邻接表中所有头结点的指针域置空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G-&gt;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adjlist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firstarc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=NULL;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=0;i&lt;G-&gt;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检查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中每个元素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for (j=G-&gt;n-1;j&gt;=0;j--)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if (A[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][j]&gt;0 &amp;&amp; A[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][j]&lt;INF)	     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存在一条边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p=(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ArcNode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ArcNode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 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创建结点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p-&gt;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adjvex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=j;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p-&gt;weight=A[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][j];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p-&gt;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=G-&gt;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adjlist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firstarc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 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头插法插入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G-&gt;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adjlist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firstarc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=p;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}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1214414" y="285728"/>
            <a:ext cx="7129462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）输出图运算算法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的邻接表存储结构输出到屏幕上。 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357290" y="1428736"/>
            <a:ext cx="7358114" cy="4722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DispGraph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AdjGraph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*G)	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输出图的邻接表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ArcNode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*p;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=0;i&lt;G-&gt;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	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遍历所有的头结点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 [%2d]",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p=G-&gt;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adjlist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firstarc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//p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指向第一个相邻点	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(p!=NULL)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→");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while (p!=NULL)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%d(%d)",p-&gt;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adjvex,p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-&gt;weight);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p=p-&gt;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//p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移向下一个相邻点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("\n");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8" y="1857364"/>
            <a:ext cx="553998" cy="3143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357422" y="285728"/>
            <a:ext cx="489109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7.3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 的 遍 历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285852" y="1451323"/>
            <a:ext cx="7572428" cy="3477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给定一个图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G=(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V,E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和其中的任一顶点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，从顶点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出发，访问图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中的所有顶点而且每个顶点仅被访问一次，这一过程称为图的遍历。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为了避免同一顶点被访问多次，在遍历图的过程中，必须记下每个已访问过的顶点。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为此设一个辅助数组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visited[]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，用以标记顶点是否被访问过，其初态应为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）。一旦一个顶点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被访问，则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visited[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7.3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 的 遍 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467677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7.3.1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深度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优先遍历算法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1571604" y="1428736"/>
            <a:ext cx="646272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深度优先遍历（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Depth First Search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，简称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DFS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2143116"/>
            <a:ext cx="6643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访问顶点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选择一个与顶点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相邻且没被访问过的顶点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，从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出发深度优先遍历。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直到图中与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相邻的所有顶点都被访问过为止。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7.3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 的 遍 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文本框 258049"/>
          <p:cNvSpPr txBox="1">
            <a:spLocks noChangeArrowheads="1"/>
          </p:cNvSpPr>
          <p:nvPr/>
        </p:nvSpPr>
        <p:spPr bwMode="auto">
          <a:xfrm>
            <a:off x="1043226" y="693078"/>
            <a:ext cx="7920880" cy="54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哈夫曼树的存储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）二叉树的顺序存储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已知二叉树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》（编码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》一维空间）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--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》存储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）二叉树的链式存储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已知二叉树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》结点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--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》存储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）赫夫曼树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构建的过程，需要记载过程中的孩子，双亲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所以：重构（连续空间，每个空间记载双亲，孩子）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395420" y="476250"/>
            <a:ext cx="7462860" cy="961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例如，对于图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7.8(a)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的邻接表，从顶点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出发的深度优先遍历序列是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 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714480" y="2118274"/>
            <a:ext cx="6717302" cy="2739486"/>
            <a:chOff x="1714480" y="2118274"/>
            <a:chExt cx="6717302" cy="2739486"/>
          </a:xfrm>
        </p:grpSpPr>
        <p:grpSp>
          <p:nvGrpSpPr>
            <p:cNvPr id="5" name="组合 4"/>
            <p:cNvGrpSpPr/>
            <p:nvPr/>
          </p:nvGrpSpPr>
          <p:grpSpPr>
            <a:xfrm>
              <a:off x="2025632" y="2118274"/>
              <a:ext cx="4701162" cy="428628"/>
              <a:chOff x="1585350" y="2819396"/>
              <a:chExt cx="4701162" cy="42862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585350" y="2819396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v0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99730" y="2819396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246744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70743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7543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88981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350512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18512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∧</a:t>
                </a: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2515316" y="3054348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4357686" y="3044822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2025632" y="2585002"/>
              <a:ext cx="4701162" cy="428628"/>
              <a:chOff x="1737750" y="3643314"/>
              <a:chExt cx="4701162" cy="42862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37750" y="364331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452130" y="364331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399144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59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27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04221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70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∧</a:t>
                </a: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667716" y="387826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4510086" y="386874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2025632" y="3059668"/>
              <a:ext cx="6406150" cy="428628"/>
              <a:chOff x="1737750" y="4000504"/>
              <a:chExt cx="6406150" cy="428628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37750" y="400050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v2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452130" y="400050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399144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5983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32783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04221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02912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970912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>
                <a:off x="2667716" y="423545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4510086" y="422593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747206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207900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675900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∧</a:t>
                </a:r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6215074" y="4233868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2025632" y="3513696"/>
              <a:ext cx="6406150" cy="428628"/>
              <a:chOff x="1746546" y="4857760"/>
              <a:chExt cx="6406150" cy="42862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746546" y="4857760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v3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460926" y="4857760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407940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86863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33663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101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511708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979708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1" name="直接箭头连接符 50"/>
              <p:cNvCxnSpPr/>
              <p:nvPr/>
            </p:nvCxnSpPr>
            <p:spPr>
              <a:xfrm>
                <a:off x="2676512" y="5092712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4518882" y="5083186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6756002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216696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684696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∧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6223870" y="5091124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/>
            <p:cNvGrpSpPr/>
            <p:nvPr/>
          </p:nvGrpSpPr>
          <p:grpSpPr>
            <a:xfrm>
              <a:off x="2025632" y="3988362"/>
              <a:ext cx="4701162" cy="428628"/>
              <a:chOff x="1737750" y="3643314"/>
              <a:chExt cx="4701162" cy="42862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737750" y="364331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v4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452130" y="364331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399144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859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327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04221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502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970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∧</a:t>
                </a: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2667716" y="387826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4510086" y="386874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2145238" y="4488428"/>
              <a:ext cx="2786082" cy="369332"/>
              <a:chOff x="2571736" y="5643578"/>
              <a:chExt cx="2786082" cy="36933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571736" y="5643578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头结点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57686" y="5643578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边结点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714480" y="2118274"/>
              <a:ext cx="382590" cy="2252678"/>
              <a:chOff x="2140978" y="3273424"/>
              <a:chExt cx="382590" cy="2252678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148058" y="3273424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148058" y="3740152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144882" y="4214818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140978" y="4668846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166378" y="5125992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7.3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 的 遍 历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712946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实现深度优先遍历的递归算法如下：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214414" y="1000108"/>
            <a:ext cx="6962794" cy="458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visited[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MAXVEX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]={0};	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全局变量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DFS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AdjGraph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G,int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v)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w;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ArcNode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*p;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("%d ",v);	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访问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visited[v]=1;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p=G-&gt;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adjlist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[v].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firstarc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的第一个相邻点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(p!=NULL)	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的所有相邻点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	w= p-&gt;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adjvex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的相邻点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if (visited[w]==0)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未访问过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　　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DFS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G,w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出发深度优先遍历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p=p-&gt;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nextarc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//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的下一个相邻点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7.3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 的 遍 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81118" y="333375"/>
            <a:ext cx="482441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DFS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思路：</a:t>
            </a:r>
          </a:p>
        </p:txBody>
      </p:sp>
      <p:sp>
        <p:nvSpPr>
          <p:cNvPr id="151557" name="Oval 5"/>
          <p:cNvSpPr>
            <a:spLocks noChangeArrowheads="1"/>
          </p:cNvSpPr>
          <p:nvPr/>
        </p:nvSpPr>
        <p:spPr bwMode="auto">
          <a:xfrm>
            <a:off x="1739922" y="1125538"/>
            <a:ext cx="503237" cy="4683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51558" name="Oval 6"/>
          <p:cNvSpPr>
            <a:spLocks noChangeArrowheads="1"/>
          </p:cNvSpPr>
          <p:nvPr/>
        </p:nvSpPr>
        <p:spPr bwMode="auto">
          <a:xfrm>
            <a:off x="2676547" y="1125538"/>
            <a:ext cx="503237" cy="4683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2243159" y="1341438"/>
            <a:ext cx="431800" cy="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1560" name="Oval 8"/>
          <p:cNvSpPr>
            <a:spLocks noChangeArrowheads="1"/>
          </p:cNvSpPr>
          <p:nvPr/>
        </p:nvSpPr>
        <p:spPr bwMode="auto">
          <a:xfrm>
            <a:off x="3611584" y="1125538"/>
            <a:ext cx="503238" cy="4683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3178197" y="1341438"/>
            <a:ext cx="431800" cy="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1562" name="Oval 10"/>
          <p:cNvSpPr>
            <a:spLocks noChangeArrowheads="1"/>
          </p:cNvSpPr>
          <p:nvPr/>
        </p:nvSpPr>
        <p:spPr bwMode="auto">
          <a:xfrm>
            <a:off x="4548209" y="1125538"/>
            <a:ext cx="503238" cy="4683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4114822" y="1341438"/>
            <a:ext cx="431800" cy="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1564" name="Oval 12"/>
          <p:cNvSpPr>
            <a:spLocks noChangeArrowheads="1"/>
          </p:cNvSpPr>
          <p:nvPr/>
        </p:nvSpPr>
        <p:spPr bwMode="auto">
          <a:xfrm>
            <a:off x="6719900" y="1125538"/>
            <a:ext cx="503237" cy="4683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6286512" y="1341438"/>
            <a:ext cx="431800" cy="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5051447" y="1341438"/>
            <a:ext cx="431800" cy="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1370043" y="1989138"/>
            <a:ext cx="748823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一步一步向前走，当没有可走的相邻顶点时便回退。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6259" y="1000108"/>
            <a:ext cx="55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7.3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 的 遍 历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28728" y="1714488"/>
            <a:ext cx="7143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访问顶点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访问顶点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的所有未被访问过的相邻点，假设访问次序是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sz="2000" i="1" baseline="-25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sz="2000" i="1" baseline="-25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sz="2000" i="1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it</a:t>
            </a:r>
            <a:r>
              <a:rPr lang="en-US" sz="2000" i="1" baseline="-25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sz="2000" i="1" baseline="-25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sz="2000" i="1" baseline="-25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sz="2000" i="1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it</a:t>
            </a:r>
            <a:r>
              <a:rPr lang="en-US" sz="2000" i="1" baseline="-25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的次序，访问每个顶点的所有未被访问过的相邻点，直到图中所有和初始点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有路径相通的顶点都被访问过为止。</a:t>
            </a: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142976" y="500042"/>
            <a:ext cx="481965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7.3.2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广度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优先遍历算法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323982" y="1196975"/>
            <a:ext cx="739142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广度优先遍历（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Breadth First Search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，简称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BFS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）：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714480" y="2745284"/>
            <a:ext cx="2879725" cy="2366475"/>
            <a:chOff x="1714480" y="2745284"/>
            <a:chExt cx="2879725" cy="2366475"/>
          </a:xfrm>
        </p:grpSpPr>
        <p:sp>
          <p:nvSpPr>
            <p:cNvPr id="143364" name="Rectangle 4"/>
            <p:cNvSpPr>
              <a:spLocks noChangeArrowheads="1"/>
            </p:cNvSpPr>
            <p:nvPr/>
          </p:nvSpPr>
          <p:spPr bwMode="auto">
            <a:xfrm>
              <a:off x="1785918" y="2745284"/>
              <a:ext cx="2195512" cy="358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365" name="Rectangle 5"/>
            <p:cNvSpPr>
              <a:spLocks noChangeArrowheads="1"/>
            </p:cNvSpPr>
            <p:nvPr/>
          </p:nvSpPr>
          <p:spPr bwMode="auto">
            <a:xfrm>
              <a:off x="2285984" y="3284539"/>
              <a:ext cx="2195512" cy="358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367" name="Text Box 7"/>
            <p:cNvSpPr txBox="1">
              <a:spLocks noChangeArrowheads="1"/>
            </p:cNvSpPr>
            <p:nvPr/>
          </p:nvSpPr>
          <p:spPr bwMode="auto">
            <a:xfrm>
              <a:off x="1714480" y="4714884"/>
              <a:ext cx="28797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顺序一致，用队列实现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7.3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 的 遍 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252544" y="476250"/>
            <a:ext cx="7534298" cy="961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例如，对于图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7.8(a)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的邻接表，从顶点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出发的广度优先遍历序列是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 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714480" y="2118274"/>
            <a:ext cx="6717302" cy="2739486"/>
            <a:chOff x="1714480" y="2118274"/>
            <a:chExt cx="6717302" cy="2739486"/>
          </a:xfrm>
        </p:grpSpPr>
        <p:grpSp>
          <p:nvGrpSpPr>
            <p:cNvPr id="19" name="组合 4"/>
            <p:cNvGrpSpPr/>
            <p:nvPr/>
          </p:nvGrpSpPr>
          <p:grpSpPr>
            <a:xfrm>
              <a:off x="2025632" y="2118274"/>
              <a:ext cx="4701162" cy="428628"/>
              <a:chOff x="1585350" y="2819396"/>
              <a:chExt cx="4701162" cy="428628"/>
            </a:xfrm>
          </p:grpSpPr>
          <p:sp>
            <p:nvSpPr>
              <p:cNvPr id="81" name="矩形 5"/>
              <p:cNvSpPr/>
              <p:nvPr/>
            </p:nvSpPr>
            <p:spPr>
              <a:xfrm>
                <a:off x="1585350" y="2819396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v0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2" name="矩形 6"/>
              <p:cNvSpPr/>
              <p:nvPr/>
            </p:nvSpPr>
            <p:spPr>
              <a:xfrm>
                <a:off x="2299730" y="2819396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3" name="矩形 7"/>
              <p:cNvSpPr/>
              <p:nvPr/>
            </p:nvSpPr>
            <p:spPr>
              <a:xfrm>
                <a:off x="3246744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4" name="矩形 8"/>
              <p:cNvSpPr/>
              <p:nvPr/>
            </p:nvSpPr>
            <p:spPr>
              <a:xfrm>
                <a:off x="370743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5" name="矩形 9"/>
              <p:cNvSpPr/>
              <p:nvPr/>
            </p:nvSpPr>
            <p:spPr>
              <a:xfrm>
                <a:off x="417543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矩形 10"/>
              <p:cNvSpPr/>
              <p:nvPr/>
            </p:nvSpPr>
            <p:spPr>
              <a:xfrm>
                <a:off x="4889818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7" name="矩形 11"/>
              <p:cNvSpPr/>
              <p:nvPr/>
            </p:nvSpPr>
            <p:spPr>
              <a:xfrm>
                <a:off x="5350512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8" name="矩形 12"/>
              <p:cNvSpPr/>
              <p:nvPr/>
            </p:nvSpPr>
            <p:spPr>
              <a:xfrm>
                <a:off x="5818512" y="2857496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∧</a:t>
                </a:r>
              </a:p>
            </p:txBody>
          </p:sp>
          <p:cxnSp>
            <p:nvCxnSpPr>
              <p:cNvPr id="89" name="直接箭头连接符 13"/>
              <p:cNvCxnSpPr/>
              <p:nvPr/>
            </p:nvCxnSpPr>
            <p:spPr>
              <a:xfrm>
                <a:off x="2515316" y="3054348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14"/>
              <p:cNvCxnSpPr/>
              <p:nvPr/>
            </p:nvCxnSpPr>
            <p:spPr>
              <a:xfrm>
                <a:off x="4357686" y="3044822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5"/>
            <p:cNvGrpSpPr/>
            <p:nvPr/>
          </p:nvGrpSpPr>
          <p:grpSpPr>
            <a:xfrm>
              <a:off x="2025632" y="2585002"/>
              <a:ext cx="4701162" cy="428628"/>
              <a:chOff x="1737750" y="3643314"/>
              <a:chExt cx="4701162" cy="428628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1737750" y="364331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452130" y="364331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399144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859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327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04221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502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970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∧</a:t>
                </a:r>
              </a:p>
            </p:txBody>
          </p:sp>
          <p:cxnSp>
            <p:nvCxnSpPr>
              <p:cNvPr id="79" name="直接箭头连接符 78"/>
              <p:cNvCxnSpPr/>
              <p:nvPr/>
            </p:nvCxnSpPr>
            <p:spPr>
              <a:xfrm>
                <a:off x="2667716" y="387826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>
                <a:off x="4510086" y="386874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6"/>
            <p:cNvGrpSpPr/>
            <p:nvPr/>
          </p:nvGrpSpPr>
          <p:grpSpPr>
            <a:xfrm>
              <a:off x="2025632" y="3059668"/>
              <a:ext cx="6406150" cy="428628"/>
              <a:chOff x="1737750" y="4000504"/>
              <a:chExt cx="6406150" cy="42862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737750" y="400050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v2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452130" y="400050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399144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5983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2783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042218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912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970912" y="403860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>
                <a:off x="2667716" y="423545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>
                <a:off x="4510086" y="422593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>
                <a:off x="6747206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7207900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675900" y="4046542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∧</a:t>
                </a:r>
              </a:p>
            </p:txBody>
          </p:sp>
          <p:cxnSp>
            <p:nvCxnSpPr>
              <p:cNvPr id="70" name="直接箭头连接符 69"/>
              <p:cNvCxnSpPr/>
              <p:nvPr/>
            </p:nvCxnSpPr>
            <p:spPr>
              <a:xfrm>
                <a:off x="6215074" y="4233868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41"/>
            <p:cNvGrpSpPr/>
            <p:nvPr/>
          </p:nvGrpSpPr>
          <p:grpSpPr>
            <a:xfrm>
              <a:off x="2025632" y="3513696"/>
              <a:ext cx="6406150" cy="428628"/>
              <a:chOff x="1746546" y="4857760"/>
              <a:chExt cx="6406150" cy="42862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746546" y="4857760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v3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460926" y="4857760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407940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86863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33663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1014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511708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979708" y="4895860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1" name="直接箭头连接符 50"/>
              <p:cNvCxnSpPr/>
              <p:nvPr/>
            </p:nvCxnSpPr>
            <p:spPr>
              <a:xfrm>
                <a:off x="2676512" y="5092712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4518882" y="5083186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6756002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216696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684696" y="4903798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∧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6223870" y="5091124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56"/>
            <p:cNvGrpSpPr/>
            <p:nvPr/>
          </p:nvGrpSpPr>
          <p:grpSpPr>
            <a:xfrm>
              <a:off x="2025632" y="3988362"/>
              <a:ext cx="4701162" cy="428628"/>
              <a:chOff x="1737750" y="3643314"/>
              <a:chExt cx="4701162" cy="42862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737750" y="3643314"/>
                <a:ext cx="714380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v4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452130" y="3643314"/>
                <a:ext cx="500066" cy="4286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99144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59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2783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042218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970912" y="3681414"/>
                <a:ext cx="468000" cy="36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∧</a:t>
                </a:r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2667716" y="3878266"/>
                <a:ext cx="720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>
                <a:off x="4510086" y="3868740"/>
                <a:ext cx="504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67"/>
            <p:cNvGrpSpPr/>
            <p:nvPr/>
          </p:nvGrpSpPr>
          <p:grpSpPr>
            <a:xfrm>
              <a:off x="2145238" y="4488428"/>
              <a:ext cx="2786082" cy="369332"/>
              <a:chOff x="2571736" y="5643578"/>
              <a:chExt cx="2786082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71736" y="5643578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头结点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357686" y="5643578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边结点</a:t>
                </a:r>
              </a:p>
            </p:txBody>
          </p:sp>
        </p:grpSp>
        <p:grpSp>
          <p:nvGrpSpPr>
            <p:cNvPr id="25" name="组合 70"/>
            <p:cNvGrpSpPr/>
            <p:nvPr/>
          </p:nvGrpSpPr>
          <p:grpSpPr>
            <a:xfrm>
              <a:off x="1714480" y="2118274"/>
              <a:ext cx="382590" cy="2252678"/>
              <a:chOff x="2140978" y="3273424"/>
              <a:chExt cx="382590" cy="225267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48058" y="3273424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2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48058" y="3740152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44882" y="4214818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40978" y="4668846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66378" y="5125992"/>
                <a:ext cx="3571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7.3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 的 遍 历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250958" y="115888"/>
            <a:ext cx="532130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实现广度优先搜索的算法如下：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250957" y="630682"/>
            <a:ext cx="7464447" cy="6098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BFS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AdjGraph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G,int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vi) </a:t>
            </a: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i,v,visited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[MAXVEX];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 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ArcNode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*p;</a:t>
            </a: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Qu[MAXVEX],front=0,rear=0;	//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定义一个循环队列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endParaRPr lang="en-US" altLang="zh-CN" sz="1700" dirty="0">
              <a:solidFill>
                <a:schemeClr val="tx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=0;i&lt;G-&gt;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n;i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++) visited[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]=0;	//visited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数组置初值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("%d ",vi);			//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访问初始顶点</a:t>
            </a: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visited[vi]=1;</a:t>
            </a: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rear=(rear=1)%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MAXVEX;Qu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[rear]=vi;	//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初始顶点进队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(front!=rear)			//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队不为空时循环</a:t>
            </a: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front=(front+1) % MAXVEX;</a:t>
            </a: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v=Qu[front];			//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出队顶点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</a:p>
          <a:p>
            <a:pPr>
              <a:lnSpc>
                <a:spcPct val="15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p=G-&gt;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adjlist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[v].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firstarc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//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的第一个相邻点</a:t>
            </a:r>
          </a:p>
          <a:p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(p!=NULL)			//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的所有相邻点</a:t>
            </a:r>
          </a:p>
          <a:p>
            <a:pPr>
              <a:lnSpc>
                <a:spcPct val="90000"/>
              </a:lnSpc>
            </a:pP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(visited[p-&gt;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adjvex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]==0)	//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未访问过则访问之</a:t>
            </a:r>
          </a:p>
          <a:p>
            <a:pPr>
              <a:lnSpc>
                <a:spcPct val="90000"/>
              </a:lnSpc>
            </a:pP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("%d ",p-&gt;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adjvex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//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访问该点并进队</a:t>
            </a: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visited[p-&gt;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adjvex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]=1;</a:t>
            </a: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rear=(rear+1) % MAXVEX;</a:t>
            </a: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Qu[rear]=p-&gt;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adjvex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p=p-&gt;</a:t>
            </a:r>
            <a:r>
              <a:rPr lang="en-US" altLang="zh-CN" sz="1700" dirty="0" err="1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nextarc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//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的下一个相邻点</a:t>
            </a:r>
          </a:p>
          <a:p>
            <a:pPr>
              <a:lnSpc>
                <a:spcPct val="90000"/>
              </a:lnSpc>
            </a:pP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7.3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 的 遍 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40" name="Oval 8"/>
          <p:cNvSpPr>
            <a:spLocks noChangeArrowheads="1"/>
          </p:cNvSpPr>
          <p:nvPr/>
        </p:nvSpPr>
        <p:spPr bwMode="auto">
          <a:xfrm>
            <a:off x="2390775" y="1312863"/>
            <a:ext cx="2951163" cy="252095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1714480" y="784361"/>
            <a:ext cx="4248150" cy="360045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66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9" name="Oval 7"/>
          <p:cNvSpPr>
            <a:spLocks noChangeArrowheads="1"/>
          </p:cNvSpPr>
          <p:nvPr/>
        </p:nvSpPr>
        <p:spPr bwMode="auto">
          <a:xfrm>
            <a:off x="2971800" y="1773238"/>
            <a:ext cx="1727200" cy="15113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1428728" y="214290"/>
            <a:ext cx="482441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BFS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思路：</a:t>
            </a:r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3563938" y="2276475"/>
            <a:ext cx="503237" cy="4683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1643042" y="4714884"/>
            <a:ext cx="374491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一圈一圈向外走。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799" y="2000240"/>
            <a:ext cx="553998" cy="2714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7.3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图 的 遍 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文本框 258049"/>
          <p:cNvSpPr txBox="1">
            <a:spLocks noChangeArrowheads="1"/>
          </p:cNvSpPr>
          <p:nvPr/>
        </p:nvSpPr>
        <p:spPr bwMode="auto">
          <a:xfrm>
            <a:off x="1115616" y="620688"/>
            <a:ext cx="7920880" cy="427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[]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数组存放哈夫曼树，对于具有</a:t>
            </a:r>
            <a:r>
              <a:rPr lang="en-US" altLang="zh-CN" sz="2400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个叶子节点的哈夫曼树，总共有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个节点。树中每个节点结构如下：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struct</a:t>
            </a:r>
            <a:endParaRPr lang="en-US" altLang="zh-CN" sz="2000" dirty="0">
              <a:solidFill>
                <a:srgbClr val="6633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lvl="1"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{	char data;		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节点值</a:t>
            </a:r>
          </a:p>
          <a:p>
            <a:pPr lvl="1"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float weight;	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权重</a:t>
            </a:r>
          </a:p>
          <a:p>
            <a:pPr lvl="1"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parent;		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双亲节点</a:t>
            </a:r>
          </a:p>
          <a:p>
            <a:pPr lvl="1"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lchild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;		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左孩子节点</a:t>
            </a:r>
          </a:p>
          <a:p>
            <a:pPr lvl="1"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rchild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;		</a:t>
            </a:r>
            <a:r>
              <a:rPr lang="en-US" altLang="zh-CN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3333FF"/>
                </a:solidFill>
                <a:latin typeface="Courier New" panose="02070309020205020404" pitchFamily="49" charset="0"/>
                <a:ea typeface="楷体_GB2312" pitchFamily="49" charset="-122"/>
              </a:rPr>
              <a:t>右孩子节点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</a:rPr>
              <a:t>HTNode</a:t>
            </a:r>
            <a:r>
              <a:rPr lang="en-US" altLang="zh-CN" sz="2000" dirty="0">
                <a:solidFill>
                  <a:srgbClr val="663300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344" name="内容占位符 262343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468313" y="1465263"/>
          <a:ext cx="4141788" cy="50927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9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Gungsuh" panose="02030600000101010101" pitchFamily="18" charset="-127"/>
                        </a:rPr>
                        <a:t>No</a:t>
                      </a:r>
                      <a:endParaRPr lang="zh-CN" altLang="en-US" sz="2000" b="1">
                        <a:latin typeface="Arial" panose="020B0604020202020204" pitchFamily="34" charset="0"/>
                        <a:ea typeface="Gungsuh" panose="02030600000101010101" pitchFamily="18" charset="-127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dirty="0" err="1">
                          <a:latin typeface="Arial" panose="020B0604020202020204" pitchFamily="34" charset="0"/>
                          <a:ea typeface="Gungsuh" panose="02030600000101010101" pitchFamily="18" charset="-127"/>
                        </a:rPr>
                        <a:t>weig</a:t>
                      </a:r>
                      <a:endParaRPr lang="zh-CN" altLang="en-US" sz="2000" b="1">
                        <a:latin typeface="Arial" panose="020B0604020202020204" pitchFamily="34" charset="0"/>
                        <a:ea typeface="Gungsuh" panose="02030600000101010101" pitchFamily="18" charset="-127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Gungsuh" panose="02030600000101010101" pitchFamily="18" charset="-127"/>
                        </a:rPr>
                        <a:t>pare</a:t>
                      </a:r>
                      <a:endParaRPr lang="zh-CN" altLang="en-US" sz="2000" b="1">
                        <a:latin typeface="Arial" panose="020B0604020202020204" pitchFamily="34" charset="0"/>
                        <a:ea typeface="Gungsuh" panose="02030600000101010101" pitchFamily="18" charset="-127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dirty="0" err="1">
                          <a:latin typeface="Arial" panose="020B0604020202020204" pitchFamily="34" charset="0"/>
                          <a:ea typeface="Gungsuh" panose="02030600000101010101" pitchFamily="18" charset="-127"/>
                        </a:rPr>
                        <a:t>lchi</a:t>
                      </a:r>
                      <a:endParaRPr lang="zh-CN" altLang="en-US" sz="2000" b="1">
                        <a:latin typeface="Arial" panose="020B0604020202020204" pitchFamily="34" charset="0"/>
                        <a:ea typeface="Gungsuh" panose="02030600000101010101" pitchFamily="18" charset="-127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dirty="0" err="1">
                          <a:latin typeface="Arial" panose="020B0604020202020204" pitchFamily="34" charset="0"/>
                          <a:ea typeface="Gungsuh" panose="02030600000101010101" pitchFamily="18" charset="-127"/>
                        </a:rPr>
                        <a:t>rchi</a:t>
                      </a:r>
                      <a:endParaRPr lang="zh-CN" altLang="en-US" sz="2000" b="1">
                        <a:latin typeface="Arial" panose="020B0604020202020204" pitchFamily="34" charset="0"/>
                        <a:ea typeface="Gungsuh" panose="02030600000101010101" pitchFamily="18" charset="-127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29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-1</a:t>
                      </a: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2349" name="内容占位符 262348"/>
          <p:cNvGraphicFramePr>
            <a:graphicFrameLocks noGrp="1"/>
          </p:cNvGraphicFramePr>
          <p:nvPr>
            <p:ph sz="half" idx="2"/>
            <p:custDataLst>
              <p:tags r:id="rId2"/>
            </p:custDataLst>
          </p:nvPr>
        </p:nvGraphicFramePr>
        <p:xfrm>
          <a:off x="4762500" y="1484313"/>
          <a:ext cx="4000500" cy="4973638"/>
        </p:xfrm>
        <a:graphic>
          <a:graphicData uri="http://schemas.openxmlformats.org/drawingml/2006/table">
            <a:tbl>
              <a:tblPr/>
              <a:tblGrid>
                <a:gridCol w="60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8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  <a:ea typeface="Gungsuh" panose="02030600000101010101" pitchFamily="18" charset="-127"/>
                        </a:rPr>
                        <a:t>No</a:t>
                      </a:r>
                      <a:endParaRPr lang="zh-CN" altLang="en-US" sz="2000" b="1" dirty="0">
                        <a:latin typeface="Arial" panose="020B0604020202020204" pitchFamily="34" charset="0"/>
                        <a:ea typeface="Gungsuh" panose="02030600000101010101" pitchFamily="18" charset="-127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dirty="0" err="1">
                          <a:latin typeface="Arial" panose="020B0604020202020204" pitchFamily="34" charset="0"/>
                          <a:ea typeface="Gungsuh" panose="02030600000101010101" pitchFamily="18" charset="-127"/>
                        </a:rPr>
                        <a:t>weig</a:t>
                      </a:r>
                      <a:endParaRPr lang="zh-CN" altLang="en-US" sz="2000" b="1">
                        <a:latin typeface="Arial" panose="020B0604020202020204" pitchFamily="34" charset="0"/>
                        <a:ea typeface="Gungsuh" panose="02030600000101010101" pitchFamily="18" charset="-127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ea typeface="Gungsuh" panose="02030600000101010101" pitchFamily="18" charset="-127"/>
                        </a:rPr>
                        <a:t>pare</a:t>
                      </a:r>
                      <a:endParaRPr lang="zh-CN" altLang="en-US" sz="2000" b="1">
                        <a:latin typeface="Arial" panose="020B0604020202020204" pitchFamily="34" charset="0"/>
                        <a:ea typeface="Gungsuh" panose="02030600000101010101" pitchFamily="18" charset="-127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dirty="0" err="1">
                          <a:latin typeface="Arial" panose="020B0604020202020204" pitchFamily="34" charset="0"/>
                          <a:ea typeface="Gungsuh" panose="02030600000101010101" pitchFamily="18" charset="-127"/>
                        </a:rPr>
                        <a:t>lchi</a:t>
                      </a:r>
                      <a:endParaRPr lang="zh-CN" altLang="en-US" sz="2000" b="1">
                        <a:latin typeface="Arial" panose="020B0604020202020204" pitchFamily="34" charset="0"/>
                        <a:ea typeface="Gungsuh" panose="02030600000101010101" pitchFamily="18" charset="-127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dirty="0" err="1">
                          <a:latin typeface="Arial" panose="020B0604020202020204" pitchFamily="34" charset="0"/>
                          <a:ea typeface="Gungsuh" panose="02030600000101010101" pitchFamily="18" charset="-127"/>
                        </a:rPr>
                        <a:t>rchi</a:t>
                      </a:r>
                      <a:endParaRPr lang="zh-CN" altLang="en-US" sz="2000" b="1">
                        <a:latin typeface="Arial" panose="020B0604020202020204" pitchFamily="34" charset="0"/>
                        <a:ea typeface="Gungsuh" panose="02030600000101010101" pitchFamily="18" charset="-127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3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2000" b="1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1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2270" name="文本框 262269"/>
          <p:cNvSpPr txBox="1">
            <a:spLocks noChangeArrowheads="1"/>
          </p:cNvSpPr>
          <p:nvPr/>
        </p:nvSpPr>
        <p:spPr bwMode="auto">
          <a:xfrm>
            <a:off x="2265363" y="206057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271" name="文本框 262270"/>
          <p:cNvSpPr txBox="1">
            <a:spLocks noChangeArrowheads="1"/>
          </p:cNvSpPr>
          <p:nvPr/>
        </p:nvSpPr>
        <p:spPr bwMode="auto">
          <a:xfrm>
            <a:off x="2265363" y="27130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272" name="文本框 262271"/>
          <p:cNvSpPr txBox="1">
            <a:spLocks noChangeArrowheads="1"/>
          </p:cNvSpPr>
          <p:nvPr/>
        </p:nvSpPr>
        <p:spPr bwMode="auto">
          <a:xfrm>
            <a:off x="2268538" y="3865563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273" name="文本框 262272"/>
          <p:cNvSpPr txBox="1">
            <a:spLocks noChangeArrowheads="1"/>
          </p:cNvSpPr>
          <p:nvPr/>
        </p:nvSpPr>
        <p:spPr bwMode="auto">
          <a:xfrm>
            <a:off x="2268538" y="32893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274" name="文本框 262273"/>
          <p:cNvSpPr txBox="1">
            <a:spLocks noChangeArrowheads="1"/>
          </p:cNvSpPr>
          <p:nvPr/>
        </p:nvSpPr>
        <p:spPr bwMode="auto">
          <a:xfrm>
            <a:off x="2268538" y="4976813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275" name="文本框 262274"/>
          <p:cNvSpPr txBox="1">
            <a:spLocks noChangeArrowheads="1"/>
          </p:cNvSpPr>
          <p:nvPr/>
        </p:nvSpPr>
        <p:spPr bwMode="auto">
          <a:xfrm>
            <a:off x="2235200" y="442595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276" name="文本框 262275"/>
          <p:cNvSpPr txBox="1">
            <a:spLocks noChangeArrowheads="1"/>
          </p:cNvSpPr>
          <p:nvPr/>
        </p:nvSpPr>
        <p:spPr bwMode="auto">
          <a:xfrm>
            <a:off x="2268538" y="609758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277" name="文本框 262276"/>
          <p:cNvSpPr txBox="1">
            <a:spLocks noChangeArrowheads="1"/>
          </p:cNvSpPr>
          <p:nvPr/>
        </p:nvSpPr>
        <p:spPr bwMode="auto">
          <a:xfrm>
            <a:off x="2268538" y="557847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278" name="文本框 262277"/>
          <p:cNvSpPr txBox="1">
            <a:spLocks noChangeArrowheads="1"/>
          </p:cNvSpPr>
          <p:nvPr/>
        </p:nvSpPr>
        <p:spPr bwMode="auto">
          <a:xfrm>
            <a:off x="8172450" y="2152650"/>
            <a:ext cx="323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2279" name="文本框 262278"/>
          <p:cNvSpPr txBox="1">
            <a:spLocks noChangeArrowheads="1"/>
          </p:cNvSpPr>
          <p:nvPr/>
        </p:nvSpPr>
        <p:spPr bwMode="auto">
          <a:xfrm>
            <a:off x="5508625" y="265588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262280" name="文本框 262279"/>
          <p:cNvSpPr txBox="1">
            <a:spLocks noChangeArrowheads="1"/>
          </p:cNvSpPr>
          <p:nvPr/>
        </p:nvSpPr>
        <p:spPr bwMode="auto">
          <a:xfrm>
            <a:off x="8174038" y="2655888"/>
            <a:ext cx="323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2281" name="文本框 262280"/>
          <p:cNvSpPr txBox="1">
            <a:spLocks noChangeArrowheads="1"/>
          </p:cNvSpPr>
          <p:nvPr/>
        </p:nvSpPr>
        <p:spPr bwMode="auto">
          <a:xfrm>
            <a:off x="7378700" y="2174875"/>
            <a:ext cx="323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62282" name="文本框 262281"/>
          <p:cNvSpPr txBox="1">
            <a:spLocks noChangeArrowheads="1"/>
          </p:cNvSpPr>
          <p:nvPr/>
        </p:nvSpPr>
        <p:spPr bwMode="auto">
          <a:xfrm>
            <a:off x="6443663" y="215265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283" name="文本框 262282"/>
          <p:cNvSpPr txBox="1">
            <a:spLocks noChangeArrowheads="1"/>
          </p:cNvSpPr>
          <p:nvPr/>
        </p:nvSpPr>
        <p:spPr bwMode="auto">
          <a:xfrm>
            <a:off x="5580063" y="21526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62284" name="文本框 262283"/>
          <p:cNvSpPr txBox="1">
            <a:spLocks noChangeArrowheads="1"/>
          </p:cNvSpPr>
          <p:nvPr/>
        </p:nvSpPr>
        <p:spPr bwMode="auto">
          <a:xfrm>
            <a:off x="2338388" y="20605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FF99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62285" name="文本框 262284"/>
          <p:cNvSpPr txBox="1">
            <a:spLocks noChangeArrowheads="1"/>
          </p:cNvSpPr>
          <p:nvPr/>
        </p:nvSpPr>
        <p:spPr bwMode="auto">
          <a:xfrm>
            <a:off x="8172450" y="38084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62286" name="文本框 262285"/>
          <p:cNvSpPr txBox="1">
            <a:spLocks noChangeArrowheads="1"/>
          </p:cNvSpPr>
          <p:nvPr/>
        </p:nvSpPr>
        <p:spPr bwMode="auto">
          <a:xfrm>
            <a:off x="7380288" y="2655888"/>
            <a:ext cx="323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2287" name="文本框 262286"/>
          <p:cNvSpPr txBox="1">
            <a:spLocks noChangeArrowheads="1"/>
          </p:cNvSpPr>
          <p:nvPr/>
        </p:nvSpPr>
        <p:spPr bwMode="auto">
          <a:xfrm>
            <a:off x="6438900" y="265588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288" name="文本框 262287"/>
          <p:cNvSpPr txBox="1">
            <a:spLocks noChangeArrowheads="1"/>
          </p:cNvSpPr>
          <p:nvPr/>
        </p:nvSpPr>
        <p:spPr bwMode="auto">
          <a:xfrm>
            <a:off x="2339975" y="32893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62289" name="文本框 262288"/>
          <p:cNvSpPr txBox="1">
            <a:spLocks noChangeArrowheads="1"/>
          </p:cNvSpPr>
          <p:nvPr/>
        </p:nvSpPr>
        <p:spPr bwMode="auto">
          <a:xfrm>
            <a:off x="8174038" y="32321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62290" name="文本框 262289"/>
          <p:cNvSpPr txBox="1">
            <a:spLocks noChangeArrowheads="1"/>
          </p:cNvSpPr>
          <p:nvPr/>
        </p:nvSpPr>
        <p:spPr bwMode="auto">
          <a:xfrm>
            <a:off x="7380288" y="321786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62291" name="文本框 262290"/>
          <p:cNvSpPr txBox="1">
            <a:spLocks noChangeArrowheads="1"/>
          </p:cNvSpPr>
          <p:nvPr/>
        </p:nvSpPr>
        <p:spPr bwMode="auto">
          <a:xfrm>
            <a:off x="6405563" y="3217863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292" name="文本框 262291"/>
          <p:cNvSpPr txBox="1">
            <a:spLocks noChangeArrowheads="1"/>
          </p:cNvSpPr>
          <p:nvPr/>
        </p:nvSpPr>
        <p:spPr bwMode="auto">
          <a:xfrm>
            <a:off x="5508625" y="32321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262293" name="文本框 262292"/>
          <p:cNvSpPr txBox="1">
            <a:spLocks noChangeArrowheads="1"/>
          </p:cNvSpPr>
          <p:nvPr/>
        </p:nvSpPr>
        <p:spPr bwMode="auto">
          <a:xfrm>
            <a:off x="6337300" y="21526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FF99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62294" name="文本框 262293"/>
          <p:cNvSpPr txBox="1">
            <a:spLocks noChangeArrowheads="1"/>
          </p:cNvSpPr>
          <p:nvPr/>
        </p:nvSpPr>
        <p:spPr bwMode="auto">
          <a:xfrm>
            <a:off x="2339975" y="55943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FF99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62295" name="文本框 262294"/>
          <p:cNvSpPr txBox="1">
            <a:spLocks noChangeArrowheads="1"/>
          </p:cNvSpPr>
          <p:nvPr/>
        </p:nvSpPr>
        <p:spPr bwMode="auto">
          <a:xfrm>
            <a:off x="2339975" y="386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62296" name="文本框 262295"/>
          <p:cNvSpPr txBox="1">
            <a:spLocks noChangeArrowheads="1"/>
          </p:cNvSpPr>
          <p:nvPr/>
        </p:nvSpPr>
        <p:spPr bwMode="auto">
          <a:xfrm>
            <a:off x="2233613" y="609758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FF99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62297" name="文本框 262296"/>
          <p:cNvSpPr txBox="1">
            <a:spLocks noChangeArrowheads="1"/>
          </p:cNvSpPr>
          <p:nvPr/>
        </p:nvSpPr>
        <p:spPr bwMode="auto">
          <a:xfrm>
            <a:off x="7378700" y="38084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62298" name="文本框 262297"/>
          <p:cNvSpPr txBox="1">
            <a:spLocks noChangeArrowheads="1"/>
          </p:cNvSpPr>
          <p:nvPr/>
        </p:nvSpPr>
        <p:spPr bwMode="auto">
          <a:xfrm>
            <a:off x="8172450" y="43846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62299" name="文本框 262298"/>
          <p:cNvSpPr txBox="1">
            <a:spLocks noChangeArrowheads="1"/>
          </p:cNvSpPr>
          <p:nvPr/>
        </p:nvSpPr>
        <p:spPr bwMode="auto">
          <a:xfrm>
            <a:off x="5508625" y="37195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29</a:t>
            </a:r>
          </a:p>
        </p:txBody>
      </p:sp>
      <p:sp>
        <p:nvSpPr>
          <p:cNvPr id="262300" name="文本框 262299"/>
          <p:cNvSpPr txBox="1">
            <a:spLocks noChangeArrowheads="1"/>
          </p:cNvSpPr>
          <p:nvPr/>
        </p:nvSpPr>
        <p:spPr bwMode="auto">
          <a:xfrm>
            <a:off x="6443663" y="3808413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301" name="文本框 262300"/>
          <p:cNvSpPr txBox="1">
            <a:spLocks noChangeArrowheads="1"/>
          </p:cNvSpPr>
          <p:nvPr/>
        </p:nvSpPr>
        <p:spPr bwMode="auto">
          <a:xfrm>
            <a:off x="6384925" y="265588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262302" name="文本框 262301"/>
          <p:cNvSpPr txBox="1">
            <a:spLocks noChangeArrowheads="1"/>
          </p:cNvSpPr>
          <p:nvPr/>
        </p:nvSpPr>
        <p:spPr bwMode="auto">
          <a:xfrm>
            <a:off x="2195513" y="44259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262303" name="文本框 262302"/>
          <p:cNvSpPr txBox="1">
            <a:spLocks noChangeArrowheads="1"/>
          </p:cNvSpPr>
          <p:nvPr/>
        </p:nvSpPr>
        <p:spPr bwMode="auto">
          <a:xfrm>
            <a:off x="6443663" y="438467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304" name="文本框 262303"/>
          <p:cNvSpPr txBox="1">
            <a:spLocks noChangeArrowheads="1"/>
          </p:cNvSpPr>
          <p:nvPr/>
        </p:nvSpPr>
        <p:spPr bwMode="auto">
          <a:xfrm>
            <a:off x="2195513" y="501808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FF99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62305" name="文本框 262304"/>
          <p:cNvSpPr txBox="1">
            <a:spLocks noChangeArrowheads="1"/>
          </p:cNvSpPr>
          <p:nvPr/>
        </p:nvSpPr>
        <p:spPr bwMode="auto">
          <a:xfrm>
            <a:off x="6372225" y="32321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FF99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62306" name="文本框 262305"/>
          <p:cNvSpPr txBox="1">
            <a:spLocks noChangeArrowheads="1"/>
          </p:cNvSpPr>
          <p:nvPr/>
        </p:nvSpPr>
        <p:spPr bwMode="auto">
          <a:xfrm>
            <a:off x="7272338" y="43846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62307" name="文本框 262306"/>
          <p:cNvSpPr txBox="1">
            <a:spLocks noChangeArrowheads="1"/>
          </p:cNvSpPr>
          <p:nvPr/>
        </p:nvSpPr>
        <p:spPr bwMode="auto">
          <a:xfrm>
            <a:off x="5508625" y="428466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262308" name="文本框 262307"/>
          <p:cNvSpPr txBox="1">
            <a:spLocks noChangeArrowheads="1"/>
          </p:cNvSpPr>
          <p:nvPr/>
        </p:nvSpPr>
        <p:spPr bwMode="auto">
          <a:xfrm>
            <a:off x="6443663" y="5529263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309" name="文本框 262308"/>
          <p:cNvSpPr txBox="1">
            <a:spLocks noChangeArrowheads="1"/>
          </p:cNvSpPr>
          <p:nvPr/>
        </p:nvSpPr>
        <p:spPr bwMode="auto">
          <a:xfrm>
            <a:off x="7380288" y="496093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2310" name="文本框 262309"/>
          <p:cNvSpPr txBox="1">
            <a:spLocks noChangeArrowheads="1"/>
          </p:cNvSpPr>
          <p:nvPr/>
        </p:nvSpPr>
        <p:spPr bwMode="auto">
          <a:xfrm>
            <a:off x="8101013" y="496093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262311" name="文本框 262310"/>
          <p:cNvSpPr txBox="1">
            <a:spLocks noChangeArrowheads="1"/>
          </p:cNvSpPr>
          <p:nvPr/>
        </p:nvSpPr>
        <p:spPr bwMode="auto">
          <a:xfrm>
            <a:off x="5508625" y="496093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58</a:t>
            </a:r>
          </a:p>
        </p:txBody>
      </p:sp>
      <p:sp>
        <p:nvSpPr>
          <p:cNvPr id="262312" name="文本框 262311"/>
          <p:cNvSpPr txBox="1">
            <a:spLocks noChangeArrowheads="1"/>
          </p:cNvSpPr>
          <p:nvPr/>
        </p:nvSpPr>
        <p:spPr bwMode="auto">
          <a:xfrm>
            <a:off x="6383338" y="384968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62313" name="文本框 262312"/>
          <p:cNvSpPr txBox="1">
            <a:spLocks noChangeArrowheads="1"/>
          </p:cNvSpPr>
          <p:nvPr/>
        </p:nvSpPr>
        <p:spPr bwMode="auto">
          <a:xfrm>
            <a:off x="2233613" y="271303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62314" name="文本框 262313"/>
          <p:cNvSpPr txBox="1">
            <a:spLocks noChangeArrowheads="1"/>
          </p:cNvSpPr>
          <p:nvPr/>
        </p:nvSpPr>
        <p:spPr bwMode="auto">
          <a:xfrm>
            <a:off x="5435600" y="5537200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262315" name="文本框 262314"/>
          <p:cNvSpPr txBox="1">
            <a:spLocks noChangeArrowheads="1"/>
          </p:cNvSpPr>
          <p:nvPr/>
        </p:nvSpPr>
        <p:spPr bwMode="auto">
          <a:xfrm>
            <a:off x="6443663" y="5516563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2316" name="文本框 262315"/>
          <p:cNvSpPr txBox="1">
            <a:spLocks noChangeArrowheads="1"/>
          </p:cNvSpPr>
          <p:nvPr/>
        </p:nvSpPr>
        <p:spPr bwMode="auto">
          <a:xfrm>
            <a:off x="8101013" y="551656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62317" name="文本框 262316"/>
          <p:cNvSpPr txBox="1">
            <a:spLocks noChangeArrowheads="1"/>
          </p:cNvSpPr>
          <p:nvPr/>
        </p:nvSpPr>
        <p:spPr bwMode="auto">
          <a:xfrm>
            <a:off x="7308850" y="5537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62318" name="文本框 262317"/>
          <p:cNvSpPr txBox="1">
            <a:spLocks noChangeArrowheads="1"/>
          </p:cNvSpPr>
          <p:nvPr/>
        </p:nvSpPr>
        <p:spPr bwMode="auto">
          <a:xfrm>
            <a:off x="6372225" y="49768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62319" name="文本框 262318"/>
          <p:cNvSpPr txBox="1">
            <a:spLocks noChangeArrowheads="1"/>
          </p:cNvSpPr>
          <p:nvPr/>
        </p:nvSpPr>
        <p:spPr bwMode="auto">
          <a:xfrm>
            <a:off x="6372225" y="4365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62320" name="文本框 262319"/>
          <p:cNvSpPr txBox="1"/>
          <p:nvPr/>
        </p:nvSpPr>
        <p:spPr>
          <a:xfrm>
            <a:off x="1039813" y="3697288"/>
            <a:ext cx="3254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62321" name="文本框 262320"/>
          <p:cNvSpPr txBox="1"/>
          <p:nvPr/>
        </p:nvSpPr>
        <p:spPr>
          <a:xfrm>
            <a:off x="466725" y="3697288"/>
            <a:ext cx="3254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2322" name="文本框 262321"/>
          <p:cNvSpPr txBox="1">
            <a:spLocks noChangeArrowheads="1"/>
          </p:cNvSpPr>
          <p:nvPr/>
        </p:nvSpPr>
        <p:spPr bwMode="auto">
          <a:xfrm>
            <a:off x="2339975" y="38512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00FF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62323" name="文本框 262322"/>
          <p:cNvSpPr txBox="1">
            <a:spLocks noChangeArrowheads="1"/>
          </p:cNvSpPr>
          <p:nvPr/>
        </p:nvSpPr>
        <p:spPr bwMode="auto">
          <a:xfrm>
            <a:off x="4772025" y="261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00FF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62324" name="文本框 262323"/>
          <p:cNvSpPr txBox="1">
            <a:spLocks noChangeArrowheads="1"/>
          </p:cNvSpPr>
          <p:nvPr/>
        </p:nvSpPr>
        <p:spPr bwMode="auto">
          <a:xfrm>
            <a:off x="6381750" y="26606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CC00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262325" name="文本框 262324"/>
          <p:cNvSpPr txBox="1">
            <a:spLocks noChangeArrowheads="1"/>
          </p:cNvSpPr>
          <p:nvPr/>
        </p:nvSpPr>
        <p:spPr bwMode="auto">
          <a:xfrm>
            <a:off x="4776788" y="36449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CC00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262326" name="文本框 262325"/>
          <p:cNvSpPr txBox="1"/>
          <p:nvPr/>
        </p:nvSpPr>
        <p:spPr>
          <a:xfrm>
            <a:off x="7415530" y="2660650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2327" name="文本框 262326"/>
          <p:cNvSpPr txBox="1">
            <a:spLocks noChangeArrowheads="1"/>
          </p:cNvSpPr>
          <p:nvPr/>
        </p:nvSpPr>
        <p:spPr bwMode="auto">
          <a:xfrm>
            <a:off x="8167688" y="3810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00FF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62328" name="文本框 262327"/>
          <p:cNvSpPr txBox="1">
            <a:spLocks noChangeArrowheads="1"/>
          </p:cNvSpPr>
          <p:nvPr/>
        </p:nvSpPr>
        <p:spPr bwMode="auto">
          <a:xfrm>
            <a:off x="6388100" y="38227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66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62329" name="文本框 262328"/>
          <p:cNvSpPr txBox="1">
            <a:spLocks noChangeArrowheads="1"/>
          </p:cNvSpPr>
          <p:nvPr/>
        </p:nvSpPr>
        <p:spPr bwMode="auto">
          <a:xfrm>
            <a:off x="4762500" y="475773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66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62330" name="文本框 262329"/>
          <p:cNvSpPr txBox="1">
            <a:spLocks noChangeArrowheads="1"/>
          </p:cNvSpPr>
          <p:nvPr/>
        </p:nvSpPr>
        <p:spPr bwMode="auto">
          <a:xfrm>
            <a:off x="8088313" y="49657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CC00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262331" name="文本框 262330"/>
          <p:cNvSpPr txBox="1">
            <a:spLocks noChangeArrowheads="1"/>
          </p:cNvSpPr>
          <p:nvPr/>
        </p:nvSpPr>
        <p:spPr bwMode="auto">
          <a:xfrm>
            <a:off x="8088313" y="551656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66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62332" name="文本框 262331"/>
          <p:cNvSpPr txBox="1">
            <a:spLocks noChangeArrowheads="1"/>
          </p:cNvSpPr>
          <p:nvPr/>
        </p:nvSpPr>
        <p:spPr bwMode="auto">
          <a:xfrm>
            <a:off x="4779963" y="53340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E325C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62333" name="文本框 262332"/>
          <p:cNvSpPr txBox="1">
            <a:spLocks noChangeArrowheads="1"/>
          </p:cNvSpPr>
          <p:nvPr/>
        </p:nvSpPr>
        <p:spPr bwMode="auto">
          <a:xfrm>
            <a:off x="6388100" y="49688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8E325C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21022" name="矩形 262333"/>
          <p:cNvSpPr>
            <a:spLocks noChangeArrowheads="1"/>
          </p:cNvSpPr>
          <p:nvPr/>
        </p:nvSpPr>
        <p:spPr bwMode="auto">
          <a:xfrm>
            <a:off x="1270000" y="407988"/>
            <a:ext cx="693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ht[]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数组在构造哈夫曼树过程中的变化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62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62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62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62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62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6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262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6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6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6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62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262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6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6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6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6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6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6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62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6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6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6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6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6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6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6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262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26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6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6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6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6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26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6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262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262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6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6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26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26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6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6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6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6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26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6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6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26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26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6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6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26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6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6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6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26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26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6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6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6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270" grpId="0"/>
      <p:bldP spid="262270" grpId="1"/>
      <p:bldP spid="262271" grpId="0"/>
      <p:bldP spid="262271" grpId="1"/>
      <p:bldP spid="262272" grpId="0"/>
      <p:bldP spid="262272" grpId="1"/>
      <p:bldP spid="262273" grpId="0"/>
      <p:bldP spid="262273" grpId="1"/>
      <p:bldP spid="262274" grpId="0"/>
      <p:bldP spid="262274" grpId="1"/>
      <p:bldP spid="262275" grpId="0"/>
      <p:bldP spid="262275" grpId="1"/>
      <p:bldP spid="262276" grpId="0"/>
      <p:bldP spid="262276" grpId="1"/>
      <p:bldP spid="262277" grpId="0"/>
      <p:bldP spid="262277" grpId="1"/>
      <p:bldP spid="262278" grpId="0"/>
      <p:bldP spid="262279" grpId="0"/>
      <p:bldP spid="262280" grpId="0"/>
      <p:bldP spid="262281" grpId="0"/>
      <p:bldP spid="262282" grpId="0"/>
      <p:bldP spid="262282" grpId="1"/>
      <p:bldP spid="262283" grpId="0"/>
      <p:bldP spid="262284" grpId="0"/>
      <p:bldP spid="262285" grpId="0"/>
      <p:bldP spid="262286" grpId="0"/>
      <p:bldP spid="262287" grpId="0"/>
      <p:bldP spid="262287" grpId="1"/>
      <p:bldP spid="262288" grpId="0"/>
      <p:bldP spid="262289" grpId="0"/>
      <p:bldP spid="262290" grpId="0"/>
      <p:bldP spid="262291" grpId="0"/>
      <p:bldP spid="262291" grpId="1"/>
      <p:bldP spid="262292" grpId="0"/>
      <p:bldP spid="262293" grpId="0"/>
      <p:bldP spid="262294" grpId="0"/>
      <p:bldP spid="262295" grpId="0"/>
      <p:bldP spid="262296" grpId="0"/>
      <p:bldP spid="262297" grpId="0"/>
      <p:bldP spid="262298" grpId="0"/>
      <p:bldP spid="262299" grpId="0"/>
      <p:bldP spid="262300" grpId="0"/>
      <p:bldP spid="262300" grpId="1"/>
      <p:bldP spid="262301" grpId="0"/>
      <p:bldP spid="262302" grpId="0"/>
      <p:bldP spid="262303" grpId="0"/>
      <p:bldP spid="262303" grpId="1"/>
      <p:bldP spid="262304" grpId="0"/>
      <p:bldP spid="262305" grpId="0"/>
      <p:bldP spid="262306" grpId="0"/>
      <p:bldP spid="262307" grpId="0"/>
      <p:bldP spid="262308" grpId="0"/>
      <p:bldP spid="262308" grpId="1"/>
      <p:bldP spid="262309" grpId="0"/>
      <p:bldP spid="262310" grpId="0"/>
      <p:bldP spid="262311" grpId="0"/>
      <p:bldP spid="262312" grpId="0"/>
      <p:bldP spid="262313" grpId="0"/>
      <p:bldP spid="262314" grpId="0"/>
      <p:bldP spid="262315" grpId="0"/>
      <p:bldP spid="262316" grpId="0"/>
      <p:bldP spid="262317" grpId="0"/>
      <p:bldP spid="262318" grpId="0"/>
      <p:bldP spid="262319" grpId="0"/>
      <p:bldP spid="262320" grpId="0"/>
      <p:bldP spid="262321" grpId="0"/>
      <p:bldP spid="262322" grpId="0"/>
      <p:bldP spid="262323" grpId="0"/>
      <p:bldP spid="262323" grpId="1"/>
      <p:bldP spid="262324" grpId="0"/>
      <p:bldP spid="262325" grpId="0"/>
      <p:bldP spid="262325" grpId="1"/>
      <p:bldP spid="262326" grpId="0"/>
      <p:bldP spid="262327" grpId="0"/>
      <p:bldP spid="262328" grpId="0"/>
      <p:bldP spid="262329" grpId="0"/>
      <p:bldP spid="262329" grpId="1"/>
      <p:bldP spid="262330" grpId="0"/>
      <p:bldP spid="262331" grpId="0"/>
      <p:bldP spid="262332" grpId="0"/>
      <p:bldP spid="262333" grpId="0"/>
      <p:bldP spid="26233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文本框 259073"/>
          <p:cNvSpPr txBox="1">
            <a:spLocks noChangeArrowheads="1"/>
          </p:cNvSpPr>
          <p:nvPr/>
        </p:nvSpPr>
        <p:spPr bwMode="auto">
          <a:xfrm>
            <a:off x="1043608" y="404813"/>
            <a:ext cx="792088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其算法思路是：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1.n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个叶子节点只有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data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weight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域值，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先将所有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个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节点的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parent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lchild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rchild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域置为初值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处理每个非叶子节点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（存放在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[2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-2]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中）：从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[0] 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-2]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中找出根节点（即其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parent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域为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）最小的两个节点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lnode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rnode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，将它们作为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的左右子树，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lnode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rnode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的双亲节点置为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，并且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].weight= 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lnode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].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weight+ht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rnode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].weight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如此这样直到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所有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个非叶子节点处理完毕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5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59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faa5ac4-0d6d-4919-b41f-17d56c5b8db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2cf241d-6ec5-40f0-9aeb-ea2d8d7399b0}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139</TotalTime>
  <Words>6484</Words>
  <Application>Microsoft Office PowerPoint</Application>
  <PresentationFormat>全屏显示(4:3)</PresentationFormat>
  <Paragraphs>1077</Paragraphs>
  <Slides>66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仿宋</vt:lpstr>
      <vt:lpstr>宋体</vt:lpstr>
      <vt:lpstr>微软雅黑</vt:lpstr>
      <vt:lpstr>楷体</vt:lpstr>
      <vt:lpstr>Arial</vt:lpstr>
      <vt:lpstr>Calibri</vt:lpstr>
      <vt:lpstr>Calibri Light</vt:lpstr>
      <vt:lpstr>Consolas</vt:lpstr>
      <vt:lpstr>Courier New</vt:lpstr>
      <vt:lpstr>Times New Roman</vt:lpstr>
      <vt:lpstr>回顾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第2种定义结构</vt:lpstr>
      <vt:lpstr>邻接矩阵的创建----》初始化  </vt:lpstr>
      <vt:lpstr>邻接矩阵的创建----》生成关系并输出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高浩琦</cp:lastModifiedBy>
  <cp:revision>317</cp:revision>
  <dcterms:created xsi:type="dcterms:W3CDTF">2012-11-28T00:02:00Z</dcterms:created>
  <dcterms:modified xsi:type="dcterms:W3CDTF">2022-06-08T15:06:30Z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614C4E9EF8AE45FD8959939B348EE5EF</vt:lpwstr>
  </property>
  <property fmtid="{D5CDD505-2E9C-101B-9397-08002B2CF9AE}" pid="3" name="KSOProductBuildVer">
    <vt:lpwstr>2052-11.1.0.11691</vt:lpwstr>
  </property>
</Properties>
</file>