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32" r:id="rId3"/>
    <p:sldId id="411" r:id="rId4"/>
    <p:sldId id="383" r:id="rId5"/>
    <p:sldId id="382" r:id="rId6"/>
    <p:sldId id="333" r:id="rId7"/>
    <p:sldId id="334" r:id="rId8"/>
    <p:sldId id="413" r:id="rId9"/>
    <p:sldId id="414" r:id="rId10"/>
    <p:sldId id="440" r:id="rId11"/>
    <p:sldId id="340" r:id="rId12"/>
    <p:sldId id="341" r:id="rId13"/>
    <p:sldId id="342" r:id="rId14"/>
    <p:sldId id="343" r:id="rId15"/>
    <p:sldId id="344" r:id="rId16"/>
    <p:sldId id="362" r:id="rId17"/>
    <p:sldId id="363" r:id="rId18"/>
    <p:sldId id="364" r:id="rId19"/>
    <p:sldId id="365" r:id="rId20"/>
    <p:sldId id="430" r:id="rId21"/>
    <p:sldId id="429" r:id="rId22"/>
    <p:sldId id="439" r:id="rId23"/>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CC3300"/>
    <a:srgbClr val="006600"/>
    <a:srgbClr val="FF0000"/>
    <a:srgbClr val="FF9900"/>
    <a:srgbClr val="996633"/>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D26279-4482-4DB4-BF8F-034DFF1B59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15EE4-7EFE-4FDF-9518-A2CA8D6E311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D827A83C-F0F5-454E-9D4B-43AA67318853}" type="slidenum">
              <a:rPr lang="en-US" altLang="zh-CN" smtClean="0"/>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1E52D72-6663-4E61-93EE-69CF23629AE4}"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0A2A7F39-CCAE-4BD2-B5DE-792F4E127B51}"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B48930CE-D8EB-4E1A-9A98-ACA2AE6C614C}"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545F50A8-08EE-40A4-B5EB-88F2F90E0CD0}" type="slidenum">
              <a:rPr lang="en-US" altLang="zh-CN" smtClean="0"/>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C6F0C73-5242-4E0C-B3C0-D288302F7DCE}"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54941A9C-E97F-44CE-97AB-3F8D338EE65C}"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CFF68AA5-F89A-4629-9194-1C89CC2E1276}"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ltLang="zh-CN"/>
          </a:p>
        </p:txBody>
      </p:sp>
      <p:sp>
        <p:nvSpPr>
          <p:cNvPr id="9" name="Slide Number Placeholder 8"/>
          <p:cNvSpPr>
            <a:spLocks noGrp="1"/>
          </p:cNvSpPr>
          <p:nvPr>
            <p:ph type="sldNum" sz="quarter" idx="12"/>
          </p:nvPr>
        </p:nvSpPr>
        <p:spPr/>
        <p:txBody>
          <a:bodyPr/>
          <a:lstStyle/>
          <a:p>
            <a:fld id="{7C002071-7035-4026-AB7A-A752016F0669}"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AD40E1-447B-48DC-BEAA-D6A776ED571E}"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5F79F138-3D49-4910-A0D1-32696BD9CAD6}"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A2A7F39-CCAE-4BD2-B5DE-792F4E127B51}" type="slidenum">
              <a:rPr lang="en-US" altLang="zh-CN" smtClean="0"/>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571604" y="285728"/>
            <a:ext cx="6035687" cy="584775"/>
          </a:xfrm>
          <a:prstGeom prst="rect">
            <a:avLst/>
          </a:prstGeom>
          <a:noFill/>
          <a:ln w="9525">
            <a:noFill/>
            <a:miter lim="800000"/>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164867" name="Text Box 3"/>
          <p:cNvSpPr txBox="1">
            <a:spLocks noChangeArrowheads="1"/>
          </p:cNvSpPr>
          <p:nvPr/>
        </p:nvSpPr>
        <p:spPr bwMode="auto">
          <a:xfrm>
            <a:off x="1214414" y="2214554"/>
            <a:ext cx="7572428" cy="1785104"/>
          </a:xfrm>
          <a:prstGeom prst="rect">
            <a:avLst/>
          </a:prstGeom>
          <a:noFill/>
          <a:ln w="9525">
            <a:noFill/>
            <a:miter lim="800000"/>
          </a:ln>
          <a:effectLst/>
        </p:spPr>
        <p:txBody>
          <a:bodyPr wrap="square">
            <a:spAutoFit/>
          </a:bodyPr>
          <a:lstStyle/>
          <a:p>
            <a:pPr marL="457200" indent="-457200">
              <a:lnSpc>
                <a:spcPts val="3000"/>
              </a:lnSpc>
              <a:spcBef>
                <a:spcPct val="500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一个无向连通图</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中，如果取它的全部顶点和一部分边构成一个子图</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V(G')=</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V(G)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和 </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E(G')</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  </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E(G</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000"/>
              </a:lnSpc>
              <a:spcBef>
                <a:spcPct val="500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若</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边集</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E(G')</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中的边既将图</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中的所有顶点连通又不形成回路，则称子图</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是</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原图</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的一棵生成树。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4868" name="Text Box 4"/>
          <p:cNvSpPr txBox="1">
            <a:spLocks noChangeArrowheads="1"/>
          </p:cNvSpPr>
          <p:nvPr/>
        </p:nvSpPr>
        <p:spPr bwMode="auto">
          <a:xfrm>
            <a:off x="1214414" y="1119830"/>
            <a:ext cx="6392877"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7.4.1 </a:t>
            </a:r>
            <a:r>
              <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rPr>
              <a:t>什么是图的生成树和最小生成树</a:t>
            </a:r>
            <a:endParaRPr lang="zh-CN" altLang="en-US" sz="28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 name="文本框 1"/>
          <p:cNvSpPr txBox="1"/>
          <p:nvPr/>
        </p:nvSpPr>
        <p:spPr>
          <a:xfrm>
            <a:off x="1331595" y="4364990"/>
            <a:ext cx="6980555" cy="1630045"/>
          </a:xfrm>
          <a:prstGeom prst="rect">
            <a:avLst/>
          </a:prstGeom>
          <a:noFill/>
        </p:spPr>
        <p:txBody>
          <a:bodyPr wrap="square" rtlCol="0" anchor="t">
            <a:spAutoFit/>
          </a:bodyPr>
          <a:p>
            <a:r>
              <a:rPr lang="zh-CN" altLang="en-US" sz="1800" dirty="0">
                <a:solidFill>
                  <a:schemeClr val="accent2"/>
                </a:solidFill>
                <a:sym typeface="+mn-ea"/>
              </a:rPr>
              <a:t>生</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成树：包含连通图全部顶点的极小连通子图称作该图的生成树。即以最少的边连接连通图中所有顶点。</a:t>
            </a:r>
            <a:endPar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推论6：有n个顶点的连通图，它的生成树一定包含n个顶点和n-1条边。若加上一条边则构成环，若减去一条边则是非连通图。</a:t>
            </a:r>
            <a:endParaRPr lang="zh-CN" altLang="en-US" sz="1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pic>
        <p:nvPicPr>
          <p:cNvPr id="2" name="图片 1"/>
          <p:cNvPicPr>
            <a:picLocks noChangeAspect="1"/>
          </p:cNvPicPr>
          <p:nvPr/>
        </p:nvPicPr>
        <p:blipFill>
          <a:blip r:embed="rId1"/>
          <a:stretch>
            <a:fillRect/>
          </a:stretch>
        </p:blipFill>
        <p:spPr>
          <a:xfrm>
            <a:off x="785495" y="44450"/>
            <a:ext cx="8181975" cy="5057775"/>
          </a:xfrm>
          <a:prstGeom prst="rect">
            <a:avLst/>
          </a:prstGeom>
        </p:spPr>
      </p:pic>
      <p:pic>
        <p:nvPicPr>
          <p:cNvPr id="3" name="图片 2"/>
          <p:cNvPicPr>
            <a:picLocks noChangeAspect="1"/>
          </p:cNvPicPr>
          <p:nvPr/>
        </p:nvPicPr>
        <p:blipFill>
          <a:blip r:embed="rId2"/>
          <a:stretch>
            <a:fillRect/>
          </a:stretch>
        </p:blipFill>
        <p:spPr>
          <a:xfrm>
            <a:off x="1188085" y="5013325"/>
            <a:ext cx="8458200" cy="14287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1142976" y="214290"/>
            <a:ext cx="4392613"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7.4.3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克鲁斯卡尔算法</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74083" name="Text Box 3"/>
          <p:cNvSpPr txBox="1">
            <a:spLocks noChangeArrowheads="1"/>
          </p:cNvSpPr>
          <p:nvPr/>
        </p:nvSpPr>
        <p:spPr bwMode="auto">
          <a:xfrm>
            <a:off x="1214414" y="1301070"/>
            <a:ext cx="7820050" cy="1365630"/>
          </a:xfrm>
          <a:prstGeom prst="rect">
            <a:avLst/>
          </a:prstGeom>
          <a:noFill/>
          <a:ln w="9525">
            <a:noFill/>
            <a:miter lim="800000"/>
          </a:ln>
          <a:effectLst/>
        </p:spPr>
        <p:txBody>
          <a:bodyPr wrap="square">
            <a:spAutoFit/>
          </a:bodyPr>
          <a:lstStyle/>
          <a:p>
            <a:pPr marL="457200" indent="-457200">
              <a:lnSpc>
                <a:spcPts val="3000"/>
              </a:lnSpc>
              <a:spcBef>
                <a:spcPct val="500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克鲁斯卡尔</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Kruskal</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）算法是一种按权值的递增次序选择合适的边来构造最小生成树的方法</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000"/>
              </a:lnSpc>
              <a:spcBef>
                <a:spcPct val="50000"/>
              </a:spcBef>
              <a:buBlip>
                <a:blip r:embed="rId1"/>
              </a:buBlip>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G</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=(V,E</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=(U,TE</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，构造最小生成树</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步骤如下：</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74084" name="Text Box 4"/>
          <p:cNvSpPr txBox="1">
            <a:spLocks noChangeArrowheads="1"/>
          </p:cNvSpPr>
          <p:nvPr/>
        </p:nvSpPr>
        <p:spPr bwMode="auto">
          <a:xfrm>
            <a:off x="1214414" y="2872706"/>
            <a:ext cx="7461273" cy="2400657"/>
          </a:xfrm>
          <a:prstGeom prst="rect">
            <a:avLst/>
          </a:prstGeom>
          <a:noFill/>
          <a:ln w="9525">
            <a:noFill/>
            <a:miter lim="800000"/>
          </a:ln>
          <a:effectLst/>
        </p:spPr>
        <p:txBody>
          <a:bodyPr wrap="square">
            <a:spAutoFit/>
          </a:bodyPr>
          <a:lstStyle/>
          <a:p>
            <a:pPr>
              <a:lnSpc>
                <a:spcPct val="150000"/>
              </a:lnSpc>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）置</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U</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的初值等于</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V</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（即包含有</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G</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中的全部顶点），</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TE</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的初值为空集（即图</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中每一个顶点都构成一个连通分量）。</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）将图</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G</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中的边按权值从小到大的顺序依次选取：若选取的边未使生成树</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形成回路，则加入</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TE</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；否则舍弃，直到</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TE</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中包含</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条边为止。</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214414" y="785794"/>
            <a:ext cx="7750199" cy="4093428"/>
          </a:xfrm>
          <a:prstGeom prst="rect">
            <a:avLst/>
          </a:prstGeom>
          <a:noFill/>
          <a:ln w="9525">
            <a:noFill/>
            <a:miter lim="800000"/>
          </a:ln>
          <a:effectLst/>
        </p:spPr>
        <p:txBody>
          <a:bodyPr wrap="square">
            <a:spAutoFit/>
          </a:bodyPr>
          <a:lstStyle/>
          <a:p>
            <a:pPr marL="457200" indent="-457200">
              <a:lnSpc>
                <a:spcPts val="3200"/>
              </a:lnSpc>
              <a:spcBef>
                <a:spcPts val="6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实现</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克鲁斯卡尔算法的关键是如何判断选取的边是否与生成树中已保留的边形成</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回路？</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spcBef>
                <a:spcPts val="6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为此</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设置一个辅助数组</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vset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，它用于判定两个顶点之间是否连通</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spcBef>
                <a:spcPts val="6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数组</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元素</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vset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（初值为</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）代表编号为</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的顶点所属的连通子图的</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编号。</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spcBef>
                <a:spcPts val="6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对于边（</a:t>
            </a:r>
            <a:r>
              <a:rPr lang="en-US" altLang="zh-CN" sz="2000" i="1"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vset</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vset</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不</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选；否则选取。</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spcBef>
                <a:spcPts val="6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一旦选取边（</a:t>
            </a:r>
            <a:r>
              <a:rPr lang="en-US" altLang="zh-CN" sz="2000" i="1"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），将两个连通分量的所有</a:t>
            </a:r>
            <a:r>
              <a:rPr lang="en-US" altLang="zh-CN" sz="20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vset</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值改为</a:t>
            </a:r>
            <a:r>
              <a:rPr lang="en-US" altLang="zh-CN" sz="20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vset</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或者</a:t>
            </a:r>
            <a:r>
              <a:rPr lang="en-US" altLang="zh-CN" sz="20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vset</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1000100" y="214290"/>
            <a:ext cx="7821637" cy="961674"/>
          </a:xfrm>
          <a:prstGeom prst="rect">
            <a:avLst/>
          </a:prstGeom>
          <a:noFill/>
          <a:ln w="9525">
            <a:noFill/>
            <a:miter lim="800000"/>
          </a:ln>
          <a:effectLst/>
        </p:spPr>
        <p:txBody>
          <a:bodyPr wrap="square">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首先需要对所有边按权值递增排序，为此定义一个具有如下类型的边数组</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E[]</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76131" name="Text Box 3"/>
          <p:cNvSpPr txBox="1">
            <a:spLocks noChangeArrowheads="1"/>
          </p:cNvSpPr>
          <p:nvPr/>
        </p:nvSpPr>
        <p:spPr bwMode="auto">
          <a:xfrm>
            <a:off x="1714480" y="1428736"/>
            <a:ext cx="6119813" cy="1675807"/>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lIns="252000" tIns="144000" bIns="144000">
            <a:spAutoFit/>
          </a:bodyPr>
          <a:lstStyle/>
          <a:p>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typedef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struct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u;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边的起始顶点</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v;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边的终止顶点</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w;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边的权值</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Edge;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边数组元素类型</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176132" name="Text Box 4"/>
          <p:cNvSpPr txBox="1">
            <a:spLocks noChangeArrowheads="1"/>
          </p:cNvSpPr>
          <p:nvPr/>
        </p:nvSpPr>
        <p:spPr bwMode="auto">
          <a:xfrm>
            <a:off x="1214414" y="3429000"/>
            <a:ext cx="7500990" cy="400110"/>
          </a:xfrm>
          <a:prstGeom prst="rect">
            <a:avLst/>
          </a:prstGeom>
          <a:noFill/>
          <a:ln w="9525">
            <a:noFill/>
            <a:miter lim="800000"/>
          </a:ln>
          <a:effectLst/>
        </p:spPr>
        <p:txBody>
          <a:bodyPr wrap="square">
            <a:spAutoFit/>
          </a:bodyPr>
          <a:lstStyle/>
          <a:p>
            <a:pPr>
              <a:spcBef>
                <a:spcPct val="50000"/>
              </a:spcBef>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从</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图的邻接矩阵</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中提取出边数组</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E</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，然后按边权值递增排序。 </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p:cNvSpPr>
            <a:spLocks noChangeArrowheads="1"/>
          </p:cNvSpPr>
          <p:nvPr/>
        </p:nvSpPr>
        <p:spPr bwMode="auto">
          <a:xfrm>
            <a:off x="0" y="1776413"/>
            <a:ext cx="9144000" cy="0"/>
          </a:xfrm>
          <a:prstGeom prst="rect">
            <a:avLst/>
          </a:prstGeom>
          <a:noFill/>
          <a:ln w="9525">
            <a:noFill/>
            <a:miter lim="800000"/>
          </a:ln>
          <a:effectLst/>
        </p:spPr>
        <p:txBody>
          <a:bodyPr wrap="none" anchor="ctr">
            <a:spAutoFit/>
          </a:bodyPr>
          <a:lstStyle/>
          <a:p>
            <a:endParaRPr lang="zh-CN" altLang="en-US"/>
          </a:p>
        </p:txBody>
      </p:sp>
      <p:sp>
        <p:nvSpPr>
          <p:cNvPr id="177159" name="Text Box 7"/>
          <p:cNvSpPr txBox="1">
            <a:spLocks noChangeArrowheads="1"/>
          </p:cNvSpPr>
          <p:nvPr/>
        </p:nvSpPr>
        <p:spPr bwMode="auto">
          <a:xfrm>
            <a:off x="2214546" y="5929330"/>
            <a:ext cx="2160588" cy="396875"/>
          </a:xfrm>
          <a:prstGeom prst="rect">
            <a:avLst/>
          </a:prstGeom>
          <a:noFill/>
          <a:ln w="9525">
            <a:noFill/>
            <a:miter lim="800000"/>
          </a:ln>
          <a:effectLst/>
        </p:spPr>
        <p:txBody>
          <a:bodyPr>
            <a:spAutoFit/>
          </a:bodyPr>
          <a:lstStyle/>
          <a:p>
            <a:pPr>
              <a:spcBef>
                <a:spcPct val="50000"/>
              </a:spcBef>
            </a:pPr>
            <a:r>
              <a:rPr lang="zh-CN" altLang="en-US" sz="2000">
                <a:solidFill>
                  <a:srgbClr val="0000FF"/>
                </a:solidFill>
                <a:latin typeface="楷体" panose="02010609060101010101" pitchFamily="49" charset="-122"/>
                <a:ea typeface="楷体" panose="02010609060101010101" pitchFamily="49" charset="-122"/>
              </a:rPr>
              <a:t>构造最小生成树</a:t>
            </a:r>
            <a:endParaRPr lang="zh-CN" altLang="en-US" sz="2000">
              <a:solidFill>
                <a:srgbClr val="0000FF"/>
              </a:solidFill>
              <a:latin typeface="楷体" panose="02010609060101010101" pitchFamily="49" charset="-122"/>
              <a:ea typeface="楷体" panose="02010609060101010101" pitchFamily="49" charset="-122"/>
            </a:endParaRPr>
          </a:p>
        </p:txBody>
      </p:sp>
      <p:grpSp>
        <p:nvGrpSpPr>
          <p:cNvPr id="9" name="组合 8"/>
          <p:cNvGrpSpPr/>
          <p:nvPr/>
        </p:nvGrpSpPr>
        <p:grpSpPr>
          <a:xfrm>
            <a:off x="1928794" y="285728"/>
            <a:ext cx="3286148" cy="2214578"/>
            <a:chOff x="1928794" y="928670"/>
            <a:chExt cx="3286148" cy="2214578"/>
          </a:xfrm>
        </p:grpSpPr>
        <p:sp>
          <p:nvSpPr>
            <p:cNvPr id="10" name="椭圆 9"/>
            <p:cNvSpPr/>
            <p:nvPr/>
          </p:nvSpPr>
          <p:spPr>
            <a:xfrm>
              <a:off x="2786050" y="92867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0</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192879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1</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2786050" y="271462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2</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478631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4</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371474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3</a:t>
              </a:r>
              <a:endParaRPr lang="zh-CN" altLang="en-US" sz="2000" dirty="0">
                <a:solidFill>
                  <a:srgbClr val="0000FF"/>
                </a:solidFill>
                <a:latin typeface="Consolas" panose="020B0609020204030204" pitchFamily="49" charset="0"/>
                <a:cs typeface="Consolas" panose="020B0609020204030204" pitchFamily="49" charset="0"/>
              </a:endParaRPr>
            </a:p>
          </p:txBody>
        </p:sp>
        <p:cxnSp>
          <p:nvCxnSpPr>
            <p:cNvPr id="15" name="直接连接符 14"/>
            <p:cNvCxnSpPr>
              <a:stCxn id="10" idx="3"/>
              <a:endCxn id="11" idx="7"/>
            </p:cNvCxnSpPr>
            <p:nvPr/>
          </p:nvCxnSpPr>
          <p:spPr>
            <a:xfrm rot="5400000">
              <a:off x="2258932" y="1330246"/>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5"/>
              <a:endCxn id="12" idx="1"/>
            </p:cNvCxnSpPr>
            <p:nvPr/>
          </p:nvCxnSpPr>
          <p:spPr>
            <a:xfrm rot="16200000" flipH="1">
              <a:off x="2294651" y="2223221"/>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4"/>
              <a:endCxn id="12" idx="0"/>
            </p:cNvCxnSpPr>
            <p:nvPr/>
          </p:nvCxnSpPr>
          <p:spPr>
            <a:xfrm rot="5400000">
              <a:off x="2321703" y="2035959"/>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5"/>
              <a:endCxn id="14" idx="1"/>
            </p:cNvCxnSpPr>
            <p:nvPr/>
          </p:nvCxnSpPr>
          <p:spPr>
            <a:xfrm rot="16200000" flipH="1">
              <a:off x="3151907" y="1294527"/>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4" idx="3"/>
              <a:endCxn id="12" idx="7"/>
            </p:cNvCxnSpPr>
            <p:nvPr/>
          </p:nvCxnSpPr>
          <p:spPr>
            <a:xfrm rot="5400000">
              <a:off x="3187626" y="2187502"/>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6"/>
              <a:endCxn id="13" idx="2"/>
            </p:cNvCxnSpPr>
            <p:nvPr/>
          </p:nvCxnSpPr>
          <p:spPr>
            <a:xfrm>
              <a:off x="4143372" y="2071678"/>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0" idx="6"/>
              <a:endCxn id="13" idx="1"/>
            </p:cNvCxnSpPr>
            <p:nvPr/>
          </p:nvCxnSpPr>
          <p:spPr>
            <a:xfrm>
              <a:off x="3214678" y="1142984"/>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2" idx="6"/>
              <a:endCxn id="13" idx="3"/>
            </p:cNvCxnSpPr>
            <p:nvPr/>
          </p:nvCxnSpPr>
          <p:spPr>
            <a:xfrm flipV="1">
              <a:off x="3214678" y="2223221"/>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85984" y="1345156"/>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1</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sp>
          <p:nvSpPr>
            <p:cNvPr id="24" name="TextBox 23"/>
            <p:cNvSpPr txBox="1"/>
            <p:nvPr/>
          </p:nvSpPr>
          <p:spPr>
            <a:xfrm>
              <a:off x="2285984" y="2357430"/>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2</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sp>
          <p:nvSpPr>
            <p:cNvPr id="25" name="TextBox 24"/>
            <p:cNvSpPr txBox="1"/>
            <p:nvPr/>
          </p:nvSpPr>
          <p:spPr>
            <a:xfrm>
              <a:off x="2714612" y="1845222"/>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3</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sp>
          <p:nvSpPr>
            <p:cNvPr id="26" name="TextBox 25"/>
            <p:cNvSpPr txBox="1"/>
            <p:nvPr/>
          </p:nvSpPr>
          <p:spPr>
            <a:xfrm>
              <a:off x="3214678" y="2202412"/>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5</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sp>
          <p:nvSpPr>
            <p:cNvPr id="27" name="TextBox 26"/>
            <p:cNvSpPr txBox="1"/>
            <p:nvPr/>
          </p:nvSpPr>
          <p:spPr>
            <a:xfrm>
              <a:off x="3143240" y="1428736"/>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4</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sp>
          <p:nvSpPr>
            <p:cNvPr id="28" name="TextBox 27"/>
            <p:cNvSpPr txBox="1"/>
            <p:nvPr/>
          </p:nvSpPr>
          <p:spPr>
            <a:xfrm>
              <a:off x="4214810" y="1714488"/>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6</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sp>
          <p:nvSpPr>
            <p:cNvPr id="29" name="TextBox 28"/>
            <p:cNvSpPr txBox="1"/>
            <p:nvPr/>
          </p:nvSpPr>
          <p:spPr>
            <a:xfrm>
              <a:off x="4000496" y="2559602"/>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8</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sp>
          <p:nvSpPr>
            <p:cNvPr id="30" name="TextBox 29"/>
            <p:cNvSpPr txBox="1"/>
            <p:nvPr/>
          </p:nvSpPr>
          <p:spPr>
            <a:xfrm>
              <a:off x="4000496" y="1214422"/>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7</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grpSp>
      <p:grpSp>
        <p:nvGrpSpPr>
          <p:cNvPr id="62" name="组合 61"/>
          <p:cNvGrpSpPr/>
          <p:nvPr/>
        </p:nvGrpSpPr>
        <p:grpSpPr>
          <a:xfrm>
            <a:off x="2285984" y="3683734"/>
            <a:ext cx="562837" cy="625608"/>
            <a:chOff x="2285984" y="3683734"/>
            <a:chExt cx="562837" cy="625608"/>
          </a:xfrm>
        </p:grpSpPr>
        <p:cxnSp>
          <p:nvCxnSpPr>
            <p:cNvPr id="37" name="直接连接符 36"/>
            <p:cNvCxnSpPr/>
            <p:nvPr/>
          </p:nvCxnSpPr>
          <p:spPr>
            <a:xfrm rot="5400000">
              <a:off x="2258932" y="3719453"/>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285984" y="3734363"/>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1</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grpSp>
      <p:grpSp>
        <p:nvGrpSpPr>
          <p:cNvPr id="64" name="组合 63"/>
          <p:cNvGrpSpPr/>
          <p:nvPr/>
        </p:nvGrpSpPr>
        <p:grpSpPr>
          <a:xfrm>
            <a:off x="2285984" y="4612428"/>
            <a:ext cx="562837" cy="554170"/>
            <a:chOff x="2285984" y="4612428"/>
            <a:chExt cx="562837" cy="554170"/>
          </a:xfrm>
        </p:grpSpPr>
        <p:cxnSp>
          <p:nvCxnSpPr>
            <p:cNvPr id="38" name="直接连接符 37"/>
            <p:cNvCxnSpPr/>
            <p:nvPr/>
          </p:nvCxnSpPr>
          <p:spPr>
            <a:xfrm rot="16200000" flipH="1">
              <a:off x="2294651" y="4612428"/>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285984" y="4746637"/>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2</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grpSp>
      <p:grpSp>
        <p:nvGrpSpPr>
          <p:cNvPr id="66" name="组合 65"/>
          <p:cNvGrpSpPr/>
          <p:nvPr/>
        </p:nvGrpSpPr>
        <p:grpSpPr>
          <a:xfrm>
            <a:off x="2714612" y="3747299"/>
            <a:ext cx="428628" cy="1357322"/>
            <a:chOff x="2714612" y="3747299"/>
            <a:chExt cx="428628" cy="1357322"/>
          </a:xfrm>
        </p:grpSpPr>
        <p:cxnSp>
          <p:nvCxnSpPr>
            <p:cNvPr id="39" name="直接连接符 38"/>
            <p:cNvCxnSpPr/>
            <p:nvPr/>
          </p:nvCxnSpPr>
          <p:spPr>
            <a:xfrm rot="5400000">
              <a:off x="2321703" y="4425166"/>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14612" y="4234429"/>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3</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grpSp>
      <p:grpSp>
        <p:nvGrpSpPr>
          <p:cNvPr id="67" name="组合 66"/>
          <p:cNvGrpSpPr/>
          <p:nvPr/>
        </p:nvGrpSpPr>
        <p:grpSpPr>
          <a:xfrm>
            <a:off x="3143240" y="3683734"/>
            <a:ext cx="634275" cy="625608"/>
            <a:chOff x="3143240" y="3683734"/>
            <a:chExt cx="634275" cy="625608"/>
          </a:xfrm>
        </p:grpSpPr>
        <p:cxnSp>
          <p:nvCxnSpPr>
            <p:cNvPr id="40" name="直接连接符 39"/>
            <p:cNvCxnSpPr/>
            <p:nvPr/>
          </p:nvCxnSpPr>
          <p:spPr>
            <a:xfrm rot="16200000" flipH="1">
              <a:off x="3151907" y="3683734"/>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143240" y="3916924"/>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4</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grpSp>
      <p:grpSp>
        <p:nvGrpSpPr>
          <p:cNvPr id="69" name="组合 68"/>
          <p:cNvGrpSpPr/>
          <p:nvPr/>
        </p:nvGrpSpPr>
        <p:grpSpPr>
          <a:xfrm>
            <a:off x="4143372" y="4103695"/>
            <a:ext cx="642942" cy="369332"/>
            <a:chOff x="4143372" y="4103695"/>
            <a:chExt cx="642942" cy="369332"/>
          </a:xfrm>
        </p:grpSpPr>
        <p:cxnSp>
          <p:nvCxnSpPr>
            <p:cNvPr id="42" name="直接连接符 41"/>
            <p:cNvCxnSpPr/>
            <p:nvPr/>
          </p:nvCxnSpPr>
          <p:spPr>
            <a:xfrm>
              <a:off x="4143372" y="4460885"/>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214810" y="4103695"/>
              <a:ext cx="428628" cy="369332"/>
            </a:xfrm>
            <a:prstGeom prst="rect">
              <a:avLst/>
            </a:prstGeom>
            <a:noFill/>
          </p:spPr>
          <p:txBody>
            <a:bodyPr wrap="square" rtlCol="0">
              <a:spAutoFit/>
            </a:bodyPr>
            <a:lstStyle/>
            <a:p>
              <a:r>
                <a:rPr lang="en-US" altLang="zh-CN" sz="1800" smtClean="0">
                  <a:solidFill>
                    <a:schemeClr val="bg1">
                      <a:lumMod val="50000"/>
                    </a:schemeClr>
                  </a:solidFill>
                  <a:latin typeface="Consolas" panose="020B0609020204030204" pitchFamily="49" charset="0"/>
                  <a:cs typeface="Consolas" panose="020B0609020204030204" pitchFamily="49" charset="0"/>
                </a:rPr>
                <a:t>6</a:t>
              </a:r>
              <a:endParaRPr lang="zh-CN" altLang="en-US" sz="1800">
                <a:solidFill>
                  <a:schemeClr val="bg1">
                    <a:lumMod val="50000"/>
                  </a:schemeClr>
                </a:solidFill>
                <a:latin typeface="Consolas" panose="020B0609020204030204" pitchFamily="49" charset="0"/>
                <a:cs typeface="Consolas" panose="020B0609020204030204" pitchFamily="49" charset="0"/>
              </a:endParaRPr>
            </a:p>
          </p:txBody>
        </p:sp>
      </p:grpSp>
      <p:sp>
        <p:nvSpPr>
          <p:cNvPr id="54" name="下箭头 53"/>
          <p:cNvSpPr/>
          <p:nvPr/>
        </p:nvSpPr>
        <p:spPr>
          <a:xfrm>
            <a:off x="2928926" y="2714620"/>
            <a:ext cx="214314"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61" name="组合 60"/>
          <p:cNvGrpSpPr/>
          <p:nvPr/>
        </p:nvGrpSpPr>
        <p:grpSpPr>
          <a:xfrm>
            <a:off x="1551601" y="3202544"/>
            <a:ext cx="4014408" cy="2746789"/>
            <a:chOff x="1551601" y="3202544"/>
            <a:chExt cx="4014408" cy="2746789"/>
          </a:xfrm>
        </p:grpSpPr>
        <p:sp>
          <p:nvSpPr>
            <p:cNvPr id="32" name="椭圆 31"/>
            <p:cNvSpPr/>
            <p:nvPr/>
          </p:nvSpPr>
          <p:spPr>
            <a:xfrm>
              <a:off x="2786050" y="3317877"/>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0</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1928794" y="4246571"/>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1</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2786050" y="5103827"/>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2</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35" name="椭圆 34"/>
            <p:cNvSpPr/>
            <p:nvPr/>
          </p:nvSpPr>
          <p:spPr>
            <a:xfrm>
              <a:off x="4786314" y="4246571"/>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4</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3714744" y="4246571"/>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3</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55" name="TextBox 54"/>
            <p:cNvSpPr txBox="1"/>
            <p:nvPr/>
          </p:nvSpPr>
          <p:spPr>
            <a:xfrm>
              <a:off x="3143240" y="3202544"/>
              <a:ext cx="357190" cy="369332"/>
            </a:xfrm>
            <a:prstGeom prst="rect">
              <a:avLst/>
            </a:prstGeom>
            <a:noFill/>
          </p:spPr>
          <p:txBody>
            <a:bodyPr wrap="square" rtlCol="0">
              <a:spAutoFit/>
            </a:bodyPr>
            <a:lstStyle/>
            <a:p>
              <a:r>
                <a:rPr lang="en-US" altLang="zh-CN" sz="1800" smtClean="0">
                  <a:solidFill>
                    <a:srgbClr val="FF0000"/>
                  </a:solidFill>
                  <a:latin typeface="Consolas" panose="020B0609020204030204" pitchFamily="49" charset="0"/>
                  <a:cs typeface="Consolas" panose="020B0609020204030204" pitchFamily="49" charset="0"/>
                </a:rPr>
                <a:t>0</a:t>
              </a:r>
              <a:endParaRPr lang="zh-CN" altLang="en-US" sz="1800">
                <a:solidFill>
                  <a:srgbClr val="FF0000"/>
                </a:solidFill>
                <a:latin typeface="Consolas" panose="020B0609020204030204" pitchFamily="49" charset="0"/>
                <a:cs typeface="Consolas" panose="020B0609020204030204" pitchFamily="49" charset="0"/>
              </a:endParaRPr>
            </a:p>
          </p:txBody>
        </p:sp>
        <p:sp>
          <p:nvSpPr>
            <p:cNvPr id="56" name="TextBox 55"/>
            <p:cNvSpPr txBox="1"/>
            <p:nvPr/>
          </p:nvSpPr>
          <p:spPr>
            <a:xfrm>
              <a:off x="1551601" y="4286256"/>
              <a:ext cx="357190" cy="369332"/>
            </a:xfrm>
            <a:prstGeom prst="rect">
              <a:avLst/>
            </a:prstGeom>
            <a:noFill/>
          </p:spPr>
          <p:txBody>
            <a:bodyPr wrap="square" rtlCol="0">
              <a:spAutoFit/>
            </a:bodyPr>
            <a:lstStyle/>
            <a:p>
              <a:r>
                <a:rPr lang="en-US" altLang="zh-CN" sz="1800" smtClean="0">
                  <a:solidFill>
                    <a:srgbClr val="FF0000"/>
                  </a:solidFill>
                  <a:latin typeface="Consolas" panose="020B0609020204030204" pitchFamily="49" charset="0"/>
                  <a:cs typeface="Consolas" panose="020B0609020204030204" pitchFamily="49" charset="0"/>
                </a:rPr>
                <a:t>1</a:t>
              </a:r>
              <a:endParaRPr lang="zh-CN" altLang="en-US" sz="1800">
                <a:solidFill>
                  <a:srgbClr val="FF0000"/>
                </a:solidFill>
                <a:latin typeface="Consolas" panose="020B0609020204030204" pitchFamily="49" charset="0"/>
                <a:cs typeface="Consolas" panose="020B0609020204030204" pitchFamily="49" charset="0"/>
              </a:endParaRPr>
            </a:p>
          </p:txBody>
        </p:sp>
        <p:sp>
          <p:nvSpPr>
            <p:cNvPr id="57" name="TextBox 56"/>
            <p:cNvSpPr txBox="1"/>
            <p:nvPr/>
          </p:nvSpPr>
          <p:spPr>
            <a:xfrm>
              <a:off x="2831362" y="5580001"/>
              <a:ext cx="357190" cy="369332"/>
            </a:xfrm>
            <a:prstGeom prst="rect">
              <a:avLst/>
            </a:prstGeom>
            <a:noFill/>
          </p:spPr>
          <p:txBody>
            <a:bodyPr wrap="square" rtlCol="0">
              <a:spAutoFit/>
            </a:bodyPr>
            <a:lstStyle/>
            <a:p>
              <a:r>
                <a:rPr lang="en-US" altLang="zh-CN" sz="1800" smtClean="0">
                  <a:solidFill>
                    <a:srgbClr val="FF0000"/>
                  </a:solidFill>
                  <a:latin typeface="Consolas" panose="020B0609020204030204" pitchFamily="49" charset="0"/>
                  <a:cs typeface="Consolas" panose="020B0609020204030204" pitchFamily="49" charset="0"/>
                </a:rPr>
                <a:t>2</a:t>
              </a:r>
              <a:endParaRPr lang="zh-CN" altLang="en-US" sz="1800">
                <a:solidFill>
                  <a:srgbClr val="FF0000"/>
                </a:solidFill>
                <a:latin typeface="Consolas" panose="020B0609020204030204" pitchFamily="49" charset="0"/>
                <a:cs typeface="Consolas" panose="020B0609020204030204" pitchFamily="49" charset="0"/>
              </a:endParaRPr>
            </a:p>
          </p:txBody>
        </p:sp>
        <p:sp>
          <p:nvSpPr>
            <p:cNvPr id="58" name="TextBox 57"/>
            <p:cNvSpPr txBox="1"/>
            <p:nvPr/>
          </p:nvSpPr>
          <p:spPr>
            <a:xfrm>
              <a:off x="3786182" y="3837625"/>
              <a:ext cx="357190" cy="369332"/>
            </a:xfrm>
            <a:prstGeom prst="rect">
              <a:avLst/>
            </a:prstGeom>
            <a:noFill/>
          </p:spPr>
          <p:txBody>
            <a:bodyPr wrap="square" rtlCol="0">
              <a:spAutoFit/>
            </a:bodyPr>
            <a:lstStyle/>
            <a:p>
              <a:r>
                <a:rPr lang="en-US" altLang="zh-CN" sz="1800" smtClean="0">
                  <a:solidFill>
                    <a:srgbClr val="FF0000"/>
                  </a:solidFill>
                  <a:latin typeface="Consolas" panose="020B0609020204030204" pitchFamily="49" charset="0"/>
                  <a:cs typeface="Consolas" panose="020B0609020204030204" pitchFamily="49" charset="0"/>
                </a:rPr>
                <a:t>3</a:t>
              </a:r>
              <a:endParaRPr lang="zh-CN" altLang="en-US" sz="1800">
                <a:solidFill>
                  <a:srgbClr val="FF0000"/>
                </a:solidFill>
                <a:latin typeface="Consolas" panose="020B0609020204030204" pitchFamily="49" charset="0"/>
                <a:cs typeface="Consolas" panose="020B0609020204030204" pitchFamily="49" charset="0"/>
              </a:endParaRPr>
            </a:p>
          </p:txBody>
        </p:sp>
        <p:sp>
          <p:nvSpPr>
            <p:cNvPr id="59" name="TextBox 58"/>
            <p:cNvSpPr txBox="1"/>
            <p:nvPr/>
          </p:nvSpPr>
          <p:spPr>
            <a:xfrm>
              <a:off x="5208819" y="4261051"/>
              <a:ext cx="357190" cy="369332"/>
            </a:xfrm>
            <a:prstGeom prst="rect">
              <a:avLst/>
            </a:prstGeom>
            <a:noFill/>
          </p:spPr>
          <p:txBody>
            <a:bodyPr wrap="square" rtlCol="0">
              <a:spAutoFit/>
            </a:bodyPr>
            <a:lstStyle/>
            <a:p>
              <a:r>
                <a:rPr lang="en-US" altLang="zh-CN" sz="1800" smtClean="0">
                  <a:solidFill>
                    <a:srgbClr val="FF0000"/>
                  </a:solidFill>
                  <a:latin typeface="Consolas" panose="020B0609020204030204" pitchFamily="49" charset="0"/>
                  <a:cs typeface="Consolas" panose="020B0609020204030204" pitchFamily="49" charset="0"/>
                </a:rPr>
                <a:t>4</a:t>
              </a:r>
              <a:endParaRPr lang="zh-CN" altLang="en-US" sz="1800">
                <a:solidFill>
                  <a:srgbClr val="FF0000"/>
                </a:solidFill>
                <a:latin typeface="Consolas" panose="020B0609020204030204" pitchFamily="49" charset="0"/>
                <a:cs typeface="Consolas" panose="020B0609020204030204" pitchFamily="49" charset="0"/>
              </a:endParaRPr>
            </a:p>
          </p:txBody>
        </p:sp>
      </p:grpSp>
      <p:sp>
        <p:nvSpPr>
          <p:cNvPr id="60" name="TextBox 59"/>
          <p:cNvSpPr txBox="1"/>
          <p:nvPr/>
        </p:nvSpPr>
        <p:spPr>
          <a:xfrm>
            <a:off x="5286380" y="4274114"/>
            <a:ext cx="357190" cy="369332"/>
          </a:xfrm>
          <a:prstGeom prst="rect">
            <a:avLst/>
          </a:prstGeom>
          <a:solidFill>
            <a:schemeClr val="bg1"/>
          </a:solidFill>
        </p:spPr>
        <p:txBody>
          <a:bodyPr wrap="square" rtlCol="0">
            <a:spAutoFit/>
          </a:bodyPr>
          <a:lstStyle/>
          <a:p>
            <a:r>
              <a:rPr lang="en-US" altLang="zh-CN" sz="1800" smtClean="0">
                <a:solidFill>
                  <a:srgbClr val="FF0000"/>
                </a:solidFill>
                <a:latin typeface="Consolas" panose="020B0609020204030204" pitchFamily="49" charset="0"/>
                <a:cs typeface="Consolas" panose="020B0609020204030204" pitchFamily="49" charset="0"/>
              </a:rPr>
              <a:t>0</a:t>
            </a:r>
            <a:endParaRPr lang="zh-CN" altLang="en-US" sz="1800">
              <a:solidFill>
                <a:srgbClr val="FF0000"/>
              </a:solidFill>
              <a:latin typeface="Consolas" panose="020B0609020204030204" pitchFamily="49" charset="0"/>
              <a:cs typeface="Consolas" panose="020B0609020204030204" pitchFamily="49" charset="0"/>
            </a:endParaRPr>
          </a:p>
        </p:txBody>
      </p:sp>
      <p:sp>
        <p:nvSpPr>
          <p:cNvPr id="63" name="TextBox 62"/>
          <p:cNvSpPr txBox="1"/>
          <p:nvPr/>
        </p:nvSpPr>
        <p:spPr>
          <a:xfrm>
            <a:off x="1538538" y="4286256"/>
            <a:ext cx="357190" cy="369332"/>
          </a:xfrm>
          <a:prstGeom prst="rect">
            <a:avLst/>
          </a:prstGeom>
          <a:solidFill>
            <a:schemeClr val="bg1"/>
          </a:solidFill>
        </p:spPr>
        <p:txBody>
          <a:bodyPr wrap="square" rtlCol="0">
            <a:spAutoFit/>
          </a:bodyPr>
          <a:lstStyle/>
          <a:p>
            <a:r>
              <a:rPr lang="en-US" altLang="zh-CN" sz="1800" smtClean="0">
                <a:solidFill>
                  <a:srgbClr val="FF0000"/>
                </a:solidFill>
                <a:latin typeface="Consolas" panose="020B0609020204030204" pitchFamily="49" charset="0"/>
                <a:cs typeface="Consolas" panose="020B0609020204030204" pitchFamily="49" charset="0"/>
              </a:rPr>
              <a:t>0</a:t>
            </a:r>
            <a:endParaRPr lang="zh-CN" altLang="en-US" sz="1800">
              <a:solidFill>
                <a:srgbClr val="FF0000"/>
              </a:solidFill>
              <a:latin typeface="Consolas" panose="020B0609020204030204" pitchFamily="49" charset="0"/>
              <a:cs typeface="Consolas" panose="020B0609020204030204" pitchFamily="49" charset="0"/>
            </a:endParaRPr>
          </a:p>
        </p:txBody>
      </p:sp>
      <p:sp>
        <p:nvSpPr>
          <p:cNvPr id="65" name="TextBox 64"/>
          <p:cNvSpPr txBox="1"/>
          <p:nvPr/>
        </p:nvSpPr>
        <p:spPr>
          <a:xfrm>
            <a:off x="2844425" y="5572140"/>
            <a:ext cx="357190" cy="369332"/>
          </a:xfrm>
          <a:prstGeom prst="rect">
            <a:avLst/>
          </a:prstGeom>
          <a:solidFill>
            <a:schemeClr val="bg1"/>
          </a:solidFill>
        </p:spPr>
        <p:txBody>
          <a:bodyPr wrap="square" rtlCol="0">
            <a:spAutoFit/>
          </a:bodyPr>
          <a:lstStyle/>
          <a:p>
            <a:r>
              <a:rPr lang="en-US" altLang="zh-CN" sz="1800" smtClean="0">
                <a:solidFill>
                  <a:srgbClr val="FF0000"/>
                </a:solidFill>
                <a:latin typeface="Consolas" panose="020B0609020204030204" pitchFamily="49" charset="0"/>
                <a:cs typeface="Consolas" panose="020B0609020204030204" pitchFamily="49" charset="0"/>
              </a:rPr>
              <a:t>0</a:t>
            </a:r>
            <a:endParaRPr lang="zh-CN" altLang="en-US" sz="1800">
              <a:solidFill>
                <a:srgbClr val="FF0000"/>
              </a:solidFill>
              <a:latin typeface="Consolas" panose="020B0609020204030204" pitchFamily="49" charset="0"/>
              <a:cs typeface="Consolas" panose="020B0609020204030204" pitchFamily="49" charset="0"/>
            </a:endParaRPr>
          </a:p>
        </p:txBody>
      </p:sp>
      <p:sp>
        <p:nvSpPr>
          <p:cNvPr id="68" name="TextBox 67"/>
          <p:cNvSpPr txBox="1"/>
          <p:nvPr/>
        </p:nvSpPr>
        <p:spPr>
          <a:xfrm>
            <a:off x="3766179" y="3831502"/>
            <a:ext cx="357190" cy="369332"/>
          </a:xfrm>
          <a:prstGeom prst="rect">
            <a:avLst/>
          </a:prstGeom>
          <a:solidFill>
            <a:schemeClr val="bg1"/>
          </a:solidFill>
        </p:spPr>
        <p:txBody>
          <a:bodyPr wrap="square" rtlCol="0">
            <a:spAutoFit/>
          </a:bodyPr>
          <a:lstStyle/>
          <a:p>
            <a:r>
              <a:rPr lang="en-US" altLang="zh-CN" sz="1800" smtClean="0">
                <a:solidFill>
                  <a:srgbClr val="FF0000"/>
                </a:solidFill>
                <a:latin typeface="Consolas" panose="020B0609020204030204" pitchFamily="49" charset="0"/>
                <a:cs typeface="Consolas" panose="020B0609020204030204" pitchFamily="49" charset="0"/>
              </a:rPr>
              <a:t>0</a:t>
            </a:r>
            <a:endParaRPr lang="zh-CN" altLang="en-US" sz="1800">
              <a:solidFill>
                <a:srgbClr val="FF0000"/>
              </a:solidFill>
              <a:latin typeface="Consolas" panose="020B0609020204030204" pitchFamily="49" charset="0"/>
              <a:cs typeface="Consolas" panose="020B0609020204030204" pitchFamily="49" charset="0"/>
            </a:endParaRPr>
          </a:p>
        </p:txBody>
      </p:sp>
      <p:sp>
        <p:nvSpPr>
          <p:cNvPr id="70" name="TextBox 69"/>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childTnLst>
                                </p:cTn>
                              </p:par>
                            </p:childTnLst>
                          </p:cTn>
                        </p:par>
                        <p:par>
                          <p:cTn id="30" fill="hold">
                            <p:stCondLst>
                              <p:cond delay="0"/>
                            </p:stCondLst>
                            <p:childTnLst>
                              <p:par>
                                <p:cTn id="31" presetID="26" presetClass="emph" presetSubtype="0" fill="hold" nodeType="afterEffect">
                                  <p:stCondLst>
                                    <p:cond delay="0"/>
                                  </p:stCondLst>
                                  <p:childTnLst>
                                    <p:animEffect transition="out" filter="fade">
                                      <p:cBhvr>
                                        <p:cTn id="32" dur="500" tmFilter="0, 0; .2, .5; .8, .5; 1, 0"/>
                                        <p:tgtEl>
                                          <p:spTgt spid="66"/>
                                        </p:tgtEl>
                                      </p:cBhvr>
                                    </p:animEffect>
                                    <p:animScale>
                                      <p:cBhvr>
                                        <p:cTn id="33" dur="250" autoRev="1" fill="hold"/>
                                        <p:tgtEl>
                                          <p:spTgt spid="66"/>
                                        </p:tgtEl>
                                      </p:cBhvr>
                                      <p:by x="105000" y="105000"/>
                                    </p:animScale>
                                  </p:childTnLst>
                                </p:cTn>
                              </p:par>
                            </p:childTnLst>
                          </p:cTn>
                        </p:par>
                        <p:par>
                          <p:cTn id="34" fill="hold">
                            <p:stCondLst>
                              <p:cond delay="500"/>
                            </p:stCondLst>
                            <p:childTnLst>
                              <p:par>
                                <p:cTn id="35" presetID="22" presetClass="exit" presetSubtype="4" fill="hold" nodeType="afterEffect">
                                  <p:stCondLst>
                                    <p:cond delay="0"/>
                                  </p:stCondLst>
                                  <p:childTnLst>
                                    <p:animEffect transition="out" filter="wipe(down)">
                                      <p:cBhvr>
                                        <p:cTn id="36" dur="500"/>
                                        <p:tgtEl>
                                          <p:spTgt spid="66"/>
                                        </p:tgtEl>
                                      </p:cBhvr>
                                    </p:animEffect>
                                    <p:set>
                                      <p:cBhvr>
                                        <p:cTn id="37" dur="1" fill="hold">
                                          <p:stCondLst>
                                            <p:cond delay="499"/>
                                          </p:stCondLst>
                                        </p:cTn>
                                        <p:tgtEl>
                                          <p:spTgt spid="6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0"/>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177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p:bldP spid="54" grpId="0" animBg="1"/>
      <p:bldP spid="60" grpId="0" animBg="1"/>
      <p:bldP spid="63" grpId="0" animBg="1"/>
      <p:bldP spid="65" grpId="0" animBg="1"/>
      <p:bldP spid="6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2786050" y="285728"/>
            <a:ext cx="3749671" cy="584775"/>
          </a:xfrm>
          <a:prstGeom prst="rect">
            <a:avLst/>
          </a:prstGeom>
          <a:noFill/>
          <a:ln w="9525">
            <a:noFill/>
            <a:miter lim="800000"/>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7.6  </a:t>
            </a:r>
            <a:r>
              <a:rPr lang="zh-CN" altLang="en-US"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拓 扑 排 序</a:t>
            </a:r>
            <a:endParaRPr lang="zh-CN" altLang="en-US"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195587" name="Text Box 3"/>
          <p:cNvSpPr txBox="1">
            <a:spLocks noChangeArrowheads="1"/>
          </p:cNvSpPr>
          <p:nvPr/>
        </p:nvSpPr>
        <p:spPr bwMode="auto">
          <a:xfrm>
            <a:off x="1181106" y="1442193"/>
            <a:ext cx="7748612" cy="3272691"/>
          </a:xfrm>
          <a:prstGeom prst="rect">
            <a:avLst/>
          </a:prstGeom>
          <a:noFill/>
          <a:ln w="9525">
            <a:noFill/>
            <a:miter lim="800000"/>
          </a:ln>
          <a:effectLst/>
        </p:spPr>
        <p:txBody>
          <a:bodyPr wrap="square">
            <a:spAutoFit/>
          </a:bodyPr>
          <a:lstStyle/>
          <a:p>
            <a:pPr marL="457200" indent="-457200">
              <a:lnSpc>
                <a:spcPts val="3200"/>
              </a:lnSpc>
              <a:spcBef>
                <a:spcPts val="12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G=(</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V,E</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是一个具有</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个顶点的有向图，图中用顶点表示活动，用边表示活动之间的优先关系，这样的有向图称为用顶点表示活动的网，简称</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AOV</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Activity On vertex Network</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）网。</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该</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网中顶点序列</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称为一个拓扑序列，当且仅当该顶点序列满足下列条件：若</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j</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&gt;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是图中的边（即从顶点</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j</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有一条路径），则在序列中顶点</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必须排在顶点</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j</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之前。</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一个有向图中找一个拓扑序列的过程称为拓扑排序。</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1000100" y="71414"/>
            <a:ext cx="7964513" cy="822597"/>
          </a:xfrm>
          <a:prstGeom prst="rect">
            <a:avLst/>
          </a:prstGeom>
          <a:noFill/>
          <a:ln w="9525">
            <a:noFill/>
            <a:miter lim="800000"/>
          </a:ln>
          <a:effectLst/>
        </p:spPr>
        <p:txBody>
          <a:bodyPr wrap="square">
            <a:spAutoFit/>
          </a:bodyPr>
          <a:lstStyle/>
          <a:p>
            <a:pPr>
              <a:lnSpc>
                <a:spcPts val="3000"/>
              </a:lnSpc>
              <a:spcBef>
                <a:spcPts val="0"/>
              </a:spcBef>
            </a:pPr>
            <a:r>
              <a:rPr lang="zh-CN" altLang="en-US" sz="2000" dirty="0">
                <a:solidFill>
                  <a:srgbClr val="0000FF"/>
                </a:solidFill>
                <a:ea typeface="楷体" panose="02010609060101010101" pitchFamily="49" charset="-122"/>
                <a:cs typeface="Times New Roman" panose="02020603050405020304" pitchFamily="18" charset="0"/>
              </a:rPr>
              <a:t>　　</a:t>
            </a:r>
            <a:r>
              <a:rPr lang="zh-CN" altLang="en-US" sz="2000" dirty="0">
                <a:solidFill>
                  <a:schemeClr val="tx1"/>
                </a:solidFill>
                <a:ea typeface="楷体" panose="02010609060101010101" pitchFamily="49" charset="-122"/>
                <a:cs typeface="Times New Roman" panose="02020603050405020304" pitchFamily="18" charset="0"/>
              </a:rPr>
              <a:t>例如，计算机专业的学生必须完成一系列规定的基础课和专业课才能毕业，假设这些课程的名称与相应编号如下表所示。</a:t>
            </a:r>
            <a:endParaRPr lang="zh-CN" altLang="en-US" sz="2000" dirty="0">
              <a:solidFill>
                <a:schemeClr val="tx1"/>
              </a:solidFill>
              <a:ea typeface="楷体" panose="02010609060101010101" pitchFamily="49" charset="-122"/>
              <a:cs typeface="Times New Roman" panose="02020603050405020304" pitchFamily="18" charset="0"/>
            </a:endParaRPr>
          </a:p>
        </p:txBody>
      </p:sp>
      <p:graphicFrame>
        <p:nvGraphicFramePr>
          <p:cNvPr id="196763" name="Group 155"/>
          <p:cNvGraphicFramePr>
            <a:graphicFrameLocks noGrp="1"/>
          </p:cNvGraphicFramePr>
          <p:nvPr/>
        </p:nvGraphicFramePr>
        <p:xfrm>
          <a:off x="1428728" y="1071546"/>
          <a:ext cx="7215238" cy="2712720"/>
        </p:xfrm>
        <a:graphic>
          <a:graphicData uri="http://schemas.openxmlformats.org/drawingml/2006/table">
            <a:tbl>
              <a:tblPr>
                <a:tableStyleId>{775DCB02-9BB8-47FD-8907-85C794F793BA}</a:tableStyleId>
              </a:tblPr>
              <a:tblGrid>
                <a:gridCol w="2138973"/>
                <a:gridCol w="2753621"/>
                <a:gridCol w="2322644"/>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dirty="0" smtClean="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rPr>
                        <a:t>课程编号</a:t>
                      </a:r>
                      <a:endParaRPr kumimoji="0" lang="zh-CN" altLang="en-US" sz="1800" b="1" i="0" u="none" strike="noStrike" cap="none" normalizeH="0" baseline="0" dirty="0" smtClean="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dirty="0" smtClean="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rPr>
                        <a:t>课程名称</a:t>
                      </a:r>
                      <a:endParaRPr kumimoji="0" lang="zh-CN" altLang="en-US" sz="1800" b="1" i="0" u="none" strike="noStrike" cap="none" normalizeH="0" baseline="0" dirty="0" smtClean="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dirty="0" smtClean="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rPr>
                        <a:t>先修课程</a:t>
                      </a:r>
                      <a:endParaRPr kumimoji="0" lang="zh-CN" altLang="en-US" sz="1800" b="1" i="0" u="none" strike="noStrike" cap="none" normalizeH="0" baseline="0" dirty="0" smtClean="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高等数学</a:t>
                      </a:r>
                      <a:endParaRPr kumimoji="0" lang="zh-CN" altLang="en-US"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无</a:t>
                      </a:r>
                      <a:endParaRPr kumimoji="0" lang="zh-CN" altLang="en-US"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2</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程序设计</a:t>
                      </a:r>
                      <a:endParaRPr kumimoji="0" lang="zh-CN" altLang="en-US"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无</a:t>
                      </a:r>
                      <a:endParaRPr kumimoji="0" lang="zh-CN" altLang="en-US"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3</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离散数学</a:t>
                      </a:r>
                      <a:endParaRPr kumimoji="0" lang="zh-CN" altLang="en-US"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4</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数据结构</a:t>
                      </a:r>
                      <a:endParaRPr kumimoji="0" lang="zh-CN" altLang="en-US"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2</a:t>
                      </a:r>
                      <a:r>
                        <a:rPr kumimoji="0" lang="zh-CN" altLang="en-US"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3</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编译原理</a:t>
                      </a:r>
                      <a:endParaRPr kumimoji="0" lang="zh-CN" altLang="en-US"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2</a:t>
                      </a:r>
                      <a:r>
                        <a:rPr kumimoji="0" lang="zh-CN" altLang="en-US" sz="1600" b="1"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1600" b="1" u="none" strike="noStrike" cap="none" normalizeH="0" baseline="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4</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操作系统</a:t>
                      </a:r>
                      <a:endParaRPr kumimoji="0" lang="zh-CN" altLang="en-US"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4</a:t>
                      </a:r>
                      <a:r>
                        <a:rPr kumimoji="0" lang="zh-CN" altLang="en-US" sz="1600" b="1"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kumimoji="0" lang="en-US" altLang="zh-CN" sz="1600" b="1" u="none" strike="noStrike" cap="none" normalizeH="0" baseline="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7</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7</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计算机组成原理</a:t>
                      </a:r>
                      <a:endParaRPr kumimoji="0" lang="zh-CN" altLang="en-US" sz="16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en-US" altLang="zh-CN" sz="1600" b="1" u="none" strike="noStrike" cap="none" normalizeH="0" baseline="-3000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2</a:t>
                      </a:r>
                      <a:endParaRPr kumimoji="0" lang="en-US" altLang="zh-CN" sz="16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r>
            </a:tbl>
          </a:graphicData>
        </a:graphic>
      </p:graphicFrame>
      <p:sp>
        <p:nvSpPr>
          <p:cNvPr id="196765" name="Rectangle 157"/>
          <p:cNvSpPr>
            <a:spLocks noChangeArrowheads="1"/>
          </p:cNvSpPr>
          <p:nvPr/>
        </p:nvSpPr>
        <p:spPr bwMode="auto">
          <a:xfrm>
            <a:off x="0" y="2995613"/>
            <a:ext cx="9144000" cy="0"/>
          </a:xfrm>
          <a:prstGeom prst="rect">
            <a:avLst/>
          </a:prstGeom>
          <a:noFill/>
          <a:ln w="9525">
            <a:noFill/>
            <a:miter lim="800000"/>
          </a:ln>
          <a:effectLst/>
        </p:spPr>
        <p:txBody>
          <a:bodyPr wrap="none" anchor="ctr">
            <a:spAutoFit/>
          </a:bodyPr>
          <a:lstStyle/>
          <a:p>
            <a:endParaRPr lang="zh-CN" altLang="en-US"/>
          </a:p>
        </p:txBody>
      </p:sp>
      <p:grpSp>
        <p:nvGrpSpPr>
          <p:cNvPr id="32" name="组合 31"/>
          <p:cNvGrpSpPr/>
          <p:nvPr/>
        </p:nvGrpSpPr>
        <p:grpSpPr>
          <a:xfrm>
            <a:off x="3071802" y="4000504"/>
            <a:ext cx="4000528" cy="2571768"/>
            <a:chOff x="2500298" y="4143380"/>
            <a:chExt cx="4000528" cy="2571768"/>
          </a:xfrm>
        </p:grpSpPr>
        <p:sp>
          <p:nvSpPr>
            <p:cNvPr id="8" name="椭圆 7"/>
            <p:cNvSpPr/>
            <p:nvPr/>
          </p:nvSpPr>
          <p:spPr>
            <a:xfrm>
              <a:off x="2500298"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1</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3428992"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3</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286248"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4</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4500562" y="492919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6</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6072198" y="621508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5</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3357554" y="621508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2</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3929058" y="557214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7</a:t>
              </a:r>
              <a:endParaRPr lang="zh-CN" altLang="en-US" sz="1800" baseline="-25000">
                <a:solidFill>
                  <a:srgbClr val="0000FF"/>
                </a:solidFill>
                <a:latin typeface="Consolas" panose="020B0609020204030204" pitchFamily="49" charset="0"/>
                <a:cs typeface="Consolas" panose="020B0609020204030204" pitchFamily="49" charset="0"/>
              </a:endParaRPr>
            </a:p>
          </p:txBody>
        </p:sp>
        <p:cxnSp>
          <p:nvCxnSpPr>
            <p:cNvPr id="16" name="直接箭头连接符 15"/>
            <p:cNvCxnSpPr>
              <a:stCxn id="8" idx="6"/>
              <a:endCxn id="9" idx="2"/>
            </p:cNvCxnSpPr>
            <p:nvPr/>
          </p:nvCxnSpPr>
          <p:spPr>
            <a:xfrm>
              <a:off x="2928926" y="4393413"/>
              <a:ext cx="50006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6"/>
              <a:endCxn id="10" idx="2"/>
            </p:cNvCxnSpPr>
            <p:nvPr/>
          </p:nvCxnSpPr>
          <p:spPr>
            <a:xfrm>
              <a:off x="3857620" y="4393413"/>
              <a:ext cx="428628"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0"/>
            </p:cNvCxnSpPr>
            <p:nvPr/>
          </p:nvCxnSpPr>
          <p:spPr>
            <a:xfrm rot="16200000" flipH="1">
              <a:off x="4536281" y="4750603"/>
              <a:ext cx="285752" cy="7143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7"/>
              <a:endCxn id="14" idx="3"/>
            </p:cNvCxnSpPr>
            <p:nvPr/>
          </p:nvCxnSpPr>
          <p:spPr>
            <a:xfrm rot="5400000" flipH="1" flipV="1">
              <a:off x="3712949" y="6009435"/>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7"/>
              <a:endCxn id="11" idx="3"/>
            </p:cNvCxnSpPr>
            <p:nvPr/>
          </p:nvCxnSpPr>
          <p:spPr>
            <a:xfrm rot="5400000" flipH="1" flipV="1">
              <a:off x="4284453" y="5366493"/>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3" idx="6"/>
              <a:endCxn id="12" idx="2"/>
            </p:cNvCxnSpPr>
            <p:nvPr/>
          </p:nvCxnSpPr>
          <p:spPr>
            <a:xfrm>
              <a:off x="3786182" y="6465115"/>
              <a:ext cx="22860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0" idx="6"/>
              <a:endCxn id="12" idx="1"/>
            </p:cNvCxnSpPr>
            <p:nvPr/>
          </p:nvCxnSpPr>
          <p:spPr>
            <a:xfrm>
              <a:off x="4714876" y="4393413"/>
              <a:ext cx="1420093" cy="189490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33" name="左弧形箭头 32"/>
          <p:cNvSpPr/>
          <p:nvPr/>
        </p:nvSpPr>
        <p:spPr>
          <a:xfrm>
            <a:off x="2428860" y="3929066"/>
            <a:ext cx="357190" cy="1000132"/>
          </a:xfrm>
          <a:prstGeom prst="curv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34" name="TextBox 33"/>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2465403" y="3286124"/>
            <a:ext cx="5821373" cy="1554272"/>
          </a:xfrm>
          <a:prstGeom prst="rect">
            <a:avLst/>
          </a:prstGeom>
          <a:noFill/>
          <a:ln w="9525">
            <a:noFill/>
            <a:miter lim="800000"/>
          </a:ln>
          <a:effectLst/>
        </p:spPr>
        <p:txBody>
          <a:bodyPr wrap="square">
            <a:spAutoFit/>
          </a:bodyPr>
          <a:lstStyle/>
          <a:p>
            <a:pPr>
              <a:lnSpc>
                <a:spcPts val="3000"/>
              </a:lnSpc>
              <a:spcBef>
                <a:spcPct val="5000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这个有向图进行拓扑排序可得到拓扑序列：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4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6" name="组合 5"/>
          <p:cNvGrpSpPr/>
          <p:nvPr/>
        </p:nvGrpSpPr>
        <p:grpSpPr>
          <a:xfrm>
            <a:off x="2285984" y="285728"/>
            <a:ext cx="4000528" cy="2571768"/>
            <a:chOff x="2500298" y="4143380"/>
            <a:chExt cx="4000528" cy="2571768"/>
          </a:xfrm>
        </p:grpSpPr>
        <p:sp>
          <p:nvSpPr>
            <p:cNvPr id="7" name="椭圆 6"/>
            <p:cNvSpPr/>
            <p:nvPr/>
          </p:nvSpPr>
          <p:spPr>
            <a:xfrm>
              <a:off x="2500298"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1</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428992"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3</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286248" y="414338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4</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500562" y="4929198"/>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6</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6072198" y="621508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5</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3357554" y="621508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2</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3929058" y="557214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7</a:t>
              </a:r>
              <a:endParaRPr lang="zh-CN" altLang="en-US" sz="1800" baseline="-25000">
                <a:solidFill>
                  <a:srgbClr val="0000FF"/>
                </a:solidFill>
                <a:latin typeface="Consolas" panose="020B0609020204030204" pitchFamily="49" charset="0"/>
                <a:cs typeface="Consolas" panose="020B0609020204030204" pitchFamily="49" charset="0"/>
              </a:endParaRPr>
            </a:p>
          </p:txBody>
        </p:sp>
        <p:cxnSp>
          <p:nvCxnSpPr>
            <p:cNvPr id="14" name="直接箭头连接符 13"/>
            <p:cNvCxnSpPr>
              <a:stCxn id="7" idx="6"/>
              <a:endCxn id="8" idx="2"/>
            </p:cNvCxnSpPr>
            <p:nvPr/>
          </p:nvCxnSpPr>
          <p:spPr>
            <a:xfrm>
              <a:off x="2928926" y="4393413"/>
              <a:ext cx="50006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6"/>
              <a:endCxn id="9" idx="2"/>
            </p:cNvCxnSpPr>
            <p:nvPr/>
          </p:nvCxnSpPr>
          <p:spPr>
            <a:xfrm>
              <a:off x="3857620" y="4393413"/>
              <a:ext cx="428628"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0" idx="0"/>
            </p:cNvCxnSpPr>
            <p:nvPr/>
          </p:nvCxnSpPr>
          <p:spPr>
            <a:xfrm rot="16200000" flipH="1">
              <a:off x="4536281" y="4750603"/>
              <a:ext cx="285752" cy="7143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7"/>
              <a:endCxn id="13" idx="3"/>
            </p:cNvCxnSpPr>
            <p:nvPr/>
          </p:nvCxnSpPr>
          <p:spPr>
            <a:xfrm rot="5400000" flipH="1" flipV="1">
              <a:off x="3712949" y="6009435"/>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7"/>
              <a:endCxn id="10" idx="3"/>
            </p:cNvCxnSpPr>
            <p:nvPr/>
          </p:nvCxnSpPr>
          <p:spPr>
            <a:xfrm rot="5400000" flipH="1" flipV="1">
              <a:off x="4284453" y="5366493"/>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6"/>
              <a:endCxn id="11" idx="2"/>
            </p:cNvCxnSpPr>
            <p:nvPr/>
          </p:nvCxnSpPr>
          <p:spPr>
            <a:xfrm>
              <a:off x="3786182" y="6465115"/>
              <a:ext cx="22860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1" idx="1"/>
            </p:cNvCxnSpPr>
            <p:nvPr/>
          </p:nvCxnSpPr>
          <p:spPr>
            <a:xfrm>
              <a:off x="4714876" y="4393413"/>
              <a:ext cx="1420093" cy="189490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071538" y="3857628"/>
            <a:ext cx="5429288" cy="1614556"/>
            <a:chOff x="1071538" y="3857628"/>
            <a:chExt cx="5429288" cy="1614556"/>
          </a:xfrm>
        </p:grpSpPr>
        <p:sp>
          <p:nvSpPr>
            <p:cNvPr id="5" name="TextBox 4"/>
            <p:cNvSpPr txBox="1"/>
            <p:nvPr/>
          </p:nvSpPr>
          <p:spPr>
            <a:xfrm>
              <a:off x="1071538" y="5072074"/>
              <a:ext cx="5429288"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课程学习安排：    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学期      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学期</a:t>
              </a:r>
              <a:endParaRPr lang="zh-CN" altLang="en-US" sz="2000">
                <a:latin typeface="Consolas" panose="020B0609020204030204" pitchFamily="49" charset="0"/>
                <a:ea typeface="仿宋" panose="02010609060101010101" pitchFamily="49" charset="-122"/>
                <a:cs typeface="Consolas" panose="020B0609020204030204" pitchFamily="49" charset="0"/>
              </a:endParaRPr>
            </a:p>
          </p:txBody>
        </p:sp>
        <p:sp>
          <p:nvSpPr>
            <p:cNvPr id="21" name="矩形 20"/>
            <p:cNvSpPr/>
            <p:nvPr/>
          </p:nvSpPr>
          <p:spPr>
            <a:xfrm>
              <a:off x="3000364" y="3857628"/>
              <a:ext cx="1714512" cy="1071570"/>
            </a:xfrm>
            <a:prstGeom prst="rect">
              <a:avLst/>
            </a:prstGeom>
            <a:solidFill>
              <a:schemeClr val="accent1">
                <a:alpha val="1600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000628" y="3857628"/>
              <a:ext cx="1428760" cy="1071570"/>
            </a:xfrm>
            <a:prstGeom prst="rect">
              <a:avLst/>
            </a:prstGeom>
            <a:solidFill>
              <a:schemeClr val="accent1">
                <a:alpha val="1600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142976" y="1314095"/>
            <a:ext cx="3892547" cy="400110"/>
          </a:xfrm>
          <a:prstGeom prst="rect">
            <a:avLst/>
          </a:prstGeom>
          <a:noFill/>
          <a:ln w="9525">
            <a:noFill/>
            <a:miter lim="800000"/>
          </a:ln>
          <a:effectLst/>
        </p:spPr>
        <p:txBody>
          <a:bodyPr wrap="square">
            <a:spAutoFit/>
          </a:bodyPr>
          <a:lstStyle/>
          <a:p>
            <a:pPr>
              <a:spcBef>
                <a:spcPct val="50000"/>
              </a:spcBef>
            </a:pPr>
            <a:r>
              <a:rPr lang="zh-CN" altLang="en-US" sz="2000" dirty="0">
                <a:solidFill>
                  <a:schemeClr val="tx1"/>
                </a:solidFill>
                <a:ea typeface="楷体" panose="02010609060101010101" pitchFamily="49" charset="-122"/>
                <a:cs typeface="Times New Roman" panose="02020603050405020304" pitchFamily="18" charset="0"/>
              </a:rPr>
              <a:t>拓扑</a:t>
            </a:r>
            <a:r>
              <a:rPr lang="zh-CN" altLang="en-US" sz="2000" dirty="0" smtClean="0">
                <a:solidFill>
                  <a:schemeClr val="tx1"/>
                </a:solidFill>
                <a:ea typeface="楷体" panose="02010609060101010101" pitchFamily="49" charset="-122"/>
                <a:cs typeface="Times New Roman" panose="02020603050405020304" pitchFamily="18" charset="0"/>
              </a:rPr>
              <a:t>排序步骤如下</a:t>
            </a:r>
            <a:r>
              <a:rPr lang="zh-CN" altLang="en-US" sz="2000" dirty="0">
                <a:solidFill>
                  <a:schemeClr val="tx1"/>
                </a:solidFill>
                <a:ea typeface="楷体" panose="02010609060101010101" pitchFamily="49" charset="-122"/>
                <a:cs typeface="Times New Roman" panose="02020603050405020304" pitchFamily="18" charset="0"/>
              </a:rPr>
              <a:t>：</a:t>
            </a: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198659" name="Text Box 3"/>
          <p:cNvSpPr txBox="1">
            <a:spLocks noChangeArrowheads="1"/>
          </p:cNvSpPr>
          <p:nvPr/>
        </p:nvSpPr>
        <p:spPr bwMode="auto">
          <a:xfrm>
            <a:off x="1181106" y="1814161"/>
            <a:ext cx="7677174" cy="2862322"/>
          </a:xfrm>
          <a:prstGeom prst="rect">
            <a:avLst/>
          </a:prstGeom>
          <a:noFill/>
          <a:ln w="9525">
            <a:noFill/>
            <a:miter lim="800000"/>
          </a:ln>
          <a:effectLst/>
        </p:spPr>
        <p:txBody>
          <a:bodyPr wrap="square">
            <a:spAutoFit/>
          </a:bodyPr>
          <a:lstStyle/>
          <a:p>
            <a:pPr>
              <a:lnSpc>
                <a:spcPct val="150000"/>
              </a:lnSpc>
            </a:pPr>
            <a:r>
              <a:rPr lang="zh-CN" altLang="en-US" sz="20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AOV</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网中</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选择一个没有前驱（即入度为</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0</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）的顶点并且输出它。</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AOV</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网</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中删去该顶点，并且删去从该顶点发出的全部有向边。</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3</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）重复上述两步，直到剩余的网中不再存在没有前驱的顶点为止。</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85984" y="121442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1</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214678" y="121442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3</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071934" y="121442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4</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286248" y="2000240"/>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6</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5857884" y="3286124"/>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5</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143240" y="3286124"/>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2</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3714744" y="2643182"/>
            <a:ext cx="428628" cy="500066"/>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C</a:t>
            </a:r>
            <a:r>
              <a:rPr lang="en-US" altLang="zh-CN" sz="1800" baseline="-25000" smtClean="0">
                <a:solidFill>
                  <a:srgbClr val="0000FF"/>
                </a:solidFill>
                <a:latin typeface="Consolas" panose="020B0609020204030204" pitchFamily="49" charset="0"/>
                <a:cs typeface="Consolas" panose="020B0609020204030204" pitchFamily="49" charset="0"/>
              </a:rPr>
              <a:t>7</a:t>
            </a:r>
            <a:endParaRPr lang="zh-CN" altLang="en-US" sz="1800" baseline="-25000">
              <a:solidFill>
                <a:srgbClr val="0000FF"/>
              </a:solidFill>
              <a:latin typeface="Consolas" panose="020B0609020204030204" pitchFamily="49" charset="0"/>
              <a:cs typeface="Consolas" panose="020B0609020204030204" pitchFamily="49" charset="0"/>
            </a:endParaRPr>
          </a:p>
        </p:txBody>
      </p:sp>
      <p:cxnSp>
        <p:nvCxnSpPr>
          <p:cNvPr id="12" name="直接箭头连接符 11"/>
          <p:cNvCxnSpPr>
            <a:stCxn id="5" idx="6"/>
            <a:endCxn id="6" idx="2"/>
          </p:cNvCxnSpPr>
          <p:nvPr/>
        </p:nvCxnSpPr>
        <p:spPr>
          <a:xfrm>
            <a:off x="2714612" y="1464455"/>
            <a:ext cx="50006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6"/>
            <a:endCxn id="7" idx="2"/>
          </p:cNvCxnSpPr>
          <p:nvPr/>
        </p:nvCxnSpPr>
        <p:spPr>
          <a:xfrm>
            <a:off x="3643306" y="1464455"/>
            <a:ext cx="428628"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0"/>
          </p:cNvCxnSpPr>
          <p:nvPr/>
        </p:nvCxnSpPr>
        <p:spPr>
          <a:xfrm rot="16200000" flipH="1">
            <a:off x="4321967" y="1821645"/>
            <a:ext cx="285752" cy="7143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7"/>
            <a:endCxn id="11" idx="3"/>
          </p:cNvCxnSpPr>
          <p:nvPr/>
        </p:nvCxnSpPr>
        <p:spPr>
          <a:xfrm rot="5400000" flipH="1" flipV="1">
            <a:off x="3498635" y="3080477"/>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7"/>
            <a:endCxn id="8" idx="3"/>
          </p:cNvCxnSpPr>
          <p:nvPr/>
        </p:nvCxnSpPr>
        <p:spPr>
          <a:xfrm rot="5400000" flipH="1" flipV="1">
            <a:off x="4070139" y="2437535"/>
            <a:ext cx="289342" cy="2684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6"/>
            <a:endCxn id="9" idx="2"/>
          </p:cNvCxnSpPr>
          <p:nvPr/>
        </p:nvCxnSpPr>
        <p:spPr>
          <a:xfrm>
            <a:off x="3571868" y="3536157"/>
            <a:ext cx="2286016"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9" idx="1"/>
          </p:cNvCxnSpPr>
          <p:nvPr/>
        </p:nvCxnSpPr>
        <p:spPr>
          <a:xfrm>
            <a:off x="4500562" y="1464455"/>
            <a:ext cx="1420093" cy="189490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28728" y="357166"/>
            <a:ext cx="3214710" cy="400110"/>
          </a:xfrm>
          <a:prstGeom prst="rect">
            <a:avLst/>
          </a:prstGeom>
          <a:noFill/>
        </p:spPr>
        <p:txBody>
          <a:bodyPr wrap="square" rtlCol="0">
            <a:spAutoFit/>
          </a:bodyPr>
          <a:lstStyle/>
          <a:p>
            <a:r>
              <a:rPr lang="zh-CN" altLang="en-US" sz="2000" dirty="0" smtClean="0">
                <a:solidFill>
                  <a:schemeClr val="tx1"/>
                </a:solidFill>
                <a:ea typeface="楷体" panose="02010609060101010101" pitchFamily="49" charset="-122"/>
                <a:cs typeface="Times New Roman" panose="02020603050405020304" pitchFamily="18" charset="0"/>
              </a:rPr>
              <a:t>拓扑排序过程</a:t>
            </a:r>
            <a:r>
              <a:rPr lang="zh-CN" altLang="en-US" sz="2000" dirty="0" smtClean="0">
                <a:solidFill>
                  <a:srgbClr val="0000FF"/>
                </a:solidFill>
                <a:ea typeface="楷体" panose="02010609060101010101" pitchFamily="49" charset="-122"/>
                <a:cs typeface="Times New Roman" panose="02020603050405020304" pitchFamily="18" charset="0"/>
              </a:rPr>
              <a:t>：</a:t>
            </a:r>
            <a:endParaRPr lang="zh-CN" altLang="en-US" sz="2000" dirty="0"/>
          </a:p>
        </p:txBody>
      </p:sp>
      <p:sp>
        <p:nvSpPr>
          <p:cNvPr id="20" name="TextBox 19"/>
          <p:cNvSpPr txBox="1"/>
          <p:nvPr/>
        </p:nvSpPr>
        <p:spPr>
          <a:xfrm>
            <a:off x="1785918" y="4743402"/>
            <a:ext cx="1428760" cy="400110"/>
          </a:xfrm>
          <a:prstGeom prst="rect">
            <a:avLst/>
          </a:prstGeom>
          <a:noFill/>
        </p:spPr>
        <p:txBody>
          <a:bodyPr wrap="square" rtlCol="0">
            <a:spAutoFit/>
          </a:bodyPr>
          <a:lstStyle/>
          <a:p>
            <a:r>
              <a:rPr lang="zh-CN" altLang="en-US" sz="2000" dirty="0" smtClean="0">
                <a:solidFill>
                  <a:schemeClr val="tx1"/>
                </a:solidFill>
                <a:ea typeface="楷体" panose="02010609060101010101" pitchFamily="49" charset="-122"/>
                <a:cs typeface="Times New Roman" panose="02020603050405020304" pitchFamily="18" charset="0"/>
              </a:rPr>
              <a:t>拓扑</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序列</a:t>
            </a:r>
            <a:r>
              <a:rPr lang="zh-CN" altLang="en-US" sz="2000" dirty="0" smtClean="0">
                <a:solidFill>
                  <a:schemeClr val="tx1"/>
                </a:solidFill>
                <a:ea typeface="楷体" panose="02010609060101010101" pitchFamily="49" charset="-122"/>
                <a:cs typeface="Times New Roman" panose="02020603050405020304" pitchFamily="18" charset="0"/>
              </a:rPr>
              <a:t>：</a:t>
            </a:r>
            <a:endParaRPr lang="zh-CN" altLang="en-US" sz="2000" dirty="0">
              <a:solidFill>
                <a:schemeClr val="tx1"/>
              </a:solidFill>
            </a:endParaRPr>
          </a:p>
        </p:txBody>
      </p:sp>
      <p:sp>
        <p:nvSpPr>
          <p:cNvPr id="21" name="TextBox 20"/>
          <p:cNvSpPr txBox="1"/>
          <p:nvPr/>
        </p:nvSpPr>
        <p:spPr>
          <a:xfrm>
            <a:off x="3357554" y="4714884"/>
            <a:ext cx="642942" cy="461665"/>
          </a:xfrm>
          <a:prstGeom prst="rect">
            <a:avLst/>
          </a:prstGeom>
          <a:noFill/>
        </p:spPr>
        <p:txBody>
          <a:bodyPr wrap="square" rtlCol="0">
            <a:spAutoFit/>
          </a:bodyPr>
          <a:lstStyle/>
          <a:p>
            <a:r>
              <a:rPr lang="en-US" altLang="zh-CN" dirty="0" smtClean="0">
                <a:solidFill>
                  <a:srgbClr val="0000FF"/>
                </a:solidFill>
                <a:latin typeface="Consolas" panose="020B0609020204030204" pitchFamily="49" charset="0"/>
                <a:cs typeface="Consolas" panose="020B0609020204030204" pitchFamily="49" charset="0"/>
              </a:rPr>
              <a:t>C</a:t>
            </a:r>
            <a:r>
              <a:rPr lang="en-US" altLang="zh-CN" baseline="-25000" dirty="0" smtClean="0">
                <a:solidFill>
                  <a:srgbClr val="0000FF"/>
                </a:solidFill>
                <a:latin typeface="Consolas" panose="020B0609020204030204" pitchFamily="49" charset="0"/>
                <a:cs typeface="Consolas" panose="020B0609020204030204" pitchFamily="49" charset="0"/>
              </a:rPr>
              <a:t>1</a:t>
            </a:r>
            <a:endParaRPr lang="zh-CN" altLang="en-US" baseline="-25000" dirty="0">
              <a:solidFill>
                <a:srgbClr val="0000FF"/>
              </a:solidFill>
              <a:latin typeface="Consolas" panose="020B0609020204030204" pitchFamily="49" charset="0"/>
              <a:cs typeface="Consolas" panose="020B0609020204030204" pitchFamily="49" charset="0"/>
            </a:endParaRPr>
          </a:p>
        </p:txBody>
      </p:sp>
      <p:sp>
        <p:nvSpPr>
          <p:cNvPr id="22" name="TextBox 21"/>
          <p:cNvSpPr txBox="1"/>
          <p:nvPr/>
        </p:nvSpPr>
        <p:spPr>
          <a:xfrm>
            <a:off x="3929058" y="4714884"/>
            <a:ext cx="642942" cy="461665"/>
          </a:xfrm>
          <a:prstGeom prst="rect">
            <a:avLst/>
          </a:prstGeom>
          <a:noFill/>
        </p:spPr>
        <p:txBody>
          <a:bodyPr wrap="square" rtlCol="0">
            <a:spAutoFit/>
          </a:bodyPr>
          <a:lstStyle/>
          <a:p>
            <a:r>
              <a:rPr lang="en-US" altLang="zh-CN" smtClean="0">
                <a:solidFill>
                  <a:srgbClr val="0000FF"/>
                </a:solidFill>
                <a:latin typeface="Consolas" panose="020B0609020204030204" pitchFamily="49" charset="0"/>
                <a:cs typeface="Consolas" panose="020B0609020204030204" pitchFamily="49" charset="0"/>
              </a:rPr>
              <a:t>C</a:t>
            </a:r>
            <a:r>
              <a:rPr lang="en-US" altLang="zh-CN" baseline="-25000" smtClean="0">
                <a:solidFill>
                  <a:srgbClr val="0000FF"/>
                </a:solidFill>
                <a:latin typeface="Consolas" panose="020B0609020204030204" pitchFamily="49" charset="0"/>
                <a:cs typeface="Consolas" panose="020B0609020204030204" pitchFamily="49" charset="0"/>
              </a:rPr>
              <a:t>3</a:t>
            </a:r>
            <a:endParaRPr lang="zh-CN" altLang="en-US" baseline="-25000">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4500562" y="4714884"/>
            <a:ext cx="642942" cy="461665"/>
          </a:xfrm>
          <a:prstGeom prst="rect">
            <a:avLst/>
          </a:prstGeom>
          <a:noFill/>
        </p:spPr>
        <p:txBody>
          <a:bodyPr wrap="square" rtlCol="0">
            <a:spAutoFit/>
          </a:bodyPr>
          <a:lstStyle/>
          <a:p>
            <a:r>
              <a:rPr lang="en-US" altLang="zh-CN" smtClean="0">
                <a:solidFill>
                  <a:srgbClr val="0000FF"/>
                </a:solidFill>
                <a:latin typeface="Consolas" panose="020B0609020204030204" pitchFamily="49" charset="0"/>
                <a:cs typeface="Consolas" panose="020B0609020204030204" pitchFamily="49" charset="0"/>
              </a:rPr>
              <a:t>C</a:t>
            </a:r>
            <a:r>
              <a:rPr lang="en-US" altLang="zh-CN" baseline="-25000" smtClean="0">
                <a:solidFill>
                  <a:srgbClr val="0000FF"/>
                </a:solidFill>
                <a:latin typeface="Consolas" panose="020B0609020204030204" pitchFamily="49" charset="0"/>
                <a:cs typeface="Consolas" panose="020B0609020204030204" pitchFamily="49" charset="0"/>
              </a:rPr>
              <a:t>2</a:t>
            </a:r>
            <a:endParaRPr lang="zh-CN" altLang="en-US" baseline="-25000">
              <a:solidFill>
                <a:srgbClr val="0000FF"/>
              </a:solidFill>
              <a:latin typeface="Consolas" panose="020B0609020204030204" pitchFamily="49" charset="0"/>
              <a:cs typeface="Consolas" panose="020B0609020204030204" pitchFamily="49" charset="0"/>
            </a:endParaRPr>
          </a:p>
        </p:txBody>
      </p:sp>
      <p:sp>
        <p:nvSpPr>
          <p:cNvPr id="24" name="TextBox 23"/>
          <p:cNvSpPr txBox="1"/>
          <p:nvPr/>
        </p:nvSpPr>
        <p:spPr>
          <a:xfrm>
            <a:off x="5072066" y="4714884"/>
            <a:ext cx="642942" cy="461665"/>
          </a:xfrm>
          <a:prstGeom prst="rect">
            <a:avLst/>
          </a:prstGeom>
          <a:noFill/>
        </p:spPr>
        <p:txBody>
          <a:bodyPr wrap="square" rtlCol="0">
            <a:spAutoFit/>
          </a:bodyPr>
          <a:lstStyle/>
          <a:p>
            <a:r>
              <a:rPr lang="en-US" altLang="zh-CN" smtClean="0">
                <a:solidFill>
                  <a:srgbClr val="0000FF"/>
                </a:solidFill>
                <a:latin typeface="Consolas" panose="020B0609020204030204" pitchFamily="49" charset="0"/>
                <a:cs typeface="Consolas" panose="020B0609020204030204" pitchFamily="49" charset="0"/>
              </a:rPr>
              <a:t>C</a:t>
            </a:r>
            <a:r>
              <a:rPr lang="en-US" altLang="zh-CN" baseline="-25000" smtClean="0">
                <a:solidFill>
                  <a:srgbClr val="0000FF"/>
                </a:solidFill>
                <a:latin typeface="Consolas" panose="020B0609020204030204" pitchFamily="49" charset="0"/>
                <a:cs typeface="Consolas" panose="020B0609020204030204" pitchFamily="49" charset="0"/>
              </a:rPr>
              <a:t>4</a:t>
            </a:r>
            <a:endParaRPr lang="zh-CN" altLang="en-US" baseline="-25000">
              <a:solidFill>
                <a:srgbClr val="0000FF"/>
              </a:solidFill>
              <a:latin typeface="Consolas" panose="020B0609020204030204" pitchFamily="49" charset="0"/>
              <a:cs typeface="Consolas" panose="020B0609020204030204" pitchFamily="49" charset="0"/>
            </a:endParaRPr>
          </a:p>
        </p:txBody>
      </p:sp>
      <p:sp>
        <p:nvSpPr>
          <p:cNvPr id="25" name="TextBox 24"/>
          <p:cNvSpPr txBox="1"/>
          <p:nvPr/>
        </p:nvSpPr>
        <p:spPr>
          <a:xfrm>
            <a:off x="5715008" y="4714884"/>
            <a:ext cx="642942" cy="461665"/>
          </a:xfrm>
          <a:prstGeom prst="rect">
            <a:avLst/>
          </a:prstGeom>
          <a:noFill/>
        </p:spPr>
        <p:txBody>
          <a:bodyPr wrap="square" rtlCol="0">
            <a:spAutoFit/>
          </a:bodyPr>
          <a:lstStyle/>
          <a:p>
            <a:r>
              <a:rPr lang="en-US" altLang="zh-CN" smtClean="0">
                <a:solidFill>
                  <a:srgbClr val="0000FF"/>
                </a:solidFill>
                <a:latin typeface="Consolas" panose="020B0609020204030204" pitchFamily="49" charset="0"/>
                <a:cs typeface="Consolas" panose="020B0609020204030204" pitchFamily="49" charset="0"/>
              </a:rPr>
              <a:t>C</a:t>
            </a:r>
            <a:r>
              <a:rPr lang="en-US" altLang="zh-CN" baseline="-25000" smtClean="0">
                <a:solidFill>
                  <a:srgbClr val="0000FF"/>
                </a:solidFill>
                <a:latin typeface="Consolas" panose="020B0609020204030204" pitchFamily="49" charset="0"/>
                <a:cs typeface="Consolas" panose="020B0609020204030204" pitchFamily="49" charset="0"/>
              </a:rPr>
              <a:t>7</a:t>
            </a:r>
            <a:endParaRPr lang="zh-CN" altLang="en-US" baseline="-25000">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6357950" y="4714884"/>
            <a:ext cx="642942" cy="461665"/>
          </a:xfrm>
          <a:prstGeom prst="rect">
            <a:avLst/>
          </a:prstGeom>
          <a:noFill/>
        </p:spPr>
        <p:txBody>
          <a:bodyPr wrap="square" rtlCol="0">
            <a:spAutoFit/>
          </a:bodyPr>
          <a:lstStyle/>
          <a:p>
            <a:r>
              <a:rPr lang="en-US" altLang="zh-CN" smtClean="0">
                <a:solidFill>
                  <a:srgbClr val="0000FF"/>
                </a:solidFill>
                <a:latin typeface="Consolas" panose="020B0609020204030204" pitchFamily="49" charset="0"/>
                <a:cs typeface="Consolas" panose="020B0609020204030204" pitchFamily="49" charset="0"/>
              </a:rPr>
              <a:t>C</a:t>
            </a:r>
            <a:r>
              <a:rPr lang="en-US" altLang="zh-CN" baseline="-25000" smtClean="0">
                <a:solidFill>
                  <a:srgbClr val="0000FF"/>
                </a:solidFill>
                <a:latin typeface="Consolas" panose="020B0609020204030204" pitchFamily="49" charset="0"/>
                <a:cs typeface="Consolas" panose="020B0609020204030204" pitchFamily="49" charset="0"/>
              </a:rPr>
              <a:t>6</a:t>
            </a:r>
            <a:endParaRPr lang="zh-CN" altLang="en-US" baseline="-25000">
              <a:solidFill>
                <a:srgbClr val="0000FF"/>
              </a:solidFill>
              <a:latin typeface="Consolas" panose="020B0609020204030204" pitchFamily="49" charset="0"/>
              <a:cs typeface="Consolas" panose="020B0609020204030204" pitchFamily="49" charset="0"/>
            </a:endParaRPr>
          </a:p>
        </p:txBody>
      </p:sp>
      <p:sp>
        <p:nvSpPr>
          <p:cNvPr id="27" name="TextBox 26"/>
          <p:cNvSpPr txBox="1"/>
          <p:nvPr/>
        </p:nvSpPr>
        <p:spPr>
          <a:xfrm>
            <a:off x="6929454" y="4714884"/>
            <a:ext cx="642942" cy="461665"/>
          </a:xfrm>
          <a:prstGeom prst="rect">
            <a:avLst/>
          </a:prstGeom>
          <a:noFill/>
        </p:spPr>
        <p:txBody>
          <a:bodyPr wrap="square" rtlCol="0">
            <a:spAutoFit/>
          </a:bodyPr>
          <a:lstStyle/>
          <a:p>
            <a:r>
              <a:rPr lang="en-US" altLang="zh-CN" smtClean="0">
                <a:solidFill>
                  <a:srgbClr val="0000FF"/>
                </a:solidFill>
                <a:latin typeface="Consolas" panose="020B0609020204030204" pitchFamily="49" charset="0"/>
                <a:cs typeface="Consolas" panose="020B0609020204030204" pitchFamily="49" charset="0"/>
              </a:rPr>
              <a:t>C</a:t>
            </a:r>
            <a:r>
              <a:rPr lang="en-US" altLang="zh-CN" baseline="-25000" smtClean="0">
                <a:solidFill>
                  <a:srgbClr val="0000FF"/>
                </a:solidFill>
                <a:latin typeface="Consolas" panose="020B0609020204030204" pitchFamily="49" charset="0"/>
                <a:cs typeface="Consolas" panose="020B0609020204030204" pitchFamily="49" charset="0"/>
              </a:rPr>
              <a:t>5</a:t>
            </a:r>
            <a:endParaRPr lang="zh-CN" altLang="en-US" baseline="-250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4286248" y="5429264"/>
            <a:ext cx="2214578" cy="40011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拓扑排序完成！</a:t>
            </a:r>
            <a:endParaRPr lang="zh-CN" altLang="en-US" sz="2000"/>
          </a:p>
        </p:txBody>
      </p:sp>
      <p:sp>
        <p:nvSpPr>
          <p:cNvPr id="31" name="TextBox 30"/>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1" nodeType="clickEffect">
                                  <p:stCondLst>
                                    <p:cond delay="0"/>
                                  </p:stCondLst>
                                  <p:childTnLst>
                                    <p:animEffect transition="out" filter="wipe(down)">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6"/>
                                        </p:tgtEl>
                                      </p:cBhvr>
                                    </p:animEffect>
                                    <p:animScale>
                                      <p:cBhvr>
                                        <p:cTn id="23" dur="250" autoRev="1" fill="hold"/>
                                        <p:tgtEl>
                                          <p:spTgt spid="6"/>
                                        </p:tgtEl>
                                      </p:cBhvr>
                                      <p:by x="105000" y="105000"/>
                                    </p:animScale>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1" nodeType="clickEffect">
                                  <p:stCondLst>
                                    <p:cond delay="0"/>
                                  </p:stCondLst>
                                  <p:childTnLst>
                                    <p:animEffect transition="out" filter="wipe(down)">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0" nodeType="clickEffect">
                                  <p:stCondLst>
                                    <p:cond delay="0"/>
                                  </p:stCondLst>
                                  <p:childTnLst>
                                    <p:animEffect transition="out" filter="fade">
                                      <p:cBhvr>
                                        <p:cTn id="38" dur="500" tmFilter="0, 0; .2, .5; .8, .5; 1, 0"/>
                                        <p:tgtEl>
                                          <p:spTgt spid="10"/>
                                        </p:tgtEl>
                                      </p:cBhvr>
                                    </p:animEffect>
                                    <p:animScale>
                                      <p:cBhvr>
                                        <p:cTn id="39" dur="250" autoRev="1" fill="hold"/>
                                        <p:tgtEl>
                                          <p:spTgt spid="10"/>
                                        </p:tgtEl>
                                      </p:cBhvr>
                                      <p:by x="105000" y="105000"/>
                                    </p:animScale>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22" presetClass="exit" presetSubtype="4" fill="hold" nodeType="withEffect">
                                  <p:stCondLst>
                                    <p:cond delay="0"/>
                                  </p:stCondLst>
                                  <p:childTnLst>
                                    <p:animEffect transition="out" filter="wipe(down)">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22" presetClass="exit" presetSubtype="4" fill="hold" nodeType="withEffect">
                                  <p:stCondLst>
                                    <p:cond delay="0"/>
                                  </p:stCondLst>
                                  <p:childTnLst>
                                    <p:animEffect transition="out" filter="wipe(down)">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6" presetClass="emph" presetSubtype="0" fill="hold" grpId="0" nodeType="clickEffect">
                                  <p:stCondLst>
                                    <p:cond delay="0"/>
                                  </p:stCondLst>
                                  <p:childTnLst>
                                    <p:animEffect transition="out" filter="fade">
                                      <p:cBhvr>
                                        <p:cTn id="57" dur="500" tmFilter="0, 0; .2, .5; .8, .5; 1, 0"/>
                                        <p:tgtEl>
                                          <p:spTgt spid="7"/>
                                        </p:tgtEl>
                                      </p:cBhvr>
                                    </p:animEffect>
                                    <p:animScale>
                                      <p:cBhvr>
                                        <p:cTn id="58" dur="250" autoRev="1" fill="hold"/>
                                        <p:tgtEl>
                                          <p:spTgt spid="7"/>
                                        </p:tgtEl>
                                      </p:cBhvr>
                                      <p:by x="105000" y="105000"/>
                                    </p:animScale>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1" nodeType="clickEffect">
                                  <p:stCondLst>
                                    <p:cond delay="0"/>
                                  </p:stCondLst>
                                  <p:childTnLst>
                                    <p:animEffect transition="out" filter="wipe(down)">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par>
                                <p:cTn id="67" presetID="22" presetClass="exit" presetSubtype="4" fill="hold" nodeType="withEffect">
                                  <p:stCondLst>
                                    <p:cond delay="0"/>
                                  </p:stCondLst>
                                  <p:childTnLst>
                                    <p:animEffect transition="out" filter="wipe(down)">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22" presetClass="exit" presetSubtype="4" fill="hold" nodeType="withEffect">
                                  <p:stCondLst>
                                    <p:cond delay="0"/>
                                  </p:stCondLst>
                                  <p:childTnLst>
                                    <p:animEffect transition="out" filter="wipe(down)">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6" presetClass="emph" presetSubtype="0" fill="hold" grpId="0" nodeType="clickEffect">
                                  <p:stCondLst>
                                    <p:cond delay="0"/>
                                  </p:stCondLst>
                                  <p:childTnLst>
                                    <p:animEffect transition="out" filter="fade">
                                      <p:cBhvr>
                                        <p:cTn id="76" dur="500" tmFilter="0, 0; .2, .5; .8, .5; 1, 0"/>
                                        <p:tgtEl>
                                          <p:spTgt spid="11"/>
                                        </p:tgtEl>
                                      </p:cBhvr>
                                    </p:animEffect>
                                    <p:animScale>
                                      <p:cBhvr>
                                        <p:cTn id="77" dur="250" autoRev="1" fill="hold"/>
                                        <p:tgtEl>
                                          <p:spTgt spid="11"/>
                                        </p:tgtEl>
                                      </p:cBhvr>
                                      <p:by x="105000" y="105000"/>
                                    </p:animScale>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xit" presetSubtype="4" fill="hold" nodeType="clickEffect">
                                  <p:stCondLst>
                                    <p:cond delay="0"/>
                                  </p:stCondLst>
                                  <p:childTnLst>
                                    <p:animEffect transition="out" filter="wipe(down)">
                                      <p:cBhvr>
                                        <p:cTn id="84" dur="500"/>
                                        <p:tgtEl>
                                          <p:spTgt spid="16"/>
                                        </p:tgtEl>
                                      </p:cBhvr>
                                    </p:animEffect>
                                    <p:set>
                                      <p:cBhvr>
                                        <p:cTn id="85" dur="1" fill="hold">
                                          <p:stCondLst>
                                            <p:cond delay="499"/>
                                          </p:stCondLst>
                                        </p:cTn>
                                        <p:tgtEl>
                                          <p:spTgt spid="16"/>
                                        </p:tgtEl>
                                        <p:attrNameLst>
                                          <p:attrName>style.visibility</p:attrName>
                                        </p:attrNameLst>
                                      </p:cBhvr>
                                      <p:to>
                                        <p:strVal val="hidden"/>
                                      </p:to>
                                    </p:set>
                                  </p:childTnLst>
                                </p:cTn>
                              </p:par>
                              <p:par>
                                <p:cTn id="86" presetID="22" presetClass="exit" presetSubtype="4" fill="hold" grpId="1" nodeType="withEffect">
                                  <p:stCondLst>
                                    <p:cond delay="0"/>
                                  </p:stCondLst>
                                  <p:childTnLst>
                                    <p:animEffect transition="out" filter="wipe(down)">
                                      <p:cBhvr>
                                        <p:cTn id="87" dur="500"/>
                                        <p:tgtEl>
                                          <p:spTgt spid="11"/>
                                        </p:tgtEl>
                                      </p:cBhvr>
                                    </p:animEffect>
                                    <p:set>
                                      <p:cBhvr>
                                        <p:cTn id="88" dur="1" fill="hold">
                                          <p:stCondLst>
                                            <p:cond delay="499"/>
                                          </p:stCondLst>
                                        </p:cTn>
                                        <p:tgtEl>
                                          <p:spTgt spid="11"/>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0" nodeType="clickEffect">
                                  <p:stCondLst>
                                    <p:cond delay="0"/>
                                  </p:stCondLst>
                                  <p:childTnLst>
                                    <p:animEffect transition="out" filter="fade">
                                      <p:cBhvr>
                                        <p:cTn id="92" dur="500" tmFilter="0, 0; .2, .5; .8, .5; 1, 0"/>
                                        <p:tgtEl>
                                          <p:spTgt spid="8"/>
                                        </p:tgtEl>
                                      </p:cBhvr>
                                    </p:animEffect>
                                    <p:animScale>
                                      <p:cBhvr>
                                        <p:cTn id="93" dur="250" autoRev="1" fill="hold"/>
                                        <p:tgtEl>
                                          <p:spTgt spid="8"/>
                                        </p:tgtEl>
                                      </p:cBhvr>
                                      <p:by x="105000" y="105000"/>
                                    </p:animScale>
                                  </p:childTnLst>
                                </p:cTn>
                              </p:par>
                            </p:childTnLst>
                          </p:cTn>
                        </p:par>
                        <p:par>
                          <p:cTn id="94" fill="hold">
                            <p:stCondLst>
                              <p:cond delay="500"/>
                            </p:stCondLst>
                            <p:childTnLst>
                              <p:par>
                                <p:cTn id="95" presetID="1" presetClass="entr" presetSubtype="0" fill="hold" grpId="0" nodeType="after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grpId="1" nodeType="clickEffect">
                                  <p:stCondLst>
                                    <p:cond delay="0"/>
                                  </p:stCondLst>
                                  <p:childTnLst>
                                    <p:animEffect transition="out" filter="wipe(down)">
                                      <p:cBhvr>
                                        <p:cTn id="100" dur="500"/>
                                        <p:tgtEl>
                                          <p:spTgt spid="8"/>
                                        </p:tgtEl>
                                      </p:cBhvr>
                                    </p:animEffect>
                                    <p:set>
                                      <p:cBhvr>
                                        <p:cTn id="101" dur="1" fill="hold">
                                          <p:stCondLst>
                                            <p:cond delay="499"/>
                                          </p:stCondLst>
                                        </p:cTn>
                                        <p:tgtEl>
                                          <p:spTgt spid="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9"/>
                                        </p:tgtEl>
                                      </p:cBhvr>
                                    </p:animEffect>
                                    <p:animScale>
                                      <p:cBhvr>
                                        <p:cTn id="106" dur="250" autoRev="1" fill="hold"/>
                                        <p:tgtEl>
                                          <p:spTgt spid="9"/>
                                        </p:tgtEl>
                                      </p:cBhvr>
                                      <p:by x="105000" y="105000"/>
                                    </p:animScale>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2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xit" presetSubtype="4" fill="hold" grpId="1" nodeType="clickEffect">
                                  <p:stCondLst>
                                    <p:cond delay="0"/>
                                  </p:stCondLst>
                                  <p:childTnLst>
                                    <p:animEffect transition="out" filter="wipe(down)">
                                      <p:cBhvr>
                                        <p:cTn id="113" dur="500"/>
                                        <p:tgtEl>
                                          <p:spTgt spid="9"/>
                                        </p:tgtEl>
                                      </p:cBhvr>
                                    </p:animEffect>
                                    <p:set>
                                      <p:cBhvr>
                                        <p:cTn id="114" dur="1" fill="hold">
                                          <p:stCondLst>
                                            <p:cond delay="499"/>
                                          </p:stCondLst>
                                        </p:cTn>
                                        <p:tgtEl>
                                          <p:spTgt spid="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21" grpId="0"/>
      <p:bldP spid="22" grpId="0"/>
      <p:bldP spid="23" grpId="0"/>
      <p:bldP spid="24" grpId="0"/>
      <p:bldP spid="25" grpId="0"/>
      <p:bldP spid="26" grpId="0"/>
      <p:bldP spid="27"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480" y="1785926"/>
            <a:ext cx="6858048" cy="1631216"/>
          </a:xfrm>
          <a:prstGeom prst="rect">
            <a:avLst/>
          </a:prstGeom>
          <a:noFill/>
        </p:spPr>
        <p:txBody>
          <a:bodyPr wrap="square" rtlCol="0">
            <a:spAutoFit/>
          </a:bodyPr>
          <a:lstStyle/>
          <a:p>
            <a:pPr>
              <a:lnSpc>
                <a:spcPts val="3200"/>
              </a:lnSpc>
              <a:spcBef>
                <a:spcPts val="1200"/>
              </a:spcBef>
            </a:pPr>
            <a:r>
              <a:rPr lang="zh-CN" altLang="en-US" sz="2000" dirty="0" smtClean="0">
                <a:solidFill>
                  <a:schemeClr val="tx1"/>
                </a:solidFill>
                <a:latin typeface="楷体" panose="02010609060101010101" pitchFamily="49" charset="-122"/>
                <a:ea typeface="楷体" panose="02010609060101010101" pitchFamily="49" charset="-122"/>
              </a:rPr>
              <a:t>可以通过遍历方式产生一个无向图的生成树。</a:t>
            </a:r>
            <a:endParaRPr lang="en-US" altLang="zh-CN" sz="2000" dirty="0" smtClean="0">
              <a:solidFill>
                <a:schemeClr val="tx1"/>
              </a:solidFill>
              <a:latin typeface="楷体" panose="02010609060101010101" pitchFamily="49" charset="-122"/>
              <a:ea typeface="楷体" panose="02010609060101010101" pitchFamily="49" charset="-122"/>
            </a:endParaRPr>
          </a:p>
          <a:p>
            <a:pPr marL="457200" indent="-457200">
              <a:lnSpc>
                <a:spcPts val="3200"/>
              </a:lnSpc>
              <a:spcBef>
                <a:spcPts val="1200"/>
              </a:spcBef>
              <a:buBlip>
                <a:blip r:embed="rId1"/>
              </a:buBlip>
            </a:pPr>
            <a:r>
              <a:rPr lang="zh-CN" altLang="en-US" sz="2000" dirty="0" smtClean="0">
                <a:solidFill>
                  <a:schemeClr val="tx1"/>
                </a:solidFill>
                <a:latin typeface="仿宋" panose="02010609060101010101" pitchFamily="49" charset="-122"/>
                <a:ea typeface="仿宋" panose="02010609060101010101" pitchFamily="49" charset="-122"/>
              </a:rPr>
              <a:t>通过深度优先遍历产生的生成树称为深度优先生成树。</a:t>
            </a:r>
            <a:endParaRPr lang="en-US" altLang="zh-CN" sz="2000" dirty="0" smtClean="0">
              <a:solidFill>
                <a:schemeClr val="tx1"/>
              </a:solidFill>
              <a:latin typeface="仿宋" panose="02010609060101010101" pitchFamily="49" charset="-122"/>
              <a:ea typeface="仿宋" panose="02010609060101010101" pitchFamily="49" charset="-122"/>
            </a:endParaRPr>
          </a:p>
          <a:p>
            <a:pPr marL="457200" indent="-457200">
              <a:lnSpc>
                <a:spcPts val="3200"/>
              </a:lnSpc>
              <a:spcBef>
                <a:spcPts val="1200"/>
              </a:spcBef>
              <a:buBlip>
                <a:blip r:embed="rId1"/>
              </a:buBlip>
            </a:pPr>
            <a:r>
              <a:rPr lang="zh-CN" altLang="en-US" sz="2000" dirty="0" smtClean="0">
                <a:solidFill>
                  <a:schemeClr val="tx1"/>
                </a:solidFill>
                <a:latin typeface="仿宋" panose="02010609060101010101" pitchFamily="49" charset="-122"/>
                <a:ea typeface="仿宋" panose="02010609060101010101" pitchFamily="49" charset="-122"/>
              </a:rPr>
              <a:t>通过广度优先遍历产生的生成树称为广度优先生成树。</a:t>
            </a:r>
            <a:endParaRPr lang="zh-CN" altLang="en-US" sz="2000" dirty="0">
              <a:solidFill>
                <a:schemeClr val="tx1"/>
              </a:solidFill>
              <a:latin typeface="仿宋" panose="02010609060101010101" pitchFamily="49" charset="-122"/>
              <a:ea typeface="仿宋" panose="02010609060101010101" pitchFamily="49" charset="-122"/>
            </a:endParaRPr>
          </a:p>
        </p:txBody>
      </p:sp>
      <p:sp>
        <p:nvSpPr>
          <p:cNvPr id="5" name="TextBox 4"/>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Text Box 4"/>
          <p:cNvSpPr txBox="1">
            <a:spLocks noChangeArrowheads="1"/>
          </p:cNvSpPr>
          <p:nvPr/>
        </p:nvSpPr>
        <p:spPr bwMode="auto">
          <a:xfrm>
            <a:off x="1643042" y="1000108"/>
            <a:ext cx="6072230" cy="400110"/>
          </a:xfrm>
          <a:prstGeom prst="rect">
            <a:avLst/>
          </a:prstGeom>
          <a:noFill/>
          <a:ln w="9525">
            <a:noFill/>
            <a:miter lim="800000"/>
          </a:ln>
          <a:effectLst/>
        </p:spPr>
        <p:txBody>
          <a:bodyPr wrap="square">
            <a:spAutoFit/>
          </a:bodyPr>
          <a:lstStyle/>
          <a:p>
            <a:pPr>
              <a:spcBef>
                <a:spcPct val="50000"/>
              </a:spcBef>
            </a:pPr>
            <a:r>
              <a:rPr lang="zh-CN" altLang="en-US" sz="2000" dirty="0" smtClean="0">
                <a:solidFill>
                  <a:schemeClr val="tx1"/>
                </a:solidFill>
                <a:ea typeface="楷体" panose="02010609060101010101" pitchFamily="49" charset="-122"/>
                <a:cs typeface="Times New Roman" panose="02020603050405020304" pitchFamily="18" charset="0"/>
              </a:rPr>
              <a:t>对</a:t>
            </a:r>
            <a:r>
              <a:rPr lang="zh-CN" altLang="en-US" sz="2000" dirty="0">
                <a:solidFill>
                  <a:schemeClr val="tx1"/>
                </a:solidFill>
                <a:ea typeface="楷体" panose="02010609060101010101" pitchFamily="49" charset="-122"/>
                <a:cs typeface="Times New Roman" panose="02020603050405020304" pitchFamily="18" charset="0"/>
              </a:rPr>
              <a:t>任一有向图进行拓扑排序有两种结果</a:t>
            </a:r>
            <a:r>
              <a:rPr lang="zh-CN" altLang="en-US" sz="2000" dirty="0" smtClean="0">
                <a:solidFill>
                  <a:schemeClr val="tx1"/>
                </a:solidFill>
                <a:ea typeface="楷体" panose="02010609060101010101" pitchFamily="49" charset="-122"/>
                <a:cs typeface="Times New Roman" panose="02020603050405020304" pitchFamily="18" charset="0"/>
              </a:rPr>
              <a:t>：</a:t>
            </a:r>
            <a:endParaRPr lang="en-US" altLang="zh-CN" sz="2000" dirty="0" smtClean="0">
              <a:solidFill>
                <a:schemeClr val="tx1"/>
              </a:solidFill>
              <a:ea typeface="楷体" panose="02010609060101010101" pitchFamily="49" charset="-122"/>
              <a:cs typeface="Times New Roman" panose="02020603050405020304" pitchFamily="18" charset="0"/>
            </a:endParaRPr>
          </a:p>
        </p:txBody>
      </p:sp>
      <p:sp>
        <p:nvSpPr>
          <p:cNvPr id="6" name="TextBox 5"/>
          <p:cNvSpPr txBox="1"/>
          <p:nvPr/>
        </p:nvSpPr>
        <p:spPr>
          <a:xfrm>
            <a:off x="1643042" y="1571612"/>
            <a:ext cx="7072362" cy="2298065"/>
          </a:xfrm>
          <a:prstGeom prst="rect">
            <a:avLst/>
          </a:prstGeom>
          <a:noFill/>
        </p:spPr>
        <p:txBody>
          <a:bodyPr wrap="square" rtlCol="0">
            <a:spAutoFit/>
          </a:bodyPr>
          <a:lstStyle/>
          <a:p>
            <a:pPr marL="457200" indent="-457200">
              <a:lnSpc>
                <a:spcPts val="3200"/>
              </a:lnSpc>
              <a:spcBef>
                <a:spcPct val="500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图中全部顶点都包含在拓扑序列中，这说明该图中不存在有向回路；</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图中部分顶点未被包含在拓扑序列中，这说明该图中存在有向回路。所以可以采用拓扑排序判断一个有向图中是否存在回路。</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303231"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7.6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拓 扑 排 序</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70510" y="422910"/>
            <a:ext cx="8546465" cy="53009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1285852" y="428604"/>
            <a:ext cx="7643866" cy="4093428"/>
          </a:xfrm>
          <a:prstGeom prst="rect">
            <a:avLst/>
          </a:prstGeom>
          <a:noFill/>
          <a:ln w="9525">
            <a:noFill/>
            <a:miter lim="800000"/>
          </a:ln>
          <a:effectLst/>
        </p:spPr>
        <p:txBody>
          <a:bodyPr wrap="square">
            <a:spAutoFit/>
          </a:bodyPr>
          <a:lstStyle/>
          <a:p>
            <a:pPr>
              <a:lnSpc>
                <a:spcPts val="3200"/>
              </a:lnSpc>
              <a:spcBef>
                <a:spcPts val="1200"/>
              </a:spcBef>
            </a:pPr>
            <a:r>
              <a:rPr lang="zh-CN" altLang="en-US" sz="2000" dirty="0" smtClean="0">
                <a:solidFill>
                  <a:schemeClr val="tx1"/>
                </a:solidFill>
                <a:ea typeface="楷体" panose="02010609060101010101" pitchFamily="49" charset="-122"/>
                <a:cs typeface="Times New Roman" panose="02020603050405020304" pitchFamily="18" charset="0"/>
              </a:rPr>
              <a:t>  无向图</a:t>
            </a:r>
            <a:r>
              <a:rPr lang="zh-CN" altLang="en-US" sz="2000" dirty="0">
                <a:solidFill>
                  <a:schemeClr val="tx1"/>
                </a:solidFill>
                <a:ea typeface="楷体" panose="02010609060101010101" pitchFamily="49" charset="-122"/>
                <a:cs typeface="Times New Roman" panose="02020603050405020304" pitchFamily="18" charset="0"/>
              </a:rPr>
              <a:t>进行遍历时：</a:t>
            </a:r>
            <a:endParaRPr lang="zh-CN" altLang="en-US" sz="2000" dirty="0">
              <a:solidFill>
                <a:schemeClr val="tx1"/>
              </a:solidFill>
              <a:ea typeface="楷体" panose="02010609060101010101" pitchFamily="49" charset="-122"/>
              <a:cs typeface="Times New Roman" panose="02020603050405020304" pitchFamily="18" charset="0"/>
            </a:endParaRPr>
          </a:p>
          <a:p>
            <a:pPr marL="457200" indent="-457200">
              <a:lnSpc>
                <a:spcPts val="3200"/>
              </a:lnSpc>
              <a:spcBef>
                <a:spcPts val="1200"/>
              </a:spcBef>
              <a:buBlip>
                <a:blip r:embed="rId1"/>
              </a:buBlip>
            </a:pP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连通图：</a:t>
            </a:r>
            <a:r>
              <a:rPr lang="zh-CN" altLang="en-US" sz="2000" dirty="0" smtClean="0">
                <a:solidFill>
                  <a:schemeClr val="tx1"/>
                </a:solidFill>
                <a:latin typeface="仿宋" panose="02010609060101010101" pitchFamily="49" charset="-122"/>
                <a:ea typeface="仿宋" panose="02010609060101010101" pitchFamily="49" charset="-122"/>
                <a:cs typeface="Times New Roman" panose="02020603050405020304" pitchFamily="18" charset="0"/>
              </a:rPr>
              <a:t>仅</a:t>
            </a:r>
            <a:r>
              <a:rPr lang="zh-CN" altLang="en-US" sz="20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需要从图中任一顶点出发，进行深度优先遍历或广度优先遍历便可以访问到图中所有顶点，因此连通图的一次遍历所经过的边的集合及图中所有顶点的集合就构成了该图的一棵生成树</a:t>
            </a:r>
            <a:r>
              <a:rPr lang="zh-CN" altLang="en-US" sz="2000" dirty="0" smtClean="0">
                <a:solidFill>
                  <a:schemeClr val="tx1"/>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sz="2000" dirty="0">
              <a:solidFill>
                <a:schemeClr val="tx1"/>
              </a:solidFill>
              <a:latin typeface="仿宋" panose="02010609060101010101" pitchFamily="49" charset="-122"/>
              <a:ea typeface="仿宋" panose="02010609060101010101" pitchFamily="49" charset="-122"/>
              <a:cs typeface="Times New Roman" panose="02020603050405020304" pitchFamily="18" charset="0"/>
            </a:endParaRPr>
          </a:p>
          <a:p>
            <a:pPr marL="457200" indent="-457200">
              <a:lnSpc>
                <a:spcPts val="3200"/>
              </a:lnSpc>
              <a:spcBef>
                <a:spcPts val="1200"/>
              </a:spcBef>
              <a:buBlip>
                <a:blip r:embed="rId1"/>
              </a:buBlip>
            </a:pP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非连通图：</a:t>
            </a:r>
            <a:r>
              <a:rPr lang="zh-CN" altLang="en-US" sz="2000" dirty="0" smtClean="0">
                <a:solidFill>
                  <a:schemeClr val="tx1"/>
                </a:solidFill>
                <a:latin typeface="仿宋" panose="02010609060101010101" pitchFamily="49" charset="-122"/>
                <a:ea typeface="仿宋" panose="02010609060101010101" pitchFamily="49" charset="-122"/>
                <a:cs typeface="Times New Roman" panose="02020603050405020304" pitchFamily="18" charset="0"/>
              </a:rPr>
              <a:t>它</a:t>
            </a:r>
            <a:r>
              <a:rPr lang="zh-CN" altLang="en-US" sz="20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由多个连通分量构成的，则需要从每个连通分量的任一顶点出发进行遍历，每次从一个新起点出发进行遍历过程得到的顶点访问序列恰为各个连通分量中的顶点集。每个连通分量产生的生成树合起来构成整个非连通图的生成树</a:t>
            </a:r>
            <a:r>
              <a:rPr lang="zh-CN" altLang="en-US" sz="2000" dirty="0" smtClean="0">
                <a:solidFill>
                  <a:schemeClr val="tx1"/>
                </a:solidFill>
                <a:latin typeface="仿宋" panose="02010609060101010101" pitchFamily="49" charset="-122"/>
                <a:ea typeface="仿宋" panose="02010609060101010101" pitchFamily="49" charset="-122"/>
                <a:cs typeface="Times New Roman" panose="02020603050405020304" pitchFamily="18" charset="0"/>
              </a:rPr>
              <a:t>。</a:t>
            </a:r>
            <a:r>
              <a:rPr lang="zh-CN" altLang="en-US" sz="20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　</a:t>
            </a:r>
            <a:endPar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4" name="TextBox 3"/>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Text Box 4"/>
          <p:cNvSpPr txBox="1">
            <a:spLocks noChangeArrowheads="1"/>
          </p:cNvSpPr>
          <p:nvPr/>
        </p:nvSpPr>
        <p:spPr bwMode="auto">
          <a:xfrm>
            <a:off x="945515" y="1844675"/>
            <a:ext cx="7741920" cy="2707005"/>
          </a:xfrm>
          <a:prstGeom prst="rect">
            <a:avLst/>
          </a:prstGeom>
          <a:noFill/>
          <a:ln w="9525">
            <a:noFill/>
            <a:miter lim="800000"/>
          </a:ln>
          <a:effectLst/>
        </p:spPr>
        <p:txBody>
          <a:bodyPr wrap="square">
            <a:spAutoFit/>
          </a:bodyPr>
          <a:lstStyle/>
          <a:p>
            <a:pPr marL="457200" indent="-457200">
              <a:lnSpc>
                <a:spcPts val="3200"/>
              </a:lnSpc>
              <a:spcBef>
                <a:spcPts val="1200"/>
              </a:spcBef>
              <a:buBlip>
                <a:blip r:embed="rId1"/>
              </a:buBlip>
            </a:pPr>
            <a:r>
              <a:rPr lang="zh-CN" altLang="en-US" sz="2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由</a:t>
            </a:r>
            <a:r>
              <a:rPr lang="zh-CN" altLang="en-US" sz="2800" dirty="0">
                <a:solidFill>
                  <a:schemeClr val="tx1"/>
                </a:solidFill>
                <a:latin typeface="Consolas" panose="020B0609020204030204" pitchFamily="49" charset="0"/>
                <a:ea typeface="楷体" panose="02010609060101010101" pitchFamily="49" charset="-122"/>
                <a:cs typeface="Consolas" panose="020B0609020204030204" pitchFamily="49" charset="0"/>
              </a:rPr>
              <a:t>一</a:t>
            </a:r>
            <a:r>
              <a:rPr lang="zh-CN" altLang="en-US" sz="2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个带权无向图</a:t>
            </a:r>
            <a:r>
              <a:rPr lang="zh-CN" altLang="en-US" sz="2800" dirty="0">
                <a:solidFill>
                  <a:schemeClr val="tx1"/>
                </a:solidFill>
                <a:latin typeface="Consolas" panose="020B0609020204030204" pitchFamily="49" charset="0"/>
                <a:ea typeface="楷体" panose="02010609060101010101" pitchFamily="49" charset="-122"/>
                <a:cs typeface="Consolas" panose="020B0609020204030204" pitchFamily="49" charset="0"/>
              </a:rPr>
              <a:t>可能产生多棵生成树， 把具有权之和最小的生成树称为图的最小生成树（</a:t>
            </a:r>
            <a:r>
              <a:rPr lang="en-US" altLang="zh-CN" sz="2800" dirty="0">
                <a:solidFill>
                  <a:schemeClr val="tx1"/>
                </a:solidFill>
                <a:latin typeface="Consolas" panose="020B0609020204030204" pitchFamily="49" charset="0"/>
                <a:ea typeface="楷体" panose="02010609060101010101" pitchFamily="49" charset="-122"/>
                <a:cs typeface="Consolas" panose="020B0609020204030204" pitchFamily="49" charset="0"/>
              </a:rPr>
              <a:t>Minimum Cost Spanning Tree</a:t>
            </a:r>
            <a:r>
              <a:rPr lang="zh-CN" altLang="en-US" sz="2800" dirty="0">
                <a:solidFill>
                  <a:schemeClr val="tx1"/>
                </a:solidFill>
                <a:latin typeface="Consolas" panose="020B0609020204030204" pitchFamily="49" charset="0"/>
                <a:ea typeface="楷体" panose="02010609060101010101" pitchFamily="49" charset="-122"/>
                <a:cs typeface="Consolas" panose="020B0609020204030204" pitchFamily="49" charset="0"/>
              </a:rPr>
              <a:t>，简称</a:t>
            </a:r>
            <a:r>
              <a:rPr lang="en-US" altLang="zh-CN" sz="2800" dirty="0" err="1">
                <a:solidFill>
                  <a:schemeClr val="tx1"/>
                </a:solidFill>
                <a:latin typeface="Consolas" panose="020B0609020204030204" pitchFamily="49" charset="0"/>
                <a:ea typeface="楷体" panose="02010609060101010101" pitchFamily="49" charset="-122"/>
                <a:cs typeface="Consolas" panose="020B0609020204030204" pitchFamily="49" charset="0"/>
              </a:rPr>
              <a:t>MCST</a:t>
            </a:r>
            <a:r>
              <a:rPr lang="zh-CN" altLang="en-US" sz="28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8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8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构造</a:t>
            </a:r>
            <a:r>
              <a:rPr lang="zh-CN" altLang="en-US" sz="2800" dirty="0">
                <a:solidFill>
                  <a:schemeClr val="tx1"/>
                </a:solidFill>
                <a:latin typeface="Consolas" panose="020B0609020204030204" pitchFamily="49" charset="0"/>
                <a:ea typeface="楷体" panose="02010609060101010101" pitchFamily="49" charset="-122"/>
                <a:cs typeface="Consolas" panose="020B0609020204030204" pitchFamily="49" charset="0"/>
              </a:rPr>
              <a:t>一个图的最小生成树主要有两个算法，即普里姆算法和克鲁斯卡尔算法。</a:t>
            </a:r>
            <a:endParaRPr lang="zh-CN" altLang="en-US" sz="28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1285852" y="214290"/>
            <a:ext cx="3678233"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7.4.2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普</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里姆算法</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65891" name="Text Box 3"/>
          <p:cNvSpPr txBox="1">
            <a:spLocks noChangeArrowheads="1"/>
          </p:cNvSpPr>
          <p:nvPr/>
        </p:nvSpPr>
        <p:spPr bwMode="auto">
          <a:xfrm>
            <a:off x="1142976" y="1142984"/>
            <a:ext cx="7747026" cy="1400383"/>
          </a:xfrm>
          <a:prstGeom prst="rect">
            <a:avLst/>
          </a:prstGeom>
          <a:noFill/>
          <a:ln w="9525">
            <a:noFill/>
            <a:miter lim="800000"/>
          </a:ln>
          <a:effectLst/>
        </p:spPr>
        <p:txBody>
          <a:bodyPr wrap="square">
            <a:spAutoFit/>
          </a:bodyPr>
          <a:lstStyle/>
          <a:p>
            <a:pPr>
              <a:lnSpc>
                <a:spcPts val="3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普里姆（</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Prim</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）算法是一种构造性算法</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ct val="50000"/>
              </a:spcBef>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G</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=(V,E</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=(U,TE)</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的从顶点</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v</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出发构造的最小生成树，步骤如下：</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65892" name="Text Box 4"/>
          <p:cNvSpPr txBox="1">
            <a:spLocks noChangeArrowheads="1"/>
          </p:cNvSpPr>
          <p:nvPr/>
        </p:nvSpPr>
        <p:spPr bwMode="auto">
          <a:xfrm>
            <a:off x="1214414" y="2500306"/>
            <a:ext cx="7561263" cy="2785378"/>
          </a:xfrm>
          <a:prstGeom prst="rect">
            <a:avLst/>
          </a:prstGeom>
          <a:noFill/>
          <a:ln w="9525">
            <a:noFill/>
            <a:miter lim="800000"/>
          </a:ln>
          <a:effectLst/>
        </p:spPr>
        <p:txBody>
          <a:bodyPr>
            <a:spAutoFit/>
          </a:bodyPr>
          <a:lstStyle/>
          <a:p>
            <a:pPr>
              <a:lnSpc>
                <a:spcPts val="3000"/>
              </a:lnSpc>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）初始化</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U={</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v</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。以</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v</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到其他顶点的所有边为候选边；</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）重复以下步骤</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次，使得其他</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个顶点被加入到</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U</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①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从候选边中挑选权值最小的边加入</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TE</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，设该边在</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V-U</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中的顶点是</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加入</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U</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② </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考察当前</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V-U</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中的所有顶点</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，修改候选边：若</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的权值小于原来和顶点</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关联的候选边，则用</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j</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取代后者作为候选边。</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89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89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589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58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1911346" y="356367"/>
            <a:ext cx="5464183" cy="400110"/>
          </a:xfrm>
          <a:prstGeom prst="rect">
            <a:avLst/>
          </a:prstGeom>
          <a:noFill/>
          <a:ln w="9525">
            <a:noFill/>
            <a:miter lim="800000"/>
          </a:ln>
          <a:effectLst/>
        </p:spPr>
        <p:txBody>
          <a:bodyPr wrap="square">
            <a:spAutoFit/>
          </a:bodyPr>
          <a:lstStyle/>
          <a:p>
            <a:pPr>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采用普里姆算法求最小生成树的过程 </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70" name="组合 69"/>
          <p:cNvGrpSpPr/>
          <p:nvPr/>
        </p:nvGrpSpPr>
        <p:grpSpPr>
          <a:xfrm>
            <a:off x="1928794" y="785794"/>
            <a:ext cx="3286148" cy="2214578"/>
            <a:chOff x="1928794" y="928670"/>
            <a:chExt cx="3286148" cy="2214578"/>
          </a:xfrm>
        </p:grpSpPr>
        <p:sp>
          <p:nvSpPr>
            <p:cNvPr id="13" name="椭圆 12"/>
            <p:cNvSpPr/>
            <p:nvPr/>
          </p:nvSpPr>
          <p:spPr>
            <a:xfrm>
              <a:off x="2786050" y="92867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0</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192879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1</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2786050" y="271462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2</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478631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4</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371474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3</a:t>
              </a:r>
              <a:endParaRPr lang="zh-CN" altLang="en-US" sz="2000" dirty="0">
                <a:solidFill>
                  <a:srgbClr val="0000FF"/>
                </a:solidFill>
                <a:latin typeface="Consolas" panose="020B0609020204030204" pitchFamily="49" charset="0"/>
                <a:cs typeface="Consolas" panose="020B0609020204030204" pitchFamily="49" charset="0"/>
              </a:endParaRPr>
            </a:p>
          </p:txBody>
        </p:sp>
        <p:cxnSp>
          <p:nvCxnSpPr>
            <p:cNvPr id="25" name="直接连接符 24"/>
            <p:cNvCxnSpPr>
              <a:stCxn id="13" idx="3"/>
              <a:endCxn id="14" idx="7"/>
            </p:cNvCxnSpPr>
            <p:nvPr/>
          </p:nvCxnSpPr>
          <p:spPr>
            <a:xfrm rot="5400000">
              <a:off x="2258932" y="1330246"/>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4" idx="5"/>
              <a:endCxn id="15" idx="1"/>
            </p:cNvCxnSpPr>
            <p:nvPr/>
          </p:nvCxnSpPr>
          <p:spPr>
            <a:xfrm rot="16200000" flipH="1">
              <a:off x="2294651" y="2223221"/>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4"/>
              <a:endCxn id="15" idx="0"/>
            </p:cNvCxnSpPr>
            <p:nvPr/>
          </p:nvCxnSpPr>
          <p:spPr>
            <a:xfrm rot="5400000">
              <a:off x="2321703" y="2035959"/>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3" idx="5"/>
              <a:endCxn id="17" idx="1"/>
            </p:cNvCxnSpPr>
            <p:nvPr/>
          </p:nvCxnSpPr>
          <p:spPr>
            <a:xfrm rot="16200000" flipH="1">
              <a:off x="3151907" y="1294527"/>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7" idx="3"/>
              <a:endCxn id="15" idx="7"/>
            </p:cNvCxnSpPr>
            <p:nvPr/>
          </p:nvCxnSpPr>
          <p:spPr>
            <a:xfrm rot="5400000">
              <a:off x="3187626" y="2187502"/>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7" idx="6"/>
              <a:endCxn id="16" idx="2"/>
            </p:cNvCxnSpPr>
            <p:nvPr/>
          </p:nvCxnSpPr>
          <p:spPr>
            <a:xfrm>
              <a:off x="4143372" y="2071678"/>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3" idx="6"/>
              <a:endCxn id="16" idx="1"/>
            </p:cNvCxnSpPr>
            <p:nvPr/>
          </p:nvCxnSpPr>
          <p:spPr>
            <a:xfrm>
              <a:off x="3214678" y="1142984"/>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5" idx="6"/>
              <a:endCxn id="16" idx="3"/>
            </p:cNvCxnSpPr>
            <p:nvPr/>
          </p:nvCxnSpPr>
          <p:spPr>
            <a:xfrm flipV="1">
              <a:off x="3214678" y="2223221"/>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5984" y="1345156"/>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2" name="TextBox 41"/>
            <p:cNvSpPr txBox="1"/>
            <p:nvPr/>
          </p:nvSpPr>
          <p:spPr>
            <a:xfrm>
              <a:off x="2285984" y="2357430"/>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3" name="TextBox 42"/>
            <p:cNvSpPr txBox="1"/>
            <p:nvPr/>
          </p:nvSpPr>
          <p:spPr>
            <a:xfrm>
              <a:off x="2714612" y="1845222"/>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4" name="TextBox 43"/>
            <p:cNvSpPr txBox="1"/>
            <p:nvPr/>
          </p:nvSpPr>
          <p:spPr>
            <a:xfrm>
              <a:off x="3214678" y="2202412"/>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5</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5" name="TextBox 44"/>
            <p:cNvSpPr txBox="1"/>
            <p:nvPr/>
          </p:nvSpPr>
          <p:spPr>
            <a:xfrm>
              <a:off x="3143240" y="1428736"/>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6" name="TextBox 45"/>
            <p:cNvSpPr txBox="1"/>
            <p:nvPr/>
          </p:nvSpPr>
          <p:spPr>
            <a:xfrm>
              <a:off x="4214810" y="1714488"/>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7" name="TextBox 46"/>
            <p:cNvSpPr txBox="1"/>
            <p:nvPr/>
          </p:nvSpPr>
          <p:spPr>
            <a:xfrm>
              <a:off x="4000496" y="2559602"/>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8</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8" name="TextBox 47"/>
            <p:cNvSpPr txBox="1"/>
            <p:nvPr/>
          </p:nvSpPr>
          <p:spPr>
            <a:xfrm>
              <a:off x="4000496" y="1214422"/>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7</a:t>
              </a:r>
              <a:endParaRPr lang="zh-CN" altLang="en-US" sz="1800">
                <a:solidFill>
                  <a:srgbClr val="FF00FF"/>
                </a:solidFill>
                <a:latin typeface="Consolas" panose="020B0609020204030204" pitchFamily="49" charset="0"/>
                <a:cs typeface="Consolas" panose="020B0609020204030204" pitchFamily="49" charset="0"/>
              </a:endParaRPr>
            </a:p>
          </p:txBody>
        </p:sp>
      </p:grpSp>
      <p:grpSp>
        <p:nvGrpSpPr>
          <p:cNvPr id="72" name="组合 71"/>
          <p:cNvGrpSpPr/>
          <p:nvPr/>
        </p:nvGrpSpPr>
        <p:grpSpPr>
          <a:xfrm>
            <a:off x="2000232" y="3857628"/>
            <a:ext cx="3286148" cy="2214578"/>
            <a:chOff x="2000232" y="3857628"/>
            <a:chExt cx="3286148" cy="2214578"/>
          </a:xfrm>
        </p:grpSpPr>
        <p:sp>
          <p:nvSpPr>
            <p:cNvPr id="49" name="椭圆 48"/>
            <p:cNvSpPr/>
            <p:nvPr/>
          </p:nvSpPr>
          <p:spPr>
            <a:xfrm>
              <a:off x="2857488" y="3857628"/>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0</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50" name="椭圆 49"/>
            <p:cNvSpPr/>
            <p:nvPr/>
          </p:nvSpPr>
          <p:spPr>
            <a:xfrm>
              <a:off x="200023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1</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51" name="椭圆 50"/>
            <p:cNvSpPr/>
            <p:nvPr/>
          </p:nvSpPr>
          <p:spPr>
            <a:xfrm>
              <a:off x="2857488" y="564357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2</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52" name="椭圆 51"/>
            <p:cNvSpPr/>
            <p:nvPr/>
          </p:nvSpPr>
          <p:spPr>
            <a:xfrm>
              <a:off x="485775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4</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53" name="椭圆 52"/>
            <p:cNvSpPr/>
            <p:nvPr/>
          </p:nvSpPr>
          <p:spPr>
            <a:xfrm>
              <a:off x="378618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3</a:t>
              </a:r>
              <a:endParaRPr lang="zh-CN" altLang="en-US" sz="2000" dirty="0">
                <a:solidFill>
                  <a:srgbClr val="0000FF"/>
                </a:solidFill>
                <a:latin typeface="Consolas" panose="020B0609020204030204" pitchFamily="49" charset="0"/>
                <a:cs typeface="Consolas" panose="020B0609020204030204" pitchFamily="49" charset="0"/>
              </a:endParaRPr>
            </a:p>
          </p:txBody>
        </p:sp>
        <p:cxnSp>
          <p:nvCxnSpPr>
            <p:cNvPr id="54" name="直接连接符 53"/>
            <p:cNvCxnSpPr>
              <a:stCxn id="49" idx="3"/>
              <a:endCxn id="50" idx="7"/>
            </p:cNvCxnSpPr>
            <p:nvPr/>
          </p:nvCxnSpPr>
          <p:spPr>
            <a:xfrm rot="5400000">
              <a:off x="2330370" y="4259204"/>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0" idx="5"/>
              <a:endCxn id="51" idx="1"/>
            </p:cNvCxnSpPr>
            <p:nvPr/>
          </p:nvCxnSpPr>
          <p:spPr>
            <a:xfrm rot="16200000" flipH="1">
              <a:off x="2366089" y="5152179"/>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9" idx="4"/>
              <a:endCxn id="51" idx="0"/>
            </p:cNvCxnSpPr>
            <p:nvPr/>
          </p:nvCxnSpPr>
          <p:spPr>
            <a:xfrm rot="5400000">
              <a:off x="2393141" y="4964917"/>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9" idx="5"/>
              <a:endCxn id="53" idx="1"/>
            </p:cNvCxnSpPr>
            <p:nvPr/>
          </p:nvCxnSpPr>
          <p:spPr>
            <a:xfrm rot="16200000" flipH="1">
              <a:off x="3223345" y="4223485"/>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3"/>
              <a:endCxn id="51" idx="7"/>
            </p:cNvCxnSpPr>
            <p:nvPr/>
          </p:nvCxnSpPr>
          <p:spPr>
            <a:xfrm rot="5400000">
              <a:off x="3259064" y="5116460"/>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3" idx="6"/>
              <a:endCxn id="52" idx="2"/>
            </p:cNvCxnSpPr>
            <p:nvPr/>
          </p:nvCxnSpPr>
          <p:spPr>
            <a:xfrm>
              <a:off x="4214810" y="5000636"/>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9" idx="6"/>
              <a:endCxn id="52" idx="1"/>
            </p:cNvCxnSpPr>
            <p:nvPr/>
          </p:nvCxnSpPr>
          <p:spPr>
            <a:xfrm>
              <a:off x="3286116" y="4071942"/>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1" idx="6"/>
              <a:endCxn id="52" idx="3"/>
            </p:cNvCxnSpPr>
            <p:nvPr/>
          </p:nvCxnSpPr>
          <p:spPr>
            <a:xfrm flipV="1">
              <a:off x="3286116" y="5152179"/>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357422" y="4274114"/>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3" name="TextBox 62"/>
            <p:cNvSpPr txBox="1"/>
            <p:nvPr/>
          </p:nvSpPr>
          <p:spPr>
            <a:xfrm>
              <a:off x="2357422" y="5286388"/>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4" name="TextBox 63"/>
            <p:cNvSpPr txBox="1"/>
            <p:nvPr/>
          </p:nvSpPr>
          <p:spPr>
            <a:xfrm>
              <a:off x="2786050" y="4643446"/>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5" name="TextBox 64"/>
            <p:cNvSpPr txBox="1"/>
            <p:nvPr/>
          </p:nvSpPr>
          <p:spPr>
            <a:xfrm>
              <a:off x="3286116" y="5131370"/>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5</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6" name="TextBox 65"/>
            <p:cNvSpPr txBox="1"/>
            <p:nvPr/>
          </p:nvSpPr>
          <p:spPr>
            <a:xfrm>
              <a:off x="3332245" y="4488324"/>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7" name="TextBox 66"/>
            <p:cNvSpPr txBox="1"/>
            <p:nvPr/>
          </p:nvSpPr>
          <p:spPr>
            <a:xfrm>
              <a:off x="4286248" y="4643446"/>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8" name="TextBox 67"/>
            <p:cNvSpPr txBox="1"/>
            <p:nvPr/>
          </p:nvSpPr>
          <p:spPr>
            <a:xfrm>
              <a:off x="4071934" y="5488560"/>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8</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9" name="TextBox 68"/>
            <p:cNvSpPr txBox="1"/>
            <p:nvPr/>
          </p:nvSpPr>
          <p:spPr>
            <a:xfrm>
              <a:off x="4071934" y="4143380"/>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7</a:t>
              </a:r>
              <a:endParaRPr lang="zh-CN" altLang="en-US" sz="1800">
                <a:solidFill>
                  <a:srgbClr val="FF00FF"/>
                </a:solidFill>
                <a:latin typeface="Consolas" panose="020B0609020204030204" pitchFamily="49" charset="0"/>
                <a:cs typeface="Consolas" panose="020B0609020204030204" pitchFamily="49" charset="0"/>
              </a:endParaRPr>
            </a:p>
          </p:txBody>
        </p:sp>
      </p:grpSp>
      <p:sp>
        <p:nvSpPr>
          <p:cNvPr id="71" name="下箭头 70"/>
          <p:cNvSpPr/>
          <p:nvPr/>
        </p:nvSpPr>
        <p:spPr>
          <a:xfrm>
            <a:off x="2928926" y="3143248"/>
            <a:ext cx="214314" cy="285752"/>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nvGrpSpPr>
          <p:cNvPr id="81" name="组合 80"/>
          <p:cNvGrpSpPr/>
          <p:nvPr/>
        </p:nvGrpSpPr>
        <p:grpSpPr>
          <a:xfrm>
            <a:off x="1214414" y="3571876"/>
            <a:ext cx="4337300" cy="2920779"/>
            <a:chOff x="1214414" y="3571876"/>
            <a:chExt cx="4337300" cy="2920779"/>
          </a:xfrm>
        </p:grpSpPr>
        <p:sp>
          <p:nvSpPr>
            <p:cNvPr id="74" name="椭圆 73"/>
            <p:cNvSpPr/>
            <p:nvPr/>
          </p:nvSpPr>
          <p:spPr>
            <a:xfrm>
              <a:off x="2526424" y="3571876"/>
              <a:ext cx="1071570" cy="1071570"/>
            </a:xfrm>
            <a:prstGeom prst="ellipse">
              <a:avLst/>
            </a:prstGeom>
            <a:solidFill>
              <a:schemeClr val="accent1">
                <a:alpha val="14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7" name="任意多边形 76"/>
            <p:cNvSpPr/>
            <p:nvPr/>
          </p:nvSpPr>
          <p:spPr>
            <a:xfrm>
              <a:off x="1722120" y="4500570"/>
              <a:ext cx="3829594" cy="1992085"/>
            </a:xfrm>
            <a:custGeom>
              <a:avLst/>
              <a:gdLst>
                <a:gd name="connsiteX0" fmla="*/ 158931 w 3829594"/>
                <a:gd name="connsiteY0" fmla="*/ 161108 h 1992085"/>
                <a:gd name="connsiteX1" fmla="*/ 185057 w 3829594"/>
                <a:gd name="connsiteY1" fmla="*/ 1049382 h 1992085"/>
                <a:gd name="connsiteX2" fmla="*/ 1269274 w 3829594"/>
                <a:gd name="connsiteY2" fmla="*/ 1898468 h 1992085"/>
                <a:gd name="connsiteX3" fmla="*/ 2314303 w 3829594"/>
                <a:gd name="connsiteY3" fmla="*/ 1611085 h 1992085"/>
                <a:gd name="connsiteX4" fmla="*/ 3646714 w 3829594"/>
                <a:gd name="connsiteY4" fmla="*/ 840377 h 1992085"/>
                <a:gd name="connsiteX5" fmla="*/ 3411583 w 3829594"/>
                <a:gd name="connsiteY5" fmla="*/ 108857 h 1992085"/>
                <a:gd name="connsiteX6" fmla="*/ 2235926 w 3829594"/>
                <a:gd name="connsiteY6" fmla="*/ 187234 h 1992085"/>
                <a:gd name="connsiteX7" fmla="*/ 1595846 w 3829594"/>
                <a:gd name="connsiteY7" fmla="*/ 487679 h 1992085"/>
                <a:gd name="connsiteX8" fmla="*/ 994954 w 3829594"/>
                <a:gd name="connsiteY8" fmla="*/ 396239 h 1992085"/>
                <a:gd name="connsiteX9" fmla="*/ 341811 w 3829594"/>
                <a:gd name="connsiteY9" fmla="*/ 108857 h 1992085"/>
                <a:gd name="connsiteX10" fmla="*/ 158931 w 3829594"/>
                <a:gd name="connsiteY10" fmla="*/ 161108 h 199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594" h="1992085">
                  <a:moveTo>
                    <a:pt x="158931" y="161108"/>
                  </a:moveTo>
                  <a:cubicBezTo>
                    <a:pt x="132805" y="317862"/>
                    <a:pt x="0" y="759822"/>
                    <a:pt x="185057" y="1049382"/>
                  </a:cubicBezTo>
                  <a:cubicBezTo>
                    <a:pt x="370114" y="1338942"/>
                    <a:pt x="914400" y="1804851"/>
                    <a:pt x="1269274" y="1898468"/>
                  </a:cubicBezTo>
                  <a:cubicBezTo>
                    <a:pt x="1624148" y="1992085"/>
                    <a:pt x="1918063" y="1787433"/>
                    <a:pt x="2314303" y="1611085"/>
                  </a:cubicBezTo>
                  <a:cubicBezTo>
                    <a:pt x="2710543" y="1434737"/>
                    <a:pt x="3463834" y="1090748"/>
                    <a:pt x="3646714" y="840377"/>
                  </a:cubicBezTo>
                  <a:cubicBezTo>
                    <a:pt x="3829594" y="590006"/>
                    <a:pt x="3646714" y="217714"/>
                    <a:pt x="3411583" y="108857"/>
                  </a:cubicBezTo>
                  <a:cubicBezTo>
                    <a:pt x="3176452" y="0"/>
                    <a:pt x="2538549" y="124097"/>
                    <a:pt x="2235926" y="187234"/>
                  </a:cubicBezTo>
                  <a:cubicBezTo>
                    <a:pt x="1933303" y="250371"/>
                    <a:pt x="1802675" y="452845"/>
                    <a:pt x="1595846" y="487679"/>
                  </a:cubicBezTo>
                  <a:cubicBezTo>
                    <a:pt x="1389017" y="522513"/>
                    <a:pt x="1203960" y="459376"/>
                    <a:pt x="994954" y="396239"/>
                  </a:cubicBezTo>
                  <a:cubicBezTo>
                    <a:pt x="785948" y="333102"/>
                    <a:pt x="476794" y="150223"/>
                    <a:pt x="341811" y="108857"/>
                  </a:cubicBezTo>
                  <a:cubicBezTo>
                    <a:pt x="206828" y="67491"/>
                    <a:pt x="185057" y="4354"/>
                    <a:pt x="158931" y="161108"/>
                  </a:cubicBezTo>
                  <a:close/>
                </a:path>
              </a:pathLst>
            </a:custGeom>
            <a:solidFill>
              <a:schemeClr val="accent1">
                <a:alpha val="30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9" name="TextBox 78"/>
            <p:cNvSpPr txBox="1"/>
            <p:nvPr/>
          </p:nvSpPr>
          <p:spPr>
            <a:xfrm>
              <a:off x="2214546" y="3643314"/>
              <a:ext cx="357190"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U</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0" name="TextBox 79"/>
            <p:cNvSpPr txBox="1"/>
            <p:nvPr/>
          </p:nvSpPr>
          <p:spPr>
            <a:xfrm>
              <a:off x="1214414" y="4671964"/>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V-U</a:t>
              </a:r>
              <a:endParaRPr lang="zh-CN" altLang="en-US" sz="2000">
                <a:solidFill>
                  <a:srgbClr val="0000FF"/>
                </a:solidFill>
                <a:latin typeface="Consolas" panose="020B0609020204030204" pitchFamily="49" charset="0"/>
                <a:cs typeface="Consolas" panose="020B0609020204030204" pitchFamily="49" charset="0"/>
              </a:endParaRPr>
            </a:p>
          </p:txBody>
        </p:sp>
      </p:grpSp>
      <p:cxnSp>
        <p:nvCxnSpPr>
          <p:cNvPr id="82" name="直接连接符 81"/>
          <p:cNvCxnSpPr/>
          <p:nvPr/>
        </p:nvCxnSpPr>
        <p:spPr>
          <a:xfrm rot="5400000">
            <a:off x="2339037" y="4241745"/>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2163526" y="545469"/>
            <a:ext cx="3286148" cy="2214578"/>
            <a:chOff x="2163526" y="714356"/>
            <a:chExt cx="3286148" cy="2214578"/>
          </a:xfrm>
        </p:grpSpPr>
        <p:sp>
          <p:nvSpPr>
            <p:cNvPr id="49" name="椭圆 48"/>
            <p:cNvSpPr/>
            <p:nvPr/>
          </p:nvSpPr>
          <p:spPr>
            <a:xfrm>
              <a:off x="3020782" y="7143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0</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50" name="椭圆 49"/>
            <p:cNvSpPr/>
            <p:nvPr/>
          </p:nvSpPr>
          <p:spPr>
            <a:xfrm>
              <a:off x="216352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1</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51" name="椭圆 50"/>
            <p:cNvSpPr/>
            <p:nvPr/>
          </p:nvSpPr>
          <p:spPr>
            <a:xfrm>
              <a:off x="3020782" y="250030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2</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52" name="椭圆 51"/>
            <p:cNvSpPr/>
            <p:nvPr/>
          </p:nvSpPr>
          <p:spPr>
            <a:xfrm>
              <a:off x="502104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4</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53" name="椭圆 52"/>
            <p:cNvSpPr/>
            <p:nvPr/>
          </p:nvSpPr>
          <p:spPr>
            <a:xfrm>
              <a:off x="394947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3</a:t>
              </a:r>
              <a:endParaRPr lang="zh-CN" altLang="en-US" sz="2000" dirty="0">
                <a:solidFill>
                  <a:srgbClr val="0000FF"/>
                </a:solidFill>
                <a:latin typeface="Consolas" panose="020B0609020204030204" pitchFamily="49" charset="0"/>
                <a:cs typeface="Consolas" panose="020B0609020204030204" pitchFamily="49" charset="0"/>
              </a:endParaRPr>
            </a:p>
          </p:txBody>
        </p:sp>
        <p:cxnSp>
          <p:nvCxnSpPr>
            <p:cNvPr id="55" name="直接连接符 54"/>
            <p:cNvCxnSpPr>
              <a:stCxn id="50" idx="5"/>
              <a:endCxn id="51" idx="1"/>
            </p:cNvCxnSpPr>
            <p:nvPr/>
          </p:nvCxnSpPr>
          <p:spPr>
            <a:xfrm rot="16200000" flipH="1">
              <a:off x="2529383" y="2008907"/>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9" idx="4"/>
              <a:endCxn id="51" idx="0"/>
            </p:cNvCxnSpPr>
            <p:nvPr/>
          </p:nvCxnSpPr>
          <p:spPr>
            <a:xfrm rot="5400000">
              <a:off x="2556435" y="1821645"/>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9" idx="5"/>
              <a:endCxn id="53" idx="1"/>
            </p:cNvCxnSpPr>
            <p:nvPr/>
          </p:nvCxnSpPr>
          <p:spPr>
            <a:xfrm rot="16200000" flipH="1">
              <a:off x="3386639" y="1080213"/>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3"/>
              <a:endCxn id="51" idx="7"/>
            </p:cNvCxnSpPr>
            <p:nvPr/>
          </p:nvCxnSpPr>
          <p:spPr>
            <a:xfrm rot="5400000">
              <a:off x="3422358" y="1973188"/>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3" idx="6"/>
              <a:endCxn id="52" idx="2"/>
            </p:cNvCxnSpPr>
            <p:nvPr/>
          </p:nvCxnSpPr>
          <p:spPr>
            <a:xfrm>
              <a:off x="4378104" y="1857364"/>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9" idx="6"/>
              <a:endCxn id="52" idx="1"/>
            </p:cNvCxnSpPr>
            <p:nvPr/>
          </p:nvCxnSpPr>
          <p:spPr>
            <a:xfrm>
              <a:off x="3449410" y="928670"/>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1" idx="6"/>
              <a:endCxn id="52" idx="3"/>
            </p:cNvCxnSpPr>
            <p:nvPr/>
          </p:nvCxnSpPr>
          <p:spPr>
            <a:xfrm flipV="1">
              <a:off x="3449410" y="2008907"/>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520716" y="1130842"/>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3" name="TextBox 62"/>
            <p:cNvSpPr txBox="1"/>
            <p:nvPr/>
          </p:nvSpPr>
          <p:spPr>
            <a:xfrm>
              <a:off x="2428860" y="2143116"/>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4" name="TextBox 63"/>
            <p:cNvSpPr txBox="1"/>
            <p:nvPr/>
          </p:nvSpPr>
          <p:spPr>
            <a:xfrm>
              <a:off x="2949344" y="1773784"/>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5" name="TextBox 64"/>
            <p:cNvSpPr txBox="1"/>
            <p:nvPr/>
          </p:nvSpPr>
          <p:spPr>
            <a:xfrm>
              <a:off x="3449410" y="1988098"/>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5</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6" name="TextBox 65"/>
            <p:cNvSpPr txBox="1"/>
            <p:nvPr/>
          </p:nvSpPr>
          <p:spPr>
            <a:xfrm>
              <a:off x="3495539" y="1345052"/>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7" name="TextBox 66"/>
            <p:cNvSpPr txBox="1"/>
            <p:nvPr/>
          </p:nvSpPr>
          <p:spPr>
            <a:xfrm>
              <a:off x="4449542" y="1500174"/>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8" name="TextBox 67"/>
            <p:cNvSpPr txBox="1"/>
            <p:nvPr/>
          </p:nvSpPr>
          <p:spPr>
            <a:xfrm>
              <a:off x="4235228" y="2345288"/>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8</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9" name="TextBox 68"/>
            <p:cNvSpPr txBox="1"/>
            <p:nvPr/>
          </p:nvSpPr>
          <p:spPr>
            <a:xfrm>
              <a:off x="3857620" y="857232"/>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7</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82" name="直接连接符 81"/>
            <p:cNvCxnSpPr/>
            <p:nvPr/>
          </p:nvCxnSpPr>
          <p:spPr>
            <a:xfrm rot="5400000">
              <a:off x="2474973" y="1078470"/>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2037806" y="214290"/>
            <a:ext cx="3587931" cy="2945867"/>
            <a:chOff x="2037806" y="383177"/>
            <a:chExt cx="3587931" cy="2945867"/>
          </a:xfrm>
        </p:grpSpPr>
        <p:sp>
          <p:nvSpPr>
            <p:cNvPr id="79" name="TextBox 78"/>
            <p:cNvSpPr txBox="1"/>
            <p:nvPr/>
          </p:nvSpPr>
          <p:spPr>
            <a:xfrm>
              <a:off x="2377840" y="457122"/>
              <a:ext cx="357190"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U</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0" name="TextBox 79"/>
            <p:cNvSpPr txBox="1"/>
            <p:nvPr/>
          </p:nvSpPr>
          <p:spPr>
            <a:xfrm>
              <a:off x="2214546" y="2928934"/>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V-U</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2" name="任意多边形 71"/>
            <p:cNvSpPr/>
            <p:nvPr/>
          </p:nvSpPr>
          <p:spPr>
            <a:xfrm>
              <a:off x="2037806" y="383177"/>
              <a:ext cx="1765662" cy="1928949"/>
            </a:xfrm>
            <a:custGeom>
              <a:avLst/>
              <a:gdLst>
                <a:gd name="connsiteX0" fmla="*/ 862148 w 1765662"/>
                <a:gd name="connsiteY0" fmla="*/ 230777 h 1928949"/>
                <a:gd name="connsiteX1" fmla="*/ 130628 w 1765662"/>
                <a:gd name="connsiteY1" fmla="*/ 975360 h 1928949"/>
                <a:gd name="connsiteX2" fmla="*/ 104503 w 1765662"/>
                <a:gd name="connsiteY2" fmla="*/ 1824446 h 1928949"/>
                <a:gd name="connsiteX3" fmla="*/ 757645 w 1765662"/>
                <a:gd name="connsiteY3" fmla="*/ 1602377 h 1928949"/>
                <a:gd name="connsiteX4" fmla="*/ 1685108 w 1765662"/>
                <a:gd name="connsiteY4" fmla="*/ 583474 h 1928949"/>
                <a:gd name="connsiteX5" fmla="*/ 1240971 w 1765662"/>
                <a:gd name="connsiteY5" fmla="*/ 60960 h 1928949"/>
                <a:gd name="connsiteX6" fmla="*/ 862148 w 1765662"/>
                <a:gd name="connsiteY6" fmla="*/ 230777 h 19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662" h="1928949">
                  <a:moveTo>
                    <a:pt x="862148" y="230777"/>
                  </a:moveTo>
                  <a:cubicBezTo>
                    <a:pt x="677091" y="383177"/>
                    <a:pt x="256902" y="709749"/>
                    <a:pt x="130628" y="975360"/>
                  </a:cubicBezTo>
                  <a:cubicBezTo>
                    <a:pt x="4354" y="1240971"/>
                    <a:pt x="0" y="1719943"/>
                    <a:pt x="104503" y="1824446"/>
                  </a:cubicBezTo>
                  <a:cubicBezTo>
                    <a:pt x="209006" y="1928949"/>
                    <a:pt x="494211" y="1809206"/>
                    <a:pt x="757645" y="1602377"/>
                  </a:cubicBezTo>
                  <a:cubicBezTo>
                    <a:pt x="1021079" y="1395548"/>
                    <a:pt x="1604554" y="840377"/>
                    <a:pt x="1685108" y="583474"/>
                  </a:cubicBezTo>
                  <a:cubicBezTo>
                    <a:pt x="1765662" y="326571"/>
                    <a:pt x="1378131" y="121920"/>
                    <a:pt x="1240971" y="60960"/>
                  </a:cubicBezTo>
                  <a:cubicBezTo>
                    <a:pt x="1103811" y="0"/>
                    <a:pt x="1047205" y="78377"/>
                    <a:pt x="862148" y="230777"/>
                  </a:cubicBezTo>
                  <a:close/>
                </a:path>
              </a:pathLst>
            </a:custGeom>
            <a:solidFill>
              <a:schemeClr val="accent1">
                <a:alpha val="23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695303" y="1143000"/>
              <a:ext cx="2930434" cy="2050868"/>
            </a:xfrm>
            <a:custGeom>
              <a:avLst/>
              <a:gdLst>
                <a:gd name="connsiteX0" fmla="*/ 335280 w 2930434"/>
                <a:gd name="connsiteY0" fmla="*/ 1952897 h 2050868"/>
                <a:gd name="connsiteX1" fmla="*/ 870857 w 2930434"/>
                <a:gd name="connsiteY1" fmla="*/ 1939834 h 2050868"/>
                <a:gd name="connsiteX2" fmla="*/ 2555966 w 2930434"/>
                <a:gd name="connsiteY2" fmla="*/ 1286691 h 2050868"/>
                <a:gd name="connsiteX3" fmla="*/ 2895600 w 2930434"/>
                <a:gd name="connsiteY3" fmla="*/ 581297 h 2050868"/>
                <a:gd name="connsiteX4" fmla="*/ 2346960 w 2930434"/>
                <a:gd name="connsiteY4" fmla="*/ 137160 h 2050868"/>
                <a:gd name="connsiteX5" fmla="*/ 1785257 w 2930434"/>
                <a:gd name="connsiteY5" fmla="*/ 71846 h 2050868"/>
                <a:gd name="connsiteX6" fmla="*/ 1053737 w 2930434"/>
                <a:gd name="connsiteY6" fmla="*/ 568234 h 2050868"/>
                <a:gd name="connsiteX7" fmla="*/ 243840 w 2930434"/>
                <a:gd name="connsiteY7" fmla="*/ 1208314 h 2050868"/>
                <a:gd name="connsiteX8" fmla="*/ 21771 w 2930434"/>
                <a:gd name="connsiteY8" fmla="*/ 1665514 h 2050868"/>
                <a:gd name="connsiteX9" fmla="*/ 335280 w 2930434"/>
                <a:gd name="connsiteY9" fmla="*/ 1952897 h 205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30434" h="2050868">
                  <a:moveTo>
                    <a:pt x="335280" y="1952897"/>
                  </a:moveTo>
                  <a:cubicBezTo>
                    <a:pt x="476794" y="1998617"/>
                    <a:pt x="500743" y="2050868"/>
                    <a:pt x="870857" y="1939834"/>
                  </a:cubicBezTo>
                  <a:cubicBezTo>
                    <a:pt x="1240971" y="1828800"/>
                    <a:pt x="2218509" y="1513114"/>
                    <a:pt x="2555966" y="1286691"/>
                  </a:cubicBezTo>
                  <a:cubicBezTo>
                    <a:pt x="2893423" y="1060268"/>
                    <a:pt x="2930434" y="772885"/>
                    <a:pt x="2895600" y="581297"/>
                  </a:cubicBezTo>
                  <a:cubicBezTo>
                    <a:pt x="2860766" y="389709"/>
                    <a:pt x="2532017" y="222068"/>
                    <a:pt x="2346960" y="137160"/>
                  </a:cubicBezTo>
                  <a:cubicBezTo>
                    <a:pt x="2161903" y="52252"/>
                    <a:pt x="2000794" y="0"/>
                    <a:pt x="1785257" y="71846"/>
                  </a:cubicBezTo>
                  <a:cubicBezTo>
                    <a:pt x="1569720" y="143692"/>
                    <a:pt x="1310640" y="378823"/>
                    <a:pt x="1053737" y="568234"/>
                  </a:cubicBezTo>
                  <a:cubicBezTo>
                    <a:pt x="796834" y="757645"/>
                    <a:pt x="415834" y="1025434"/>
                    <a:pt x="243840" y="1208314"/>
                  </a:cubicBezTo>
                  <a:cubicBezTo>
                    <a:pt x="71846" y="1391194"/>
                    <a:pt x="0" y="1541417"/>
                    <a:pt x="21771" y="1665514"/>
                  </a:cubicBezTo>
                  <a:cubicBezTo>
                    <a:pt x="43542" y="1789611"/>
                    <a:pt x="193766" y="1907177"/>
                    <a:pt x="335280" y="1952897"/>
                  </a:cubicBezTo>
                  <a:close/>
                </a:path>
              </a:pathLst>
            </a:custGeom>
            <a:solidFill>
              <a:schemeClr val="accent1">
                <a:alpha val="26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6" name="直接连接符 75"/>
          <p:cNvCxnSpPr/>
          <p:nvPr/>
        </p:nvCxnSpPr>
        <p:spPr>
          <a:xfrm rot="16200000" flipH="1">
            <a:off x="2539487" y="1831354"/>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109" name="组合 108"/>
          <p:cNvGrpSpPr/>
          <p:nvPr/>
        </p:nvGrpSpPr>
        <p:grpSpPr>
          <a:xfrm>
            <a:off x="2197390" y="3886146"/>
            <a:ext cx="3286148" cy="2214578"/>
            <a:chOff x="2197390" y="3886146"/>
            <a:chExt cx="3286148" cy="2214578"/>
          </a:xfrm>
        </p:grpSpPr>
        <p:sp>
          <p:nvSpPr>
            <p:cNvPr id="81" name="椭圆 80"/>
            <p:cNvSpPr/>
            <p:nvPr/>
          </p:nvSpPr>
          <p:spPr>
            <a:xfrm>
              <a:off x="3054646" y="388614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0</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83" name="椭圆 82"/>
            <p:cNvSpPr/>
            <p:nvPr/>
          </p:nvSpPr>
          <p:spPr>
            <a:xfrm>
              <a:off x="219739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1</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84" name="椭圆 83"/>
            <p:cNvSpPr/>
            <p:nvPr/>
          </p:nvSpPr>
          <p:spPr>
            <a:xfrm>
              <a:off x="3054646" y="567209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2</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85" name="椭圆 84"/>
            <p:cNvSpPr/>
            <p:nvPr/>
          </p:nvSpPr>
          <p:spPr>
            <a:xfrm>
              <a:off x="505491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4</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86" name="椭圆 85"/>
            <p:cNvSpPr/>
            <p:nvPr/>
          </p:nvSpPr>
          <p:spPr>
            <a:xfrm>
              <a:off x="398334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3</a:t>
              </a:r>
              <a:endParaRPr lang="zh-CN" altLang="en-US" sz="2000" dirty="0">
                <a:solidFill>
                  <a:srgbClr val="0000FF"/>
                </a:solidFill>
                <a:latin typeface="Consolas" panose="020B0609020204030204" pitchFamily="49" charset="0"/>
                <a:cs typeface="Consolas" panose="020B0609020204030204" pitchFamily="49" charset="0"/>
              </a:endParaRPr>
            </a:p>
          </p:txBody>
        </p:sp>
        <p:cxnSp>
          <p:nvCxnSpPr>
            <p:cNvPr id="88" name="直接连接符 87"/>
            <p:cNvCxnSpPr>
              <a:stCxn id="81" idx="4"/>
              <a:endCxn id="84" idx="0"/>
            </p:cNvCxnSpPr>
            <p:nvPr/>
          </p:nvCxnSpPr>
          <p:spPr>
            <a:xfrm rot="5400000">
              <a:off x="2590299" y="4993435"/>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1" idx="5"/>
              <a:endCxn id="86" idx="1"/>
            </p:cNvCxnSpPr>
            <p:nvPr/>
          </p:nvCxnSpPr>
          <p:spPr>
            <a:xfrm rot="16200000" flipH="1">
              <a:off x="3420503" y="4252003"/>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6" idx="3"/>
              <a:endCxn id="84" idx="7"/>
            </p:cNvCxnSpPr>
            <p:nvPr/>
          </p:nvCxnSpPr>
          <p:spPr>
            <a:xfrm rot="5400000">
              <a:off x="3456222" y="5144978"/>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6" idx="6"/>
              <a:endCxn id="85" idx="2"/>
            </p:cNvCxnSpPr>
            <p:nvPr/>
          </p:nvCxnSpPr>
          <p:spPr>
            <a:xfrm>
              <a:off x="4411968" y="5029154"/>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1" idx="6"/>
              <a:endCxn id="85" idx="1"/>
            </p:cNvCxnSpPr>
            <p:nvPr/>
          </p:nvCxnSpPr>
          <p:spPr>
            <a:xfrm>
              <a:off x="3483274" y="4100460"/>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4" idx="6"/>
              <a:endCxn id="85" idx="3"/>
            </p:cNvCxnSpPr>
            <p:nvPr/>
          </p:nvCxnSpPr>
          <p:spPr>
            <a:xfrm flipV="1">
              <a:off x="3483274" y="5180697"/>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554580" y="4302632"/>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5" name="TextBox 94"/>
            <p:cNvSpPr txBox="1"/>
            <p:nvPr/>
          </p:nvSpPr>
          <p:spPr>
            <a:xfrm>
              <a:off x="2462724" y="5314906"/>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6" name="TextBox 95"/>
            <p:cNvSpPr txBox="1"/>
            <p:nvPr/>
          </p:nvSpPr>
          <p:spPr>
            <a:xfrm>
              <a:off x="2983208" y="4945574"/>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7" name="TextBox 96"/>
            <p:cNvSpPr txBox="1"/>
            <p:nvPr/>
          </p:nvSpPr>
          <p:spPr>
            <a:xfrm>
              <a:off x="3483274" y="5159888"/>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5</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8" name="TextBox 97"/>
            <p:cNvSpPr txBox="1"/>
            <p:nvPr/>
          </p:nvSpPr>
          <p:spPr>
            <a:xfrm>
              <a:off x="3500430" y="4572008"/>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9" name="TextBox 98"/>
            <p:cNvSpPr txBox="1"/>
            <p:nvPr/>
          </p:nvSpPr>
          <p:spPr>
            <a:xfrm>
              <a:off x="4483406" y="4671964"/>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00" name="TextBox 99"/>
            <p:cNvSpPr txBox="1"/>
            <p:nvPr/>
          </p:nvSpPr>
          <p:spPr>
            <a:xfrm>
              <a:off x="4000496" y="5559998"/>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8</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01" name="TextBox 100"/>
            <p:cNvSpPr txBox="1"/>
            <p:nvPr/>
          </p:nvSpPr>
          <p:spPr>
            <a:xfrm>
              <a:off x="3891484" y="4029022"/>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7</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102" name="直接连接符 101"/>
            <p:cNvCxnSpPr/>
            <p:nvPr/>
          </p:nvCxnSpPr>
          <p:spPr>
            <a:xfrm rot="5400000">
              <a:off x="2508837" y="4250260"/>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6200000" flipH="1">
              <a:off x="2562944" y="5202704"/>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1996440" y="3672841"/>
            <a:ext cx="3786051" cy="2723605"/>
            <a:chOff x="1996440" y="3672841"/>
            <a:chExt cx="3786051" cy="2723605"/>
          </a:xfrm>
        </p:grpSpPr>
        <p:sp>
          <p:nvSpPr>
            <p:cNvPr id="104" name="TextBox 103"/>
            <p:cNvSpPr txBox="1"/>
            <p:nvPr/>
          </p:nvSpPr>
          <p:spPr>
            <a:xfrm>
              <a:off x="2285984" y="3743270"/>
              <a:ext cx="357190"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U</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4857752" y="5572140"/>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V-U</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2" name="任意多边形 111"/>
            <p:cNvSpPr/>
            <p:nvPr/>
          </p:nvSpPr>
          <p:spPr>
            <a:xfrm>
              <a:off x="1996440" y="3672841"/>
              <a:ext cx="1800497" cy="2723605"/>
            </a:xfrm>
            <a:custGeom>
              <a:avLst/>
              <a:gdLst>
                <a:gd name="connsiteX0" fmla="*/ 942703 w 1800497"/>
                <a:gd name="connsiteY0" fmla="*/ 180702 h 2723605"/>
                <a:gd name="connsiteX1" fmla="*/ 158931 w 1800497"/>
                <a:gd name="connsiteY1" fmla="*/ 1016725 h 2723605"/>
                <a:gd name="connsiteX2" fmla="*/ 171994 w 1800497"/>
                <a:gd name="connsiteY2" fmla="*/ 1682930 h 2723605"/>
                <a:gd name="connsiteX3" fmla="*/ 1190897 w 1800497"/>
                <a:gd name="connsiteY3" fmla="*/ 2623456 h 2723605"/>
                <a:gd name="connsiteX4" fmla="*/ 1700349 w 1800497"/>
                <a:gd name="connsiteY4" fmla="*/ 2283822 h 2723605"/>
                <a:gd name="connsiteX5" fmla="*/ 1478280 w 1800497"/>
                <a:gd name="connsiteY5" fmla="*/ 1774370 h 2723605"/>
                <a:gd name="connsiteX6" fmla="*/ 1412966 w 1800497"/>
                <a:gd name="connsiteY6" fmla="*/ 925285 h 2723605"/>
                <a:gd name="connsiteX7" fmla="*/ 1778726 w 1800497"/>
                <a:gd name="connsiteY7" fmla="*/ 350519 h 2723605"/>
                <a:gd name="connsiteX8" fmla="*/ 1282337 w 1800497"/>
                <a:gd name="connsiteY8" fmla="*/ 23948 h 2723605"/>
                <a:gd name="connsiteX9" fmla="*/ 942703 w 1800497"/>
                <a:gd name="connsiteY9" fmla="*/ 180702 h 272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497" h="2723605">
                  <a:moveTo>
                    <a:pt x="942703" y="180702"/>
                  </a:moveTo>
                  <a:cubicBezTo>
                    <a:pt x="755469" y="346165"/>
                    <a:pt x="287382" y="766354"/>
                    <a:pt x="158931" y="1016725"/>
                  </a:cubicBezTo>
                  <a:cubicBezTo>
                    <a:pt x="30480" y="1267096"/>
                    <a:pt x="0" y="1415142"/>
                    <a:pt x="171994" y="1682930"/>
                  </a:cubicBezTo>
                  <a:cubicBezTo>
                    <a:pt x="343988" y="1950719"/>
                    <a:pt x="936171" y="2523307"/>
                    <a:pt x="1190897" y="2623456"/>
                  </a:cubicBezTo>
                  <a:cubicBezTo>
                    <a:pt x="1445623" y="2723605"/>
                    <a:pt x="1652452" y="2425336"/>
                    <a:pt x="1700349" y="2283822"/>
                  </a:cubicBezTo>
                  <a:cubicBezTo>
                    <a:pt x="1748246" y="2142308"/>
                    <a:pt x="1526177" y="2000793"/>
                    <a:pt x="1478280" y="1774370"/>
                  </a:cubicBezTo>
                  <a:cubicBezTo>
                    <a:pt x="1430383" y="1547947"/>
                    <a:pt x="1362892" y="1162594"/>
                    <a:pt x="1412966" y="925285"/>
                  </a:cubicBezTo>
                  <a:cubicBezTo>
                    <a:pt x="1463040" y="687977"/>
                    <a:pt x="1800497" y="500742"/>
                    <a:pt x="1778726" y="350519"/>
                  </a:cubicBezTo>
                  <a:cubicBezTo>
                    <a:pt x="1756955" y="200296"/>
                    <a:pt x="1426029" y="47897"/>
                    <a:pt x="1282337" y="23948"/>
                  </a:cubicBezTo>
                  <a:cubicBezTo>
                    <a:pt x="1138646" y="0"/>
                    <a:pt x="1129937" y="15239"/>
                    <a:pt x="942703" y="180702"/>
                  </a:cubicBezTo>
                  <a:close/>
                </a:path>
              </a:pathLst>
            </a:custGeom>
            <a:solidFill>
              <a:schemeClr val="accent1">
                <a:alpha val="21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112"/>
            <p:cNvSpPr/>
            <p:nvPr/>
          </p:nvSpPr>
          <p:spPr>
            <a:xfrm>
              <a:off x="3836126" y="4386943"/>
              <a:ext cx="1946365" cy="1134292"/>
            </a:xfrm>
            <a:custGeom>
              <a:avLst/>
              <a:gdLst>
                <a:gd name="connsiteX0" fmla="*/ 853440 w 1946365"/>
                <a:gd name="connsiteY0" fmla="*/ 15240 h 1134292"/>
                <a:gd name="connsiteX1" fmla="*/ 174171 w 1946365"/>
                <a:gd name="connsiteY1" fmla="*/ 263434 h 1134292"/>
                <a:gd name="connsiteX2" fmla="*/ 4354 w 1946365"/>
                <a:gd name="connsiteY2" fmla="*/ 681446 h 1134292"/>
                <a:gd name="connsiteX3" fmla="*/ 200297 w 1946365"/>
                <a:gd name="connsiteY3" fmla="*/ 994954 h 1134292"/>
                <a:gd name="connsiteX4" fmla="*/ 1010194 w 1946365"/>
                <a:gd name="connsiteY4" fmla="*/ 1125583 h 1134292"/>
                <a:gd name="connsiteX5" fmla="*/ 1702525 w 1946365"/>
                <a:gd name="connsiteY5" fmla="*/ 942703 h 1134292"/>
                <a:gd name="connsiteX6" fmla="*/ 1807028 w 1946365"/>
                <a:gd name="connsiteY6" fmla="*/ 354874 h 1134292"/>
                <a:gd name="connsiteX7" fmla="*/ 853440 w 1946365"/>
                <a:gd name="connsiteY7" fmla="*/ 15240 h 113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6365" h="1134292">
                  <a:moveTo>
                    <a:pt x="853440" y="15240"/>
                  </a:moveTo>
                  <a:cubicBezTo>
                    <a:pt x="581297" y="0"/>
                    <a:pt x="315685" y="152400"/>
                    <a:pt x="174171" y="263434"/>
                  </a:cubicBezTo>
                  <a:cubicBezTo>
                    <a:pt x="32657" y="374468"/>
                    <a:pt x="0" y="559526"/>
                    <a:pt x="4354" y="681446"/>
                  </a:cubicBezTo>
                  <a:cubicBezTo>
                    <a:pt x="8708" y="803366"/>
                    <a:pt x="32657" y="920931"/>
                    <a:pt x="200297" y="994954"/>
                  </a:cubicBezTo>
                  <a:cubicBezTo>
                    <a:pt x="367937" y="1068977"/>
                    <a:pt x="759823" y="1134292"/>
                    <a:pt x="1010194" y="1125583"/>
                  </a:cubicBezTo>
                  <a:cubicBezTo>
                    <a:pt x="1260565" y="1116875"/>
                    <a:pt x="1569719" y="1071154"/>
                    <a:pt x="1702525" y="942703"/>
                  </a:cubicBezTo>
                  <a:cubicBezTo>
                    <a:pt x="1835331" y="814252"/>
                    <a:pt x="1946365" y="511628"/>
                    <a:pt x="1807028" y="354874"/>
                  </a:cubicBezTo>
                  <a:cubicBezTo>
                    <a:pt x="1667691" y="198120"/>
                    <a:pt x="1125583" y="30480"/>
                    <a:pt x="853440" y="15240"/>
                  </a:cubicBezTo>
                  <a:close/>
                </a:path>
              </a:pathLst>
            </a:custGeom>
            <a:solidFill>
              <a:schemeClr val="accent1">
                <a:alpha val="27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4" name="直接连接符 113"/>
          <p:cNvCxnSpPr/>
          <p:nvPr/>
        </p:nvCxnSpPr>
        <p:spPr>
          <a:xfrm rot="16200000" flipH="1">
            <a:off x="3442055" y="4260131"/>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5" name="下箭头 114"/>
          <p:cNvSpPr/>
          <p:nvPr/>
        </p:nvSpPr>
        <p:spPr>
          <a:xfrm>
            <a:off x="3571868" y="3143248"/>
            <a:ext cx="214314"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17" name="TextBox 116"/>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0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2197390" y="641909"/>
            <a:ext cx="3286148" cy="2214578"/>
            <a:chOff x="2197390" y="641909"/>
            <a:chExt cx="3286148" cy="2214578"/>
          </a:xfrm>
        </p:grpSpPr>
        <p:sp>
          <p:nvSpPr>
            <p:cNvPr id="81" name="椭圆 80"/>
            <p:cNvSpPr/>
            <p:nvPr/>
          </p:nvSpPr>
          <p:spPr>
            <a:xfrm>
              <a:off x="3054646" y="641909"/>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0</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83" name="椭圆 82"/>
            <p:cNvSpPr/>
            <p:nvPr/>
          </p:nvSpPr>
          <p:spPr>
            <a:xfrm>
              <a:off x="219739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1</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84" name="椭圆 83"/>
            <p:cNvSpPr/>
            <p:nvPr/>
          </p:nvSpPr>
          <p:spPr>
            <a:xfrm>
              <a:off x="3054646" y="2427859"/>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2</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85" name="椭圆 84"/>
            <p:cNvSpPr/>
            <p:nvPr/>
          </p:nvSpPr>
          <p:spPr>
            <a:xfrm>
              <a:off x="505491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4</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86" name="椭圆 85"/>
            <p:cNvSpPr/>
            <p:nvPr/>
          </p:nvSpPr>
          <p:spPr>
            <a:xfrm>
              <a:off x="398334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3</a:t>
              </a:r>
              <a:endParaRPr lang="zh-CN" altLang="en-US" sz="2000" dirty="0">
                <a:solidFill>
                  <a:srgbClr val="0000FF"/>
                </a:solidFill>
                <a:latin typeface="Consolas" panose="020B0609020204030204" pitchFamily="49" charset="0"/>
                <a:cs typeface="Consolas" panose="020B0609020204030204" pitchFamily="49" charset="0"/>
              </a:endParaRPr>
            </a:p>
          </p:txBody>
        </p:sp>
        <p:cxnSp>
          <p:nvCxnSpPr>
            <p:cNvPr id="88" name="直接连接符 87"/>
            <p:cNvCxnSpPr>
              <a:stCxn id="81" idx="4"/>
              <a:endCxn id="84" idx="0"/>
            </p:cNvCxnSpPr>
            <p:nvPr/>
          </p:nvCxnSpPr>
          <p:spPr>
            <a:xfrm rot="5400000">
              <a:off x="2590299" y="1749198"/>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6" idx="3"/>
              <a:endCxn id="84" idx="7"/>
            </p:cNvCxnSpPr>
            <p:nvPr/>
          </p:nvCxnSpPr>
          <p:spPr>
            <a:xfrm rot="5400000">
              <a:off x="3456222" y="1900741"/>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6" idx="6"/>
              <a:endCxn id="85" idx="2"/>
            </p:cNvCxnSpPr>
            <p:nvPr/>
          </p:nvCxnSpPr>
          <p:spPr>
            <a:xfrm>
              <a:off x="4411968" y="1784917"/>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1" idx="6"/>
              <a:endCxn id="85" idx="1"/>
            </p:cNvCxnSpPr>
            <p:nvPr/>
          </p:nvCxnSpPr>
          <p:spPr>
            <a:xfrm>
              <a:off x="3483274" y="856223"/>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4" idx="6"/>
              <a:endCxn id="85" idx="3"/>
            </p:cNvCxnSpPr>
            <p:nvPr/>
          </p:nvCxnSpPr>
          <p:spPr>
            <a:xfrm flipV="1">
              <a:off x="3483274" y="1936460"/>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554580" y="1058395"/>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5" name="TextBox 94"/>
            <p:cNvSpPr txBox="1"/>
            <p:nvPr/>
          </p:nvSpPr>
          <p:spPr>
            <a:xfrm>
              <a:off x="2462724" y="2070669"/>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6" name="TextBox 95"/>
            <p:cNvSpPr txBox="1"/>
            <p:nvPr/>
          </p:nvSpPr>
          <p:spPr>
            <a:xfrm>
              <a:off x="2983208" y="1701337"/>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7" name="TextBox 96"/>
            <p:cNvSpPr txBox="1"/>
            <p:nvPr/>
          </p:nvSpPr>
          <p:spPr>
            <a:xfrm>
              <a:off x="3483274" y="1915651"/>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5</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8" name="TextBox 97"/>
            <p:cNvSpPr txBox="1"/>
            <p:nvPr/>
          </p:nvSpPr>
          <p:spPr>
            <a:xfrm>
              <a:off x="3500430" y="1214422"/>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9" name="TextBox 98"/>
            <p:cNvSpPr txBox="1"/>
            <p:nvPr/>
          </p:nvSpPr>
          <p:spPr>
            <a:xfrm>
              <a:off x="4483406" y="1416594"/>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00" name="TextBox 99"/>
            <p:cNvSpPr txBox="1"/>
            <p:nvPr/>
          </p:nvSpPr>
          <p:spPr>
            <a:xfrm>
              <a:off x="4286248" y="2285992"/>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8</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01" name="TextBox 100"/>
            <p:cNvSpPr txBox="1"/>
            <p:nvPr/>
          </p:nvSpPr>
          <p:spPr>
            <a:xfrm>
              <a:off x="4214810" y="845090"/>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7</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102" name="直接连接符 101"/>
            <p:cNvCxnSpPr/>
            <p:nvPr/>
          </p:nvCxnSpPr>
          <p:spPr>
            <a:xfrm rot="5400000">
              <a:off x="2508837" y="1006023"/>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6200000" flipH="1">
              <a:off x="2562944" y="1958467"/>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6200000" flipH="1">
              <a:off x="3442872" y="1002831"/>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1924595" y="343988"/>
            <a:ext cx="3861851" cy="2836818"/>
            <a:chOff x="1924595" y="343988"/>
            <a:chExt cx="3861851" cy="2836818"/>
          </a:xfrm>
        </p:grpSpPr>
        <p:sp>
          <p:nvSpPr>
            <p:cNvPr id="104" name="TextBox 103"/>
            <p:cNvSpPr txBox="1"/>
            <p:nvPr/>
          </p:nvSpPr>
          <p:spPr>
            <a:xfrm>
              <a:off x="2285984" y="499033"/>
              <a:ext cx="357190"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U</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5072066" y="571480"/>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V-U</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1" name="任意多边形 70"/>
            <p:cNvSpPr/>
            <p:nvPr/>
          </p:nvSpPr>
          <p:spPr>
            <a:xfrm>
              <a:off x="1924595" y="343988"/>
              <a:ext cx="2680062" cy="2836818"/>
            </a:xfrm>
            <a:custGeom>
              <a:avLst/>
              <a:gdLst>
                <a:gd name="connsiteX0" fmla="*/ 1314994 w 2680062"/>
                <a:gd name="connsiteY0" fmla="*/ 87086 h 2836818"/>
                <a:gd name="connsiteX1" fmla="*/ 583474 w 2680062"/>
                <a:gd name="connsiteY1" fmla="*/ 727166 h 2836818"/>
                <a:gd name="connsiteX2" fmla="*/ 113211 w 2680062"/>
                <a:gd name="connsiteY2" fmla="*/ 1419498 h 2836818"/>
                <a:gd name="connsiteX3" fmla="*/ 1262742 w 2680062"/>
                <a:gd name="connsiteY3" fmla="*/ 2686595 h 2836818"/>
                <a:gd name="connsiteX4" fmla="*/ 1837508 w 2680062"/>
                <a:gd name="connsiteY4" fmla="*/ 2320835 h 2836818"/>
                <a:gd name="connsiteX5" fmla="*/ 2569028 w 2680062"/>
                <a:gd name="connsiteY5" fmla="*/ 1680755 h 2836818"/>
                <a:gd name="connsiteX6" fmla="*/ 2503714 w 2680062"/>
                <a:gd name="connsiteY6" fmla="*/ 1236618 h 2836818"/>
                <a:gd name="connsiteX7" fmla="*/ 1628502 w 2680062"/>
                <a:gd name="connsiteY7" fmla="*/ 204652 h 2836818"/>
                <a:gd name="connsiteX8" fmla="*/ 1314994 w 2680062"/>
                <a:gd name="connsiteY8" fmla="*/ 87086 h 2836818"/>
                <a:gd name="connsiteX0-1" fmla="*/ 1314994 w 2680062"/>
                <a:gd name="connsiteY0-2" fmla="*/ 87086 h 2836818"/>
                <a:gd name="connsiteX1-3" fmla="*/ 583474 w 2680062"/>
                <a:gd name="connsiteY1-4" fmla="*/ 727166 h 2836818"/>
                <a:gd name="connsiteX2-5" fmla="*/ 113211 w 2680062"/>
                <a:gd name="connsiteY2-6" fmla="*/ 1419498 h 2836818"/>
                <a:gd name="connsiteX3-7" fmla="*/ 1262742 w 2680062"/>
                <a:gd name="connsiteY3-8" fmla="*/ 2686595 h 2836818"/>
                <a:gd name="connsiteX4-9" fmla="*/ 1837508 w 2680062"/>
                <a:gd name="connsiteY4-10" fmla="*/ 2320835 h 2836818"/>
                <a:gd name="connsiteX5-11" fmla="*/ 2569028 w 2680062"/>
                <a:gd name="connsiteY5-12" fmla="*/ 1680755 h 2836818"/>
                <a:gd name="connsiteX6-13" fmla="*/ 2503714 w 2680062"/>
                <a:gd name="connsiteY6-14" fmla="*/ 1236618 h 2836818"/>
                <a:gd name="connsiteX7-15" fmla="*/ 1628502 w 2680062"/>
                <a:gd name="connsiteY7-16" fmla="*/ 204652 h 2836818"/>
                <a:gd name="connsiteX8-17" fmla="*/ 1314994 w 2680062"/>
                <a:gd name="connsiteY8-18" fmla="*/ 87086 h 2836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680062" h="2836818">
                  <a:moveTo>
                    <a:pt x="1314994" y="87086"/>
                  </a:moveTo>
                  <a:cubicBezTo>
                    <a:pt x="1140823" y="174172"/>
                    <a:pt x="783771" y="505097"/>
                    <a:pt x="583474" y="727166"/>
                  </a:cubicBezTo>
                  <a:cubicBezTo>
                    <a:pt x="383177" y="949235"/>
                    <a:pt x="0" y="1092927"/>
                    <a:pt x="113211" y="1419498"/>
                  </a:cubicBezTo>
                  <a:cubicBezTo>
                    <a:pt x="226422" y="1746070"/>
                    <a:pt x="975359" y="2536372"/>
                    <a:pt x="1262742" y="2686595"/>
                  </a:cubicBezTo>
                  <a:cubicBezTo>
                    <a:pt x="1550125" y="2836818"/>
                    <a:pt x="1619794" y="2488475"/>
                    <a:pt x="1837508" y="2320835"/>
                  </a:cubicBezTo>
                  <a:cubicBezTo>
                    <a:pt x="2055222" y="2153195"/>
                    <a:pt x="2457994" y="1861458"/>
                    <a:pt x="2569028" y="1680755"/>
                  </a:cubicBezTo>
                  <a:cubicBezTo>
                    <a:pt x="2680062" y="1500052"/>
                    <a:pt x="2660468" y="1482635"/>
                    <a:pt x="2503714" y="1236618"/>
                  </a:cubicBezTo>
                  <a:cubicBezTo>
                    <a:pt x="2346960" y="990601"/>
                    <a:pt x="1824445" y="391886"/>
                    <a:pt x="1628502" y="204652"/>
                  </a:cubicBezTo>
                  <a:cubicBezTo>
                    <a:pt x="1432559" y="17418"/>
                    <a:pt x="1489165" y="0"/>
                    <a:pt x="1314994" y="87086"/>
                  </a:cubicBezTo>
                  <a:close/>
                </a:path>
              </a:pathLst>
            </a:custGeom>
            <a:solidFill>
              <a:schemeClr val="accent1">
                <a:alpha val="23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786314" y="1071546"/>
              <a:ext cx="1000132" cy="1428760"/>
            </a:xfrm>
            <a:prstGeom prst="ellipse">
              <a:avLst/>
            </a:prstGeom>
            <a:solidFill>
              <a:schemeClr val="accent1">
                <a:alpha val="22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5" name="直接连接符 74"/>
          <p:cNvCxnSpPr/>
          <p:nvPr/>
        </p:nvCxnSpPr>
        <p:spPr>
          <a:xfrm>
            <a:off x="4429124" y="1785926"/>
            <a:ext cx="642942" cy="158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132" name="组合 131"/>
          <p:cNvGrpSpPr/>
          <p:nvPr/>
        </p:nvGrpSpPr>
        <p:grpSpPr>
          <a:xfrm>
            <a:off x="2349790" y="3071810"/>
            <a:ext cx="3286148" cy="3471944"/>
            <a:chOff x="2349790" y="3071810"/>
            <a:chExt cx="3286148" cy="3471944"/>
          </a:xfrm>
        </p:grpSpPr>
        <p:sp>
          <p:nvSpPr>
            <p:cNvPr id="78" name="下箭头 77"/>
            <p:cNvSpPr/>
            <p:nvPr/>
          </p:nvSpPr>
          <p:spPr>
            <a:xfrm>
              <a:off x="4071934" y="3071810"/>
              <a:ext cx="214314"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3" name="椭圆 102"/>
            <p:cNvSpPr/>
            <p:nvPr/>
          </p:nvSpPr>
          <p:spPr>
            <a:xfrm>
              <a:off x="3207046" y="378619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0</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06" name="椭圆 105"/>
            <p:cNvSpPr/>
            <p:nvPr/>
          </p:nvSpPr>
          <p:spPr>
            <a:xfrm>
              <a:off x="234979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1</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07" name="椭圆 106"/>
            <p:cNvSpPr/>
            <p:nvPr/>
          </p:nvSpPr>
          <p:spPr>
            <a:xfrm>
              <a:off x="3207046" y="55721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2</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09" name="椭圆 108"/>
            <p:cNvSpPr/>
            <p:nvPr/>
          </p:nvSpPr>
          <p:spPr>
            <a:xfrm>
              <a:off x="520731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4</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10" name="椭圆 109"/>
            <p:cNvSpPr/>
            <p:nvPr/>
          </p:nvSpPr>
          <p:spPr>
            <a:xfrm>
              <a:off x="413574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3</a:t>
              </a:r>
              <a:endParaRPr lang="zh-CN" altLang="en-US" sz="2000" dirty="0">
                <a:solidFill>
                  <a:srgbClr val="0000FF"/>
                </a:solidFill>
                <a:latin typeface="Consolas" panose="020B0609020204030204" pitchFamily="49" charset="0"/>
                <a:cs typeface="Consolas" panose="020B0609020204030204" pitchFamily="49" charset="0"/>
              </a:endParaRPr>
            </a:p>
          </p:txBody>
        </p:sp>
        <p:cxnSp>
          <p:nvCxnSpPr>
            <p:cNvPr id="117" name="直接连接符 116"/>
            <p:cNvCxnSpPr>
              <a:stCxn id="110" idx="6"/>
              <a:endCxn id="109" idx="2"/>
            </p:cNvCxnSpPr>
            <p:nvPr/>
          </p:nvCxnSpPr>
          <p:spPr>
            <a:xfrm>
              <a:off x="4564368" y="4929198"/>
              <a:ext cx="642942" cy="158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2706980" y="4202676"/>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21" name="TextBox 120"/>
            <p:cNvSpPr txBox="1"/>
            <p:nvPr/>
          </p:nvSpPr>
          <p:spPr>
            <a:xfrm>
              <a:off x="2615124" y="5214950"/>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24" name="TextBox 123"/>
            <p:cNvSpPr txBox="1"/>
            <p:nvPr/>
          </p:nvSpPr>
          <p:spPr>
            <a:xfrm>
              <a:off x="3652830" y="4358703"/>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25" name="TextBox 124"/>
            <p:cNvSpPr txBox="1"/>
            <p:nvPr/>
          </p:nvSpPr>
          <p:spPr>
            <a:xfrm>
              <a:off x="4635806" y="4560875"/>
              <a:ext cx="428628"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cxnSp>
          <p:nvCxnSpPr>
            <p:cNvPr id="128" name="直接连接符 127"/>
            <p:cNvCxnSpPr/>
            <p:nvPr/>
          </p:nvCxnSpPr>
          <p:spPr>
            <a:xfrm rot="5400000">
              <a:off x="2661237" y="4150304"/>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16200000" flipH="1">
              <a:off x="2715344" y="5102748"/>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rot="16200000" flipH="1">
              <a:off x="3595272" y="4147112"/>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143240" y="6143644"/>
              <a:ext cx="1785950"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最小生成树</a:t>
              </a:r>
              <a:endParaRPr lang="zh-CN" altLang="en-US" sz="2000"/>
            </a:p>
          </p:txBody>
        </p:sp>
      </p:grpSp>
      <p:sp>
        <p:nvSpPr>
          <p:cNvPr id="133" name="TextBox 132"/>
          <p:cNvSpPr txBox="1"/>
          <p:nvPr/>
        </p:nvSpPr>
        <p:spPr>
          <a:xfrm>
            <a:off x="231804" y="1428736"/>
            <a:ext cx="553998" cy="378621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7.4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生成树和最小生成树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11505" y="-459740"/>
            <a:ext cx="8949690" cy="3596640"/>
          </a:xfrm>
          <a:prstGeom prst="rect">
            <a:avLst/>
          </a:prstGeom>
        </p:spPr>
      </p:pic>
      <p:pic>
        <p:nvPicPr>
          <p:cNvPr id="7" name="图片 6"/>
          <p:cNvPicPr>
            <a:picLocks noChangeAspect="1"/>
          </p:cNvPicPr>
          <p:nvPr/>
        </p:nvPicPr>
        <p:blipFill>
          <a:blip r:embed="rId2"/>
          <a:stretch>
            <a:fillRect/>
          </a:stretch>
        </p:blipFill>
        <p:spPr>
          <a:xfrm>
            <a:off x="-2340610" y="44450"/>
            <a:ext cx="4114800" cy="1657350"/>
          </a:xfrm>
          <a:prstGeom prst="rect">
            <a:avLst/>
          </a:prstGeom>
        </p:spPr>
      </p:pic>
      <p:pic>
        <p:nvPicPr>
          <p:cNvPr id="8" name="图片 7"/>
          <p:cNvPicPr>
            <a:picLocks noChangeAspect="1"/>
          </p:cNvPicPr>
          <p:nvPr/>
        </p:nvPicPr>
        <p:blipFill>
          <a:blip r:embed="rId3"/>
          <a:stretch>
            <a:fillRect/>
          </a:stretch>
        </p:blipFill>
        <p:spPr>
          <a:xfrm>
            <a:off x="-396875" y="3136900"/>
            <a:ext cx="10287000" cy="4705350"/>
          </a:xfrm>
          <a:prstGeom prst="rect">
            <a:avLst/>
          </a:prstGeom>
        </p:spPr>
      </p:pic>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2608</Words>
  <Application>WPS 演示</Application>
  <PresentationFormat>全屏显示(4:3)</PresentationFormat>
  <Paragraphs>462</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宋体</vt:lpstr>
      <vt:lpstr>Wingdings</vt:lpstr>
      <vt:lpstr>Times New Roman</vt:lpstr>
      <vt:lpstr>楷体_GB2312</vt:lpstr>
      <vt:lpstr>新宋体</vt:lpstr>
      <vt:lpstr>Calibri</vt:lpstr>
      <vt:lpstr>Consolas</vt:lpstr>
      <vt:lpstr>隶书</vt:lpstr>
      <vt:lpstr>楷体</vt:lpstr>
      <vt:lpstr>Symbol</vt:lpstr>
      <vt:lpstr>微软雅黑</vt:lpstr>
      <vt:lpstr>仿宋</vt:lpstr>
      <vt:lpstr>Wingdings</vt:lpstr>
      <vt:lpstr>Arial Unicode MS</vt:lpstr>
      <vt:lpstr>Calibri Light</vt:lpstr>
      <vt:lpstr>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lenovo</cp:lastModifiedBy>
  <cp:revision>302</cp:revision>
  <dcterms:created xsi:type="dcterms:W3CDTF">2012-11-28T00:02:00Z</dcterms:created>
  <dcterms:modified xsi:type="dcterms:W3CDTF">2022-04-26T07:36:06Z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B8EA814C14974FFFA9787B4E66DF4EE2</vt:lpwstr>
  </property>
  <property fmtid="{D5CDD505-2E9C-101B-9397-08002B2CF9AE}" pid="3" name="KSOProductBuildVer">
    <vt:lpwstr>2052-11.1.0.11691</vt:lpwstr>
  </property>
</Properties>
</file>